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0" r:id="rId1"/>
  </p:sldMasterIdLst>
  <p:notesMasterIdLst>
    <p:notesMasterId r:id="rId117"/>
  </p:notesMasterIdLst>
  <p:handoutMasterIdLst>
    <p:handoutMasterId r:id="rId118"/>
  </p:handoutMasterIdLst>
  <p:sldIdLst>
    <p:sldId id="648" r:id="rId2"/>
    <p:sldId id="804" r:id="rId3"/>
    <p:sldId id="805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35" r:id="rId34"/>
    <p:sldId id="836" r:id="rId35"/>
    <p:sldId id="837" r:id="rId36"/>
    <p:sldId id="838" r:id="rId37"/>
    <p:sldId id="839" r:id="rId38"/>
    <p:sldId id="840" r:id="rId39"/>
    <p:sldId id="841" r:id="rId40"/>
    <p:sldId id="842" r:id="rId41"/>
    <p:sldId id="843" r:id="rId42"/>
    <p:sldId id="844" r:id="rId43"/>
    <p:sldId id="845" r:id="rId44"/>
    <p:sldId id="846" r:id="rId45"/>
    <p:sldId id="847" r:id="rId46"/>
    <p:sldId id="848" r:id="rId47"/>
    <p:sldId id="849" r:id="rId48"/>
    <p:sldId id="850" r:id="rId49"/>
    <p:sldId id="851" r:id="rId50"/>
    <p:sldId id="852" r:id="rId51"/>
    <p:sldId id="853" r:id="rId52"/>
    <p:sldId id="876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62" r:id="rId62"/>
    <p:sldId id="863" r:id="rId63"/>
    <p:sldId id="864" r:id="rId64"/>
    <p:sldId id="865" r:id="rId65"/>
    <p:sldId id="866" r:id="rId66"/>
    <p:sldId id="867" r:id="rId67"/>
    <p:sldId id="868" r:id="rId68"/>
    <p:sldId id="869" r:id="rId69"/>
    <p:sldId id="870" r:id="rId70"/>
    <p:sldId id="871" r:id="rId71"/>
    <p:sldId id="872" r:id="rId72"/>
    <p:sldId id="873" r:id="rId73"/>
    <p:sldId id="874" r:id="rId74"/>
    <p:sldId id="754" r:id="rId75"/>
    <p:sldId id="755" r:id="rId76"/>
    <p:sldId id="757" r:id="rId77"/>
    <p:sldId id="758" r:id="rId78"/>
    <p:sldId id="759" r:id="rId79"/>
    <p:sldId id="760" r:id="rId80"/>
    <p:sldId id="762" r:id="rId81"/>
    <p:sldId id="761" r:id="rId82"/>
    <p:sldId id="763" r:id="rId83"/>
    <p:sldId id="766" r:id="rId84"/>
    <p:sldId id="764" r:id="rId85"/>
    <p:sldId id="767" r:id="rId86"/>
    <p:sldId id="771" r:id="rId87"/>
    <p:sldId id="770" r:id="rId88"/>
    <p:sldId id="772" r:id="rId89"/>
    <p:sldId id="773" r:id="rId90"/>
    <p:sldId id="774" r:id="rId91"/>
    <p:sldId id="775" r:id="rId92"/>
    <p:sldId id="776" r:id="rId93"/>
    <p:sldId id="777" r:id="rId94"/>
    <p:sldId id="778" r:id="rId95"/>
    <p:sldId id="779" r:id="rId96"/>
    <p:sldId id="780" r:id="rId97"/>
    <p:sldId id="781" r:id="rId98"/>
    <p:sldId id="785" r:id="rId99"/>
    <p:sldId id="637" r:id="rId100"/>
    <p:sldId id="787" r:id="rId101"/>
    <p:sldId id="789" r:id="rId102"/>
    <p:sldId id="786" r:id="rId103"/>
    <p:sldId id="790" r:id="rId104"/>
    <p:sldId id="797" r:id="rId105"/>
    <p:sldId id="791" r:id="rId106"/>
    <p:sldId id="800" r:id="rId107"/>
    <p:sldId id="801" r:id="rId108"/>
    <p:sldId id="798" r:id="rId109"/>
    <p:sldId id="792" r:id="rId110"/>
    <p:sldId id="793" r:id="rId111"/>
    <p:sldId id="794" r:id="rId112"/>
    <p:sldId id="802" r:id="rId113"/>
    <p:sldId id="795" r:id="rId114"/>
    <p:sldId id="796" r:id="rId115"/>
    <p:sldId id="649" r:id="rId116"/>
  </p:sldIdLst>
  <p:sldSz cx="9144000" cy="6858000" type="screen4x3"/>
  <p:notesSz cx="7099300" cy="10234613"/>
  <p:custDataLst>
    <p:tags r:id="rId1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FF"/>
    <a:srgbClr val="000000"/>
    <a:srgbClr val="006600"/>
    <a:srgbClr val="000099"/>
    <a:srgbClr val="FF33CC"/>
    <a:srgbClr val="CCFFCC"/>
    <a:srgbClr val="FFFF66"/>
    <a:srgbClr val="FFCC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3" autoAdjust="0"/>
    <p:restoredTop sz="90775" autoAdjust="0"/>
  </p:normalViewPr>
  <p:slideViewPr>
    <p:cSldViewPr>
      <p:cViewPr varScale="1">
        <p:scale>
          <a:sx n="82" d="100"/>
          <a:sy n="82" d="100"/>
        </p:scale>
        <p:origin x="109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54"/>
    </p:cViewPr>
  </p:sorterViewPr>
  <p:notesViewPr>
    <p:cSldViewPr>
      <p:cViewPr varScale="1">
        <p:scale>
          <a:sx n="79" d="100"/>
          <a:sy n="79" d="100"/>
        </p:scale>
        <p:origin x="3084" y="6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gs" Target="tags/tag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5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12" Type="http://schemas.openxmlformats.org/officeDocument/2006/relationships/image" Target="../media/image84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5" Type="http://schemas.openxmlformats.org/officeDocument/2006/relationships/image" Target="../media/image8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8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6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D0C5F3D9-415E-4666-8E5F-C9FAB4E854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787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8FCE8FD-D288-4D9C-8B91-56445DF9CE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3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AC0D19E-0DAA-4EB5-B65A-83F0AB32B33C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思考：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若一棵二叉树的深度为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？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思考：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若一棵二叉树的深度为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？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思考：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若一棵二叉树的深度为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？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不是完全二叉树，结点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与满二叉树中的结点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不是同一个结点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不是完全二叉树，结点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与满二叉树中的结点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不是同一个结点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：数值域，存放该结点的数据信息；</a:t>
            </a:r>
          </a:p>
          <a:p>
            <a:r>
              <a:rPr lang="en-US" altLang="zh-CN"/>
              <a:t>lchild</a:t>
            </a:r>
            <a:r>
              <a:rPr lang="zh-CN" altLang="en-US"/>
              <a:t>：左指针域，存放指向左孩子的指针；</a:t>
            </a:r>
          </a:p>
          <a:p>
            <a:r>
              <a:rPr lang="en-US" altLang="zh-CN"/>
              <a:t>rchild</a:t>
            </a:r>
            <a:r>
              <a:rPr lang="zh-CN" altLang="en-US"/>
              <a:t>：右指针域，存放指向右孩子的指针。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105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Ancestor: </a:t>
            </a:r>
            <a:r>
              <a:rPr lang="en-US" altLang="zh-CN" b="1" dirty="0">
                <a:effectLst/>
              </a:rPr>
              <a:t>['</a:t>
            </a:r>
            <a:r>
              <a:rPr lang="en-US" altLang="zh-CN" b="1" dirty="0" err="1">
                <a:effectLst/>
              </a:rPr>
              <a:t>ænsestə</a:t>
            </a:r>
            <a:r>
              <a:rPr lang="en-US" altLang="zh-CN" b="1" dirty="0">
                <a:effectLst/>
              </a:rPr>
              <a:t>] </a:t>
            </a:r>
            <a:r>
              <a:rPr lang="en-US" altLang="zh-CN" dirty="0">
                <a:effectLst/>
              </a:rPr>
              <a:t>n. </a:t>
            </a:r>
            <a:r>
              <a:rPr lang="zh-CN" altLang="en-US" dirty="0">
                <a:effectLst/>
              </a:rPr>
              <a:t>始祖，祖先；被继承人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206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层次遍历指从二叉树的根结点开始，从上到下逐层遍历，同一层中从左到右访问二叉树的结点。对某一层的结点访问完以后，再访问下一层次各个结点的左孩子和右孩子，这样逐层地进行，先遇到的结点先访问。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48873">
              <a:defRPr/>
            </a:pPr>
            <a:r>
              <a:rPr lang="en-US" altLang="zh-CN" dirty="0">
                <a:latin typeface="Verdana" pitchFamily="34" charset="0"/>
                <a:ea typeface="黑体" pitchFamily="49" charset="-122"/>
              </a:rPr>
              <a:t> // </a:t>
            </a:r>
            <a:r>
              <a:rPr lang="zh-CN" altLang="en-US" dirty="0">
                <a:latin typeface="Verdana" pitchFamily="34" charset="0"/>
                <a:ea typeface="黑体" pitchFamily="49" charset="-122"/>
              </a:rPr>
              <a:t>如果栈满，则返回上溢标识 </a:t>
            </a:r>
            <a:r>
              <a:rPr lang="en-US" altLang="zh-CN" dirty="0">
                <a:latin typeface="Verdana" pitchFamily="34" charset="0"/>
                <a:ea typeface="黑体" pitchFamily="49" charset="-122"/>
              </a:rPr>
              <a:t> // </a:t>
            </a:r>
            <a:r>
              <a:rPr lang="zh-CN" altLang="en-US" dirty="0">
                <a:latin typeface="Verdana" pitchFamily="34" charset="0"/>
                <a:ea typeface="黑体" pitchFamily="49" charset="-122"/>
              </a:rPr>
              <a:t>首先修改栈顶指针 </a:t>
            </a:r>
            <a:r>
              <a:rPr lang="en-US" altLang="zh-CN" dirty="0">
                <a:latin typeface="Verdana" pitchFamily="34" charset="0"/>
                <a:ea typeface="黑体" pitchFamily="49" charset="-122"/>
              </a:rPr>
              <a:t>// </a:t>
            </a:r>
            <a:r>
              <a:rPr lang="zh-CN" altLang="en-US">
                <a:latin typeface="Verdana" pitchFamily="34" charset="0"/>
                <a:ea typeface="黑体" pitchFamily="49" charset="-122"/>
              </a:rPr>
              <a:t>将数据元素放入栈顶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序，中序和后序都是沿着图中路线进行：从树根开始沿左子树一直深入，直到最左端无法深入时，返回，进入刚深入时遇到结点的右子树，再进行如此的深入和返回，直到最后从根结点的右子树返回到根结点为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012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序，中序和后序都是沿着图中路线进行：从树根开始沿左子树一直深入，直到最左端无法深入时，返回，进入刚深入时遇到结点的右子树，再进行如此的深入和返回，直到最后从根结点的右子树返回到根结点为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012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 typeface="Wingdings 2" pitchFamily="18" charset="2"/>
              <a:buChar char="d"/>
            </a:pPr>
            <a:r>
              <a:rPr lang="zh-CN" altLang="en-US" sz="2400"/>
              <a:t>由前序和中序遍历序列建立二叉树的递归算法</a:t>
            </a:r>
          </a:p>
          <a:p>
            <a:pPr marL="895350" lvl="1" indent="-381000">
              <a:lnSpc>
                <a:spcPct val="120000"/>
              </a:lnSpc>
              <a:buFont typeface="Wingdings 2" pitchFamily="18" charset="2"/>
              <a:buChar char="Ë"/>
            </a:pPr>
            <a:r>
              <a:rPr lang="zh-CN" altLang="pt-BR" sz="2400" b="1">
                <a:ea typeface="微软雅黑" pitchFamily="34" charset="-122"/>
              </a:rPr>
              <a:t>试编程恢复此二叉树（二叉链表）</a:t>
            </a:r>
            <a:endParaRPr lang="zh-CN" altLang="en-US" sz="2400" b="1">
              <a:ea typeface="微软雅黑" pitchFamily="34" charset="-122"/>
            </a:endParaRPr>
          </a:p>
          <a:p>
            <a:r>
              <a:rPr lang="zh-CN" altLang="en-US" b="1"/>
              <a:t>①给定二叉树结点的前序序列和对称序（中序）序列，可以唯一确定该二叉树。</a:t>
            </a:r>
            <a:br>
              <a:rPr lang="zh-CN" altLang="en-US" b="1"/>
            </a:br>
            <a:r>
              <a:rPr lang="zh-CN" altLang="en-US" b="1"/>
              <a:t>证明：因为前序序列的第一个元素是根结点，该元素将二叉树中序序列分成两部分，左边（设</a:t>
            </a:r>
            <a:r>
              <a:rPr lang="en-US" altLang="zh-CN" b="1"/>
              <a:t>1</a:t>
            </a:r>
            <a:r>
              <a:rPr lang="zh-CN" altLang="en-US" b="1"/>
              <a:t>个元素）表示左子树，若左边无元素，则说明左子树为空；右边（设</a:t>
            </a:r>
            <a:r>
              <a:rPr lang="en-US" altLang="zh-CN" b="1"/>
              <a:t>r</a:t>
            </a:r>
            <a:r>
              <a:rPr lang="zh-CN" altLang="en-US" b="1"/>
              <a:t>个元素）是右子树，若为空，则右子树为空。根据前序遍历中</a:t>
            </a:r>
            <a:r>
              <a:rPr lang="en-US" altLang="zh-CN" b="1"/>
              <a:t>"</a:t>
            </a:r>
            <a:r>
              <a:rPr lang="zh-CN" altLang="en-US" b="1"/>
              <a:t>根</a:t>
            </a:r>
            <a:r>
              <a:rPr lang="en-US" altLang="zh-CN" b="1"/>
              <a:t>-</a:t>
            </a:r>
            <a:r>
              <a:rPr lang="zh-CN" altLang="en-US" b="1"/>
              <a:t>左子树</a:t>
            </a:r>
            <a:r>
              <a:rPr lang="en-US" altLang="zh-CN" b="1"/>
              <a:t>-</a:t>
            </a:r>
            <a:r>
              <a:rPr lang="zh-CN" altLang="en-US" b="1"/>
              <a:t>右子树</a:t>
            </a:r>
            <a:r>
              <a:rPr lang="en-US" altLang="zh-CN" b="1"/>
              <a:t>"</a:t>
            </a:r>
            <a:r>
              <a:rPr lang="zh-CN" altLang="en-US" b="1"/>
              <a:t>的顺序，则由从第二元素开始的</a:t>
            </a:r>
            <a:r>
              <a:rPr lang="en-US" altLang="zh-CN" b="1"/>
              <a:t>1</a:t>
            </a:r>
            <a:r>
              <a:rPr lang="zh-CN" altLang="en-US" b="1"/>
              <a:t>个结点序列和中序序列根左边的</a:t>
            </a:r>
            <a:r>
              <a:rPr lang="en-US" altLang="zh-CN" b="1"/>
              <a:t>1</a:t>
            </a:r>
            <a:r>
              <a:rPr lang="zh-CN" altLang="en-US" b="1"/>
              <a:t>个结点序列构造左子树，由前序序列最后</a:t>
            </a:r>
            <a:r>
              <a:rPr lang="en-US" altLang="zh-CN" b="1"/>
              <a:t>r</a:t>
            </a:r>
            <a:r>
              <a:rPr lang="zh-CN" altLang="en-US" b="1"/>
              <a:t>个元素序列与中序序列根右边的</a:t>
            </a:r>
            <a:r>
              <a:rPr lang="en-US" altLang="zh-CN" b="1"/>
              <a:t>r</a:t>
            </a:r>
            <a:r>
              <a:rPr lang="zh-CN" altLang="en-US" b="1"/>
              <a:t>个元素序列构造右子树。</a:t>
            </a:r>
            <a:br>
              <a:rPr lang="zh-CN" altLang="en-US" b="1"/>
            </a:b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 typeface="Wingdings 2" pitchFamily="18" charset="2"/>
              <a:buChar char="d"/>
            </a:pPr>
            <a:r>
              <a:rPr lang="zh-CN" altLang="en-US" sz="2400"/>
              <a:t>由前序和中序遍历序列建立二叉树的递归算法</a:t>
            </a:r>
          </a:p>
          <a:p>
            <a:pPr marL="895350" lvl="1" indent="-381000">
              <a:lnSpc>
                <a:spcPct val="120000"/>
              </a:lnSpc>
              <a:buFont typeface="Wingdings 2" pitchFamily="18" charset="2"/>
              <a:buChar char="Ë"/>
            </a:pPr>
            <a:r>
              <a:rPr lang="zh-CN" altLang="pt-BR" sz="2400" b="1">
                <a:ea typeface="微软雅黑" pitchFamily="34" charset="-122"/>
              </a:rPr>
              <a:t>试编程恢复此二叉树（二叉链表）</a:t>
            </a:r>
            <a:endParaRPr lang="zh-CN" altLang="en-US" sz="2400" b="1">
              <a:ea typeface="微软雅黑" pitchFamily="34" charset="-122"/>
            </a:endParaRPr>
          </a:p>
          <a:p>
            <a:r>
              <a:rPr lang="zh-CN" altLang="en-US" b="1"/>
              <a:t>①给定二叉树结点的前序序列和对称序（中序）序列，可以唯一确定该二叉树。</a:t>
            </a:r>
            <a:br>
              <a:rPr lang="zh-CN" altLang="en-US" b="1"/>
            </a:br>
            <a:r>
              <a:rPr lang="zh-CN" altLang="en-US" b="1"/>
              <a:t>证明：因为前序序列的第一个元素是根结点，该元素将二叉树中序序列分成两部分，左边（设</a:t>
            </a:r>
            <a:r>
              <a:rPr lang="en-US" altLang="zh-CN" b="1"/>
              <a:t>1</a:t>
            </a:r>
            <a:r>
              <a:rPr lang="zh-CN" altLang="en-US" b="1"/>
              <a:t>个元素）表示左子树，若左边无元素，则说明左子树为空；右边（设</a:t>
            </a:r>
            <a:r>
              <a:rPr lang="en-US" altLang="zh-CN" b="1"/>
              <a:t>r</a:t>
            </a:r>
            <a:r>
              <a:rPr lang="zh-CN" altLang="en-US" b="1"/>
              <a:t>个元素）是右子树，若为空，则右子树为空。根据前序遍历中</a:t>
            </a:r>
            <a:r>
              <a:rPr lang="en-US" altLang="zh-CN" b="1"/>
              <a:t>"</a:t>
            </a:r>
            <a:r>
              <a:rPr lang="zh-CN" altLang="en-US" b="1"/>
              <a:t>根</a:t>
            </a:r>
            <a:r>
              <a:rPr lang="en-US" altLang="zh-CN" b="1"/>
              <a:t>-</a:t>
            </a:r>
            <a:r>
              <a:rPr lang="zh-CN" altLang="en-US" b="1"/>
              <a:t>左子树</a:t>
            </a:r>
            <a:r>
              <a:rPr lang="en-US" altLang="zh-CN" b="1"/>
              <a:t>-</a:t>
            </a:r>
            <a:r>
              <a:rPr lang="zh-CN" altLang="en-US" b="1"/>
              <a:t>右子树</a:t>
            </a:r>
            <a:r>
              <a:rPr lang="en-US" altLang="zh-CN" b="1"/>
              <a:t>"</a:t>
            </a:r>
            <a:r>
              <a:rPr lang="zh-CN" altLang="en-US" b="1"/>
              <a:t>的顺序，则由从第二元素开始的</a:t>
            </a:r>
            <a:r>
              <a:rPr lang="en-US" altLang="zh-CN" b="1"/>
              <a:t>1</a:t>
            </a:r>
            <a:r>
              <a:rPr lang="zh-CN" altLang="en-US" b="1"/>
              <a:t>个结点序列和中序序列根左边的</a:t>
            </a:r>
            <a:r>
              <a:rPr lang="en-US" altLang="zh-CN" b="1"/>
              <a:t>1</a:t>
            </a:r>
            <a:r>
              <a:rPr lang="zh-CN" altLang="en-US" b="1"/>
              <a:t>个结点序列构造左子树，由前序序列最后</a:t>
            </a:r>
            <a:r>
              <a:rPr lang="en-US" altLang="zh-CN" b="1"/>
              <a:t>r</a:t>
            </a:r>
            <a:r>
              <a:rPr lang="zh-CN" altLang="en-US" b="1"/>
              <a:t>个元素序列与中序序列根右边的</a:t>
            </a:r>
            <a:r>
              <a:rPr lang="en-US" altLang="zh-CN" b="1"/>
              <a:t>r</a:t>
            </a:r>
            <a:r>
              <a:rPr lang="zh-CN" altLang="en-US" b="1"/>
              <a:t>个元素序列构造右子树。</a:t>
            </a:r>
            <a:br>
              <a:rPr lang="zh-CN" altLang="en-US" b="1"/>
            </a:b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3(</a:t>
            </a:r>
            <a:r>
              <a:rPr lang="en-US" altLang="zh-CN" dirty="0" err="1"/>
              <a:t>i</a:t>
            </a:r>
            <a:r>
              <a:rPr lang="en-US" altLang="zh-CN" dirty="0"/>
              <a:t>-1)-</a:t>
            </a:r>
            <a:r>
              <a:rPr lang="en-US" altLang="zh-CN" dirty="0" err="1"/>
              <a:t>1+j-i+2-1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338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338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338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>
              <a:defRPr/>
            </a:pPr>
            <a:r>
              <a:rPr lang="zh-CN" altLang="en-US" b="1" dirty="0">
                <a:ea typeface="楷体_GB2312" pitchFamily="49" charset="-122"/>
              </a:rPr>
              <a:t>何谓“平衡二叉树”？如何构造“平衡二叉树”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338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>
              <a:defRPr/>
            </a:pPr>
            <a:r>
              <a:rPr lang="zh-CN" altLang="en-US" b="1" dirty="0">
                <a:ea typeface="楷体_GB2312" pitchFamily="49" charset="-122"/>
              </a:rPr>
              <a:t>何谓“平衡二叉树”？如何构造“平衡二叉树”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3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Sibling</a:t>
            </a:r>
            <a:r>
              <a:rPr lang="zh-CN" altLang="en-US"/>
              <a:t>同胞兄弟；</a:t>
            </a:r>
            <a:r>
              <a:rPr lang="en-US" altLang="zh-CN"/>
              <a:t>cousin</a:t>
            </a:r>
            <a:r>
              <a:rPr lang="zh-CN" altLang="en-US"/>
              <a:t>：表兄弟、堂兄弟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8873">
              <a:defRPr/>
            </a:pPr>
            <a:r>
              <a:rPr lang="zh-CN" altLang="en-US" b="1" dirty="0"/>
              <a:t>具有</a:t>
            </a:r>
            <a:r>
              <a:rPr lang="en-US" altLang="zh-CN" b="1" dirty="0"/>
              <a:t>n</a:t>
            </a:r>
            <a:r>
              <a:rPr lang="zh-CN" altLang="en-US" b="1" dirty="0"/>
              <a:t>个叶结点的</a:t>
            </a:r>
            <a:r>
              <a:rPr lang="en-US" altLang="zh-CN" b="1" dirty="0"/>
              <a:t>Huffman</a:t>
            </a:r>
            <a:r>
              <a:rPr lang="zh-CN" altLang="en-US" b="1" dirty="0"/>
              <a:t>树共有</a:t>
            </a:r>
            <a:r>
              <a:rPr lang="en-US" altLang="zh-CN" b="1" dirty="0" err="1">
                <a:solidFill>
                  <a:srgbClr val="FF0000"/>
                </a:solidFill>
              </a:rPr>
              <a:t>2n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/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687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8804">
              <a:defRPr/>
            </a:pPr>
            <a:r>
              <a:rPr lang="zh-CN" altLang="en-US" b="1" dirty="0"/>
              <a:t>具有</a:t>
            </a:r>
            <a:r>
              <a:rPr lang="en-US" altLang="zh-CN" b="1" dirty="0"/>
              <a:t>n</a:t>
            </a:r>
            <a:r>
              <a:rPr lang="zh-CN" altLang="en-US" b="1" dirty="0"/>
              <a:t>个叶结点的</a:t>
            </a:r>
            <a:r>
              <a:rPr lang="en-US" altLang="zh-CN" b="1" dirty="0"/>
              <a:t>Huffman</a:t>
            </a:r>
            <a:r>
              <a:rPr lang="zh-CN" altLang="en-US" b="1" dirty="0"/>
              <a:t>树共有</a:t>
            </a:r>
            <a:r>
              <a:rPr lang="en-US" altLang="zh-CN" b="1" dirty="0" err="1">
                <a:solidFill>
                  <a:srgbClr val="FF0000"/>
                </a:solidFill>
              </a:rPr>
              <a:t>2n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/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687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8873">
              <a:defRPr/>
            </a:pPr>
            <a:r>
              <a:rPr lang="zh-CN" altLang="en-US" b="1" dirty="0"/>
              <a:t>具有</a:t>
            </a:r>
            <a:r>
              <a:rPr lang="en-US" altLang="zh-CN" b="1" dirty="0"/>
              <a:t>n</a:t>
            </a:r>
            <a:r>
              <a:rPr lang="zh-CN" altLang="en-US" b="1" dirty="0"/>
              <a:t>个叶结点的</a:t>
            </a:r>
            <a:r>
              <a:rPr lang="en-US" altLang="zh-CN" b="1" dirty="0"/>
              <a:t>Huffman</a:t>
            </a:r>
            <a:r>
              <a:rPr lang="zh-CN" altLang="en-US" b="1" dirty="0"/>
              <a:t>树共有</a:t>
            </a:r>
            <a:r>
              <a:rPr lang="en-US" altLang="zh-CN" b="1" dirty="0" err="1">
                <a:solidFill>
                  <a:srgbClr val="FF0000"/>
                </a:solidFill>
              </a:rPr>
              <a:t>2n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/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68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8804">
              <a:defRPr/>
            </a:pPr>
            <a:r>
              <a:rPr lang="zh-CN" altLang="en-US" b="1" dirty="0"/>
              <a:t>具有</a:t>
            </a:r>
            <a:r>
              <a:rPr lang="en-US" altLang="zh-CN" b="1" dirty="0"/>
              <a:t>n</a:t>
            </a:r>
            <a:r>
              <a:rPr lang="zh-CN" altLang="en-US" b="1" dirty="0"/>
              <a:t>个叶结点的</a:t>
            </a:r>
            <a:r>
              <a:rPr lang="en-US" altLang="zh-CN" b="1" dirty="0"/>
              <a:t>Huffman</a:t>
            </a:r>
            <a:r>
              <a:rPr lang="zh-CN" altLang="en-US" b="1" dirty="0"/>
              <a:t>树共有</a:t>
            </a:r>
            <a:r>
              <a:rPr lang="en-US" altLang="zh-CN" b="1" dirty="0" err="1">
                <a:solidFill>
                  <a:srgbClr val="FF0000"/>
                </a:solidFill>
              </a:rPr>
              <a:t>2n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/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687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limits.h</a:t>
            </a:r>
            <a:r>
              <a:rPr lang="en-US" altLang="zh-CN" dirty="0"/>
              <a:t>&gt; -- </a:t>
            </a:r>
            <a:r>
              <a:rPr lang="en-US" altLang="zh-CN"/>
              <a:t>INT_MAX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2576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8756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70959" indent="-296523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86091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60528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134964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60940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3083837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558273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403271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8520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2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Sibling</a:t>
            </a:r>
            <a:r>
              <a:rPr lang="zh-CN" altLang="en-US"/>
              <a:t>同胞兄弟；</a:t>
            </a:r>
            <a:r>
              <a:rPr lang="en-US" altLang="zh-CN"/>
              <a:t>cousin</a:t>
            </a:r>
            <a:r>
              <a:rPr lang="zh-CN" altLang="en-US"/>
              <a:t>：表兄弟、堂兄弟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0360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70959" indent="-296523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86091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60528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134964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60940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3083837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558273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403271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算法设计时将注意力集中到前缀码上不失一般性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或许“无前缀编码（</a:t>
            </a:r>
            <a:r>
              <a:rPr lang="en-US" altLang="zh-CN" dirty="0">
                <a:latin typeface="Arial" charset="0"/>
              </a:rPr>
              <a:t>prefix-free code</a:t>
            </a:r>
            <a:r>
              <a:rPr lang="zh-CN" altLang="en-US" dirty="0">
                <a:latin typeface="Arial" charset="0"/>
              </a:rPr>
              <a:t>）”是个更好的名字，但是前缀码（</a:t>
            </a:r>
            <a:r>
              <a:rPr lang="en-US" altLang="zh-CN" dirty="0">
                <a:latin typeface="Arial" charset="0"/>
              </a:rPr>
              <a:t>prefix code</a:t>
            </a:r>
            <a:r>
              <a:rPr lang="zh-CN" altLang="en-US" dirty="0">
                <a:latin typeface="Arial" charset="0"/>
              </a:rPr>
              <a:t>）是个标准的书面语。</a:t>
            </a:r>
            <a:endParaRPr lang="en-US" altLang="zh-CN" dirty="0">
              <a:latin typeface="Arial" charset="0"/>
            </a:endParaRPr>
          </a:p>
          <a:p>
            <a:pPr eaLnBrk="1" hangingPunct="1"/>
            <a:r>
              <a:rPr lang="zh-CN" altLang="en-US" dirty="0">
                <a:latin typeface="Arial" charset="0"/>
              </a:rPr>
              <a:t>对任何一种二进制编码来说，编码总是简单的，只要将文件中表示每个字符的编码并置起来即可。例如对于可变长度编码，“</a:t>
            </a:r>
            <a:r>
              <a:rPr lang="en-US" altLang="zh-CN" dirty="0" err="1">
                <a:latin typeface="Arial" charset="0"/>
              </a:rPr>
              <a:t>abc</a:t>
            </a:r>
            <a:r>
              <a:rPr lang="en-US" altLang="zh-CN" dirty="0">
                <a:latin typeface="Arial" charset="0"/>
              </a:rPr>
              <a:t>”</a:t>
            </a:r>
            <a:r>
              <a:rPr lang="zh-CN" altLang="en-US" dirty="0">
                <a:latin typeface="Arial" charset="0"/>
              </a:rPr>
              <a:t>可以编码为“</a:t>
            </a:r>
            <a:r>
              <a:rPr lang="en-US" altLang="zh-CN" dirty="0">
                <a:latin typeface="Arial" charset="0"/>
              </a:rPr>
              <a:t>0-101-100=0101100</a:t>
            </a:r>
          </a:p>
          <a:p>
            <a:pPr eaLnBrk="1" hangingPunct="1"/>
            <a:r>
              <a:rPr lang="zh-CN" altLang="en-US" dirty="0">
                <a:latin typeface="Arial" charset="0"/>
              </a:rPr>
              <a:t>因为没有一个码是其他码的前缀，故被编码文件的开始处的编码是确定的。我们只要识别第一个编码，将其译为原文字符，再对编码文件的余下内容重复这个过程即可。例如，可以将串</a:t>
            </a:r>
            <a:r>
              <a:rPr lang="en-US" altLang="zh-CN" dirty="0">
                <a:latin typeface="Arial" charset="0"/>
              </a:rPr>
              <a:t>001011101</a:t>
            </a:r>
            <a:r>
              <a:rPr lang="zh-CN" altLang="en-US" dirty="0">
                <a:latin typeface="Arial" charset="0"/>
              </a:rPr>
              <a:t>唯一地分析为</a:t>
            </a:r>
            <a:r>
              <a:rPr lang="en-US" altLang="zh-CN" dirty="0">
                <a:latin typeface="Arial" charset="0"/>
              </a:rPr>
              <a:t>0-0-101-1101=</a:t>
            </a:r>
            <a:r>
              <a:rPr lang="en-US" altLang="zh-CN" dirty="0" err="1">
                <a:latin typeface="Arial" charset="0"/>
              </a:rPr>
              <a:t>aabe</a:t>
            </a:r>
            <a:r>
              <a:rPr lang="zh-CN" altLang="en-US" dirty="0">
                <a:latin typeface="Arial" charset="0"/>
              </a:rPr>
              <a:t>。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70959" indent="-296523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86091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60528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134964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60940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3083837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558273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403271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70959" indent="-296523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86091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60528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134964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60940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3083837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558273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403271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带权路径长度</a:t>
            </a:r>
          </a:p>
          <a:p>
            <a:pPr eaLnBrk="1" hangingPunct="1"/>
            <a:r>
              <a:rPr lang="zh-CN" altLang="en-US" dirty="0">
                <a:latin typeface="Arial" charset="0"/>
              </a:rPr>
              <a:t>路径：从树中一个结点（高层，接近树根）到另一结点之间经过的分支（边）称为这两个结点间的路径</a:t>
            </a:r>
          </a:p>
          <a:p>
            <a:pPr eaLnBrk="1" hangingPunct="1"/>
            <a:r>
              <a:rPr lang="zh-CN" altLang="en-US" dirty="0">
                <a:latin typeface="Arial" charset="0"/>
              </a:rPr>
              <a:t>路径长度：路径中的分支数</a:t>
            </a:r>
          </a:p>
          <a:p>
            <a:pPr eaLnBrk="1" hangingPunct="1"/>
            <a:r>
              <a:rPr lang="zh-CN" altLang="en-US" dirty="0">
                <a:latin typeface="Arial" charset="0"/>
              </a:rPr>
              <a:t>树的路径长度：从树根到树中每一个结点的路径长度之和</a:t>
            </a:r>
          </a:p>
          <a:p>
            <a:pPr eaLnBrk="1" hangingPunct="1"/>
            <a:r>
              <a:rPr lang="zh-CN" altLang="en-US" dirty="0">
                <a:latin typeface="Arial" charset="0"/>
              </a:rPr>
              <a:t>树的带权路径长度：树中所有含权结点的路径长度之和</a:t>
            </a:r>
            <a:r>
              <a:rPr lang="en-US" altLang="zh-CN" dirty="0">
                <a:latin typeface="Arial" charset="0"/>
              </a:rPr>
              <a:t>(WPL)</a:t>
            </a: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70959" indent="-296523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86091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60528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134964" indent="-237218"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60940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3083837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558273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4032710" indent="-237218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5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8873">
              <a:defRPr/>
            </a:pPr>
            <a:r>
              <a:rPr lang="zh-CN" altLang="en-US" b="1" dirty="0"/>
              <a:t>具有</a:t>
            </a:r>
            <a:r>
              <a:rPr lang="en-US" altLang="zh-CN" b="1" dirty="0"/>
              <a:t>n</a:t>
            </a:r>
            <a:r>
              <a:rPr lang="zh-CN" altLang="en-US" b="1" dirty="0"/>
              <a:t>个叶结点的</a:t>
            </a:r>
            <a:r>
              <a:rPr lang="en-US" altLang="zh-CN" b="1" dirty="0"/>
              <a:t>Huffman</a:t>
            </a:r>
            <a:r>
              <a:rPr lang="zh-CN" altLang="en-US" b="1" dirty="0"/>
              <a:t>树共有</a:t>
            </a:r>
            <a:r>
              <a:rPr lang="en-US" altLang="zh-CN" b="1" dirty="0" err="1">
                <a:solidFill>
                  <a:srgbClr val="FF0000"/>
                </a:solidFill>
              </a:rPr>
              <a:t>2n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/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687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//c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分别表示</a:t>
            </a:r>
            <a:r>
              <a:rPr lang="en-US" altLang="zh-CN"/>
              <a:t>T</a:t>
            </a:r>
            <a:r>
              <a:rPr lang="zh-CN" altLang="en-US"/>
              <a:t>中孩子和双亲的位置  </a:t>
            </a:r>
            <a:r>
              <a:rPr lang="en-US" altLang="zh-CN" sz="1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zh-CN" altLang="en-US" sz="1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从叶结点</a:t>
            </a:r>
            <a:r>
              <a:rPr lang="en-US" altLang="zh-CN" sz="1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pht[i]</a:t>
            </a:r>
            <a:r>
              <a:rPr lang="zh-CN" altLang="en-US" sz="1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开始上溯  </a:t>
            </a:r>
            <a:r>
              <a:rPr lang="en-US" altLang="zh-CN" sz="1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zh-CN" altLang="en-US" sz="1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继续上溯直到根节点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>
              <a:solidFill>
                <a:srgbClr val="0066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560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8873">
              <a:defRPr/>
            </a:pPr>
            <a:r>
              <a:rPr lang="zh-CN" altLang="en-US" b="1" dirty="0"/>
              <a:t>具有</a:t>
            </a:r>
            <a:r>
              <a:rPr lang="en-US" altLang="zh-CN" b="1" dirty="0"/>
              <a:t>n</a:t>
            </a:r>
            <a:r>
              <a:rPr lang="zh-CN" altLang="en-US" b="1" dirty="0"/>
              <a:t>个叶结点的</a:t>
            </a:r>
            <a:r>
              <a:rPr lang="en-US" altLang="zh-CN" b="1" dirty="0"/>
              <a:t>Huffman</a:t>
            </a:r>
            <a:r>
              <a:rPr lang="zh-CN" altLang="en-US" b="1" dirty="0"/>
              <a:t>树共有</a:t>
            </a:r>
            <a:r>
              <a:rPr lang="en-US" altLang="zh-CN" b="1" dirty="0" err="1">
                <a:solidFill>
                  <a:srgbClr val="FF0000"/>
                </a:solidFill>
              </a:rPr>
              <a:t>2n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/>
              <a:t>个结点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0687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//c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分别表示</a:t>
            </a:r>
            <a:r>
              <a:rPr lang="en-US" altLang="zh-CN"/>
              <a:t>T</a:t>
            </a:r>
            <a:r>
              <a:rPr lang="zh-CN" altLang="en-US"/>
              <a:t>中孩子和双亲的位置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560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可将堆序列看成完全二叉树，则堆顶元素（完全二叉树的根）必为序列中</a:t>
            </a:r>
            <a:r>
              <a:rPr kumimoji="1" lang="en-US" altLang="zh-CN"/>
              <a:t>n</a:t>
            </a:r>
            <a:r>
              <a:rPr kumimoji="1" lang="zh-CN" altLang="zh-CN"/>
              <a:t>个元素的最小值或最大值</a:t>
            </a:r>
            <a:endParaRPr kumimoji="1"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1</a:t>
            </a:r>
            <a:r>
              <a:rPr lang="zh-CN" altLang="en-US" dirty="0"/>
              <a:t>：第二个问题相对简单，首先解决它！</a:t>
            </a:r>
          </a:p>
          <a:p>
            <a:r>
              <a:rPr lang="zh-CN" altLang="en-US" dirty="0"/>
              <a:t>分析</a:t>
            </a:r>
            <a:r>
              <a:rPr lang="en-US" altLang="zh-CN" dirty="0"/>
              <a:t>2</a:t>
            </a:r>
            <a:r>
              <a:rPr lang="zh-CN" altLang="en-US" dirty="0"/>
              <a:t>：第一个问题可以转化为第二个问题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5792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5514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tmp = btree[i];  // </a:t>
            </a:r>
            <a:r>
              <a:rPr lang="zh-CN" altLang="en-US"/>
              <a:t>保存堆顶元素值</a:t>
            </a:r>
          </a:p>
          <a:p>
            <a:r>
              <a:rPr lang="en-US" altLang="zh-CN" b="1"/>
              <a:t>idx</a:t>
            </a:r>
            <a:r>
              <a:rPr lang="en-US" altLang="zh-CN"/>
              <a:t> </a:t>
            </a:r>
            <a:r>
              <a:rPr lang="zh-CN" altLang="en-US"/>
              <a:t>为节点</a:t>
            </a:r>
            <a:r>
              <a:rPr lang="en-US" altLang="zh-CN"/>
              <a:t>i</a:t>
            </a:r>
            <a:r>
              <a:rPr lang="zh-CN" altLang="en-US"/>
              <a:t>的左孩子序号</a:t>
            </a:r>
          </a:p>
          <a:p>
            <a:r>
              <a:rPr lang="zh-CN" altLang="en-US"/>
              <a:t>如果当前节点的右孩子小于左孩子，则选择右孩子（作为交换对象）</a:t>
            </a:r>
          </a:p>
          <a:p>
            <a:r>
              <a:rPr lang="zh-CN" altLang="en-US"/>
              <a:t>如果左右孩子的值均不小于当前节点值，则结束筛选</a:t>
            </a:r>
          </a:p>
          <a:p>
            <a:r>
              <a:rPr lang="zh-CN" altLang="en-US"/>
              <a:t>筛选操作：交换当前节点与左右孩子中较小者的值；以被交换的孩子节点为根，继续对其子树进行筛选；修改</a:t>
            </a:r>
            <a:r>
              <a:rPr lang="en-US" altLang="zh-CN"/>
              <a:t>idx_child</a:t>
            </a:r>
            <a:r>
              <a:rPr lang="zh-CN" altLang="en-US"/>
              <a:t>为当前节点</a:t>
            </a:r>
            <a:r>
              <a:rPr lang="en-US" altLang="zh-CN"/>
              <a:t>i</a:t>
            </a:r>
            <a:r>
              <a:rPr lang="zh-CN" altLang="en-US"/>
              <a:t>的左孩子序号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5626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tmp = btree[i];  // </a:t>
            </a:r>
            <a:r>
              <a:rPr lang="zh-CN" altLang="en-US"/>
              <a:t>保存堆顶元素值</a:t>
            </a:r>
          </a:p>
          <a:p>
            <a:r>
              <a:rPr lang="en-US" altLang="zh-CN" b="1"/>
              <a:t>idx</a:t>
            </a:r>
            <a:r>
              <a:rPr lang="en-US" altLang="zh-CN"/>
              <a:t> </a:t>
            </a:r>
            <a:r>
              <a:rPr lang="zh-CN" altLang="en-US"/>
              <a:t>为节点</a:t>
            </a:r>
            <a:r>
              <a:rPr lang="en-US" altLang="zh-CN"/>
              <a:t>i</a:t>
            </a:r>
            <a:r>
              <a:rPr lang="zh-CN" altLang="en-US"/>
              <a:t>的左孩子序号</a:t>
            </a:r>
          </a:p>
          <a:p>
            <a:r>
              <a:rPr lang="zh-CN" altLang="en-US"/>
              <a:t>如果当前节点的右孩子小于左孩子，则选择右孩子（作为交换对象）</a:t>
            </a:r>
          </a:p>
          <a:p>
            <a:r>
              <a:rPr lang="zh-CN" altLang="en-US"/>
              <a:t>如果左右孩子的值均不小于当前节点值，则结束筛选</a:t>
            </a:r>
          </a:p>
          <a:p>
            <a:r>
              <a:rPr lang="zh-CN" altLang="en-US"/>
              <a:t>筛选操作：交换当前节点与左右孩子中较小者的值；以被交换的孩子节点为根，继续对其子树进行筛选；修改</a:t>
            </a:r>
            <a:r>
              <a:rPr lang="en-US" altLang="zh-CN"/>
              <a:t>idx_child</a:t>
            </a:r>
            <a:r>
              <a:rPr lang="zh-CN" altLang="en-US"/>
              <a:t>为当前节点</a:t>
            </a:r>
            <a:r>
              <a:rPr lang="en-US" altLang="zh-CN"/>
              <a:t>i</a:t>
            </a:r>
            <a:r>
              <a:rPr lang="zh-CN" altLang="en-US"/>
              <a:t>的左孩子序号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队尾元素换到堆顶后，需执行筛选操作以保持堆的性质</a:t>
            </a:r>
          </a:p>
          <a:p>
            <a:r>
              <a:rPr lang="en-US" altLang="zh-CN"/>
              <a:t>// 注意： 上述元素交换只是破坏了以pbt[1]为根的完全二叉树的小顶堆性质</a:t>
            </a:r>
          </a:p>
          <a:p>
            <a:r>
              <a:rPr lang="en-US" altLang="zh-CN"/>
              <a:t>// 完成堆顶元素交换后，pbt[1]的左右子树仍然保持了小顶堆性质</a:t>
            </a:r>
          </a:p>
          <a:p>
            <a:r>
              <a:rPr lang="en-US" altLang="zh-CN"/>
              <a:t>// 因此在创建堆时需要遍历size/2到1的结点逐一进行筛选，而这里只需要针对pbt[1]进行筛选即可</a:t>
            </a:r>
          </a:p>
          <a:p>
            <a:r>
              <a:rPr lang="en-US" altLang="zh-CN"/>
              <a:t>// 将队尾元素交换到堆顶</a:t>
            </a:r>
          </a:p>
          <a:p>
            <a:r>
              <a:rPr lang="en-US" altLang="zh-CN"/>
              <a:t>// pbt[i]不再被访问，可用于保存排序结果（来自堆顶的当前最小值）</a:t>
            </a:r>
          </a:p>
          <a:p>
            <a:r>
              <a:rPr lang="en-US" altLang="zh-CN"/>
              <a:t>// 执行筛选操作</a:t>
            </a:r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42345"/>
            <a:ext cx="9149171" cy="597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9144000" cy="60932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6982996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4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62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62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62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6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187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6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62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290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66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</a:lstStyle>
          <a:p>
            <a:pPr marL="468000" lvl="0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"/>
            </a:pPr>
            <a:r>
              <a:rPr lang="zh-CN" altLang="en-US" dirty="0"/>
              <a:t>单击此处编辑母版文本样式</a:t>
            </a:r>
          </a:p>
          <a:p>
            <a:pPr marL="936000" lvl="1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</a:p>
          <a:p>
            <a:pPr marL="1404000" lvl="2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£"/>
            </a:pPr>
            <a:r>
              <a:rPr lang="zh-CN" altLang="en-US" dirty="0"/>
              <a:t>第三级</a:t>
            </a:r>
          </a:p>
          <a:p>
            <a:pPr marL="1872000" lvl="3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±"/>
            </a:pPr>
            <a:r>
              <a:rPr lang="zh-CN" altLang="en-US" dirty="0"/>
              <a:t>第四级</a:t>
            </a:r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0" y="42345"/>
            <a:ext cx="9149171" cy="59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200" b="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672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8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4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4075083" y="94797"/>
            <a:ext cx="4968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信息与软件工程学院</a:t>
            </a:r>
            <a:endParaRPr lang="en-US" altLang="zh-CN" sz="24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4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10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89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5949950"/>
            <a:ext cx="790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" y="42863"/>
            <a:ext cx="91487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0" y="739777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-12829" y="704056"/>
            <a:ext cx="9162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5" r:id="rId4"/>
    <p:sldLayoutId id="2147484106" r:id="rId5"/>
    <p:sldLayoutId id="2147484107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  <p:sldLayoutId id="2147484120" r:id="rId18"/>
    <p:sldLayoutId id="2147484121" r:id="rId19"/>
    <p:sldLayoutId id="2147484122" r:id="rId20"/>
    <p:sldLayoutId id="2147484123" r:id="rId21"/>
    <p:sldLayoutId id="2147484124" r:id="rId22"/>
    <p:sldLayoutId id="2147484125" r:id="rId2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66725" indent="-466725" algn="l" rtl="0" fontAlgn="base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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35038" indent="-466725" algn="l" rtl="0" fontAlgn="base">
        <a:lnSpc>
          <a:spcPct val="150000"/>
        </a:lnSpc>
        <a:spcBef>
          <a:spcPct val="0"/>
        </a:spcBef>
        <a:spcAft>
          <a:spcPct val="0"/>
        </a:spcAft>
        <a:buSzPct val="60000"/>
        <a:buFont typeface="Wingdings" pitchFamily="2" charset="2"/>
        <a:buChar char="l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403350" indent="-466725" algn="l" rtl="0" fontAlgn="base">
        <a:lnSpc>
          <a:spcPct val="150000"/>
        </a:lnSpc>
        <a:spcBef>
          <a:spcPct val="0"/>
        </a:spcBef>
        <a:spcAft>
          <a:spcPct val="0"/>
        </a:spcAft>
        <a:buSzPct val="60000"/>
        <a:buFont typeface="Wingdings" pitchFamily="2" charset="2"/>
        <a:buChar char="£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871663" indent="-466725" algn="l" rtl="0" fontAlgn="base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±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3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1.e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83.emf"/><Relationship Id="rId32" Type="http://schemas.openxmlformats.org/officeDocument/2006/relationships/image" Target="../media/image87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85.e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86.em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9.emf"/><Relationship Id="rId4" Type="http://schemas.openxmlformats.org/officeDocument/2006/relationships/oleObject" Target="../embeddings/oleObject77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1.bin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emf"/><Relationship Id="rId10" Type="http://schemas.openxmlformats.org/officeDocument/2006/relationships/image" Target="../media/image23.e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1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2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9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8.e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51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59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54.png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emf"/><Relationship Id="rId14" Type="http://schemas.openxmlformats.org/officeDocument/2006/relationships/image" Target="../media/image5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5.bin"/><Relationship Id="rId4" Type="http://schemas.openxmlformats.org/officeDocument/2006/relationships/audio" Target="../media/audio1.wav"/><Relationship Id="rId9" Type="http://schemas.openxmlformats.org/officeDocument/2006/relationships/image" Target="../media/image3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6.png"/><Relationship Id="rId4" Type="http://schemas.openxmlformats.org/officeDocument/2006/relationships/audio" Target="../media/audio2.wav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8.bin"/><Relationship Id="rId4" Type="http://schemas.openxmlformats.org/officeDocument/2006/relationships/audio" Target="../media/audio2.wav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png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0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4797152"/>
            <a:ext cx="9144000" cy="115212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48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主讲教师：刘峤</a:t>
            </a:r>
            <a:endParaRPr kumimoji="1" lang="zh-CN" altLang="en-US" sz="3200" dirty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0" y="1628800"/>
            <a:ext cx="9144000" cy="179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6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程序设计与算法基础</a:t>
            </a:r>
            <a:r>
              <a:rPr kumimoji="1" lang="en-US" altLang="zh-CN" sz="6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br>
              <a:rPr kumimoji="1" lang="en-US" altLang="zh-CN" sz="6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</a:br>
            <a:r>
              <a:rPr kumimoji="1" lang="zh-CN" altLang="en-US" sz="6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数据结构与算法</a:t>
            </a:r>
            <a:endParaRPr kumimoji="1"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0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3851922" y="116634"/>
            <a:ext cx="5159375" cy="3325813"/>
            <a:chOff x="2243" y="1124"/>
            <a:chExt cx="2723" cy="1755"/>
          </a:xfrm>
        </p:grpSpPr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3526" y="1124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0" y="1636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526" y="1636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54" name="Oval 10"/>
            <p:cNvSpPr>
              <a:spLocks noChangeArrowheads="1"/>
            </p:cNvSpPr>
            <p:nvPr/>
          </p:nvSpPr>
          <p:spPr bwMode="auto">
            <a:xfrm>
              <a:off x="4303" y="1636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4" y="2121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auto">
            <a:xfrm>
              <a:off x="3148" y="2121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3526" y="2121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3893" y="2121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4303" y="2121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676" y="2121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2243" y="2587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62" name="Oval 18"/>
            <p:cNvSpPr>
              <a:spLocks noChangeArrowheads="1"/>
            </p:cNvSpPr>
            <p:nvPr/>
          </p:nvSpPr>
          <p:spPr bwMode="auto">
            <a:xfrm>
              <a:off x="2754" y="2587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3877" y="2587"/>
              <a:ext cx="290" cy="292"/>
            </a:xfrm>
            <a:prstGeom prst="ellips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3667" y="1422"/>
              <a:ext cx="0" cy="211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H="1">
              <a:off x="3667" y="1933"/>
              <a:ext cx="0" cy="189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4445" y="1933"/>
              <a:ext cx="0" cy="189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H="1">
              <a:off x="4106" y="1889"/>
              <a:ext cx="239" cy="254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556" y="1889"/>
              <a:ext cx="234" cy="233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3801" y="1333"/>
              <a:ext cx="523" cy="356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 flipH="1">
              <a:off x="3136" y="1344"/>
              <a:ext cx="398" cy="349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3078" y="1911"/>
              <a:ext cx="152" cy="221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>
              <a:off x="2734" y="1904"/>
              <a:ext cx="206" cy="240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H="1">
              <a:off x="2434" y="2390"/>
              <a:ext cx="133" cy="210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2720" y="2400"/>
              <a:ext cx="140" cy="196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4034" y="2411"/>
              <a:ext cx="0" cy="189"/>
            </a:xfrm>
            <a:prstGeom prst="line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250726" y="115888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的度：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Rectangle 37"/>
          <p:cNvSpPr>
            <a:spLocks noChangeArrowheads="1"/>
          </p:cNvSpPr>
          <p:nvPr/>
        </p:nvSpPr>
        <p:spPr bwMode="auto">
          <a:xfrm>
            <a:off x="2718104" y="115888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Rectangle 38"/>
          <p:cNvSpPr>
            <a:spLocks noChangeArrowheads="1"/>
          </p:cNvSpPr>
          <p:nvPr/>
        </p:nvSpPr>
        <p:spPr bwMode="auto">
          <a:xfrm>
            <a:off x="2718104" y="706433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50726" y="706433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的度：</a:t>
            </a:r>
          </a:p>
        </p:txBody>
      </p:sp>
      <p:sp>
        <p:nvSpPr>
          <p:cNvPr id="81" name="Rectangle 40"/>
          <p:cNvSpPr>
            <a:spLocks noChangeArrowheads="1"/>
          </p:cNvSpPr>
          <p:nvPr/>
        </p:nvSpPr>
        <p:spPr bwMode="auto">
          <a:xfrm>
            <a:off x="250726" y="1296978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的度：</a:t>
            </a:r>
          </a:p>
        </p:txBody>
      </p:sp>
      <p:sp>
        <p:nvSpPr>
          <p:cNvPr id="82" name="Rectangle 41"/>
          <p:cNvSpPr>
            <a:spLocks noChangeArrowheads="1"/>
          </p:cNvSpPr>
          <p:nvPr/>
        </p:nvSpPr>
        <p:spPr bwMode="auto">
          <a:xfrm>
            <a:off x="2718104" y="1296978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Text Box 43"/>
          <p:cNvSpPr txBox="1">
            <a:spLocks noChangeArrowheads="1"/>
          </p:cNvSpPr>
          <p:nvPr/>
        </p:nvSpPr>
        <p:spPr bwMode="auto">
          <a:xfrm>
            <a:off x="250726" y="1887523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树的度：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Rectangle 44"/>
          <p:cNvSpPr>
            <a:spLocks noChangeArrowheads="1"/>
          </p:cNvSpPr>
          <p:nvPr/>
        </p:nvSpPr>
        <p:spPr bwMode="auto">
          <a:xfrm>
            <a:off x="2718104" y="1887523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250726" y="2478068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树的深度：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Rectangle 46"/>
          <p:cNvSpPr>
            <a:spLocks noChangeArrowheads="1"/>
          </p:cNvSpPr>
          <p:nvPr/>
        </p:nvSpPr>
        <p:spPr bwMode="auto">
          <a:xfrm>
            <a:off x="2718104" y="2478068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4211960" y="6021336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叶结点：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Rectangle 48"/>
          <p:cNvSpPr>
            <a:spLocks noChangeArrowheads="1"/>
          </p:cNvSpPr>
          <p:nvPr/>
        </p:nvSpPr>
        <p:spPr bwMode="auto">
          <a:xfrm>
            <a:off x="5293394" y="6021336"/>
            <a:ext cx="367188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G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J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250726" y="3068613"/>
            <a:ext cx="246737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的父结点：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Rectangle 37"/>
          <p:cNvSpPr>
            <a:spLocks noChangeArrowheads="1"/>
          </p:cNvSpPr>
          <p:nvPr/>
        </p:nvSpPr>
        <p:spPr bwMode="auto">
          <a:xfrm>
            <a:off x="2718104" y="3068613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Rectangle 38"/>
          <p:cNvSpPr>
            <a:spLocks noChangeArrowheads="1"/>
          </p:cNvSpPr>
          <p:nvPr/>
        </p:nvSpPr>
        <p:spPr bwMode="auto">
          <a:xfrm>
            <a:off x="2718104" y="3659158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50726" y="3659158"/>
            <a:ext cx="2467378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的父结点：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4" name="Rectangle 40"/>
          <p:cNvSpPr>
            <a:spLocks noChangeArrowheads="1"/>
          </p:cNvSpPr>
          <p:nvPr/>
        </p:nvSpPr>
        <p:spPr bwMode="auto">
          <a:xfrm>
            <a:off x="250726" y="4249703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的层次：</a:t>
            </a:r>
          </a:p>
        </p:txBody>
      </p: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2718104" y="4249703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250726" y="4840248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的层次：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2718104" y="4840248"/>
            <a:ext cx="900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250726" y="5430793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的孩子：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Rectangle 44"/>
          <p:cNvSpPr>
            <a:spLocks noChangeArrowheads="1"/>
          </p:cNvSpPr>
          <p:nvPr/>
        </p:nvSpPr>
        <p:spPr bwMode="auto">
          <a:xfrm>
            <a:off x="2267994" y="5430793"/>
            <a:ext cx="1800225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0" name="Text Box 45"/>
          <p:cNvSpPr txBox="1">
            <a:spLocks noChangeArrowheads="1"/>
          </p:cNvSpPr>
          <p:nvPr/>
        </p:nvSpPr>
        <p:spPr bwMode="auto">
          <a:xfrm>
            <a:off x="250726" y="6021336"/>
            <a:ext cx="2232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的孩子：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Rectangle 46"/>
          <p:cNvSpPr>
            <a:spLocks noChangeArrowheads="1"/>
          </p:cNvSpPr>
          <p:nvPr/>
        </p:nvSpPr>
        <p:spPr bwMode="auto">
          <a:xfrm>
            <a:off x="2267994" y="6021336"/>
            <a:ext cx="1800225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F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Text Box 43"/>
          <p:cNvSpPr txBox="1">
            <a:spLocks noChangeArrowheads="1"/>
          </p:cNvSpPr>
          <p:nvPr/>
        </p:nvSpPr>
        <p:spPr bwMode="auto">
          <a:xfrm>
            <a:off x="4211960" y="4215963"/>
            <a:ext cx="3511972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的关系：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7208604" y="4215963"/>
            <a:ext cx="1279494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兄弟</a:t>
            </a:r>
          </a:p>
        </p:txBody>
      </p:sp>
      <p:sp>
        <p:nvSpPr>
          <p:cNvPr id="106" name="Text Box 43"/>
          <p:cNvSpPr txBox="1">
            <a:spLocks noChangeArrowheads="1"/>
          </p:cNvSpPr>
          <p:nvPr/>
        </p:nvSpPr>
        <p:spPr bwMode="auto">
          <a:xfrm>
            <a:off x="4211960" y="4817754"/>
            <a:ext cx="3511972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的关系：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6948241" y="4817754"/>
            <a:ext cx="1800225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兄弟</a:t>
            </a:r>
          </a:p>
        </p:txBody>
      </p:sp>
      <p:sp>
        <p:nvSpPr>
          <p:cNvPr id="108" name="Text Box 45"/>
          <p:cNvSpPr txBox="1">
            <a:spLocks noChangeArrowheads="1"/>
          </p:cNvSpPr>
          <p:nvPr/>
        </p:nvSpPr>
        <p:spPr bwMode="auto">
          <a:xfrm>
            <a:off x="4211960" y="5419545"/>
            <a:ext cx="3511972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结点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的关系：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6948241" y="5419545"/>
            <a:ext cx="1800225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99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堂兄弟</a:t>
            </a:r>
          </a:p>
        </p:txBody>
      </p:sp>
    </p:spTree>
    <p:extLst>
      <p:ext uri="{BB962C8B-B14F-4D97-AF65-F5344CB8AC3E}">
        <p14:creationId xmlns:p14="http://schemas.microsoft.com/office/powerpoint/2010/main" val="78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4294967295"/>
          </p:nvPr>
        </p:nvSpPr>
        <p:spPr>
          <a:xfrm>
            <a:off x="413543" y="3500438"/>
            <a:ext cx="8312150" cy="3276600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</a:t>
            </a:r>
            <a:r>
              <a:rPr lang="en-US" altLang="zh-CN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100          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待编码字符个数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char 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           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存储字符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code[</a:t>
            </a:r>
            <a:r>
              <a:rPr lang="en-US" altLang="zh-CN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      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存放编码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altLang="zh-CN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TCode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TCode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CodeBook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b="1" dirty="0">
                <a:solidFill>
                  <a:srgbClr val="0000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 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编码本</a:t>
            </a:r>
          </a:p>
        </p:txBody>
      </p:sp>
      <p:sp>
        <p:nvSpPr>
          <p:cNvPr id="8" name="标题 3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pPr lvl="1"/>
            <a:r>
              <a:rPr lang="zh-CN" altLang="en-US"/>
              <a:t>哈夫曼编码的存储结构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-3304" y="346500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Picture 37" descr="huffman编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4321"/>
            <a:ext cx="2965516" cy="25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6" y="830690"/>
            <a:ext cx="18764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21" y="850304"/>
            <a:ext cx="2598945" cy="245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任意多边形 20"/>
          <p:cNvSpPr/>
          <p:nvPr/>
        </p:nvSpPr>
        <p:spPr>
          <a:xfrm>
            <a:off x="6111241" y="3512820"/>
            <a:ext cx="1809132" cy="2857500"/>
          </a:xfrm>
          <a:custGeom>
            <a:avLst/>
            <a:gdLst>
              <a:gd name="connsiteX0" fmla="*/ 0 w 2220439"/>
              <a:gd name="connsiteY0" fmla="*/ 2857500 h 2857500"/>
              <a:gd name="connsiteX1" fmla="*/ 1866900 w 2220439"/>
              <a:gd name="connsiteY1" fmla="*/ 2080260 h 2857500"/>
              <a:gd name="connsiteX2" fmla="*/ 2217420 w 2220439"/>
              <a:gd name="connsiteY2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0439" h="2857500">
                <a:moveTo>
                  <a:pt x="0" y="2857500"/>
                </a:moveTo>
                <a:cubicBezTo>
                  <a:pt x="748665" y="2707005"/>
                  <a:pt x="1497330" y="2556510"/>
                  <a:pt x="1866900" y="2080260"/>
                </a:cubicBezTo>
                <a:cubicBezTo>
                  <a:pt x="2236470" y="1604010"/>
                  <a:pt x="2226945" y="802005"/>
                  <a:pt x="2217420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0" y="739777"/>
            <a:ext cx="9144000" cy="609282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encoding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PHT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pht, </a:t>
            </a: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TCode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book, int n){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char *</a:t>
            </a: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str = (char *)malloc(n+1); </a:t>
            </a:r>
            <a:r>
              <a:rPr lang="en-US" altLang="zh-CN" sz="2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zh-CN" altLang="en-US" sz="2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临时存放编码</a:t>
            </a:r>
            <a:endParaRPr lang="en-US" altLang="zh-CN" sz="2200" b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      str[n]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=‘\0’;    </a:t>
            </a: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 j, idx, p;   </a:t>
            </a:r>
            <a:r>
              <a:rPr lang="zh-CN" altLang="en-US" sz="2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for(i = 0, i &lt; n, i++){          </a:t>
            </a:r>
            <a:r>
              <a:rPr lang="en-US" altLang="zh-CN" sz="2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zh-CN" altLang="en-US" sz="2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依次求叶子</a:t>
            </a:r>
            <a:r>
              <a:rPr lang="en-US" altLang="zh-CN" sz="2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pht[i]</a:t>
            </a:r>
            <a:r>
              <a:rPr lang="zh-CN" altLang="en-US" sz="2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的编码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book[i].ch = pht[i].ch;  idx = i;  j = n; </a:t>
            </a:r>
            <a:endParaRPr lang="zh-CN" altLang="en-US" sz="2200" b="1">
              <a:solidFill>
                <a:srgbClr val="0066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while( p = pht[idx].parent &gt; 0){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if(pht[p].lchild == idx){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j--;  str[j]=‘0’;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else { j--;  str[j] =‘1</a:t>
            </a:r>
            <a:r>
              <a:rPr lang="zh-CN" altLang="en-US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idx = p;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strcpy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(book[i].code, &amp;cd[j]); </a:t>
            </a:r>
            <a:r>
              <a:rPr lang="en-US" altLang="zh-CN" sz="2200" b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zh-CN" altLang="en-US" sz="2200" b="1">
                <a:solidFill>
                  <a:srgbClr val="0066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复制编码位串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en-US" sz="2200" b="1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pPr marL="447675" lvl="1" indent="-447675">
              <a:spcBef>
                <a:spcPct val="20000"/>
              </a:spcBef>
              <a:defRPr/>
            </a:pPr>
            <a:r>
              <a:rPr lang="zh-CN" altLang="en-US"/>
              <a:t>根据</a:t>
            </a:r>
            <a:r>
              <a:rPr lang="en-US" altLang="zh-CN"/>
              <a:t>Huffman</a:t>
            </a:r>
            <a:r>
              <a:rPr lang="zh-CN" altLang="en-US"/>
              <a:t>树求字符编码表</a:t>
            </a:r>
            <a:endParaRPr kumimoji="1"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537012"/>
            <a:ext cx="9144000" cy="3320988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从待译码电文中逐位读取编码</a:t>
            </a:r>
          </a:p>
          <a:p>
            <a:pPr marL="936000" lvl="1" indent="-4680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从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树根开始</a:t>
            </a:r>
          </a:p>
          <a:p>
            <a:pPr marL="1404000" lvl="2" indent="-4680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若编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码是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’0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 则沿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下行</a:t>
            </a:r>
          </a:p>
          <a:p>
            <a:pPr marL="1404000" lvl="2" indent="-4680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若编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码是</a:t>
            </a: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’1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 则沿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下行</a:t>
            </a:r>
          </a:p>
          <a:p>
            <a:pPr marL="936000" lvl="1" indent="-4680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若到达叶结点：则译出一个字符</a:t>
            </a:r>
          </a:p>
          <a:p>
            <a:pPr marL="936000" lvl="1" indent="-4680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重复上述步骤，直到电文结束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编码的译码操作</a:t>
            </a:r>
            <a:endParaRPr lang="zh-CN" altLang="zh-CN" b="0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3" descr="huffman编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32523"/>
            <a:ext cx="2975206" cy="2567451"/>
          </a:xfrm>
          <a:prstGeom prst="rect">
            <a:avLst/>
          </a:prstGeom>
          <a:noFill/>
          <a:extLst/>
        </p:spPr>
      </p:pic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986014" y="836712"/>
            <a:ext cx="2014478" cy="2519410"/>
            <a:chOff x="4502" y="0"/>
            <a:chExt cx="1096" cy="2181"/>
          </a:xfrm>
          <a:noFill/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02" y="0"/>
              <a:ext cx="548" cy="2181"/>
            </a:xfrm>
            <a:prstGeom prst="rect">
              <a:avLst/>
            </a:prstGeom>
            <a:grpFill/>
            <a:ln w="38100" cap="sq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 : 3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;  : 3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: 4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 : 2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 : 2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050" y="0"/>
              <a:ext cx="548" cy="2181"/>
            </a:xfrm>
            <a:prstGeom prst="rect">
              <a:avLst/>
            </a:prstGeom>
            <a:grpFill/>
            <a:ln w="38100" cap="sq">
              <a:solidFill>
                <a:srgbClr val="C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</a:rPr>
                <a:t>00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</a:rPr>
                <a:t>01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</a:rPr>
                <a:t>10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</a:rPr>
                <a:t>110</a:t>
              </a:r>
            </a:p>
            <a:p>
              <a:pPr algn="r" eaLnBrk="1" hangingPunct="1">
                <a:lnSpc>
                  <a:spcPct val="130000"/>
                </a:lnSpc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Verdana" pitchFamily="34" charset="0"/>
                </a:rPr>
                <a:t>111</a:t>
              </a:r>
            </a:p>
          </p:txBody>
        </p:sp>
      </p:grp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35498" y="901744"/>
            <a:ext cx="4534567" cy="263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明文是：</a:t>
            </a:r>
            <a:r>
              <a:rPr kumimoji="1"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CAS;CAT</a:t>
            </a:r>
            <a:endParaRPr kumimoji="1" lang="en-US" altLang="zh-CN" sz="20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编码为：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110</a:t>
            </a:r>
            <a:r>
              <a:rPr kumimoji="1" lang="en-US" altLang="zh-CN" sz="2000" b="1" dirty="0">
                <a:latin typeface="Verdana" panose="020B0604030504040204" pitchFamily="34" charset="0"/>
                <a:ea typeface="微软雅黑" panose="020B0503020204020204" pitchFamily="34" charset="-122"/>
              </a:rPr>
              <a:t>10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111</a:t>
            </a:r>
            <a:r>
              <a:rPr kumimoji="1" lang="en-US" altLang="zh-CN" sz="2000" b="1" dirty="0">
                <a:latin typeface="Verdana" panose="020B0604030504040204" pitchFamily="34" charset="0"/>
                <a:ea typeface="微软雅黑" panose="020B0503020204020204" pitchFamily="34" charset="-122"/>
              </a:rPr>
              <a:t>01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110</a:t>
            </a:r>
            <a:r>
              <a:rPr kumimoji="1" lang="en-US" altLang="zh-CN" sz="2000" b="1" dirty="0">
                <a:latin typeface="Verdana" panose="020B0604030504040204" pitchFamily="34" charset="0"/>
                <a:ea typeface="微软雅黑" panose="020B0503020204020204" pitchFamily="34" charset="-122"/>
              </a:rPr>
              <a:t>10</a:t>
            </a:r>
            <a:r>
              <a:rPr kumimoji="1"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00</a:t>
            </a:r>
            <a:endParaRPr kumimoji="1" lang="en-US" altLang="zh-CN" sz="20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密文是：</a:t>
            </a: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1101000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译文为：</a:t>
            </a: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CAT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-3304" y="35439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0" y="739777"/>
            <a:ext cx="9144000" cy="609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decoding</a:t>
            </a: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PHT</a:t>
            </a: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pht, </a:t>
            </a:r>
            <a:r>
              <a:rPr lang="en-US" altLang="zh-CN" sz="22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char* </a:t>
            </a: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codes, int n){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int  i = 0, p = 2*n - 2;       </a:t>
            </a:r>
            <a:r>
              <a:rPr lang="en-US" altLang="zh-CN" sz="22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b="1">
                <a:solidFill>
                  <a:srgbClr val="006600"/>
                </a:solidFill>
                <a:cs typeface="Verdana" panose="020B0604030504040204" pitchFamily="34" charset="0"/>
              </a:rPr>
              <a:t>从根结点开始</a:t>
            </a:r>
          </a:p>
          <a:p>
            <a:pPr marL="0" indent="0">
              <a:buNone/>
            </a:pPr>
            <a:r>
              <a:rPr lang="zh-CN" altLang="en-US" sz="2200" b="1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while(codes[i]!=‘\0’){     </a:t>
            </a:r>
            <a:r>
              <a:rPr lang="en-US" altLang="zh-CN" sz="22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b="1">
                <a:solidFill>
                  <a:srgbClr val="006600"/>
                </a:solidFill>
                <a:cs typeface="Verdana" panose="020B0604030504040204" pitchFamily="34" charset="0"/>
              </a:rPr>
              <a:t>当要解码的串没有结束时</a:t>
            </a:r>
          </a:p>
          <a:p>
            <a:pPr marL="0" indent="0">
              <a:buNone/>
            </a:pPr>
            <a:r>
              <a:rPr lang="zh-CN" altLang="en-US" sz="2200" b="1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while(pht[p].lchild != -1 &amp;&amp; pht[p].rchild != -1){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(codes[i]==‘0’) p = pht[p].lchild;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else p = pht[p].rchild;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i++; 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printf(“%c”, pht[p].ch);  p = 2*n-2;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printf(“\n”);</a:t>
            </a:r>
          </a:p>
          <a:p>
            <a:pPr marL="0" indent="0">
              <a:buNone/>
            </a:pPr>
            <a:r>
              <a:rPr lang="en-US" altLang="zh-CN" sz="2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en-US" sz="2200" b="1">
              <a:solidFill>
                <a:srgbClr val="0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pPr marL="447675" lvl="1" indent="-447675">
              <a:spcBef>
                <a:spcPct val="20000"/>
              </a:spcBef>
              <a:defRPr/>
            </a:pPr>
            <a:r>
              <a:rPr kumimoji="1" lang="zh-CN" altLang="en-US">
                <a:latin typeface="+mn-ea"/>
                <a:cs typeface="Times New Roman" panose="02020603050405020304" pitchFamily="18" charset="0"/>
              </a:rPr>
              <a:t>哈夫曼解码算法</a:t>
            </a:r>
            <a:endParaRPr kumimoji="1"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树的应用：堆排序</a:t>
            </a:r>
          </a:p>
        </p:txBody>
      </p:sp>
    </p:spTree>
    <p:extLst>
      <p:ext uri="{BB962C8B-B14F-4D97-AF65-F5344CB8AC3E}">
        <p14:creationId xmlns:p14="http://schemas.microsoft.com/office/powerpoint/2010/main" val="1701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45000"/>
              </a:lnSpc>
            </a:pPr>
            <a:r>
              <a:rPr lang="en-US" altLang="zh-CN" b="1" dirty="0"/>
              <a:t>n</a:t>
            </a:r>
            <a:r>
              <a:rPr lang="zh-CN" altLang="zh-CN" b="1" dirty="0"/>
              <a:t>个</a:t>
            </a:r>
            <a:r>
              <a:rPr lang="zh-CN" altLang="zh-CN" b="1"/>
              <a:t>元素</a:t>
            </a:r>
            <a:r>
              <a:rPr lang="zh-CN" altLang="en-US" b="1"/>
              <a:t>（</a:t>
            </a:r>
            <a:r>
              <a:rPr lang="en-US" altLang="zh-CN" b="1"/>
              <a:t>k</a:t>
            </a:r>
            <a:r>
              <a:rPr lang="en-US" altLang="zh-CN" sz="3200" b="1" baseline="-25000"/>
              <a:t>i</a:t>
            </a:r>
            <a:r>
              <a:rPr lang="zh-CN" altLang="en-US" b="1"/>
              <a:t>）</a:t>
            </a:r>
            <a:r>
              <a:rPr lang="zh-CN" altLang="zh-CN" b="1"/>
              <a:t>的</a:t>
            </a:r>
            <a:r>
              <a:rPr lang="zh-CN" altLang="zh-CN" b="1" dirty="0"/>
              <a:t>序列</a:t>
            </a:r>
            <a:r>
              <a:rPr lang="zh-CN" altLang="en-US" b="1" dirty="0"/>
              <a:t>，</a:t>
            </a:r>
            <a:r>
              <a:rPr lang="zh-CN" altLang="zh-CN" b="1" dirty="0"/>
              <a:t>当且仅当满足下列关系时，称之为</a:t>
            </a:r>
            <a:r>
              <a:rPr lang="zh-CN" altLang="zh-CN" b="1" dirty="0">
                <a:solidFill>
                  <a:srgbClr val="FF0000"/>
                </a:solidFill>
              </a:rPr>
              <a:t>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86123" name="Group 43"/>
          <p:cNvGrpSpPr>
            <a:grpSpLocks/>
          </p:cNvGrpSpPr>
          <p:nvPr/>
        </p:nvGrpSpPr>
        <p:grpSpPr bwMode="auto">
          <a:xfrm>
            <a:off x="558009" y="1484786"/>
            <a:ext cx="8027987" cy="1137863"/>
            <a:chOff x="567" y="1035"/>
            <a:chExt cx="5057" cy="508"/>
          </a:xfrm>
        </p:grpSpPr>
        <p:sp>
          <p:nvSpPr>
            <p:cNvPr id="686084" name="Text Box 4"/>
            <p:cNvSpPr txBox="1">
              <a:spLocks noChangeArrowheads="1"/>
            </p:cNvSpPr>
            <p:nvPr/>
          </p:nvSpPr>
          <p:spPr bwMode="auto">
            <a:xfrm>
              <a:off x="1701" y="1151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r>
                <a:rPr kumimoji="1" lang="zh-CN" altLang="en-US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</a:p>
          </p:txBody>
        </p:sp>
        <p:sp>
          <p:nvSpPr>
            <p:cNvPr id="686085" name="Text Box 5"/>
            <p:cNvSpPr txBox="1">
              <a:spLocks noChangeArrowheads="1"/>
            </p:cNvSpPr>
            <p:nvPr/>
          </p:nvSpPr>
          <p:spPr bwMode="auto">
            <a:xfrm>
              <a:off x="3515" y="1146"/>
              <a:ext cx="21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r>
                <a:rPr kumimoji="1" lang="zh-CN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(</a:t>
              </a:r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i=1,2,…...</a:t>
              </a:r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n/2)</a:t>
              </a:r>
              <a:endPara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686087" name="Text Box 7"/>
            <p:cNvSpPr txBox="1">
              <a:spLocks noChangeArrowheads="1"/>
            </p:cNvSpPr>
            <p:nvPr/>
          </p:nvSpPr>
          <p:spPr bwMode="auto">
            <a:xfrm>
              <a:off x="686" y="1035"/>
              <a:ext cx="1241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i</a:t>
              </a: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 </a:t>
              </a: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 </a:t>
              </a: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2i</a:t>
              </a:r>
              <a:endParaRPr kumimoji="1" lang="en-US" altLang="zh-CN" sz="3200" b="1" baseline="-250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sym typeface="Symbol" pitchFamily="18" charset="2"/>
              </a:endParaRPr>
            </a:p>
            <a:p>
              <a:pPr>
                <a:spcBef>
                  <a:spcPts val="1200"/>
                </a:spcBef>
              </a:pP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i</a:t>
              </a: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  </a:t>
              </a: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2i+1</a:t>
              </a:r>
              <a:endParaRPr kumimoji="1" lang="en-US" altLang="zh-CN" sz="3200" b="1" baseline="-250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sym typeface="Symbol" pitchFamily="18" charset="2"/>
              </a:endParaRPr>
            </a:p>
          </p:txBody>
        </p:sp>
        <p:sp>
          <p:nvSpPr>
            <p:cNvPr id="686088" name="AutoShape 8"/>
            <p:cNvSpPr>
              <a:spLocks/>
            </p:cNvSpPr>
            <p:nvPr/>
          </p:nvSpPr>
          <p:spPr bwMode="auto">
            <a:xfrm>
              <a:off x="567" y="1093"/>
              <a:ext cx="136" cy="38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86090" name="Text Box 10"/>
            <p:cNvSpPr txBox="1">
              <a:spLocks noChangeArrowheads="1"/>
            </p:cNvSpPr>
            <p:nvPr/>
          </p:nvSpPr>
          <p:spPr bwMode="auto">
            <a:xfrm>
              <a:off x="2331" y="1044"/>
              <a:ext cx="1366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ts val="1200"/>
                </a:spcBef>
              </a:pP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i</a:t>
              </a:r>
              <a:r>
                <a:rPr kumimoji="1" lang="en-US" altLang="zh-CN" sz="3200" baseline="-25000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 </a:t>
              </a:r>
              <a:r>
                <a:rPr kumimoji="1"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 </a:t>
              </a: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2i</a:t>
              </a:r>
              <a:endParaRPr kumimoji="1" lang="en-US" altLang="zh-CN" sz="3200" b="1" baseline="-250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sym typeface="Symbol" pitchFamily="18" charset="2"/>
              </a:endParaRPr>
            </a:p>
            <a:p>
              <a:pPr>
                <a:spcBef>
                  <a:spcPts val="1200"/>
                </a:spcBef>
              </a:pP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i</a:t>
              </a:r>
              <a:r>
                <a:rPr kumimoji="1" lang="en-US" altLang="zh-CN" sz="3200" b="1" baseline="-25000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 </a:t>
              </a:r>
              <a:r>
                <a:rPr kumimoji="1"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 </a:t>
              </a:r>
              <a:r>
                <a:rPr kumimoji="1"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k</a:t>
              </a:r>
              <a:r>
                <a:rPr kumimoji="1" lang="en-US" altLang="zh-CN" sz="3200" b="1" baseline="-25000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sym typeface="Symbol" pitchFamily="18" charset="2"/>
                </a:rPr>
                <a:t>2i+1</a:t>
              </a:r>
              <a:endParaRPr kumimoji="1" lang="en-US" altLang="zh-CN" sz="3200" b="1" baseline="-250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sym typeface="Symbol" pitchFamily="18" charset="2"/>
              </a:endParaRPr>
            </a:p>
          </p:txBody>
        </p:sp>
        <p:sp>
          <p:nvSpPr>
            <p:cNvPr id="686091" name="AutoShape 11"/>
            <p:cNvSpPr>
              <a:spLocks/>
            </p:cNvSpPr>
            <p:nvPr/>
          </p:nvSpPr>
          <p:spPr bwMode="auto">
            <a:xfrm>
              <a:off x="2200" y="1093"/>
              <a:ext cx="149" cy="386"/>
            </a:xfrm>
            <a:prstGeom prst="leftBrace">
              <a:avLst>
                <a:gd name="adj1" fmla="val 21980"/>
                <a:gd name="adj2" fmla="val 50000"/>
              </a:avLst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86092" name="Text Box 12"/>
          <p:cNvSpPr txBox="1">
            <a:spLocks noChangeArrowheads="1"/>
          </p:cNvSpPr>
          <p:nvPr/>
        </p:nvSpPr>
        <p:spPr bwMode="auto">
          <a:xfrm>
            <a:off x="35498" y="2852938"/>
            <a:ext cx="6972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468000" indent="-468000">
              <a:spcBef>
                <a:spcPts val="0"/>
              </a:spcBef>
              <a:buFont typeface="Wingdings" panose="05000000000000000000" pitchFamily="2" charset="2"/>
              <a:buChar char="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例   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96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83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86093" name="Text Box 13"/>
          <p:cNvSpPr txBox="1">
            <a:spLocks noChangeArrowheads="1"/>
          </p:cNvSpPr>
          <p:nvPr/>
        </p:nvSpPr>
        <p:spPr bwMode="auto">
          <a:xfrm>
            <a:off x="35496" y="6092827"/>
            <a:ext cx="820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/>
          <a:p>
            <a:pPr marL="468000" indent="-468000">
              <a:spcBef>
                <a:spcPts val="0"/>
              </a:spcBef>
              <a:buFont typeface="Wingdings" panose="05000000000000000000" pitchFamily="2" charset="2"/>
              <a:buChar char="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例：（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76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97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686126" name="Group 46"/>
          <p:cNvGrpSpPr>
            <a:grpSpLocks/>
          </p:cNvGrpSpPr>
          <p:nvPr/>
        </p:nvGrpSpPr>
        <p:grpSpPr bwMode="auto">
          <a:xfrm>
            <a:off x="755650" y="3656015"/>
            <a:ext cx="2319338" cy="1933575"/>
            <a:chOff x="476" y="2303"/>
            <a:chExt cx="1461" cy="1218"/>
          </a:xfrm>
        </p:grpSpPr>
        <p:sp>
          <p:nvSpPr>
            <p:cNvPr id="686095" name="Oval 15"/>
            <p:cNvSpPr>
              <a:spLocks noChangeArrowheads="1"/>
            </p:cNvSpPr>
            <p:nvPr/>
          </p:nvSpPr>
          <p:spPr bwMode="auto">
            <a:xfrm>
              <a:off x="1197" y="2303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96</a:t>
              </a:r>
            </a:p>
          </p:txBody>
        </p:sp>
        <p:sp>
          <p:nvSpPr>
            <p:cNvPr id="686096" name="Oval 16"/>
            <p:cNvSpPr>
              <a:spLocks noChangeArrowheads="1"/>
            </p:cNvSpPr>
            <p:nvPr/>
          </p:nvSpPr>
          <p:spPr bwMode="auto">
            <a:xfrm>
              <a:off x="1641" y="2747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27</a:t>
              </a:r>
            </a:p>
          </p:txBody>
        </p:sp>
        <p:sp>
          <p:nvSpPr>
            <p:cNvPr id="686097" name="Oval 17"/>
            <p:cNvSpPr>
              <a:spLocks noChangeArrowheads="1"/>
            </p:cNvSpPr>
            <p:nvPr/>
          </p:nvSpPr>
          <p:spPr bwMode="auto">
            <a:xfrm>
              <a:off x="1403" y="3242"/>
              <a:ext cx="295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9</a:t>
              </a:r>
            </a:p>
          </p:txBody>
        </p:sp>
        <p:sp>
          <p:nvSpPr>
            <p:cNvPr id="686098" name="Oval 18"/>
            <p:cNvSpPr>
              <a:spLocks noChangeArrowheads="1"/>
            </p:cNvSpPr>
            <p:nvPr/>
          </p:nvSpPr>
          <p:spPr bwMode="auto">
            <a:xfrm>
              <a:off x="948" y="3242"/>
              <a:ext cx="295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11</a:t>
              </a:r>
            </a:p>
          </p:txBody>
        </p:sp>
        <p:sp>
          <p:nvSpPr>
            <p:cNvPr id="686099" name="Oval 19"/>
            <p:cNvSpPr>
              <a:spLocks noChangeArrowheads="1"/>
            </p:cNvSpPr>
            <p:nvPr/>
          </p:nvSpPr>
          <p:spPr bwMode="auto">
            <a:xfrm>
              <a:off x="476" y="3242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38</a:t>
              </a:r>
            </a:p>
          </p:txBody>
        </p:sp>
        <p:sp>
          <p:nvSpPr>
            <p:cNvPr id="686100" name="Oval 20"/>
            <p:cNvSpPr>
              <a:spLocks noChangeArrowheads="1"/>
            </p:cNvSpPr>
            <p:nvPr/>
          </p:nvSpPr>
          <p:spPr bwMode="auto">
            <a:xfrm>
              <a:off x="750" y="2747"/>
              <a:ext cx="295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83</a:t>
              </a:r>
            </a:p>
          </p:txBody>
        </p:sp>
        <p:sp>
          <p:nvSpPr>
            <p:cNvPr id="686101" name="Line 21"/>
            <p:cNvSpPr>
              <a:spLocks noChangeShapeType="1"/>
            </p:cNvSpPr>
            <p:nvPr/>
          </p:nvSpPr>
          <p:spPr bwMode="auto">
            <a:xfrm flipH="1">
              <a:off x="1027" y="2567"/>
              <a:ext cx="264" cy="2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02" name="Line 22"/>
            <p:cNvSpPr>
              <a:spLocks noChangeShapeType="1"/>
            </p:cNvSpPr>
            <p:nvPr/>
          </p:nvSpPr>
          <p:spPr bwMode="auto">
            <a:xfrm>
              <a:off x="1461" y="2523"/>
              <a:ext cx="240" cy="24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03" name="Line 23"/>
            <p:cNvSpPr>
              <a:spLocks noChangeShapeType="1"/>
            </p:cNvSpPr>
            <p:nvPr/>
          </p:nvSpPr>
          <p:spPr bwMode="auto">
            <a:xfrm flipH="1">
              <a:off x="657" y="3022"/>
              <a:ext cx="182" cy="22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04" name="Line 24"/>
            <p:cNvSpPr>
              <a:spLocks noChangeShapeType="1"/>
            </p:cNvSpPr>
            <p:nvPr/>
          </p:nvSpPr>
          <p:spPr bwMode="auto">
            <a:xfrm>
              <a:off x="949" y="3015"/>
              <a:ext cx="117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05" name="Line 25"/>
            <p:cNvSpPr>
              <a:spLocks noChangeShapeType="1"/>
            </p:cNvSpPr>
            <p:nvPr/>
          </p:nvSpPr>
          <p:spPr bwMode="auto">
            <a:xfrm flipH="1">
              <a:off x="1610" y="3022"/>
              <a:ext cx="146" cy="22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86127" name="Group 47"/>
          <p:cNvGrpSpPr>
            <a:grpSpLocks/>
          </p:cNvGrpSpPr>
          <p:nvPr/>
        </p:nvGrpSpPr>
        <p:grpSpPr bwMode="auto">
          <a:xfrm>
            <a:off x="5003800" y="3186113"/>
            <a:ext cx="3240088" cy="2647950"/>
            <a:chOff x="3152" y="2007"/>
            <a:chExt cx="2041" cy="1668"/>
          </a:xfrm>
        </p:grpSpPr>
        <p:sp>
          <p:nvSpPr>
            <p:cNvPr id="686107" name="Oval 27"/>
            <p:cNvSpPr>
              <a:spLocks noChangeArrowheads="1"/>
            </p:cNvSpPr>
            <p:nvPr/>
          </p:nvSpPr>
          <p:spPr bwMode="auto">
            <a:xfrm>
              <a:off x="4189" y="2007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13</a:t>
              </a:r>
            </a:p>
          </p:txBody>
        </p:sp>
        <p:sp>
          <p:nvSpPr>
            <p:cNvPr id="686108" name="Oval 28"/>
            <p:cNvSpPr>
              <a:spLocks noChangeArrowheads="1"/>
            </p:cNvSpPr>
            <p:nvPr/>
          </p:nvSpPr>
          <p:spPr bwMode="auto">
            <a:xfrm>
              <a:off x="4633" y="2466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27</a:t>
              </a:r>
            </a:p>
          </p:txBody>
        </p:sp>
        <p:sp>
          <p:nvSpPr>
            <p:cNvPr id="686109" name="Oval 29"/>
            <p:cNvSpPr>
              <a:spLocks noChangeArrowheads="1"/>
            </p:cNvSpPr>
            <p:nvPr/>
          </p:nvSpPr>
          <p:spPr bwMode="auto">
            <a:xfrm>
              <a:off x="3696" y="2478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38</a:t>
              </a:r>
            </a:p>
          </p:txBody>
        </p:sp>
        <p:sp>
          <p:nvSpPr>
            <p:cNvPr id="686110" name="Oval 30"/>
            <p:cNvSpPr>
              <a:spLocks noChangeArrowheads="1"/>
            </p:cNvSpPr>
            <p:nvPr/>
          </p:nvSpPr>
          <p:spPr bwMode="auto">
            <a:xfrm>
              <a:off x="4897" y="2935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49</a:t>
              </a:r>
            </a:p>
          </p:txBody>
        </p:sp>
        <p:sp>
          <p:nvSpPr>
            <p:cNvPr id="686111" name="Oval 31"/>
            <p:cNvSpPr>
              <a:spLocks noChangeArrowheads="1"/>
            </p:cNvSpPr>
            <p:nvPr/>
          </p:nvSpPr>
          <p:spPr bwMode="auto">
            <a:xfrm>
              <a:off x="4352" y="2935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65</a:t>
              </a:r>
            </a:p>
          </p:txBody>
        </p:sp>
        <p:sp>
          <p:nvSpPr>
            <p:cNvPr id="686112" name="Oval 32"/>
            <p:cNvSpPr>
              <a:spLocks noChangeArrowheads="1"/>
            </p:cNvSpPr>
            <p:nvPr/>
          </p:nvSpPr>
          <p:spPr bwMode="auto">
            <a:xfrm>
              <a:off x="3897" y="2935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76</a:t>
              </a:r>
            </a:p>
          </p:txBody>
        </p:sp>
        <p:sp>
          <p:nvSpPr>
            <p:cNvPr id="686113" name="Oval 33"/>
            <p:cNvSpPr>
              <a:spLocks noChangeArrowheads="1"/>
            </p:cNvSpPr>
            <p:nvPr/>
          </p:nvSpPr>
          <p:spPr bwMode="auto">
            <a:xfrm>
              <a:off x="3442" y="2935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50</a:t>
              </a:r>
            </a:p>
          </p:txBody>
        </p:sp>
        <p:sp>
          <p:nvSpPr>
            <p:cNvPr id="686114" name="Oval 34"/>
            <p:cNvSpPr>
              <a:spLocks noChangeArrowheads="1"/>
            </p:cNvSpPr>
            <p:nvPr/>
          </p:nvSpPr>
          <p:spPr bwMode="auto">
            <a:xfrm>
              <a:off x="3152" y="3396"/>
              <a:ext cx="296" cy="279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97</a:t>
              </a:r>
            </a:p>
          </p:txBody>
        </p:sp>
        <p:sp>
          <p:nvSpPr>
            <p:cNvPr id="686115" name="Line 35"/>
            <p:cNvSpPr>
              <a:spLocks noChangeShapeType="1"/>
            </p:cNvSpPr>
            <p:nvPr/>
          </p:nvSpPr>
          <p:spPr bwMode="auto">
            <a:xfrm flipH="1">
              <a:off x="3969" y="2246"/>
              <a:ext cx="270" cy="27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16" name="Line 36"/>
            <p:cNvSpPr>
              <a:spLocks noChangeShapeType="1"/>
            </p:cNvSpPr>
            <p:nvPr/>
          </p:nvSpPr>
          <p:spPr bwMode="auto">
            <a:xfrm flipH="1">
              <a:off x="3662" y="2750"/>
              <a:ext cx="125" cy="20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17" name="Line 37"/>
            <p:cNvSpPr>
              <a:spLocks noChangeShapeType="1"/>
            </p:cNvSpPr>
            <p:nvPr/>
          </p:nvSpPr>
          <p:spPr bwMode="auto">
            <a:xfrm flipH="1">
              <a:off x="3371" y="3191"/>
              <a:ext cx="155" cy="21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18" name="Line 38"/>
            <p:cNvSpPr>
              <a:spLocks noChangeShapeType="1"/>
            </p:cNvSpPr>
            <p:nvPr/>
          </p:nvSpPr>
          <p:spPr bwMode="auto">
            <a:xfrm>
              <a:off x="4422" y="2251"/>
              <a:ext cx="254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19" name="Line 39"/>
            <p:cNvSpPr>
              <a:spLocks noChangeShapeType="1"/>
            </p:cNvSpPr>
            <p:nvPr/>
          </p:nvSpPr>
          <p:spPr bwMode="auto">
            <a:xfrm>
              <a:off x="4828" y="2741"/>
              <a:ext cx="155" cy="203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20" name="Line 40"/>
            <p:cNvSpPr>
              <a:spLocks noChangeShapeType="1"/>
            </p:cNvSpPr>
            <p:nvPr/>
          </p:nvSpPr>
          <p:spPr bwMode="auto">
            <a:xfrm>
              <a:off x="3878" y="2750"/>
              <a:ext cx="124" cy="18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686121" name="Line 41"/>
            <p:cNvSpPr>
              <a:spLocks noChangeShapeType="1"/>
            </p:cNvSpPr>
            <p:nvPr/>
          </p:nvSpPr>
          <p:spPr bwMode="auto">
            <a:xfrm flipH="1">
              <a:off x="4595" y="2750"/>
              <a:ext cx="145" cy="209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686124" name="Rectangle 44"/>
          <p:cNvSpPr>
            <a:spLocks noChangeArrowheads="1"/>
          </p:cNvSpPr>
          <p:nvPr/>
        </p:nvSpPr>
        <p:spPr bwMode="auto">
          <a:xfrm>
            <a:off x="727077" y="3644900"/>
            <a:ext cx="1323975" cy="457200"/>
          </a:xfrm>
          <a:prstGeom prst="rect">
            <a:avLst/>
          </a:prstGeom>
          <a:extLst/>
        </p:spPr>
        <p:txBody>
          <a:bodyPr/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大顶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25" name="Rectangle 45"/>
          <p:cNvSpPr>
            <a:spLocks noChangeArrowheads="1"/>
          </p:cNvSpPr>
          <p:nvPr/>
        </p:nvSpPr>
        <p:spPr bwMode="auto">
          <a:xfrm>
            <a:off x="6223002" y="5410201"/>
            <a:ext cx="1323975" cy="457200"/>
          </a:xfrm>
          <a:prstGeom prst="rect">
            <a:avLst/>
          </a:prstGeom>
          <a:extLst/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小顶</a:t>
            </a: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gray">
          <a:xfrm>
            <a:off x="0" y="44624"/>
            <a:ext cx="91440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spcBef>
                <a:spcPct val="30000"/>
              </a:spcBef>
              <a:buNone/>
            </a:pPr>
            <a:r>
              <a:rPr lang="zh-CN" altLang="en-US" b="0" kern="0"/>
              <a:t>堆</a:t>
            </a:r>
            <a:r>
              <a:rPr lang="zh-CN" altLang="en-US" b="0" kern="0" dirty="0"/>
              <a:t>排序</a:t>
            </a: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-3304" y="270892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347864" y="4336614"/>
            <a:ext cx="2159670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33485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8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 build="p" bldLvl="5" autoUpdateAnimBg="0"/>
      <p:bldP spid="686092" grpId="0" build="p" autoUpdateAnimBg="0"/>
      <p:bldP spid="686093" grpId="0" build="p" autoUpdateAnimBg="0"/>
      <p:bldP spid="686124" grpId="0"/>
      <p:bldP spid="686125" grpId="0"/>
      <p:bldP spid="4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231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96805"/>
              </p:ext>
            </p:extLst>
          </p:nvPr>
        </p:nvGraphicFramePr>
        <p:xfrm>
          <a:off x="1445603" y="5975565"/>
          <a:ext cx="633888" cy="5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5" name="Visio" r:id="rId3" imgW="713448" imgH="673640" progId="Visio.Drawing.11">
                  <p:embed/>
                </p:oleObj>
              </mc:Choice>
              <mc:Fallback>
                <p:oleObj name="Visio" r:id="rId3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603" y="5975565"/>
                        <a:ext cx="633888" cy="5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232" name="Rectangle 104"/>
          <p:cNvSpPr>
            <a:spLocks noChangeArrowheads="1"/>
          </p:cNvSpPr>
          <p:nvPr/>
        </p:nvSpPr>
        <p:spPr bwMode="auto">
          <a:xfrm>
            <a:off x="179512" y="5896386"/>
            <a:ext cx="1295400" cy="7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kumimoji="1" lang="en-US" altLang="zh-CN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8233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87353"/>
              </p:ext>
            </p:extLst>
          </p:nvPr>
        </p:nvGraphicFramePr>
        <p:xfrm>
          <a:off x="2382228" y="5975565"/>
          <a:ext cx="633888" cy="5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6" name="Visio" r:id="rId5" imgW="713448" imgH="673640" progId="Visio.Drawing.11">
                  <p:embed/>
                </p:oleObj>
              </mc:Choice>
              <mc:Fallback>
                <p:oleObj name="Visio" r:id="rId5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228" y="5975565"/>
                        <a:ext cx="633888" cy="5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234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10370"/>
              </p:ext>
            </p:extLst>
          </p:nvPr>
        </p:nvGraphicFramePr>
        <p:xfrm>
          <a:off x="3318853" y="5975565"/>
          <a:ext cx="633888" cy="5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7" name="Visio" r:id="rId7" imgW="752956" imgH="713232" progId="Visio.Drawing.11">
                  <p:embed/>
                </p:oleObj>
              </mc:Choice>
              <mc:Fallback>
                <p:oleObj name="Visio" r:id="rId7" imgW="752956" imgH="713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853" y="5975565"/>
                        <a:ext cx="633888" cy="5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236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452071"/>
              </p:ext>
            </p:extLst>
          </p:nvPr>
        </p:nvGraphicFramePr>
        <p:xfrm>
          <a:off x="80837" y="789659"/>
          <a:ext cx="3024188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8" name="Visio" r:id="rId9" imgW="4241575" imgH="3703536" progId="Visio.Drawing.11">
                  <p:embed/>
                </p:oleObj>
              </mc:Choice>
              <mc:Fallback>
                <p:oleObj name="Visio" r:id="rId9" imgW="4241575" imgH="3703536" progId="Visio.Drawing.11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7" y="789659"/>
                        <a:ext cx="3024188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237" name="Arc 109"/>
          <p:cNvSpPr>
            <a:spLocks/>
          </p:cNvSpPr>
          <p:nvPr/>
        </p:nvSpPr>
        <p:spPr bwMode="auto">
          <a:xfrm rot="10800000" flipV="1">
            <a:off x="225300" y="1053184"/>
            <a:ext cx="1295400" cy="1871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lg"/>
            <a:tailEnd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8246" name="Freeform 118"/>
          <p:cNvSpPr>
            <a:spLocks/>
          </p:cNvSpPr>
          <p:nvPr/>
        </p:nvSpPr>
        <p:spPr bwMode="auto">
          <a:xfrm>
            <a:off x="4874770" y="895069"/>
            <a:ext cx="660400" cy="600075"/>
          </a:xfrm>
          <a:custGeom>
            <a:avLst/>
            <a:gdLst>
              <a:gd name="T0" fmla="*/ 0 w 416"/>
              <a:gd name="T1" fmla="*/ 15 h 378"/>
              <a:gd name="T2" fmla="*/ 363 w 416"/>
              <a:gd name="T3" fmla="*/ 61 h 378"/>
              <a:gd name="T4" fmla="*/ 317 w 416"/>
              <a:gd name="T5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" h="378">
                <a:moveTo>
                  <a:pt x="0" y="15"/>
                </a:moveTo>
                <a:cubicBezTo>
                  <a:pt x="155" y="7"/>
                  <a:pt x="310" y="0"/>
                  <a:pt x="363" y="61"/>
                </a:cubicBezTo>
                <a:cubicBezTo>
                  <a:pt x="416" y="122"/>
                  <a:pt x="325" y="325"/>
                  <a:pt x="317" y="378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47" name="Freeform 119"/>
          <p:cNvSpPr>
            <a:spLocks/>
          </p:cNvSpPr>
          <p:nvPr/>
        </p:nvSpPr>
        <p:spPr bwMode="auto">
          <a:xfrm>
            <a:off x="5593908" y="1711044"/>
            <a:ext cx="552450" cy="504825"/>
          </a:xfrm>
          <a:custGeom>
            <a:avLst/>
            <a:gdLst>
              <a:gd name="T0" fmla="*/ 0 w 348"/>
              <a:gd name="T1" fmla="*/ 0 h 318"/>
              <a:gd name="T2" fmla="*/ 318 w 348"/>
              <a:gd name="T3" fmla="*/ 91 h 318"/>
              <a:gd name="T4" fmla="*/ 182 w 348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8" h="318">
                <a:moveTo>
                  <a:pt x="0" y="0"/>
                </a:moveTo>
                <a:cubicBezTo>
                  <a:pt x="144" y="19"/>
                  <a:pt x="288" y="38"/>
                  <a:pt x="318" y="91"/>
                </a:cubicBezTo>
                <a:cubicBezTo>
                  <a:pt x="348" y="144"/>
                  <a:pt x="205" y="280"/>
                  <a:pt x="182" y="318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49" name="Line 121"/>
          <p:cNvSpPr>
            <a:spLocks noChangeShapeType="1"/>
          </p:cNvSpPr>
          <p:nvPr/>
        </p:nvSpPr>
        <p:spPr bwMode="auto">
          <a:xfrm>
            <a:off x="2915816" y="1122610"/>
            <a:ext cx="828000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8250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41388"/>
              </p:ext>
            </p:extLst>
          </p:nvPr>
        </p:nvGraphicFramePr>
        <p:xfrm>
          <a:off x="3319338" y="792832"/>
          <a:ext cx="266541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9" name="Visio" r:id="rId11" imgW="3698600" imgH="2660245" progId="Visio.Drawing.11">
                  <p:embed/>
                </p:oleObj>
              </mc:Choice>
              <mc:Fallback>
                <p:oleObj name="Visio" r:id="rId11" imgW="3698600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338" y="792832"/>
                        <a:ext cx="2665412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251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861156"/>
              </p:ext>
            </p:extLst>
          </p:nvPr>
        </p:nvGraphicFramePr>
        <p:xfrm>
          <a:off x="6273677" y="769020"/>
          <a:ext cx="269081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0" name="Visio" r:id="rId13" imgW="3698600" imgH="2660245" progId="Visio.Drawing.11">
                  <p:embed/>
                </p:oleObj>
              </mc:Choice>
              <mc:Fallback>
                <p:oleObj name="Visio" r:id="rId13" imgW="3698600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677" y="769020"/>
                        <a:ext cx="2690813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252" name="Line 124"/>
          <p:cNvSpPr>
            <a:spLocks noChangeShapeType="1"/>
          </p:cNvSpPr>
          <p:nvPr/>
        </p:nvSpPr>
        <p:spPr bwMode="auto">
          <a:xfrm>
            <a:off x="5940004" y="1124198"/>
            <a:ext cx="828000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54" name="Freeform 126"/>
          <p:cNvSpPr>
            <a:spLocks/>
          </p:cNvSpPr>
          <p:nvPr/>
        </p:nvSpPr>
        <p:spPr bwMode="auto">
          <a:xfrm>
            <a:off x="7784977" y="897609"/>
            <a:ext cx="1116013" cy="1381125"/>
          </a:xfrm>
          <a:custGeom>
            <a:avLst/>
            <a:gdLst>
              <a:gd name="T0" fmla="*/ 681 w 703"/>
              <a:gd name="T1" fmla="*/ 870 h 870"/>
              <a:gd name="T2" fmla="*/ 590 w 703"/>
              <a:gd name="T3" fmla="*/ 144 h 870"/>
              <a:gd name="T4" fmla="*/ 0 w 703"/>
              <a:gd name="T5" fmla="*/ 8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870">
                <a:moveTo>
                  <a:pt x="681" y="870"/>
                </a:moveTo>
                <a:cubicBezTo>
                  <a:pt x="692" y="579"/>
                  <a:pt x="703" y="288"/>
                  <a:pt x="590" y="144"/>
                </a:cubicBezTo>
                <a:cubicBezTo>
                  <a:pt x="477" y="0"/>
                  <a:pt x="238" y="4"/>
                  <a:pt x="0" y="8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8256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77899"/>
              </p:ext>
            </p:extLst>
          </p:nvPr>
        </p:nvGraphicFramePr>
        <p:xfrm>
          <a:off x="512638" y="3574132"/>
          <a:ext cx="23034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1" name="Visio" r:id="rId15" imgW="3154006" imgH="2660245" progId="Visio.Drawing.11">
                  <p:embed/>
                </p:oleObj>
              </mc:Choice>
              <mc:Fallback>
                <p:oleObj name="Visio" r:id="rId15" imgW="3154006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38" y="3574132"/>
                        <a:ext cx="230346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257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837688"/>
              </p:ext>
            </p:extLst>
          </p:nvPr>
        </p:nvGraphicFramePr>
        <p:xfrm>
          <a:off x="3465388" y="3574132"/>
          <a:ext cx="23034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2" name="Visio" r:id="rId17" imgW="3154006" imgH="2660245" progId="Visio.Drawing.11">
                  <p:embed/>
                </p:oleObj>
              </mc:Choice>
              <mc:Fallback>
                <p:oleObj name="Visio" r:id="rId17" imgW="3154006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388" y="3574132"/>
                        <a:ext cx="230346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258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96227"/>
              </p:ext>
            </p:extLst>
          </p:nvPr>
        </p:nvGraphicFramePr>
        <p:xfrm>
          <a:off x="6489577" y="3574132"/>
          <a:ext cx="230346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3" name="Visio" r:id="rId19" imgW="3154006" imgH="2660245" progId="Visio.Drawing.11">
                  <p:embed/>
                </p:oleObj>
              </mc:Choice>
              <mc:Fallback>
                <p:oleObj name="Visio" r:id="rId19" imgW="3154006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577" y="3574132"/>
                        <a:ext cx="2303463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259" name="Freeform 131"/>
          <p:cNvSpPr>
            <a:spLocks/>
          </p:cNvSpPr>
          <p:nvPr/>
        </p:nvSpPr>
        <p:spPr bwMode="auto">
          <a:xfrm>
            <a:off x="1076202" y="3610645"/>
            <a:ext cx="517525" cy="755650"/>
          </a:xfrm>
          <a:custGeom>
            <a:avLst/>
            <a:gdLst>
              <a:gd name="T0" fmla="*/ 8 w 326"/>
              <a:gd name="T1" fmla="*/ 476 h 476"/>
              <a:gd name="T2" fmla="*/ 53 w 326"/>
              <a:gd name="T3" fmla="*/ 68 h 476"/>
              <a:gd name="T4" fmla="*/ 326 w 326"/>
              <a:gd name="T5" fmla="*/ 68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" h="476">
                <a:moveTo>
                  <a:pt x="8" y="476"/>
                </a:moveTo>
                <a:cubicBezTo>
                  <a:pt x="4" y="306"/>
                  <a:pt x="0" y="136"/>
                  <a:pt x="53" y="68"/>
                </a:cubicBezTo>
                <a:cubicBezTo>
                  <a:pt x="106" y="0"/>
                  <a:pt x="216" y="34"/>
                  <a:pt x="326" y="68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60" name="Freeform 132"/>
          <p:cNvSpPr>
            <a:spLocks/>
          </p:cNvSpPr>
          <p:nvPr/>
        </p:nvSpPr>
        <p:spPr bwMode="auto">
          <a:xfrm>
            <a:off x="525338" y="4390107"/>
            <a:ext cx="419100" cy="768350"/>
          </a:xfrm>
          <a:custGeom>
            <a:avLst/>
            <a:gdLst>
              <a:gd name="T0" fmla="*/ 38 w 264"/>
              <a:gd name="T1" fmla="*/ 484 h 484"/>
              <a:gd name="T2" fmla="*/ 38 w 264"/>
              <a:gd name="T3" fmla="*/ 76 h 484"/>
              <a:gd name="T4" fmla="*/ 264 w 264"/>
              <a:gd name="T5" fmla="*/ 3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484">
                <a:moveTo>
                  <a:pt x="38" y="484"/>
                </a:moveTo>
                <a:cubicBezTo>
                  <a:pt x="19" y="318"/>
                  <a:pt x="0" y="152"/>
                  <a:pt x="38" y="76"/>
                </a:cubicBezTo>
                <a:cubicBezTo>
                  <a:pt x="76" y="0"/>
                  <a:pt x="170" y="15"/>
                  <a:pt x="264" y="30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61" name="Line 133"/>
          <p:cNvSpPr>
            <a:spLocks noChangeShapeType="1"/>
          </p:cNvSpPr>
          <p:nvPr/>
        </p:nvSpPr>
        <p:spPr bwMode="auto">
          <a:xfrm>
            <a:off x="2915816" y="3859460"/>
            <a:ext cx="828000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62" name="Line 134"/>
          <p:cNvSpPr>
            <a:spLocks noChangeShapeType="1"/>
          </p:cNvSpPr>
          <p:nvPr/>
        </p:nvSpPr>
        <p:spPr bwMode="auto">
          <a:xfrm>
            <a:off x="5940004" y="3861048"/>
            <a:ext cx="828000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8263" name="Freeform 135"/>
          <p:cNvSpPr>
            <a:spLocks/>
          </p:cNvSpPr>
          <p:nvPr/>
        </p:nvSpPr>
        <p:spPr bwMode="auto">
          <a:xfrm>
            <a:off x="4833813" y="4078959"/>
            <a:ext cx="215900" cy="936625"/>
          </a:xfrm>
          <a:custGeom>
            <a:avLst/>
            <a:gdLst>
              <a:gd name="T0" fmla="*/ 0 w 122"/>
              <a:gd name="T1" fmla="*/ 0 h 478"/>
              <a:gd name="T2" fmla="*/ 122 w 122"/>
              <a:gd name="T3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8266" name="Freeform 138"/>
          <p:cNvSpPr>
            <a:spLocks/>
          </p:cNvSpPr>
          <p:nvPr/>
        </p:nvSpPr>
        <p:spPr bwMode="auto">
          <a:xfrm>
            <a:off x="8002465" y="3682084"/>
            <a:ext cx="682625" cy="684213"/>
          </a:xfrm>
          <a:custGeom>
            <a:avLst/>
            <a:gdLst>
              <a:gd name="T0" fmla="*/ 408 w 430"/>
              <a:gd name="T1" fmla="*/ 431 h 431"/>
              <a:gd name="T2" fmla="*/ 362 w 430"/>
              <a:gd name="T3" fmla="*/ 68 h 431"/>
              <a:gd name="T4" fmla="*/ 0 w 430"/>
              <a:gd name="T5" fmla="*/ 23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" h="431">
                <a:moveTo>
                  <a:pt x="408" y="431"/>
                </a:moveTo>
                <a:cubicBezTo>
                  <a:pt x="419" y="283"/>
                  <a:pt x="430" y="136"/>
                  <a:pt x="362" y="68"/>
                </a:cubicBezTo>
                <a:cubicBezTo>
                  <a:pt x="294" y="0"/>
                  <a:pt x="147" y="11"/>
                  <a:pt x="0" y="23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04"/>
          <p:cNvSpPr>
            <a:spLocks noChangeArrowheads="1"/>
          </p:cNvSpPr>
          <p:nvPr/>
        </p:nvSpPr>
        <p:spPr bwMode="auto">
          <a:xfrm>
            <a:off x="6975575" y="5592641"/>
            <a:ext cx="1556867" cy="7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28" name="标题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堆排序示例</a:t>
            </a:r>
          </a:p>
        </p:txBody>
      </p:sp>
    </p:spTree>
    <p:extLst>
      <p:ext uri="{BB962C8B-B14F-4D97-AF65-F5344CB8AC3E}">
        <p14:creationId xmlns:p14="http://schemas.microsoft.com/office/powerpoint/2010/main" val="12597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8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8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8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8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8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8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232" grpId="0"/>
      <p:bldP spid="688237" grpId="0" animBg="1"/>
      <p:bldP spid="688246" grpId="0" animBg="1"/>
      <p:bldP spid="688247" grpId="0" animBg="1"/>
      <p:bldP spid="688249" grpId="0" animBg="1"/>
      <p:bldP spid="688252" grpId="0" animBg="1"/>
      <p:bldP spid="688254" grpId="0" animBg="1"/>
      <p:bldP spid="688259" grpId="0" animBg="1"/>
      <p:bldP spid="688260" grpId="0" animBg="1"/>
      <p:bldP spid="688261" grpId="0" animBg="1"/>
      <p:bldP spid="688262" grpId="0" animBg="1"/>
      <p:bldP spid="688263" grpId="0" animBg="1"/>
      <p:bldP spid="688266" grpId="0" animBg="1"/>
      <p:bldP spid="2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29" name="Group 129"/>
          <p:cNvGrpSpPr>
            <a:grpSpLocks/>
          </p:cNvGrpSpPr>
          <p:nvPr/>
        </p:nvGrpSpPr>
        <p:grpSpPr bwMode="auto">
          <a:xfrm>
            <a:off x="250827" y="6018215"/>
            <a:ext cx="3516313" cy="554037"/>
            <a:chOff x="158" y="3791"/>
            <a:chExt cx="2215" cy="349"/>
          </a:xfrm>
        </p:grpSpPr>
        <p:graphicFrame>
          <p:nvGraphicFramePr>
            <p:cNvPr id="716904" name="Object 104"/>
            <p:cNvGraphicFramePr>
              <a:graphicFrameLocks noChangeAspect="1"/>
            </p:cNvGraphicFramePr>
            <p:nvPr/>
          </p:nvGraphicFramePr>
          <p:xfrm>
            <a:off x="883" y="3793"/>
            <a:ext cx="36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7" name="Visio" r:id="rId3" imgW="713448" imgH="673640" progId="Visio.Drawing.11">
                    <p:embed/>
                  </p:oleObj>
                </mc:Choice>
                <mc:Fallback>
                  <p:oleObj name="Visio" r:id="rId3" imgW="713448" imgH="67364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3793"/>
                          <a:ext cx="36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05" name="Rectangle 105"/>
            <p:cNvSpPr>
              <a:spLocks noChangeArrowheads="1"/>
            </p:cNvSpPr>
            <p:nvPr/>
          </p:nvSpPr>
          <p:spPr bwMode="auto">
            <a:xfrm>
              <a:off x="158" y="3791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8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输出：</a:t>
              </a:r>
              <a:endParaRPr kumimoji="1"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16906" name="Object 106"/>
            <p:cNvGraphicFramePr>
              <a:graphicFrameLocks noChangeAspect="1"/>
            </p:cNvGraphicFramePr>
            <p:nvPr/>
          </p:nvGraphicFramePr>
          <p:xfrm>
            <a:off x="1446" y="3793"/>
            <a:ext cx="36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8" name="Visio" r:id="rId5" imgW="713448" imgH="673640" progId="Visio.Drawing.11">
                    <p:embed/>
                  </p:oleObj>
                </mc:Choice>
                <mc:Fallback>
                  <p:oleObj name="Visio" r:id="rId5" imgW="713448" imgH="67364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3793"/>
                          <a:ext cx="36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7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345925"/>
                </p:ext>
              </p:extLst>
            </p:nvPr>
          </p:nvGraphicFramePr>
          <p:xfrm>
            <a:off x="2010" y="3793"/>
            <a:ext cx="36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9" name="Visio" r:id="rId7" imgW="752956" imgH="713232" progId="Visio.Drawing.11">
                    <p:embed/>
                  </p:oleObj>
                </mc:Choice>
                <mc:Fallback>
                  <p:oleObj name="Visio" r:id="rId7" imgW="752956" imgH="71323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3793"/>
                          <a:ext cx="36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908" name="Object 108"/>
          <p:cNvGraphicFramePr>
            <a:graphicFrameLocks noChangeAspect="1"/>
          </p:cNvGraphicFramePr>
          <p:nvPr/>
        </p:nvGraphicFramePr>
        <p:xfrm>
          <a:off x="300040" y="906465"/>
          <a:ext cx="2471737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0" name="Visio" r:id="rId9" imgW="3154006" imgH="2660245" progId="Visio.Drawing.11">
                  <p:embed/>
                </p:oleObj>
              </mc:Choice>
              <mc:Fallback>
                <p:oleObj name="Visio" r:id="rId9" imgW="3154006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40" y="906465"/>
                        <a:ext cx="2471737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1" name="Object 111"/>
          <p:cNvGraphicFramePr>
            <a:graphicFrameLocks noChangeAspect="1"/>
          </p:cNvGraphicFramePr>
          <p:nvPr/>
        </p:nvGraphicFramePr>
        <p:xfrm>
          <a:off x="4086227" y="6021388"/>
          <a:ext cx="576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1" name="Visio" r:id="rId11" imgW="713448" imgH="673640" progId="Visio.Drawing.11">
                  <p:embed/>
                </p:oleObj>
              </mc:Choice>
              <mc:Fallback>
                <p:oleObj name="Visio" r:id="rId11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7" y="6021388"/>
                        <a:ext cx="5762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2" name="Object 112"/>
          <p:cNvGraphicFramePr>
            <a:graphicFrameLocks noChangeAspect="1"/>
          </p:cNvGraphicFramePr>
          <p:nvPr/>
        </p:nvGraphicFramePr>
        <p:xfrm>
          <a:off x="4981577" y="6021388"/>
          <a:ext cx="576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2" name="Visio" r:id="rId13" imgW="713448" imgH="673640" progId="Visio.Drawing.11">
                  <p:embed/>
                </p:oleObj>
              </mc:Choice>
              <mc:Fallback>
                <p:oleObj name="Visio" r:id="rId13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7" y="6021388"/>
                        <a:ext cx="5762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3" name="Object 113"/>
          <p:cNvGraphicFramePr>
            <a:graphicFrameLocks noChangeAspect="1"/>
          </p:cNvGraphicFramePr>
          <p:nvPr/>
        </p:nvGraphicFramePr>
        <p:xfrm>
          <a:off x="3179765" y="906465"/>
          <a:ext cx="2471737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3" name="Visio" r:id="rId15" imgW="3154006" imgH="2660245" progId="Visio.Drawing.11">
                  <p:embed/>
                </p:oleObj>
              </mc:Choice>
              <mc:Fallback>
                <p:oleObj name="Visio" r:id="rId15" imgW="3154006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5" y="906465"/>
                        <a:ext cx="2471737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4" name="Object 114"/>
          <p:cNvGraphicFramePr>
            <a:graphicFrameLocks noChangeAspect="1"/>
          </p:cNvGraphicFramePr>
          <p:nvPr/>
        </p:nvGraphicFramePr>
        <p:xfrm>
          <a:off x="6132515" y="908050"/>
          <a:ext cx="2471737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4" name="Visio" r:id="rId17" imgW="3154006" imgH="2660245" progId="Visio.Drawing.11">
                  <p:embed/>
                </p:oleObj>
              </mc:Choice>
              <mc:Fallback>
                <p:oleObj name="Visio" r:id="rId17" imgW="3154006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5" y="908050"/>
                        <a:ext cx="2471737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5" name="Object 115"/>
          <p:cNvGraphicFramePr>
            <a:graphicFrameLocks noChangeAspect="1"/>
          </p:cNvGraphicFramePr>
          <p:nvPr/>
        </p:nvGraphicFramePr>
        <p:xfrm>
          <a:off x="5876927" y="6021388"/>
          <a:ext cx="576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5" name="Visio" r:id="rId19" imgW="713448" imgH="673640" progId="Visio.Drawing.11">
                  <p:embed/>
                </p:oleObj>
              </mc:Choice>
              <mc:Fallback>
                <p:oleObj name="Visio" r:id="rId19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7" y="6021388"/>
                        <a:ext cx="5762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6" name="Object 116"/>
          <p:cNvGraphicFramePr>
            <a:graphicFrameLocks noChangeAspect="1"/>
          </p:cNvGraphicFramePr>
          <p:nvPr/>
        </p:nvGraphicFramePr>
        <p:xfrm>
          <a:off x="395290" y="3716340"/>
          <a:ext cx="201612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6" name="Visio" r:id="rId21" imgW="2572998" imgH="1655053" progId="Visio.Drawing.11">
                  <p:embed/>
                </p:oleObj>
              </mc:Choice>
              <mc:Fallback>
                <p:oleObj name="Visio" r:id="rId21" imgW="2572998" imgH="1655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0" y="3716340"/>
                        <a:ext cx="201612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7" name="Object 117"/>
          <p:cNvGraphicFramePr>
            <a:graphicFrameLocks noChangeAspect="1"/>
          </p:cNvGraphicFramePr>
          <p:nvPr/>
        </p:nvGraphicFramePr>
        <p:xfrm>
          <a:off x="2771777" y="3716340"/>
          <a:ext cx="201612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7" name="Visio" r:id="rId23" imgW="2572998" imgH="1655053" progId="Visio.Drawing.11">
                  <p:embed/>
                </p:oleObj>
              </mc:Choice>
              <mc:Fallback>
                <p:oleObj name="Visio" r:id="rId23" imgW="2572998" imgH="1655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7" y="3716340"/>
                        <a:ext cx="201612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8" name="Object 118"/>
          <p:cNvGraphicFramePr>
            <a:graphicFrameLocks noChangeAspect="1"/>
          </p:cNvGraphicFramePr>
          <p:nvPr/>
        </p:nvGraphicFramePr>
        <p:xfrm>
          <a:off x="5292727" y="3716340"/>
          <a:ext cx="123666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8" name="Visio" r:id="rId25" imgW="1579565" imgH="1655053" progId="Visio.Drawing.11">
                  <p:embed/>
                </p:oleObj>
              </mc:Choice>
              <mc:Fallback>
                <p:oleObj name="Visio" r:id="rId25" imgW="1579565" imgH="1655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7" y="3716340"/>
                        <a:ext cx="1236663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0" name="Line 120"/>
          <p:cNvSpPr>
            <a:spLocks noChangeShapeType="1"/>
          </p:cNvSpPr>
          <p:nvPr/>
        </p:nvSpPr>
        <p:spPr bwMode="auto">
          <a:xfrm>
            <a:off x="2627784" y="1195388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1" name="Line 121"/>
          <p:cNvSpPr>
            <a:spLocks noChangeShapeType="1"/>
          </p:cNvSpPr>
          <p:nvPr/>
        </p:nvSpPr>
        <p:spPr bwMode="auto">
          <a:xfrm>
            <a:off x="5580112" y="1196975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2" name="Line 122"/>
          <p:cNvSpPr>
            <a:spLocks noChangeShapeType="1"/>
          </p:cNvSpPr>
          <p:nvPr/>
        </p:nvSpPr>
        <p:spPr bwMode="auto">
          <a:xfrm>
            <a:off x="2482850" y="3932238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3" name="Line 123"/>
          <p:cNvSpPr>
            <a:spLocks noChangeShapeType="1"/>
          </p:cNvSpPr>
          <p:nvPr/>
        </p:nvSpPr>
        <p:spPr bwMode="auto">
          <a:xfrm>
            <a:off x="4716462" y="3933825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5" name="Line 125"/>
          <p:cNvSpPr>
            <a:spLocks noChangeShapeType="1"/>
          </p:cNvSpPr>
          <p:nvPr/>
        </p:nvSpPr>
        <p:spPr bwMode="auto">
          <a:xfrm>
            <a:off x="6935787" y="3933825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6926" name="Object 126"/>
          <p:cNvGraphicFramePr>
            <a:graphicFrameLocks noChangeAspect="1"/>
          </p:cNvGraphicFramePr>
          <p:nvPr/>
        </p:nvGraphicFramePr>
        <p:xfrm>
          <a:off x="7296152" y="3716340"/>
          <a:ext cx="123666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9" name="Visio" r:id="rId27" imgW="1579565" imgH="1655053" progId="Visio.Drawing.11">
                  <p:embed/>
                </p:oleObj>
              </mc:Choice>
              <mc:Fallback>
                <p:oleObj name="Visio" r:id="rId27" imgW="1579565" imgH="1655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2" y="3716340"/>
                        <a:ext cx="1236663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7" name="Object 127"/>
          <p:cNvGraphicFramePr>
            <a:graphicFrameLocks noChangeAspect="1"/>
          </p:cNvGraphicFramePr>
          <p:nvPr/>
        </p:nvGraphicFramePr>
        <p:xfrm>
          <a:off x="6772277" y="6021388"/>
          <a:ext cx="576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0" name="Visio" r:id="rId29" imgW="713448" imgH="673640" progId="Visio.Drawing.11">
                  <p:embed/>
                </p:oleObj>
              </mc:Choice>
              <mc:Fallback>
                <p:oleObj name="Visio" r:id="rId29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7" y="6021388"/>
                        <a:ext cx="5762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8" name="Object 128"/>
          <p:cNvGraphicFramePr>
            <a:graphicFrameLocks noChangeAspect="1"/>
          </p:cNvGraphicFramePr>
          <p:nvPr/>
        </p:nvGraphicFramePr>
        <p:xfrm>
          <a:off x="7667627" y="6021388"/>
          <a:ext cx="5762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1" name="Visio" r:id="rId31" imgW="713448" imgH="673640" progId="Visio.Drawing.11">
                  <p:embed/>
                </p:oleObj>
              </mc:Choice>
              <mc:Fallback>
                <p:oleObj name="Visio" r:id="rId31" imgW="713448" imgH="673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7" y="6021388"/>
                        <a:ext cx="5762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0" name="Freeform 130"/>
          <p:cNvSpPr>
            <a:spLocks/>
          </p:cNvSpPr>
          <p:nvPr/>
        </p:nvSpPr>
        <p:spPr bwMode="auto">
          <a:xfrm flipH="1">
            <a:off x="1476375" y="1412875"/>
            <a:ext cx="215900" cy="1079500"/>
          </a:xfrm>
          <a:custGeom>
            <a:avLst/>
            <a:gdLst>
              <a:gd name="T0" fmla="*/ 0 w 122"/>
              <a:gd name="T1" fmla="*/ 0 h 478"/>
              <a:gd name="T2" fmla="*/ 122 w 122"/>
              <a:gd name="T3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solidFill>
            <a:srgbClr val="FF0000"/>
          </a:solidFill>
          <a:ln w="38100" cap="flat" cmpd="sng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31" name="Freeform 131"/>
          <p:cNvSpPr>
            <a:spLocks/>
          </p:cNvSpPr>
          <p:nvPr/>
        </p:nvSpPr>
        <p:spPr bwMode="auto">
          <a:xfrm>
            <a:off x="3671888" y="1017590"/>
            <a:ext cx="684212" cy="682625"/>
          </a:xfrm>
          <a:custGeom>
            <a:avLst/>
            <a:gdLst>
              <a:gd name="T0" fmla="*/ 23 w 431"/>
              <a:gd name="T1" fmla="*/ 430 h 430"/>
              <a:gd name="T2" fmla="*/ 68 w 431"/>
              <a:gd name="T3" fmla="*/ 68 h 430"/>
              <a:gd name="T4" fmla="*/ 431 w 431"/>
              <a:gd name="T5" fmla="*/ 2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" h="430">
                <a:moveTo>
                  <a:pt x="23" y="430"/>
                </a:moveTo>
                <a:cubicBezTo>
                  <a:pt x="11" y="283"/>
                  <a:pt x="0" y="136"/>
                  <a:pt x="68" y="68"/>
                </a:cubicBezTo>
                <a:cubicBezTo>
                  <a:pt x="136" y="0"/>
                  <a:pt x="283" y="11"/>
                  <a:pt x="431" y="22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2" name="Freeform 132"/>
          <p:cNvSpPr>
            <a:spLocks/>
          </p:cNvSpPr>
          <p:nvPr/>
        </p:nvSpPr>
        <p:spPr bwMode="auto">
          <a:xfrm>
            <a:off x="6310354" y="1114425"/>
            <a:ext cx="960239" cy="1377950"/>
          </a:xfrm>
          <a:custGeom>
            <a:avLst/>
            <a:gdLst>
              <a:gd name="T0" fmla="*/ 0 w 681"/>
              <a:gd name="T1" fmla="*/ 868 h 868"/>
              <a:gd name="T2" fmla="*/ 182 w 681"/>
              <a:gd name="T3" fmla="*/ 143 h 868"/>
              <a:gd name="T4" fmla="*/ 681 w 681"/>
              <a:gd name="T5" fmla="*/ 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1" h="868">
                <a:moveTo>
                  <a:pt x="0" y="868"/>
                </a:moveTo>
                <a:cubicBezTo>
                  <a:pt x="34" y="577"/>
                  <a:pt x="69" y="286"/>
                  <a:pt x="182" y="143"/>
                </a:cubicBezTo>
                <a:cubicBezTo>
                  <a:pt x="295" y="0"/>
                  <a:pt x="488" y="3"/>
                  <a:pt x="681" y="7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3" name="Freeform 133"/>
          <p:cNvSpPr>
            <a:spLocks/>
          </p:cNvSpPr>
          <p:nvPr/>
        </p:nvSpPr>
        <p:spPr bwMode="auto">
          <a:xfrm>
            <a:off x="1547813" y="3860800"/>
            <a:ext cx="755650" cy="647700"/>
          </a:xfrm>
          <a:custGeom>
            <a:avLst/>
            <a:gdLst>
              <a:gd name="T0" fmla="*/ 0 w 476"/>
              <a:gd name="T1" fmla="*/ 0 h 408"/>
              <a:gd name="T2" fmla="*/ 408 w 476"/>
              <a:gd name="T3" fmla="*/ 91 h 408"/>
              <a:gd name="T4" fmla="*/ 408 w 476"/>
              <a:gd name="T5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" h="408">
                <a:moveTo>
                  <a:pt x="0" y="0"/>
                </a:moveTo>
                <a:cubicBezTo>
                  <a:pt x="170" y="11"/>
                  <a:pt x="340" y="23"/>
                  <a:pt x="408" y="91"/>
                </a:cubicBezTo>
                <a:cubicBezTo>
                  <a:pt x="476" y="159"/>
                  <a:pt x="442" y="283"/>
                  <a:pt x="408" y="408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4" name="Freeform 134"/>
          <p:cNvSpPr>
            <a:spLocks/>
          </p:cNvSpPr>
          <p:nvPr/>
        </p:nvSpPr>
        <p:spPr bwMode="auto">
          <a:xfrm>
            <a:off x="3924302" y="3825877"/>
            <a:ext cx="600075" cy="682625"/>
          </a:xfrm>
          <a:custGeom>
            <a:avLst/>
            <a:gdLst>
              <a:gd name="T0" fmla="*/ 363 w 378"/>
              <a:gd name="T1" fmla="*/ 430 h 430"/>
              <a:gd name="T2" fmla="*/ 317 w 378"/>
              <a:gd name="T3" fmla="*/ 68 h 430"/>
              <a:gd name="T4" fmla="*/ 0 w 378"/>
              <a:gd name="T5" fmla="*/ 2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" h="430">
                <a:moveTo>
                  <a:pt x="363" y="430"/>
                </a:moveTo>
                <a:cubicBezTo>
                  <a:pt x="370" y="283"/>
                  <a:pt x="378" y="136"/>
                  <a:pt x="317" y="68"/>
                </a:cubicBezTo>
                <a:cubicBezTo>
                  <a:pt x="256" y="0"/>
                  <a:pt x="128" y="11"/>
                  <a:pt x="0" y="2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6" name="Freeform 136"/>
          <p:cNvSpPr>
            <a:spLocks/>
          </p:cNvSpPr>
          <p:nvPr/>
        </p:nvSpPr>
        <p:spPr bwMode="auto">
          <a:xfrm>
            <a:off x="5340352" y="3910015"/>
            <a:ext cx="671513" cy="598487"/>
          </a:xfrm>
          <a:custGeom>
            <a:avLst/>
            <a:gdLst>
              <a:gd name="T0" fmla="*/ 60 w 423"/>
              <a:gd name="T1" fmla="*/ 377 h 377"/>
              <a:gd name="T2" fmla="*/ 60 w 423"/>
              <a:gd name="T3" fmla="*/ 60 h 377"/>
              <a:gd name="T4" fmla="*/ 423 w 423"/>
              <a:gd name="T5" fmla="*/ 15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" h="377">
                <a:moveTo>
                  <a:pt x="60" y="377"/>
                </a:moveTo>
                <a:cubicBezTo>
                  <a:pt x="30" y="248"/>
                  <a:pt x="0" y="120"/>
                  <a:pt x="60" y="60"/>
                </a:cubicBezTo>
                <a:cubicBezTo>
                  <a:pt x="120" y="0"/>
                  <a:pt x="271" y="7"/>
                  <a:pt x="423" y="15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标题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 kern="0">
                <a:solidFill>
                  <a:srgbClr val="161616"/>
                </a:solidFill>
              </a:rPr>
              <a:t>堆排序示例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1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1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1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1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0" grpId="0" animBg="1"/>
      <p:bldP spid="716921" grpId="0" animBg="1"/>
      <p:bldP spid="716922" grpId="0" animBg="1"/>
      <p:bldP spid="716923" grpId="0" animBg="1"/>
      <p:bldP spid="716925" grpId="0" animBg="1"/>
      <p:bldP spid="716930" grpId="0" animBg="1"/>
      <p:bldP spid="716931" grpId="0" animBg="1"/>
      <p:bldP spid="716932" grpId="0" animBg="1"/>
      <p:bldP spid="716933" grpId="0" animBg="1"/>
      <p:bldP spid="716934" grpId="0" animBg="1"/>
      <p:bldP spid="71693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堆排序算法</a:t>
            </a:r>
          </a:p>
        </p:txBody>
      </p:sp>
      <p:sp>
        <p:nvSpPr>
          <p:cNvPr id="68710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/>
          <a:lstStyle/>
          <a:p>
            <a:pPr marL="468000" lvl="1" indent="-468000"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堆排序算法</a:t>
            </a:r>
          </a:p>
          <a:p>
            <a:pPr marL="990600" lvl="1" indent="-5334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首先将</a:t>
            </a:r>
            <a:r>
              <a:rPr lang="en-US" altLang="zh-CN" dirty="0"/>
              <a:t>n</a:t>
            </a:r>
            <a:r>
              <a:rPr lang="zh-CN" altLang="en-US" dirty="0"/>
              <a:t>个元素构成的无序序列构造成一个堆</a:t>
            </a:r>
          </a:p>
          <a:p>
            <a:pPr marL="990600" lvl="1" indent="-5334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通过堆顶得到堆中元素的最小（或最大）值</a:t>
            </a:r>
          </a:p>
          <a:p>
            <a:pPr marL="990600" lvl="1" indent="-5334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取出堆顶元素，将剩余的</a:t>
            </a:r>
            <a:r>
              <a:rPr lang="en-US" altLang="zh-CN" dirty="0"/>
              <a:t>n-1</a:t>
            </a:r>
            <a:r>
              <a:rPr lang="zh-CN" altLang="zh-CN" dirty="0"/>
              <a:t>个元素重</a:t>
            </a:r>
            <a:r>
              <a:rPr lang="zh-CN" altLang="en-US" dirty="0"/>
              <a:t>构为</a:t>
            </a:r>
            <a:r>
              <a:rPr lang="zh-CN" altLang="zh-CN" dirty="0"/>
              <a:t>一个堆</a:t>
            </a:r>
            <a:endParaRPr lang="zh-CN" altLang="en-US" dirty="0"/>
          </a:p>
          <a:p>
            <a:pPr marL="990600" lvl="1" indent="-5334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zh-CN" altLang="en-US" dirty="0"/>
              <a:t>通过堆顶</a:t>
            </a:r>
            <a:r>
              <a:rPr lang="zh-CN" altLang="zh-CN" dirty="0"/>
              <a:t>可</a:t>
            </a:r>
            <a:r>
              <a:rPr lang="zh-CN" altLang="en-US" dirty="0"/>
              <a:t>以</a:t>
            </a:r>
            <a:r>
              <a:rPr lang="zh-CN" altLang="zh-CN" dirty="0"/>
              <a:t>得到</a:t>
            </a:r>
            <a:r>
              <a:rPr lang="en-US" altLang="zh-CN" dirty="0"/>
              <a:t>n</a:t>
            </a:r>
            <a:r>
              <a:rPr lang="zh-CN" altLang="zh-CN" dirty="0"/>
              <a:t>个元素的次小</a:t>
            </a:r>
            <a:r>
              <a:rPr lang="zh-CN" altLang="en-US" dirty="0"/>
              <a:t>（或次大）</a:t>
            </a:r>
            <a:r>
              <a:rPr lang="zh-CN" altLang="zh-CN" dirty="0"/>
              <a:t>值</a:t>
            </a:r>
            <a:endParaRPr lang="zh-CN" altLang="en-US" dirty="0"/>
          </a:p>
          <a:p>
            <a:pPr marL="990600" lvl="1" indent="-5334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zh-CN" altLang="zh-CN" dirty="0"/>
              <a:t>重复</a:t>
            </a:r>
            <a:r>
              <a:rPr lang="zh-CN" altLang="zh-CN"/>
              <a:t>执行得</a:t>
            </a:r>
            <a:r>
              <a:rPr lang="zh-CN" altLang="zh-CN" dirty="0"/>
              <a:t>到一个有序序列</a:t>
            </a:r>
            <a:r>
              <a:rPr lang="zh-CN" altLang="en-US" dirty="0"/>
              <a:t>，</a:t>
            </a:r>
            <a:r>
              <a:rPr lang="zh-CN" altLang="zh-CN" dirty="0"/>
              <a:t>这个过程叫</a:t>
            </a:r>
            <a:r>
              <a:rPr lang="zh-CN" altLang="en-US" dirty="0"/>
              <a:t>堆排序</a:t>
            </a:r>
            <a:endParaRPr lang="zh-CN" altLang="zh-CN" dirty="0"/>
          </a:p>
          <a:p>
            <a:pPr marL="468000" lvl="1" indent="-468000"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堆排序需解决的两个问题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？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71550" lvl="1" indent="-457200">
              <a:spcBef>
                <a:spcPts val="800"/>
              </a:spcBef>
              <a:buSzPct val="70000"/>
            </a:pPr>
            <a:r>
              <a:rPr lang="zh-CN" altLang="en-US" dirty="0"/>
              <a:t>如何由一个无序序列建成一个堆？</a:t>
            </a:r>
          </a:p>
          <a:p>
            <a:pPr marL="971550" lvl="1" indent="-457200">
              <a:spcBef>
                <a:spcPts val="800"/>
              </a:spcBef>
              <a:buSzPct val="70000"/>
            </a:pPr>
            <a:r>
              <a:rPr lang="zh-CN" altLang="en-US" dirty="0"/>
              <a:t>如何在输出堆顶之后调整剩余元素使之成为一个新堆？</a:t>
            </a:r>
          </a:p>
        </p:txBody>
      </p:sp>
    </p:spTree>
    <p:extLst>
      <p:ext uri="{BB962C8B-B14F-4D97-AF65-F5344CB8AC3E}">
        <p14:creationId xmlns:p14="http://schemas.microsoft.com/office/powerpoint/2010/main" val="21450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 build="p" bldLvl="5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691334"/>
            <a:ext cx="9144000" cy="3194050"/>
          </a:xfrm>
          <a:prstGeom prst="rect">
            <a:avLst/>
          </a:prstGeom>
        </p:spPr>
        <p:txBody>
          <a:bodyPr/>
          <a:lstStyle/>
          <a:p>
            <a:pPr marL="468000" lvl="1">
              <a:spcBef>
                <a:spcPts val="3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解决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方案（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以小顶堆为例）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输出堆顶元素之后，以堆中最后一个元素替代之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比较根结点与左右子树根结点的值并与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其中小者进行交换</a:t>
            </a:r>
          </a:p>
          <a:p>
            <a:pPr lvl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重复上述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操作直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至叶结点，将得到新的堆</a:t>
            </a:r>
          </a:p>
          <a:p>
            <a:pPr marL="468000" lvl="1">
              <a:spcBef>
                <a:spcPts val="3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称这个从堆顶至叶结点的调整过程为“筛选”（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Sift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  <p:graphicFrame>
        <p:nvGraphicFramePr>
          <p:cNvPr id="71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3486"/>
              </p:ext>
            </p:extLst>
          </p:nvPr>
        </p:nvGraphicFramePr>
        <p:xfrm>
          <a:off x="1258890" y="859401"/>
          <a:ext cx="3024187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2" name="Visio" r:id="rId4" imgW="4241575" imgH="3703536" progId="Visio.Drawing.11">
                  <p:embed/>
                </p:oleObj>
              </mc:Choice>
              <mc:Fallback>
                <p:oleObj name="Visio" r:id="rId4" imgW="4241575" imgH="3703536" progId="Visio.Drawing.11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90" y="859401"/>
                        <a:ext cx="3024187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0" name="Arc 4"/>
          <p:cNvSpPr>
            <a:spLocks/>
          </p:cNvSpPr>
          <p:nvPr/>
        </p:nvSpPr>
        <p:spPr bwMode="auto">
          <a:xfrm rot="10800000" flipV="1">
            <a:off x="1403350" y="1122926"/>
            <a:ext cx="1295400" cy="18716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990099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559158"/>
              </p:ext>
            </p:extLst>
          </p:nvPr>
        </p:nvGraphicFramePr>
        <p:xfrm>
          <a:off x="5221290" y="835588"/>
          <a:ext cx="266382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3" name="Visio" r:id="rId6" imgW="3698600" imgH="2660245" progId="Visio.Drawing.11">
                  <p:embed/>
                </p:oleObj>
              </mc:Choice>
              <mc:Fallback>
                <p:oleObj name="Visio" r:id="rId6" imgW="3698600" imgH="26602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90" y="835588"/>
                        <a:ext cx="2663825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3" name="Rectangle 7"/>
          <p:cNvSpPr>
            <a:spLocks noChangeArrowheads="1"/>
          </p:cNvSpPr>
          <p:nvPr/>
        </p:nvSpPr>
        <p:spPr bwMode="auto">
          <a:xfrm>
            <a:off x="6227765" y="835588"/>
            <a:ext cx="6492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18800"/>
          <a:lstStyle/>
          <a:p>
            <a:r>
              <a:rPr lang="en-US" altLang="zh-CN" b="1">
                <a:latin typeface="Verdana" pitchFamily="34" charset="0"/>
              </a:rPr>
              <a:t>97</a:t>
            </a: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6948490" y="1553138"/>
            <a:ext cx="6492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82800"/>
          <a:lstStyle/>
          <a:p>
            <a:r>
              <a:rPr lang="en-US" altLang="zh-CN" b="1">
                <a:latin typeface="Verdana" pitchFamily="34" charset="0"/>
              </a:rPr>
              <a:t>27</a:t>
            </a:r>
          </a:p>
        </p:txBody>
      </p:sp>
      <p:sp>
        <p:nvSpPr>
          <p:cNvPr id="715785" name="Rectangle 9"/>
          <p:cNvSpPr>
            <a:spLocks noChangeArrowheads="1"/>
          </p:cNvSpPr>
          <p:nvPr/>
        </p:nvSpPr>
        <p:spPr bwMode="auto">
          <a:xfrm>
            <a:off x="7378700" y="2275453"/>
            <a:ext cx="6492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/>
          <a:lstStyle/>
          <a:p>
            <a:r>
              <a:rPr lang="en-US" altLang="zh-CN" b="1">
                <a:latin typeface="Verdana" pitchFamily="34" charset="0"/>
              </a:rPr>
              <a:t>49</a:t>
            </a:r>
          </a:p>
        </p:txBody>
      </p:sp>
      <p:sp>
        <p:nvSpPr>
          <p:cNvPr id="715786" name="Rectangle 10"/>
          <p:cNvSpPr>
            <a:spLocks noChangeArrowheads="1"/>
          </p:cNvSpPr>
          <p:nvPr/>
        </p:nvSpPr>
        <p:spPr bwMode="auto">
          <a:xfrm>
            <a:off x="6227765" y="835588"/>
            <a:ext cx="6492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118800"/>
          <a:lstStyle/>
          <a:p>
            <a:r>
              <a:rPr lang="en-US" altLang="zh-CN" b="1">
                <a:latin typeface="Verdana" pitchFamily="34" charset="0"/>
              </a:rPr>
              <a:t>27</a:t>
            </a:r>
          </a:p>
        </p:txBody>
      </p:sp>
      <p:sp>
        <p:nvSpPr>
          <p:cNvPr id="715787" name="Rectangle 11"/>
          <p:cNvSpPr>
            <a:spLocks noChangeArrowheads="1"/>
          </p:cNvSpPr>
          <p:nvPr/>
        </p:nvSpPr>
        <p:spPr bwMode="auto">
          <a:xfrm>
            <a:off x="6948490" y="1553138"/>
            <a:ext cx="6492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82800"/>
          <a:lstStyle/>
          <a:p>
            <a:r>
              <a:rPr lang="en-US" altLang="zh-CN" b="1">
                <a:latin typeface="Verdana" pitchFamily="34" charset="0"/>
              </a:rPr>
              <a:t>97</a:t>
            </a:r>
          </a:p>
        </p:txBody>
      </p:sp>
      <p:sp>
        <p:nvSpPr>
          <p:cNvPr id="715788" name="Rectangle 12"/>
          <p:cNvSpPr>
            <a:spLocks noChangeArrowheads="1"/>
          </p:cNvSpPr>
          <p:nvPr/>
        </p:nvSpPr>
        <p:spPr bwMode="auto">
          <a:xfrm>
            <a:off x="7308850" y="2273863"/>
            <a:ext cx="6492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82800"/>
          <a:lstStyle/>
          <a:p>
            <a:r>
              <a:rPr lang="en-US" altLang="zh-CN" b="1">
                <a:latin typeface="Verdana" pitchFamily="34" charset="0"/>
              </a:rPr>
              <a:t>97</a:t>
            </a:r>
          </a:p>
        </p:txBody>
      </p:sp>
      <p:sp>
        <p:nvSpPr>
          <p:cNvPr id="715789" name="Rectangle 13"/>
          <p:cNvSpPr>
            <a:spLocks noChangeArrowheads="1"/>
          </p:cNvSpPr>
          <p:nvPr/>
        </p:nvSpPr>
        <p:spPr bwMode="auto">
          <a:xfrm>
            <a:off x="6948490" y="1554728"/>
            <a:ext cx="6492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82800"/>
          <a:lstStyle/>
          <a:p>
            <a:r>
              <a:rPr lang="en-US" altLang="zh-CN" b="1">
                <a:latin typeface="Verdana" pitchFamily="34" charset="0"/>
              </a:rPr>
              <a:t>49</a:t>
            </a:r>
          </a:p>
        </p:txBody>
      </p:sp>
      <p:sp>
        <p:nvSpPr>
          <p:cNvPr id="715791" name="Freeform 15"/>
          <p:cNvSpPr>
            <a:spLocks/>
          </p:cNvSpPr>
          <p:nvPr/>
        </p:nvSpPr>
        <p:spPr bwMode="auto">
          <a:xfrm>
            <a:off x="6732588" y="954653"/>
            <a:ext cx="660400" cy="600075"/>
          </a:xfrm>
          <a:custGeom>
            <a:avLst/>
            <a:gdLst>
              <a:gd name="T0" fmla="*/ 0 w 416"/>
              <a:gd name="T1" fmla="*/ 15 h 378"/>
              <a:gd name="T2" fmla="*/ 363 w 416"/>
              <a:gd name="T3" fmla="*/ 61 h 378"/>
              <a:gd name="T4" fmla="*/ 317 w 416"/>
              <a:gd name="T5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6" h="378">
                <a:moveTo>
                  <a:pt x="0" y="15"/>
                </a:moveTo>
                <a:cubicBezTo>
                  <a:pt x="155" y="7"/>
                  <a:pt x="310" y="0"/>
                  <a:pt x="363" y="61"/>
                </a:cubicBezTo>
                <a:cubicBezTo>
                  <a:pt x="416" y="122"/>
                  <a:pt x="325" y="325"/>
                  <a:pt x="317" y="378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793" name="Freeform 17"/>
          <p:cNvSpPr>
            <a:spLocks/>
          </p:cNvSpPr>
          <p:nvPr/>
        </p:nvSpPr>
        <p:spPr bwMode="auto">
          <a:xfrm>
            <a:off x="7451725" y="1770628"/>
            <a:ext cx="552450" cy="504825"/>
          </a:xfrm>
          <a:custGeom>
            <a:avLst/>
            <a:gdLst>
              <a:gd name="T0" fmla="*/ 0 w 348"/>
              <a:gd name="T1" fmla="*/ 0 h 318"/>
              <a:gd name="T2" fmla="*/ 318 w 348"/>
              <a:gd name="T3" fmla="*/ 91 h 318"/>
              <a:gd name="T4" fmla="*/ 182 w 348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8" h="318">
                <a:moveTo>
                  <a:pt x="0" y="0"/>
                </a:moveTo>
                <a:cubicBezTo>
                  <a:pt x="144" y="19"/>
                  <a:pt x="288" y="38"/>
                  <a:pt x="318" y="91"/>
                </a:cubicBezTo>
                <a:cubicBezTo>
                  <a:pt x="348" y="144"/>
                  <a:pt x="205" y="280"/>
                  <a:pt x="182" y="318"/>
                </a:cubicBezTo>
              </a:path>
            </a:pathLst>
          </a:custGeom>
          <a:noFill/>
          <a:ln w="38100" cmpd="sng">
            <a:solidFill>
              <a:srgbClr val="99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794" name="Rectangle 18"/>
          <p:cNvSpPr>
            <a:spLocks noChangeArrowheads="1"/>
          </p:cNvSpPr>
          <p:nvPr/>
        </p:nvSpPr>
        <p:spPr bwMode="auto">
          <a:xfrm>
            <a:off x="2700340" y="29945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13</a:t>
            </a:r>
          </a:p>
        </p:txBody>
      </p:sp>
      <p:sp>
        <p:nvSpPr>
          <p:cNvPr id="715795" name="Line 19"/>
          <p:cNvSpPr>
            <a:spLocks noChangeShapeType="1"/>
          </p:cNvSpPr>
          <p:nvPr/>
        </p:nvSpPr>
        <p:spPr bwMode="auto">
          <a:xfrm>
            <a:off x="4138615" y="1770626"/>
            <a:ext cx="1296987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67536"/>
            <a:ext cx="9144000" cy="63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600" kern="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输出堆顶元素后调整剩余元素成为一个新堆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-3304" y="364502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 Box 80"/>
          <p:cNvSpPr txBox="1">
            <a:spLocks noChangeArrowheads="1"/>
          </p:cNvSpPr>
          <p:nvPr/>
        </p:nvSpPr>
        <p:spPr bwMode="auto">
          <a:xfrm>
            <a:off x="5422144" y="2994590"/>
            <a:ext cx="2799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</a:t>
            </a:r>
            <a:r>
              <a:rPr lang="en-US" altLang="zh-CN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logn</a:t>
            </a:r>
            <a:r>
              <a:rPr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1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build="p" bldLvl="5" autoUpdateAnimBg="0"/>
      <p:bldP spid="715780" grpId="0" animBg="1"/>
      <p:bldP spid="715783" grpId="0"/>
      <p:bldP spid="715783" grpId="1"/>
      <p:bldP spid="715784" grpId="0"/>
      <p:bldP spid="715784" grpId="1"/>
      <p:bldP spid="715785" grpId="0"/>
      <p:bldP spid="715785" grpId="1"/>
      <p:bldP spid="715786" grpId="0"/>
      <p:bldP spid="715787" grpId="0"/>
      <p:bldP spid="715787" grpId="1"/>
      <p:bldP spid="715788" grpId="0"/>
      <p:bldP spid="715789" grpId="0"/>
      <p:bldP spid="715791" grpId="0" animBg="1"/>
      <p:bldP spid="715793" grpId="0" animBg="1"/>
      <p:bldP spid="715794" grpId="0"/>
      <p:bldP spid="715795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4"/>
          <p:cNvSpPr txBox="1">
            <a:spLocks noChangeArrowheads="1"/>
          </p:cNvSpPr>
          <p:nvPr/>
        </p:nvSpPr>
        <p:spPr bwMode="auto">
          <a:xfrm>
            <a:off x="-508" y="865983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</a:p>
        </p:txBody>
      </p:sp>
      <p:sp>
        <p:nvSpPr>
          <p:cNvPr id="4" name="Text Box 1046"/>
          <p:cNvSpPr txBox="1">
            <a:spLocks noChangeArrowheads="1"/>
          </p:cNvSpPr>
          <p:nvPr/>
        </p:nvSpPr>
        <p:spPr bwMode="auto">
          <a:xfrm>
            <a:off x="4604932" y="865983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</a:p>
        </p:txBody>
      </p:sp>
      <p:sp>
        <p:nvSpPr>
          <p:cNvPr id="19472" name="标题 23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树结构和线性结构的比较</a:t>
            </a: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4574381" y="726430"/>
            <a:ext cx="0" cy="611552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-3304" y="155679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 Box 1044"/>
          <p:cNvSpPr txBox="1">
            <a:spLocks noChangeArrowheads="1"/>
          </p:cNvSpPr>
          <p:nvPr/>
        </p:nvSpPr>
        <p:spPr bwMode="auto">
          <a:xfrm>
            <a:off x="-508" y="1717648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第一个数据元素</a:t>
            </a:r>
          </a:p>
        </p:txBody>
      </p:sp>
      <p:sp>
        <p:nvSpPr>
          <p:cNvPr id="28" name="Text Box 1046"/>
          <p:cNvSpPr txBox="1">
            <a:spLocks noChangeArrowheads="1"/>
          </p:cNvSpPr>
          <p:nvPr/>
        </p:nvSpPr>
        <p:spPr bwMode="auto">
          <a:xfrm>
            <a:off x="4604932" y="1717648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-3304" y="2936945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 Box 1044"/>
          <p:cNvSpPr txBox="1">
            <a:spLocks noChangeArrowheads="1"/>
          </p:cNvSpPr>
          <p:nvPr/>
        </p:nvSpPr>
        <p:spPr bwMode="auto">
          <a:xfrm>
            <a:off x="-508" y="2293712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无前驱</a:t>
            </a:r>
          </a:p>
        </p:txBody>
      </p:sp>
      <p:sp>
        <p:nvSpPr>
          <p:cNvPr id="31" name="Text Box 1046"/>
          <p:cNvSpPr txBox="1">
            <a:spLocks noChangeArrowheads="1"/>
          </p:cNvSpPr>
          <p:nvPr/>
        </p:nvSpPr>
        <p:spPr bwMode="auto">
          <a:xfrm>
            <a:off x="4604932" y="2293712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无双亲</a:t>
            </a: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-3304" y="431709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 Box 1044"/>
          <p:cNvSpPr txBox="1">
            <a:spLocks noChangeArrowheads="1"/>
          </p:cNvSpPr>
          <p:nvPr/>
        </p:nvSpPr>
        <p:spPr bwMode="auto">
          <a:xfrm>
            <a:off x="-508" y="3112838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最后一个数据元素</a:t>
            </a:r>
          </a:p>
        </p:txBody>
      </p:sp>
      <p:sp>
        <p:nvSpPr>
          <p:cNvPr id="34" name="Text Box 1046"/>
          <p:cNvSpPr txBox="1">
            <a:spLocks noChangeArrowheads="1"/>
          </p:cNvSpPr>
          <p:nvPr/>
        </p:nvSpPr>
        <p:spPr bwMode="auto">
          <a:xfrm>
            <a:off x="4604932" y="3112838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叶结点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044"/>
          <p:cNvSpPr txBox="1">
            <a:spLocks noChangeArrowheads="1"/>
          </p:cNvSpPr>
          <p:nvPr/>
        </p:nvSpPr>
        <p:spPr bwMode="auto">
          <a:xfrm>
            <a:off x="-508" y="3688902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无后继</a:t>
            </a:r>
          </a:p>
        </p:txBody>
      </p:sp>
      <p:sp>
        <p:nvSpPr>
          <p:cNvPr id="36" name="Text Box 1046"/>
          <p:cNvSpPr txBox="1">
            <a:spLocks noChangeArrowheads="1"/>
          </p:cNvSpPr>
          <p:nvPr/>
        </p:nvSpPr>
        <p:spPr bwMode="auto">
          <a:xfrm>
            <a:off x="4604932" y="3688902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无孩子</a:t>
            </a: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-3304" y="569725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 Box 1044"/>
          <p:cNvSpPr txBox="1">
            <a:spLocks noChangeArrowheads="1"/>
          </p:cNvSpPr>
          <p:nvPr/>
        </p:nvSpPr>
        <p:spPr bwMode="auto">
          <a:xfrm>
            <a:off x="0" y="6299122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一对一 </a:t>
            </a:r>
            <a:endParaRPr lang="zh-CN" altLang="en-US" dirty="0"/>
          </a:p>
        </p:txBody>
      </p:sp>
      <p:sp>
        <p:nvSpPr>
          <p:cNvPr id="39" name="Text Box 1046"/>
          <p:cNvSpPr txBox="1">
            <a:spLocks noChangeArrowheads="1"/>
          </p:cNvSpPr>
          <p:nvPr/>
        </p:nvSpPr>
        <p:spPr bwMode="auto">
          <a:xfrm>
            <a:off x="4605440" y="6299122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一对多</a:t>
            </a:r>
          </a:p>
        </p:txBody>
      </p:sp>
      <p:sp>
        <p:nvSpPr>
          <p:cNvPr id="41" name="Text Box 1044"/>
          <p:cNvSpPr txBox="1">
            <a:spLocks noChangeArrowheads="1"/>
          </p:cNvSpPr>
          <p:nvPr/>
        </p:nvSpPr>
        <p:spPr bwMode="auto">
          <a:xfrm>
            <a:off x="-37252" y="5742222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元素之间的逻辑关系</a:t>
            </a:r>
          </a:p>
        </p:txBody>
      </p:sp>
      <p:sp>
        <p:nvSpPr>
          <p:cNvPr id="42" name="Text Box 1046"/>
          <p:cNvSpPr txBox="1">
            <a:spLocks noChangeArrowheads="1"/>
          </p:cNvSpPr>
          <p:nvPr/>
        </p:nvSpPr>
        <p:spPr bwMode="auto">
          <a:xfrm>
            <a:off x="4568188" y="5742222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结点之间的逻辑关系</a:t>
            </a:r>
          </a:p>
        </p:txBody>
      </p:sp>
      <p:sp>
        <p:nvSpPr>
          <p:cNvPr id="43" name="Text Box 1044"/>
          <p:cNvSpPr txBox="1">
            <a:spLocks noChangeArrowheads="1"/>
          </p:cNvSpPr>
          <p:nvPr/>
        </p:nvSpPr>
        <p:spPr bwMode="auto">
          <a:xfrm>
            <a:off x="0" y="4453309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其它数据元素</a:t>
            </a:r>
          </a:p>
        </p:txBody>
      </p:sp>
      <p:sp>
        <p:nvSpPr>
          <p:cNvPr id="44" name="Text Box 1046"/>
          <p:cNvSpPr txBox="1">
            <a:spLocks noChangeArrowheads="1"/>
          </p:cNvSpPr>
          <p:nvPr/>
        </p:nvSpPr>
        <p:spPr bwMode="auto">
          <a:xfrm>
            <a:off x="4605440" y="4453309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其它结点</a:t>
            </a:r>
          </a:p>
        </p:txBody>
      </p:sp>
      <p:sp>
        <p:nvSpPr>
          <p:cNvPr id="45" name="Text Box 1044"/>
          <p:cNvSpPr txBox="1">
            <a:spLocks noChangeArrowheads="1"/>
          </p:cNvSpPr>
          <p:nvPr/>
        </p:nvSpPr>
        <p:spPr bwMode="auto">
          <a:xfrm>
            <a:off x="0" y="5029373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一个前驱；一个后继</a:t>
            </a:r>
          </a:p>
        </p:txBody>
      </p:sp>
      <p:sp>
        <p:nvSpPr>
          <p:cNvPr id="46" name="Text Box 1046"/>
          <p:cNvSpPr txBox="1">
            <a:spLocks noChangeArrowheads="1"/>
          </p:cNvSpPr>
          <p:nvPr/>
        </p:nvSpPr>
        <p:spPr bwMode="auto">
          <a:xfrm>
            <a:off x="4605440" y="5029373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一个双亲；多个孩子</a:t>
            </a:r>
          </a:p>
        </p:txBody>
      </p:sp>
    </p:spTree>
    <p:extLst>
      <p:ext uri="{BB962C8B-B14F-4D97-AF65-F5344CB8AC3E}">
        <p14:creationId xmlns:p14="http://schemas.microsoft.com/office/powerpoint/2010/main" val="13203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30" grpId="0"/>
      <p:bldP spid="31" grpId="0"/>
      <p:bldP spid="33" grpId="0"/>
      <p:bldP spid="34" grpId="0"/>
      <p:bldP spid="35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3" name="Rectangle 17"/>
          <p:cNvSpPr>
            <a:spLocks noChangeArrowheads="1"/>
          </p:cNvSpPr>
          <p:nvPr/>
        </p:nvSpPr>
        <p:spPr bwMode="auto">
          <a:xfrm>
            <a:off x="107504" y="692696"/>
            <a:ext cx="8928992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p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是长度为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n+1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的数组（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p[1:n]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为堆元素序列）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sift</a:t>
            </a:r>
            <a:r>
              <a:rPr lang="en-US" altLang="zh-CN" sz="24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(int *p, int r, int n){  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r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为指定的堆顶元素下标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int k = 2 * r; p[0]= p[r];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while ( k &lt;= n ){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 ( ( k &lt; n) &amp;&amp; p[k + 1] &lt; p[k])  k++;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 ( p[k] &gt;= p[0]) { break; }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p[r] = p[k];   r = k;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 2 * r;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p[r] = p[0];     return;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0915" name="Rectangle 19"/>
          <p:cNvSpPr>
            <a:spLocks noChangeArrowheads="1"/>
          </p:cNvSpPr>
          <p:nvPr/>
        </p:nvSpPr>
        <p:spPr bwMode="auto">
          <a:xfrm>
            <a:off x="5038727" y="6029598"/>
            <a:ext cx="3673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T(n) = </a:t>
            </a:r>
            <a:r>
              <a:rPr lang="en-US" altLang="zh-CN" sz="2400" b="1" i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O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Verdana" pitchFamily="34" charset="0"/>
              </a:rPr>
              <a:t>logn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>
            <a:off x="4679950" y="5499373"/>
            <a:ext cx="450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杂度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6050"/>
            <a:ext cx="9144000" cy="6306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92075" tIns="46038" rIns="92075" bIns="46038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堆排序的筛选算法</a:t>
            </a:r>
          </a:p>
        </p:txBody>
      </p:sp>
    </p:spTree>
    <p:extLst>
      <p:ext uri="{BB962C8B-B14F-4D97-AF65-F5344CB8AC3E}">
        <p14:creationId xmlns:p14="http://schemas.microsoft.com/office/powerpoint/2010/main" val="373511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09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0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09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0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0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09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09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15" grpId="0"/>
      <p:bldP spid="72091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663077"/>
            <a:ext cx="9144000" cy="3193281"/>
          </a:xfrm>
          <a:prstGeom prst="rect">
            <a:avLst/>
          </a:prstGeom>
        </p:spPr>
        <p:txBody>
          <a:bodyPr/>
          <a:lstStyle/>
          <a:p>
            <a:pPr marL="468000" lvl="1">
              <a:spcBef>
                <a:spcPts val="3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如何由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个元素构成的无序序列构建一个堆？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从无序序列的第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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n/2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个元素起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至第一个元素止，进行反复筛选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468000" lvl="1">
              <a:spcBef>
                <a:spcPts val="3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 无序序列的第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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n/2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个元素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是什么意思？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lvl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即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：该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序列对应的完全二叉树的最后一个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非叶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结点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</p:txBody>
      </p:sp>
      <p:graphicFrame>
        <p:nvGraphicFramePr>
          <p:cNvPr id="717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32507"/>
              </p:ext>
            </p:extLst>
          </p:nvPr>
        </p:nvGraphicFramePr>
        <p:xfrm>
          <a:off x="1115618" y="751316"/>
          <a:ext cx="3311525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3" name="Visio" r:id="rId4" imgW="3698600" imgH="2977204" progId="Visio.Drawing.11">
                  <p:embed/>
                </p:oleObj>
              </mc:Choice>
              <mc:Fallback>
                <p:oleObj name="Visio" r:id="rId4" imgW="3698600" imgH="29772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8" y="751316"/>
                        <a:ext cx="3311525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43" name="Rectangle 19"/>
          <p:cNvSpPr>
            <a:spLocks noChangeArrowheads="1"/>
          </p:cNvSpPr>
          <p:nvPr/>
        </p:nvSpPr>
        <p:spPr bwMode="auto">
          <a:xfrm>
            <a:off x="4139806" y="1040239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</a:t>
            </a:r>
            <a:r>
              <a:rPr lang="zh-CN" altLang="en-US" sz="2400" b="1" dirty="0">
                <a:solidFill>
                  <a:srgbClr val="0033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＝ </a:t>
            </a:r>
            <a:r>
              <a:rPr lang="en-US" altLang="zh-CN" sz="24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7     </a:t>
            </a:r>
            <a:r>
              <a:rPr lang="zh-CN" altLang="en-US" sz="2400" b="1" dirty="0">
                <a:solidFill>
                  <a:srgbClr val="0033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</a:t>
            </a:r>
            <a:r>
              <a:rPr lang="en-US" altLang="zh-CN" sz="24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n/2</a:t>
            </a:r>
            <a:r>
              <a:rPr lang="zh-CN" altLang="en-US" sz="2400" b="1" dirty="0">
                <a:solidFill>
                  <a:srgbClr val="0033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＝ </a:t>
            </a:r>
            <a:r>
              <a:rPr lang="en-US" altLang="zh-CN" sz="2400" b="1" dirty="0">
                <a:solidFill>
                  <a:srgbClr val="00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717846" name="Line 22"/>
          <p:cNvSpPr>
            <a:spLocks noChangeShapeType="1"/>
          </p:cNvSpPr>
          <p:nvPr/>
        </p:nvSpPr>
        <p:spPr bwMode="auto">
          <a:xfrm flipH="1">
            <a:off x="3995343" y="2191177"/>
            <a:ext cx="936625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7" name="Rectangle 23"/>
          <p:cNvSpPr>
            <a:spLocks noChangeArrowheads="1"/>
          </p:cNvSpPr>
          <p:nvPr/>
        </p:nvSpPr>
        <p:spPr bwMode="auto">
          <a:xfrm>
            <a:off x="4931968" y="1975277"/>
            <a:ext cx="273578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从此处开始筛选</a:t>
            </a:r>
          </a:p>
        </p:txBody>
      </p:sp>
      <p:sp>
        <p:nvSpPr>
          <p:cNvPr id="717848" name="Rectangle 24"/>
          <p:cNvSpPr>
            <a:spLocks noChangeArrowheads="1"/>
          </p:cNvSpPr>
          <p:nvPr/>
        </p:nvSpPr>
        <p:spPr bwMode="auto">
          <a:xfrm>
            <a:off x="4931966" y="2624564"/>
            <a:ext cx="3883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筛选顺序：</a:t>
            </a: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</a:t>
            </a:r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→</a:t>
            </a: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</a:t>
            </a:r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→</a:t>
            </a:r>
            <a:r>
              <a:rPr kumimoji="1"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0" y="44624"/>
            <a:ext cx="91440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spcBef>
                <a:spcPct val="30000"/>
              </a:spcBef>
              <a:buNone/>
            </a:pPr>
            <a:r>
              <a:rPr lang="zh-CN" altLang="en-US" kern="0" dirty="0"/>
              <a:t>堆排序算法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-3304" y="357301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6" grpId="0" build="p" bldLvl="5" autoUpdateAnimBg="0"/>
      <p:bldP spid="717843" grpId="0"/>
      <p:bldP spid="717846" grpId="0" animBg="1"/>
      <p:bldP spid="717847" grpId="0"/>
      <p:bldP spid="71784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1" y="687856"/>
            <a:ext cx="8891588" cy="115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例：对由如下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个元素构成的无序序列</a:t>
            </a: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进行建堆操作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49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92311" name="Rectangle 87"/>
          <p:cNvSpPr>
            <a:spLocks noChangeArrowheads="1"/>
          </p:cNvSpPr>
          <p:nvPr/>
        </p:nvSpPr>
        <p:spPr bwMode="auto">
          <a:xfrm>
            <a:off x="6256496" y="1365666"/>
            <a:ext cx="1943100" cy="5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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n/2</a:t>
            </a:r>
            <a:r>
              <a:rPr lang="zh-CN" altLang="en-US" sz="2400" b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＝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4</a:t>
            </a:r>
          </a:p>
        </p:txBody>
      </p:sp>
      <p:graphicFrame>
        <p:nvGraphicFramePr>
          <p:cNvPr id="69231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14286"/>
              </p:ext>
            </p:extLst>
          </p:nvPr>
        </p:nvGraphicFramePr>
        <p:xfrm>
          <a:off x="179835" y="1912416"/>
          <a:ext cx="280987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9" name="Visio" r:id="rId3" imgW="4241575" imgH="3703536" progId="Visio.Drawing.11">
                  <p:embed/>
                </p:oleObj>
              </mc:Choice>
              <mc:Fallback>
                <p:oleObj name="Visio" r:id="rId3" imgW="4241575" imgH="3703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35" y="1912416"/>
                        <a:ext cx="280987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31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0020"/>
              </p:ext>
            </p:extLst>
          </p:nvPr>
        </p:nvGraphicFramePr>
        <p:xfrm>
          <a:off x="3167510" y="1912416"/>
          <a:ext cx="280987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0" name="Visio" r:id="rId5" imgW="4241575" imgH="3703536" progId="Visio.Drawing.11">
                  <p:embed/>
                </p:oleObj>
              </mc:Choice>
              <mc:Fallback>
                <p:oleObj name="Visio" r:id="rId5" imgW="4241575" imgH="3703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10" y="1912416"/>
                        <a:ext cx="280987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31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359339"/>
              </p:ext>
            </p:extLst>
          </p:nvPr>
        </p:nvGraphicFramePr>
        <p:xfrm>
          <a:off x="6228208" y="1912416"/>
          <a:ext cx="2808288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1" name="Visio" r:id="rId7" imgW="4241575" imgH="3703536" progId="Visio.Drawing.11">
                  <p:embed/>
                </p:oleObj>
              </mc:Choice>
              <mc:Fallback>
                <p:oleObj name="Visio" r:id="rId7" imgW="4241575" imgH="3703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208" y="1912416"/>
                        <a:ext cx="2808288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31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10536"/>
              </p:ext>
            </p:extLst>
          </p:nvPr>
        </p:nvGraphicFramePr>
        <p:xfrm>
          <a:off x="402483" y="4233118"/>
          <a:ext cx="2873375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2" name="Visio" r:id="rId9" imgW="4241575" imgH="3703536" progId="Visio.Drawing.11">
                  <p:embed/>
                </p:oleObj>
              </mc:Choice>
              <mc:Fallback>
                <p:oleObj name="Visio" r:id="rId9" imgW="4241575" imgH="3703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83" y="4233118"/>
                        <a:ext cx="2873375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31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749497"/>
              </p:ext>
            </p:extLst>
          </p:nvPr>
        </p:nvGraphicFramePr>
        <p:xfrm>
          <a:off x="3858867" y="4233118"/>
          <a:ext cx="2873375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3" name="Visio" r:id="rId11" imgW="4241575" imgH="3703536" progId="Visio.Drawing.11">
                  <p:embed/>
                </p:oleObj>
              </mc:Choice>
              <mc:Fallback>
                <p:oleObj name="Visio" r:id="rId11" imgW="4241575" imgH="37035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867" y="4233118"/>
                        <a:ext cx="2873375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318" name="Line 94"/>
          <p:cNvSpPr>
            <a:spLocks noChangeShapeType="1"/>
          </p:cNvSpPr>
          <p:nvPr/>
        </p:nvSpPr>
        <p:spPr bwMode="auto">
          <a:xfrm>
            <a:off x="2915095" y="2428279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2319" name="Line 95"/>
          <p:cNvSpPr>
            <a:spLocks noChangeShapeType="1"/>
          </p:cNvSpPr>
          <p:nvPr/>
        </p:nvSpPr>
        <p:spPr bwMode="auto">
          <a:xfrm>
            <a:off x="6010720" y="2428279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2320" name="Line 96"/>
          <p:cNvSpPr>
            <a:spLocks noChangeShapeType="1"/>
          </p:cNvSpPr>
          <p:nvPr/>
        </p:nvSpPr>
        <p:spPr bwMode="auto">
          <a:xfrm>
            <a:off x="395536" y="4797152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2321" name="Line 97"/>
          <p:cNvSpPr>
            <a:spLocks noChangeShapeType="1"/>
          </p:cNvSpPr>
          <p:nvPr/>
        </p:nvSpPr>
        <p:spPr bwMode="auto">
          <a:xfrm>
            <a:off x="3570385" y="4797152"/>
            <a:ext cx="720000" cy="0"/>
          </a:xfrm>
          <a:prstGeom prst="line">
            <a:avLst/>
          </a:prstGeom>
          <a:noFill/>
          <a:ln w="76200" cap="rnd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堆的构建算法示例</a:t>
            </a:r>
          </a:p>
        </p:txBody>
      </p:sp>
    </p:spTree>
    <p:extLst>
      <p:ext uri="{BB962C8B-B14F-4D97-AF65-F5344CB8AC3E}">
        <p14:creationId xmlns:p14="http://schemas.microsoft.com/office/powerpoint/2010/main" val="6271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9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build="p" autoUpdateAnimBg="0"/>
      <p:bldP spid="692311" grpId="0"/>
      <p:bldP spid="692318" grpId="0" animBg="1"/>
      <p:bldP spid="692319" grpId="0" animBg="1"/>
      <p:bldP spid="692320" grpId="0" animBg="1"/>
      <p:bldP spid="69232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3" name="Rectangle 17"/>
          <p:cNvSpPr>
            <a:spLocks noChangeArrowheads="1"/>
          </p:cNvSpPr>
          <p:nvPr/>
        </p:nvSpPr>
        <p:spPr bwMode="auto">
          <a:xfrm>
            <a:off x="107504" y="692696"/>
            <a:ext cx="8928992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p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是长度为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n+1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的数组（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p[1:n]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为堆元素序列）</a:t>
            </a:r>
            <a:endParaRPr lang="en-US" altLang="zh-CN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build_heap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(int *p, int n) {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int i = 0;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for( i = n/2;  i&gt;=1;  --i){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sift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(p, i, n); 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0915" name="Rectangle 19"/>
          <p:cNvSpPr>
            <a:spLocks noChangeArrowheads="1"/>
          </p:cNvSpPr>
          <p:nvPr/>
        </p:nvSpPr>
        <p:spPr bwMode="auto">
          <a:xfrm>
            <a:off x="2127302" y="5313783"/>
            <a:ext cx="4889396" cy="8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algn="ctr" eaLnBrk="0" hangingPunct="0">
              <a:lnSpc>
                <a:spcPct val="150000"/>
              </a:lnSpc>
              <a:spcBef>
                <a:spcPct val="20000"/>
              </a:spcBef>
              <a:buSzPct val="7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T(n) 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</a:t>
            </a:r>
            <a:r>
              <a:rPr lang="en-US" altLang="zh-CN" sz="2800" b="1" i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O</a:t>
            </a: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Verdana" pitchFamily="34" charset="0"/>
              </a:rPr>
              <a:t>nlogn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>
            <a:off x="1576876" y="4689142"/>
            <a:ext cx="5990248" cy="60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</a:t>
            </a: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杂度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6050"/>
            <a:ext cx="9144000" cy="63067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92075" tIns="46038" rIns="92075" bIns="46038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堆排序的建堆算法</a:t>
            </a:r>
          </a:p>
        </p:txBody>
      </p:sp>
    </p:spTree>
    <p:extLst>
      <p:ext uri="{BB962C8B-B14F-4D97-AF65-F5344CB8AC3E}">
        <p14:creationId xmlns:p14="http://schemas.microsoft.com/office/powerpoint/2010/main" val="22392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09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09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09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09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15" grpId="0"/>
      <p:bldP spid="72091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Rectangle 3"/>
          <p:cNvSpPr>
            <a:spLocks noChangeArrowheads="1"/>
          </p:cNvSpPr>
          <p:nvPr/>
        </p:nvSpPr>
        <p:spPr bwMode="auto">
          <a:xfrm>
            <a:off x="0" y="777467"/>
            <a:ext cx="9144000" cy="604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heap_sort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*p, </a:t>
            </a:r>
            <a:r>
              <a:rPr lang="en-US" altLang="zh-CN" sz="2400" b="1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n)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400" b="1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i;    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for( 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n;  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&gt;=2;  --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p[0] = p[1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   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保存堆顶元素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p[1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p[i];        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将队尾元素交换到堆顶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p[i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p[0];        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p[i]</a:t>
            </a:r>
            <a:r>
              <a:rPr lang="zh-CN" altLang="en-US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用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于保存排序结果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sift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(p,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i-1); 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0" y="49905"/>
            <a:ext cx="9144000" cy="5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zh-CN" altLang="en-US" b="0" kern="0" dirty="0"/>
              <a:t>堆排序算法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1575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科大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5" y="1425577"/>
            <a:ext cx="3959225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树的基本操作</a:t>
            </a:r>
            <a:endParaRPr lang="zh-CN" altLang="en-US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InitTree(T)        	   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树初始化操作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CreateTree(&amp;T,definition) 	   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构造树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DestroyTree(&amp;T)     	    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删除树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ClearTree(&amp;T)	    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清空树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TreeEmpty(&amp;T)	    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判树空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TreeDepth(T)         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求树的深度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Root(T)     	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求树根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Parent(T,x)       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求双亲结点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LeftChild(T,x)         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求左孩子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RightSibling(T,x)           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求右兄弟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InsertChild(&amp;T,&amp;p,i,x)  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插入孩子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DeleteChild(&amp;T,&amp;p,i)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删除孩子</a:t>
            </a:r>
          </a:p>
          <a:p>
            <a:pPr marL="936000" lvl="1" indent="-468000">
              <a:lnSpc>
                <a:spcPct val="17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TraverseTree(T)			//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树的遍历</a:t>
            </a:r>
          </a:p>
        </p:txBody>
      </p:sp>
    </p:spTree>
    <p:extLst>
      <p:ext uri="{BB962C8B-B14F-4D97-AF65-F5344CB8AC3E}">
        <p14:creationId xmlns:p14="http://schemas.microsoft.com/office/powerpoint/2010/main" val="33526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en-US" altLang="zh-CN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384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010568" y="988724"/>
            <a:ext cx="5094288" cy="5032564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二叉树的定义与基本操作</a:t>
            </a:r>
          </a:p>
          <a:p>
            <a:pPr marL="514350" lvl="1" indent="-51435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二叉树的性质</a:t>
            </a:r>
          </a:p>
          <a:p>
            <a:pPr marL="514350" lvl="1" indent="-51435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二叉树的存储结构</a:t>
            </a:r>
          </a:p>
          <a:p>
            <a:pPr marL="514350" lvl="1" indent="-51435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二叉树的遍历</a:t>
            </a:r>
          </a:p>
          <a:p>
            <a:pPr marL="514350" lvl="1" indent="-51435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线索化二叉树（自学）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288" y="44626"/>
            <a:ext cx="9144000" cy="64519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  <a:cs typeface="+mn-cs"/>
              </a:rPr>
              <a:t>二叉树的主要内容概览</a:t>
            </a:r>
          </a:p>
        </p:txBody>
      </p:sp>
    </p:spTree>
    <p:extLst>
      <p:ext uri="{BB962C8B-B14F-4D97-AF65-F5344CB8AC3E}">
        <p14:creationId xmlns:p14="http://schemas.microsoft.com/office/powerpoint/2010/main" val="14206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3183948"/>
            <a:ext cx="9144000" cy="36196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定义：二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叉树是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0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个结点的有限集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它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或者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为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空树（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n=0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或者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由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一个根结点和两棵互不相交的二叉树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构成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分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别称为左子树和右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子树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二叉树的基本形态如图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二叉树的定义</a:t>
            </a: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107506" y="1548994"/>
            <a:ext cx="1368425" cy="1195388"/>
            <a:chOff x="113" y="3199"/>
            <a:chExt cx="862" cy="753"/>
          </a:xfrm>
        </p:grpSpPr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376" y="3199"/>
              <a:ext cx="3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  <a:sym typeface="Symbol" pitchFamily="18" charset="2"/>
                </a:rPr>
                <a:t></a:t>
              </a:r>
              <a:endParaRPr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13" y="3702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 dirty="0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空二叉树</a:t>
              </a:r>
            </a:p>
          </p:txBody>
        </p:sp>
      </p:grpSp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1348929" y="1088622"/>
            <a:ext cx="1638300" cy="1817690"/>
            <a:chOff x="839" y="2909"/>
            <a:chExt cx="1032" cy="1145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202" y="2909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839" y="3612"/>
              <a:ext cx="10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zh-CN" sz="2000" b="1" dirty="0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只有根结点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zh-CN" sz="2000" b="1" dirty="0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的二叉树</a:t>
              </a:r>
              <a:endParaRPr lang="zh-CN" altLang="en-US" sz="20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3077716" y="1052596"/>
            <a:ext cx="1638300" cy="1906588"/>
            <a:chOff x="1893" y="2773"/>
            <a:chExt cx="1032" cy="1201"/>
          </a:xfrm>
        </p:grpSpPr>
        <p:grpSp>
          <p:nvGrpSpPr>
            <p:cNvPr id="39" name="Group 10"/>
            <p:cNvGrpSpPr>
              <a:grpSpLocks/>
            </p:cNvGrpSpPr>
            <p:nvPr/>
          </p:nvGrpSpPr>
          <p:grpSpPr bwMode="auto">
            <a:xfrm>
              <a:off x="2033" y="2773"/>
              <a:ext cx="623" cy="844"/>
              <a:chOff x="2024" y="2773"/>
              <a:chExt cx="623" cy="844"/>
            </a:xfrm>
          </p:grpSpPr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2357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2024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2252" y="3050"/>
                <a:ext cx="178" cy="302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893" y="3702"/>
              <a:ext cx="10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右子树为空</a:t>
              </a:r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4806504" y="1070061"/>
            <a:ext cx="1638300" cy="1889125"/>
            <a:chOff x="2982" y="2784"/>
            <a:chExt cx="1032" cy="1190"/>
          </a:xfrm>
        </p:grpSpPr>
        <p:grpSp>
          <p:nvGrpSpPr>
            <p:cNvPr id="45" name="Group 16"/>
            <p:cNvGrpSpPr>
              <a:grpSpLocks/>
            </p:cNvGrpSpPr>
            <p:nvPr/>
          </p:nvGrpSpPr>
          <p:grpSpPr bwMode="auto">
            <a:xfrm>
              <a:off x="3171" y="2784"/>
              <a:ext cx="712" cy="844"/>
              <a:chOff x="3158" y="2773"/>
              <a:chExt cx="712" cy="844"/>
            </a:xfrm>
          </p:grpSpPr>
          <p:sp>
            <p:nvSpPr>
              <p:cNvPr id="47" name="Oval 17"/>
              <p:cNvSpPr>
                <a:spLocks noChangeArrowheads="1"/>
              </p:cNvSpPr>
              <p:nvPr/>
            </p:nvSpPr>
            <p:spPr bwMode="auto">
              <a:xfrm>
                <a:off x="3158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8" name="Oval 18"/>
              <p:cNvSpPr>
                <a:spLocks noChangeArrowheads="1"/>
              </p:cNvSpPr>
              <p:nvPr/>
            </p:nvSpPr>
            <p:spPr bwMode="auto">
              <a:xfrm>
                <a:off x="3580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3393" y="3032"/>
                <a:ext cx="242" cy="324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2982" y="3702"/>
              <a:ext cx="10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左子树为空</a:t>
              </a:r>
            </a:p>
          </p:txBody>
        </p:sp>
      </p:grp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6390829" y="1052596"/>
            <a:ext cx="2646362" cy="1885950"/>
            <a:chOff x="3980" y="2773"/>
            <a:chExt cx="1667" cy="1188"/>
          </a:xfrm>
        </p:grpSpPr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4290" y="2773"/>
              <a:ext cx="1002" cy="844"/>
              <a:chOff x="4290" y="2773"/>
              <a:chExt cx="1002" cy="844"/>
            </a:xfrm>
          </p:grpSpPr>
          <p:sp>
            <p:nvSpPr>
              <p:cNvPr id="53" name="Oval 23"/>
              <p:cNvSpPr>
                <a:spLocks noChangeArrowheads="1"/>
              </p:cNvSpPr>
              <p:nvPr/>
            </p:nvSpPr>
            <p:spPr bwMode="auto">
              <a:xfrm>
                <a:off x="4614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4" name="Oval 24"/>
              <p:cNvSpPr>
                <a:spLocks noChangeArrowheads="1"/>
              </p:cNvSpPr>
              <p:nvPr/>
            </p:nvSpPr>
            <p:spPr bwMode="auto">
              <a:xfrm>
                <a:off x="4290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5002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 flipH="1">
                <a:off x="4512" y="3044"/>
                <a:ext cx="200" cy="30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>
                <a:off x="4834" y="3051"/>
                <a:ext cx="253" cy="292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3980" y="3702"/>
              <a:ext cx="166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左、右子树均非空</a:t>
              </a:r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>
            <a:off x="-3304" y="306896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7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2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3158900"/>
            <a:ext cx="9144000" cy="36364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spcBef>
                <a:spcPts val="1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二叉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树的特点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10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每个结点至多有二棵子树（即不存在度大于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的结点）</a:t>
            </a:r>
          </a:p>
          <a:p>
            <a:pPr marL="936000" lvl="1" indent="-468000">
              <a:spcBef>
                <a:spcPts val="10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二叉树的子树有左、右之分，且其次序不能任意颠倒</a:t>
            </a:r>
          </a:p>
          <a:p>
            <a:pPr marL="468000" lvl="1" indent="-468000">
              <a:spcBef>
                <a:spcPts val="1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研究二叉树的意义？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spcBef>
                <a:spcPts val="10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将树转换为二叉树，从而利用二叉树解决树的有关问题。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二叉树的定义</a:t>
            </a: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107506" y="1548994"/>
            <a:ext cx="1368425" cy="1195388"/>
            <a:chOff x="113" y="3199"/>
            <a:chExt cx="862" cy="753"/>
          </a:xfrm>
        </p:grpSpPr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376" y="3199"/>
              <a:ext cx="3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  <a:sym typeface="Symbol" pitchFamily="18" charset="2"/>
                </a:rPr>
                <a:t></a:t>
              </a:r>
              <a:endParaRPr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13" y="3702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 dirty="0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空二叉树</a:t>
              </a:r>
            </a:p>
          </p:txBody>
        </p:sp>
      </p:grpSp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1348929" y="1088622"/>
            <a:ext cx="1638300" cy="1817690"/>
            <a:chOff x="839" y="2909"/>
            <a:chExt cx="1032" cy="1145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202" y="2909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839" y="3612"/>
              <a:ext cx="10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zh-CN" sz="2000" b="1" dirty="0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只有根结点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zh-CN" sz="2000" b="1" dirty="0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的二叉树</a:t>
              </a:r>
              <a:endParaRPr lang="zh-CN" altLang="en-US" sz="20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3077716" y="1052596"/>
            <a:ext cx="1638300" cy="1906588"/>
            <a:chOff x="1893" y="2773"/>
            <a:chExt cx="1032" cy="1201"/>
          </a:xfrm>
        </p:grpSpPr>
        <p:grpSp>
          <p:nvGrpSpPr>
            <p:cNvPr id="39" name="Group 10"/>
            <p:cNvGrpSpPr>
              <a:grpSpLocks/>
            </p:cNvGrpSpPr>
            <p:nvPr/>
          </p:nvGrpSpPr>
          <p:grpSpPr bwMode="auto">
            <a:xfrm>
              <a:off x="2033" y="2773"/>
              <a:ext cx="623" cy="844"/>
              <a:chOff x="2024" y="2773"/>
              <a:chExt cx="623" cy="844"/>
            </a:xfrm>
          </p:grpSpPr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2357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2024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2252" y="3050"/>
                <a:ext cx="178" cy="302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893" y="3702"/>
              <a:ext cx="10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右子树为空</a:t>
              </a:r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4806504" y="1070061"/>
            <a:ext cx="1638300" cy="1889125"/>
            <a:chOff x="2982" y="2784"/>
            <a:chExt cx="1032" cy="1190"/>
          </a:xfrm>
        </p:grpSpPr>
        <p:grpSp>
          <p:nvGrpSpPr>
            <p:cNvPr id="45" name="Group 16"/>
            <p:cNvGrpSpPr>
              <a:grpSpLocks/>
            </p:cNvGrpSpPr>
            <p:nvPr/>
          </p:nvGrpSpPr>
          <p:grpSpPr bwMode="auto">
            <a:xfrm>
              <a:off x="3171" y="2784"/>
              <a:ext cx="712" cy="844"/>
              <a:chOff x="3158" y="2773"/>
              <a:chExt cx="712" cy="844"/>
            </a:xfrm>
          </p:grpSpPr>
          <p:sp>
            <p:nvSpPr>
              <p:cNvPr id="47" name="Oval 17"/>
              <p:cNvSpPr>
                <a:spLocks noChangeArrowheads="1"/>
              </p:cNvSpPr>
              <p:nvPr/>
            </p:nvSpPr>
            <p:spPr bwMode="auto">
              <a:xfrm>
                <a:off x="3158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8" name="Oval 18"/>
              <p:cNvSpPr>
                <a:spLocks noChangeArrowheads="1"/>
              </p:cNvSpPr>
              <p:nvPr/>
            </p:nvSpPr>
            <p:spPr bwMode="auto">
              <a:xfrm>
                <a:off x="3580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3393" y="3032"/>
                <a:ext cx="242" cy="324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2982" y="3702"/>
              <a:ext cx="10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左子树为空</a:t>
              </a:r>
            </a:p>
          </p:txBody>
        </p:sp>
      </p:grp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6390829" y="1052596"/>
            <a:ext cx="2646362" cy="1885950"/>
            <a:chOff x="3980" y="2773"/>
            <a:chExt cx="1667" cy="1188"/>
          </a:xfrm>
        </p:grpSpPr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4290" y="2773"/>
              <a:ext cx="1002" cy="844"/>
              <a:chOff x="4290" y="2773"/>
              <a:chExt cx="1002" cy="844"/>
            </a:xfrm>
          </p:grpSpPr>
          <p:sp>
            <p:nvSpPr>
              <p:cNvPr id="53" name="Oval 23"/>
              <p:cNvSpPr>
                <a:spLocks noChangeArrowheads="1"/>
              </p:cNvSpPr>
              <p:nvPr/>
            </p:nvSpPr>
            <p:spPr bwMode="auto">
              <a:xfrm>
                <a:off x="4614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4" name="Oval 24"/>
              <p:cNvSpPr>
                <a:spLocks noChangeArrowheads="1"/>
              </p:cNvSpPr>
              <p:nvPr/>
            </p:nvSpPr>
            <p:spPr bwMode="auto">
              <a:xfrm>
                <a:off x="4290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5002" y="3325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 flipH="1">
                <a:off x="4512" y="3044"/>
                <a:ext cx="200" cy="30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>
                <a:off x="4834" y="3051"/>
                <a:ext cx="253" cy="292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3980" y="3702"/>
              <a:ext cx="166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2000" b="1"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左、右子树均非空</a:t>
              </a:r>
            </a:p>
          </p:txBody>
        </p:sp>
      </p:grpSp>
      <p:cxnSp>
        <p:nvCxnSpPr>
          <p:cNvPr id="58" name="直接连接符 57"/>
          <p:cNvCxnSpPr/>
          <p:nvPr/>
        </p:nvCxnSpPr>
        <p:spPr bwMode="auto">
          <a:xfrm>
            <a:off x="-3304" y="306896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2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3645024"/>
            <a:ext cx="9144000" cy="3150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3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满二叉树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3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深度为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且有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b="1" baseline="30000">
                <a:latin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个结点的二叉树称为满二叉树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3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满二叉树的特点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lnSpc>
                <a:spcPct val="13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叶结点只能出现在整棵树的最底层（第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层）</a:t>
            </a:r>
          </a:p>
          <a:p>
            <a:pPr marL="936000" lvl="1" indent="-468000">
              <a:lnSpc>
                <a:spcPct val="13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只有度为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和度为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的结点</a:t>
            </a:r>
          </a:p>
          <a:p>
            <a:pPr marL="936000" lvl="1" indent="-468000">
              <a:lnSpc>
                <a:spcPct val="13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二叉树中每一层的结点数都达到最大</a:t>
            </a: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满二叉树</a:t>
            </a: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-3304" y="360902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2022678" y="845957"/>
            <a:ext cx="5103812" cy="2555875"/>
            <a:chOff x="1070" y="668"/>
            <a:chExt cx="3215" cy="1610"/>
          </a:xfrm>
        </p:grpSpPr>
        <p:sp>
          <p:nvSpPr>
            <p:cNvPr id="60" name="Oval 3"/>
            <p:cNvSpPr>
              <a:spLocks noChangeArrowheads="1"/>
            </p:cNvSpPr>
            <p:nvPr/>
          </p:nvSpPr>
          <p:spPr bwMode="auto">
            <a:xfrm>
              <a:off x="2549" y="6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1746" y="108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360" y="108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2323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1294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2121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1070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1487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2741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3159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2949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3777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905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3577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3995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 flipH="1">
              <a:off x="2000" y="889"/>
              <a:ext cx="567" cy="2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2800" y="900"/>
              <a:ext cx="567" cy="3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 flipH="1">
              <a:off x="1545" y="1333"/>
              <a:ext cx="233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1978" y="1333"/>
              <a:ext cx="2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 flipH="1">
              <a:off x="3205" y="1344"/>
              <a:ext cx="218" cy="22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3600" y="1333"/>
              <a:ext cx="223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flipH="1">
              <a:off x="1233" y="1800"/>
              <a:ext cx="134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1478" y="1811"/>
              <a:ext cx="122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 flipH="1">
              <a:off x="2111" y="1793"/>
              <a:ext cx="108" cy="19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2356" y="1778"/>
              <a:ext cx="1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923" y="1800"/>
              <a:ext cx="100" cy="19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3178" y="1789"/>
              <a:ext cx="117" cy="19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 flipH="1">
              <a:off x="3778" y="1800"/>
              <a:ext cx="100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4012" y="1789"/>
              <a:ext cx="115" cy="19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8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3501008"/>
            <a:ext cx="9144000" cy="33569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思考：如图所示的二叉树是否是满二叉树？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不是：虽然所有内结点都有左右子树，但叶结点不在最底层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满二叉树的特点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满二叉树在同样深度的二叉树中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结点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个数最多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满二叉树在同样深度的二叉树中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叶结点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个数最多</a:t>
            </a: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满二叉树</a:t>
            </a: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-3304" y="350100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7" name="Group 180"/>
          <p:cNvGrpSpPr>
            <a:grpSpLocks/>
          </p:cNvGrpSpPr>
          <p:nvPr/>
        </p:nvGrpSpPr>
        <p:grpSpPr bwMode="auto">
          <a:xfrm>
            <a:off x="2610849" y="800708"/>
            <a:ext cx="3927475" cy="2528888"/>
            <a:chOff x="682" y="1364"/>
            <a:chExt cx="2474" cy="1593"/>
          </a:xfrm>
          <a:solidFill>
            <a:schemeClr val="bg1"/>
          </a:solidFill>
        </p:grpSpPr>
        <p:sp>
          <p:nvSpPr>
            <p:cNvPr id="48" name="Oval 136"/>
            <p:cNvSpPr>
              <a:spLocks noChangeArrowheads="1"/>
            </p:cNvSpPr>
            <p:nvPr/>
          </p:nvSpPr>
          <p:spPr bwMode="auto">
            <a:xfrm>
              <a:off x="1797" y="1364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9" name="Line 147"/>
            <p:cNvSpPr>
              <a:spLocks noChangeShapeType="1"/>
            </p:cNvSpPr>
            <p:nvPr/>
          </p:nvSpPr>
          <p:spPr bwMode="auto">
            <a:xfrm flipH="1">
              <a:off x="1170" y="1515"/>
              <a:ext cx="627" cy="3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0" name="Freeform 148"/>
            <p:cNvSpPr>
              <a:spLocks/>
            </p:cNvSpPr>
            <p:nvPr/>
          </p:nvSpPr>
          <p:spPr bwMode="auto">
            <a:xfrm>
              <a:off x="2077" y="1519"/>
              <a:ext cx="516" cy="325"/>
            </a:xfrm>
            <a:custGeom>
              <a:avLst/>
              <a:gdLst>
                <a:gd name="T0" fmla="*/ 0 w 767"/>
                <a:gd name="T1" fmla="*/ 0 h 488"/>
                <a:gd name="T2" fmla="*/ 1 w 767"/>
                <a:gd name="T3" fmla="*/ 1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1" name="Freeform 149"/>
            <p:cNvSpPr>
              <a:spLocks/>
            </p:cNvSpPr>
            <p:nvPr/>
          </p:nvSpPr>
          <p:spPr bwMode="auto">
            <a:xfrm>
              <a:off x="845" y="1965"/>
              <a:ext cx="196" cy="309"/>
            </a:xfrm>
            <a:custGeom>
              <a:avLst/>
              <a:gdLst>
                <a:gd name="T0" fmla="*/ 2 w 259"/>
                <a:gd name="T1" fmla="*/ 0 h 421"/>
                <a:gd name="T2" fmla="*/ 0 w 259"/>
                <a:gd name="T3" fmla="*/ 1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2" name="Freeform 150"/>
            <p:cNvSpPr>
              <a:spLocks/>
            </p:cNvSpPr>
            <p:nvPr/>
          </p:nvSpPr>
          <p:spPr bwMode="auto">
            <a:xfrm>
              <a:off x="1224" y="1965"/>
              <a:ext cx="169" cy="309"/>
            </a:xfrm>
            <a:custGeom>
              <a:avLst/>
              <a:gdLst>
                <a:gd name="T0" fmla="*/ 0 w 222"/>
                <a:gd name="T1" fmla="*/ 0 h 421"/>
                <a:gd name="T2" fmla="*/ 2 w 222"/>
                <a:gd name="T3" fmla="*/ 1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3" name="Freeform 151"/>
            <p:cNvSpPr>
              <a:spLocks/>
            </p:cNvSpPr>
            <p:nvPr/>
          </p:nvSpPr>
          <p:spPr bwMode="auto">
            <a:xfrm>
              <a:off x="2421" y="1976"/>
              <a:ext cx="172" cy="308"/>
            </a:xfrm>
            <a:custGeom>
              <a:avLst/>
              <a:gdLst>
                <a:gd name="T0" fmla="*/ 2 w 226"/>
                <a:gd name="T1" fmla="*/ 0 h 421"/>
                <a:gd name="T2" fmla="*/ 0 w 226"/>
                <a:gd name="T3" fmla="*/ 1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4" name="Line 152"/>
            <p:cNvSpPr>
              <a:spLocks noChangeShapeType="1"/>
            </p:cNvSpPr>
            <p:nvPr/>
          </p:nvSpPr>
          <p:spPr bwMode="auto">
            <a:xfrm>
              <a:off x="2758" y="1976"/>
              <a:ext cx="200" cy="29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5" name="Line 157"/>
            <p:cNvSpPr>
              <a:spLocks noChangeShapeType="1"/>
            </p:cNvSpPr>
            <p:nvPr/>
          </p:nvSpPr>
          <p:spPr bwMode="auto">
            <a:xfrm flipH="1">
              <a:off x="2212" y="2498"/>
              <a:ext cx="107" cy="20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6" name="Line 158"/>
            <p:cNvSpPr>
              <a:spLocks noChangeShapeType="1"/>
            </p:cNvSpPr>
            <p:nvPr/>
          </p:nvSpPr>
          <p:spPr bwMode="auto">
            <a:xfrm>
              <a:off x="2414" y="2454"/>
              <a:ext cx="161" cy="26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7" name="Oval 161"/>
            <p:cNvSpPr>
              <a:spLocks noChangeArrowheads="1"/>
            </p:cNvSpPr>
            <p:nvPr/>
          </p:nvSpPr>
          <p:spPr bwMode="auto">
            <a:xfrm>
              <a:off x="988" y="178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9" name="Oval 162"/>
            <p:cNvSpPr>
              <a:spLocks noChangeArrowheads="1"/>
            </p:cNvSpPr>
            <p:nvPr/>
          </p:nvSpPr>
          <p:spPr bwMode="auto">
            <a:xfrm>
              <a:off x="2539" y="178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90" name="Oval 163"/>
            <p:cNvSpPr>
              <a:spLocks noChangeArrowheads="1"/>
            </p:cNvSpPr>
            <p:nvPr/>
          </p:nvSpPr>
          <p:spPr bwMode="auto">
            <a:xfrm>
              <a:off x="682" y="2247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91" name="Oval 164"/>
            <p:cNvSpPr>
              <a:spLocks noChangeArrowheads="1"/>
            </p:cNvSpPr>
            <p:nvPr/>
          </p:nvSpPr>
          <p:spPr bwMode="auto">
            <a:xfrm>
              <a:off x="1295" y="2247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2" name="Oval 165"/>
            <p:cNvSpPr>
              <a:spLocks noChangeArrowheads="1"/>
            </p:cNvSpPr>
            <p:nvPr/>
          </p:nvSpPr>
          <p:spPr bwMode="auto">
            <a:xfrm>
              <a:off x="2252" y="2248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93" name="Oval 166"/>
            <p:cNvSpPr>
              <a:spLocks noChangeArrowheads="1"/>
            </p:cNvSpPr>
            <p:nvPr/>
          </p:nvSpPr>
          <p:spPr bwMode="auto">
            <a:xfrm>
              <a:off x="2884" y="2247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4" name="Oval 171"/>
            <p:cNvSpPr>
              <a:spLocks noChangeArrowheads="1"/>
            </p:cNvSpPr>
            <p:nvPr/>
          </p:nvSpPr>
          <p:spPr bwMode="auto">
            <a:xfrm>
              <a:off x="2008" y="2694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95" name="Oval 172"/>
            <p:cNvSpPr>
              <a:spLocks noChangeArrowheads="1"/>
            </p:cNvSpPr>
            <p:nvPr/>
          </p:nvSpPr>
          <p:spPr bwMode="auto">
            <a:xfrm>
              <a:off x="2507" y="2694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3924436"/>
            <a:ext cx="9144000" cy="29335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完全二叉树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对一棵具有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个结点的二叉树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按层序编号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如果编号为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1≤i≤n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）的结点与同样深度的满二叉树中编号为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的结点在二叉树中的位置完全相同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则称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为完全二叉树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完全二叉树</a:t>
            </a: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-3304" y="392443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35496" y="839051"/>
            <a:ext cx="4489450" cy="2982913"/>
            <a:chOff x="2748" y="1072"/>
            <a:chExt cx="2828" cy="1879"/>
          </a:xfrm>
          <a:solidFill>
            <a:schemeClr val="bg1"/>
          </a:solidFill>
        </p:grpSpPr>
        <p:sp>
          <p:nvSpPr>
            <p:cNvPr id="24" name="Oval 148"/>
            <p:cNvSpPr>
              <a:spLocks noChangeArrowheads="1"/>
            </p:cNvSpPr>
            <p:nvPr/>
          </p:nvSpPr>
          <p:spPr bwMode="auto">
            <a:xfrm>
              <a:off x="4030" y="112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Text Box 149"/>
            <p:cNvSpPr txBox="1">
              <a:spLocks noChangeArrowheads="1"/>
            </p:cNvSpPr>
            <p:nvPr/>
          </p:nvSpPr>
          <p:spPr bwMode="auto">
            <a:xfrm>
              <a:off x="4338" y="1072"/>
              <a:ext cx="154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Text Box 150"/>
            <p:cNvSpPr txBox="1">
              <a:spLocks noChangeArrowheads="1"/>
            </p:cNvSpPr>
            <p:nvPr/>
          </p:nvSpPr>
          <p:spPr bwMode="auto">
            <a:xfrm>
              <a:off x="3874" y="1984"/>
              <a:ext cx="156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Text Box 151"/>
            <p:cNvSpPr txBox="1">
              <a:spLocks noChangeArrowheads="1"/>
            </p:cNvSpPr>
            <p:nvPr/>
          </p:nvSpPr>
          <p:spPr bwMode="auto">
            <a:xfrm>
              <a:off x="3565" y="1529"/>
              <a:ext cx="154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Text Box 152"/>
            <p:cNvSpPr txBox="1">
              <a:spLocks noChangeArrowheads="1"/>
            </p:cNvSpPr>
            <p:nvPr/>
          </p:nvSpPr>
          <p:spPr bwMode="auto">
            <a:xfrm>
              <a:off x="5111" y="1529"/>
              <a:ext cx="155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" name="Text Box 153"/>
            <p:cNvSpPr txBox="1">
              <a:spLocks noChangeArrowheads="1"/>
            </p:cNvSpPr>
            <p:nvPr/>
          </p:nvSpPr>
          <p:spPr bwMode="auto">
            <a:xfrm>
              <a:off x="3257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0" name="Text Box 154"/>
            <p:cNvSpPr txBox="1">
              <a:spLocks noChangeArrowheads="1"/>
            </p:cNvSpPr>
            <p:nvPr/>
          </p:nvSpPr>
          <p:spPr bwMode="auto">
            <a:xfrm>
              <a:off x="4803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2" name="Text Box 155"/>
            <p:cNvSpPr txBox="1">
              <a:spLocks noChangeArrowheads="1"/>
            </p:cNvSpPr>
            <p:nvPr/>
          </p:nvSpPr>
          <p:spPr bwMode="auto">
            <a:xfrm>
              <a:off x="5420" y="1984"/>
              <a:ext cx="156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3" name="Text Box 156"/>
            <p:cNvSpPr txBox="1">
              <a:spLocks noChangeArrowheads="1"/>
            </p:cNvSpPr>
            <p:nvPr/>
          </p:nvSpPr>
          <p:spPr bwMode="auto">
            <a:xfrm>
              <a:off x="2811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34" name="Text Box 157"/>
            <p:cNvSpPr txBox="1">
              <a:spLocks noChangeArrowheads="1"/>
            </p:cNvSpPr>
            <p:nvPr/>
          </p:nvSpPr>
          <p:spPr bwMode="auto">
            <a:xfrm>
              <a:off x="3122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35" name="Text Box 158"/>
            <p:cNvSpPr txBox="1">
              <a:spLocks noChangeArrowheads="1"/>
            </p:cNvSpPr>
            <p:nvPr/>
          </p:nvSpPr>
          <p:spPr bwMode="auto">
            <a:xfrm>
              <a:off x="3407" y="2724"/>
              <a:ext cx="242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36" name="Line 159"/>
            <p:cNvSpPr>
              <a:spLocks noChangeShapeType="1"/>
            </p:cNvSpPr>
            <p:nvPr/>
          </p:nvSpPr>
          <p:spPr bwMode="auto">
            <a:xfrm flipH="1">
              <a:off x="3403" y="1273"/>
              <a:ext cx="627" cy="3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4297" y="1275"/>
              <a:ext cx="529" cy="327"/>
            </a:xfrm>
            <a:custGeom>
              <a:avLst/>
              <a:gdLst>
                <a:gd name="T0" fmla="*/ 0 w 767"/>
                <a:gd name="T1" fmla="*/ 0 h 488"/>
                <a:gd name="T2" fmla="*/ 1 w 767"/>
                <a:gd name="T3" fmla="*/ 1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38" name="Freeform 161"/>
            <p:cNvSpPr>
              <a:spLocks/>
            </p:cNvSpPr>
            <p:nvPr/>
          </p:nvSpPr>
          <p:spPr bwMode="auto">
            <a:xfrm>
              <a:off x="3078" y="1723"/>
              <a:ext cx="196" cy="309"/>
            </a:xfrm>
            <a:custGeom>
              <a:avLst/>
              <a:gdLst>
                <a:gd name="T0" fmla="*/ 2 w 259"/>
                <a:gd name="T1" fmla="*/ 0 h 421"/>
                <a:gd name="T2" fmla="*/ 0 w 259"/>
                <a:gd name="T3" fmla="*/ 1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39" name="Freeform 162"/>
            <p:cNvSpPr>
              <a:spLocks/>
            </p:cNvSpPr>
            <p:nvPr/>
          </p:nvSpPr>
          <p:spPr bwMode="auto">
            <a:xfrm>
              <a:off x="3457" y="1723"/>
              <a:ext cx="169" cy="309"/>
            </a:xfrm>
            <a:custGeom>
              <a:avLst/>
              <a:gdLst>
                <a:gd name="T0" fmla="*/ 0 w 222"/>
                <a:gd name="T1" fmla="*/ 0 h 421"/>
                <a:gd name="T2" fmla="*/ 2 w 222"/>
                <a:gd name="T3" fmla="*/ 1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0" name="Freeform 163"/>
            <p:cNvSpPr>
              <a:spLocks/>
            </p:cNvSpPr>
            <p:nvPr/>
          </p:nvSpPr>
          <p:spPr bwMode="auto">
            <a:xfrm>
              <a:off x="4654" y="1734"/>
              <a:ext cx="172" cy="308"/>
            </a:xfrm>
            <a:custGeom>
              <a:avLst/>
              <a:gdLst>
                <a:gd name="T0" fmla="*/ 2 w 226"/>
                <a:gd name="T1" fmla="*/ 0 h 421"/>
                <a:gd name="T2" fmla="*/ 0 w 226"/>
                <a:gd name="T3" fmla="*/ 1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1" name="Line 164"/>
            <p:cNvSpPr>
              <a:spLocks noChangeShapeType="1"/>
            </p:cNvSpPr>
            <p:nvPr/>
          </p:nvSpPr>
          <p:spPr bwMode="auto">
            <a:xfrm>
              <a:off x="4991" y="1734"/>
              <a:ext cx="200" cy="29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2" name="Line 165"/>
            <p:cNvSpPr>
              <a:spLocks noChangeShapeType="1"/>
            </p:cNvSpPr>
            <p:nvPr/>
          </p:nvSpPr>
          <p:spPr bwMode="auto">
            <a:xfrm>
              <a:off x="3719" y="2212"/>
              <a:ext cx="73" cy="2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3" name="Freeform 166"/>
            <p:cNvSpPr>
              <a:spLocks/>
            </p:cNvSpPr>
            <p:nvPr/>
          </p:nvSpPr>
          <p:spPr bwMode="auto">
            <a:xfrm>
              <a:off x="2895" y="2220"/>
              <a:ext cx="91" cy="259"/>
            </a:xfrm>
            <a:custGeom>
              <a:avLst/>
              <a:gdLst>
                <a:gd name="T0" fmla="*/ 2 w 119"/>
                <a:gd name="T1" fmla="*/ 0 h 356"/>
                <a:gd name="T2" fmla="*/ 0 w 119"/>
                <a:gd name="T3" fmla="*/ 1 h 356"/>
                <a:gd name="T4" fmla="*/ 0 60000 65536"/>
                <a:gd name="T5" fmla="*/ 0 60000 65536"/>
                <a:gd name="T6" fmla="*/ 0 w 119"/>
                <a:gd name="T7" fmla="*/ 0 h 356"/>
                <a:gd name="T8" fmla="*/ 119 w 119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4" name="Line 167"/>
            <p:cNvSpPr>
              <a:spLocks noChangeShapeType="1"/>
            </p:cNvSpPr>
            <p:nvPr/>
          </p:nvSpPr>
          <p:spPr bwMode="auto">
            <a:xfrm>
              <a:off x="3100" y="2212"/>
              <a:ext cx="70" cy="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" name="Line 168"/>
            <p:cNvSpPr>
              <a:spLocks noChangeShapeType="1"/>
            </p:cNvSpPr>
            <p:nvPr/>
          </p:nvSpPr>
          <p:spPr bwMode="auto">
            <a:xfrm flipH="1">
              <a:off x="3526" y="2227"/>
              <a:ext cx="71" cy="2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6" name="Line 169"/>
            <p:cNvSpPr>
              <a:spLocks noChangeShapeType="1"/>
            </p:cNvSpPr>
            <p:nvPr/>
          </p:nvSpPr>
          <p:spPr bwMode="auto">
            <a:xfrm flipH="1">
              <a:off x="4449" y="2227"/>
              <a:ext cx="103" cy="2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59" name="Line 170"/>
            <p:cNvSpPr>
              <a:spLocks noChangeShapeType="1"/>
            </p:cNvSpPr>
            <p:nvPr/>
          </p:nvSpPr>
          <p:spPr bwMode="auto">
            <a:xfrm>
              <a:off x="4647" y="2212"/>
              <a:ext cx="110" cy="26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60" name="Line 171"/>
            <p:cNvSpPr>
              <a:spLocks noChangeShapeType="1"/>
            </p:cNvSpPr>
            <p:nvPr/>
          </p:nvSpPr>
          <p:spPr bwMode="auto">
            <a:xfrm flipH="1">
              <a:off x="5111" y="2243"/>
              <a:ext cx="100" cy="22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61" name="Line 172"/>
            <p:cNvSpPr>
              <a:spLocks noChangeShapeType="1"/>
            </p:cNvSpPr>
            <p:nvPr/>
          </p:nvSpPr>
          <p:spPr bwMode="auto">
            <a:xfrm>
              <a:off x="5315" y="2239"/>
              <a:ext cx="99" cy="22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62" name="Oval 173"/>
            <p:cNvSpPr>
              <a:spLocks noChangeArrowheads="1"/>
            </p:cNvSpPr>
            <p:nvPr/>
          </p:nvSpPr>
          <p:spPr bwMode="auto">
            <a:xfrm>
              <a:off x="3221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3" name="Oval 174"/>
            <p:cNvSpPr>
              <a:spLocks noChangeArrowheads="1"/>
            </p:cNvSpPr>
            <p:nvPr/>
          </p:nvSpPr>
          <p:spPr bwMode="auto">
            <a:xfrm>
              <a:off x="4772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4" name="Oval 175"/>
            <p:cNvSpPr>
              <a:spLocks noChangeArrowheads="1"/>
            </p:cNvSpPr>
            <p:nvPr/>
          </p:nvSpPr>
          <p:spPr bwMode="auto">
            <a:xfrm>
              <a:off x="2915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Oval 176"/>
            <p:cNvSpPr>
              <a:spLocks noChangeArrowheads="1"/>
            </p:cNvSpPr>
            <p:nvPr/>
          </p:nvSpPr>
          <p:spPr bwMode="auto">
            <a:xfrm>
              <a:off x="3528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Oval 177"/>
            <p:cNvSpPr>
              <a:spLocks noChangeArrowheads="1"/>
            </p:cNvSpPr>
            <p:nvPr/>
          </p:nvSpPr>
          <p:spPr bwMode="auto">
            <a:xfrm>
              <a:off x="4485" y="2006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7" name="Oval 178"/>
            <p:cNvSpPr>
              <a:spLocks noChangeArrowheads="1"/>
            </p:cNvSpPr>
            <p:nvPr/>
          </p:nvSpPr>
          <p:spPr bwMode="auto">
            <a:xfrm>
              <a:off x="5117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8" name="Oval 179"/>
            <p:cNvSpPr>
              <a:spLocks noChangeArrowheads="1"/>
            </p:cNvSpPr>
            <p:nvPr/>
          </p:nvSpPr>
          <p:spPr bwMode="auto">
            <a:xfrm>
              <a:off x="2748" y="2451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69" name="Oval 180"/>
            <p:cNvSpPr>
              <a:spLocks noChangeArrowheads="1"/>
            </p:cNvSpPr>
            <p:nvPr/>
          </p:nvSpPr>
          <p:spPr bwMode="auto">
            <a:xfrm>
              <a:off x="3055" y="2459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26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0" name="Oval 181"/>
            <p:cNvSpPr>
              <a:spLocks noChangeArrowheads="1"/>
            </p:cNvSpPr>
            <p:nvPr/>
          </p:nvSpPr>
          <p:spPr bwMode="auto">
            <a:xfrm>
              <a:off x="3389" y="246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1" name="Oval 182"/>
            <p:cNvSpPr>
              <a:spLocks noChangeArrowheads="1"/>
            </p:cNvSpPr>
            <p:nvPr/>
          </p:nvSpPr>
          <p:spPr bwMode="auto">
            <a:xfrm>
              <a:off x="3687" y="2461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2" name="Oval 183"/>
            <p:cNvSpPr>
              <a:spLocks noChangeArrowheads="1"/>
            </p:cNvSpPr>
            <p:nvPr/>
          </p:nvSpPr>
          <p:spPr bwMode="auto">
            <a:xfrm>
              <a:off x="4309" y="245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73" name="Oval 184"/>
            <p:cNvSpPr>
              <a:spLocks noChangeArrowheads="1"/>
            </p:cNvSpPr>
            <p:nvPr/>
          </p:nvSpPr>
          <p:spPr bwMode="auto">
            <a:xfrm>
              <a:off x="4635" y="245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4" name="Oval 185"/>
            <p:cNvSpPr>
              <a:spLocks noChangeArrowheads="1"/>
            </p:cNvSpPr>
            <p:nvPr/>
          </p:nvSpPr>
          <p:spPr bwMode="auto">
            <a:xfrm>
              <a:off x="4959" y="246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5" name="Oval 186"/>
            <p:cNvSpPr>
              <a:spLocks noChangeArrowheads="1"/>
            </p:cNvSpPr>
            <p:nvPr/>
          </p:nvSpPr>
          <p:spPr bwMode="auto">
            <a:xfrm>
              <a:off x="5267" y="246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</a:p>
          </p:txBody>
        </p:sp>
        <p:sp>
          <p:nvSpPr>
            <p:cNvPr id="76" name="Text Box 187"/>
            <p:cNvSpPr txBox="1">
              <a:spLocks noChangeArrowheads="1"/>
            </p:cNvSpPr>
            <p:nvPr/>
          </p:nvSpPr>
          <p:spPr bwMode="auto">
            <a:xfrm>
              <a:off x="3740" y="2724"/>
              <a:ext cx="242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7" name="Text Box 188"/>
            <p:cNvSpPr txBox="1">
              <a:spLocks noChangeArrowheads="1"/>
            </p:cNvSpPr>
            <p:nvPr/>
          </p:nvSpPr>
          <p:spPr bwMode="auto">
            <a:xfrm>
              <a:off x="4326" y="2715"/>
              <a:ext cx="242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8" name="Text Box 189"/>
            <p:cNvSpPr txBox="1">
              <a:spLocks noChangeArrowheads="1"/>
            </p:cNvSpPr>
            <p:nvPr/>
          </p:nvSpPr>
          <p:spPr bwMode="auto">
            <a:xfrm>
              <a:off x="4651" y="2716"/>
              <a:ext cx="242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9" name="Text Box 190"/>
            <p:cNvSpPr txBox="1">
              <a:spLocks noChangeArrowheads="1"/>
            </p:cNvSpPr>
            <p:nvPr/>
          </p:nvSpPr>
          <p:spPr bwMode="auto">
            <a:xfrm>
              <a:off x="4957" y="2715"/>
              <a:ext cx="242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0" name="Text Box 191"/>
            <p:cNvSpPr txBox="1">
              <a:spLocks noChangeArrowheads="1"/>
            </p:cNvSpPr>
            <p:nvPr/>
          </p:nvSpPr>
          <p:spPr bwMode="auto">
            <a:xfrm>
              <a:off x="5301" y="2715"/>
              <a:ext cx="242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81" name="Group 147"/>
          <p:cNvGrpSpPr>
            <a:grpSpLocks/>
          </p:cNvGrpSpPr>
          <p:nvPr/>
        </p:nvGrpSpPr>
        <p:grpSpPr bwMode="auto">
          <a:xfrm>
            <a:off x="4727066" y="839051"/>
            <a:ext cx="4489450" cy="2982913"/>
            <a:chOff x="2748" y="1072"/>
            <a:chExt cx="2828" cy="1879"/>
          </a:xfrm>
          <a:solidFill>
            <a:schemeClr val="bg1"/>
          </a:solidFill>
        </p:grpSpPr>
        <p:sp>
          <p:nvSpPr>
            <p:cNvPr id="82" name="Oval 148"/>
            <p:cNvSpPr>
              <a:spLocks noChangeArrowheads="1"/>
            </p:cNvSpPr>
            <p:nvPr/>
          </p:nvSpPr>
          <p:spPr bwMode="auto">
            <a:xfrm>
              <a:off x="4030" y="112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3" name="Text Box 149"/>
            <p:cNvSpPr txBox="1">
              <a:spLocks noChangeArrowheads="1"/>
            </p:cNvSpPr>
            <p:nvPr/>
          </p:nvSpPr>
          <p:spPr bwMode="auto">
            <a:xfrm>
              <a:off x="4338" y="1072"/>
              <a:ext cx="154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4" name="Text Box 150"/>
            <p:cNvSpPr txBox="1">
              <a:spLocks noChangeArrowheads="1"/>
            </p:cNvSpPr>
            <p:nvPr/>
          </p:nvSpPr>
          <p:spPr bwMode="auto">
            <a:xfrm>
              <a:off x="3874" y="1984"/>
              <a:ext cx="156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" name="Text Box 151"/>
            <p:cNvSpPr txBox="1">
              <a:spLocks noChangeArrowheads="1"/>
            </p:cNvSpPr>
            <p:nvPr/>
          </p:nvSpPr>
          <p:spPr bwMode="auto">
            <a:xfrm>
              <a:off x="3565" y="1529"/>
              <a:ext cx="154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6" name="Text Box 152"/>
            <p:cNvSpPr txBox="1">
              <a:spLocks noChangeArrowheads="1"/>
            </p:cNvSpPr>
            <p:nvPr/>
          </p:nvSpPr>
          <p:spPr bwMode="auto">
            <a:xfrm>
              <a:off x="5111" y="1529"/>
              <a:ext cx="155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7" name="Text Box 153"/>
            <p:cNvSpPr txBox="1">
              <a:spLocks noChangeArrowheads="1"/>
            </p:cNvSpPr>
            <p:nvPr/>
          </p:nvSpPr>
          <p:spPr bwMode="auto">
            <a:xfrm>
              <a:off x="3257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8" name="Text Box 154"/>
            <p:cNvSpPr txBox="1">
              <a:spLocks noChangeArrowheads="1"/>
            </p:cNvSpPr>
            <p:nvPr/>
          </p:nvSpPr>
          <p:spPr bwMode="auto">
            <a:xfrm>
              <a:off x="4803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5420" y="1984"/>
              <a:ext cx="156" cy="2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7" name="Text Box 156"/>
            <p:cNvSpPr txBox="1">
              <a:spLocks noChangeArrowheads="1"/>
            </p:cNvSpPr>
            <p:nvPr/>
          </p:nvSpPr>
          <p:spPr bwMode="auto">
            <a:xfrm>
              <a:off x="2811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98" name="Text Box 157"/>
            <p:cNvSpPr txBox="1">
              <a:spLocks noChangeArrowheads="1"/>
            </p:cNvSpPr>
            <p:nvPr/>
          </p:nvSpPr>
          <p:spPr bwMode="auto">
            <a:xfrm>
              <a:off x="3122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99" name="Text Box 158"/>
            <p:cNvSpPr txBox="1">
              <a:spLocks noChangeArrowheads="1"/>
            </p:cNvSpPr>
            <p:nvPr/>
          </p:nvSpPr>
          <p:spPr bwMode="auto">
            <a:xfrm>
              <a:off x="3407" y="2724"/>
              <a:ext cx="242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00" name="Line 159"/>
            <p:cNvSpPr>
              <a:spLocks noChangeShapeType="1"/>
            </p:cNvSpPr>
            <p:nvPr/>
          </p:nvSpPr>
          <p:spPr bwMode="auto">
            <a:xfrm flipH="1">
              <a:off x="3403" y="1273"/>
              <a:ext cx="627" cy="3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1" name="Freeform 160"/>
            <p:cNvSpPr>
              <a:spLocks/>
            </p:cNvSpPr>
            <p:nvPr/>
          </p:nvSpPr>
          <p:spPr bwMode="auto">
            <a:xfrm>
              <a:off x="4297" y="1275"/>
              <a:ext cx="529" cy="327"/>
            </a:xfrm>
            <a:custGeom>
              <a:avLst/>
              <a:gdLst>
                <a:gd name="T0" fmla="*/ 0 w 767"/>
                <a:gd name="T1" fmla="*/ 0 h 488"/>
                <a:gd name="T2" fmla="*/ 1 w 767"/>
                <a:gd name="T3" fmla="*/ 1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2" name="Freeform 161"/>
            <p:cNvSpPr>
              <a:spLocks/>
            </p:cNvSpPr>
            <p:nvPr/>
          </p:nvSpPr>
          <p:spPr bwMode="auto">
            <a:xfrm>
              <a:off x="3078" y="1723"/>
              <a:ext cx="196" cy="309"/>
            </a:xfrm>
            <a:custGeom>
              <a:avLst/>
              <a:gdLst>
                <a:gd name="T0" fmla="*/ 2 w 259"/>
                <a:gd name="T1" fmla="*/ 0 h 421"/>
                <a:gd name="T2" fmla="*/ 0 w 259"/>
                <a:gd name="T3" fmla="*/ 1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3" name="Freeform 162"/>
            <p:cNvSpPr>
              <a:spLocks/>
            </p:cNvSpPr>
            <p:nvPr/>
          </p:nvSpPr>
          <p:spPr bwMode="auto">
            <a:xfrm>
              <a:off x="3457" y="1723"/>
              <a:ext cx="169" cy="309"/>
            </a:xfrm>
            <a:custGeom>
              <a:avLst/>
              <a:gdLst>
                <a:gd name="T0" fmla="*/ 0 w 222"/>
                <a:gd name="T1" fmla="*/ 0 h 421"/>
                <a:gd name="T2" fmla="*/ 2 w 222"/>
                <a:gd name="T3" fmla="*/ 1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4" name="Freeform 163"/>
            <p:cNvSpPr>
              <a:spLocks/>
            </p:cNvSpPr>
            <p:nvPr/>
          </p:nvSpPr>
          <p:spPr bwMode="auto">
            <a:xfrm>
              <a:off x="4654" y="1734"/>
              <a:ext cx="172" cy="308"/>
            </a:xfrm>
            <a:custGeom>
              <a:avLst/>
              <a:gdLst>
                <a:gd name="T0" fmla="*/ 2 w 226"/>
                <a:gd name="T1" fmla="*/ 0 h 421"/>
                <a:gd name="T2" fmla="*/ 0 w 226"/>
                <a:gd name="T3" fmla="*/ 1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5" name="Line 164"/>
            <p:cNvSpPr>
              <a:spLocks noChangeShapeType="1"/>
            </p:cNvSpPr>
            <p:nvPr/>
          </p:nvSpPr>
          <p:spPr bwMode="auto">
            <a:xfrm>
              <a:off x="4991" y="1734"/>
              <a:ext cx="200" cy="29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7" name="Freeform 166"/>
            <p:cNvSpPr>
              <a:spLocks/>
            </p:cNvSpPr>
            <p:nvPr/>
          </p:nvSpPr>
          <p:spPr bwMode="auto">
            <a:xfrm>
              <a:off x="2895" y="2220"/>
              <a:ext cx="91" cy="259"/>
            </a:xfrm>
            <a:custGeom>
              <a:avLst/>
              <a:gdLst>
                <a:gd name="T0" fmla="*/ 2 w 119"/>
                <a:gd name="T1" fmla="*/ 0 h 356"/>
                <a:gd name="T2" fmla="*/ 0 w 119"/>
                <a:gd name="T3" fmla="*/ 1 h 356"/>
                <a:gd name="T4" fmla="*/ 0 60000 65536"/>
                <a:gd name="T5" fmla="*/ 0 60000 65536"/>
                <a:gd name="T6" fmla="*/ 0 w 119"/>
                <a:gd name="T7" fmla="*/ 0 h 356"/>
                <a:gd name="T8" fmla="*/ 119 w 119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8" name="Line 167"/>
            <p:cNvSpPr>
              <a:spLocks noChangeShapeType="1"/>
            </p:cNvSpPr>
            <p:nvPr/>
          </p:nvSpPr>
          <p:spPr bwMode="auto">
            <a:xfrm>
              <a:off x="3100" y="2212"/>
              <a:ext cx="70" cy="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9" name="Line 168"/>
            <p:cNvSpPr>
              <a:spLocks noChangeShapeType="1"/>
            </p:cNvSpPr>
            <p:nvPr/>
          </p:nvSpPr>
          <p:spPr bwMode="auto">
            <a:xfrm flipH="1">
              <a:off x="3526" y="2227"/>
              <a:ext cx="71" cy="2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4" name="Oval 173"/>
            <p:cNvSpPr>
              <a:spLocks noChangeArrowheads="1"/>
            </p:cNvSpPr>
            <p:nvPr/>
          </p:nvSpPr>
          <p:spPr bwMode="auto">
            <a:xfrm>
              <a:off x="3221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15" name="Oval 174"/>
            <p:cNvSpPr>
              <a:spLocks noChangeArrowheads="1"/>
            </p:cNvSpPr>
            <p:nvPr/>
          </p:nvSpPr>
          <p:spPr bwMode="auto">
            <a:xfrm>
              <a:off x="4772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6" name="Oval 175"/>
            <p:cNvSpPr>
              <a:spLocks noChangeArrowheads="1"/>
            </p:cNvSpPr>
            <p:nvPr/>
          </p:nvSpPr>
          <p:spPr bwMode="auto">
            <a:xfrm>
              <a:off x="2915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17" name="Oval 176"/>
            <p:cNvSpPr>
              <a:spLocks noChangeArrowheads="1"/>
            </p:cNvSpPr>
            <p:nvPr/>
          </p:nvSpPr>
          <p:spPr bwMode="auto">
            <a:xfrm>
              <a:off x="3528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18" name="Oval 177"/>
            <p:cNvSpPr>
              <a:spLocks noChangeArrowheads="1"/>
            </p:cNvSpPr>
            <p:nvPr/>
          </p:nvSpPr>
          <p:spPr bwMode="auto">
            <a:xfrm>
              <a:off x="4485" y="2006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19" name="Oval 178"/>
            <p:cNvSpPr>
              <a:spLocks noChangeArrowheads="1"/>
            </p:cNvSpPr>
            <p:nvPr/>
          </p:nvSpPr>
          <p:spPr bwMode="auto">
            <a:xfrm>
              <a:off x="5117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20" name="Oval 179"/>
            <p:cNvSpPr>
              <a:spLocks noChangeArrowheads="1"/>
            </p:cNvSpPr>
            <p:nvPr/>
          </p:nvSpPr>
          <p:spPr bwMode="auto">
            <a:xfrm>
              <a:off x="2748" y="2451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1" name="Oval 180"/>
            <p:cNvSpPr>
              <a:spLocks noChangeArrowheads="1"/>
            </p:cNvSpPr>
            <p:nvPr/>
          </p:nvSpPr>
          <p:spPr bwMode="auto">
            <a:xfrm>
              <a:off x="3055" y="2459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26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22" name="Oval 181"/>
            <p:cNvSpPr>
              <a:spLocks noChangeArrowheads="1"/>
            </p:cNvSpPr>
            <p:nvPr/>
          </p:nvSpPr>
          <p:spPr bwMode="auto">
            <a:xfrm>
              <a:off x="3389" y="246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J</a:t>
              </a:r>
            </a:p>
          </p:txBody>
        </p:sp>
      </p:grpSp>
      <p:cxnSp>
        <p:nvCxnSpPr>
          <p:cNvPr id="133" name="直接连接符 132"/>
          <p:cNvCxnSpPr/>
          <p:nvPr/>
        </p:nvCxnSpPr>
        <p:spPr bwMode="auto">
          <a:xfrm>
            <a:off x="4597724" y="754458"/>
            <a:ext cx="3304" cy="313823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1348603" y="1498409"/>
            <a:ext cx="1835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满二叉树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6711993" y="3112994"/>
            <a:ext cx="2220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zh-CN" altLang="en-US" sz="4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第</a:t>
            </a:r>
            <a:r>
              <a:rPr kumimoji="1" lang="en-US" altLang="zh-CN" sz="4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kumimoji="1" lang="zh-CN" altLang="en-US" sz="4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章 树与二叉树</a:t>
            </a:r>
          </a:p>
        </p:txBody>
      </p:sp>
    </p:spTree>
    <p:extLst>
      <p:ext uri="{BB962C8B-B14F-4D97-AF65-F5344CB8AC3E}">
        <p14:creationId xmlns:p14="http://schemas.microsoft.com/office/powerpoint/2010/main" val="36147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3924436"/>
            <a:ext cx="9144000" cy="33569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完全二叉树的特点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在满二叉树中，从最后一个结点开始连续去掉任意个结点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即得到一棵完全二叉树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除最后一层外，其余各层都是满的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最后一层或者是满的，或者是右边缺少连续的若干结点</a:t>
            </a: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完全二叉树</a:t>
            </a: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-3304" y="392443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35496" y="839051"/>
            <a:ext cx="4489450" cy="2982913"/>
            <a:chOff x="2748" y="1072"/>
            <a:chExt cx="2828" cy="1879"/>
          </a:xfrm>
          <a:solidFill>
            <a:schemeClr val="bg1"/>
          </a:solidFill>
        </p:grpSpPr>
        <p:sp>
          <p:nvSpPr>
            <p:cNvPr id="24" name="Oval 148"/>
            <p:cNvSpPr>
              <a:spLocks noChangeArrowheads="1"/>
            </p:cNvSpPr>
            <p:nvPr/>
          </p:nvSpPr>
          <p:spPr bwMode="auto">
            <a:xfrm>
              <a:off x="4030" y="112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Text Box 149"/>
            <p:cNvSpPr txBox="1">
              <a:spLocks noChangeArrowheads="1"/>
            </p:cNvSpPr>
            <p:nvPr/>
          </p:nvSpPr>
          <p:spPr bwMode="auto">
            <a:xfrm>
              <a:off x="4338" y="1072"/>
              <a:ext cx="154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Text Box 150"/>
            <p:cNvSpPr txBox="1">
              <a:spLocks noChangeArrowheads="1"/>
            </p:cNvSpPr>
            <p:nvPr/>
          </p:nvSpPr>
          <p:spPr bwMode="auto">
            <a:xfrm>
              <a:off x="3874" y="1984"/>
              <a:ext cx="156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7" name="Text Box 151"/>
            <p:cNvSpPr txBox="1">
              <a:spLocks noChangeArrowheads="1"/>
            </p:cNvSpPr>
            <p:nvPr/>
          </p:nvSpPr>
          <p:spPr bwMode="auto">
            <a:xfrm>
              <a:off x="3565" y="1529"/>
              <a:ext cx="154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Text Box 152"/>
            <p:cNvSpPr txBox="1">
              <a:spLocks noChangeArrowheads="1"/>
            </p:cNvSpPr>
            <p:nvPr/>
          </p:nvSpPr>
          <p:spPr bwMode="auto">
            <a:xfrm>
              <a:off x="5111" y="1529"/>
              <a:ext cx="155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" name="Text Box 153"/>
            <p:cNvSpPr txBox="1">
              <a:spLocks noChangeArrowheads="1"/>
            </p:cNvSpPr>
            <p:nvPr/>
          </p:nvSpPr>
          <p:spPr bwMode="auto">
            <a:xfrm>
              <a:off x="3257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0" name="Text Box 154"/>
            <p:cNvSpPr txBox="1">
              <a:spLocks noChangeArrowheads="1"/>
            </p:cNvSpPr>
            <p:nvPr/>
          </p:nvSpPr>
          <p:spPr bwMode="auto">
            <a:xfrm>
              <a:off x="4803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2" name="Text Box 155"/>
            <p:cNvSpPr txBox="1">
              <a:spLocks noChangeArrowheads="1"/>
            </p:cNvSpPr>
            <p:nvPr/>
          </p:nvSpPr>
          <p:spPr bwMode="auto">
            <a:xfrm>
              <a:off x="5420" y="1984"/>
              <a:ext cx="156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3" name="Text Box 156"/>
            <p:cNvSpPr txBox="1">
              <a:spLocks noChangeArrowheads="1"/>
            </p:cNvSpPr>
            <p:nvPr/>
          </p:nvSpPr>
          <p:spPr bwMode="auto">
            <a:xfrm>
              <a:off x="2811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34" name="Text Box 157"/>
            <p:cNvSpPr txBox="1">
              <a:spLocks noChangeArrowheads="1"/>
            </p:cNvSpPr>
            <p:nvPr/>
          </p:nvSpPr>
          <p:spPr bwMode="auto">
            <a:xfrm>
              <a:off x="3122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36" name="Line 159"/>
            <p:cNvSpPr>
              <a:spLocks noChangeShapeType="1"/>
            </p:cNvSpPr>
            <p:nvPr/>
          </p:nvSpPr>
          <p:spPr bwMode="auto">
            <a:xfrm flipH="1">
              <a:off x="3403" y="1273"/>
              <a:ext cx="627" cy="3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4297" y="1275"/>
              <a:ext cx="529" cy="327"/>
            </a:xfrm>
            <a:custGeom>
              <a:avLst/>
              <a:gdLst>
                <a:gd name="T0" fmla="*/ 0 w 767"/>
                <a:gd name="T1" fmla="*/ 0 h 488"/>
                <a:gd name="T2" fmla="*/ 1 w 767"/>
                <a:gd name="T3" fmla="*/ 1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38" name="Freeform 161"/>
            <p:cNvSpPr>
              <a:spLocks/>
            </p:cNvSpPr>
            <p:nvPr/>
          </p:nvSpPr>
          <p:spPr bwMode="auto">
            <a:xfrm>
              <a:off x="3078" y="1723"/>
              <a:ext cx="196" cy="309"/>
            </a:xfrm>
            <a:custGeom>
              <a:avLst/>
              <a:gdLst>
                <a:gd name="T0" fmla="*/ 2 w 259"/>
                <a:gd name="T1" fmla="*/ 0 h 421"/>
                <a:gd name="T2" fmla="*/ 0 w 259"/>
                <a:gd name="T3" fmla="*/ 1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39" name="Freeform 162"/>
            <p:cNvSpPr>
              <a:spLocks/>
            </p:cNvSpPr>
            <p:nvPr/>
          </p:nvSpPr>
          <p:spPr bwMode="auto">
            <a:xfrm>
              <a:off x="3457" y="1723"/>
              <a:ext cx="169" cy="309"/>
            </a:xfrm>
            <a:custGeom>
              <a:avLst/>
              <a:gdLst>
                <a:gd name="T0" fmla="*/ 0 w 222"/>
                <a:gd name="T1" fmla="*/ 0 h 421"/>
                <a:gd name="T2" fmla="*/ 2 w 222"/>
                <a:gd name="T3" fmla="*/ 1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0" name="Freeform 163"/>
            <p:cNvSpPr>
              <a:spLocks/>
            </p:cNvSpPr>
            <p:nvPr/>
          </p:nvSpPr>
          <p:spPr bwMode="auto">
            <a:xfrm>
              <a:off x="4654" y="1734"/>
              <a:ext cx="172" cy="308"/>
            </a:xfrm>
            <a:custGeom>
              <a:avLst/>
              <a:gdLst>
                <a:gd name="T0" fmla="*/ 2 w 226"/>
                <a:gd name="T1" fmla="*/ 0 h 421"/>
                <a:gd name="T2" fmla="*/ 0 w 226"/>
                <a:gd name="T3" fmla="*/ 1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1" name="Line 164"/>
            <p:cNvSpPr>
              <a:spLocks noChangeShapeType="1"/>
            </p:cNvSpPr>
            <p:nvPr/>
          </p:nvSpPr>
          <p:spPr bwMode="auto">
            <a:xfrm>
              <a:off x="4991" y="1734"/>
              <a:ext cx="200" cy="29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2" name="Line 165"/>
            <p:cNvSpPr>
              <a:spLocks noChangeShapeType="1"/>
            </p:cNvSpPr>
            <p:nvPr/>
          </p:nvSpPr>
          <p:spPr bwMode="auto">
            <a:xfrm>
              <a:off x="3719" y="2212"/>
              <a:ext cx="73" cy="259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3" name="Freeform 166"/>
            <p:cNvSpPr>
              <a:spLocks/>
            </p:cNvSpPr>
            <p:nvPr/>
          </p:nvSpPr>
          <p:spPr bwMode="auto">
            <a:xfrm>
              <a:off x="2895" y="2220"/>
              <a:ext cx="91" cy="259"/>
            </a:xfrm>
            <a:custGeom>
              <a:avLst/>
              <a:gdLst>
                <a:gd name="T0" fmla="*/ 2 w 119"/>
                <a:gd name="T1" fmla="*/ 0 h 356"/>
                <a:gd name="T2" fmla="*/ 0 w 119"/>
                <a:gd name="T3" fmla="*/ 1 h 356"/>
                <a:gd name="T4" fmla="*/ 0 60000 65536"/>
                <a:gd name="T5" fmla="*/ 0 60000 65536"/>
                <a:gd name="T6" fmla="*/ 0 w 119"/>
                <a:gd name="T7" fmla="*/ 0 h 356"/>
                <a:gd name="T8" fmla="*/ 119 w 119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4" name="Line 167"/>
            <p:cNvSpPr>
              <a:spLocks noChangeShapeType="1"/>
            </p:cNvSpPr>
            <p:nvPr/>
          </p:nvSpPr>
          <p:spPr bwMode="auto">
            <a:xfrm>
              <a:off x="3100" y="2212"/>
              <a:ext cx="70" cy="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62" name="Oval 173"/>
            <p:cNvSpPr>
              <a:spLocks noChangeArrowheads="1"/>
            </p:cNvSpPr>
            <p:nvPr/>
          </p:nvSpPr>
          <p:spPr bwMode="auto">
            <a:xfrm>
              <a:off x="3221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3" name="Oval 174"/>
            <p:cNvSpPr>
              <a:spLocks noChangeArrowheads="1"/>
            </p:cNvSpPr>
            <p:nvPr/>
          </p:nvSpPr>
          <p:spPr bwMode="auto">
            <a:xfrm>
              <a:off x="4772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4" name="Oval 175"/>
            <p:cNvSpPr>
              <a:spLocks noChangeArrowheads="1"/>
            </p:cNvSpPr>
            <p:nvPr/>
          </p:nvSpPr>
          <p:spPr bwMode="auto">
            <a:xfrm>
              <a:off x="2915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Oval 176"/>
            <p:cNvSpPr>
              <a:spLocks noChangeArrowheads="1"/>
            </p:cNvSpPr>
            <p:nvPr/>
          </p:nvSpPr>
          <p:spPr bwMode="auto">
            <a:xfrm>
              <a:off x="3528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66" name="Oval 177"/>
            <p:cNvSpPr>
              <a:spLocks noChangeArrowheads="1"/>
            </p:cNvSpPr>
            <p:nvPr/>
          </p:nvSpPr>
          <p:spPr bwMode="auto">
            <a:xfrm>
              <a:off x="4485" y="2006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67" name="Oval 178"/>
            <p:cNvSpPr>
              <a:spLocks noChangeArrowheads="1"/>
            </p:cNvSpPr>
            <p:nvPr/>
          </p:nvSpPr>
          <p:spPr bwMode="auto">
            <a:xfrm>
              <a:off x="5117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68" name="Oval 179"/>
            <p:cNvSpPr>
              <a:spLocks noChangeArrowheads="1"/>
            </p:cNvSpPr>
            <p:nvPr/>
          </p:nvSpPr>
          <p:spPr bwMode="auto">
            <a:xfrm>
              <a:off x="2748" y="2451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69" name="Oval 180"/>
            <p:cNvSpPr>
              <a:spLocks noChangeArrowheads="1"/>
            </p:cNvSpPr>
            <p:nvPr/>
          </p:nvSpPr>
          <p:spPr bwMode="auto">
            <a:xfrm>
              <a:off x="3055" y="2459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26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1" name="Oval 182"/>
            <p:cNvSpPr>
              <a:spLocks noChangeArrowheads="1"/>
            </p:cNvSpPr>
            <p:nvPr/>
          </p:nvSpPr>
          <p:spPr bwMode="auto">
            <a:xfrm>
              <a:off x="3687" y="2461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6" name="Text Box 187"/>
            <p:cNvSpPr txBox="1">
              <a:spLocks noChangeArrowheads="1"/>
            </p:cNvSpPr>
            <p:nvPr/>
          </p:nvSpPr>
          <p:spPr bwMode="auto">
            <a:xfrm>
              <a:off x="3740" y="2724"/>
              <a:ext cx="242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81" name="Group 147"/>
          <p:cNvGrpSpPr>
            <a:grpSpLocks/>
          </p:cNvGrpSpPr>
          <p:nvPr/>
        </p:nvGrpSpPr>
        <p:grpSpPr bwMode="auto">
          <a:xfrm>
            <a:off x="4727066" y="839051"/>
            <a:ext cx="4489450" cy="2982913"/>
            <a:chOff x="2748" y="1072"/>
            <a:chExt cx="2828" cy="1879"/>
          </a:xfrm>
          <a:solidFill>
            <a:schemeClr val="bg1"/>
          </a:solidFill>
        </p:grpSpPr>
        <p:sp>
          <p:nvSpPr>
            <p:cNvPr id="82" name="Oval 148"/>
            <p:cNvSpPr>
              <a:spLocks noChangeArrowheads="1"/>
            </p:cNvSpPr>
            <p:nvPr/>
          </p:nvSpPr>
          <p:spPr bwMode="auto">
            <a:xfrm>
              <a:off x="4030" y="1122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3" name="Text Box 149"/>
            <p:cNvSpPr txBox="1">
              <a:spLocks noChangeArrowheads="1"/>
            </p:cNvSpPr>
            <p:nvPr/>
          </p:nvSpPr>
          <p:spPr bwMode="auto">
            <a:xfrm>
              <a:off x="4338" y="1072"/>
              <a:ext cx="154" cy="2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4" name="Text Box 150"/>
            <p:cNvSpPr txBox="1">
              <a:spLocks noChangeArrowheads="1"/>
            </p:cNvSpPr>
            <p:nvPr/>
          </p:nvSpPr>
          <p:spPr bwMode="auto">
            <a:xfrm>
              <a:off x="3874" y="1984"/>
              <a:ext cx="156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" name="Text Box 151"/>
            <p:cNvSpPr txBox="1">
              <a:spLocks noChangeArrowheads="1"/>
            </p:cNvSpPr>
            <p:nvPr/>
          </p:nvSpPr>
          <p:spPr bwMode="auto">
            <a:xfrm>
              <a:off x="3565" y="1529"/>
              <a:ext cx="154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6" name="Text Box 152"/>
            <p:cNvSpPr txBox="1">
              <a:spLocks noChangeArrowheads="1"/>
            </p:cNvSpPr>
            <p:nvPr/>
          </p:nvSpPr>
          <p:spPr bwMode="auto">
            <a:xfrm>
              <a:off x="5111" y="1529"/>
              <a:ext cx="155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7" name="Text Box 153"/>
            <p:cNvSpPr txBox="1">
              <a:spLocks noChangeArrowheads="1"/>
            </p:cNvSpPr>
            <p:nvPr/>
          </p:nvSpPr>
          <p:spPr bwMode="auto">
            <a:xfrm>
              <a:off x="3257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8" name="Text Box 154"/>
            <p:cNvSpPr txBox="1">
              <a:spLocks noChangeArrowheads="1"/>
            </p:cNvSpPr>
            <p:nvPr/>
          </p:nvSpPr>
          <p:spPr bwMode="auto">
            <a:xfrm>
              <a:off x="4803" y="1984"/>
              <a:ext cx="154" cy="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5420" y="1984"/>
              <a:ext cx="156" cy="2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7" name="Text Box 156"/>
            <p:cNvSpPr txBox="1">
              <a:spLocks noChangeArrowheads="1"/>
            </p:cNvSpPr>
            <p:nvPr/>
          </p:nvSpPr>
          <p:spPr bwMode="auto">
            <a:xfrm>
              <a:off x="2811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98" name="Text Box 157"/>
            <p:cNvSpPr txBox="1">
              <a:spLocks noChangeArrowheads="1"/>
            </p:cNvSpPr>
            <p:nvPr/>
          </p:nvSpPr>
          <p:spPr bwMode="auto">
            <a:xfrm>
              <a:off x="3122" y="2724"/>
              <a:ext cx="15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99" name="Text Box 158"/>
            <p:cNvSpPr txBox="1">
              <a:spLocks noChangeArrowheads="1"/>
            </p:cNvSpPr>
            <p:nvPr/>
          </p:nvSpPr>
          <p:spPr bwMode="auto">
            <a:xfrm>
              <a:off x="3407" y="2724"/>
              <a:ext cx="242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00" name="Line 159"/>
            <p:cNvSpPr>
              <a:spLocks noChangeShapeType="1"/>
            </p:cNvSpPr>
            <p:nvPr/>
          </p:nvSpPr>
          <p:spPr bwMode="auto">
            <a:xfrm flipH="1">
              <a:off x="3403" y="1273"/>
              <a:ext cx="627" cy="31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1" name="Freeform 160"/>
            <p:cNvSpPr>
              <a:spLocks/>
            </p:cNvSpPr>
            <p:nvPr/>
          </p:nvSpPr>
          <p:spPr bwMode="auto">
            <a:xfrm>
              <a:off x="4297" y="1275"/>
              <a:ext cx="529" cy="327"/>
            </a:xfrm>
            <a:custGeom>
              <a:avLst/>
              <a:gdLst>
                <a:gd name="T0" fmla="*/ 0 w 767"/>
                <a:gd name="T1" fmla="*/ 0 h 488"/>
                <a:gd name="T2" fmla="*/ 1 w 767"/>
                <a:gd name="T3" fmla="*/ 1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2" name="Freeform 161"/>
            <p:cNvSpPr>
              <a:spLocks/>
            </p:cNvSpPr>
            <p:nvPr/>
          </p:nvSpPr>
          <p:spPr bwMode="auto">
            <a:xfrm>
              <a:off x="3078" y="1723"/>
              <a:ext cx="196" cy="309"/>
            </a:xfrm>
            <a:custGeom>
              <a:avLst/>
              <a:gdLst>
                <a:gd name="T0" fmla="*/ 2 w 259"/>
                <a:gd name="T1" fmla="*/ 0 h 421"/>
                <a:gd name="T2" fmla="*/ 0 w 259"/>
                <a:gd name="T3" fmla="*/ 1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3" name="Freeform 162"/>
            <p:cNvSpPr>
              <a:spLocks/>
            </p:cNvSpPr>
            <p:nvPr/>
          </p:nvSpPr>
          <p:spPr bwMode="auto">
            <a:xfrm>
              <a:off x="3457" y="1723"/>
              <a:ext cx="169" cy="309"/>
            </a:xfrm>
            <a:custGeom>
              <a:avLst/>
              <a:gdLst>
                <a:gd name="T0" fmla="*/ 0 w 222"/>
                <a:gd name="T1" fmla="*/ 0 h 421"/>
                <a:gd name="T2" fmla="*/ 2 w 222"/>
                <a:gd name="T3" fmla="*/ 1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4" name="Freeform 163"/>
            <p:cNvSpPr>
              <a:spLocks/>
            </p:cNvSpPr>
            <p:nvPr/>
          </p:nvSpPr>
          <p:spPr bwMode="auto">
            <a:xfrm>
              <a:off x="4654" y="1734"/>
              <a:ext cx="172" cy="308"/>
            </a:xfrm>
            <a:custGeom>
              <a:avLst/>
              <a:gdLst>
                <a:gd name="T0" fmla="*/ 2 w 226"/>
                <a:gd name="T1" fmla="*/ 0 h 421"/>
                <a:gd name="T2" fmla="*/ 0 w 226"/>
                <a:gd name="T3" fmla="*/ 1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5" name="Line 164"/>
            <p:cNvSpPr>
              <a:spLocks noChangeShapeType="1"/>
            </p:cNvSpPr>
            <p:nvPr/>
          </p:nvSpPr>
          <p:spPr bwMode="auto">
            <a:xfrm>
              <a:off x="4991" y="1734"/>
              <a:ext cx="200" cy="29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7" name="Freeform 166"/>
            <p:cNvSpPr>
              <a:spLocks/>
            </p:cNvSpPr>
            <p:nvPr/>
          </p:nvSpPr>
          <p:spPr bwMode="auto">
            <a:xfrm>
              <a:off x="2895" y="2220"/>
              <a:ext cx="91" cy="259"/>
            </a:xfrm>
            <a:custGeom>
              <a:avLst/>
              <a:gdLst>
                <a:gd name="T0" fmla="*/ 2 w 119"/>
                <a:gd name="T1" fmla="*/ 0 h 356"/>
                <a:gd name="T2" fmla="*/ 0 w 119"/>
                <a:gd name="T3" fmla="*/ 1 h 356"/>
                <a:gd name="T4" fmla="*/ 0 60000 65536"/>
                <a:gd name="T5" fmla="*/ 0 60000 65536"/>
                <a:gd name="T6" fmla="*/ 0 w 119"/>
                <a:gd name="T7" fmla="*/ 0 h 356"/>
                <a:gd name="T8" fmla="*/ 119 w 119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8" name="Line 167"/>
            <p:cNvSpPr>
              <a:spLocks noChangeShapeType="1"/>
            </p:cNvSpPr>
            <p:nvPr/>
          </p:nvSpPr>
          <p:spPr bwMode="auto">
            <a:xfrm>
              <a:off x="3100" y="2212"/>
              <a:ext cx="70" cy="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09" name="Line 168"/>
            <p:cNvSpPr>
              <a:spLocks noChangeShapeType="1"/>
            </p:cNvSpPr>
            <p:nvPr/>
          </p:nvSpPr>
          <p:spPr bwMode="auto">
            <a:xfrm flipH="1">
              <a:off x="3526" y="2227"/>
              <a:ext cx="71" cy="2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4" name="Oval 173"/>
            <p:cNvSpPr>
              <a:spLocks noChangeArrowheads="1"/>
            </p:cNvSpPr>
            <p:nvPr/>
          </p:nvSpPr>
          <p:spPr bwMode="auto">
            <a:xfrm>
              <a:off x="3221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15" name="Oval 174"/>
            <p:cNvSpPr>
              <a:spLocks noChangeArrowheads="1"/>
            </p:cNvSpPr>
            <p:nvPr/>
          </p:nvSpPr>
          <p:spPr bwMode="auto">
            <a:xfrm>
              <a:off x="4772" y="154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6" name="Oval 175"/>
            <p:cNvSpPr>
              <a:spLocks noChangeArrowheads="1"/>
            </p:cNvSpPr>
            <p:nvPr/>
          </p:nvSpPr>
          <p:spPr bwMode="auto">
            <a:xfrm>
              <a:off x="2915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17" name="Oval 176"/>
            <p:cNvSpPr>
              <a:spLocks noChangeArrowheads="1"/>
            </p:cNvSpPr>
            <p:nvPr/>
          </p:nvSpPr>
          <p:spPr bwMode="auto">
            <a:xfrm>
              <a:off x="3528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18" name="Oval 177"/>
            <p:cNvSpPr>
              <a:spLocks noChangeArrowheads="1"/>
            </p:cNvSpPr>
            <p:nvPr/>
          </p:nvSpPr>
          <p:spPr bwMode="auto">
            <a:xfrm>
              <a:off x="4485" y="2006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19" name="Oval 178"/>
            <p:cNvSpPr>
              <a:spLocks noChangeArrowheads="1"/>
            </p:cNvSpPr>
            <p:nvPr/>
          </p:nvSpPr>
          <p:spPr bwMode="auto">
            <a:xfrm>
              <a:off x="5117" y="2005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20" name="Oval 179"/>
            <p:cNvSpPr>
              <a:spLocks noChangeArrowheads="1"/>
            </p:cNvSpPr>
            <p:nvPr/>
          </p:nvSpPr>
          <p:spPr bwMode="auto">
            <a:xfrm>
              <a:off x="2748" y="2451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1" name="Oval 180"/>
            <p:cNvSpPr>
              <a:spLocks noChangeArrowheads="1"/>
            </p:cNvSpPr>
            <p:nvPr/>
          </p:nvSpPr>
          <p:spPr bwMode="auto">
            <a:xfrm>
              <a:off x="3055" y="2459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26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22" name="Oval 181"/>
            <p:cNvSpPr>
              <a:spLocks noChangeArrowheads="1"/>
            </p:cNvSpPr>
            <p:nvPr/>
          </p:nvSpPr>
          <p:spPr bwMode="auto">
            <a:xfrm>
              <a:off x="3389" y="2460"/>
              <a:ext cx="272" cy="26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5400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J</a:t>
              </a:r>
            </a:p>
          </p:txBody>
        </p:sp>
      </p:grpSp>
      <p:cxnSp>
        <p:nvCxnSpPr>
          <p:cNvPr id="133" name="直接连接符 132"/>
          <p:cNvCxnSpPr/>
          <p:nvPr/>
        </p:nvCxnSpPr>
        <p:spPr bwMode="auto">
          <a:xfrm>
            <a:off x="4597724" y="754458"/>
            <a:ext cx="3304" cy="313823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 Box 80"/>
          <p:cNvSpPr txBox="1">
            <a:spLocks noChangeArrowheads="1"/>
          </p:cNvSpPr>
          <p:nvPr/>
        </p:nvSpPr>
        <p:spPr bwMode="auto">
          <a:xfrm>
            <a:off x="2580934" y="3062194"/>
            <a:ext cx="1919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80"/>
          <p:cNvSpPr txBox="1">
            <a:spLocks noChangeArrowheads="1"/>
          </p:cNvSpPr>
          <p:nvPr/>
        </p:nvSpPr>
        <p:spPr bwMode="auto">
          <a:xfrm>
            <a:off x="6780102" y="3062194"/>
            <a:ext cx="2220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2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idx="1"/>
          </p:nvPr>
        </p:nvSpPr>
        <p:spPr>
          <a:xfrm>
            <a:off x="0" y="2852936"/>
            <a:ext cx="9144000" cy="39964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完全二叉树的特点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叶结点只能出现在最下两层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且最底层的叶结点都集中在二叉树的左侧</a:t>
            </a: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完全二叉树中：度为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的结点只可能有一个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且该结点只有左孩子</a:t>
            </a: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深度为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的完全二叉树在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k-1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层之上一定是满二叉树</a:t>
            </a: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满二叉树是完全二叉树，完全二叉树不一定是满二叉树</a:t>
            </a:r>
          </a:p>
        </p:txBody>
      </p:sp>
      <p:sp>
        <p:nvSpPr>
          <p:cNvPr id="3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完全二叉树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787305" y="872718"/>
            <a:ext cx="3574558" cy="1745697"/>
            <a:chOff x="199" y="2153"/>
            <a:chExt cx="2997" cy="1610"/>
          </a:xfrm>
        </p:grpSpPr>
        <p:sp>
          <p:nvSpPr>
            <p:cNvPr id="5" name="Oval 33"/>
            <p:cNvSpPr>
              <a:spLocks noChangeArrowheads="1"/>
            </p:cNvSpPr>
            <p:nvPr/>
          </p:nvSpPr>
          <p:spPr bwMode="auto">
            <a:xfrm>
              <a:off x="1678" y="215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" name="Oval 34"/>
            <p:cNvSpPr>
              <a:spLocks noChangeArrowheads="1"/>
            </p:cNvSpPr>
            <p:nvPr/>
          </p:nvSpPr>
          <p:spPr bwMode="auto">
            <a:xfrm>
              <a:off x="875" y="256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2489" y="256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1452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423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1250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199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616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1870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12</a:t>
              </a:r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078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2906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6" name="Oval 44"/>
            <p:cNvSpPr>
              <a:spLocks noChangeArrowheads="1"/>
            </p:cNvSpPr>
            <p:nvPr/>
          </p:nvSpPr>
          <p:spPr bwMode="auto">
            <a:xfrm>
              <a:off x="1034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Arial Black" panose="020B0A04020102020204" pitchFamily="34" charset="0"/>
                  <a:ea typeface="Verdana" panose="020B0604030504040204" pitchFamily="34" charset="0"/>
                  <a:cs typeface="Courier New" panose="02070309020205020404" pitchFamily="49" charset="0"/>
                </a:rPr>
                <a:t>10</a:t>
              </a:r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 flipH="1">
              <a:off x="1153" y="2374"/>
              <a:ext cx="543" cy="28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1929" y="2385"/>
              <a:ext cx="567" cy="3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 flipH="1">
              <a:off x="674" y="2818"/>
              <a:ext cx="233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1107" y="2818"/>
              <a:ext cx="2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H="1">
              <a:off x="2317" y="2829"/>
              <a:ext cx="235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2729" y="2818"/>
              <a:ext cx="223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 flipH="1">
              <a:off x="362" y="3285"/>
              <a:ext cx="134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607" y="3296"/>
              <a:ext cx="122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 flipH="1">
              <a:off x="1240" y="3296"/>
              <a:ext cx="89" cy="1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1485" y="3263"/>
              <a:ext cx="1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 flipH="1">
              <a:off x="2029" y="3285"/>
              <a:ext cx="123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400" b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60" name="直接连接符 59"/>
          <p:cNvCxnSpPr/>
          <p:nvPr/>
        </p:nvCxnSpPr>
        <p:spPr bwMode="auto">
          <a:xfrm>
            <a:off x="-3304" y="285991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5023100" y="1784976"/>
            <a:ext cx="365286" cy="3312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H="1">
            <a:off x="2547241" y="2204864"/>
            <a:ext cx="406552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85901" y="930797"/>
            <a:ext cx="1537103" cy="1264753"/>
            <a:chOff x="6685899" y="930795"/>
            <a:chExt cx="1537103" cy="1264753"/>
          </a:xfrm>
        </p:grpSpPr>
        <p:sp>
          <p:nvSpPr>
            <p:cNvPr id="2" name="右大括号 1"/>
            <p:cNvSpPr/>
            <p:nvPr/>
          </p:nvSpPr>
          <p:spPr>
            <a:xfrm>
              <a:off x="6685899" y="930795"/>
              <a:ext cx="370377" cy="1264753"/>
            </a:xfrm>
            <a:prstGeom prst="rightBrac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 Box 80"/>
            <p:cNvSpPr txBox="1">
              <a:spLocks noChangeArrowheads="1"/>
            </p:cNvSpPr>
            <p:nvPr/>
          </p:nvSpPr>
          <p:spPr bwMode="auto">
            <a:xfrm>
              <a:off x="6912260" y="1334861"/>
              <a:ext cx="13107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k-1</a:t>
              </a:r>
              <a:r>
                <a:rPr lang="zh-CN" altLang="en-US" sz="2400" b="1">
                  <a:solidFill>
                    <a:srgbClr val="FF0000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层</a:t>
              </a:r>
              <a:endPara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338" name="Group 2"/>
          <p:cNvGrpSpPr>
            <a:grpSpLocks/>
          </p:cNvGrpSpPr>
          <p:nvPr/>
        </p:nvGrpSpPr>
        <p:grpSpPr bwMode="auto">
          <a:xfrm>
            <a:off x="674688" y="845957"/>
            <a:ext cx="5103812" cy="2555875"/>
            <a:chOff x="1070" y="668"/>
            <a:chExt cx="3215" cy="1610"/>
          </a:xfrm>
        </p:grpSpPr>
        <p:sp>
          <p:nvSpPr>
            <p:cNvPr id="654339" name="Oval 3"/>
            <p:cNvSpPr>
              <a:spLocks noChangeArrowheads="1"/>
            </p:cNvSpPr>
            <p:nvPr/>
          </p:nvSpPr>
          <p:spPr bwMode="auto">
            <a:xfrm>
              <a:off x="2549" y="6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340" name="Oval 4"/>
            <p:cNvSpPr>
              <a:spLocks noChangeArrowheads="1"/>
            </p:cNvSpPr>
            <p:nvPr/>
          </p:nvSpPr>
          <p:spPr bwMode="auto">
            <a:xfrm>
              <a:off x="1746" y="108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341" name="Oval 5"/>
            <p:cNvSpPr>
              <a:spLocks noChangeArrowheads="1"/>
            </p:cNvSpPr>
            <p:nvPr/>
          </p:nvSpPr>
          <p:spPr bwMode="auto">
            <a:xfrm>
              <a:off x="3360" y="108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342" name="Oval 6"/>
            <p:cNvSpPr>
              <a:spLocks noChangeArrowheads="1"/>
            </p:cNvSpPr>
            <p:nvPr/>
          </p:nvSpPr>
          <p:spPr bwMode="auto">
            <a:xfrm>
              <a:off x="2323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54343" name="Oval 7"/>
            <p:cNvSpPr>
              <a:spLocks noChangeArrowheads="1"/>
            </p:cNvSpPr>
            <p:nvPr/>
          </p:nvSpPr>
          <p:spPr bwMode="auto">
            <a:xfrm>
              <a:off x="1294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344" name="Oval 8"/>
            <p:cNvSpPr>
              <a:spLocks noChangeArrowheads="1"/>
            </p:cNvSpPr>
            <p:nvPr/>
          </p:nvSpPr>
          <p:spPr bwMode="auto">
            <a:xfrm>
              <a:off x="2121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345" name="Oval 9"/>
            <p:cNvSpPr>
              <a:spLocks noChangeArrowheads="1"/>
            </p:cNvSpPr>
            <p:nvPr/>
          </p:nvSpPr>
          <p:spPr bwMode="auto">
            <a:xfrm>
              <a:off x="1070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54346" name="Oval 10"/>
            <p:cNvSpPr>
              <a:spLocks noChangeArrowheads="1"/>
            </p:cNvSpPr>
            <p:nvPr/>
          </p:nvSpPr>
          <p:spPr bwMode="auto">
            <a:xfrm>
              <a:off x="1487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54347" name="Oval 11"/>
            <p:cNvSpPr>
              <a:spLocks noChangeArrowheads="1"/>
            </p:cNvSpPr>
            <p:nvPr/>
          </p:nvSpPr>
          <p:spPr bwMode="auto">
            <a:xfrm>
              <a:off x="2741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54348" name="Oval 12"/>
            <p:cNvSpPr>
              <a:spLocks noChangeArrowheads="1"/>
            </p:cNvSpPr>
            <p:nvPr/>
          </p:nvSpPr>
          <p:spPr bwMode="auto">
            <a:xfrm>
              <a:off x="3159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654349" name="Oval 13"/>
            <p:cNvSpPr>
              <a:spLocks noChangeArrowheads="1"/>
            </p:cNvSpPr>
            <p:nvPr/>
          </p:nvSpPr>
          <p:spPr bwMode="auto">
            <a:xfrm>
              <a:off x="2949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350" name="Oval 14"/>
            <p:cNvSpPr>
              <a:spLocks noChangeArrowheads="1"/>
            </p:cNvSpPr>
            <p:nvPr/>
          </p:nvSpPr>
          <p:spPr bwMode="auto">
            <a:xfrm>
              <a:off x="3777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54351" name="Oval 15"/>
            <p:cNvSpPr>
              <a:spLocks noChangeArrowheads="1"/>
            </p:cNvSpPr>
            <p:nvPr/>
          </p:nvSpPr>
          <p:spPr bwMode="auto">
            <a:xfrm>
              <a:off x="1905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54352" name="Oval 16"/>
            <p:cNvSpPr>
              <a:spLocks noChangeArrowheads="1"/>
            </p:cNvSpPr>
            <p:nvPr/>
          </p:nvSpPr>
          <p:spPr bwMode="auto">
            <a:xfrm>
              <a:off x="3577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654353" name="Oval 17"/>
            <p:cNvSpPr>
              <a:spLocks noChangeArrowheads="1"/>
            </p:cNvSpPr>
            <p:nvPr/>
          </p:nvSpPr>
          <p:spPr bwMode="auto">
            <a:xfrm>
              <a:off x="3995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654354" name="Line 18"/>
            <p:cNvSpPr>
              <a:spLocks noChangeShapeType="1"/>
            </p:cNvSpPr>
            <p:nvPr/>
          </p:nvSpPr>
          <p:spPr bwMode="auto">
            <a:xfrm flipH="1">
              <a:off x="2000" y="889"/>
              <a:ext cx="567" cy="2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2800" y="900"/>
              <a:ext cx="567" cy="3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6" name="Line 20"/>
            <p:cNvSpPr>
              <a:spLocks noChangeShapeType="1"/>
            </p:cNvSpPr>
            <p:nvPr/>
          </p:nvSpPr>
          <p:spPr bwMode="auto">
            <a:xfrm flipH="1">
              <a:off x="1545" y="1333"/>
              <a:ext cx="233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7" name="Line 21"/>
            <p:cNvSpPr>
              <a:spLocks noChangeShapeType="1"/>
            </p:cNvSpPr>
            <p:nvPr/>
          </p:nvSpPr>
          <p:spPr bwMode="auto">
            <a:xfrm>
              <a:off x="1978" y="1333"/>
              <a:ext cx="2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8" name="Line 22"/>
            <p:cNvSpPr>
              <a:spLocks noChangeShapeType="1"/>
            </p:cNvSpPr>
            <p:nvPr/>
          </p:nvSpPr>
          <p:spPr bwMode="auto">
            <a:xfrm flipH="1">
              <a:off x="3205" y="1344"/>
              <a:ext cx="218" cy="22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9" name="Line 23"/>
            <p:cNvSpPr>
              <a:spLocks noChangeShapeType="1"/>
            </p:cNvSpPr>
            <p:nvPr/>
          </p:nvSpPr>
          <p:spPr bwMode="auto">
            <a:xfrm>
              <a:off x="3600" y="1333"/>
              <a:ext cx="223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0" name="Line 24"/>
            <p:cNvSpPr>
              <a:spLocks noChangeShapeType="1"/>
            </p:cNvSpPr>
            <p:nvPr/>
          </p:nvSpPr>
          <p:spPr bwMode="auto">
            <a:xfrm flipH="1">
              <a:off x="1233" y="1800"/>
              <a:ext cx="134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1" name="Line 25"/>
            <p:cNvSpPr>
              <a:spLocks noChangeShapeType="1"/>
            </p:cNvSpPr>
            <p:nvPr/>
          </p:nvSpPr>
          <p:spPr bwMode="auto">
            <a:xfrm>
              <a:off x="1478" y="1811"/>
              <a:ext cx="122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2" name="Line 26"/>
            <p:cNvSpPr>
              <a:spLocks noChangeShapeType="1"/>
            </p:cNvSpPr>
            <p:nvPr/>
          </p:nvSpPr>
          <p:spPr bwMode="auto">
            <a:xfrm flipH="1">
              <a:off x="2111" y="1793"/>
              <a:ext cx="108" cy="19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2356" y="1778"/>
              <a:ext cx="1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4" name="Line 28"/>
            <p:cNvSpPr>
              <a:spLocks noChangeShapeType="1"/>
            </p:cNvSpPr>
            <p:nvPr/>
          </p:nvSpPr>
          <p:spPr bwMode="auto">
            <a:xfrm flipH="1">
              <a:off x="2923" y="1800"/>
              <a:ext cx="100" cy="19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>
              <a:off x="3178" y="1789"/>
              <a:ext cx="117" cy="19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 flipH="1">
              <a:off x="3778" y="1800"/>
              <a:ext cx="100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7" name="Line 31"/>
            <p:cNvSpPr>
              <a:spLocks noChangeShapeType="1"/>
            </p:cNvSpPr>
            <p:nvPr/>
          </p:nvSpPr>
          <p:spPr bwMode="auto">
            <a:xfrm>
              <a:off x="4012" y="1789"/>
              <a:ext cx="115" cy="19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4368" name="Group 32"/>
          <p:cNvGrpSpPr>
            <a:grpSpLocks/>
          </p:cNvGrpSpPr>
          <p:nvPr/>
        </p:nvGrpSpPr>
        <p:grpSpPr bwMode="auto">
          <a:xfrm>
            <a:off x="611562" y="3938407"/>
            <a:ext cx="4757737" cy="2555875"/>
            <a:chOff x="199" y="2153"/>
            <a:chExt cx="2997" cy="1610"/>
          </a:xfrm>
        </p:grpSpPr>
        <p:sp>
          <p:nvSpPr>
            <p:cNvPr id="654369" name="Oval 33"/>
            <p:cNvSpPr>
              <a:spLocks noChangeArrowheads="1"/>
            </p:cNvSpPr>
            <p:nvPr/>
          </p:nvSpPr>
          <p:spPr bwMode="auto">
            <a:xfrm>
              <a:off x="1678" y="215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370" name="Oval 34"/>
            <p:cNvSpPr>
              <a:spLocks noChangeArrowheads="1"/>
            </p:cNvSpPr>
            <p:nvPr/>
          </p:nvSpPr>
          <p:spPr bwMode="auto">
            <a:xfrm>
              <a:off x="875" y="256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371" name="Oval 35"/>
            <p:cNvSpPr>
              <a:spLocks noChangeArrowheads="1"/>
            </p:cNvSpPr>
            <p:nvPr/>
          </p:nvSpPr>
          <p:spPr bwMode="auto">
            <a:xfrm>
              <a:off x="2489" y="256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372" name="Oval 36"/>
            <p:cNvSpPr>
              <a:spLocks noChangeArrowheads="1"/>
            </p:cNvSpPr>
            <p:nvPr/>
          </p:nvSpPr>
          <p:spPr bwMode="auto">
            <a:xfrm>
              <a:off x="1452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54373" name="Oval 37"/>
            <p:cNvSpPr>
              <a:spLocks noChangeArrowheads="1"/>
            </p:cNvSpPr>
            <p:nvPr/>
          </p:nvSpPr>
          <p:spPr bwMode="auto">
            <a:xfrm>
              <a:off x="423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374" name="Oval 38"/>
            <p:cNvSpPr>
              <a:spLocks noChangeArrowheads="1"/>
            </p:cNvSpPr>
            <p:nvPr/>
          </p:nvSpPr>
          <p:spPr bwMode="auto">
            <a:xfrm>
              <a:off x="1250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375" name="Oval 39"/>
            <p:cNvSpPr>
              <a:spLocks noChangeArrowheads="1"/>
            </p:cNvSpPr>
            <p:nvPr/>
          </p:nvSpPr>
          <p:spPr bwMode="auto">
            <a:xfrm>
              <a:off x="199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54376" name="Oval 40"/>
            <p:cNvSpPr>
              <a:spLocks noChangeArrowheads="1"/>
            </p:cNvSpPr>
            <p:nvPr/>
          </p:nvSpPr>
          <p:spPr bwMode="auto">
            <a:xfrm>
              <a:off x="616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54377" name="Oval 41"/>
            <p:cNvSpPr>
              <a:spLocks noChangeArrowheads="1"/>
            </p:cNvSpPr>
            <p:nvPr/>
          </p:nvSpPr>
          <p:spPr bwMode="auto">
            <a:xfrm>
              <a:off x="1870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54378" name="Oval 42"/>
            <p:cNvSpPr>
              <a:spLocks noChangeArrowheads="1"/>
            </p:cNvSpPr>
            <p:nvPr/>
          </p:nvSpPr>
          <p:spPr bwMode="auto">
            <a:xfrm>
              <a:off x="2078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379" name="Oval 43"/>
            <p:cNvSpPr>
              <a:spLocks noChangeArrowheads="1"/>
            </p:cNvSpPr>
            <p:nvPr/>
          </p:nvSpPr>
          <p:spPr bwMode="auto">
            <a:xfrm>
              <a:off x="2906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54380" name="Oval 44"/>
            <p:cNvSpPr>
              <a:spLocks noChangeArrowheads="1"/>
            </p:cNvSpPr>
            <p:nvPr/>
          </p:nvSpPr>
          <p:spPr bwMode="auto">
            <a:xfrm>
              <a:off x="1034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54381" name="Line 45"/>
            <p:cNvSpPr>
              <a:spLocks noChangeShapeType="1"/>
            </p:cNvSpPr>
            <p:nvPr/>
          </p:nvSpPr>
          <p:spPr bwMode="auto">
            <a:xfrm flipH="1">
              <a:off x="1153" y="2374"/>
              <a:ext cx="543" cy="28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2" name="Line 46"/>
            <p:cNvSpPr>
              <a:spLocks noChangeShapeType="1"/>
            </p:cNvSpPr>
            <p:nvPr/>
          </p:nvSpPr>
          <p:spPr bwMode="auto">
            <a:xfrm>
              <a:off x="1929" y="2385"/>
              <a:ext cx="567" cy="3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3" name="Line 47"/>
            <p:cNvSpPr>
              <a:spLocks noChangeShapeType="1"/>
            </p:cNvSpPr>
            <p:nvPr/>
          </p:nvSpPr>
          <p:spPr bwMode="auto">
            <a:xfrm flipH="1">
              <a:off x="674" y="2818"/>
              <a:ext cx="233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4" name="Line 48"/>
            <p:cNvSpPr>
              <a:spLocks noChangeShapeType="1"/>
            </p:cNvSpPr>
            <p:nvPr/>
          </p:nvSpPr>
          <p:spPr bwMode="auto">
            <a:xfrm>
              <a:off x="1107" y="2818"/>
              <a:ext cx="2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5" name="Line 49"/>
            <p:cNvSpPr>
              <a:spLocks noChangeShapeType="1"/>
            </p:cNvSpPr>
            <p:nvPr/>
          </p:nvSpPr>
          <p:spPr bwMode="auto">
            <a:xfrm flipH="1">
              <a:off x="2317" y="2829"/>
              <a:ext cx="235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6" name="Line 50"/>
            <p:cNvSpPr>
              <a:spLocks noChangeShapeType="1"/>
            </p:cNvSpPr>
            <p:nvPr/>
          </p:nvSpPr>
          <p:spPr bwMode="auto">
            <a:xfrm>
              <a:off x="2729" y="2818"/>
              <a:ext cx="223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7" name="Line 51"/>
            <p:cNvSpPr>
              <a:spLocks noChangeShapeType="1"/>
            </p:cNvSpPr>
            <p:nvPr/>
          </p:nvSpPr>
          <p:spPr bwMode="auto">
            <a:xfrm flipH="1">
              <a:off x="362" y="3285"/>
              <a:ext cx="134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8" name="Line 52"/>
            <p:cNvSpPr>
              <a:spLocks noChangeShapeType="1"/>
            </p:cNvSpPr>
            <p:nvPr/>
          </p:nvSpPr>
          <p:spPr bwMode="auto">
            <a:xfrm>
              <a:off x="607" y="3296"/>
              <a:ext cx="122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9" name="Line 53"/>
            <p:cNvSpPr>
              <a:spLocks noChangeShapeType="1"/>
            </p:cNvSpPr>
            <p:nvPr/>
          </p:nvSpPr>
          <p:spPr bwMode="auto">
            <a:xfrm flipH="1">
              <a:off x="1240" y="3296"/>
              <a:ext cx="89" cy="1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90" name="Line 54"/>
            <p:cNvSpPr>
              <a:spLocks noChangeShapeType="1"/>
            </p:cNvSpPr>
            <p:nvPr/>
          </p:nvSpPr>
          <p:spPr bwMode="auto">
            <a:xfrm>
              <a:off x="1485" y="3263"/>
              <a:ext cx="1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91" name="Line 55"/>
            <p:cNvSpPr>
              <a:spLocks noChangeShapeType="1"/>
            </p:cNvSpPr>
            <p:nvPr/>
          </p:nvSpPr>
          <p:spPr bwMode="auto">
            <a:xfrm flipH="1">
              <a:off x="2029" y="3285"/>
              <a:ext cx="123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4392" name="Group 56"/>
          <p:cNvGrpSpPr>
            <a:grpSpLocks/>
          </p:cNvGrpSpPr>
          <p:nvPr/>
        </p:nvGrpSpPr>
        <p:grpSpPr bwMode="auto">
          <a:xfrm>
            <a:off x="6292852" y="857068"/>
            <a:ext cx="1966913" cy="2540000"/>
            <a:chOff x="3964" y="227"/>
            <a:chExt cx="1239" cy="1600"/>
          </a:xfrm>
        </p:grpSpPr>
        <p:sp>
          <p:nvSpPr>
            <p:cNvPr id="654393" name="Oval 57"/>
            <p:cNvSpPr>
              <a:spLocks noChangeArrowheads="1"/>
            </p:cNvSpPr>
            <p:nvPr/>
          </p:nvSpPr>
          <p:spPr bwMode="auto">
            <a:xfrm>
              <a:off x="4552" y="227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394" name="Oval 58"/>
            <p:cNvSpPr>
              <a:spLocks noChangeArrowheads="1"/>
            </p:cNvSpPr>
            <p:nvPr/>
          </p:nvSpPr>
          <p:spPr bwMode="auto">
            <a:xfrm>
              <a:off x="4249" y="617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395" name="Oval 59"/>
            <p:cNvSpPr>
              <a:spLocks noChangeArrowheads="1"/>
            </p:cNvSpPr>
            <p:nvPr/>
          </p:nvSpPr>
          <p:spPr bwMode="auto">
            <a:xfrm>
              <a:off x="4874" y="627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396" name="Oval 60"/>
            <p:cNvSpPr>
              <a:spLocks noChangeArrowheads="1"/>
            </p:cNvSpPr>
            <p:nvPr/>
          </p:nvSpPr>
          <p:spPr bwMode="auto">
            <a:xfrm>
              <a:off x="3964" y="10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397" name="Oval 61"/>
            <p:cNvSpPr>
              <a:spLocks noChangeArrowheads="1"/>
            </p:cNvSpPr>
            <p:nvPr/>
          </p:nvSpPr>
          <p:spPr bwMode="auto">
            <a:xfrm>
              <a:off x="4568" y="10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398" name="Oval 62"/>
            <p:cNvSpPr>
              <a:spLocks noChangeArrowheads="1"/>
            </p:cNvSpPr>
            <p:nvPr/>
          </p:nvSpPr>
          <p:spPr bwMode="auto">
            <a:xfrm>
              <a:off x="4318" y="153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399" name="Oval 63"/>
            <p:cNvSpPr>
              <a:spLocks noChangeArrowheads="1"/>
            </p:cNvSpPr>
            <p:nvPr/>
          </p:nvSpPr>
          <p:spPr bwMode="auto">
            <a:xfrm>
              <a:off x="4913" y="153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54400" name="Line 64"/>
            <p:cNvSpPr>
              <a:spLocks noChangeShapeType="1"/>
            </p:cNvSpPr>
            <p:nvPr/>
          </p:nvSpPr>
          <p:spPr bwMode="auto">
            <a:xfrm flipH="1">
              <a:off x="4500" y="500"/>
              <a:ext cx="112" cy="16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1" name="Line 65"/>
            <p:cNvSpPr>
              <a:spLocks noChangeShapeType="1"/>
            </p:cNvSpPr>
            <p:nvPr/>
          </p:nvSpPr>
          <p:spPr bwMode="auto">
            <a:xfrm flipH="1">
              <a:off x="4189" y="900"/>
              <a:ext cx="146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2" name="Line 66"/>
            <p:cNvSpPr>
              <a:spLocks noChangeShapeType="1"/>
            </p:cNvSpPr>
            <p:nvPr/>
          </p:nvSpPr>
          <p:spPr bwMode="auto">
            <a:xfrm>
              <a:off x="4812" y="456"/>
              <a:ext cx="133" cy="18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3" name="Line 67"/>
            <p:cNvSpPr>
              <a:spLocks noChangeShapeType="1"/>
            </p:cNvSpPr>
            <p:nvPr/>
          </p:nvSpPr>
          <p:spPr bwMode="auto">
            <a:xfrm>
              <a:off x="4467" y="878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4" name="Line 68"/>
            <p:cNvSpPr>
              <a:spLocks noChangeShapeType="1"/>
            </p:cNvSpPr>
            <p:nvPr/>
          </p:nvSpPr>
          <p:spPr bwMode="auto">
            <a:xfrm>
              <a:off x="4800" y="1336"/>
              <a:ext cx="177" cy="23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5" name="Line 69"/>
            <p:cNvSpPr>
              <a:spLocks noChangeShapeType="1"/>
            </p:cNvSpPr>
            <p:nvPr/>
          </p:nvSpPr>
          <p:spPr bwMode="auto">
            <a:xfrm flipH="1">
              <a:off x="4545" y="1355"/>
              <a:ext cx="111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4406" name="Group 70"/>
          <p:cNvGrpSpPr>
            <a:grpSpLocks/>
          </p:cNvGrpSpPr>
          <p:nvPr/>
        </p:nvGrpSpPr>
        <p:grpSpPr bwMode="auto">
          <a:xfrm>
            <a:off x="6023350" y="4530545"/>
            <a:ext cx="2398713" cy="1798637"/>
            <a:chOff x="3882" y="2223"/>
            <a:chExt cx="1511" cy="1133"/>
          </a:xfrm>
        </p:grpSpPr>
        <p:sp>
          <p:nvSpPr>
            <p:cNvPr id="654407" name="Oval 71"/>
            <p:cNvSpPr>
              <a:spLocks noChangeArrowheads="1"/>
            </p:cNvSpPr>
            <p:nvPr/>
          </p:nvSpPr>
          <p:spPr bwMode="auto">
            <a:xfrm>
              <a:off x="4470" y="22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408" name="Oval 72"/>
            <p:cNvSpPr>
              <a:spLocks noChangeArrowheads="1"/>
            </p:cNvSpPr>
            <p:nvPr/>
          </p:nvSpPr>
          <p:spPr bwMode="auto">
            <a:xfrm>
              <a:off x="4167" y="261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409" name="Oval 73"/>
            <p:cNvSpPr>
              <a:spLocks noChangeArrowheads="1"/>
            </p:cNvSpPr>
            <p:nvPr/>
          </p:nvSpPr>
          <p:spPr bwMode="auto">
            <a:xfrm>
              <a:off x="4792" y="26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410" name="Oval 74"/>
            <p:cNvSpPr>
              <a:spLocks noChangeArrowheads="1"/>
            </p:cNvSpPr>
            <p:nvPr/>
          </p:nvSpPr>
          <p:spPr bwMode="auto">
            <a:xfrm>
              <a:off x="3882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411" name="Oval 75"/>
            <p:cNvSpPr>
              <a:spLocks noChangeArrowheads="1"/>
            </p:cNvSpPr>
            <p:nvPr/>
          </p:nvSpPr>
          <p:spPr bwMode="auto">
            <a:xfrm>
              <a:off x="4486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412" name="Oval 76"/>
            <p:cNvSpPr>
              <a:spLocks noChangeArrowheads="1"/>
            </p:cNvSpPr>
            <p:nvPr/>
          </p:nvSpPr>
          <p:spPr bwMode="auto">
            <a:xfrm>
              <a:off x="5103" y="305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413" name="Line 77"/>
            <p:cNvSpPr>
              <a:spLocks noChangeShapeType="1"/>
            </p:cNvSpPr>
            <p:nvPr/>
          </p:nvSpPr>
          <p:spPr bwMode="auto">
            <a:xfrm flipH="1">
              <a:off x="4422" y="2496"/>
              <a:ext cx="108" cy="17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4" name="Line 78"/>
            <p:cNvSpPr>
              <a:spLocks noChangeShapeType="1"/>
            </p:cNvSpPr>
            <p:nvPr/>
          </p:nvSpPr>
          <p:spPr bwMode="auto">
            <a:xfrm flipH="1">
              <a:off x="4107" y="2896"/>
              <a:ext cx="146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5" name="Line 79"/>
            <p:cNvSpPr>
              <a:spLocks noChangeShapeType="1"/>
            </p:cNvSpPr>
            <p:nvPr/>
          </p:nvSpPr>
          <p:spPr bwMode="auto">
            <a:xfrm>
              <a:off x="4730" y="2452"/>
              <a:ext cx="133" cy="18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6" name="Line 80"/>
            <p:cNvSpPr>
              <a:spLocks noChangeShapeType="1"/>
            </p:cNvSpPr>
            <p:nvPr/>
          </p:nvSpPr>
          <p:spPr bwMode="auto">
            <a:xfrm>
              <a:off x="4385" y="2874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7" name="Line 81"/>
            <p:cNvSpPr>
              <a:spLocks noChangeShapeType="1"/>
            </p:cNvSpPr>
            <p:nvPr/>
          </p:nvSpPr>
          <p:spPr bwMode="auto">
            <a:xfrm>
              <a:off x="5019" y="2885"/>
              <a:ext cx="133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54421" name="Freeform 85"/>
          <p:cNvSpPr>
            <a:spLocks/>
          </p:cNvSpPr>
          <p:nvPr/>
        </p:nvSpPr>
        <p:spPr bwMode="auto">
          <a:xfrm>
            <a:off x="2627784" y="3973578"/>
            <a:ext cx="1331912" cy="1049338"/>
          </a:xfrm>
          <a:custGeom>
            <a:avLst/>
            <a:gdLst>
              <a:gd name="T0" fmla="*/ 0 w 396"/>
              <a:gd name="T1" fmla="*/ 48 h 216"/>
              <a:gd name="T2" fmla="*/ 120 w 396"/>
              <a:gd name="T3" fmla="*/ 216 h 216"/>
              <a:gd name="T4" fmla="*/ 276 w 396"/>
              <a:gd name="T5" fmla="*/ 84 h 216"/>
              <a:gd name="T6" fmla="*/ 396 w 396"/>
              <a:gd name="T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762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4425" name="Group 89"/>
          <p:cNvGrpSpPr>
            <a:grpSpLocks/>
          </p:cNvGrpSpPr>
          <p:nvPr/>
        </p:nvGrpSpPr>
        <p:grpSpPr bwMode="auto">
          <a:xfrm>
            <a:off x="6804250" y="4926055"/>
            <a:ext cx="847725" cy="847725"/>
            <a:chOff x="4464" y="1956"/>
            <a:chExt cx="252" cy="252"/>
          </a:xfrm>
        </p:grpSpPr>
        <p:sp>
          <p:nvSpPr>
            <p:cNvPr id="654426" name="Line 90"/>
            <p:cNvSpPr>
              <a:spLocks noChangeShapeType="1"/>
            </p:cNvSpPr>
            <p:nvPr/>
          </p:nvSpPr>
          <p:spPr bwMode="auto">
            <a:xfrm flipH="1">
              <a:off x="4476" y="1956"/>
              <a:ext cx="240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27" name="Line 91"/>
            <p:cNvSpPr>
              <a:spLocks noChangeShapeType="1"/>
            </p:cNvSpPr>
            <p:nvPr/>
          </p:nvSpPr>
          <p:spPr bwMode="auto">
            <a:xfrm>
              <a:off x="4464" y="1956"/>
              <a:ext cx="240" cy="2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4429" name="Text Box 93"/>
          <p:cNvSpPr txBox="1">
            <a:spLocks noChangeArrowheads="1"/>
          </p:cNvSpPr>
          <p:nvPr/>
        </p:nvSpPr>
        <p:spPr bwMode="auto">
          <a:xfrm>
            <a:off x="193675" y="1021252"/>
            <a:ext cx="2146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满二叉树</a:t>
            </a:r>
          </a:p>
        </p:txBody>
      </p:sp>
      <p:sp>
        <p:nvSpPr>
          <p:cNvPr id="654430" name="Text Box 94"/>
          <p:cNvSpPr txBox="1">
            <a:spLocks noChangeArrowheads="1"/>
          </p:cNvSpPr>
          <p:nvPr/>
        </p:nvSpPr>
        <p:spPr bwMode="auto">
          <a:xfrm>
            <a:off x="323850" y="3947932"/>
            <a:ext cx="2236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</a:p>
        </p:txBody>
      </p:sp>
      <p:sp>
        <p:nvSpPr>
          <p:cNvPr id="654431" name="Freeform 95"/>
          <p:cNvSpPr>
            <a:spLocks/>
          </p:cNvSpPr>
          <p:nvPr/>
        </p:nvSpPr>
        <p:spPr bwMode="auto">
          <a:xfrm>
            <a:off x="2699794" y="877236"/>
            <a:ext cx="1331913" cy="1049337"/>
          </a:xfrm>
          <a:custGeom>
            <a:avLst/>
            <a:gdLst>
              <a:gd name="T0" fmla="*/ 0 w 396"/>
              <a:gd name="T1" fmla="*/ 48 h 216"/>
              <a:gd name="T2" fmla="*/ 120 w 396"/>
              <a:gd name="T3" fmla="*/ 216 h 216"/>
              <a:gd name="T4" fmla="*/ 276 w 396"/>
              <a:gd name="T5" fmla="*/ 84 h 216"/>
              <a:gd name="T6" fmla="*/ 396 w 396"/>
              <a:gd name="T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762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4432" name="Group 96"/>
          <p:cNvGrpSpPr>
            <a:grpSpLocks/>
          </p:cNvGrpSpPr>
          <p:nvPr/>
        </p:nvGrpSpPr>
        <p:grpSpPr bwMode="auto">
          <a:xfrm>
            <a:off x="7019927" y="1380945"/>
            <a:ext cx="847725" cy="847725"/>
            <a:chOff x="4464" y="1956"/>
            <a:chExt cx="252" cy="252"/>
          </a:xfrm>
        </p:grpSpPr>
        <p:sp>
          <p:nvSpPr>
            <p:cNvPr id="654433" name="Line 97"/>
            <p:cNvSpPr>
              <a:spLocks noChangeShapeType="1"/>
            </p:cNvSpPr>
            <p:nvPr/>
          </p:nvSpPr>
          <p:spPr bwMode="auto">
            <a:xfrm flipH="1">
              <a:off x="4476" y="1956"/>
              <a:ext cx="240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34" name="Line 98"/>
            <p:cNvSpPr>
              <a:spLocks noChangeShapeType="1"/>
            </p:cNvSpPr>
            <p:nvPr/>
          </p:nvSpPr>
          <p:spPr bwMode="auto">
            <a:xfrm>
              <a:off x="4464" y="1956"/>
              <a:ext cx="240" cy="2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请问：以下哪些树是完全二叉树？</a:t>
            </a:r>
          </a:p>
        </p:txBody>
      </p:sp>
    </p:spTree>
    <p:extLst>
      <p:ext uri="{BB962C8B-B14F-4D97-AF65-F5344CB8AC3E}">
        <p14:creationId xmlns:p14="http://schemas.microsoft.com/office/powerpoint/2010/main" val="5876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421" grpId="0" animBg="1"/>
      <p:bldP spid="654429" grpId="0"/>
      <p:bldP spid="654430" grpId="0"/>
      <p:bldP spid="6544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19079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二叉树的性质</a:t>
            </a:r>
          </a:p>
        </p:txBody>
      </p:sp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lvl="1" indent="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性质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：在二叉树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的第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层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上至多有</a:t>
            </a:r>
            <a:r>
              <a:rPr lang="en-US" altLang="zh-CN" dirty="0" err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个结点（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i≥</a:t>
            </a:r>
            <a:r>
              <a:rPr lang="en-US" altLang="zh-CN" err="1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证明：采用数学归纳法</a:t>
            </a:r>
          </a:p>
          <a:p>
            <a:pPr marL="936000" lvl="1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当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i=1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时，只有一个根结点，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i-1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＝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＝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，命题成立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 </a:t>
            </a:r>
            <a:endParaRPr lang="zh-CN" altLang="en-US">
              <a:latin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  <a:p>
            <a:pPr marL="936000" lvl="1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假设对所有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k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1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k&lt;i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命题成立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（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第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k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层至多有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k-1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个结点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</a:p>
          <a:p>
            <a:pPr marL="936000" lvl="1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则：目标转化为：证明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k = i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时命题成立</a:t>
            </a:r>
            <a:endParaRPr lang="zh-CN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1404000" lvl="2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由归纳假设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第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i-1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层至多有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i-2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个结点</a:t>
            </a:r>
          </a:p>
          <a:p>
            <a:pPr marL="1404000" lvl="2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因为：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二叉树每个结点的度至多为2</a:t>
            </a:r>
          </a:p>
          <a:p>
            <a:pPr marL="1404000" lvl="2" indent="-468000">
              <a:lnSpc>
                <a:spcPct val="160000"/>
              </a:lnSpc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所以：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第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i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层上最大结点数是第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i-1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层的2倍</a:t>
            </a:r>
            <a:endParaRPr lang="zh-CN" altLang="en-US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lnSpc>
                <a:spcPct val="17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即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×2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i-2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= 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i-1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故命题得证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       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□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idx="1"/>
          </p:nvPr>
        </p:nvSpPr>
        <p:spPr>
          <a:xfrm>
            <a:off x="0" y="797360"/>
            <a:ext cx="9144000" cy="5930056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性质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：深度为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的二叉树至多有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个结点（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</a:t>
            </a:r>
            <a:r>
              <a:rPr lang="en-US" altLang="zh-CN" err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证明：由性质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可知，</a:t>
            </a: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</a:t>
            </a:r>
            <a:r>
              <a:rPr lang="zh-CN" altLang="en-US" kern="0">
                <a:latin typeface="Verdana" panose="020B0604030504040204" pitchFamily="34" charset="0"/>
                <a:cs typeface="Verdana" panose="020B0604030504040204" pitchFamily="34" charset="0"/>
              </a:rPr>
              <a:t>至 </a:t>
            </a:r>
            <a:r>
              <a:rPr lang="en-US" altLang="zh-CN" i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zh-CN" altLang="en-US" kern="0">
                <a:latin typeface="Verdana" panose="020B0604030504040204" pitchFamily="34" charset="0"/>
                <a:cs typeface="Verdana" panose="020B0604030504040204" pitchFamily="34" charset="0"/>
              </a:rPr>
              <a:t>层各层最多的结点数分别为</a:t>
            </a:r>
            <a:endParaRPr lang="en-US" altLang="zh-CN" ker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312" lvl="2" indent="-468000"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,...,2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k-1</a:t>
            </a:r>
            <a:r>
              <a:rPr lang="zh-CN" altLang="en-US" kern="0">
                <a:latin typeface="Verdana" panose="020B0604030504040204" pitchFamily="34" charset="0"/>
                <a:cs typeface="Verdana" panose="020B0604030504040204" pitchFamily="34" charset="0"/>
              </a:rPr>
              <a:t>   这是以</a:t>
            </a:r>
            <a:r>
              <a:rPr lang="en-US" altLang="zh-CN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kern="0">
                <a:latin typeface="Verdana" panose="020B0604030504040204" pitchFamily="34" charset="0"/>
                <a:cs typeface="Verdana" panose="020B0604030504040204" pitchFamily="34" charset="0"/>
              </a:rPr>
              <a:t>为比值的等比数列</a:t>
            </a:r>
            <a:endParaRPr lang="en-US" altLang="zh-CN" ker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312" lvl="2" indent="-468000"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kern="0">
                <a:latin typeface="Verdana" panose="020B0604030504040204" pitchFamily="34" charset="0"/>
                <a:cs typeface="Verdana" panose="020B0604030504040204" pitchFamily="34" charset="0"/>
              </a:rPr>
              <a:t>前 </a:t>
            </a:r>
            <a:r>
              <a:rPr lang="en-US" altLang="zh-CN" i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zh-CN" altLang="en-US" kern="0">
                <a:latin typeface="Verdana" panose="020B0604030504040204" pitchFamily="34" charset="0"/>
                <a:cs typeface="Verdana" panose="020B0604030504040204" pitchFamily="34" charset="0"/>
              </a:rPr>
              <a:t>项之和即为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深度为 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的二叉树最大结点数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</p:txBody>
      </p:sp>
      <p:graphicFrame>
        <p:nvGraphicFramePr>
          <p:cNvPr id="73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339429"/>
              </p:ext>
            </p:extLst>
          </p:nvPr>
        </p:nvGraphicFramePr>
        <p:xfrm>
          <a:off x="511086" y="3609020"/>
          <a:ext cx="7448502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公式" r:id="rId4" imgW="2895480" imgH="1104840" progId="Equation.3">
                  <p:embed/>
                </p:oleObj>
              </mc:Choice>
              <mc:Fallback>
                <p:oleObj name="公式" r:id="rId4" imgW="28954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86" y="3609020"/>
                        <a:ext cx="7448502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36337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性质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：对任何一棵二叉树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有如下关系：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=n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+1</a:t>
            </a:r>
          </a:p>
          <a:p>
            <a:pPr marL="936000" lvl="1" indent="-4680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其中：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中的叶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结点数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度为</a:t>
            </a:r>
            <a:r>
              <a:rPr lang="zh-CN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的结点数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证明：设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为二叉树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中度为1的结点数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∵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二叉树中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结点总数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 =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+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+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∵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二叉树中除根结点外，其余结点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的入度均为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∴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设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为二叉树中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分支总数，则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 = B + 1</a:t>
            </a: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∵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二叉树中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分支由度为1和度为2的结点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产生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∴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B =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+ 2×n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∴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n = B+1 =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+2×n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+1 =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0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+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1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+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</a:p>
          <a:p>
            <a:pPr marL="468000" lvl="1" indent="0"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∴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0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= n</a:t>
            </a:r>
            <a:r>
              <a:rPr lang="en-US" altLang="zh-CN" b="1" baseline="-250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+ 1     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故命题得证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     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□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二叉树的性质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735796" y="5413832"/>
            <a:ext cx="288032" cy="38682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60132" y="5413832"/>
            <a:ext cx="288032" cy="38682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11860" y="5413832"/>
            <a:ext cx="288032" cy="38682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88224" y="5413832"/>
            <a:ext cx="288032" cy="386820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0" y="3388804"/>
            <a:ext cx="91440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0" lvl="1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性质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：具有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个结点的完全二叉树的深度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k=</a:t>
            </a:r>
          </a:p>
          <a:p>
            <a:pPr marL="468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证明：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已知：</a:t>
            </a:r>
            <a:r>
              <a:rPr lang="zh-CN" altLang="en-US" sz="2400">
                <a:solidFill>
                  <a:prstClr val="black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深度为</a:t>
            </a:r>
            <a:r>
              <a:rPr lang="en-US" altLang="zh-CN" sz="2400">
                <a:solidFill>
                  <a:prstClr val="black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zh-CN" altLang="zh-CN" sz="2400">
                <a:solidFill>
                  <a:prstClr val="black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的二叉树至多有</a:t>
            </a:r>
            <a:r>
              <a:rPr lang="en-US" altLang="zh-CN" sz="2400">
                <a:solidFill>
                  <a:prstClr val="black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sz="2400">
                <a:solidFill>
                  <a:prstClr val="black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</a:t>
            </a:r>
            <a:r>
              <a:rPr lang="zh-CN" altLang="zh-CN" sz="2400">
                <a:solidFill>
                  <a:prstClr val="black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个结点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  <a:sym typeface="Symbol" pitchFamily="18" charset="2"/>
            </a:endParaRPr>
          </a:p>
          <a:p>
            <a:pPr marL="468000" lvl="1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且已知：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深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度</a:t>
            </a:r>
            <a:r>
              <a:rPr lang="zh-CN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k的完全</a:t>
            </a:r>
            <a:r>
              <a:rPr lang="zh-CN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至少包含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sz="28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个结点</a:t>
            </a:r>
            <a:endParaRPr lang="zh-CN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∴  </a:t>
            </a:r>
            <a:r>
              <a:rPr lang="zh-CN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结</a:t>
            </a:r>
            <a:r>
              <a:rPr lang="zh-CN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点总数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满足：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sz="28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≤ n &lt;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800" b="1" baseline="30000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endParaRPr lang="en-US" altLang="zh-CN" sz="2800" b="1" baseline="300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∴ 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取对数：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k-1 ≤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&lt; k  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即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 ≤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log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n+1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&lt; k+1</a:t>
            </a:r>
          </a:p>
          <a:p>
            <a:pPr marL="468000" lvl="1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defRPr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由于：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的深度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只能取整数值，</a:t>
            </a:r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故命题得证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     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 □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chemeClr val="tx1"/>
                </a:solidFill>
              </a:rPr>
              <a:t>二叉树的性质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1638136"/>
              </p:ext>
            </p:extLst>
          </p:nvPr>
        </p:nvGraphicFramePr>
        <p:xfrm>
          <a:off x="6180088" y="3484143"/>
          <a:ext cx="1811730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1" name="公式" r:id="rId4" imgW="698500" imgH="228600" progId="Equation.3">
                  <p:embed/>
                </p:oleObj>
              </mc:Choice>
              <mc:Fallback>
                <p:oleObj name="公式" r:id="rId4" imgW="6985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088" y="3484143"/>
                        <a:ext cx="1811730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5623719" y="2273908"/>
            <a:ext cx="1524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5318919" y="2197708"/>
            <a:ext cx="2286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785519" y="2273908"/>
            <a:ext cx="1524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4404519" y="2197708"/>
            <a:ext cx="3048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252119" y="2578708"/>
            <a:ext cx="381000" cy="381000"/>
          </a:xfrm>
          <a:prstGeom prst="ellipse">
            <a:avLst/>
          </a:prstGeom>
          <a:solidFill>
            <a:srgbClr val="FFFF00"/>
          </a:solidFill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709319" y="2578708"/>
            <a:ext cx="381000" cy="381000"/>
          </a:xfrm>
          <a:prstGeom prst="ellipse">
            <a:avLst/>
          </a:prstGeom>
          <a:solidFill>
            <a:srgbClr val="FFFF00"/>
          </a:solidFill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5166519" y="2578708"/>
            <a:ext cx="381000" cy="381000"/>
          </a:xfrm>
          <a:prstGeom prst="ellipse">
            <a:avLst/>
          </a:prstGeom>
          <a:solidFill>
            <a:srgbClr val="FFFF00"/>
          </a:solidFill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5623719" y="2578708"/>
            <a:ext cx="381000" cy="381000"/>
          </a:xfrm>
          <a:prstGeom prst="ellipse">
            <a:avLst/>
          </a:prstGeom>
          <a:solidFill>
            <a:srgbClr val="FFFF00"/>
          </a:solidFill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94919" y="2273908"/>
            <a:ext cx="15240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242719" y="1664308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785519" y="1588108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413919" y="1588108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2880519" y="1664308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404519" y="1054708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3413919" y="1054708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099719" y="8261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3490119" y="2197708"/>
            <a:ext cx="228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956719" y="2273908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575719" y="2197708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423319" y="25787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880519" y="25787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337719" y="25787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728119" y="19691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566319" y="19691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556919" y="19691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395119" y="19691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185319" y="13595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5014119" y="13595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794919" y="2578708"/>
            <a:ext cx="381000" cy="381000"/>
          </a:xfrm>
          <a:prstGeom prst="ellipse">
            <a:avLst/>
          </a:prstGeom>
          <a:solidFill>
            <a:srgbClr val="FFFF00"/>
          </a:solidFill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2045743" y="902308"/>
            <a:ext cx="1997961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4534485" y="902308"/>
            <a:ext cx="2197757" cy="0"/>
          </a:xfrm>
          <a:prstGeom prst="line">
            <a:avLst/>
          </a:prstGeom>
          <a:noFill/>
          <a:ln w="38100">
            <a:solidFill>
              <a:srgbClr val="0000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2045741" y="2448384"/>
            <a:ext cx="38934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2257356" y="1812305"/>
            <a:ext cx="0" cy="609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2021153" y="3084835"/>
            <a:ext cx="4711089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6434775" y="2226283"/>
            <a:ext cx="0" cy="8382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257356" y="911833"/>
            <a:ext cx="0" cy="533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798739" y="1397939"/>
            <a:ext cx="91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b="1" baseline="300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5976158" y="1776377"/>
            <a:ext cx="91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b="1" baseline="300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V="1">
            <a:off x="6434775" y="902308"/>
            <a:ext cx="0" cy="914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-3304" y="33209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二叉树的性质</a:t>
            </a:r>
          </a:p>
        </p:txBody>
      </p:sp>
      <p:sp>
        <p:nvSpPr>
          <p:cNvPr id="743426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性质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：如果对一棵有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个结点的</a:t>
            </a:r>
            <a:r>
              <a:rPr lang="zh-CN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完全二叉树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的结点按层序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编号</a:t>
            </a:r>
            <a:endParaRPr lang="en-US" altLang="zh-CN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则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对任一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结点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i</a:t>
            </a:r>
            <a:r>
              <a:rPr lang="en-US" altLang="zh-CN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有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如果 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i=1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则结点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i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是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二叉树的根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无双亲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如果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i&gt;1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则结点</a:t>
            </a:r>
            <a:r>
              <a:rPr lang="en-US" altLang="zh-CN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双亲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是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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i/2</a:t>
            </a:r>
            <a:r>
              <a:rPr lang="en-US" altLang="zh-CN" b="1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</a:t>
            </a: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如果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i&gt;n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则结点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无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左孩子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如果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in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则结点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i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的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左孩子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是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</a:t>
            </a:r>
            <a:endParaRPr lang="en-US" altLang="zh-CN" b="1" dirty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如果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i+1&gt;n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则结点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 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无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右孩子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如果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i+1</a:t>
            </a:r>
            <a:r>
              <a:rPr lang="en-US" altLang="zh-CN" b="1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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：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则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其右孩子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是</a:t>
            </a:r>
            <a:r>
              <a:rPr lang="zh-CN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b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i+1</a:t>
            </a:r>
            <a:endParaRPr lang="zh-CN" altLang="en-US" b="1" dirty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771575"/>
            <a:ext cx="9144000" cy="608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 anchor="t" anchorCtr="0">
            <a:noAutofit/>
          </a:bodyPr>
          <a:lstStyle/>
          <a:p>
            <a:pPr marL="468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证明：</a:t>
            </a:r>
          </a:p>
          <a:p>
            <a:pPr marL="936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设结点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在第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层，其双亲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在第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k-1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层第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q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结点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 2</a:t>
            </a:r>
            <a:r>
              <a:rPr lang="en-US" altLang="zh-CN" sz="28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k-2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-1+q</a:t>
            </a:r>
          </a:p>
          <a:p>
            <a:pPr marL="936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若：结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点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是结点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的左孩子，则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= 2</a:t>
            </a:r>
            <a:r>
              <a:rPr lang="en-US" altLang="zh-CN" sz="28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-1+2(q-1)+1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= 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-2+2q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，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可得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= 2j</a:t>
            </a:r>
          </a:p>
          <a:p>
            <a:pPr marL="936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若结点 </a:t>
            </a: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是结点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的右孩子，则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sz="24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= 2</a:t>
            </a:r>
            <a:r>
              <a:rPr lang="en-US" altLang="zh-CN" sz="28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-1+2(q-1)+2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= 2</a:t>
            </a:r>
            <a:r>
              <a:rPr lang="en-US" altLang="zh-CN" sz="2800" b="1" baseline="3000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-1+2q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，可得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= 2j+1</a:t>
            </a:r>
          </a:p>
          <a:p>
            <a:pPr marL="936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故：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=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</a:t>
            </a:r>
            <a:r>
              <a:rPr lang="en-US" altLang="zh-CN" sz="240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i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/2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  <a:p>
            <a:pPr marL="1404000" lvl="2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若结点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有左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孩子：则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2j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n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，其左孩子为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2j</a:t>
            </a:r>
          </a:p>
          <a:p>
            <a:pPr marL="1404000" lvl="2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若结点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有右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孩子：则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2j+1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n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，其右孩子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为 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2j+1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  <a:sym typeface="Symbol" pitchFamily="18" charset="2"/>
            </a:endParaRPr>
          </a:p>
        </p:txBody>
      </p:sp>
      <p:sp>
        <p:nvSpPr>
          <p:cNvPr id="38915" name="标题 4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24500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010568" y="841824"/>
            <a:ext cx="5094288" cy="5032564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7.1  </a:t>
            </a: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树的定义与基本操作</a:t>
            </a:r>
            <a:b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7.2  </a:t>
            </a: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 </a:t>
            </a:r>
            <a:b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7.3  </a:t>
            </a: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树和森林</a:t>
            </a:r>
            <a:b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7.4  </a:t>
            </a: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哈夫曼树与哈夫曼编码</a:t>
            </a:r>
            <a:endParaRPr lang="en-US" altLang="zh-CN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lvl="1" indent="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7.5  </a:t>
            </a:r>
            <a:r>
              <a:rPr lang="zh-CN" altLang="en-US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堆排序算法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288" y="44626"/>
            <a:ext cx="9144000" cy="64519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cs"/>
              </a:rPr>
              <a:t>第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cs"/>
              </a:rPr>
              <a:t>7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cs"/>
              </a:rPr>
              <a:t>章 内容提要</a:t>
            </a:r>
          </a:p>
        </p:txBody>
      </p:sp>
    </p:spTree>
    <p:extLst>
      <p:ext uri="{BB962C8B-B14F-4D97-AF65-F5344CB8AC3E}">
        <p14:creationId xmlns:p14="http://schemas.microsoft.com/office/powerpoint/2010/main" val="17705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二叉树的存储结构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7751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顺序</a:t>
            </a:r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存储结构</a:t>
            </a:r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idx="1"/>
          </p:nvPr>
        </p:nvSpPr>
        <p:spPr>
          <a:xfrm>
            <a:off x="0" y="3349564"/>
            <a:ext cx="9144000" cy="34830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存储方式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用一组地址连续的存储单元存放二叉树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上的结点元素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按完全二叉树的结构自上而下、自左至右对结点编号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存储时将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中结点存储在一维数组的对应位置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特点：结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点间关系蕴含在其存储位置中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浪费空间（适于存满二叉树和完全二叉树）</a:t>
            </a:r>
          </a:p>
        </p:txBody>
      </p:sp>
      <p:grpSp>
        <p:nvGrpSpPr>
          <p:cNvPr id="656427" name="Group 43"/>
          <p:cNvGrpSpPr>
            <a:grpSpLocks/>
          </p:cNvGrpSpPr>
          <p:nvPr/>
        </p:nvGrpSpPr>
        <p:grpSpPr bwMode="auto">
          <a:xfrm>
            <a:off x="251521" y="869695"/>
            <a:ext cx="2626591" cy="2322079"/>
            <a:chOff x="3332" y="2503"/>
            <a:chExt cx="1820" cy="1609"/>
          </a:xfrm>
        </p:grpSpPr>
        <p:sp>
          <p:nvSpPr>
            <p:cNvPr id="656388" name="Oval 4"/>
            <p:cNvSpPr>
              <a:spLocks noChangeArrowheads="1"/>
            </p:cNvSpPr>
            <p:nvPr/>
          </p:nvSpPr>
          <p:spPr bwMode="auto">
            <a:xfrm>
              <a:off x="4268" y="250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656389" name="Oval 5"/>
            <p:cNvSpPr>
              <a:spLocks noChangeArrowheads="1"/>
            </p:cNvSpPr>
            <p:nvPr/>
          </p:nvSpPr>
          <p:spPr bwMode="auto">
            <a:xfrm>
              <a:off x="3860" y="28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656390" name="Oval 6"/>
            <p:cNvSpPr>
              <a:spLocks noChangeArrowheads="1"/>
            </p:cNvSpPr>
            <p:nvPr/>
          </p:nvSpPr>
          <p:spPr bwMode="auto">
            <a:xfrm>
              <a:off x="4694" y="287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b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656391" name="Oval 7"/>
            <p:cNvSpPr>
              <a:spLocks noChangeArrowheads="1"/>
            </p:cNvSpPr>
            <p:nvPr/>
          </p:nvSpPr>
          <p:spPr bwMode="auto">
            <a:xfrm>
              <a:off x="3560" y="3319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56392" name="Oval 8"/>
            <p:cNvSpPr>
              <a:spLocks noChangeArrowheads="1"/>
            </p:cNvSpPr>
            <p:nvPr/>
          </p:nvSpPr>
          <p:spPr bwMode="auto">
            <a:xfrm>
              <a:off x="4210" y="3319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b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656393" name="Oval 9"/>
            <p:cNvSpPr>
              <a:spLocks noChangeArrowheads="1"/>
            </p:cNvSpPr>
            <p:nvPr/>
          </p:nvSpPr>
          <p:spPr bwMode="auto">
            <a:xfrm>
              <a:off x="4058" y="37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656394" name="Oval 10"/>
            <p:cNvSpPr>
              <a:spLocks noChangeArrowheads="1"/>
            </p:cNvSpPr>
            <p:nvPr/>
          </p:nvSpPr>
          <p:spPr bwMode="auto">
            <a:xfrm>
              <a:off x="4468" y="37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0" tIns="0" rIns="0" bIns="0" anchor="b" anchorCtr="1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656395" name="Line 11"/>
            <p:cNvSpPr>
              <a:spLocks noChangeShapeType="1"/>
            </p:cNvSpPr>
            <p:nvPr/>
          </p:nvSpPr>
          <p:spPr bwMode="auto">
            <a:xfrm flipH="1">
              <a:off x="4105" y="2704"/>
              <a:ext cx="181" cy="22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6398" name="Line 14"/>
            <p:cNvSpPr>
              <a:spLocks noChangeShapeType="1"/>
            </p:cNvSpPr>
            <p:nvPr/>
          </p:nvSpPr>
          <p:spPr bwMode="auto">
            <a:xfrm>
              <a:off x="4109" y="3129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399" name="Line 15"/>
            <p:cNvSpPr>
              <a:spLocks noChangeShapeType="1"/>
            </p:cNvSpPr>
            <p:nvPr/>
          </p:nvSpPr>
          <p:spPr bwMode="auto">
            <a:xfrm>
              <a:off x="4446" y="3584"/>
              <a:ext cx="112" cy="209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6400" name="Line 16"/>
            <p:cNvSpPr>
              <a:spLocks noChangeShapeType="1"/>
            </p:cNvSpPr>
            <p:nvPr/>
          </p:nvSpPr>
          <p:spPr bwMode="auto">
            <a:xfrm flipH="1">
              <a:off x="4241" y="3606"/>
              <a:ext cx="57" cy="18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6416" name="Oval 32"/>
            <p:cNvSpPr>
              <a:spLocks noChangeArrowheads="1"/>
            </p:cNvSpPr>
            <p:nvPr/>
          </p:nvSpPr>
          <p:spPr bwMode="auto">
            <a:xfrm>
              <a:off x="4576" y="3293"/>
              <a:ext cx="180" cy="360"/>
            </a:xfrm>
            <a:prstGeom prst="ellips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17" name="Oval 33"/>
            <p:cNvSpPr>
              <a:spLocks noChangeArrowheads="1"/>
            </p:cNvSpPr>
            <p:nvPr/>
          </p:nvSpPr>
          <p:spPr bwMode="auto">
            <a:xfrm>
              <a:off x="4972" y="3299"/>
              <a:ext cx="180" cy="360"/>
            </a:xfrm>
            <a:prstGeom prst="ellips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18" name="Oval 34"/>
            <p:cNvSpPr>
              <a:spLocks noChangeArrowheads="1"/>
            </p:cNvSpPr>
            <p:nvPr/>
          </p:nvSpPr>
          <p:spPr bwMode="auto">
            <a:xfrm>
              <a:off x="3332" y="3745"/>
              <a:ext cx="180" cy="360"/>
            </a:xfrm>
            <a:prstGeom prst="ellips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19" name="Oval 35"/>
            <p:cNvSpPr>
              <a:spLocks noChangeArrowheads="1"/>
            </p:cNvSpPr>
            <p:nvPr/>
          </p:nvSpPr>
          <p:spPr bwMode="auto">
            <a:xfrm>
              <a:off x="3702" y="3752"/>
              <a:ext cx="180" cy="360"/>
            </a:xfrm>
            <a:prstGeom prst="ellips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0" name="Line 36"/>
            <p:cNvSpPr>
              <a:spLocks noChangeShapeType="1"/>
            </p:cNvSpPr>
            <p:nvPr/>
          </p:nvSpPr>
          <p:spPr bwMode="auto">
            <a:xfrm flipH="1">
              <a:off x="3787" y="3158"/>
              <a:ext cx="136" cy="18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6421" name="Line 37"/>
            <p:cNvSpPr>
              <a:spLocks noChangeShapeType="1"/>
            </p:cNvSpPr>
            <p:nvPr/>
          </p:nvSpPr>
          <p:spPr bwMode="auto">
            <a:xfrm>
              <a:off x="4558" y="2704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6423" name="Line 39"/>
            <p:cNvSpPr>
              <a:spLocks noChangeShapeType="1"/>
            </p:cNvSpPr>
            <p:nvPr/>
          </p:nvSpPr>
          <p:spPr bwMode="auto">
            <a:xfrm>
              <a:off x="3759" y="3612"/>
              <a:ext cx="74" cy="187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4" name="Line 40"/>
            <p:cNvSpPr>
              <a:spLocks noChangeShapeType="1"/>
            </p:cNvSpPr>
            <p:nvPr/>
          </p:nvSpPr>
          <p:spPr bwMode="auto">
            <a:xfrm flipH="1">
              <a:off x="3515" y="3566"/>
              <a:ext cx="91" cy="227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5" name="Line 41"/>
            <p:cNvSpPr>
              <a:spLocks noChangeShapeType="1"/>
            </p:cNvSpPr>
            <p:nvPr/>
          </p:nvSpPr>
          <p:spPr bwMode="auto">
            <a:xfrm>
              <a:off x="4921" y="3158"/>
              <a:ext cx="120" cy="187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6426" name="Line 42"/>
            <p:cNvSpPr>
              <a:spLocks noChangeShapeType="1"/>
            </p:cNvSpPr>
            <p:nvPr/>
          </p:nvSpPr>
          <p:spPr bwMode="auto">
            <a:xfrm flipH="1">
              <a:off x="4740" y="3158"/>
              <a:ext cx="45" cy="18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06972" y="1556792"/>
            <a:ext cx="5357516" cy="919602"/>
            <a:chOff x="827584" y="5229200"/>
            <a:chExt cx="7130854" cy="1223990"/>
          </a:xfrm>
        </p:grpSpPr>
        <p:sp>
          <p:nvSpPr>
            <p:cNvPr id="2" name="矩形 1"/>
            <p:cNvSpPr/>
            <p:nvPr/>
          </p:nvSpPr>
          <p:spPr>
            <a:xfrm>
              <a:off x="828179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a</a:t>
              </a:r>
              <a:endParaRPr lang="zh-CN" altLang="en-US" sz="2800" b="1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28179" y="5732464"/>
              <a:ext cx="7128197" cy="720726"/>
              <a:chOff x="323528" y="5732464"/>
              <a:chExt cx="7128197" cy="720726"/>
            </a:xfrm>
          </p:grpSpPr>
          <p:sp>
            <p:nvSpPr>
              <p:cNvPr id="656403" name="Rectangle 19"/>
              <p:cNvSpPr>
                <a:spLocks noChangeArrowheads="1"/>
              </p:cNvSpPr>
              <p:nvPr/>
            </p:nvSpPr>
            <p:spPr bwMode="auto">
              <a:xfrm>
                <a:off x="323528" y="5732464"/>
                <a:ext cx="7128197" cy="719138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lIns="0" tIns="0" rIns="0" bIns="0" anchor="ctr" anchorCtr="0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endParaRPr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656404" name="Line 20"/>
              <p:cNvSpPr>
                <a:spLocks noChangeShapeType="1"/>
              </p:cNvSpPr>
              <p:nvPr/>
            </p:nvSpPr>
            <p:spPr bwMode="auto">
              <a:xfrm>
                <a:off x="985400" y="5732464"/>
                <a:ext cx="0" cy="715963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05" name="Line 21"/>
              <p:cNvSpPr>
                <a:spLocks noChangeShapeType="1"/>
              </p:cNvSpPr>
              <p:nvPr/>
            </p:nvSpPr>
            <p:spPr bwMode="auto">
              <a:xfrm>
                <a:off x="1632032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06" name="Line 22"/>
              <p:cNvSpPr>
                <a:spLocks noChangeShapeType="1"/>
              </p:cNvSpPr>
              <p:nvPr/>
            </p:nvSpPr>
            <p:spPr bwMode="auto">
              <a:xfrm>
                <a:off x="2278664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07" name="Line 23"/>
              <p:cNvSpPr>
                <a:spLocks noChangeShapeType="1"/>
              </p:cNvSpPr>
              <p:nvPr/>
            </p:nvSpPr>
            <p:spPr bwMode="auto">
              <a:xfrm>
                <a:off x="2925296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08" name="Line 24"/>
              <p:cNvSpPr>
                <a:spLocks noChangeShapeType="1"/>
              </p:cNvSpPr>
              <p:nvPr/>
            </p:nvSpPr>
            <p:spPr bwMode="auto">
              <a:xfrm>
                <a:off x="3571928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09" name="Line 25"/>
              <p:cNvSpPr>
                <a:spLocks noChangeShapeType="1"/>
              </p:cNvSpPr>
              <p:nvPr/>
            </p:nvSpPr>
            <p:spPr bwMode="auto">
              <a:xfrm>
                <a:off x="4218560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10" name="Line 26"/>
              <p:cNvSpPr>
                <a:spLocks noChangeShapeType="1"/>
              </p:cNvSpPr>
              <p:nvPr/>
            </p:nvSpPr>
            <p:spPr bwMode="auto">
              <a:xfrm>
                <a:off x="4865192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11" name="Line 27"/>
              <p:cNvSpPr>
                <a:spLocks noChangeShapeType="1"/>
              </p:cNvSpPr>
              <p:nvPr/>
            </p:nvSpPr>
            <p:spPr bwMode="auto">
              <a:xfrm>
                <a:off x="5511824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12" name="Line 28"/>
              <p:cNvSpPr>
                <a:spLocks noChangeShapeType="1"/>
              </p:cNvSpPr>
              <p:nvPr/>
            </p:nvSpPr>
            <p:spPr bwMode="auto">
              <a:xfrm>
                <a:off x="6158456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56413" name="Line 29"/>
              <p:cNvSpPr>
                <a:spLocks noChangeShapeType="1"/>
              </p:cNvSpPr>
              <p:nvPr/>
            </p:nvSpPr>
            <p:spPr bwMode="auto">
              <a:xfrm>
                <a:off x="6805088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7451725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338768" y="5732464"/>
                <a:ext cx="0" cy="72072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endParaRPr lang="zh-CN" altLang="en-US" b="1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1476405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b</a:t>
              </a:r>
              <a:endParaRPr lang="zh-CN" altLang="en-US" sz="2800" b="1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124631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c</a:t>
              </a:r>
              <a:endParaRPr lang="zh-CN" altLang="en-US" sz="2800" b="1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421083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e</a:t>
              </a:r>
              <a:endParaRPr lang="zh-CN" altLang="en-US" sz="2800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069309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0</a:t>
              </a:r>
              <a:endParaRPr lang="zh-CN" altLang="en-US" sz="2800" b="1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717535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0</a:t>
              </a:r>
              <a:endParaRPr lang="zh-CN" altLang="en-US" sz="2800" b="1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365761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0</a:t>
              </a:r>
              <a:endParaRPr lang="zh-CN" altLang="en-US" sz="2800" b="1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013987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0</a:t>
              </a:r>
              <a:endParaRPr lang="zh-CN" altLang="en-US" sz="2800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662213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f</a:t>
              </a:r>
              <a:endParaRPr lang="zh-CN" altLang="en-US" sz="2800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772857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d</a:t>
              </a:r>
              <a:endParaRPr lang="zh-CN" altLang="en-US" sz="2800" b="1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310438" y="5732464"/>
              <a:ext cx="648000" cy="684000"/>
            </a:xfrm>
            <a:prstGeom prst="rect">
              <a:avLst/>
            </a:prstGeom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rPr>
                <a:t>g</a:t>
              </a:r>
              <a:endParaRPr lang="zh-CN" altLang="en-US" sz="2800" b="1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27584" y="5229200"/>
              <a:ext cx="7130259" cy="467976"/>
              <a:chOff x="827584" y="5229200"/>
              <a:chExt cx="7130259" cy="46797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827584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0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475810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1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124036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2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20488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4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068714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5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16940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6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365166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7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013392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8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661618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9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772262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3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09843" y="5229200"/>
                <a:ext cx="648000" cy="467976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Verdana" pitchFamily="34" charset="0"/>
                  </a:rPr>
                  <a:t>10</a:t>
                </a:r>
                <a:endParaRPr lang="zh-CN" altLang="en-US" sz="2200" b="1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4" name="Oval 44"/>
          <p:cNvSpPr>
            <a:spLocks noChangeArrowheads="1"/>
          </p:cNvSpPr>
          <p:nvPr/>
        </p:nvSpPr>
        <p:spPr bwMode="auto">
          <a:xfrm>
            <a:off x="1922218" y="1910653"/>
            <a:ext cx="1224178" cy="71247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44"/>
          <p:cNvSpPr>
            <a:spLocks noChangeArrowheads="1"/>
          </p:cNvSpPr>
          <p:nvPr/>
        </p:nvSpPr>
        <p:spPr bwMode="auto">
          <a:xfrm>
            <a:off x="6046368" y="1928370"/>
            <a:ext cx="977025" cy="535289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-3304" y="334956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Oval 44"/>
          <p:cNvSpPr>
            <a:spLocks noChangeArrowheads="1"/>
          </p:cNvSpPr>
          <p:nvPr/>
        </p:nvSpPr>
        <p:spPr bwMode="auto">
          <a:xfrm>
            <a:off x="1004236" y="1431700"/>
            <a:ext cx="429066" cy="402170"/>
          </a:xfrm>
          <a:prstGeom prst="ellips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44"/>
          <p:cNvSpPr>
            <a:spLocks noChangeArrowheads="1"/>
          </p:cNvSpPr>
          <p:nvPr/>
        </p:nvSpPr>
        <p:spPr bwMode="auto">
          <a:xfrm>
            <a:off x="4122887" y="2002773"/>
            <a:ext cx="429066" cy="402170"/>
          </a:xfrm>
          <a:prstGeom prst="ellips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0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6" grpId="0" build="p" bldLvl="5" autoUpdateAnimBg="0"/>
      <p:bldP spid="64" grpId="0" animBg="1"/>
      <p:bldP spid="65" grpId="0" animBg="1"/>
      <p:bldP spid="68" grpId="0" animBg="1"/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53545"/>
              </p:ext>
            </p:extLst>
          </p:nvPr>
        </p:nvGraphicFramePr>
        <p:xfrm>
          <a:off x="252596" y="4185084"/>
          <a:ext cx="8643570" cy="950914"/>
        </p:xfrm>
        <a:graphic>
          <a:graphicData uri="http://schemas.openxmlformats.org/drawingml/2006/table">
            <a:tbl>
              <a:tblPr firstRow="1" bandRow="1"/>
              <a:tblGrid>
                <a:gridCol w="5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62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754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14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1445" marR="91445" marT="45685" marB="456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4068763" y="1128306"/>
            <a:ext cx="3941762" cy="2663825"/>
            <a:chOff x="4069172" y="1503916"/>
            <a:chExt cx="3941763" cy="2663825"/>
          </a:xfrm>
        </p:grpSpPr>
        <p:sp>
          <p:nvSpPr>
            <p:cNvPr id="45137" name="Text Box 32"/>
            <p:cNvSpPr txBox="1">
              <a:spLocks noChangeArrowheads="1"/>
            </p:cNvSpPr>
            <p:nvPr/>
          </p:nvSpPr>
          <p:spPr bwMode="auto">
            <a:xfrm>
              <a:off x="7331485" y="263262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45138" name="Text Box 35"/>
            <p:cNvSpPr txBox="1">
              <a:spLocks noChangeArrowheads="1"/>
            </p:cNvSpPr>
            <p:nvPr/>
          </p:nvSpPr>
          <p:spPr bwMode="auto">
            <a:xfrm>
              <a:off x="4662897" y="380737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5139" name="Text Box 36"/>
            <p:cNvSpPr txBox="1">
              <a:spLocks noChangeArrowheads="1"/>
            </p:cNvSpPr>
            <p:nvPr/>
          </p:nvSpPr>
          <p:spPr bwMode="auto">
            <a:xfrm>
              <a:off x="5115335" y="380737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5140" name="Freeform 46"/>
            <p:cNvSpPr>
              <a:spLocks/>
            </p:cNvSpPr>
            <p:nvPr/>
          </p:nvSpPr>
          <p:spPr bwMode="auto">
            <a:xfrm>
              <a:off x="7094948" y="2235753"/>
              <a:ext cx="273050" cy="488950"/>
            </a:xfrm>
            <a:custGeom>
              <a:avLst/>
              <a:gdLst>
                <a:gd name="T0" fmla="*/ 2147483647 w 226"/>
                <a:gd name="T1" fmla="*/ 0 h 421"/>
                <a:gd name="T2" fmla="*/ 0 w 226"/>
                <a:gd name="T3" fmla="*/ 2147483647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41" name="Line 64"/>
            <p:cNvSpPr>
              <a:spLocks noChangeShapeType="1"/>
            </p:cNvSpPr>
            <p:nvPr/>
          </p:nvSpPr>
          <p:spPr bwMode="auto">
            <a:xfrm>
              <a:off x="5610635" y="2994578"/>
              <a:ext cx="115888" cy="411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42" name="Line 66"/>
            <p:cNvSpPr>
              <a:spLocks noChangeShapeType="1"/>
            </p:cNvSpPr>
            <p:nvPr/>
          </p:nvSpPr>
          <p:spPr bwMode="auto">
            <a:xfrm>
              <a:off x="4627972" y="2994578"/>
              <a:ext cx="1111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43" name="Line 67"/>
            <p:cNvSpPr>
              <a:spLocks noChangeShapeType="1"/>
            </p:cNvSpPr>
            <p:nvPr/>
          </p:nvSpPr>
          <p:spPr bwMode="auto">
            <a:xfrm flipH="1">
              <a:off x="5304247" y="3018391"/>
              <a:ext cx="112713" cy="387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44" name="Line 68"/>
            <p:cNvSpPr>
              <a:spLocks noChangeShapeType="1"/>
            </p:cNvSpPr>
            <p:nvPr/>
          </p:nvSpPr>
          <p:spPr bwMode="auto">
            <a:xfrm flipH="1">
              <a:off x="6769510" y="3018391"/>
              <a:ext cx="163513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45" name="Line 69"/>
            <p:cNvSpPr>
              <a:spLocks noChangeShapeType="1"/>
            </p:cNvSpPr>
            <p:nvPr/>
          </p:nvSpPr>
          <p:spPr bwMode="auto">
            <a:xfrm>
              <a:off x="7083835" y="2994578"/>
              <a:ext cx="174625" cy="423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46" name="Oval 127"/>
            <p:cNvSpPr>
              <a:spLocks noChangeArrowheads="1"/>
            </p:cNvSpPr>
            <p:nvPr/>
          </p:nvSpPr>
          <p:spPr bwMode="auto">
            <a:xfrm>
              <a:off x="6826660" y="2667553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47" name="Oval 130"/>
            <p:cNvSpPr>
              <a:spLocks noChangeArrowheads="1"/>
            </p:cNvSpPr>
            <p:nvPr/>
          </p:nvSpPr>
          <p:spPr bwMode="auto">
            <a:xfrm>
              <a:off x="4556535" y="3386691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48" name="Oval 131"/>
            <p:cNvSpPr>
              <a:spLocks noChangeArrowheads="1"/>
            </p:cNvSpPr>
            <p:nvPr/>
          </p:nvSpPr>
          <p:spPr bwMode="auto">
            <a:xfrm>
              <a:off x="5086760" y="3388278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49" name="Oval 132"/>
            <p:cNvSpPr>
              <a:spLocks noChangeArrowheads="1"/>
            </p:cNvSpPr>
            <p:nvPr/>
          </p:nvSpPr>
          <p:spPr bwMode="auto">
            <a:xfrm>
              <a:off x="5559835" y="3389866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50" name="Oval 133"/>
            <p:cNvSpPr>
              <a:spLocks noChangeArrowheads="1"/>
            </p:cNvSpPr>
            <p:nvPr/>
          </p:nvSpPr>
          <p:spPr bwMode="auto">
            <a:xfrm>
              <a:off x="6547260" y="3375578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51" name="Oval 134"/>
            <p:cNvSpPr>
              <a:spLocks noChangeArrowheads="1"/>
            </p:cNvSpPr>
            <p:nvPr/>
          </p:nvSpPr>
          <p:spPr bwMode="auto">
            <a:xfrm>
              <a:off x="7064785" y="3375578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52" name="Text Box 138"/>
            <p:cNvSpPr txBox="1">
              <a:spLocks noChangeArrowheads="1"/>
            </p:cNvSpPr>
            <p:nvPr/>
          </p:nvSpPr>
          <p:spPr bwMode="auto">
            <a:xfrm>
              <a:off x="5643972" y="380737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153" name="Text Box 139"/>
            <p:cNvSpPr txBox="1">
              <a:spLocks noChangeArrowheads="1"/>
            </p:cNvSpPr>
            <p:nvPr/>
          </p:nvSpPr>
          <p:spPr bwMode="auto">
            <a:xfrm>
              <a:off x="6574248" y="3793091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5154" name="Text Box 140"/>
            <p:cNvSpPr txBox="1">
              <a:spLocks noChangeArrowheads="1"/>
            </p:cNvSpPr>
            <p:nvPr/>
          </p:nvSpPr>
          <p:spPr bwMode="auto">
            <a:xfrm>
              <a:off x="7090185" y="379467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155" name="Text Box 28"/>
            <p:cNvSpPr txBox="1">
              <a:spLocks noChangeArrowheads="1"/>
            </p:cNvSpPr>
            <p:nvPr/>
          </p:nvSpPr>
          <p:spPr bwMode="auto">
            <a:xfrm>
              <a:off x="5856697" y="2632628"/>
              <a:ext cx="247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45156" name="Text Box 29"/>
            <p:cNvSpPr txBox="1">
              <a:spLocks noChangeArrowheads="1"/>
            </p:cNvSpPr>
            <p:nvPr/>
          </p:nvSpPr>
          <p:spPr bwMode="auto">
            <a:xfrm>
              <a:off x="5366160" y="1910316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5157" name="Text Box 31"/>
            <p:cNvSpPr txBox="1">
              <a:spLocks noChangeArrowheads="1"/>
            </p:cNvSpPr>
            <p:nvPr/>
          </p:nvSpPr>
          <p:spPr bwMode="auto">
            <a:xfrm>
              <a:off x="4877210" y="263262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5158" name="Text Box 34"/>
            <p:cNvSpPr txBox="1">
              <a:spLocks noChangeArrowheads="1"/>
            </p:cNvSpPr>
            <p:nvPr/>
          </p:nvSpPr>
          <p:spPr bwMode="auto">
            <a:xfrm>
              <a:off x="4169185" y="380737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5159" name="Line 42"/>
            <p:cNvSpPr>
              <a:spLocks noChangeShapeType="1"/>
            </p:cNvSpPr>
            <p:nvPr/>
          </p:nvSpPr>
          <p:spPr bwMode="auto">
            <a:xfrm flipH="1">
              <a:off x="5108985" y="1503916"/>
              <a:ext cx="995363" cy="493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60" name="Freeform 44"/>
            <p:cNvSpPr>
              <a:spLocks/>
            </p:cNvSpPr>
            <p:nvPr/>
          </p:nvSpPr>
          <p:spPr bwMode="auto">
            <a:xfrm>
              <a:off x="4593047" y="2218291"/>
              <a:ext cx="311150" cy="490538"/>
            </a:xfrm>
            <a:custGeom>
              <a:avLst/>
              <a:gdLst>
                <a:gd name="T0" fmla="*/ 2147483647 w 259"/>
                <a:gd name="T1" fmla="*/ 0 h 421"/>
                <a:gd name="T2" fmla="*/ 0 w 259"/>
                <a:gd name="T3" fmla="*/ 2147483647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61" name="Freeform 45"/>
            <p:cNvSpPr>
              <a:spLocks/>
            </p:cNvSpPr>
            <p:nvPr/>
          </p:nvSpPr>
          <p:spPr bwMode="auto">
            <a:xfrm>
              <a:off x="5194710" y="2218291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147483647 w 222"/>
                <a:gd name="T3" fmla="*/ 2147483647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62" name="Freeform 65"/>
            <p:cNvSpPr>
              <a:spLocks/>
            </p:cNvSpPr>
            <p:nvPr/>
          </p:nvSpPr>
          <p:spPr bwMode="auto">
            <a:xfrm>
              <a:off x="4302535" y="3007278"/>
              <a:ext cx="144463" cy="411163"/>
            </a:xfrm>
            <a:custGeom>
              <a:avLst/>
              <a:gdLst>
                <a:gd name="T0" fmla="*/ 2147483647 w 119"/>
                <a:gd name="T1" fmla="*/ 0 h 356"/>
                <a:gd name="T2" fmla="*/ 0 w 119"/>
                <a:gd name="T3" fmla="*/ 2147483647 h 356"/>
                <a:gd name="T4" fmla="*/ 0 60000 65536"/>
                <a:gd name="T5" fmla="*/ 0 60000 65536"/>
                <a:gd name="T6" fmla="*/ 0 w 119"/>
                <a:gd name="T7" fmla="*/ 0 h 356"/>
                <a:gd name="T8" fmla="*/ 119 w 119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63" name="Line 70"/>
            <p:cNvSpPr>
              <a:spLocks noChangeShapeType="1"/>
            </p:cNvSpPr>
            <p:nvPr/>
          </p:nvSpPr>
          <p:spPr bwMode="auto">
            <a:xfrm flipH="1">
              <a:off x="7820435" y="3043791"/>
              <a:ext cx="15875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64" name="Oval 123"/>
            <p:cNvSpPr>
              <a:spLocks noChangeArrowheads="1"/>
            </p:cNvSpPr>
            <p:nvPr/>
          </p:nvSpPr>
          <p:spPr bwMode="auto">
            <a:xfrm>
              <a:off x="4820060" y="1927778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65" name="Oval 125"/>
            <p:cNvSpPr>
              <a:spLocks noChangeArrowheads="1"/>
            </p:cNvSpPr>
            <p:nvPr/>
          </p:nvSpPr>
          <p:spPr bwMode="auto">
            <a:xfrm>
              <a:off x="4334285" y="2665966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66" name="Oval 126"/>
            <p:cNvSpPr>
              <a:spLocks noChangeArrowheads="1"/>
            </p:cNvSpPr>
            <p:nvPr/>
          </p:nvSpPr>
          <p:spPr bwMode="auto">
            <a:xfrm>
              <a:off x="5307422" y="2665966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67" name="Oval 129"/>
            <p:cNvSpPr>
              <a:spLocks noChangeArrowheads="1"/>
            </p:cNvSpPr>
            <p:nvPr/>
          </p:nvSpPr>
          <p:spPr bwMode="auto">
            <a:xfrm>
              <a:off x="4069172" y="3373991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68" name="Oval 135"/>
            <p:cNvSpPr>
              <a:spLocks noChangeArrowheads="1"/>
            </p:cNvSpPr>
            <p:nvPr/>
          </p:nvSpPr>
          <p:spPr bwMode="auto">
            <a:xfrm>
              <a:off x="7579135" y="3391453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169" name="Text Box 141"/>
            <p:cNvSpPr txBox="1">
              <a:spLocks noChangeArrowheads="1"/>
            </p:cNvSpPr>
            <p:nvPr/>
          </p:nvSpPr>
          <p:spPr bwMode="auto">
            <a:xfrm>
              <a:off x="7575960" y="3793091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6103940" y="809218"/>
            <a:ext cx="2454275" cy="2968625"/>
            <a:chOff x="6104347" y="1184828"/>
            <a:chExt cx="2454276" cy="2968626"/>
          </a:xfrm>
        </p:grpSpPr>
        <p:sp>
          <p:nvSpPr>
            <p:cNvPr id="45126" name="Oval 13"/>
            <p:cNvSpPr>
              <a:spLocks noChangeArrowheads="1"/>
            </p:cNvSpPr>
            <p:nvPr/>
          </p:nvSpPr>
          <p:spPr bwMode="auto">
            <a:xfrm>
              <a:off x="6104347" y="1264203"/>
              <a:ext cx="431800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5127" name="Text Box 27"/>
            <p:cNvSpPr txBox="1">
              <a:spLocks noChangeArrowheads="1"/>
            </p:cNvSpPr>
            <p:nvPr/>
          </p:nvSpPr>
          <p:spPr bwMode="auto">
            <a:xfrm>
              <a:off x="6593298" y="118482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5128" name="Text Box 30"/>
            <p:cNvSpPr txBox="1">
              <a:spLocks noChangeArrowheads="1"/>
            </p:cNvSpPr>
            <p:nvPr/>
          </p:nvSpPr>
          <p:spPr bwMode="auto">
            <a:xfrm>
              <a:off x="7820435" y="1910316"/>
              <a:ext cx="24606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129" name="Text Box 33"/>
            <p:cNvSpPr txBox="1">
              <a:spLocks noChangeArrowheads="1"/>
            </p:cNvSpPr>
            <p:nvPr/>
          </p:nvSpPr>
          <p:spPr bwMode="auto">
            <a:xfrm>
              <a:off x="8310973" y="2632628"/>
              <a:ext cx="247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45130" name="Freeform 43"/>
            <p:cNvSpPr>
              <a:spLocks/>
            </p:cNvSpPr>
            <p:nvPr/>
          </p:nvSpPr>
          <p:spPr bwMode="auto">
            <a:xfrm>
              <a:off x="6544085" y="1502328"/>
              <a:ext cx="823913" cy="523875"/>
            </a:xfrm>
            <a:custGeom>
              <a:avLst/>
              <a:gdLst>
                <a:gd name="T0" fmla="*/ 0 w 767"/>
                <a:gd name="T1" fmla="*/ 0 h 488"/>
                <a:gd name="T2" fmla="*/ 2147483647 w 767"/>
                <a:gd name="T3" fmla="*/ 2147483647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31" name="Line 47"/>
            <p:cNvSpPr>
              <a:spLocks noChangeShapeType="1"/>
            </p:cNvSpPr>
            <p:nvPr/>
          </p:nvSpPr>
          <p:spPr bwMode="auto">
            <a:xfrm>
              <a:off x="7629935" y="2235753"/>
              <a:ext cx="317500" cy="466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32" name="Line 71"/>
            <p:cNvSpPr>
              <a:spLocks noChangeShapeType="1"/>
            </p:cNvSpPr>
            <p:nvPr/>
          </p:nvSpPr>
          <p:spPr bwMode="auto">
            <a:xfrm>
              <a:off x="8144285" y="3037441"/>
              <a:ext cx="157163" cy="349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45133" name="Oval 124"/>
            <p:cNvSpPr>
              <a:spLocks noChangeArrowheads="1"/>
            </p:cNvSpPr>
            <p:nvPr/>
          </p:nvSpPr>
          <p:spPr bwMode="auto">
            <a:xfrm>
              <a:off x="7282273" y="1927778"/>
              <a:ext cx="431800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5134" name="Oval 128"/>
            <p:cNvSpPr>
              <a:spLocks noChangeArrowheads="1"/>
            </p:cNvSpPr>
            <p:nvPr/>
          </p:nvSpPr>
          <p:spPr bwMode="auto">
            <a:xfrm>
              <a:off x="7829960" y="2665966"/>
              <a:ext cx="431800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5135" name="Oval 136"/>
            <p:cNvSpPr>
              <a:spLocks noChangeArrowheads="1"/>
            </p:cNvSpPr>
            <p:nvPr/>
          </p:nvSpPr>
          <p:spPr bwMode="auto">
            <a:xfrm>
              <a:off x="8068085" y="3391453"/>
              <a:ext cx="431800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5136" name="Text Box 142"/>
            <p:cNvSpPr txBox="1">
              <a:spLocks noChangeArrowheads="1"/>
            </p:cNvSpPr>
            <p:nvPr/>
          </p:nvSpPr>
          <p:spPr bwMode="auto">
            <a:xfrm>
              <a:off x="8122060" y="3793091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</p:grpSp>
      <p:sp>
        <p:nvSpPr>
          <p:cNvPr id="120" name="Rectangle 2"/>
          <p:cNvSpPr txBox="1">
            <a:spLocks noRot="1" noChangeArrowheads="1"/>
          </p:cNvSpPr>
          <p:nvPr/>
        </p:nvSpPr>
        <p:spPr bwMode="auto">
          <a:xfrm>
            <a:off x="227015" y="5153027"/>
            <a:ext cx="870147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8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深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度为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100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的右偏斜二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叉树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需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要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400" b="1" baseline="30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100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－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101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个额外空间！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顺序存储结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构适用于存储满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二叉树和完全二叉树</a:t>
            </a:r>
          </a:p>
        </p:txBody>
      </p:sp>
      <p:sp>
        <p:nvSpPr>
          <p:cNvPr id="45115" name="标题 6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顺序</a:t>
            </a:r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存储结构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069" y="964793"/>
            <a:ext cx="2858171" cy="2874665"/>
            <a:chOff x="58067" y="964791"/>
            <a:chExt cx="2858171" cy="2874665"/>
          </a:xfrm>
        </p:grpSpPr>
        <p:sp>
          <p:nvSpPr>
            <p:cNvPr id="118" name="Text Box 32"/>
            <p:cNvSpPr txBox="1">
              <a:spLocks noChangeArrowheads="1"/>
            </p:cNvSpPr>
            <p:nvPr/>
          </p:nvSpPr>
          <p:spPr bwMode="auto">
            <a:xfrm>
              <a:off x="58067" y="3377791"/>
              <a:ext cx="25714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偏斜二叉树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20700" y="964791"/>
              <a:ext cx="2395538" cy="2544093"/>
              <a:chOff x="520700" y="1276350"/>
              <a:chExt cx="2395538" cy="2544093"/>
            </a:xfrm>
          </p:grpSpPr>
          <p:sp>
            <p:nvSpPr>
              <p:cNvPr id="45119" name="Oval 13"/>
              <p:cNvSpPr>
                <a:spLocks noChangeArrowheads="1"/>
              </p:cNvSpPr>
              <p:nvPr/>
            </p:nvSpPr>
            <p:spPr bwMode="auto">
              <a:xfrm>
                <a:off x="520700" y="1276350"/>
                <a:ext cx="431800" cy="4174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45120" name="Freeform 43"/>
              <p:cNvSpPr>
                <a:spLocks/>
              </p:cNvSpPr>
              <p:nvPr/>
            </p:nvSpPr>
            <p:spPr bwMode="auto">
              <a:xfrm>
                <a:off x="861207" y="1643132"/>
                <a:ext cx="396043" cy="412953"/>
              </a:xfrm>
              <a:custGeom>
                <a:avLst/>
                <a:gdLst>
                  <a:gd name="T0" fmla="*/ 0 w 767"/>
                  <a:gd name="T1" fmla="*/ 0 h 488"/>
                  <a:gd name="T2" fmla="*/ 2147483647 w 767"/>
                  <a:gd name="T3" fmla="*/ 2147483647 h 488"/>
                  <a:gd name="T4" fmla="*/ 0 60000 65536"/>
                  <a:gd name="T5" fmla="*/ 0 60000 65536"/>
                  <a:gd name="T6" fmla="*/ 0 w 767"/>
                  <a:gd name="T7" fmla="*/ 0 h 488"/>
                  <a:gd name="T8" fmla="*/ 767 w 767"/>
                  <a:gd name="T9" fmla="*/ 488 h 4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7" h="488">
                    <a:moveTo>
                      <a:pt x="0" y="0"/>
                    </a:moveTo>
                    <a:lnTo>
                      <a:pt x="767" y="4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  <p:sp>
            <p:nvSpPr>
              <p:cNvPr id="45123" name="Oval 124"/>
              <p:cNvSpPr>
                <a:spLocks noChangeArrowheads="1"/>
              </p:cNvSpPr>
              <p:nvPr/>
            </p:nvSpPr>
            <p:spPr bwMode="auto">
              <a:xfrm>
                <a:off x="1175279" y="1985247"/>
                <a:ext cx="431800" cy="4174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5124" name="Oval 128"/>
              <p:cNvSpPr>
                <a:spLocks noChangeArrowheads="1"/>
              </p:cNvSpPr>
              <p:nvPr/>
            </p:nvSpPr>
            <p:spPr bwMode="auto">
              <a:xfrm>
                <a:off x="1829858" y="2694144"/>
                <a:ext cx="431800" cy="4174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5125" name="Oval 136"/>
              <p:cNvSpPr>
                <a:spLocks noChangeArrowheads="1"/>
              </p:cNvSpPr>
              <p:nvPr/>
            </p:nvSpPr>
            <p:spPr bwMode="auto">
              <a:xfrm>
                <a:off x="2484438" y="3403040"/>
                <a:ext cx="431800" cy="4174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1522033" y="2344738"/>
                <a:ext cx="396043" cy="412953"/>
              </a:xfrm>
              <a:custGeom>
                <a:avLst/>
                <a:gdLst>
                  <a:gd name="T0" fmla="*/ 0 w 767"/>
                  <a:gd name="T1" fmla="*/ 0 h 488"/>
                  <a:gd name="T2" fmla="*/ 2147483647 w 767"/>
                  <a:gd name="T3" fmla="*/ 2147483647 h 488"/>
                  <a:gd name="T4" fmla="*/ 0 60000 65536"/>
                  <a:gd name="T5" fmla="*/ 0 60000 65536"/>
                  <a:gd name="T6" fmla="*/ 0 w 767"/>
                  <a:gd name="T7" fmla="*/ 0 h 488"/>
                  <a:gd name="T8" fmla="*/ 767 w 767"/>
                  <a:gd name="T9" fmla="*/ 488 h 4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7" h="488">
                    <a:moveTo>
                      <a:pt x="0" y="0"/>
                    </a:moveTo>
                    <a:lnTo>
                      <a:pt x="767" y="4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  <p:sp>
            <p:nvSpPr>
              <p:cNvPr id="66" name="Freeform 43"/>
              <p:cNvSpPr>
                <a:spLocks/>
              </p:cNvSpPr>
              <p:nvPr/>
            </p:nvSpPr>
            <p:spPr bwMode="auto">
              <a:xfrm>
                <a:off x="2181741" y="3050879"/>
                <a:ext cx="396043" cy="412953"/>
              </a:xfrm>
              <a:custGeom>
                <a:avLst/>
                <a:gdLst>
                  <a:gd name="T0" fmla="*/ 0 w 767"/>
                  <a:gd name="T1" fmla="*/ 0 h 488"/>
                  <a:gd name="T2" fmla="*/ 2147483647 w 767"/>
                  <a:gd name="T3" fmla="*/ 2147483647 h 488"/>
                  <a:gd name="T4" fmla="*/ 0 60000 65536"/>
                  <a:gd name="T5" fmla="*/ 0 60000 65536"/>
                  <a:gd name="T6" fmla="*/ 0 w 767"/>
                  <a:gd name="T7" fmla="*/ 0 h 488"/>
                  <a:gd name="T8" fmla="*/ 767 w 767"/>
                  <a:gd name="T9" fmla="*/ 488 h 4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7" h="488">
                    <a:moveTo>
                      <a:pt x="0" y="0"/>
                    </a:moveTo>
                    <a:lnTo>
                      <a:pt x="767" y="4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8000"/>
              <a:lstStyle/>
              <a:p>
                <a:endParaRPr lang="zh-CN" altLang="en-US"/>
              </a:p>
            </p:txBody>
          </p:sp>
        </p:grpSp>
      </p:grpSp>
      <p:cxnSp>
        <p:nvCxnSpPr>
          <p:cNvPr id="70" name="直接连接符 69"/>
          <p:cNvCxnSpPr/>
          <p:nvPr/>
        </p:nvCxnSpPr>
        <p:spPr bwMode="auto">
          <a:xfrm>
            <a:off x="-3304" y="400506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907704" y="1347157"/>
            <a:ext cx="3111488" cy="713693"/>
            <a:chOff x="1907704" y="1347155"/>
            <a:chExt cx="3111488" cy="713693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890974" y="2060848"/>
              <a:ext cx="114494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1907704" y="1347155"/>
              <a:ext cx="3111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补全成完全二叉树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二叉树的链式存储结构</a:t>
            </a:r>
            <a:endParaRPr lang="zh-CN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0" y="4437112"/>
            <a:ext cx="9144000" cy="2395488"/>
          </a:xfrm>
        </p:spPr>
        <p:txBody>
          <a:bodyPr/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链式存储结构：二叉链表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基本思想：令二叉树的每个结点对应一个链表结点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除存放二叉树结点的数据信息外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还包含指向左右孩子结点的指针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50640" y="1003342"/>
            <a:ext cx="7263966" cy="471488"/>
            <a:chOff x="1150640" y="836042"/>
            <a:chExt cx="7263966" cy="471488"/>
          </a:xfrm>
        </p:grpSpPr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150640" y="840954"/>
              <a:ext cx="1981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结点结构：</a:t>
              </a:r>
            </a:p>
          </p:txBody>
        </p:sp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3131840" y="836042"/>
              <a:ext cx="5282766" cy="471488"/>
              <a:chOff x="975" y="2538"/>
              <a:chExt cx="3218" cy="411"/>
            </a:xfrm>
            <a:noFill/>
          </p:grpSpPr>
          <p:sp>
            <p:nvSpPr>
              <p:cNvPr id="72" name="Rectangle 13"/>
              <p:cNvSpPr>
                <a:spLocks noChangeArrowheads="1"/>
              </p:cNvSpPr>
              <p:nvPr/>
            </p:nvSpPr>
            <p:spPr bwMode="auto">
              <a:xfrm>
                <a:off x="975" y="2538"/>
                <a:ext cx="1124" cy="411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 b="1" dirty="0">
                    <a:latin typeface="Verdana" panose="020B0604030504040204" pitchFamily="34" charset="0"/>
                    <a:ea typeface="+mn-ea"/>
                    <a:cs typeface="Verdana" panose="020B0604030504040204" pitchFamily="34" charset="0"/>
                  </a:rPr>
                  <a:t> </a:t>
                </a:r>
                <a:r>
                  <a:rPr lang="en-US" altLang="zh-CN" sz="2400" b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lchild</a:t>
                </a:r>
                <a:endParaRPr lang="en-US" altLang="zh-CN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3" name="Rectangle 14"/>
              <p:cNvSpPr>
                <a:spLocks noChangeArrowheads="1"/>
              </p:cNvSpPr>
              <p:nvPr/>
            </p:nvSpPr>
            <p:spPr bwMode="auto">
              <a:xfrm>
                <a:off x="2099" y="2538"/>
                <a:ext cx="799" cy="411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2400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data</a:t>
                </a:r>
              </a:p>
            </p:txBody>
          </p:sp>
          <p:sp>
            <p:nvSpPr>
              <p:cNvPr id="74" name="Rectangle 15"/>
              <p:cNvSpPr>
                <a:spLocks noChangeArrowheads="1"/>
              </p:cNvSpPr>
              <p:nvPr/>
            </p:nvSpPr>
            <p:spPr bwMode="auto">
              <a:xfrm>
                <a:off x="2894" y="2538"/>
                <a:ext cx="1299" cy="411"/>
              </a:xfrm>
              <a:prstGeom prst="rect">
                <a:avLst/>
              </a:prstGeom>
              <a:grp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r>
                  <a:rPr lang="zh-CN" altLang="en-US" sz="2400" b="1" dirty="0">
                    <a:latin typeface="Verdana" panose="020B0604030504040204" pitchFamily="34" charset="0"/>
                    <a:ea typeface="+mn-ea"/>
                    <a:cs typeface="Verdana" panose="020B0604030504040204" pitchFamily="34" charset="0"/>
                  </a:rPr>
                  <a:t> </a:t>
                </a:r>
                <a:r>
                  <a:rPr lang="en-US" altLang="zh-CN" sz="2400" b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rchild</a:t>
                </a:r>
                <a:endParaRPr lang="en-US" altLang="zh-CN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1367644" y="1490222"/>
            <a:ext cx="7773052" cy="28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b="1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node 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ElemType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data;                     </a:t>
            </a:r>
            <a:r>
              <a:rPr kumimoji="1"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kumimoji="1"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数据域</a:t>
            </a:r>
            <a:endParaRPr kumimoji="1"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1" lang="en-US" altLang="zh-CN" b="1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node  *</a:t>
            </a: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kumimoji="1"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</a:t>
            </a:r>
            <a:r>
              <a:rPr kumimoji="1"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指针域</a:t>
            </a:r>
            <a:endParaRPr kumimoji="1"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r>
              <a:rPr kumimoji="1" lang="en-US" altLang="zh-CN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TNode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kumimoji="1"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-3304" y="440110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8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二叉链表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idx="1"/>
          </p:nvPr>
        </p:nvSpPr>
        <p:spPr>
          <a:xfrm>
            <a:off x="0" y="5049180"/>
            <a:ext cx="9144000" cy="1783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二叉链表示例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问题：如图所示的二叉链表中有多少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指针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为空？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在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个结点的二叉链表中，有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n+1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个空指针域</a:t>
            </a:r>
            <a:endParaRPr lang="zh-CN" altLang="en-US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57477" name="Group 69"/>
          <p:cNvGrpSpPr>
            <a:grpSpLocks/>
          </p:cNvGrpSpPr>
          <p:nvPr/>
        </p:nvGrpSpPr>
        <p:grpSpPr bwMode="auto">
          <a:xfrm>
            <a:off x="1365401" y="1304764"/>
            <a:ext cx="2198489" cy="3261642"/>
            <a:chOff x="703" y="2027"/>
            <a:chExt cx="1022" cy="1660"/>
          </a:xfrm>
        </p:grpSpPr>
        <p:sp>
          <p:nvSpPr>
            <p:cNvPr id="657417" name="Oval 9"/>
            <p:cNvSpPr>
              <a:spLocks noChangeArrowheads="1"/>
            </p:cNvSpPr>
            <p:nvPr/>
          </p:nvSpPr>
          <p:spPr bwMode="auto">
            <a:xfrm>
              <a:off x="1264" y="2027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57418" name="Oval 10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57419" name="Oval 11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57420" name="Oval 12"/>
            <p:cNvSpPr>
              <a:spLocks noChangeArrowheads="1"/>
            </p:cNvSpPr>
            <p:nvPr/>
          </p:nvSpPr>
          <p:spPr bwMode="auto">
            <a:xfrm>
              <a:off x="1219" y="2729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57421" name="Oval 13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57422" name="Oval 14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57423" name="Oval 15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57424" name="Line 16"/>
            <p:cNvSpPr>
              <a:spLocks noChangeShapeType="1"/>
            </p:cNvSpPr>
            <p:nvPr/>
          </p:nvSpPr>
          <p:spPr bwMode="auto">
            <a:xfrm flipH="1">
              <a:off x="1181" y="2205"/>
              <a:ext cx="111" cy="18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5" name="Line 17"/>
            <p:cNvSpPr>
              <a:spLocks noChangeShapeType="1"/>
            </p:cNvSpPr>
            <p:nvPr/>
          </p:nvSpPr>
          <p:spPr bwMode="auto">
            <a:xfrm flipH="1">
              <a:off x="911" y="2568"/>
              <a:ext cx="109" cy="18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6" name="Line 18"/>
            <p:cNvSpPr>
              <a:spLocks noChangeShapeType="1"/>
            </p:cNvSpPr>
            <p:nvPr/>
          </p:nvSpPr>
          <p:spPr bwMode="auto">
            <a:xfrm>
              <a:off x="1189" y="2566"/>
              <a:ext cx="103" cy="18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7" name="Line 19"/>
            <p:cNvSpPr>
              <a:spLocks noChangeShapeType="1"/>
            </p:cNvSpPr>
            <p:nvPr/>
          </p:nvSpPr>
          <p:spPr bwMode="auto">
            <a:xfrm flipH="1">
              <a:off x="1211" y="2931"/>
              <a:ext cx="78" cy="14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8" name="Line 20"/>
            <p:cNvSpPr>
              <a:spLocks noChangeShapeType="1"/>
            </p:cNvSpPr>
            <p:nvPr/>
          </p:nvSpPr>
          <p:spPr bwMode="auto">
            <a:xfrm>
              <a:off x="1429" y="2931"/>
              <a:ext cx="90" cy="13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9" name="Line 21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7431" name="Group 23"/>
          <p:cNvGrpSpPr>
            <a:grpSpLocks/>
          </p:cNvGrpSpPr>
          <p:nvPr/>
        </p:nvGrpSpPr>
        <p:grpSpPr bwMode="auto">
          <a:xfrm>
            <a:off x="4471554" y="1476328"/>
            <a:ext cx="3529012" cy="3413125"/>
            <a:chOff x="2540" y="1809"/>
            <a:chExt cx="2223" cy="2150"/>
          </a:xfrm>
        </p:grpSpPr>
        <p:grpSp>
          <p:nvGrpSpPr>
            <p:cNvPr id="657432" name="Group 24"/>
            <p:cNvGrpSpPr>
              <a:grpSpLocks/>
            </p:cNvGrpSpPr>
            <p:nvPr/>
          </p:nvGrpSpPr>
          <p:grpSpPr bwMode="auto">
            <a:xfrm>
              <a:off x="3289" y="1809"/>
              <a:ext cx="778" cy="256"/>
              <a:chOff x="1700" y="2033"/>
              <a:chExt cx="778" cy="256"/>
            </a:xfrm>
          </p:grpSpPr>
          <p:sp>
            <p:nvSpPr>
              <p:cNvPr id="657433" name="Rectangle 2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657434" name="Line 2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35" name="Line 2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  <p:grpSp>
          <p:nvGrpSpPr>
            <p:cNvPr id="657436" name="Group 28"/>
            <p:cNvGrpSpPr>
              <a:grpSpLocks/>
            </p:cNvGrpSpPr>
            <p:nvPr/>
          </p:nvGrpSpPr>
          <p:grpSpPr bwMode="auto">
            <a:xfrm>
              <a:off x="2819" y="2217"/>
              <a:ext cx="778" cy="256"/>
              <a:chOff x="1700" y="2033"/>
              <a:chExt cx="778" cy="256"/>
            </a:xfrm>
          </p:grpSpPr>
          <p:sp>
            <p:nvSpPr>
              <p:cNvPr id="657437" name="Rectangle 2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657438" name="Line 3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39" name="Line 3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  <p:grpSp>
          <p:nvGrpSpPr>
            <p:cNvPr id="657440" name="Group 32"/>
            <p:cNvGrpSpPr>
              <a:grpSpLocks/>
            </p:cNvGrpSpPr>
            <p:nvPr/>
          </p:nvGrpSpPr>
          <p:grpSpPr bwMode="auto">
            <a:xfrm>
              <a:off x="2540" y="2717"/>
              <a:ext cx="778" cy="256"/>
              <a:chOff x="1700" y="2033"/>
              <a:chExt cx="778" cy="256"/>
            </a:xfrm>
          </p:grpSpPr>
          <p:sp>
            <p:nvSpPr>
              <p:cNvPr id="657441" name="Rectangle 3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657442" name="Line 3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43" name="Line 3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  <p:grpSp>
          <p:nvGrpSpPr>
            <p:cNvPr id="657444" name="Group 36"/>
            <p:cNvGrpSpPr>
              <a:grpSpLocks/>
            </p:cNvGrpSpPr>
            <p:nvPr/>
          </p:nvGrpSpPr>
          <p:grpSpPr bwMode="auto">
            <a:xfrm>
              <a:off x="3497" y="2716"/>
              <a:ext cx="778" cy="256"/>
              <a:chOff x="1700" y="2033"/>
              <a:chExt cx="778" cy="256"/>
            </a:xfrm>
          </p:grpSpPr>
          <p:sp>
            <p:nvSpPr>
              <p:cNvPr id="657445" name="Rectangle 3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657446" name="Line 3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47" name="Line 3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  <p:grpSp>
          <p:nvGrpSpPr>
            <p:cNvPr id="657448" name="Group 40"/>
            <p:cNvGrpSpPr>
              <a:grpSpLocks/>
            </p:cNvGrpSpPr>
            <p:nvPr/>
          </p:nvGrpSpPr>
          <p:grpSpPr bwMode="auto">
            <a:xfrm>
              <a:off x="3052" y="3226"/>
              <a:ext cx="778" cy="256"/>
              <a:chOff x="1700" y="2033"/>
              <a:chExt cx="778" cy="256"/>
            </a:xfrm>
          </p:grpSpPr>
          <p:sp>
            <p:nvSpPr>
              <p:cNvPr id="657449" name="Rectangle 4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     </a:t>
                </a:r>
                <a:r>
                  <a:rPr lang="zh-CN" altLang="en-US" sz="1600"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57450" name="Line 4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51" name="Line 4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  <p:grpSp>
          <p:nvGrpSpPr>
            <p:cNvPr id="657452" name="Group 44"/>
            <p:cNvGrpSpPr>
              <a:grpSpLocks/>
            </p:cNvGrpSpPr>
            <p:nvPr/>
          </p:nvGrpSpPr>
          <p:grpSpPr bwMode="auto">
            <a:xfrm>
              <a:off x="3985" y="3216"/>
              <a:ext cx="778" cy="256"/>
              <a:chOff x="1700" y="2033"/>
              <a:chExt cx="778" cy="256"/>
            </a:xfrm>
          </p:grpSpPr>
          <p:sp>
            <p:nvSpPr>
              <p:cNvPr id="657453" name="Rectangle 4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57454" name="Line 4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55" name="Line 4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  <p:grpSp>
          <p:nvGrpSpPr>
            <p:cNvPr id="657456" name="Group 48"/>
            <p:cNvGrpSpPr>
              <a:grpSpLocks/>
            </p:cNvGrpSpPr>
            <p:nvPr/>
          </p:nvGrpSpPr>
          <p:grpSpPr bwMode="auto">
            <a:xfrm>
              <a:off x="3517" y="3703"/>
              <a:ext cx="778" cy="256"/>
              <a:chOff x="1700" y="2033"/>
              <a:chExt cx="778" cy="256"/>
            </a:xfrm>
          </p:grpSpPr>
          <p:sp>
            <p:nvSpPr>
              <p:cNvPr id="657457" name="Rectangle 4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57458" name="Line 5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  <p:sp>
            <p:nvSpPr>
              <p:cNvPr id="657459" name="Line 5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0"/>
              </a:p>
            </p:txBody>
          </p:sp>
        </p:grpSp>
      </p:grpSp>
      <p:sp>
        <p:nvSpPr>
          <p:cNvPr id="657460" name="Line 52"/>
          <p:cNvSpPr>
            <a:spLocks noChangeShapeType="1"/>
          </p:cNvSpPr>
          <p:nvPr/>
        </p:nvSpPr>
        <p:spPr bwMode="auto">
          <a:xfrm flipH="1">
            <a:off x="5532003" y="1673176"/>
            <a:ext cx="325438" cy="45968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 b="0"/>
          </a:p>
        </p:txBody>
      </p:sp>
      <p:sp>
        <p:nvSpPr>
          <p:cNvPr id="657461" name="Line 53"/>
          <p:cNvSpPr>
            <a:spLocks noChangeShapeType="1"/>
          </p:cNvSpPr>
          <p:nvPr/>
        </p:nvSpPr>
        <p:spPr bwMode="auto">
          <a:xfrm flipH="1">
            <a:off x="5040054" y="2327226"/>
            <a:ext cx="57857" cy="569912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 b="0"/>
          </a:p>
        </p:txBody>
      </p:sp>
      <p:sp>
        <p:nvSpPr>
          <p:cNvPr id="657462" name="Line 54"/>
          <p:cNvSpPr>
            <a:spLocks noChangeShapeType="1"/>
          </p:cNvSpPr>
          <p:nvPr/>
        </p:nvSpPr>
        <p:spPr bwMode="auto">
          <a:xfrm>
            <a:off x="5925704" y="2327226"/>
            <a:ext cx="582612" cy="569912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 b="0"/>
          </a:p>
        </p:txBody>
      </p:sp>
      <p:sp>
        <p:nvSpPr>
          <p:cNvPr id="657463" name="Line 55"/>
          <p:cNvSpPr>
            <a:spLocks noChangeShapeType="1"/>
          </p:cNvSpPr>
          <p:nvPr/>
        </p:nvSpPr>
        <p:spPr bwMode="auto">
          <a:xfrm flipH="1">
            <a:off x="5890781" y="3154315"/>
            <a:ext cx="282575" cy="563563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 b="0"/>
          </a:p>
        </p:txBody>
      </p:sp>
      <p:sp>
        <p:nvSpPr>
          <p:cNvPr id="657464" name="Line 56"/>
          <p:cNvSpPr>
            <a:spLocks noChangeShapeType="1"/>
          </p:cNvSpPr>
          <p:nvPr/>
        </p:nvSpPr>
        <p:spPr bwMode="auto">
          <a:xfrm>
            <a:off x="7002029" y="3154315"/>
            <a:ext cx="317500" cy="563563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 b="0"/>
          </a:p>
        </p:txBody>
      </p:sp>
      <p:sp>
        <p:nvSpPr>
          <p:cNvPr id="657465" name="Line 57"/>
          <p:cNvSpPr>
            <a:spLocks noChangeShapeType="1"/>
          </p:cNvSpPr>
          <p:nvPr/>
        </p:nvSpPr>
        <p:spPr bwMode="auto">
          <a:xfrm>
            <a:off x="6306706" y="3905201"/>
            <a:ext cx="288925" cy="57150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 b="0"/>
          </a:p>
        </p:txBody>
      </p:sp>
      <p:grpSp>
        <p:nvGrpSpPr>
          <p:cNvPr id="657466" name="Group 58"/>
          <p:cNvGrpSpPr>
            <a:grpSpLocks/>
          </p:cNvGrpSpPr>
          <p:nvPr/>
        </p:nvGrpSpPr>
        <p:grpSpPr bwMode="auto">
          <a:xfrm>
            <a:off x="5908243" y="756768"/>
            <a:ext cx="334963" cy="712788"/>
            <a:chOff x="3445" y="1362"/>
            <a:chExt cx="211" cy="449"/>
          </a:xfrm>
        </p:grpSpPr>
        <p:sp>
          <p:nvSpPr>
            <p:cNvPr id="657467" name="Freeform 59"/>
            <p:cNvSpPr>
              <a:spLocks/>
            </p:cNvSpPr>
            <p:nvPr/>
          </p:nvSpPr>
          <p:spPr bwMode="auto">
            <a:xfrm>
              <a:off x="3445" y="1362"/>
              <a:ext cx="72" cy="233"/>
            </a:xfrm>
            <a:custGeom>
              <a:avLst/>
              <a:gdLst>
                <a:gd name="T0" fmla="*/ 33 w 94"/>
                <a:gd name="T1" fmla="*/ 0 h 233"/>
                <a:gd name="T2" fmla="*/ 89 w 94"/>
                <a:gd name="T3" fmla="*/ 111 h 233"/>
                <a:gd name="T4" fmla="*/ 0 w 94"/>
                <a:gd name="T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round/>
              <a:headEnd/>
              <a:tailEnd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468" name="Line 60"/>
            <p:cNvSpPr>
              <a:spLocks noChangeShapeType="1"/>
            </p:cNvSpPr>
            <p:nvPr/>
          </p:nvSpPr>
          <p:spPr bwMode="auto">
            <a:xfrm>
              <a:off x="3456" y="1589"/>
              <a:ext cx="200" cy="222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7469" name="Text Box 61"/>
          <p:cNvSpPr txBox="1">
            <a:spLocks noChangeArrowheads="1"/>
          </p:cNvSpPr>
          <p:nvPr/>
        </p:nvSpPr>
        <p:spPr bwMode="auto">
          <a:xfrm>
            <a:off x="6480212" y="1466167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657470" name="Text Box 62"/>
          <p:cNvSpPr txBox="1">
            <a:spLocks noChangeArrowheads="1"/>
          </p:cNvSpPr>
          <p:nvPr/>
        </p:nvSpPr>
        <p:spPr bwMode="auto">
          <a:xfrm>
            <a:off x="4470874" y="2924945"/>
            <a:ext cx="360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1" name="Text Box 63"/>
          <p:cNvSpPr txBox="1">
            <a:spLocks noChangeArrowheads="1"/>
          </p:cNvSpPr>
          <p:nvPr/>
        </p:nvSpPr>
        <p:spPr bwMode="auto">
          <a:xfrm>
            <a:off x="5328124" y="2924944"/>
            <a:ext cx="360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^</a:t>
            </a:r>
          </a:p>
        </p:txBody>
      </p:sp>
      <p:sp>
        <p:nvSpPr>
          <p:cNvPr id="657472" name="Text Box 64"/>
          <p:cNvSpPr txBox="1">
            <a:spLocks noChangeArrowheads="1"/>
          </p:cNvSpPr>
          <p:nvPr/>
        </p:nvSpPr>
        <p:spPr bwMode="auto">
          <a:xfrm>
            <a:off x="5276884" y="3710572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3" name="Text Box 65"/>
          <p:cNvSpPr txBox="1">
            <a:spLocks noChangeArrowheads="1"/>
          </p:cNvSpPr>
          <p:nvPr/>
        </p:nvSpPr>
        <p:spPr bwMode="auto">
          <a:xfrm>
            <a:off x="6747524" y="3710572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4" name="Text Box 66"/>
          <p:cNvSpPr txBox="1">
            <a:spLocks noChangeArrowheads="1"/>
          </p:cNvSpPr>
          <p:nvPr/>
        </p:nvSpPr>
        <p:spPr bwMode="auto">
          <a:xfrm>
            <a:off x="7607428" y="3710572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5" name="Text Box 67"/>
          <p:cNvSpPr txBox="1">
            <a:spLocks noChangeArrowheads="1"/>
          </p:cNvSpPr>
          <p:nvPr/>
        </p:nvSpPr>
        <p:spPr bwMode="auto">
          <a:xfrm>
            <a:off x="6007124" y="4491622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^</a:t>
            </a:r>
          </a:p>
        </p:txBody>
      </p:sp>
      <p:sp>
        <p:nvSpPr>
          <p:cNvPr id="657476" name="Text Box 68"/>
          <p:cNvSpPr txBox="1">
            <a:spLocks noChangeArrowheads="1"/>
          </p:cNvSpPr>
          <p:nvPr/>
        </p:nvSpPr>
        <p:spPr bwMode="auto">
          <a:xfrm>
            <a:off x="6856868" y="4491622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-3304" y="504918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 Box 80"/>
          <p:cNvSpPr txBox="1">
            <a:spLocks noChangeArrowheads="1"/>
          </p:cNvSpPr>
          <p:nvPr/>
        </p:nvSpPr>
        <p:spPr bwMode="auto">
          <a:xfrm>
            <a:off x="5004738" y="692698"/>
            <a:ext cx="1187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2932" y="5210846"/>
            <a:ext cx="6203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空指针域数目＝ 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0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altLang="zh-CN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0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0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altLang="zh-CN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0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altLang="zh-CN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000" b="1" baseline="-25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+1 = </a:t>
            </a:r>
            <a:r>
              <a:rPr lang="en-US" altLang="zh-CN" sz="2000" b="1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+1</a:t>
            </a:r>
            <a:endParaRPr lang="en-US" altLang="zh-CN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5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5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5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5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5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build="p" bldLvl="5" autoUpdateAnimBg="0"/>
      <p:bldP spid="657460" grpId="0" animBg="1"/>
      <p:bldP spid="657461" grpId="0" animBg="1"/>
      <p:bldP spid="657462" grpId="0" animBg="1"/>
      <p:bldP spid="657463" grpId="0" animBg="1"/>
      <p:bldP spid="657464" grpId="0" animBg="1"/>
      <p:bldP spid="657465" grpId="0" animBg="1"/>
      <p:bldP spid="657469" grpId="0" build="p" autoUpdateAnimBg="0"/>
      <p:bldP spid="657470" grpId="0" build="p" autoUpdateAnimBg="0"/>
      <p:bldP spid="657471" grpId="0" build="p" autoUpdateAnimBg="0"/>
      <p:bldP spid="657472" grpId="0" build="p" autoUpdateAnimBg="0"/>
      <p:bldP spid="657473" grpId="0" build="p" autoUpdateAnimBg="0"/>
      <p:bldP spid="657474" grpId="0" build="p" autoUpdateAnimBg="0"/>
      <p:bldP spid="657475" grpId="0" build="p" autoUpdateAnimBg="0"/>
      <p:bldP spid="657476" grpId="0" build="p" autoUpdateAnimBg="0"/>
      <p:bldP spid="75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三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叉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链表：在二叉链表的基础上增加一个指向双亲的指针域</a:t>
            </a:r>
          </a:p>
          <a:p>
            <a:pPr marL="609600" indent="-609600">
              <a:lnSpc>
                <a:spcPct val="140000"/>
              </a:lnSpc>
              <a:spcBef>
                <a:spcPct val="30000"/>
              </a:spcBef>
              <a:buFont typeface="Wingdings 2" pitchFamily="18" charset="2"/>
              <a:buChar char="d"/>
            </a:pPr>
            <a:endParaRPr lang="zh-CN" altLang="en-US" sz="2600" b="1" dirty="0"/>
          </a:p>
        </p:txBody>
      </p:sp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323852" y="1268762"/>
            <a:ext cx="5040313" cy="261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t" anchorCtr="0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</a:t>
            </a: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000" b="1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en-US" altLang="zh-CN" sz="20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node </a:t>
            </a: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Elemtype   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000" b="1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en-US" altLang="zh-CN" sz="20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node  </a:t>
            </a:r>
            <a:r>
              <a:rPr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000" b="1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en-US" altLang="zh-CN" sz="2000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node  </a:t>
            </a:r>
            <a:r>
              <a:rPr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TNode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*PBT</a:t>
            </a:r>
            <a:r>
              <a:rPr lang="en-US" altLang="zh-CN"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52648" name="Group 8"/>
          <p:cNvGrpSpPr>
            <a:grpSpLocks/>
          </p:cNvGrpSpPr>
          <p:nvPr/>
        </p:nvGrpSpPr>
        <p:grpSpPr bwMode="auto">
          <a:xfrm>
            <a:off x="1672763" y="3429002"/>
            <a:ext cx="1963135" cy="3188653"/>
            <a:chOff x="703" y="2027"/>
            <a:chExt cx="1022" cy="1660"/>
          </a:xfrm>
        </p:grpSpPr>
        <p:sp>
          <p:nvSpPr>
            <p:cNvPr id="752649" name="Oval 9"/>
            <p:cNvSpPr>
              <a:spLocks noChangeArrowheads="1"/>
            </p:cNvSpPr>
            <p:nvPr/>
          </p:nvSpPr>
          <p:spPr bwMode="auto">
            <a:xfrm>
              <a:off x="1264" y="2027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752650" name="Oval 10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752651" name="Oval 11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752652" name="Oval 12"/>
            <p:cNvSpPr>
              <a:spLocks noChangeArrowheads="1"/>
            </p:cNvSpPr>
            <p:nvPr/>
          </p:nvSpPr>
          <p:spPr bwMode="auto">
            <a:xfrm>
              <a:off x="1219" y="2729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752653" name="Oval 13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752654" name="Oval 14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752655" name="Oval 15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752656" name="Line 16"/>
            <p:cNvSpPr>
              <a:spLocks noChangeShapeType="1"/>
            </p:cNvSpPr>
            <p:nvPr/>
          </p:nvSpPr>
          <p:spPr bwMode="auto">
            <a:xfrm flipH="1">
              <a:off x="1181" y="2205"/>
              <a:ext cx="111" cy="18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57" name="Line 17"/>
            <p:cNvSpPr>
              <a:spLocks noChangeShapeType="1"/>
            </p:cNvSpPr>
            <p:nvPr/>
          </p:nvSpPr>
          <p:spPr bwMode="auto">
            <a:xfrm flipH="1">
              <a:off x="911" y="2568"/>
              <a:ext cx="109" cy="18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58" name="Line 18"/>
            <p:cNvSpPr>
              <a:spLocks noChangeShapeType="1"/>
            </p:cNvSpPr>
            <p:nvPr/>
          </p:nvSpPr>
          <p:spPr bwMode="auto">
            <a:xfrm>
              <a:off x="1189" y="2566"/>
              <a:ext cx="103" cy="18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59" name="Line 19"/>
            <p:cNvSpPr>
              <a:spLocks noChangeShapeType="1"/>
            </p:cNvSpPr>
            <p:nvPr/>
          </p:nvSpPr>
          <p:spPr bwMode="auto">
            <a:xfrm flipH="1">
              <a:off x="1211" y="2931"/>
              <a:ext cx="78" cy="14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60" name="Line 20"/>
            <p:cNvSpPr>
              <a:spLocks noChangeShapeType="1"/>
            </p:cNvSpPr>
            <p:nvPr/>
          </p:nvSpPr>
          <p:spPr bwMode="auto">
            <a:xfrm>
              <a:off x="1429" y="2931"/>
              <a:ext cx="90" cy="13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61" name="Line 21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52711" name="Group 71"/>
          <p:cNvGrpSpPr>
            <a:grpSpLocks/>
          </p:cNvGrpSpPr>
          <p:nvPr/>
        </p:nvGrpSpPr>
        <p:grpSpPr bwMode="auto">
          <a:xfrm>
            <a:off x="4139953" y="1412578"/>
            <a:ext cx="4608513" cy="576262"/>
            <a:chOff x="2472" y="73"/>
            <a:chExt cx="2903" cy="363"/>
          </a:xfrm>
        </p:grpSpPr>
        <p:sp>
          <p:nvSpPr>
            <p:cNvPr id="752645" name="Rectangle 5"/>
            <p:cNvSpPr>
              <a:spLocks noChangeArrowheads="1"/>
            </p:cNvSpPr>
            <p:nvPr/>
          </p:nvSpPr>
          <p:spPr bwMode="auto">
            <a:xfrm>
              <a:off x="2472" y="73"/>
              <a:ext cx="2903" cy="362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lchild</a:t>
              </a:r>
              <a:r>
                <a:rPr lang="en-US" altLang="zh-CN" sz="2000" b="1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</a:t>
              </a: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parent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rchild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752646" name="Line 6"/>
            <p:cNvSpPr>
              <a:spLocks noChangeShapeType="1"/>
            </p:cNvSpPr>
            <p:nvPr/>
          </p:nvSpPr>
          <p:spPr bwMode="auto">
            <a:xfrm>
              <a:off x="3225" y="73"/>
              <a:ext cx="0" cy="3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2647" name="Line 7"/>
            <p:cNvSpPr>
              <a:spLocks noChangeShapeType="1"/>
            </p:cNvSpPr>
            <p:nvPr/>
          </p:nvSpPr>
          <p:spPr bwMode="auto">
            <a:xfrm>
              <a:off x="3878" y="73"/>
              <a:ext cx="0" cy="3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2710" name="Line 70"/>
            <p:cNvSpPr>
              <a:spLocks noChangeShapeType="1"/>
            </p:cNvSpPr>
            <p:nvPr/>
          </p:nvSpPr>
          <p:spPr bwMode="auto">
            <a:xfrm>
              <a:off x="4649" y="74"/>
              <a:ext cx="0" cy="3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52712" name="Group 72"/>
          <p:cNvGrpSpPr>
            <a:grpSpLocks/>
          </p:cNvGrpSpPr>
          <p:nvPr/>
        </p:nvGrpSpPr>
        <p:grpSpPr bwMode="auto">
          <a:xfrm>
            <a:off x="3878265" y="2928940"/>
            <a:ext cx="5081587" cy="3576637"/>
            <a:chOff x="2307" y="1809"/>
            <a:chExt cx="3201" cy="2253"/>
          </a:xfrm>
        </p:grpSpPr>
        <p:grpSp>
          <p:nvGrpSpPr>
            <p:cNvPr id="752713" name="Group 73"/>
            <p:cNvGrpSpPr>
              <a:grpSpLocks/>
            </p:cNvGrpSpPr>
            <p:nvPr/>
          </p:nvGrpSpPr>
          <p:grpSpPr bwMode="auto">
            <a:xfrm>
              <a:off x="3289" y="1809"/>
              <a:ext cx="1134" cy="260"/>
              <a:chOff x="3289" y="1809"/>
              <a:chExt cx="1134" cy="260"/>
            </a:xfrm>
          </p:grpSpPr>
          <p:sp>
            <p:nvSpPr>
              <p:cNvPr id="752714" name="Rectangle 7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752715" name="Line 7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16" name="Line 7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17" name="Line 7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18" name="Group 78"/>
            <p:cNvGrpSpPr>
              <a:grpSpLocks/>
            </p:cNvGrpSpPr>
            <p:nvPr/>
          </p:nvGrpSpPr>
          <p:grpSpPr bwMode="auto">
            <a:xfrm>
              <a:off x="2651" y="2284"/>
              <a:ext cx="1134" cy="257"/>
              <a:chOff x="3289" y="1809"/>
              <a:chExt cx="1134" cy="257"/>
            </a:xfrm>
          </p:grpSpPr>
          <p:sp>
            <p:nvSpPr>
              <p:cNvPr id="752719" name="Rectangle 79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sz="2000" dirty="0">
                    <a:ea typeface="宋体" pitchFamily="2" charset="-122"/>
                  </a:rPr>
                  <a:t>             </a:t>
                </a:r>
              </a:p>
            </p:txBody>
          </p:sp>
          <p:sp>
            <p:nvSpPr>
              <p:cNvPr id="752720" name="Line 80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1" name="Line 81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2" name="Line 82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23" name="Group 83"/>
            <p:cNvGrpSpPr>
              <a:grpSpLocks/>
            </p:cNvGrpSpPr>
            <p:nvPr/>
          </p:nvGrpSpPr>
          <p:grpSpPr bwMode="auto">
            <a:xfrm>
              <a:off x="2307" y="2772"/>
              <a:ext cx="1134" cy="260"/>
              <a:chOff x="3289" y="1809"/>
              <a:chExt cx="1134" cy="260"/>
            </a:xfrm>
          </p:grpSpPr>
          <p:sp>
            <p:nvSpPr>
              <p:cNvPr id="752724" name="Rectangle 8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 </a:t>
                </a:r>
                <a:r>
                  <a:rPr lang="zh-CN" altLang="en-US" sz="1600" dirty="0">
                    <a:ea typeface="宋体" pitchFamily="2" charset="-122"/>
                  </a:rPr>
                  <a:t>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r>
                  <a:rPr lang="en-US" altLang="zh-CN" sz="2000" dirty="0">
                    <a:ea typeface="宋体" pitchFamily="2" charset="-122"/>
                  </a:rPr>
                  <a:t>               </a:t>
                </a:r>
              </a:p>
            </p:txBody>
          </p:sp>
          <p:sp>
            <p:nvSpPr>
              <p:cNvPr id="752725" name="Line 8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6" name="Line 8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7" name="Line 8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28" name="Group 88"/>
            <p:cNvGrpSpPr>
              <a:grpSpLocks/>
            </p:cNvGrpSpPr>
            <p:nvPr/>
          </p:nvGrpSpPr>
          <p:grpSpPr bwMode="auto">
            <a:xfrm>
              <a:off x="3752" y="2750"/>
              <a:ext cx="1134" cy="260"/>
              <a:chOff x="3289" y="1809"/>
              <a:chExt cx="1134" cy="260"/>
            </a:xfrm>
          </p:grpSpPr>
          <p:sp>
            <p:nvSpPr>
              <p:cNvPr id="752729" name="Rectangle 89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752730" name="Line 90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1" name="Line 91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2" name="Line 92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33" name="Group 93"/>
            <p:cNvGrpSpPr>
              <a:grpSpLocks/>
            </p:cNvGrpSpPr>
            <p:nvPr/>
          </p:nvGrpSpPr>
          <p:grpSpPr bwMode="auto">
            <a:xfrm>
              <a:off x="3041" y="3272"/>
              <a:ext cx="1134" cy="260"/>
              <a:chOff x="3289" y="1809"/>
              <a:chExt cx="1134" cy="260"/>
            </a:xfrm>
          </p:grpSpPr>
          <p:sp>
            <p:nvSpPr>
              <p:cNvPr id="752734" name="Rectangle 9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zh-CN" altLang="en-US" sz="1600">
                    <a:ea typeface="宋体" pitchFamily="2" charset="-122"/>
                  </a:rPr>
                  <a:t> </a:t>
                </a:r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r>
                  <a:rPr lang="en-US" altLang="zh-CN" sz="2000">
                    <a:ea typeface="宋体" pitchFamily="2" charset="-122"/>
                  </a:rPr>
                  <a:t>         </a:t>
                </a:r>
                <a:endParaRPr lang="en-US" altLang="zh-CN" sz="2000" dirty="0">
                  <a:ea typeface="宋体" pitchFamily="2" charset="-122"/>
                </a:endParaRPr>
              </a:p>
            </p:txBody>
          </p:sp>
          <p:sp>
            <p:nvSpPr>
              <p:cNvPr id="752735" name="Line 9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6" name="Line 9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7" name="Line 9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38" name="Group 98"/>
            <p:cNvGrpSpPr>
              <a:grpSpLocks/>
            </p:cNvGrpSpPr>
            <p:nvPr/>
          </p:nvGrpSpPr>
          <p:grpSpPr bwMode="auto">
            <a:xfrm>
              <a:off x="4374" y="3261"/>
              <a:ext cx="1134" cy="257"/>
              <a:chOff x="3289" y="1809"/>
              <a:chExt cx="1134" cy="257"/>
            </a:xfrm>
          </p:grpSpPr>
          <p:sp>
            <p:nvSpPr>
              <p:cNvPr id="752739" name="Rectangle 99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ea typeface="宋体" pitchFamily="2" charset="-122"/>
                  </a:rPr>
                  <a:t>       </a:t>
                </a:r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  <a:endPara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2740" name="Line 100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1" name="Line 101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2" name="Line 102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43" name="Group 103"/>
            <p:cNvGrpSpPr>
              <a:grpSpLocks/>
            </p:cNvGrpSpPr>
            <p:nvPr/>
          </p:nvGrpSpPr>
          <p:grpSpPr bwMode="auto">
            <a:xfrm>
              <a:off x="3751" y="3805"/>
              <a:ext cx="1134" cy="257"/>
              <a:chOff x="3289" y="1809"/>
              <a:chExt cx="1134" cy="257"/>
            </a:xfrm>
          </p:grpSpPr>
          <p:sp>
            <p:nvSpPr>
              <p:cNvPr id="752744" name="Rectangle 10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zh-CN" altLang="en-US" sz="1600">
                    <a:ea typeface="宋体" pitchFamily="2" charset="-122"/>
                  </a:rPr>
                  <a:t> </a:t>
                </a:r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  <a:endPara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2745" name="Line 10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6" name="Line 10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7" name="Line 10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52748" name="Line 108"/>
          <p:cNvSpPr>
            <a:spLocks noChangeShapeType="1"/>
          </p:cNvSpPr>
          <p:nvPr/>
        </p:nvSpPr>
        <p:spPr bwMode="auto">
          <a:xfrm flipH="1">
            <a:off x="5105400" y="3154683"/>
            <a:ext cx="521970" cy="514349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49" name="Line 109"/>
          <p:cNvSpPr>
            <a:spLocks noChangeShapeType="1"/>
          </p:cNvSpPr>
          <p:nvPr/>
        </p:nvSpPr>
        <p:spPr bwMode="auto">
          <a:xfrm flipH="1">
            <a:off x="4566920" y="3896361"/>
            <a:ext cx="81280" cy="56388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0" name="Line 110"/>
          <p:cNvSpPr>
            <a:spLocks noChangeShapeType="1"/>
          </p:cNvSpPr>
          <p:nvPr/>
        </p:nvSpPr>
        <p:spPr bwMode="auto">
          <a:xfrm flipH="1">
            <a:off x="5740401" y="4638040"/>
            <a:ext cx="645159" cy="60960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1" name="Line 111"/>
          <p:cNvSpPr>
            <a:spLocks noChangeShapeType="1"/>
          </p:cNvSpPr>
          <p:nvPr/>
        </p:nvSpPr>
        <p:spPr bwMode="auto">
          <a:xfrm>
            <a:off x="6002338" y="3954463"/>
            <a:ext cx="741362" cy="47625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2752" name="Line 112"/>
          <p:cNvSpPr>
            <a:spLocks noChangeShapeType="1"/>
          </p:cNvSpPr>
          <p:nvPr/>
        </p:nvSpPr>
        <p:spPr bwMode="auto">
          <a:xfrm>
            <a:off x="7741921" y="4627882"/>
            <a:ext cx="217805" cy="614045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3" name="Line 113"/>
          <p:cNvSpPr>
            <a:spLocks noChangeShapeType="1"/>
          </p:cNvSpPr>
          <p:nvPr/>
        </p:nvSpPr>
        <p:spPr bwMode="auto">
          <a:xfrm>
            <a:off x="6614161" y="5466080"/>
            <a:ext cx="198120" cy="62357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4" name="Line 114"/>
          <p:cNvSpPr>
            <a:spLocks noChangeShapeType="1"/>
          </p:cNvSpPr>
          <p:nvPr/>
        </p:nvSpPr>
        <p:spPr bwMode="auto">
          <a:xfrm flipV="1">
            <a:off x="5508104" y="3345180"/>
            <a:ext cx="557416" cy="543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5" name="Line 115"/>
          <p:cNvSpPr>
            <a:spLocks noChangeShapeType="1"/>
          </p:cNvSpPr>
          <p:nvPr/>
        </p:nvSpPr>
        <p:spPr bwMode="auto">
          <a:xfrm flipV="1">
            <a:off x="4978401" y="4099560"/>
            <a:ext cx="101601" cy="54864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6" name="Line 116"/>
          <p:cNvSpPr>
            <a:spLocks noChangeShapeType="1"/>
          </p:cNvSpPr>
          <p:nvPr/>
        </p:nvSpPr>
        <p:spPr bwMode="auto">
          <a:xfrm flipH="1" flipV="1">
            <a:off x="6230938" y="3954464"/>
            <a:ext cx="1053782" cy="678497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7" name="Line 117"/>
          <p:cNvSpPr>
            <a:spLocks noChangeShapeType="1"/>
          </p:cNvSpPr>
          <p:nvPr/>
        </p:nvSpPr>
        <p:spPr bwMode="auto">
          <a:xfrm flipV="1">
            <a:off x="6146800" y="4846321"/>
            <a:ext cx="665480" cy="60959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8" name="Line 118"/>
          <p:cNvSpPr>
            <a:spLocks noChangeShapeType="1"/>
          </p:cNvSpPr>
          <p:nvPr/>
        </p:nvSpPr>
        <p:spPr bwMode="auto">
          <a:xfrm flipH="1" flipV="1">
            <a:off x="5963921" y="5674361"/>
            <a:ext cx="1320799" cy="62483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9" name="Line 119"/>
          <p:cNvSpPr>
            <a:spLocks noChangeShapeType="1"/>
          </p:cNvSpPr>
          <p:nvPr/>
        </p:nvSpPr>
        <p:spPr bwMode="auto">
          <a:xfrm flipH="1" flipV="1">
            <a:off x="7279641" y="4856481"/>
            <a:ext cx="1000759" cy="58927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752760" name="Group 120"/>
          <p:cNvGrpSpPr>
            <a:grpSpLocks/>
          </p:cNvGrpSpPr>
          <p:nvPr/>
        </p:nvGrpSpPr>
        <p:grpSpPr bwMode="auto">
          <a:xfrm>
            <a:off x="5788025" y="2359029"/>
            <a:ext cx="336550" cy="573088"/>
            <a:chOff x="3789" y="1450"/>
            <a:chExt cx="212" cy="361"/>
          </a:xfrm>
        </p:grpSpPr>
        <p:sp>
          <p:nvSpPr>
            <p:cNvPr id="752761" name="Freeform 121"/>
            <p:cNvSpPr>
              <a:spLocks/>
            </p:cNvSpPr>
            <p:nvPr/>
          </p:nvSpPr>
          <p:spPr bwMode="auto">
            <a:xfrm>
              <a:off x="3789" y="1450"/>
              <a:ext cx="116" cy="233"/>
            </a:xfrm>
            <a:custGeom>
              <a:avLst/>
              <a:gdLst>
                <a:gd name="T0" fmla="*/ 45 w 152"/>
                <a:gd name="T1" fmla="*/ 0 h 155"/>
                <a:gd name="T2" fmla="*/ 145 w 152"/>
                <a:gd name="T3" fmla="*/ 55 h 155"/>
                <a:gd name="T4" fmla="*/ 0 w 152"/>
                <a:gd name="T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55">
                  <a:moveTo>
                    <a:pt x="45" y="0"/>
                  </a:moveTo>
                  <a:cubicBezTo>
                    <a:pt x="98" y="14"/>
                    <a:pt x="152" y="29"/>
                    <a:pt x="145" y="55"/>
                  </a:cubicBezTo>
                  <a:cubicBezTo>
                    <a:pt x="138" y="81"/>
                    <a:pt x="24" y="138"/>
                    <a:pt x="0" y="155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2762" name="Line 122"/>
            <p:cNvSpPr>
              <a:spLocks noChangeShapeType="1"/>
            </p:cNvSpPr>
            <p:nvPr/>
          </p:nvSpPr>
          <p:spPr bwMode="auto">
            <a:xfrm>
              <a:off x="3789" y="1644"/>
              <a:ext cx="212" cy="1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2763" name="Text Box 123"/>
          <p:cNvSpPr txBox="1">
            <a:spLocks noChangeArrowheads="1"/>
          </p:cNvSpPr>
          <p:nvPr/>
        </p:nvSpPr>
        <p:spPr bwMode="auto">
          <a:xfrm>
            <a:off x="6346317" y="292208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4" name="Text Box 124"/>
          <p:cNvSpPr txBox="1">
            <a:spLocks noChangeArrowheads="1"/>
          </p:cNvSpPr>
          <p:nvPr/>
        </p:nvSpPr>
        <p:spPr bwMode="auto">
          <a:xfrm>
            <a:off x="6807738" y="292208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5" name="Text Box 125"/>
          <p:cNvSpPr txBox="1">
            <a:spLocks noChangeArrowheads="1"/>
          </p:cNvSpPr>
          <p:nvPr/>
        </p:nvSpPr>
        <p:spPr bwMode="auto">
          <a:xfrm>
            <a:off x="3894592" y="447316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6" name="Text Box 126"/>
          <p:cNvSpPr txBox="1">
            <a:spLocks noChangeArrowheads="1"/>
          </p:cNvSpPr>
          <p:nvPr/>
        </p:nvSpPr>
        <p:spPr bwMode="auto">
          <a:xfrm>
            <a:off x="5256120" y="447316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7" name="Text Box 127"/>
          <p:cNvSpPr txBox="1">
            <a:spLocks noChangeArrowheads="1"/>
          </p:cNvSpPr>
          <p:nvPr/>
        </p:nvSpPr>
        <p:spPr bwMode="auto">
          <a:xfrm>
            <a:off x="5069432" y="5249968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/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8" name="Text Box 128"/>
          <p:cNvSpPr txBox="1">
            <a:spLocks noChangeArrowheads="1"/>
          </p:cNvSpPr>
          <p:nvPr/>
        </p:nvSpPr>
        <p:spPr bwMode="auto">
          <a:xfrm>
            <a:off x="7176480" y="5249968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9" name="Text Box 129"/>
          <p:cNvSpPr txBox="1">
            <a:spLocks noChangeArrowheads="1"/>
          </p:cNvSpPr>
          <p:nvPr/>
        </p:nvSpPr>
        <p:spPr bwMode="auto">
          <a:xfrm>
            <a:off x="8535192" y="5237776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70" name="Text Box 130"/>
          <p:cNvSpPr txBox="1">
            <a:spLocks noChangeArrowheads="1"/>
          </p:cNvSpPr>
          <p:nvPr/>
        </p:nvSpPr>
        <p:spPr bwMode="auto">
          <a:xfrm>
            <a:off x="6185184" y="6111056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71" name="Text Box 131"/>
          <p:cNvSpPr txBox="1">
            <a:spLocks noChangeArrowheads="1"/>
          </p:cNvSpPr>
          <p:nvPr/>
        </p:nvSpPr>
        <p:spPr bwMode="auto">
          <a:xfrm>
            <a:off x="7538496" y="609734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85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三</a:t>
            </a:r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叉链表</a:t>
            </a:r>
          </a:p>
        </p:txBody>
      </p:sp>
    </p:spTree>
    <p:extLst>
      <p:ext uri="{BB962C8B-B14F-4D97-AF65-F5344CB8AC3E}">
        <p14:creationId xmlns:p14="http://schemas.microsoft.com/office/powerpoint/2010/main" val="29509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2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5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5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5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5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5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2" grpId="0" build="p"/>
      <p:bldP spid="752643" grpId="0" autoUpdateAnimBg="0"/>
      <p:bldP spid="752748" grpId="0" animBg="1"/>
      <p:bldP spid="752749" grpId="0" animBg="1"/>
      <p:bldP spid="752750" grpId="0" animBg="1"/>
      <p:bldP spid="752751" grpId="0" animBg="1"/>
      <p:bldP spid="752752" grpId="0" animBg="1"/>
      <p:bldP spid="752753" grpId="0" animBg="1"/>
      <p:bldP spid="752754" grpId="0" animBg="1"/>
      <p:bldP spid="752755" grpId="0" animBg="1"/>
      <p:bldP spid="752756" grpId="0" animBg="1"/>
      <p:bldP spid="752757" grpId="0" animBg="1"/>
      <p:bldP spid="752758" grpId="0" animBg="1"/>
      <p:bldP spid="752759" grpId="0" animBg="1"/>
      <p:bldP spid="752763" grpId="0" build="p" autoUpdateAnimBg="0"/>
      <p:bldP spid="752764" grpId="0" build="p" autoUpdateAnimBg="0"/>
      <p:bldP spid="752765" grpId="0" build="p" autoUpdateAnimBg="0"/>
      <p:bldP spid="752766" grpId="0" build="p" autoUpdateAnimBg="0"/>
      <p:bldP spid="752767" grpId="0" build="p" autoUpdateAnimBg="0"/>
      <p:bldP spid="752768" grpId="0" build="p" autoUpdateAnimBg="0"/>
      <p:bldP spid="752769" grpId="0" build="p" autoUpdateAnimBg="0"/>
      <p:bldP spid="752770" grpId="0" build="p" autoUpdateAnimBg="0"/>
      <p:bldP spid="7527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304764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二叉树的遍历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467496"/>
            <a:ext cx="9144000" cy="2581684"/>
          </a:xfrm>
          <a:prstGeom prst="rect">
            <a:avLst/>
          </a:prstGeom>
        </p:spPr>
        <p:txBody>
          <a:bodyPr>
            <a:normAutofit/>
          </a:bodyPr>
          <a:lstStyle>
            <a:lvl1pPr marL="466725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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35038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403350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£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871663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±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1" hangingPunct="1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>
                <a:latin typeface="Verdana" panose="020B0604030504040204" pitchFamily="34" charset="0"/>
                <a:cs typeface="Verdana" panose="020B0604030504040204" pitchFamily="34" charset="0"/>
              </a:rPr>
              <a:t>树的遍历</a:t>
            </a:r>
          </a:p>
          <a:p>
            <a:pPr marL="936000" lvl="1" indent="-468000" eaLnBrk="1" hangingPunct="1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按一定规律走遍树的各顶点，且使每一顶点仅被访问一次</a:t>
            </a:r>
          </a:p>
          <a:p>
            <a:pPr marL="936000" lvl="1" indent="-468000" eaLnBrk="1" hangingPunct="1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即：采用一定的方法得到树中所有结点的一个线性排列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二叉树的四种遍历算法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idx="1"/>
          </p:nvPr>
        </p:nvSpPr>
        <p:spPr>
          <a:xfrm>
            <a:off x="0" y="3904480"/>
            <a:ext cx="9144000" cy="28995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/>
              <a:t>前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遍历：先访问根结点，然后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分别前序遍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历左子树、右子树</a:t>
            </a: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遍历：中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序遍历左子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树，访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问根结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点，中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序遍历右子树</a:t>
            </a: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后序遍历：先后序遍历左、右子树，然后访问根结点</a:t>
            </a: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按层次遍历：从上到下、从左到右访问各结点</a:t>
            </a:r>
          </a:p>
        </p:txBody>
      </p:sp>
      <p:grpSp>
        <p:nvGrpSpPr>
          <p:cNvPr id="661520" name="Group 16"/>
          <p:cNvGrpSpPr>
            <a:grpSpLocks/>
          </p:cNvGrpSpPr>
          <p:nvPr/>
        </p:nvGrpSpPr>
        <p:grpSpPr bwMode="auto">
          <a:xfrm>
            <a:off x="1331915" y="908720"/>
            <a:ext cx="6696075" cy="2319338"/>
            <a:chOff x="839" y="2468"/>
            <a:chExt cx="4218" cy="1461"/>
          </a:xfrm>
        </p:grpSpPr>
        <p:grpSp>
          <p:nvGrpSpPr>
            <p:cNvPr id="661508" name="Group 4"/>
            <p:cNvGrpSpPr>
              <a:grpSpLocks/>
            </p:cNvGrpSpPr>
            <p:nvPr/>
          </p:nvGrpSpPr>
          <p:grpSpPr bwMode="auto">
            <a:xfrm>
              <a:off x="2201" y="2468"/>
              <a:ext cx="1364" cy="1038"/>
              <a:chOff x="4286" y="2773"/>
              <a:chExt cx="1004" cy="765"/>
            </a:xfrm>
          </p:grpSpPr>
          <p:sp>
            <p:nvSpPr>
              <p:cNvPr id="661509" name="Oval 5"/>
              <p:cNvSpPr>
                <a:spLocks noChangeArrowheads="1"/>
              </p:cNvSpPr>
              <p:nvPr/>
            </p:nvSpPr>
            <p:spPr bwMode="auto">
              <a:xfrm>
                <a:off x="4643" y="277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t" anchorCtr="0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661510" name="Oval 6"/>
              <p:cNvSpPr>
                <a:spLocks noChangeArrowheads="1"/>
              </p:cNvSpPr>
              <p:nvPr/>
            </p:nvSpPr>
            <p:spPr bwMode="auto">
              <a:xfrm>
                <a:off x="4286" y="324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t" anchorCtr="0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</a:p>
            </p:txBody>
          </p:sp>
          <p:sp>
            <p:nvSpPr>
              <p:cNvPr id="661511" name="Oval 7"/>
              <p:cNvSpPr>
                <a:spLocks noChangeArrowheads="1"/>
              </p:cNvSpPr>
              <p:nvPr/>
            </p:nvSpPr>
            <p:spPr bwMode="auto">
              <a:xfrm>
                <a:off x="5000" y="324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t" anchorCtr="0">
                <a:no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</a:p>
            </p:txBody>
          </p:sp>
          <p:sp>
            <p:nvSpPr>
              <p:cNvPr id="661512" name="Line 8"/>
              <p:cNvSpPr>
                <a:spLocks noChangeShapeType="1"/>
              </p:cNvSpPr>
              <p:nvPr/>
            </p:nvSpPr>
            <p:spPr bwMode="auto">
              <a:xfrm flipH="1">
                <a:off x="4517" y="3047"/>
                <a:ext cx="184" cy="22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t" anchorCtr="0">
                <a:noAutofit/>
              </a:bodyPr>
              <a:lstStyle/>
              <a:p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61513" name="Line 9"/>
              <p:cNvSpPr>
                <a:spLocks noChangeShapeType="1"/>
              </p:cNvSpPr>
              <p:nvPr/>
            </p:nvSpPr>
            <p:spPr bwMode="auto">
              <a:xfrm>
                <a:off x="4861" y="3041"/>
                <a:ext cx="203" cy="243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t" anchorCtr="0">
                <a:noAutofit/>
              </a:bodyPr>
              <a:lstStyle/>
              <a:p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61519" name="Rectangle 15"/>
            <p:cNvSpPr>
              <a:spLocks noChangeArrowheads="1"/>
            </p:cNvSpPr>
            <p:nvPr/>
          </p:nvSpPr>
          <p:spPr bwMode="auto">
            <a:xfrm>
              <a:off x="839" y="3641"/>
              <a:ext cx="4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 anchorCtr="0">
              <a:noAutofit/>
            </a:bodyPr>
            <a:lstStyle/>
            <a:p>
              <a:pPr algn="ctr"/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LAR</a:t>
              </a:r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、</a:t>
              </a: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LRA</a:t>
              </a:r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、</a:t>
              </a: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ALR</a:t>
              </a:r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、</a:t>
              </a: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RAL</a:t>
              </a:r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、</a:t>
              </a: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RLA</a:t>
              </a:r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、</a:t>
              </a: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ARL</a:t>
              </a:r>
              <a:endParaRPr lang="zh-CN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1521" name="Oval 17"/>
          <p:cNvSpPr>
            <a:spLocks noChangeArrowheads="1"/>
          </p:cNvSpPr>
          <p:nvPr/>
        </p:nvSpPr>
        <p:spPr bwMode="auto">
          <a:xfrm>
            <a:off x="1547813" y="2788996"/>
            <a:ext cx="3168650" cy="519351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89488" y="2724027"/>
            <a:ext cx="2562832" cy="584571"/>
            <a:chOff x="5908512" y="5564824"/>
            <a:chExt cx="807357" cy="423862"/>
          </a:xfrm>
        </p:grpSpPr>
        <p:sp>
          <p:nvSpPr>
            <p:cNvPr id="14" name="Line 97"/>
            <p:cNvSpPr>
              <a:spLocks noChangeShapeType="1"/>
            </p:cNvSpPr>
            <p:nvPr/>
          </p:nvSpPr>
          <p:spPr bwMode="auto">
            <a:xfrm flipH="1">
              <a:off x="5908512" y="5564824"/>
              <a:ext cx="807357" cy="403678"/>
            </a:xfrm>
            <a:prstGeom prst="line">
              <a:avLst/>
            </a:prstGeom>
            <a:noFill/>
            <a:ln w="76200" cap="rnd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98"/>
            <p:cNvSpPr>
              <a:spLocks noChangeShapeType="1"/>
            </p:cNvSpPr>
            <p:nvPr/>
          </p:nvSpPr>
          <p:spPr bwMode="auto">
            <a:xfrm>
              <a:off x="5908512" y="5564824"/>
              <a:ext cx="807357" cy="423862"/>
            </a:xfrm>
            <a:prstGeom prst="line">
              <a:avLst/>
            </a:prstGeom>
            <a:noFill/>
            <a:ln w="76200" cap="rnd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929110" y="1036473"/>
            <a:ext cx="1803130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Ancestor</a:t>
            </a:r>
            <a:endParaRPr lang="zh-CN" altLang="en-US" b="1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-3304" y="378904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build="p" bldLvl="5" autoUpdateAnimBg="0"/>
      <p:bldP spid="661521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4284670" y="1421261"/>
            <a:ext cx="468313" cy="1154114"/>
            <a:chOff x="2880" y="1248"/>
            <a:chExt cx="295" cy="727"/>
          </a:xfrm>
        </p:grpSpPr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41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2559" name="Group 31"/>
          <p:cNvGrpSpPr>
            <a:grpSpLocks/>
          </p:cNvGrpSpPr>
          <p:nvPr/>
        </p:nvGrpSpPr>
        <p:grpSpPr bwMode="auto">
          <a:xfrm>
            <a:off x="4800224" y="2869062"/>
            <a:ext cx="468313" cy="1154114"/>
            <a:chOff x="3264" y="2160"/>
            <a:chExt cx="295" cy="727"/>
          </a:xfrm>
        </p:grpSpPr>
        <p:sp>
          <p:nvSpPr>
            <p:cNvPr id="662560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5364090" y="4316864"/>
            <a:ext cx="468313" cy="1154114"/>
            <a:chOff x="3792" y="3072"/>
            <a:chExt cx="295" cy="727"/>
          </a:xfrm>
        </p:grpSpPr>
        <p:sp>
          <p:nvSpPr>
            <p:cNvPr id="662569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2570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2588" name="Text Box 60"/>
          <p:cNvSpPr txBox="1">
            <a:spLocks noChangeArrowheads="1"/>
          </p:cNvSpPr>
          <p:nvPr/>
        </p:nvSpPr>
        <p:spPr bwMode="auto">
          <a:xfrm>
            <a:off x="719100" y="5826213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前序遍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历结果序列：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 B  D  C</a:t>
            </a:r>
          </a:p>
        </p:txBody>
      </p:sp>
      <p:grpSp>
        <p:nvGrpSpPr>
          <p:cNvPr id="662593" name="Group 65"/>
          <p:cNvGrpSpPr>
            <a:grpSpLocks/>
          </p:cNvGrpSpPr>
          <p:nvPr/>
        </p:nvGrpSpPr>
        <p:grpSpPr bwMode="auto">
          <a:xfrm>
            <a:off x="866777" y="1821904"/>
            <a:ext cx="2227263" cy="2913062"/>
            <a:chOff x="546" y="1005"/>
            <a:chExt cx="1403" cy="183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62531" name="Oval 3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2535" name="Line 7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7" name="Line 9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90" name="Oval 62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2591" name="Oval 63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92" name="Oval 64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70544" y="2869058"/>
            <a:ext cx="1524000" cy="1434480"/>
            <a:chOff x="5370544" y="2642592"/>
            <a:chExt cx="1524000" cy="1434480"/>
          </a:xfrm>
        </p:grpSpPr>
        <p:sp>
          <p:nvSpPr>
            <p:cNvPr id="662555" name="Line 27"/>
            <p:cNvSpPr>
              <a:spLocks noChangeShapeType="1"/>
            </p:cNvSpPr>
            <p:nvPr/>
          </p:nvSpPr>
          <p:spPr bwMode="auto">
            <a:xfrm>
              <a:off x="6127919" y="26425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370544" y="3315072"/>
              <a:ext cx="1524000" cy="762000"/>
              <a:chOff x="4818063" y="1880592"/>
              <a:chExt cx="1524000" cy="762000"/>
            </a:xfrm>
          </p:grpSpPr>
          <p:grpSp>
            <p:nvGrpSpPr>
              <p:cNvPr id="72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77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8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9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338600" y="2869058"/>
            <a:ext cx="468000" cy="750352"/>
            <a:chOff x="5338600" y="2642592"/>
            <a:chExt cx="468000" cy="750352"/>
          </a:xfrm>
        </p:grpSpPr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18063" y="1421258"/>
            <a:ext cx="1524000" cy="1447800"/>
            <a:chOff x="4818063" y="1194792"/>
            <a:chExt cx="1524000" cy="1447800"/>
          </a:xfrm>
        </p:grpSpPr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868720" y="4318778"/>
            <a:ext cx="468000" cy="750352"/>
            <a:chOff x="5338600" y="2642592"/>
            <a:chExt cx="468000" cy="750352"/>
          </a:xfrm>
        </p:grpSpPr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426208" y="4318778"/>
            <a:ext cx="468000" cy="750352"/>
            <a:chOff x="5338600" y="2642592"/>
            <a:chExt cx="468000" cy="750352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6945218" y="2892336"/>
            <a:ext cx="468313" cy="1154114"/>
            <a:chOff x="3792" y="3072"/>
            <a:chExt cx="295" cy="727"/>
          </a:xfrm>
        </p:grpSpPr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75465" y="1268858"/>
            <a:ext cx="1600209" cy="1610152"/>
            <a:chOff x="6875463" y="1042392"/>
            <a:chExt cx="1600209" cy="161015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75463" y="1042392"/>
              <a:ext cx="838200" cy="838200"/>
              <a:chOff x="6875463" y="1042392"/>
              <a:chExt cx="838200" cy="838200"/>
            </a:xfrm>
          </p:grpSpPr>
          <p:sp>
            <p:nvSpPr>
              <p:cNvPr id="662581" name="Line 53"/>
              <p:cNvSpPr>
                <a:spLocks noChangeShapeType="1"/>
              </p:cNvSpPr>
              <p:nvPr/>
            </p:nvSpPr>
            <p:spPr bwMode="auto">
              <a:xfrm>
                <a:off x="6875463" y="1042392"/>
                <a:ext cx="838200" cy="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62587" name="Line 59"/>
              <p:cNvSpPr>
                <a:spLocks noChangeShapeType="1"/>
              </p:cNvSpPr>
              <p:nvPr/>
            </p:nvSpPr>
            <p:spPr bwMode="auto">
              <a:xfrm>
                <a:off x="7713663" y="1042392"/>
                <a:ext cx="0" cy="83820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6951672" y="1890544"/>
              <a:ext cx="1524000" cy="762000"/>
              <a:chOff x="4818063" y="1880592"/>
              <a:chExt cx="1524000" cy="762000"/>
            </a:xfrm>
          </p:grpSpPr>
          <p:grpSp>
            <p:nvGrpSpPr>
              <p:cNvPr id="104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09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10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11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105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7449848" y="2894250"/>
            <a:ext cx="468000" cy="750352"/>
            <a:chOff x="5338600" y="2642592"/>
            <a:chExt cx="468000" cy="750352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007336" y="2894250"/>
            <a:ext cx="468000" cy="750352"/>
            <a:chOff x="5338600" y="2642592"/>
            <a:chExt cx="468000" cy="750352"/>
          </a:xfrm>
        </p:grpSpPr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28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284663" y="1040258"/>
            <a:ext cx="2667000" cy="457200"/>
            <a:chOff x="4284663" y="813792"/>
            <a:chExt cx="2667000" cy="457200"/>
          </a:xfrm>
        </p:grpSpPr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4284663" y="813792"/>
              <a:ext cx="2667000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lIns="288000" rIns="288000" anchor="ctr"/>
            <a:lstStyle/>
            <a:p>
              <a:pPr algn="ctr">
                <a:spcBef>
                  <a:spcPct val="0"/>
                </a:spcBef>
              </a:pPr>
              <a:endPara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338000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391104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444208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r"/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1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二叉树的前序遍历（</a:t>
            </a:r>
            <a:r>
              <a:rPr lang="en-US" altLang="zh-CN"/>
              <a:t>ALR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00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8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3510" y="872718"/>
            <a:ext cx="8851267" cy="59852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>
                <a:solidFill>
                  <a:srgbClr val="3333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pbt){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if(pbt != NULL){       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pbt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为空指针则结束递归</a:t>
            </a:r>
            <a:endParaRPr lang="zh-CN" altLang="en-US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printf(“%c\t”, pbt-&gt;data);   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访问根结点</a:t>
            </a:r>
            <a:endParaRPr lang="en-US" altLang="zh-CN" sz="2400" b="1" ker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(pbt-&gt;lchild);    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前序遍历左子树</a:t>
            </a:r>
            <a:endParaRPr lang="en-US" altLang="zh-CN" sz="2400" b="1" ker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(pbt-&gt;rchild);   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前序遍历右子树</a:t>
            </a:r>
            <a:endParaRPr lang="en-US" altLang="zh-CN" sz="2400" b="1" ker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52" name="标题 5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前序遍历的递归算法</a:t>
            </a:r>
          </a:p>
        </p:txBody>
      </p:sp>
    </p:spTree>
    <p:extLst>
      <p:ext uri="{BB962C8B-B14F-4D97-AF65-F5344CB8AC3E}">
        <p14:creationId xmlns:p14="http://schemas.microsoft.com/office/powerpoint/2010/main" val="26222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en-US" altLang="zh-CN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1.  </a:t>
            </a:r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树的定义与基本操作</a:t>
            </a:r>
          </a:p>
        </p:txBody>
      </p:sp>
    </p:spTree>
    <p:extLst>
      <p:ext uri="{BB962C8B-B14F-4D97-AF65-F5344CB8AC3E}">
        <p14:creationId xmlns:p14="http://schemas.microsoft.com/office/powerpoint/2010/main" val="25066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825" y="608014"/>
            <a:ext cx="5207000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 pbt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if(pbt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!= NULL){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("%c\t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pbt-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&gt;data);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4" y="116634"/>
            <a:ext cx="39608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 前序遍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历递归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算法详解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935788" y="115890"/>
            <a:ext cx="2100262" cy="2160587"/>
            <a:chOff x="546" y="1005"/>
            <a:chExt cx="1403" cy="183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-108520" y="3573465"/>
            <a:ext cx="1270000" cy="1050925"/>
            <a:chOff x="85" y="2296"/>
            <a:chExt cx="800" cy="662"/>
          </a:xfrm>
        </p:grpSpPr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80" y="2537"/>
              <a:ext cx="0" cy="21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13" y="2296"/>
              <a:ext cx="7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主程序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85" y="2745"/>
              <a:ext cx="7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Verdana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</a:t>
              </a: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(bt</a:t>
              </a: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zh-CN" altLang="en-US" sz="16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pitchFamily="2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1591693" y="3932238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3333CC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n-US" altLang="zh-CN" sz="16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sz="16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zh-CN" altLang="en-US" sz="1600" b="1"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1591693" y="4312922"/>
            <a:ext cx="1727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L)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1591693" y="4673283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16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R)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" name="Group 131"/>
          <p:cNvGrpSpPr>
            <a:grpSpLocks/>
          </p:cNvGrpSpPr>
          <p:nvPr/>
        </p:nvGrpSpPr>
        <p:grpSpPr bwMode="auto">
          <a:xfrm>
            <a:off x="1015430" y="4286141"/>
            <a:ext cx="628650" cy="393905"/>
            <a:chOff x="641" y="2797"/>
            <a:chExt cx="396" cy="54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41" y="2822"/>
              <a:ext cx="24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AutoShape 24"/>
            <p:cNvSpPr>
              <a:spLocks/>
            </p:cNvSpPr>
            <p:nvPr/>
          </p:nvSpPr>
          <p:spPr bwMode="auto">
            <a:xfrm>
              <a:off x="914" y="2797"/>
              <a:ext cx="123" cy="54"/>
            </a:xfrm>
            <a:prstGeom prst="leftBrace">
              <a:avLst>
                <a:gd name="adj1" fmla="val 76016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3" name="Group 130"/>
          <p:cNvGrpSpPr>
            <a:grpSpLocks/>
          </p:cNvGrpSpPr>
          <p:nvPr/>
        </p:nvGrpSpPr>
        <p:grpSpPr bwMode="auto">
          <a:xfrm>
            <a:off x="1591695" y="3500440"/>
            <a:ext cx="1150937" cy="433387"/>
            <a:chOff x="1004" y="2205"/>
            <a:chExt cx="725" cy="337"/>
          </a:xfrm>
        </p:grpSpPr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004" y="2205"/>
              <a:ext cx="36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 </a:t>
              </a:r>
              <a:endParaRPr lang="zh-CN" altLang="en-US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1548" y="2261"/>
              <a:ext cx="181" cy="224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290" y="2373"/>
              <a:ext cx="213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7" name="Group 43"/>
          <p:cNvGrpSpPr>
            <a:grpSpLocks/>
          </p:cNvGrpSpPr>
          <p:nvPr/>
        </p:nvGrpSpPr>
        <p:grpSpPr bwMode="auto">
          <a:xfrm>
            <a:off x="6615141" y="117475"/>
            <a:ext cx="981079" cy="431800"/>
            <a:chOff x="3940" y="119"/>
            <a:chExt cx="618" cy="272"/>
          </a:xfrm>
        </p:grpSpPr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3940" y="119"/>
              <a:ext cx="44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200" b="1">
                  <a:solidFill>
                    <a:srgbClr val="3333CC"/>
                  </a:solidFill>
                  <a:latin typeface="Verdana" pitchFamily="34" charset="0"/>
                </a:rPr>
                <a:t>pbt </a:t>
              </a:r>
              <a:endParaRPr lang="zh-CN" altLang="en-US" sz="2200" b="1">
                <a:solidFill>
                  <a:srgbClr val="3333CC"/>
                </a:solidFill>
                <a:latin typeface="Verdana" pitchFamily="34" charset="0"/>
              </a:endParaRPr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318" y="255"/>
              <a:ext cx="2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3764598" y="3233738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3333CC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n-US" altLang="zh-CN" sz="16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altLang="zh-CN" sz="16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zh-CN" altLang="en-US" sz="1600" b="1"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3764598" y="3594102"/>
            <a:ext cx="1727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(pbt-&gt;L)</a:t>
            </a:r>
            <a:endParaRPr lang="zh-CN" altLang="en-US" sz="1600" b="1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3764598" y="3954463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(pbt-&gt;R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3" name="Group 79"/>
          <p:cNvGrpSpPr>
            <a:grpSpLocks/>
          </p:cNvGrpSpPr>
          <p:nvPr/>
        </p:nvGrpSpPr>
        <p:grpSpPr bwMode="auto">
          <a:xfrm>
            <a:off x="3764600" y="2801938"/>
            <a:ext cx="1150937" cy="431800"/>
            <a:chOff x="2654" y="1887"/>
            <a:chExt cx="725" cy="272"/>
          </a:xfrm>
        </p:grpSpPr>
        <p:sp>
          <p:nvSpPr>
            <p:cNvPr id="34" name="Rectangle 57"/>
            <p:cNvSpPr>
              <a:spLocks noChangeArrowheads="1"/>
            </p:cNvSpPr>
            <p:nvPr/>
          </p:nvSpPr>
          <p:spPr bwMode="auto">
            <a:xfrm>
              <a:off x="2654" y="1887"/>
              <a:ext cx="3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 </a:t>
              </a:r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Oval 58"/>
            <p:cNvSpPr>
              <a:spLocks noChangeArrowheads="1"/>
            </p:cNvSpPr>
            <p:nvPr/>
          </p:nvSpPr>
          <p:spPr bwMode="auto">
            <a:xfrm>
              <a:off x="3198" y="1932"/>
              <a:ext cx="181" cy="181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36" name="Line 59"/>
            <p:cNvSpPr>
              <a:spLocks noChangeShapeType="1"/>
            </p:cNvSpPr>
            <p:nvPr/>
          </p:nvSpPr>
          <p:spPr bwMode="auto">
            <a:xfrm>
              <a:off x="2940" y="2023"/>
              <a:ext cx="213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3795078" y="5260023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n-US" altLang="zh-CN" sz="16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altLang="zh-CN" sz="16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altLang="zh-CN" sz="16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zh-CN" altLang="en-US" sz="1600" b="1" dirty="0"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3795078" y="5589242"/>
            <a:ext cx="1727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(pbt-&gt;L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3795078" y="6072654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(pbt-&gt;R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0" name="Group 107"/>
          <p:cNvGrpSpPr>
            <a:grpSpLocks/>
          </p:cNvGrpSpPr>
          <p:nvPr/>
        </p:nvGrpSpPr>
        <p:grpSpPr bwMode="auto">
          <a:xfrm>
            <a:off x="3795080" y="4868863"/>
            <a:ext cx="1150937" cy="431800"/>
            <a:chOff x="2382" y="3067"/>
            <a:chExt cx="725" cy="272"/>
          </a:xfrm>
        </p:grpSpPr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2382" y="3067"/>
              <a:ext cx="3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bt </a:t>
              </a:r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" name="Oval 69"/>
            <p:cNvSpPr>
              <a:spLocks noChangeArrowheads="1"/>
            </p:cNvSpPr>
            <p:nvPr/>
          </p:nvSpPr>
          <p:spPr bwMode="auto">
            <a:xfrm>
              <a:off x="2926" y="3112"/>
              <a:ext cx="181" cy="181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>
              <a:off x="2668" y="3203"/>
              <a:ext cx="213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4" name="Rectangle 92"/>
          <p:cNvSpPr>
            <a:spLocks noChangeArrowheads="1"/>
          </p:cNvSpPr>
          <p:nvPr/>
        </p:nvSpPr>
        <p:spPr bwMode="auto">
          <a:xfrm>
            <a:off x="5943602" y="1918018"/>
            <a:ext cx="1595141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pbt=NULL</a:t>
            </a:r>
            <a:endParaRPr lang="zh-CN" altLang="en-US" sz="1600" b="1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95"/>
          <p:cNvSpPr>
            <a:spLocks noChangeArrowheads="1"/>
          </p:cNvSpPr>
          <p:nvPr/>
        </p:nvSpPr>
        <p:spPr bwMode="auto">
          <a:xfrm>
            <a:off x="5943602" y="2278380"/>
            <a:ext cx="14398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</a:p>
        </p:txBody>
      </p:sp>
      <p:grpSp>
        <p:nvGrpSpPr>
          <p:cNvPr id="46" name="Group 101"/>
          <p:cNvGrpSpPr>
            <a:grpSpLocks/>
          </p:cNvGrpSpPr>
          <p:nvPr/>
        </p:nvGrpSpPr>
        <p:grpSpPr bwMode="auto">
          <a:xfrm>
            <a:off x="2843842" y="3598379"/>
            <a:ext cx="971547" cy="1018747"/>
            <a:chOff x="1802" y="2349"/>
            <a:chExt cx="612" cy="561"/>
          </a:xfrm>
        </p:grpSpPr>
        <p:sp>
          <p:nvSpPr>
            <p:cNvPr id="48" name="AutoShape 56"/>
            <p:cNvSpPr>
              <a:spLocks/>
            </p:cNvSpPr>
            <p:nvPr/>
          </p:nvSpPr>
          <p:spPr bwMode="auto">
            <a:xfrm>
              <a:off x="2291" y="2349"/>
              <a:ext cx="123" cy="217"/>
            </a:xfrm>
            <a:prstGeom prst="leftBrace">
              <a:avLst>
                <a:gd name="adj1" fmla="val 6138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9" name="AutoShape 98"/>
            <p:cNvCxnSpPr>
              <a:cxnSpLocks noChangeShapeType="1"/>
              <a:stCxn id="50" idx="3"/>
              <a:endCxn id="48" idx="1"/>
            </p:cNvCxnSpPr>
            <p:nvPr/>
          </p:nvCxnSpPr>
          <p:spPr bwMode="auto">
            <a:xfrm flipV="1">
              <a:off x="1938" y="2458"/>
              <a:ext cx="353" cy="38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99"/>
            <p:cNvSpPr>
              <a:spLocks noChangeArrowheads="1"/>
            </p:cNvSpPr>
            <p:nvPr/>
          </p:nvSpPr>
          <p:spPr bwMode="auto">
            <a:xfrm>
              <a:off x="1802" y="2774"/>
              <a:ext cx="13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1" name="Group 118"/>
          <p:cNvGrpSpPr>
            <a:grpSpLocks/>
          </p:cNvGrpSpPr>
          <p:nvPr/>
        </p:nvGrpSpPr>
        <p:grpSpPr bwMode="auto">
          <a:xfrm>
            <a:off x="2879100" y="4724287"/>
            <a:ext cx="954090" cy="1284660"/>
            <a:chOff x="1805" y="2983"/>
            <a:chExt cx="601" cy="685"/>
          </a:xfrm>
        </p:grpSpPr>
        <p:sp>
          <p:nvSpPr>
            <p:cNvPr id="52" name="AutoShape 67"/>
            <p:cNvSpPr>
              <a:spLocks/>
            </p:cNvSpPr>
            <p:nvPr/>
          </p:nvSpPr>
          <p:spPr bwMode="auto">
            <a:xfrm>
              <a:off x="2283" y="3458"/>
              <a:ext cx="123" cy="210"/>
            </a:xfrm>
            <a:prstGeom prst="leftBrace">
              <a:avLst>
                <a:gd name="adj1" fmla="val 61382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53" name="AutoShape 97"/>
            <p:cNvCxnSpPr>
              <a:cxnSpLocks noChangeShapeType="1"/>
              <a:stCxn id="54" idx="3"/>
              <a:endCxn id="52" idx="1"/>
            </p:cNvCxnSpPr>
            <p:nvPr/>
          </p:nvCxnSpPr>
          <p:spPr bwMode="auto">
            <a:xfrm>
              <a:off x="1941" y="3051"/>
              <a:ext cx="342" cy="51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100"/>
            <p:cNvSpPr>
              <a:spLocks noChangeArrowheads="1"/>
            </p:cNvSpPr>
            <p:nvPr/>
          </p:nvSpPr>
          <p:spPr bwMode="auto">
            <a:xfrm>
              <a:off x="1805" y="2983"/>
              <a:ext cx="13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55" name="Group 145"/>
          <p:cNvGrpSpPr>
            <a:grpSpLocks/>
          </p:cNvGrpSpPr>
          <p:nvPr/>
        </p:nvGrpSpPr>
        <p:grpSpPr bwMode="auto">
          <a:xfrm>
            <a:off x="5003813" y="2133922"/>
            <a:ext cx="993777" cy="1728789"/>
            <a:chOff x="3152" y="1389"/>
            <a:chExt cx="626" cy="1089"/>
          </a:xfrm>
        </p:grpSpPr>
        <p:sp>
          <p:nvSpPr>
            <p:cNvPr id="56" name="AutoShape 87"/>
            <p:cNvSpPr>
              <a:spLocks/>
            </p:cNvSpPr>
            <p:nvPr/>
          </p:nvSpPr>
          <p:spPr bwMode="auto">
            <a:xfrm>
              <a:off x="3653" y="1389"/>
              <a:ext cx="125" cy="228"/>
            </a:xfrm>
            <a:prstGeom prst="leftBrace">
              <a:avLst>
                <a:gd name="adj1" fmla="val 211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57" name="AutoShape 105"/>
            <p:cNvCxnSpPr>
              <a:cxnSpLocks noChangeShapeType="1"/>
              <a:stCxn id="58" idx="3"/>
              <a:endCxn id="56" idx="1"/>
            </p:cNvCxnSpPr>
            <p:nvPr/>
          </p:nvCxnSpPr>
          <p:spPr bwMode="auto">
            <a:xfrm flipV="1">
              <a:off x="3288" y="1503"/>
              <a:ext cx="365" cy="907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Rectangle 106"/>
            <p:cNvSpPr>
              <a:spLocks noChangeArrowheads="1"/>
            </p:cNvSpPr>
            <p:nvPr/>
          </p:nvSpPr>
          <p:spPr bwMode="auto">
            <a:xfrm>
              <a:off x="3152" y="2342"/>
              <a:ext cx="13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59" name="Rectangle 108"/>
          <p:cNvSpPr>
            <a:spLocks noChangeArrowheads="1"/>
          </p:cNvSpPr>
          <p:nvPr/>
        </p:nvSpPr>
        <p:spPr bwMode="auto">
          <a:xfrm>
            <a:off x="5942013" y="3206603"/>
            <a:ext cx="1727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rgbClr val="3333CC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en-US" altLang="zh-CN" sz="16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altLang="zh-CN" sz="16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zh-CN" sz="16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zh-CN" altLang="en-US" sz="1600" b="1" dirty="0"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109"/>
          <p:cNvSpPr>
            <a:spLocks noChangeArrowheads="1"/>
          </p:cNvSpPr>
          <p:nvPr/>
        </p:nvSpPr>
        <p:spPr bwMode="auto">
          <a:xfrm>
            <a:off x="5942013" y="3675504"/>
            <a:ext cx="17272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</a:t>
            </a: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L)</a:t>
            </a:r>
            <a:endParaRPr lang="zh-CN" altLang="en-US" sz="16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110"/>
          <p:cNvSpPr>
            <a:spLocks noChangeArrowheads="1"/>
          </p:cNvSpPr>
          <p:nvPr/>
        </p:nvSpPr>
        <p:spPr bwMode="auto">
          <a:xfrm>
            <a:off x="5942013" y="4291138"/>
            <a:ext cx="1727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 R)</a:t>
            </a:r>
            <a:endParaRPr lang="zh-CN" altLang="en-US" sz="1600" b="1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2" name="Group 111"/>
          <p:cNvGrpSpPr>
            <a:grpSpLocks/>
          </p:cNvGrpSpPr>
          <p:nvPr/>
        </p:nvGrpSpPr>
        <p:grpSpPr bwMode="auto">
          <a:xfrm>
            <a:off x="5942015" y="2710180"/>
            <a:ext cx="1150937" cy="431800"/>
            <a:chOff x="2382" y="3067"/>
            <a:chExt cx="725" cy="272"/>
          </a:xfrm>
        </p:grpSpPr>
        <p:sp>
          <p:nvSpPr>
            <p:cNvPr id="63" name="Rectangle 112"/>
            <p:cNvSpPr>
              <a:spLocks noChangeArrowheads="1"/>
            </p:cNvSpPr>
            <p:nvPr/>
          </p:nvSpPr>
          <p:spPr bwMode="auto">
            <a:xfrm>
              <a:off x="2382" y="3067"/>
              <a:ext cx="3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 </a:t>
              </a:r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4" name="Oval 113"/>
            <p:cNvSpPr>
              <a:spLocks noChangeArrowheads="1"/>
            </p:cNvSpPr>
            <p:nvPr/>
          </p:nvSpPr>
          <p:spPr bwMode="auto">
            <a:xfrm>
              <a:off x="2926" y="3112"/>
              <a:ext cx="181" cy="181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5" name="Line 114"/>
            <p:cNvSpPr>
              <a:spLocks noChangeShapeType="1"/>
            </p:cNvSpPr>
            <p:nvPr/>
          </p:nvSpPr>
          <p:spPr bwMode="auto">
            <a:xfrm>
              <a:off x="2668" y="3203"/>
              <a:ext cx="213" cy="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19950" y="2817176"/>
            <a:ext cx="774453" cy="2196000"/>
            <a:chOff x="5219948" y="2817176"/>
            <a:chExt cx="774453" cy="2196000"/>
          </a:xfrm>
        </p:grpSpPr>
        <p:sp>
          <p:nvSpPr>
            <p:cNvPr id="67" name="AutoShape 82"/>
            <p:cNvSpPr>
              <a:spLocks/>
            </p:cNvSpPr>
            <p:nvPr/>
          </p:nvSpPr>
          <p:spPr bwMode="auto">
            <a:xfrm>
              <a:off x="5795963" y="2817176"/>
              <a:ext cx="198438" cy="2196000"/>
            </a:xfrm>
            <a:prstGeom prst="leftBrace">
              <a:avLst>
                <a:gd name="adj1" fmla="val 72467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zh-CN" altLang="en-US" sz="16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68" name="AutoShape 116"/>
            <p:cNvCxnSpPr>
              <a:cxnSpLocks noChangeShapeType="1"/>
              <a:stCxn id="69" idx="3"/>
              <a:endCxn id="67" idx="1"/>
            </p:cNvCxnSpPr>
            <p:nvPr/>
          </p:nvCxnSpPr>
          <p:spPr bwMode="auto">
            <a:xfrm flipV="1">
              <a:off x="5219948" y="3915176"/>
              <a:ext cx="576015" cy="23384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" name="Rectangle 117"/>
          <p:cNvSpPr>
            <a:spLocks noChangeArrowheads="1"/>
          </p:cNvSpPr>
          <p:nvPr/>
        </p:nvSpPr>
        <p:spPr bwMode="auto">
          <a:xfrm>
            <a:off x="5004048" y="4041068"/>
            <a:ext cx="2159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/>
          <a:p>
            <a:endParaRPr lang="zh-CN" altLang="en-US" sz="1600" b="1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0" name="Group 122"/>
          <p:cNvGrpSpPr>
            <a:grpSpLocks/>
          </p:cNvGrpSpPr>
          <p:nvPr/>
        </p:nvGrpSpPr>
        <p:grpSpPr bwMode="auto">
          <a:xfrm>
            <a:off x="7507376" y="3418766"/>
            <a:ext cx="1584325" cy="792162"/>
            <a:chOff x="4694" y="2205"/>
            <a:chExt cx="998" cy="499"/>
          </a:xfrm>
        </p:grpSpPr>
        <p:sp>
          <p:nvSpPr>
            <p:cNvPr id="71" name="AutoShape 119"/>
            <p:cNvSpPr>
              <a:spLocks/>
            </p:cNvSpPr>
            <p:nvPr/>
          </p:nvSpPr>
          <p:spPr bwMode="auto">
            <a:xfrm>
              <a:off x="4694" y="2341"/>
              <a:ext cx="125" cy="228"/>
            </a:xfrm>
            <a:prstGeom prst="leftBrace">
              <a:avLst>
                <a:gd name="adj1" fmla="val 211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Rectangle 120"/>
            <p:cNvSpPr>
              <a:spLocks noChangeArrowheads="1"/>
            </p:cNvSpPr>
            <p:nvPr/>
          </p:nvSpPr>
          <p:spPr bwMode="auto">
            <a:xfrm>
              <a:off x="4785" y="2205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pbt=NULL</a:t>
              </a:r>
              <a:endParaRPr lang="zh-CN" altLang="en-US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4785" y="2432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return</a:t>
              </a:r>
            </a:p>
          </p:txBody>
        </p:sp>
      </p:grpSp>
      <p:grpSp>
        <p:nvGrpSpPr>
          <p:cNvPr id="74" name="Group 147"/>
          <p:cNvGrpSpPr>
            <a:grpSpLocks/>
          </p:cNvGrpSpPr>
          <p:nvPr/>
        </p:nvGrpSpPr>
        <p:grpSpPr bwMode="auto">
          <a:xfrm>
            <a:off x="7538743" y="4076999"/>
            <a:ext cx="1584325" cy="792163"/>
            <a:chOff x="4785" y="2478"/>
            <a:chExt cx="998" cy="499"/>
          </a:xfrm>
        </p:grpSpPr>
        <p:sp>
          <p:nvSpPr>
            <p:cNvPr id="75" name="AutoShape 124"/>
            <p:cNvSpPr>
              <a:spLocks/>
            </p:cNvSpPr>
            <p:nvPr/>
          </p:nvSpPr>
          <p:spPr bwMode="auto">
            <a:xfrm>
              <a:off x="4785" y="2614"/>
              <a:ext cx="125" cy="228"/>
            </a:xfrm>
            <a:prstGeom prst="leftBrace">
              <a:avLst>
                <a:gd name="adj1" fmla="val 211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Rectangle 125"/>
            <p:cNvSpPr>
              <a:spLocks noChangeArrowheads="1"/>
            </p:cNvSpPr>
            <p:nvPr/>
          </p:nvSpPr>
          <p:spPr bwMode="auto">
            <a:xfrm>
              <a:off x="4876" y="2478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pbt=NULL</a:t>
              </a:r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7" name="Rectangle 126"/>
            <p:cNvSpPr>
              <a:spLocks noChangeArrowheads="1"/>
            </p:cNvSpPr>
            <p:nvPr/>
          </p:nvSpPr>
          <p:spPr bwMode="auto">
            <a:xfrm>
              <a:off x="4876" y="2705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return</a:t>
              </a:r>
            </a:p>
          </p:txBody>
        </p:sp>
      </p:grpSp>
      <p:sp>
        <p:nvSpPr>
          <p:cNvPr id="78" name="Rectangle 127"/>
          <p:cNvSpPr>
            <a:spLocks noChangeArrowheads="1"/>
          </p:cNvSpPr>
          <p:nvPr/>
        </p:nvSpPr>
        <p:spPr bwMode="auto">
          <a:xfrm>
            <a:off x="5940427" y="4725392"/>
            <a:ext cx="14398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</a:p>
        </p:txBody>
      </p:sp>
      <p:sp>
        <p:nvSpPr>
          <p:cNvPr id="79" name="Rectangle 129"/>
          <p:cNvSpPr>
            <a:spLocks noChangeArrowheads="1"/>
          </p:cNvSpPr>
          <p:nvPr/>
        </p:nvSpPr>
        <p:spPr bwMode="auto">
          <a:xfrm>
            <a:off x="3761423" y="4314825"/>
            <a:ext cx="1439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</a:p>
        </p:txBody>
      </p:sp>
      <p:sp>
        <p:nvSpPr>
          <p:cNvPr id="80" name="Rectangle 132"/>
          <p:cNvSpPr>
            <a:spLocks noChangeArrowheads="1"/>
          </p:cNvSpPr>
          <p:nvPr/>
        </p:nvSpPr>
        <p:spPr bwMode="auto">
          <a:xfrm>
            <a:off x="1617093" y="5084763"/>
            <a:ext cx="1439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/>
          <a:p>
            <a:pPr>
              <a:spcBef>
                <a:spcPct val="0"/>
              </a:spcBef>
            </a:pP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</a:p>
        </p:txBody>
      </p:sp>
      <p:grpSp>
        <p:nvGrpSpPr>
          <p:cNvPr id="81" name="Group 133"/>
          <p:cNvGrpSpPr>
            <a:grpSpLocks/>
          </p:cNvGrpSpPr>
          <p:nvPr/>
        </p:nvGrpSpPr>
        <p:grpSpPr bwMode="auto">
          <a:xfrm>
            <a:off x="5364090" y="5344439"/>
            <a:ext cx="1584325" cy="792163"/>
            <a:chOff x="4694" y="2205"/>
            <a:chExt cx="998" cy="499"/>
          </a:xfrm>
        </p:grpSpPr>
        <p:sp>
          <p:nvSpPr>
            <p:cNvPr id="82" name="AutoShape 134"/>
            <p:cNvSpPr>
              <a:spLocks/>
            </p:cNvSpPr>
            <p:nvPr/>
          </p:nvSpPr>
          <p:spPr bwMode="auto">
            <a:xfrm>
              <a:off x="4694" y="2341"/>
              <a:ext cx="125" cy="228"/>
            </a:xfrm>
            <a:prstGeom prst="leftBrace">
              <a:avLst>
                <a:gd name="adj1" fmla="val 211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Rectangle 135"/>
            <p:cNvSpPr>
              <a:spLocks noChangeArrowheads="1"/>
            </p:cNvSpPr>
            <p:nvPr/>
          </p:nvSpPr>
          <p:spPr bwMode="auto">
            <a:xfrm>
              <a:off x="4785" y="2205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pbt=NULL</a:t>
              </a:r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Rectangle 136"/>
            <p:cNvSpPr>
              <a:spLocks noChangeArrowheads="1"/>
            </p:cNvSpPr>
            <p:nvPr/>
          </p:nvSpPr>
          <p:spPr bwMode="auto">
            <a:xfrm>
              <a:off x="4785" y="2432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return</a:t>
              </a:r>
            </a:p>
          </p:txBody>
        </p:sp>
      </p:grpSp>
      <p:sp>
        <p:nvSpPr>
          <p:cNvPr id="85" name="Text Box 140"/>
          <p:cNvSpPr txBox="1">
            <a:spLocks noChangeArrowheads="1"/>
          </p:cNvSpPr>
          <p:nvPr/>
        </p:nvSpPr>
        <p:spPr bwMode="auto">
          <a:xfrm>
            <a:off x="34927" y="5948036"/>
            <a:ext cx="1992313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前序</a:t>
            </a:r>
            <a:r>
              <a:rPr lang="zh-CN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序</a:t>
            </a: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列：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sp>
        <p:nvSpPr>
          <p:cNvPr id="86" name="Rectangle 141"/>
          <p:cNvSpPr>
            <a:spLocks noChangeArrowheads="1"/>
          </p:cNvSpPr>
          <p:nvPr/>
        </p:nvSpPr>
        <p:spPr bwMode="auto">
          <a:xfrm>
            <a:off x="1547814" y="5988676"/>
            <a:ext cx="53498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142"/>
          <p:cNvSpPr>
            <a:spLocks noChangeArrowheads="1"/>
          </p:cNvSpPr>
          <p:nvPr/>
        </p:nvSpPr>
        <p:spPr bwMode="auto">
          <a:xfrm>
            <a:off x="2027239" y="5988676"/>
            <a:ext cx="53498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143"/>
          <p:cNvSpPr>
            <a:spLocks noChangeArrowheads="1"/>
          </p:cNvSpPr>
          <p:nvPr/>
        </p:nvSpPr>
        <p:spPr bwMode="auto">
          <a:xfrm>
            <a:off x="2506664" y="5988676"/>
            <a:ext cx="534987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89" name="Rectangle 144"/>
          <p:cNvSpPr>
            <a:spLocks noChangeArrowheads="1"/>
          </p:cNvSpPr>
          <p:nvPr/>
        </p:nvSpPr>
        <p:spPr bwMode="auto">
          <a:xfrm>
            <a:off x="2987675" y="5988676"/>
            <a:ext cx="534988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  <a:cs typeface="Verdana" panose="020B0604030504040204" pitchFamily="34" charset="0"/>
            </a:endParaRPr>
          </a:p>
        </p:txBody>
      </p:sp>
      <p:sp>
        <p:nvSpPr>
          <p:cNvPr id="90" name="Rectangle 127"/>
          <p:cNvSpPr>
            <a:spLocks noChangeArrowheads="1"/>
          </p:cNvSpPr>
          <p:nvPr/>
        </p:nvSpPr>
        <p:spPr bwMode="auto">
          <a:xfrm>
            <a:off x="3810394" y="6381576"/>
            <a:ext cx="14398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/>
          <a:p>
            <a:pPr>
              <a:spcBef>
                <a:spcPct val="0"/>
              </a:spcBef>
            </a:pPr>
            <a:r>
              <a:rPr lang="en-US" altLang="zh-CN" sz="16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</a:p>
        </p:txBody>
      </p:sp>
      <p:grpSp>
        <p:nvGrpSpPr>
          <p:cNvPr id="91" name="Group 133"/>
          <p:cNvGrpSpPr>
            <a:grpSpLocks/>
          </p:cNvGrpSpPr>
          <p:nvPr/>
        </p:nvGrpSpPr>
        <p:grpSpPr bwMode="auto">
          <a:xfrm>
            <a:off x="5364090" y="5917839"/>
            <a:ext cx="1584325" cy="792163"/>
            <a:chOff x="4694" y="2205"/>
            <a:chExt cx="998" cy="499"/>
          </a:xfrm>
        </p:grpSpPr>
        <p:sp>
          <p:nvSpPr>
            <p:cNvPr id="92" name="AutoShape 134"/>
            <p:cNvSpPr>
              <a:spLocks/>
            </p:cNvSpPr>
            <p:nvPr/>
          </p:nvSpPr>
          <p:spPr bwMode="auto">
            <a:xfrm>
              <a:off x="4694" y="2341"/>
              <a:ext cx="125" cy="228"/>
            </a:xfrm>
            <a:prstGeom prst="leftBrace">
              <a:avLst>
                <a:gd name="adj1" fmla="val 211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3" name="Rectangle 135"/>
            <p:cNvSpPr>
              <a:spLocks noChangeArrowheads="1"/>
            </p:cNvSpPr>
            <p:nvPr/>
          </p:nvSpPr>
          <p:spPr bwMode="auto">
            <a:xfrm>
              <a:off x="4785" y="2205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pbt=NULL</a:t>
              </a:r>
              <a:endParaRPr lang="zh-CN" altLang="en-US" sz="16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" name="Rectangle 136"/>
            <p:cNvSpPr>
              <a:spLocks noChangeArrowheads="1"/>
            </p:cNvSpPr>
            <p:nvPr/>
          </p:nvSpPr>
          <p:spPr bwMode="auto">
            <a:xfrm>
              <a:off x="4785" y="2432"/>
              <a:ext cx="90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/>
            <a:lstStyle/>
            <a:p>
              <a:pPr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75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1329E-6 L -0.07413 0.12579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6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13 0.1257 L 0.01823 0.23079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23079 L 0.09306 0.1206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7" grpId="0"/>
      <p:bldP spid="18" grpId="0"/>
      <p:bldP spid="19" grpId="0"/>
      <p:bldP spid="30" grpId="0"/>
      <p:bldP spid="31" grpId="0"/>
      <p:bldP spid="32" grpId="0"/>
      <p:bldP spid="37" grpId="0"/>
      <p:bldP spid="38" grpId="0"/>
      <p:bldP spid="39" grpId="0"/>
      <p:bldP spid="44" grpId="0"/>
      <p:bldP spid="45" grpId="0"/>
      <p:bldP spid="59" grpId="0"/>
      <p:bldP spid="60" grpId="0"/>
      <p:bldP spid="61" grpId="0"/>
      <p:bldP spid="78" grpId="0"/>
      <p:bldP spid="79" grpId="0"/>
      <p:bldP spid="80" grpId="0"/>
      <p:bldP spid="85" grpId="0" build="p" autoUpdateAnimBg="0"/>
      <p:bldP spid="86" grpId="0"/>
      <p:bldP spid="87" grpId="0"/>
      <p:bldP spid="88" grpId="0"/>
      <p:bldP spid="89" grpId="0"/>
      <p:bldP spid="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5793297" y="1421261"/>
            <a:ext cx="468313" cy="1154114"/>
            <a:chOff x="2880" y="1248"/>
            <a:chExt cx="295" cy="727"/>
          </a:xfrm>
        </p:grpSpPr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41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2559" name="Group 31"/>
          <p:cNvGrpSpPr>
            <a:grpSpLocks/>
          </p:cNvGrpSpPr>
          <p:nvPr/>
        </p:nvGrpSpPr>
        <p:grpSpPr bwMode="auto">
          <a:xfrm>
            <a:off x="4734385" y="2869062"/>
            <a:ext cx="468313" cy="1154114"/>
            <a:chOff x="3264" y="2160"/>
            <a:chExt cx="295" cy="727"/>
          </a:xfrm>
        </p:grpSpPr>
        <p:sp>
          <p:nvSpPr>
            <p:cNvPr id="662560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5742497" y="4316864"/>
            <a:ext cx="468313" cy="1154114"/>
            <a:chOff x="3792" y="3072"/>
            <a:chExt cx="295" cy="727"/>
          </a:xfrm>
        </p:grpSpPr>
        <p:sp>
          <p:nvSpPr>
            <p:cNvPr id="662569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2570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2588" name="Text Box 60"/>
          <p:cNvSpPr txBox="1">
            <a:spLocks noChangeArrowheads="1"/>
          </p:cNvSpPr>
          <p:nvPr/>
        </p:nvSpPr>
        <p:spPr bwMode="auto">
          <a:xfrm>
            <a:off x="696816" y="571820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中序遍历结果序列：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B  D  A  C</a:t>
            </a:r>
          </a:p>
        </p:txBody>
      </p:sp>
      <p:grpSp>
        <p:nvGrpSpPr>
          <p:cNvPr id="662593" name="Group 65"/>
          <p:cNvGrpSpPr>
            <a:grpSpLocks/>
          </p:cNvGrpSpPr>
          <p:nvPr/>
        </p:nvGrpSpPr>
        <p:grpSpPr bwMode="auto">
          <a:xfrm>
            <a:off x="866777" y="1821904"/>
            <a:ext cx="2227263" cy="2913062"/>
            <a:chOff x="546" y="1005"/>
            <a:chExt cx="1403" cy="183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62531" name="Oval 3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2535" name="Line 7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7" name="Line 9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90" name="Oval 62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2591" name="Oval 63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92" name="Oval 64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11184" y="2869058"/>
            <a:ext cx="1524000" cy="1434480"/>
            <a:chOff x="4796512" y="2869058"/>
            <a:chExt cx="1524000" cy="1434480"/>
          </a:xfrm>
        </p:grpSpPr>
        <p:sp>
          <p:nvSpPr>
            <p:cNvPr id="662555" name="Line 27"/>
            <p:cNvSpPr>
              <a:spLocks noChangeShapeType="1"/>
            </p:cNvSpPr>
            <p:nvPr/>
          </p:nvSpPr>
          <p:spPr bwMode="auto">
            <a:xfrm>
              <a:off x="5097449" y="2869058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796512" y="3541538"/>
              <a:ext cx="1524000" cy="762000"/>
              <a:chOff x="4818063" y="1880592"/>
              <a:chExt cx="1524000" cy="762000"/>
            </a:xfrm>
          </p:grpSpPr>
          <p:grpSp>
            <p:nvGrpSpPr>
              <p:cNvPr id="72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77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8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9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84424" y="2869058"/>
            <a:ext cx="468000" cy="750352"/>
            <a:chOff x="5338600" y="2642592"/>
            <a:chExt cx="468000" cy="750352"/>
          </a:xfrm>
        </p:grpSpPr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02265" y="1421258"/>
            <a:ext cx="1524000" cy="1447800"/>
            <a:chOff x="4818063" y="1194792"/>
            <a:chExt cx="1524000" cy="1447800"/>
          </a:xfrm>
        </p:grpSpPr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202696" y="4318778"/>
            <a:ext cx="468000" cy="750352"/>
            <a:chOff x="5338600" y="2642592"/>
            <a:chExt cx="468000" cy="750352"/>
          </a:xfrm>
        </p:grpSpPr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266848" y="4318778"/>
            <a:ext cx="468000" cy="750352"/>
            <a:chOff x="5338600" y="2642592"/>
            <a:chExt cx="468000" cy="750352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6869930" y="2892336"/>
            <a:ext cx="468313" cy="1154114"/>
            <a:chOff x="3792" y="3072"/>
            <a:chExt cx="295" cy="727"/>
          </a:xfrm>
        </p:grpSpPr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333616" y="2894250"/>
            <a:ext cx="468000" cy="750352"/>
            <a:chOff x="5338600" y="2642592"/>
            <a:chExt cx="468000" cy="750352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416368" y="2894250"/>
            <a:ext cx="468000" cy="750352"/>
            <a:chOff x="5338600" y="2642592"/>
            <a:chExt cx="468000" cy="750352"/>
          </a:xfrm>
        </p:grpSpPr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342992" y="1421258"/>
            <a:ext cx="1524000" cy="1447800"/>
            <a:chOff x="4818063" y="1194792"/>
            <a:chExt cx="1524000" cy="1447800"/>
          </a:xfrm>
        </p:grpSpPr>
        <p:sp>
          <p:nvSpPr>
            <p:cNvPr id="81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3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26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7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8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4699335" y="1040258"/>
            <a:ext cx="2667000" cy="457200"/>
            <a:chOff x="4284663" y="813792"/>
            <a:chExt cx="2667000" cy="457200"/>
          </a:xfrm>
        </p:grpSpPr>
        <p:sp>
          <p:nvSpPr>
            <p:cNvPr id="130" name="Rectangle 10"/>
            <p:cNvSpPr>
              <a:spLocks noChangeArrowheads="1"/>
            </p:cNvSpPr>
            <p:nvPr/>
          </p:nvSpPr>
          <p:spPr bwMode="auto">
            <a:xfrm>
              <a:off x="4284663" y="813792"/>
              <a:ext cx="2667000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lIns="288000" rIns="288000" anchor="ctr"/>
            <a:lstStyle/>
            <a:p>
              <a:pPr algn="ctr">
                <a:spcBef>
                  <a:spcPct val="0"/>
                </a:spcBef>
              </a:pPr>
              <a:endPara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8000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391104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444208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r"/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3" name="标题 4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二叉树的中序遍历（</a:t>
            </a:r>
            <a:r>
              <a:rPr lang="en-US" altLang="zh-CN"/>
              <a:t>LAR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908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8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3510" y="872718"/>
            <a:ext cx="8851267" cy="59852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inorder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>
                <a:solidFill>
                  <a:srgbClr val="3333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pbt){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if(pbt != NULL){       </a:t>
            </a:r>
            <a:r>
              <a:rPr lang="en-US" altLang="zh-CN" sz="24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pbt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为空指针则结束递归</a:t>
            </a:r>
            <a:endParaRPr lang="zh-CN" altLang="en-US" sz="2400" b="1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inorder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(pbt-&gt;lchild);    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中序遍历左子树</a:t>
            </a:r>
            <a:endParaRPr lang="en-US" altLang="zh-CN" sz="2400" b="1" ker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printf(“%c\t”, pbt-&gt;data);   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访问根结点</a:t>
            </a:r>
            <a:endParaRPr lang="en-US" altLang="zh-CN" sz="2400" b="1" ker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inorder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(pbt-&gt;rchild);   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中序遍历右子树</a:t>
            </a:r>
            <a:endParaRPr lang="en-US" altLang="zh-CN" sz="2400" b="1" ker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52" name="标题 5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中序遍历的递归算法</a:t>
            </a:r>
          </a:p>
        </p:txBody>
      </p:sp>
    </p:spTree>
    <p:extLst>
      <p:ext uri="{BB962C8B-B14F-4D97-AF65-F5344CB8AC3E}">
        <p14:creationId xmlns:p14="http://schemas.microsoft.com/office/powerpoint/2010/main" val="3656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7925010" y="1421261"/>
            <a:ext cx="468313" cy="1154114"/>
            <a:chOff x="2880" y="1248"/>
            <a:chExt cx="295" cy="727"/>
          </a:xfrm>
        </p:grpSpPr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41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2559" name="Group 31"/>
          <p:cNvGrpSpPr>
            <a:grpSpLocks/>
          </p:cNvGrpSpPr>
          <p:nvPr/>
        </p:nvGrpSpPr>
        <p:grpSpPr bwMode="auto">
          <a:xfrm>
            <a:off x="4704970" y="2874146"/>
            <a:ext cx="468313" cy="906463"/>
            <a:chOff x="3264" y="2316"/>
            <a:chExt cx="295" cy="571"/>
          </a:xfrm>
        </p:grpSpPr>
        <p:sp>
          <p:nvSpPr>
            <p:cNvPr id="662560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3408" y="2316"/>
              <a:ext cx="0" cy="27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4689025" y="4579142"/>
            <a:ext cx="468313" cy="1154114"/>
            <a:chOff x="3792" y="3072"/>
            <a:chExt cx="295" cy="727"/>
          </a:xfrm>
        </p:grpSpPr>
        <p:sp>
          <p:nvSpPr>
            <p:cNvPr id="662569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2570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2588" name="Text Box 60"/>
          <p:cNvSpPr txBox="1">
            <a:spLocks noChangeArrowheads="1"/>
          </p:cNvSpPr>
          <p:nvPr/>
        </p:nvSpPr>
        <p:spPr bwMode="auto">
          <a:xfrm>
            <a:off x="611088" y="5718201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中序遍历结果序列：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D  B  C  A</a:t>
            </a:r>
          </a:p>
        </p:txBody>
      </p:sp>
      <p:grpSp>
        <p:nvGrpSpPr>
          <p:cNvPr id="662593" name="Group 65"/>
          <p:cNvGrpSpPr>
            <a:grpSpLocks/>
          </p:cNvGrpSpPr>
          <p:nvPr/>
        </p:nvGrpSpPr>
        <p:grpSpPr bwMode="auto">
          <a:xfrm>
            <a:off x="866777" y="1821904"/>
            <a:ext cx="2227263" cy="2913062"/>
            <a:chOff x="546" y="1005"/>
            <a:chExt cx="1403" cy="183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62531" name="Oval 3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2535" name="Line 7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7" name="Line 9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90" name="Oval 62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2591" name="Oval 63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92" name="Oval 64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4528" y="2899538"/>
            <a:ext cx="468000" cy="750352"/>
            <a:chOff x="5338600" y="2642592"/>
            <a:chExt cx="468000" cy="750352"/>
          </a:xfrm>
        </p:grpSpPr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22369" y="1421258"/>
            <a:ext cx="1524000" cy="1447800"/>
            <a:chOff x="4818063" y="1194792"/>
            <a:chExt cx="1524000" cy="1447800"/>
          </a:xfrm>
        </p:grpSpPr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3594368" y="4581056"/>
            <a:ext cx="468000" cy="750352"/>
            <a:chOff x="5338600" y="2642592"/>
            <a:chExt cx="468000" cy="750352"/>
          </a:xfrm>
        </p:grpSpPr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128904" y="4581056"/>
            <a:ext cx="468000" cy="750352"/>
            <a:chOff x="5338600" y="2642592"/>
            <a:chExt cx="468000" cy="750352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6561233" y="2892336"/>
            <a:ext cx="468313" cy="1154114"/>
            <a:chOff x="3792" y="3072"/>
            <a:chExt cx="295" cy="727"/>
          </a:xfrm>
        </p:grpSpPr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476736" y="2894250"/>
            <a:ext cx="468000" cy="750352"/>
            <a:chOff x="5338600" y="2642592"/>
            <a:chExt cx="468000" cy="750352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11272" y="2894250"/>
            <a:ext cx="468000" cy="750352"/>
            <a:chOff x="5338600" y="2642592"/>
            <a:chExt cx="468000" cy="750352"/>
          </a:xfrm>
        </p:grpSpPr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sz="3200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486112" y="1421258"/>
            <a:ext cx="1524000" cy="1447800"/>
            <a:chOff x="4818063" y="1194792"/>
            <a:chExt cx="1524000" cy="1447800"/>
          </a:xfrm>
        </p:grpSpPr>
        <p:sp>
          <p:nvSpPr>
            <p:cNvPr id="81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3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26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7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8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3892560" y="1040258"/>
            <a:ext cx="4783896" cy="457200"/>
            <a:chOff x="4284663" y="813792"/>
            <a:chExt cx="2667000" cy="457200"/>
          </a:xfrm>
        </p:grpSpPr>
        <p:sp>
          <p:nvSpPr>
            <p:cNvPr id="130" name="Rectangle 10"/>
            <p:cNvSpPr>
              <a:spLocks noChangeArrowheads="1"/>
            </p:cNvSpPr>
            <p:nvPr/>
          </p:nvSpPr>
          <p:spPr bwMode="auto">
            <a:xfrm>
              <a:off x="4284663" y="813792"/>
              <a:ext cx="2667000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wrap="none" lIns="288000" rIns="288000" anchor="ctr"/>
            <a:lstStyle/>
            <a:p>
              <a:pPr algn="ctr">
                <a:spcBef>
                  <a:spcPct val="0"/>
                </a:spcBef>
              </a:pPr>
              <a:endPara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8000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endParaRPr lang="zh-CN" altLang="en-US" sz="28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391104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endParaRPr lang="zh-CN" altLang="en-US" sz="28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444208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r"/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8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614688" y="2914502"/>
            <a:ext cx="1524000" cy="1666626"/>
            <a:chOff x="5211184" y="2636912"/>
            <a:chExt cx="1524000" cy="1666626"/>
          </a:xfrm>
        </p:grpSpPr>
        <p:sp>
          <p:nvSpPr>
            <p:cNvPr id="104" name="Line 27"/>
            <p:cNvSpPr>
              <a:spLocks noChangeShapeType="1"/>
            </p:cNvSpPr>
            <p:nvPr/>
          </p:nvSpPr>
          <p:spPr bwMode="auto">
            <a:xfrm>
              <a:off x="5973184" y="2636912"/>
              <a:ext cx="0" cy="9000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211184" y="3541538"/>
              <a:ext cx="1524000" cy="762000"/>
              <a:chOff x="4818063" y="1880592"/>
              <a:chExt cx="1524000" cy="762000"/>
            </a:xfrm>
          </p:grpSpPr>
          <p:grpSp>
            <p:nvGrpSpPr>
              <p:cNvPr id="10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1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19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0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10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79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二叉树的后序遍历（</a:t>
            </a:r>
            <a:r>
              <a:rPr lang="en-US" altLang="zh-CN"/>
              <a:t>LRA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94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8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3510" y="872718"/>
            <a:ext cx="8851267" cy="59852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400" b="1" dirty="0" err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postorder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 dirty="0">
                <a:solidFill>
                  <a:srgbClr val="3333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if(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NULL){   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kern="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pbt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为空指针则结束递归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 dirty="0" err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postorder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后序遍历左子树</a:t>
            </a:r>
            <a:endParaRPr lang="en-US" altLang="zh-CN" sz="2400" b="1" kern="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 dirty="0" err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postorder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后序遍历右子树</a:t>
            </a:r>
            <a:endParaRPr lang="en-US" altLang="zh-CN" sz="2400" b="1" kern="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(“%c\t”, 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-&gt;data);   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访问根结点</a:t>
            </a:r>
            <a:endParaRPr lang="en-US" altLang="zh-CN" sz="2400" b="1" kern="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52" name="标题 5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后序遍历的递归算法</a:t>
            </a:r>
          </a:p>
        </p:txBody>
      </p:sp>
    </p:spTree>
    <p:extLst>
      <p:ext uri="{BB962C8B-B14F-4D97-AF65-F5344CB8AC3E}">
        <p14:creationId xmlns:p14="http://schemas.microsoft.com/office/powerpoint/2010/main" val="8872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20982" y="735676"/>
            <a:ext cx="9123018" cy="612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95400" indent="-381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 2" pitchFamily="18" charset="2"/>
              <a:buChar char="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 层次遍历算法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从根节点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开始</a:t>
            </a:r>
            <a:r>
              <a:rPr lang="zh-CN" altLang="en-US" sz="2400" b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上到下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逐层遍历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同一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层中</a:t>
            </a:r>
            <a:r>
              <a:rPr lang="zh-CN" altLang="en-US" sz="2400" b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左</a:t>
            </a:r>
            <a:r>
              <a:rPr lang="zh-CN" altLang="en-US" sz="2400" b="1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到右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依次访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问二叉树结点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思考：采用哪种抽象数据结构？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itchFamily="18" charset="2"/>
              <a:buChar char="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算法描述：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首先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将根结点的指针入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队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循环取队首元素，执行如下操作，直至队空为止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访问该元素（结点）的数据部分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若该结点有左孩子，则将其入队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若该节点有右孩子，则将其入队</a:t>
            </a:r>
          </a:p>
        </p:txBody>
      </p:sp>
      <p:sp>
        <p:nvSpPr>
          <p:cNvPr id="781400" name="Text Box 88"/>
          <p:cNvSpPr txBox="1">
            <a:spLocks noChangeArrowheads="1"/>
          </p:cNvSpPr>
          <p:nvPr/>
        </p:nvSpPr>
        <p:spPr bwMode="auto">
          <a:xfrm>
            <a:off x="4860032" y="3151128"/>
            <a:ext cx="248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层次遍历</a:t>
            </a: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序列：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  </a:t>
            </a:r>
          </a:p>
        </p:txBody>
      </p:sp>
      <p:sp>
        <p:nvSpPr>
          <p:cNvPr id="781401" name="Rectangle 89"/>
          <p:cNvSpPr>
            <a:spLocks noChangeArrowheads="1"/>
          </p:cNvSpPr>
          <p:nvPr/>
        </p:nvSpPr>
        <p:spPr bwMode="auto">
          <a:xfrm>
            <a:off x="6948140" y="315571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</a:rPr>
              <a:t>A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81402" name="Rectangle 90"/>
          <p:cNvSpPr>
            <a:spLocks noChangeArrowheads="1"/>
          </p:cNvSpPr>
          <p:nvPr/>
        </p:nvSpPr>
        <p:spPr bwMode="auto">
          <a:xfrm>
            <a:off x="7488261" y="315571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B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81403" name="Rectangle 91"/>
          <p:cNvSpPr>
            <a:spLocks noChangeArrowheads="1"/>
          </p:cNvSpPr>
          <p:nvPr/>
        </p:nvSpPr>
        <p:spPr bwMode="auto">
          <a:xfrm>
            <a:off x="8028382" y="315571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C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81404" name="Rectangle 92"/>
          <p:cNvSpPr>
            <a:spLocks noChangeArrowheads="1"/>
          </p:cNvSpPr>
          <p:nvPr/>
        </p:nvSpPr>
        <p:spPr bwMode="auto">
          <a:xfrm>
            <a:off x="8568504" y="315571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</a:rPr>
              <a:t>D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648203" y="836367"/>
            <a:ext cx="2100263" cy="2160587"/>
            <a:chOff x="546" y="1005"/>
            <a:chExt cx="1403" cy="183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sp>
        <p:nvSpPr>
          <p:cNvPr id="26" name="Text Box 88"/>
          <p:cNvSpPr txBox="1">
            <a:spLocks noChangeArrowheads="1"/>
          </p:cNvSpPr>
          <p:nvPr/>
        </p:nvSpPr>
        <p:spPr bwMode="auto">
          <a:xfrm>
            <a:off x="5300483" y="2478040"/>
            <a:ext cx="14636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队列！</a:t>
            </a:r>
            <a:r>
              <a:rPr lang="en-US" altLang="zh-CN" sz="2400" b="1" dirty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</a:t>
            </a:r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二叉树的层次遍历算法</a:t>
            </a:r>
          </a:p>
        </p:txBody>
      </p:sp>
    </p:spTree>
    <p:extLst>
      <p:ext uri="{BB962C8B-B14F-4D97-AF65-F5344CB8AC3E}">
        <p14:creationId xmlns:p14="http://schemas.microsoft.com/office/powerpoint/2010/main" val="10998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8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 autoUpdateAnimBg="0"/>
      <p:bldP spid="781400" grpId="0" build="p" autoUpdateAnimBg="0"/>
      <p:bldP spid="781401" grpId="0"/>
      <p:bldP spid="781402" grpId="0"/>
      <p:bldP spid="781403" grpId="0"/>
      <p:bldP spid="781404" grpId="0"/>
      <p:bldP spid="2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bg2">
                    <a:lumMod val="10000"/>
                  </a:schemeClr>
                </a:solidFill>
              </a:rPr>
              <a:t>代码示例：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二叉树的层次遍历算法</a:t>
            </a:r>
            <a:endParaRPr lang="zh-CN" altLang="en-US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333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level_order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000" b="1">
                <a:solidFill>
                  <a:srgbClr val="3333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            </a:t>
            </a:r>
            <a:r>
              <a:rPr lang="en-US" altLang="zh-CN" sz="20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b="1">
                <a:solidFill>
                  <a:srgbClr val="006600"/>
                </a:solidFill>
                <a:cs typeface="Verdana" panose="020B0604030504040204" pitchFamily="34" charset="0"/>
              </a:rPr>
              <a:t>层序遍历</a:t>
            </a:r>
            <a:endParaRPr lang="en-US" altLang="zh-CN" sz="2000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000" b="1">
                <a:solidFill>
                  <a:srgbClr val="3333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p;  </a:t>
            </a:r>
            <a:r>
              <a:rPr lang="en-US" altLang="zh-CN" sz="2000" b="1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que =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init_que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(MAXSIZE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if(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                                       </a:t>
            </a:r>
            <a:r>
              <a:rPr lang="en-US" altLang="zh-CN" sz="20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cs typeface="Verdana" panose="020B0604030504040204" pitchFamily="34" charset="0"/>
              </a:rPr>
              <a:t>二叉树非空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>
                <a:latin typeface="Verdana" pitchFamily="34" charset="0"/>
                <a:ea typeface="黑体" pitchFamily="49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enque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(que, pbt);                  </a:t>
            </a:r>
            <a:r>
              <a:rPr lang="en-US" altLang="zh-CN" sz="20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cs typeface="Verdana" panose="020B0604030504040204" pitchFamily="34" charset="0"/>
              </a:rPr>
              <a:t>根</a:t>
            </a:r>
            <a:r>
              <a:rPr lang="zh-CN" altLang="en-US" sz="2000" b="1">
                <a:solidFill>
                  <a:srgbClr val="006600"/>
                </a:solidFill>
                <a:cs typeface="Verdana" panose="020B0604030504040204" pitchFamily="34" charset="0"/>
              </a:rPr>
              <a:t>节点（指针）入</a:t>
            </a:r>
            <a:r>
              <a:rPr lang="zh-CN" altLang="en-US" sz="2000" b="1" dirty="0">
                <a:solidFill>
                  <a:srgbClr val="006600"/>
                </a:solidFill>
                <a:cs typeface="Verdana" panose="020B0604030504040204" pitchFamily="34" charset="0"/>
              </a:rPr>
              <a:t>队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latin typeface="Verdana" pitchFamily="34" charset="0"/>
                <a:ea typeface="黑体" pitchFamily="49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(!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is_empty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(que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p =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deque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(que);           </a:t>
            </a:r>
            <a:r>
              <a:rPr lang="en-US" altLang="zh-CN" sz="20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cs typeface="Verdana" panose="020B0604030504040204" pitchFamily="34" charset="0"/>
              </a:rPr>
              <a:t>队首元素出队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latin typeface="Verdana" pitchFamily="34" charset="0"/>
                <a:ea typeface="黑体" pitchFamily="49" charset="-122"/>
                <a:cs typeface="Verdana" panose="020B0604030504040204" pitchFamily="34" charset="0"/>
              </a:rPr>
              <a:t>                  </a:t>
            </a:r>
            <a:r>
              <a:rPr lang="en-US" altLang="zh-CN" sz="2000" b="1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("%c", p-&gt;data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(p-&gt;lchild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!= NULL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r>
              <a:rPr lang="zh-CN" altLang="en-US" sz="2000" b="1">
                <a:latin typeface="Verdana" pitchFamily="34" charset="0"/>
                <a:ea typeface="黑体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enque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(que, p-&gt;lchild); } </a:t>
            </a:r>
            <a:endParaRPr lang="en-US" altLang="zh-CN" sz="2000" b="1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(p-&gt;rchild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!= NULL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enque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(que, p-&gt;rchild); }</a:t>
            </a:r>
            <a:endParaRPr lang="en-US" altLang="zh-CN" sz="2000" b="1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}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000" b="1">
                <a:solidFill>
                  <a:srgbClr val="C0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destroy_que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(&amp;que);  </a:t>
            </a:r>
            <a:r>
              <a:rPr lang="en-US" altLang="zh-CN" sz="2000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b="1">
                <a:solidFill>
                  <a:srgbClr val="006600"/>
                </a:solidFill>
                <a:cs typeface="Verdana" panose="020B0604030504040204" pitchFamily="34" charset="0"/>
              </a:rPr>
              <a:t>释放为队列分配的内存 </a:t>
            </a:r>
            <a:endParaRPr lang="zh-CN" altLang="en-US" sz="2000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27087" y="3933825"/>
            <a:ext cx="2052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前序遍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历：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733675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-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3252788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+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3771900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4291013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4808538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327650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5846763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6364288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883400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7402513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7920038" y="393382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827088" y="4641850"/>
            <a:ext cx="2052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327650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-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3252788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+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2733675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291013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</a:t>
            </a: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3771900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6364288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4808538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5846763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26" name="Text Box 47"/>
          <p:cNvSpPr txBox="1">
            <a:spLocks noChangeArrowheads="1"/>
          </p:cNvSpPr>
          <p:nvPr/>
        </p:nvSpPr>
        <p:spPr bwMode="auto">
          <a:xfrm>
            <a:off x="7402513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6883400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7920038" y="4641850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27087" y="6059488"/>
            <a:ext cx="2052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层次遍历：</a:t>
            </a: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2733675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-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3252788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+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4291013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4808538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</a:t>
            </a: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6364288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6883400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7402513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7920038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38" name="Text Box 58"/>
          <p:cNvSpPr txBox="1">
            <a:spLocks noChangeArrowheads="1"/>
          </p:cNvSpPr>
          <p:nvPr/>
        </p:nvSpPr>
        <p:spPr bwMode="auto">
          <a:xfrm>
            <a:off x="3771900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</a:p>
        </p:txBody>
      </p:sp>
      <p:sp>
        <p:nvSpPr>
          <p:cNvPr id="39" name="Text Box 59"/>
          <p:cNvSpPr txBox="1">
            <a:spLocks noChangeArrowheads="1"/>
          </p:cNvSpPr>
          <p:nvPr/>
        </p:nvSpPr>
        <p:spPr bwMode="auto">
          <a:xfrm>
            <a:off x="5327650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5846763" y="6059488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827088" y="5349875"/>
            <a:ext cx="2052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</a:t>
            </a:r>
          </a:p>
        </p:txBody>
      </p:sp>
      <p:sp>
        <p:nvSpPr>
          <p:cNvPr id="42" name="Text Box 61"/>
          <p:cNvSpPr txBox="1">
            <a:spLocks noChangeArrowheads="1"/>
          </p:cNvSpPr>
          <p:nvPr/>
        </p:nvSpPr>
        <p:spPr bwMode="auto">
          <a:xfrm>
            <a:off x="7920038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-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5846763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+</a:t>
            </a:r>
            <a:endParaRPr lang="en-US" altLang="zh-CN" sz="2800" b="1">
              <a:solidFill>
                <a:schemeClr val="bg2">
                  <a:lumMod val="10000"/>
                </a:schemeClr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2733675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45" name="Text Box 64"/>
          <p:cNvSpPr txBox="1">
            <a:spLocks noChangeArrowheads="1"/>
          </p:cNvSpPr>
          <p:nvPr/>
        </p:nvSpPr>
        <p:spPr bwMode="auto">
          <a:xfrm>
            <a:off x="5327650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</a:t>
            </a: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3252788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4808538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</p:txBody>
      </p: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3771900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4291013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50" name="Text Box 69"/>
          <p:cNvSpPr txBox="1">
            <a:spLocks noChangeArrowheads="1"/>
          </p:cNvSpPr>
          <p:nvPr/>
        </p:nvSpPr>
        <p:spPr bwMode="auto">
          <a:xfrm>
            <a:off x="7402513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</a:p>
        </p:txBody>
      </p: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6364288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52" name="Text Box 71"/>
          <p:cNvSpPr txBox="1">
            <a:spLocks noChangeArrowheads="1"/>
          </p:cNvSpPr>
          <p:nvPr/>
        </p:nvSpPr>
        <p:spPr bwMode="auto">
          <a:xfrm>
            <a:off x="6883400" y="5349875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grpSp>
        <p:nvGrpSpPr>
          <p:cNvPr id="53" name="Group 80"/>
          <p:cNvGrpSpPr>
            <a:grpSpLocks/>
          </p:cNvGrpSpPr>
          <p:nvPr/>
        </p:nvGrpSpPr>
        <p:grpSpPr bwMode="auto">
          <a:xfrm>
            <a:off x="2638286" y="142875"/>
            <a:ext cx="4032250" cy="3505200"/>
            <a:chOff x="1610" y="90"/>
            <a:chExt cx="2903" cy="2524"/>
          </a:xfrm>
        </p:grpSpPr>
        <p:sp>
          <p:nvSpPr>
            <p:cNvPr id="54" name="Oval 3"/>
            <p:cNvSpPr>
              <a:spLocks noChangeArrowheads="1"/>
            </p:cNvSpPr>
            <p:nvPr/>
          </p:nvSpPr>
          <p:spPr bwMode="auto">
            <a:xfrm>
              <a:off x="2866" y="90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2095" y="617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+</a:t>
              </a: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3613" y="663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/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610" y="1170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2536" y="1165"/>
              <a:ext cx="400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×</a:t>
              </a:r>
              <a:endPara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宋体" pitchFamily="2" charset="-122"/>
                <a:cs typeface="Verdana" panose="020B0604030504040204" pitchFamily="34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16" y="1752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7200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3012" y="1752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858" y="1480"/>
              <a:ext cx="236" cy="30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3152" y="1207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112" y="1170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7200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H="1">
              <a:off x="2472" y="354"/>
              <a:ext cx="431" cy="379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3240" y="367"/>
              <a:ext cx="418" cy="36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570" y="2259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3432" y="2251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3600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>
              <a:off x="2899" y="2068"/>
              <a:ext cx="203" cy="22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3353" y="2069"/>
              <a:ext cx="162" cy="20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2426" y="935"/>
              <a:ext cx="210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flipH="1">
              <a:off x="2352" y="1480"/>
              <a:ext cx="242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flipH="1">
              <a:off x="1944" y="935"/>
              <a:ext cx="242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3939" y="980"/>
              <a:ext cx="256" cy="22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 flipH="1">
              <a:off x="3470" y="981"/>
              <a:ext cx="242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79" name="任意多边形 78"/>
          <p:cNvSpPr/>
          <p:nvPr/>
        </p:nvSpPr>
        <p:spPr bwMode="auto">
          <a:xfrm>
            <a:off x="2339752" y="167640"/>
            <a:ext cx="1958340" cy="2087880"/>
          </a:xfrm>
          <a:custGeom>
            <a:avLst/>
            <a:gdLst>
              <a:gd name="connsiteX0" fmla="*/ 1958340 w 1958340"/>
              <a:gd name="connsiteY0" fmla="*/ 0 h 2087880"/>
              <a:gd name="connsiteX1" fmla="*/ 1874520 w 1958340"/>
              <a:gd name="connsiteY1" fmla="*/ 68580 h 2087880"/>
              <a:gd name="connsiteX2" fmla="*/ 1805940 w 1958340"/>
              <a:gd name="connsiteY2" fmla="*/ 114300 h 2087880"/>
              <a:gd name="connsiteX3" fmla="*/ 1760220 w 1958340"/>
              <a:gd name="connsiteY3" fmla="*/ 144780 h 2087880"/>
              <a:gd name="connsiteX4" fmla="*/ 1737360 w 1958340"/>
              <a:gd name="connsiteY4" fmla="*/ 160020 h 2087880"/>
              <a:gd name="connsiteX5" fmla="*/ 1722120 w 1958340"/>
              <a:gd name="connsiteY5" fmla="*/ 182880 h 2087880"/>
              <a:gd name="connsiteX6" fmla="*/ 1691640 w 1958340"/>
              <a:gd name="connsiteY6" fmla="*/ 190500 h 2087880"/>
              <a:gd name="connsiteX7" fmla="*/ 1668780 w 1958340"/>
              <a:gd name="connsiteY7" fmla="*/ 198120 h 2087880"/>
              <a:gd name="connsiteX8" fmla="*/ 1615440 w 1958340"/>
              <a:gd name="connsiteY8" fmla="*/ 220980 h 2087880"/>
              <a:gd name="connsiteX9" fmla="*/ 1592580 w 1958340"/>
              <a:gd name="connsiteY9" fmla="*/ 236220 h 2087880"/>
              <a:gd name="connsiteX10" fmla="*/ 1577340 w 1958340"/>
              <a:gd name="connsiteY10" fmla="*/ 259080 h 2087880"/>
              <a:gd name="connsiteX11" fmla="*/ 1554480 w 1958340"/>
              <a:gd name="connsiteY11" fmla="*/ 266700 h 2087880"/>
              <a:gd name="connsiteX12" fmla="*/ 1470660 w 1958340"/>
              <a:gd name="connsiteY12" fmla="*/ 327660 h 2087880"/>
              <a:gd name="connsiteX13" fmla="*/ 1447800 w 1958340"/>
              <a:gd name="connsiteY13" fmla="*/ 335280 h 2087880"/>
              <a:gd name="connsiteX14" fmla="*/ 1424940 w 1958340"/>
              <a:gd name="connsiteY14" fmla="*/ 350520 h 2087880"/>
              <a:gd name="connsiteX15" fmla="*/ 1371600 w 1958340"/>
              <a:gd name="connsiteY15" fmla="*/ 373380 h 2087880"/>
              <a:gd name="connsiteX16" fmla="*/ 1325880 w 1958340"/>
              <a:gd name="connsiteY16" fmla="*/ 403860 h 2087880"/>
              <a:gd name="connsiteX17" fmla="*/ 1264920 w 1958340"/>
              <a:gd name="connsiteY17" fmla="*/ 434340 h 2087880"/>
              <a:gd name="connsiteX18" fmla="*/ 1188720 w 1958340"/>
              <a:gd name="connsiteY18" fmla="*/ 487680 h 2087880"/>
              <a:gd name="connsiteX19" fmla="*/ 1165860 w 1958340"/>
              <a:gd name="connsiteY19" fmla="*/ 502920 h 2087880"/>
              <a:gd name="connsiteX20" fmla="*/ 1104900 w 1958340"/>
              <a:gd name="connsiteY20" fmla="*/ 556260 h 2087880"/>
              <a:gd name="connsiteX21" fmla="*/ 1082040 w 1958340"/>
              <a:gd name="connsiteY21" fmla="*/ 563880 h 2087880"/>
              <a:gd name="connsiteX22" fmla="*/ 1021080 w 1958340"/>
              <a:gd name="connsiteY22" fmla="*/ 632460 h 2087880"/>
              <a:gd name="connsiteX23" fmla="*/ 998220 w 1958340"/>
              <a:gd name="connsiteY23" fmla="*/ 655320 h 2087880"/>
              <a:gd name="connsiteX24" fmla="*/ 982980 w 1958340"/>
              <a:gd name="connsiteY24" fmla="*/ 678180 h 2087880"/>
              <a:gd name="connsiteX25" fmla="*/ 944880 w 1958340"/>
              <a:gd name="connsiteY25" fmla="*/ 723900 h 2087880"/>
              <a:gd name="connsiteX26" fmla="*/ 929640 w 1958340"/>
              <a:gd name="connsiteY26" fmla="*/ 769620 h 2087880"/>
              <a:gd name="connsiteX27" fmla="*/ 922020 w 1958340"/>
              <a:gd name="connsiteY27" fmla="*/ 792480 h 2087880"/>
              <a:gd name="connsiteX28" fmla="*/ 891540 w 1958340"/>
              <a:gd name="connsiteY28" fmla="*/ 838200 h 2087880"/>
              <a:gd name="connsiteX29" fmla="*/ 861060 w 1958340"/>
              <a:gd name="connsiteY29" fmla="*/ 876300 h 2087880"/>
              <a:gd name="connsiteX30" fmla="*/ 807720 w 1958340"/>
              <a:gd name="connsiteY30" fmla="*/ 944880 h 2087880"/>
              <a:gd name="connsiteX31" fmla="*/ 784860 w 1958340"/>
              <a:gd name="connsiteY31" fmla="*/ 960120 h 2087880"/>
              <a:gd name="connsiteX32" fmla="*/ 746760 w 1958340"/>
              <a:gd name="connsiteY32" fmla="*/ 1028700 h 2087880"/>
              <a:gd name="connsiteX33" fmla="*/ 723900 w 1958340"/>
              <a:gd name="connsiteY33" fmla="*/ 1043940 h 2087880"/>
              <a:gd name="connsiteX34" fmla="*/ 662940 w 1958340"/>
              <a:gd name="connsiteY34" fmla="*/ 1112520 h 2087880"/>
              <a:gd name="connsiteX35" fmla="*/ 617220 w 1958340"/>
              <a:gd name="connsiteY35" fmla="*/ 1150620 h 2087880"/>
              <a:gd name="connsiteX36" fmla="*/ 601980 w 1958340"/>
              <a:gd name="connsiteY36" fmla="*/ 1173480 h 2087880"/>
              <a:gd name="connsiteX37" fmla="*/ 579120 w 1958340"/>
              <a:gd name="connsiteY37" fmla="*/ 1181100 h 2087880"/>
              <a:gd name="connsiteX38" fmla="*/ 556260 w 1958340"/>
              <a:gd name="connsiteY38" fmla="*/ 1196340 h 2087880"/>
              <a:gd name="connsiteX39" fmla="*/ 533400 w 1958340"/>
              <a:gd name="connsiteY39" fmla="*/ 1219200 h 2087880"/>
              <a:gd name="connsiteX40" fmla="*/ 510540 w 1958340"/>
              <a:gd name="connsiteY40" fmla="*/ 1234440 h 2087880"/>
              <a:gd name="connsiteX41" fmla="*/ 441960 w 1958340"/>
              <a:gd name="connsiteY41" fmla="*/ 1287780 h 2087880"/>
              <a:gd name="connsiteX42" fmla="*/ 419100 w 1958340"/>
              <a:gd name="connsiteY42" fmla="*/ 1295400 h 2087880"/>
              <a:gd name="connsiteX43" fmla="*/ 373380 w 1958340"/>
              <a:gd name="connsiteY43" fmla="*/ 1325880 h 2087880"/>
              <a:gd name="connsiteX44" fmla="*/ 350520 w 1958340"/>
              <a:gd name="connsiteY44" fmla="*/ 1341120 h 2087880"/>
              <a:gd name="connsiteX45" fmla="*/ 327660 w 1958340"/>
              <a:gd name="connsiteY45" fmla="*/ 1348740 h 2087880"/>
              <a:gd name="connsiteX46" fmla="*/ 281940 w 1958340"/>
              <a:gd name="connsiteY46" fmla="*/ 1379220 h 2087880"/>
              <a:gd name="connsiteX47" fmla="*/ 259080 w 1958340"/>
              <a:gd name="connsiteY47" fmla="*/ 1394460 h 2087880"/>
              <a:gd name="connsiteX48" fmla="*/ 236220 w 1958340"/>
              <a:gd name="connsiteY48" fmla="*/ 1409700 h 2087880"/>
              <a:gd name="connsiteX49" fmla="*/ 213360 w 1958340"/>
              <a:gd name="connsiteY49" fmla="*/ 1424940 h 2087880"/>
              <a:gd name="connsiteX50" fmla="*/ 190500 w 1958340"/>
              <a:gd name="connsiteY50" fmla="*/ 1447800 h 2087880"/>
              <a:gd name="connsiteX51" fmla="*/ 144780 w 1958340"/>
              <a:gd name="connsiteY51" fmla="*/ 1478280 h 2087880"/>
              <a:gd name="connsiteX52" fmla="*/ 68580 w 1958340"/>
              <a:gd name="connsiteY52" fmla="*/ 1569720 h 2087880"/>
              <a:gd name="connsiteX53" fmla="*/ 45720 w 1958340"/>
              <a:gd name="connsiteY53" fmla="*/ 1615440 h 2087880"/>
              <a:gd name="connsiteX54" fmla="*/ 30480 w 1958340"/>
              <a:gd name="connsiteY54" fmla="*/ 1661160 h 2087880"/>
              <a:gd name="connsiteX55" fmla="*/ 22860 w 1958340"/>
              <a:gd name="connsiteY55" fmla="*/ 1684020 h 2087880"/>
              <a:gd name="connsiteX56" fmla="*/ 15240 w 1958340"/>
              <a:gd name="connsiteY56" fmla="*/ 1706880 h 2087880"/>
              <a:gd name="connsiteX57" fmla="*/ 0 w 1958340"/>
              <a:gd name="connsiteY57" fmla="*/ 1760220 h 2087880"/>
              <a:gd name="connsiteX58" fmla="*/ 7620 w 1958340"/>
              <a:gd name="connsiteY58" fmla="*/ 1905000 h 2087880"/>
              <a:gd name="connsiteX59" fmla="*/ 15240 w 1958340"/>
              <a:gd name="connsiteY59" fmla="*/ 1927860 h 2087880"/>
              <a:gd name="connsiteX60" fmla="*/ 45720 w 1958340"/>
              <a:gd name="connsiteY60" fmla="*/ 1973580 h 2087880"/>
              <a:gd name="connsiteX61" fmla="*/ 91440 w 1958340"/>
              <a:gd name="connsiteY61" fmla="*/ 2065020 h 2087880"/>
              <a:gd name="connsiteX62" fmla="*/ 106680 w 1958340"/>
              <a:gd name="connsiteY62" fmla="*/ 2087880 h 208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58340" h="2087880">
                <a:moveTo>
                  <a:pt x="1958340" y="0"/>
                </a:moveTo>
                <a:cubicBezTo>
                  <a:pt x="1930400" y="22860"/>
                  <a:pt x="1904557" y="48555"/>
                  <a:pt x="1874520" y="68580"/>
                </a:cubicBezTo>
                <a:lnTo>
                  <a:pt x="1805940" y="114300"/>
                </a:lnTo>
                <a:lnTo>
                  <a:pt x="1760220" y="144780"/>
                </a:lnTo>
                <a:lnTo>
                  <a:pt x="1737360" y="160020"/>
                </a:lnTo>
                <a:cubicBezTo>
                  <a:pt x="1732280" y="167640"/>
                  <a:pt x="1729740" y="177800"/>
                  <a:pt x="1722120" y="182880"/>
                </a:cubicBezTo>
                <a:cubicBezTo>
                  <a:pt x="1713406" y="188689"/>
                  <a:pt x="1701710" y="187623"/>
                  <a:pt x="1691640" y="190500"/>
                </a:cubicBezTo>
                <a:cubicBezTo>
                  <a:pt x="1683917" y="192707"/>
                  <a:pt x="1675964" y="194528"/>
                  <a:pt x="1668780" y="198120"/>
                </a:cubicBezTo>
                <a:cubicBezTo>
                  <a:pt x="1616157" y="224432"/>
                  <a:pt x="1678875" y="205121"/>
                  <a:pt x="1615440" y="220980"/>
                </a:cubicBezTo>
                <a:cubicBezTo>
                  <a:pt x="1607820" y="226060"/>
                  <a:pt x="1599056" y="229744"/>
                  <a:pt x="1592580" y="236220"/>
                </a:cubicBezTo>
                <a:cubicBezTo>
                  <a:pt x="1586104" y="242696"/>
                  <a:pt x="1584491" y="253359"/>
                  <a:pt x="1577340" y="259080"/>
                </a:cubicBezTo>
                <a:cubicBezTo>
                  <a:pt x="1571068" y="264098"/>
                  <a:pt x="1561501" y="262799"/>
                  <a:pt x="1554480" y="266700"/>
                </a:cubicBezTo>
                <a:cubicBezTo>
                  <a:pt x="1441314" y="329570"/>
                  <a:pt x="1570936" y="264988"/>
                  <a:pt x="1470660" y="327660"/>
                </a:cubicBezTo>
                <a:cubicBezTo>
                  <a:pt x="1463849" y="331917"/>
                  <a:pt x="1454984" y="331688"/>
                  <a:pt x="1447800" y="335280"/>
                </a:cubicBezTo>
                <a:cubicBezTo>
                  <a:pt x="1439609" y="339376"/>
                  <a:pt x="1433131" y="346424"/>
                  <a:pt x="1424940" y="350520"/>
                </a:cubicBezTo>
                <a:cubicBezTo>
                  <a:pt x="1361876" y="382052"/>
                  <a:pt x="1450882" y="325811"/>
                  <a:pt x="1371600" y="373380"/>
                </a:cubicBezTo>
                <a:cubicBezTo>
                  <a:pt x="1355894" y="382804"/>
                  <a:pt x="1342263" y="395669"/>
                  <a:pt x="1325880" y="403860"/>
                </a:cubicBezTo>
                <a:cubicBezTo>
                  <a:pt x="1305560" y="414020"/>
                  <a:pt x="1283095" y="420709"/>
                  <a:pt x="1264920" y="434340"/>
                </a:cubicBezTo>
                <a:cubicBezTo>
                  <a:pt x="1219787" y="468190"/>
                  <a:pt x="1245007" y="450155"/>
                  <a:pt x="1188720" y="487680"/>
                </a:cubicBezTo>
                <a:cubicBezTo>
                  <a:pt x="1181100" y="492760"/>
                  <a:pt x="1172336" y="496444"/>
                  <a:pt x="1165860" y="502920"/>
                </a:cubicBezTo>
                <a:cubicBezTo>
                  <a:pt x="1145882" y="522898"/>
                  <a:pt x="1129708" y="540755"/>
                  <a:pt x="1104900" y="556260"/>
                </a:cubicBezTo>
                <a:cubicBezTo>
                  <a:pt x="1098089" y="560517"/>
                  <a:pt x="1089660" y="561340"/>
                  <a:pt x="1082040" y="563880"/>
                </a:cubicBezTo>
                <a:cubicBezTo>
                  <a:pt x="1054845" y="604673"/>
                  <a:pt x="1073276" y="580264"/>
                  <a:pt x="1021080" y="632460"/>
                </a:cubicBezTo>
                <a:cubicBezTo>
                  <a:pt x="1013460" y="640080"/>
                  <a:pt x="1004198" y="646354"/>
                  <a:pt x="998220" y="655320"/>
                </a:cubicBezTo>
                <a:cubicBezTo>
                  <a:pt x="993140" y="662940"/>
                  <a:pt x="988843" y="671145"/>
                  <a:pt x="982980" y="678180"/>
                </a:cubicBezTo>
                <a:cubicBezTo>
                  <a:pt x="965890" y="698688"/>
                  <a:pt x="955691" y="699576"/>
                  <a:pt x="944880" y="723900"/>
                </a:cubicBezTo>
                <a:cubicBezTo>
                  <a:pt x="938356" y="738580"/>
                  <a:pt x="934720" y="754380"/>
                  <a:pt x="929640" y="769620"/>
                </a:cubicBezTo>
                <a:cubicBezTo>
                  <a:pt x="927100" y="777240"/>
                  <a:pt x="926475" y="785797"/>
                  <a:pt x="922020" y="792480"/>
                </a:cubicBezTo>
                <a:cubicBezTo>
                  <a:pt x="911860" y="807720"/>
                  <a:pt x="897332" y="820824"/>
                  <a:pt x="891540" y="838200"/>
                </a:cubicBezTo>
                <a:cubicBezTo>
                  <a:pt x="881024" y="869748"/>
                  <a:pt x="890603" y="856605"/>
                  <a:pt x="861060" y="876300"/>
                </a:cubicBezTo>
                <a:cubicBezTo>
                  <a:pt x="839819" y="908161"/>
                  <a:pt x="834579" y="922498"/>
                  <a:pt x="807720" y="944880"/>
                </a:cubicBezTo>
                <a:cubicBezTo>
                  <a:pt x="800685" y="950743"/>
                  <a:pt x="792480" y="955040"/>
                  <a:pt x="784860" y="960120"/>
                </a:cubicBezTo>
                <a:cubicBezTo>
                  <a:pt x="776919" y="983942"/>
                  <a:pt x="769219" y="1013728"/>
                  <a:pt x="746760" y="1028700"/>
                </a:cubicBezTo>
                <a:lnTo>
                  <a:pt x="723900" y="1043940"/>
                </a:lnTo>
                <a:cubicBezTo>
                  <a:pt x="696705" y="1084733"/>
                  <a:pt x="715136" y="1060324"/>
                  <a:pt x="662940" y="1112520"/>
                </a:cubicBezTo>
                <a:cubicBezTo>
                  <a:pt x="633604" y="1141856"/>
                  <a:pt x="649046" y="1129402"/>
                  <a:pt x="617220" y="1150620"/>
                </a:cubicBezTo>
                <a:cubicBezTo>
                  <a:pt x="612140" y="1158240"/>
                  <a:pt x="609131" y="1167759"/>
                  <a:pt x="601980" y="1173480"/>
                </a:cubicBezTo>
                <a:cubicBezTo>
                  <a:pt x="595708" y="1178498"/>
                  <a:pt x="586304" y="1177508"/>
                  <a:pt x="579120" y="1181100"/>
                </a:cubicBezTo>
                <a:cubicBezTo>
                  <a:pt x="570929" y="1185196"/>
                  <a:pt x="563295" y="1190477"/>
                  <a:pt x="556260" y="1196340"/>
                </a:cubicBezTo>
                <a:cubicBezTo>
                  <a:pt x="547981" y="1203239"/>
                  <a:pt x="541679" y="1212301"/>
                  <a:pt x="533400" y="1219200"/>
                </a:cubicBezTo>
                <a:cubicBezTo>
                  <a:pt x="526365" y="1225063"/>
                  <a:pt x="517575" y="1228577"/>
                  <a:pt x="510540" y="1234440"/>
                </a:cubicBezTo>
                <a:cubicBezTo>
                  <a:pt x="484241" y="1256356"/>
                  <a:pt x="480478" y="1274941"/>
                  <a:pt x="441960" y="1287780"/>
                </a:cubicBezTo>
                <a:cubicBezTo>
                  <a:pt x="434340" y="1290320"/>
                  <a:pt x="426121" y="1291499"/>
                  <a:pt x="419100" y="1295400"/>
                </a:cubicBezTo>
                <a:cubicBezTo>
                  <a:pt x="403089" y="1304295"/>
                  <a:pt x="388620" y="1315720"/>
                  <a:pt x="373380" y="1325880"/>
                </a:cubicBezTo>
                <a:cubicBezTo>
                  <a:pt x="365760" y="1330960"/>
                  <a:pt x="359208" y="1338224"/>
                  <a:pt x="350520" y="1341120"/>
                </a:cubicBezTo>
                <a:cubicBezTo>
                  <a:pt x="342900" y="1343660"/>
                  <a:pt x="334681" y="1344839"/>
                  <a:pt x="327660" y="1348740"/>
                </a:cubicBezTo>
                <a:cubicBezTo>
                  <a:pt x="311649" y="1357635"/>
                  <a:pt x="297180" y="1369060"/>
                  <a:pt x="281940" y="1379220"/>
                </a:cubicBezTo>
                <a:lnTo>
                  <a:pt x="259080" y="1394460"/>
                </a:lnTo>
                <a:lnTo>
                  <a:pt x="236220" y="1409700"/>
                </a:lnTo>
                <a:cubicBezTo>
                  <a:pt x="228600" y="1414780"/>
                  <a:pt x="219836" y="1418464"/>
                  <a:pt x="213360" y="1424940"/>
                </a:cubicBezTo>
                <a:cubicBezTo>
                  <a:pt x="205740" y="1432560"/>
                  <a:pt x="199006" y="1441184"/>
                  <a:pt x="190500" y="1447800"/>
                </a:cubicBezTo>
                <a:cubicBezTo>
                  <a:pt x="176042" y="1459045"/>
                  <a:pt x="157732" y="1465328"/>
                  <a:pt x="144780" y="1478280"/>
                </a:cubicBezTo>
                <a:cubicBezTo>
                  <a:pt x="123559" y="1499501"/>
                  <a:pt x="79189" y="1537894"/>
                  <a:pt x="68580" y="1569720"/>
                </a:cubicBezTo>
                <a:cubicBezTo>
                  <a:pt x="40790" y="1653090"/>
                  <a:pt x="85111" y="1526810"/>
                  <a:pt x="45720" y="1615440"/>
                </a:cubicBezTo>
                <a:cubicBezTo>
                  <a:pt x="39196" y="1630120"/>
                  <a:pt x="35560" y="1645920"/>
                  <a:pt x="30480" y="1661160"/>
                </a:cubicBezTo>
                <a:lnTo>
                  <a:pt x="22860" y="1684020"/>
                </a:lnTo>
                <a:cubicBezTo>
                  <a:pt x="20320" y="1691640"/>
                  <a:pt x="17188" y="1699088"/>
                  <a:pt x="15240" y="1706880"/>
                </a:cubicBezTo>
                <a:cubicBezTo>
                  <a:pt x="5672" y="1745152"/>
                  <a:pt x="10932" y="1727425"/>
                  <a:pt x="0" y="1760220"/>
                </a:cubicBezTo>
                <a:cubicBezTo>
                  <a:pt x="2540" y="1808480"/>
                  <a:pt x="3245" y="1856872"/>
                  <a:pt x="7620" y="1905000"/>
                </a:cubicBezTo>
                <a:cubicBezTo>
                  <a:pt x="8347" y="1912999"/>
                  <a:pt x="11339" y="1920839"/>
                  <a:pt x="15240" y="1927860"/>
                </a:cubicBezTo>
                <a:cubicBezTo>
                  <a:pt x="24135" y="1943871"/>
                  <a:pt x="39928" y="1956204"/>
                  <a:pt x="45720" y="1973580"/>
                </a:cubicBezTo>
                <a:cubicBezTo>
                  <a:pt x="66752" y="2036676"/>
                  <a:pt x="52049" y="2005934"/>
                  <a:pt x="91440" y="2065020"/>
                </a:cubicBezTo>
                <a:lnTo>
                  <a:pt x="106680" y="2087880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>
            <a:off x="2456592" y="1498600"/>
            <a:ext cx="1361688" cy="883920"/>
          </a:xfrm>
          <a:custGeom>
            <a:avLst/>
            <a:gdLst>
              <a:gd name="connsiteX0" fmla="*/ 0 w 1361688"/>
              <a:gd name="connsiteY0" fmla="*/ 777240 h 883920"/>
              <a:gd name="connsiteX1" fmla="*/ 25400 w 1361688"/>
              <a:gd name="connsiteY1" fmla="*/ 802640 h 883920"/>
              <a:gd name="connsiteX2" fmla="*/ 45720 w 1361688"/>
              <a:gd name="connsiteY2" fmla="*/ 812800 h 883920"/>
              <a:gd name="connsiteX3" fmla="*/ 60960 w 1361688"/>
              <a:gd name="connsiteY3" fmla="*/ 822960 h 883920"/>
              <a:gd name="connsiteX4" fmla="*/ 66040 w 1361688"/>
              <a:gd name="connsiteY4" fmla="*/ 838200 h 883920"/>
              <a:gd name="connsiteX5" fmla="*/ 96520 w 1361688"/>
              <a:gd name="connsiteY5" fmla="*/ 853440 h 883920"/>
              <a:gd name="connsiteX6" fmla="*/ 111760 w 1361688"/>
              <a:gd name="connsiteY6" fmla="*/ 863600 h 883920"/>
              <a:gd name="connsiteX7" fmla="*/ 142240 w 1361688"/>
              <a:gd name="connsiteY7" fmla="*/ 873760 h 883920"/>
              <a:gd name="connsiteX8" fmla="*/ 233680 w 1361688"/>
              <a:gd name="connsiteY8" fmla="*/ 883920 h 883920"/>
              <a:gd name="connsiteX9" fmla="*/ 320040 w 1361688"/>
              <a:gd name="connsiteY9" fmla="*/ 878840 h 883920"/>
              <a:gd name="connsiteX10" fmla="*/ 365760 w 1361688"/>
              <a:gd name="connsiteY10" fmla="*/ 858520 h 883920"/>
              <a:gd name="connsiteX11" fmla="*/ 381000 w 1361688"/>
              <a:gd name="connsiteY11" fmla="*/ 853440 h 883920"/>
              <a:gd name="connsiteX12" fmla="*/ 411480 w 1361688"/>
              <a:gd name="connsiteY12" fmla="*/ 833120 h 883920"/>
              <a:gd name="connsiteX13" fmla="*/ 441960 w 1361688"/>
              <a:gd name="connsiteY13" fmla="*/ 817880 h 883920"/>
              <a:gd name="connsiteX14" fmla="*/ 472440 w 1361688"/>
              <a:gd name="connsiteY14" fmla="*/ 807720 h 883920"/>
              <a:gd name="connsiteX15" fmla="*/ 502920 w 1361688"/>
              <a:gd name="connsiteY15" fmla="*/ 797560 h 883920"/>
              <a:gd name="connsiteX16" fmla="*/ 538480 w 1361688"/>
              <a:gd name="connsiteY16" fmla="*/ 787400 h 883920"/>
              <a:gd name="connsiteX17" fmla="*/ 553720 w 1361688"/>
              <a:gd name="connsiteY17" fmla="*/ 782320 h 883920"/>
              <a:gd name="connsiteX18" fmla="*/ 584200 w 1361688"/>
              <a:gd name="connsiteY18" fmla="*/ 762000 h 883920"/>
              <a:gd name="connsiteX19" fmla="*/ 614680 w 1361688"/>
              <a:gd name="connsiteY19" fmla="*/ 741680 h 883920"/>
              <a:gd name="connsiteX20" fmla="*/ 629920 w 1361688"/>
              <a:gd name="connsiteY20" fmla="*/ 731520 h 883920"/>
              <a:gd name="connsiteX21" fmla="*/ 655320 w 1361688"/>
              <a:gd name="connsiteY21" fmla="*/ 706120 h 883920"/>
              <a:gd name="connsiteX22" fmla="*/ 680720 w 1361688"/>
              <a:gd name="connsiteY22" fmla="*/ 680720 h 883920"/>
              <a:gd name="connsiteX23" fmla="*/ 690880 w 1361688"/>
              <a:gd name="connsiteY23" fmla="*/ 665480 h 883920"/>
              <a:gd name="connsiteX24" fmla="*/ 721360 w 1361688"/>
              <a:gd name="connsiteY24" fmla="*/ 645160 h 883920"/>
              <a:gd name="connsiteX25" fmla="*/ 731520 w 1361688"/>
              <a:gd name="connsiteY25" fmla="*/ 629920 h 883920"/>
              <a:gd name="connsiteX26" fmla="*/ 746760 w 1361688"/>
              <a:gd name="connsiteY26" fmla="*/ 619760 h 883920"/>
              <a:gd name="connsiteX27" fmla="*/ 767080 w 1361688"/>
              <a:gd name="connsiteY27" fmla="*/ 589280 h 883920"/>
              <a:gd name="connsiteX28" fmla="*/ 777240 w 1361688"/>
              <a:gd name="connsiteY28" fmla="*/ 574040 h 883920"/>
              <a:gd name="connsiteX29" fmla="*/ 782320 w 1361688"/>
              <a:gd name="connsiteY29" fmla="*/ 558800 h 883920"/>
              <a:gd name="connsiteX30" fmla="*/ 802640 w 1361688"/>
              <a:gd name="connsiteY30" fmla="*/ 528320 h 883920"/>
              <a:gd name="connsiteX31" fmla="*/ 817880 w 1361688"/>
              <a:gd name="connsiteY31" fmla="*/ 482600 h 883920"/>
              <a:gd name="connsiteX32" fmla="*/ 822960 w 1361688"/>
              <a:gd name="connsiteY32" fmla="*/ 467360 h 883920"/>
              <a:gd name="connsiteX33" fmla="*/ 828040 w 1361688"/>
              <a:gd name="connsiteY33" fmla="*/ 452120 h 883920"/>
              <a:gd name="connsiteX34" fmla="*/ 833120 w 1361688"/>
              <a:gd name="connsiteY34" fmla="*/ 426720 h 883920"/>
              <a:gd name="connsiteX35" fmla="*/ 838200 w 1361688"/>
              <a:gd name="connsiteY35" fmla="*/ 396240 h 883920"/>
              <a:gd name="connsiteX36" fmla="*/ 858520 w 1361688"/>
              <a:gd name="connsiteY36" fmla="*/ 325120 h 883920"/>
              <a:gd name="connsiteX37" fmla="*/ 868680 w 1361688"/>
              <a:gd name="connsiteY37" fmla="*/ 294640 h 883920"/>
              <a:gd name="connsiteX38" fmla="*/ 873760 w 1361688"/>
              <a:gd name="connsiteY38" fmla="*/ 279400 h 883920"/>
              <a:gd name="connsiteX39" fmla="*/ 883920 w 1361688"/>
              <a:gd name="connsiteY39" fmla="*/ 264160 h 883920"/>
              <a:gd name="connsiteX40" fmla="*/ 889000 w 1361688"/>
              <a:gd name="connsiteY40" fmla="*/ 248920 h 883920"/>
              <a:gd name="connsiteX41" fmla="*/ 909320 w 1361688"/>
              <a:gd name="connsiteY41" fmla="*/ 218440 h 883920"/>
              <a:gd name="connsiteX42" fmla="*/ 939800 w 1361688"/>
              <a:gd name="connsiteY42" fmla="*/ 127000 h 883920"/>
              <a:gd name="connsiteX43" fmla="*/ 944880 w 1361688"/>
              <a:gd name="connsiteY43" fmla="*/ 111760 h 883920"/>
              <a:gd name="connsiteX44" fmla="*/ 949960 w 1361688"/>
              <a:gd name="connsiteY44" fmla="*/ 96520 h 883920"/>
              <a:gd name="connsiteX45" fmla="*/ 960120 w 1361688"/>
              <a:gd name="connsiteY45" fmla="*/ 81280 h 883920"/>
              <a:gd name="connsiteX46" fmla="*/ 985520 w 1361688"/>
              <a:gd name="connsiteY46" fmla="*/ 35560 h 883920"/>
              <a:gd name="connsiteX47" fmla="*/ 1016000 w 1361688"/>
              <a:gd name="connsiteY47" fmla="*/ 25400 h 883920"/>
              <a:gd name="connsiteX48" fmla="*/ 1031240 w 1361688"/>
              <a:gd name="connsiteY48" fmla="*/ 20320 h 883920"/>
              <a:gd name="connsiteX49" fmla="*/ 1051560 w 1361688"/>
              <a:gd name="connsiteY49" fmla="*/ 15240 h 883920"/>
              <a:gd name="connsiteX50" fmla="*/ 1076960 w 1361688"/>
              <a:gd name="connsiteY50" fmla="*/ 10160 h 883920"/>
              <a:gd name="connsiteX51" fmla="*/ 1107440 w 1361688"/>
              <a:gd name="connsiteY51" fmla="*/ 0 h 883920"/>
              <a:gd name="connsiteX52" fmla="*/ 1153160 w 1361688"/>
              <a:gd name="connsiteY52" fmla="*/ 5080 h 883920"/>
              <a:gd name="connsiteX53" fmla="*/ 1188720 w 1361688"/>
              <a:gd name="connsiteY53" fmla="*/ 25400 h 883920"/>
              <a:gd name="connsiteX54" fmla="*/ 1219200 w 1361688"/>
              <a:gd name="connsiteY54" fmla="*/ 40640 h 883920"/>
              <a:gd name="connsiteX55" fmla="*/ 1254760 w 1361688"/>
              <a:gd name="connsiteY55" fmla="*/ 86360 h 883920"/>
              <a:gd name="connsiteX56" fmla="*/ 1264920 w 1361688"/>
              <a:gd name="connsiteY56" fmla="*/ 101600 h 883920"/>
              <a:gd name="connsiteX57" fmla="*/ 1270000 w 1361688"/>
              <a:gd name="connsiteY57" fmla="*/ 116840 h 883920"/>
              <a:gd name="connsiteX58" fmla="*/ 1290320 w 1361688"/>
              <a:gd name="connsiteY58" fmla="*/ 147320 h 883920"/>
              <a:gd name="connsiteX59" fmla="*/ 1300480 w 1361688"/>
              <a:gd name="connsiteY59" fmla="*/ 162560 h 883920"/>
              <a:gd name="connsiteX60" fmla="*/ 1315720 w 1361688"/>
              <a:gd name="connsiteY60" fmla="*/ 193040 h 883920"/>
              <a:gd name="connsiteX61" fmla="*/ 1325880 w 1361688"/>
              <a:gd name="connsiteY61" fmla="*/ 233680 h 883920"/>
              <a:gd name="connsiteX62" fmla="*/ 1336040 w 1361688"/>
              <a:gd name="connsiteY62" fmla="*/ 248920 h 883920"/>
              <a:gd name="connsiteX63" fmla="*/ 1346200 w 1361688"/>
              <a:gd name="connsiteY63" fmla="*/ 279400 h 883920"/>
              <a:gd name="connsiteX64" fmla="*/ 1351280 w 1361688"/>
              <a:gd name="connsiteY64" fmla="*/ 294640 h 883920"/>
              <a:gd name="connsiteX65" fmla="*/ 1356360 w 1361688"/>
              <a:gd name="connsiteY65" fmla="*/ 309880 h 883920"/>
              <a:gd name="connsiteX66" fmla="*/ 1361440 w 1361688"/>
              <a:gd name="connsiteY66" fmla="*/ 375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361688" h="883920">
                <a:moveTo>
                  <a:pt x="0" y="777240"/>
                </a:moveTo>
                <a:cubicBezTo>
                  <a:pt x="8467" y="785707"/>
                  <a:pt x="15949" y="795289"/>
                  <a:pt x="25400" y="802640"/>
                </a:cubicBezTo>
                <a:cubicBezTo>
                  <a:pt x="31378" y="807289"/>
                  <a:pt x="39145" y="809043"/>
                  <a:pt x="45720" y="812800"/>
                </a:cubicBezTo>
                <a:cubicBezTo>
                  <a:pt x="51021" y="815829"/>
                  <a:pt x="55880" y="819573"/>
                  <a:pt x="60960" y="822960"/>
                </a:cubicBezTo>
                <a:cubicBezTo>
                  <a:pt x="62653" y="828040"/>
                  <a:pt x="62695" y="834019"/>
                  <a:pt x="66040" y="838200"/>
                </a:cubicBezTo>
                <a:cubicBezTo>
                  <a:pt x="75746" y="850332"/>
                  <a:pt x="84249" y="847305"/>
                  <a:pt x="96520" y="853440"/>
                </a:cubicBezTo>
                <a:cubicBezTo>
                  <a:pt x="101981" y="856170"/>
                  <a:pt x="106181" y="861120"/>
                  <a:pt x="111760" y="863600"/>
                </a:cubicBezTo>
                <a:cubicBezTo>
                  <a:pt x="121547" y="867950"/>
                  <a:pt x="132080" y="870373"/>
                  <a:pt x="142240" y="873760"/>
                </a:cubicBezTo>
                <a:cubicBezTo>
                  <a:pt x="181630" y="886890"/>
                  <a:pt x="152137" y="878484"/>
                  <a:pt x="233680" y="883920"/>
                </a:cubicBezTo>
                <a:cubicBezTo>
                  <a:pt x="262467" y="882227"/>
                  <a:pt x="291446" y="882570"/>
                  <a:pt x="320040" y="878840"/>
                </a:cubicBezTo>
                <a:cubicBezTo>
                  <a:pt x="355503" y="874214"/>
                  <a:pt x="342070" y="870365"/>
                  <a:pt x="365760" y="858520"/>
                </a:cubicBezTo>
                <a:cubicBezTo>
                  <a:pt x="370549" y="856125"/>
                  <a:pt x="376319" y="856041"/>
                  <a:pt x="381000" y="853440"/>
                </a:cubicBezTo>
                <a:cubicBezTo>
                  <a:pt x="391674" y="847510"/>
                  <a:pt x="399896" y="836981"/>
                  <a:pt x="411480" y="833120"/>
                </a:cubicBezTo>
                <a:cubicBezTo>
                  <a:pt x="467060" y="814593"/>
                  <a:pt x="382874" y="844141"/>
                  <a:pt x="441960" y="817880"/>
                </a:cubicBezTo>
                <a:cubicBezTo>
                  <a:pt x="451747" y="813530"/>
                  <a:pt x="462280" y="811107"/>
                  <a:pt x="472440" y="807720"/>
                </a:cubicBezTo>
                <a:lnTo>
                  <a:pt x="502920" y="797560"/>
                </a:lnTo>
                <a:cubicBezTo>
                  <a:pt x="539460" y="785380"/>
                  <a:pt x="493829" y="800157"/>
                  <a:pt x="538480" y="787400"/>
                </a:cubicBezTo>
                <a:cubicBezTo>
                  <a:pt x="543629" y="785929"/>
                  <a:pt x="549039" y="784921"/>
                  <a:pt x="553720" y="782320"/>
                </a:cubicBezTo>
                <a:cubicBezTo>
                  <a:pt x="564394" y="776390"/>
                  <a:pt x="574040" y="768773"/>
                  <a:pt x="584200" y="762000"/>
                </a:cubicBezTo>
                <a:lnTo>
                  <a:pt x="614680" y="741680"/>
                </a:lnTo>
                <a:lnTo>
                  <a:pt x="629920" y="731520"/>
                </a:lnTo>
                <a:cubicBezTo>
                  <a:pt x="657013" y="690880"/>
                  <a:pt x="621453" y="739987"/>
                  <a:pt x="655320" y="706120"/>
                </a:cubicBezTo>
                <a:cubicBezTo>
                  <a:pt x="689187" y="672253"/>
                  <a:pt x="640080" y="707813"/>
                  <a:pt x="680720" y="680720"/>
                </a:cubicBezTo>
                <a:cubicBezTo>
                  <a:pt x="684107" y="675640"/>
                  <a:pt x="686285" y="669500"/>
                  <a:pt x="690880" y="665480"/>
                </a:cubicBezTo>
                <a:cubicBezTo>
                  <a:pt x="700070" y="657439"/>
                  <a:pt x="721360" y="645160"/>
                  <a:pt x="721360" y="645160"/>
                </a:cubicBezTo>
                <a:cubicBezTo>
                  <a:pt x="724747" y="640080"/>
                  <a:pt x="727203" y="634237"/>
                  <a:pt x="731520" y="629920"/>
                </a:cubicBezTo>
                <a:cubicBezTo>
                  <a:pt x="735837" y="625603"/>
                  <a:pt x="742740" y="624355"/>
                  <a:pt x="746760" y="619760"/>
                </a:cubicBezTo>
                <a:cubicBezTo>
                  <a:pt x="754801" y="610570"/>
                  <a:pt x="760307" y="599440"/>
                  <a:pt x="767080" y="589280"/>
                </a:cubicBezTo>
                <a:cubicBezTo>
                  <a:pt x="770467" y="584200"/>
                  <a:pt x="775309" y="579832"/>
                  <a:pt x="777240" y="574040"/>
                </a:cubicBezTo>
                <a:cubicBezTo>
                  <a:pt x="778933" y="568960"/>
                  <a:pt x="779719" y="563481"/>
                  <a:pt x="782320" y="558800"/>
                </a:cubicBezTo>
                <a:cubicBezTo>
                  <a:pt x="788250" y="548126"/>
                  <a:pt x="798779" y="539904"/>
                  <a:pt x="802640" y="528320"/>
                </a:cubicBezTo>
                <a:lnTo>
                  <a:pt x="817880" y="482600"/>
                </a:lnTo>
                <a:lnTo>
                  <a:pt x="822960" y="467360"/>
                </a:lnTo>
                <a:cubicBezTo>
                  <a:pt x="824653" y="462280"/>
                  <a:pt x="826990" y="457371"/>
                  <a:pt x="828040" y="452120"/>
                </a:cubicBezTo>
                <a:cubicBezTo>
                  <a:pt x="829733" y="443653"/>
                  <a:pt x="831575" y="435215"/>
                  <a:pt x="833120" y="426720"/>
                </a:cubicBezTo>
                <a:cubicBezTo>
                  <a:pt x="834963" y="416586"/>
                  <a:pt x="836042" y="406312"/>
                  <a:pt x="838200" y="396240"/>
                </a:cubicBezTo>
                <a:cubicBezTo>
                  <a:pt x="845854" y="360519"/>
                  <a:pt x="847858" y="357106"/>
                  <a:pt x="858520" y="325120"/>
                </a:cubicBezTo>
                <a:lnTo>
                  <a:pt x="868680" y="294640"/>
                </a:lnTo>
                <a:cubicBezTo>
                  <a:pt x="870373" y="289560"/>
                  <a:pt x="870790" y="283855"/>
                  <a:pt x="873760" y="279400"/>
                </a:cubicBezTo>
                <a:cubicBezTo>
                  <a:pt x="877147" y="274320"/>
                  <a:pt x="881190" y="269621"/>
                  <a:pt x="883920" y="264160"/>
                </a:cubicBezTo>
                <a:cubicBezTo>
                  <a:pt x="886315" y="259371"/>
                  <a:pt x="886399" y="253601"/>
                  <a:pt x="889000" y="248920"/>
                </a:cubicBezTo>
                <a:cubicBezTo>
                  <a:pt x="894930" y="238246"/>
                  <a:pt x="905459" y="230024"/>
                  <a:pt x="909320" y="218440"/>
                </a:cubicBezTo>
                <a:lnTo>
                  <a:pt x="939800" y="127000"/>
                </a:lnTo>
                <a:lnTo>
                  <a:pt x="944880" y="111760"/>
                </a:lnTo>
                <a:cubicBezTo>
                  <a:pt x="946573" y="106680"/>
                  <a:pt x="946990" y="100975"/>
                  <a:pt x="949960" y="96520"/>
                </a:cubicBezTo>
                <a:cubicBezTo>
                  <a:pt x="953347" y="91440"/>
                  <a:pt x="957390" y="86741"/>
                  <a:pt x="960120" y="81280"/>
                </a:cubicBezTo>
                <a:cubicBezTo>
                  <a:pt x="967277" y="66966"/>
                  <a:pt x="966299" y="41967"/>
                  <a:pt x="985520" y="35560"/>
                </a:cubicBezTo>
                <a:lnTo>
                  <a:pt x="1016000" y="25400"/>
                </a:lnTo>
                <a:cubicBezTo>
                  <a:pt x="1021080" y="23707"/>
                  <a:pt x="1026045" y="21619"/>
                  <a:pt x="1031240" y="20320"/>
                </a:cubicBezTo>
                <a:cubicBezTo>
                  <a:pt x="1038013" y="18627"/>
                  <a:pt x="1044744" y="16755"/>
                  <a:pt x="1051560" y="15240"/>
                </a:cubicBezTo>
                <a:cubicBezTo>
                  <a:pt x="1059989" y="13367"/>
                  <a:pt x="1068630" y="12432"/>
                  <a:pt x="1076960" y="10160"/>
                </a:cubicBezTo>
                <a:cubicBezTo>
                  <a:pt x="1087292" y="7342"/>
                  <a:pt x="1107440" y="0"/>
                  <a:pt x="1107440" y="0"/>
                </a:cubicBezTo>
                <a:cubicBezTo>
                  <a:pt x="1122680" y="1693"/>
                  <a:pt x="1138219" y="1632"/>
                  <a:pt x="1153160" y="5080"/>
                </a:cubicBezTo>
                <a:cubicBezTo>
                  <a:pt x="1169700" y="8897"/>
                  <a:pt x="1174629" y="18355"/>
                  <a:pt x="1188720" y="25400"/>
                </a:cubicBezTo>
                <a:cubicBezTo>
                  <a:pt x="1211631" y="36856"/>
                  <a:pt x="1197362" y="22442"/>
                  <a:pt x="1219200" y="40640"/>
                </a:cubicBezTo>
                <a:cubicBezTo>
                  <a:pt x="1237106" y="55561"/>
                  <a:pt x="1240600" y="65119"/>
                  <a:pt x="1254760" y="86360"/>
                </a:cubicBezTo>
                <a:cubicBezTo>
                  <a:pt x="1258147" y="91440"/>
                  <a:pt x="1262989" y="95808"/>
                  <a:pt x="1264920" y="101600"/>
                </a:cubicBezTo>
                <a:cubicBezTo>
                  <a:pt x="1266613" y="106680"/>
                  <a:pt x="1267399" y="112159"/>
                  <a:pt x="1270000" y="116840"/>
                </a:cubicBezTo>
                <a:cubicBezTo>
                  <a:pt x="1275930" y="127514"/>
                  <a:pt x="1283547" y="137160"/>
                  <a:pt x="1290320" y="147320"/>
                </a:cubicBezTo>
                <a:cubicBezTo>
                  <a:pt x="1293707" y="152400"/>
                  <a:pt x="1298549" y="156768"/>
                  <a:pt x="1300480" y="162560"/>
                </a:cubicBezTo>
                <a:cubicBezTo>
                  <a:pt x="1307491" y="183592"/>
                  <a:pt x="1302590" y="173345"/>
                  <a:pt x="1315720" y="193040"/>
                </a:cubicBezTo>
                <a:cubicBezTo>
                  <a:pt x="1317652" y="202701"/>
                  <a:pt x="1320673" y="223266"/>
                  <a:pt x="1325880" y="233680"/>
                </a:cubicBezTo>
                <a:cubicBezTo>
                  <a:pt x="1328610" y="239141"/>
                  <a:pt x="1333560" y="243341"/>
                  <a:pt x="1336040" y="248920"/>
                </a:cubicBezTo>
                <a:cubicBezTo>
                  <a:pt x="1340390" y="258707"/>
                  <a:pt x="1342813" y="269240"/>
                  <a:pt x="1346200" y="279400"/>
                </a:cubicBezTo>
                <a:lnTo>
                  <a:pt x="1351280" y="294640"/>
                </a:lnTo>
                <a:cubicBezTo>
                  <a:pt x="1352973" y="299720"/>
                  <a:pt x="1355480" y="304598"/>
                  <a:pt x="1356360" y="309880"/>
                </a:cubicBezTo>
                <a:cubicBezTo>
                  <a:pt x="1363389" y="352052"/>
                  <a:pt x="1361440" y="330060"/>
                  <a:pt x="1361440" y="37592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1" name="任意多边形 80"/>
          <p:cNvSpPr/>
          <p:nvPr/>
        </p:nvSpPr>
        <p:spPr bwMode="auto">
          <a:xfrm>
            <a:off x="3086512" y="1884682"/>
            <a:ext cx="731520" cy="1259859"/>
          </a:xfrm>
          <a:custGeom>
            <a:avLst/>
            <a:gdLst>
              <a:gd name="connsiteX0" fmla="*/ 731520 w 731520"/>
              <a:gd name="connsiteY0" fmla="*/ 0 h 1259859"/>
              <a:gd name="connsiteX1" fmla="*/ 726440 w 731520"/>
              <a:gd name="connsiteY1" fmla="*/ 60960 h 1259859"/>
              <a:gd name="connsiteX2" fmla="*/ 721360 w 731520"/>
              <a:gd name="connsiteY2" fmla="*/ 76200 h 1259859"/>
              <a:gd name="connsiteX3" fmla="*/ 711200 w 731520"/>
              <a:gd name="connsiteY3" fmla="*/ 111760 h 1259859"/>
              <a:gd name="connsiteX4" fmla="*/ 690880 w 731520"/>
              <a:gd name="connsiteY4" fmla="*/ 142240 h 1259859"/>
              <a:gd name="connsiteX5" fmla="*/ 680720 w 731520"/>
              <a:gd name="connsiteY5" fmla="*/ 157480 h 1259859"/>
              <a:gd name="connsiteX6" fmla="*/ 635000 w 731520"/>
              <a:gd name="connsiteY6" fmla="*/ 182880 h 1259859"/>
              <a:gd name="connsiteX7" fmla="*/ 614680 w 731520"/>
              <a:gd name="connsiteY7" fmla="*/ 208280 h 1259859"/>
              <a:gd name="connsiteX8" fmla="*/ 594360 w 731520"/>
              <a:gd name="connsiteY8" fmla="*/ 238760 h 1259859"/>
              <a:gd name="connsiteX9" fmla="*/ 584200 w 731520"/>
              <a:gd name="connsiteY9" fmla="*/ 254000 h 1259859"/>
              <a:gd name="connsiteX10" fmla="*/ 568960 w 731520"/>
              <a:gd name="connsiteY10" fmla="*/ 269240 h 1259859"/>
              <a:gd name="connsiteX11" fmla="*/ 548640 w 731520"/>
              <a:gd name="connsiteY11" fmla="*/ 294640 h 1259859"/>
              <a:gd name="connsiteX12" fmla="*/ 538480 w 731520"/>
              <a:gd name="connsiteY12" fmla="*/ 309880 h 1259859"/>
              <a:gd name="connsiteX13" fmla="*/ 508000 w 731520"/>
              <a:gd name="connsiteY13" fmla="*/ 330200 h 1259859"/>
              <a:gd name="connsiteX14" fmla="*/ 477520 w 731520"/>
              <a:gd name="connsiteY14" fmla="*/ 350520 h 1259859"/>
              <a:gd name="connsiteX15" fmla="*/ 447040 w 731520"/>
              <a:gd name="connsiteY15" fmla="*/ 365760 h 1259859"/>
              <a:gd name="connsiteX16" fmla="*/ 436880 w 731520"/>
              <a:gd name="connsiteY16" fmla="*/ 381000 h 1259859"/>
              <a:gd name="connsiteX17" fmla="*/ 421640 w 731520"/>
              <a:gd name="connsiteY17" fmla="*/ 386080 h 1259859"/>
              <a:gd name="connsiteX18" fmla="*/ 391160 w 731520"/>
              <a:gd name="connsiteY18" fmla="*/ 406400 h 1259859"/>
              <a:gd name="connsiteX19" fmla="*/ 360680 w 731520"/>
              <a:gd name="connsiteY19" fmla="*/ 431800 h 1259859"/>
              <a:gd name="connsiteX20" fmla="*/ 340360 w 731520"/>
              <a:gd name="connsiteY20" fmla="*/ 441960 h 1259859"/>
              <a:gd name="connsiteX21" fmla="*/ 325120 w 731520"/>
              <a:gd name="connsiteY21" fmla="*/ 457200 h 1259859"/>
              <a:gd name="connsiteX22" fmla="*/ 294640 w 731520"/>
              <a:gd name="connsiteY22" fmla="*/ 472440 h 1259859"/>
              <a:gd name="connsiteX23" fmla="*/ 264160 w 731520"/>
              <a:gd name="connsiteY23" fmla="*/ 497840 h 1259859"/>
              <a:gd name="connsiteX24" fmla="*/ 233680 w 731520"/>
              <a:gd name="connsiteY24" fmla="*/ 513080 h 1259859"/>
              <a:gd name="connsiteX25" fmla="*/ 223520 w 731520"/>
              <a:gd name="connsiteY25" fmla="*/ 528320 h 1259859"/>
              <a:gd name="connsiteX26" fmla="*/ 208280 w 731520"/>
              <a:gd name="connsiteY26" fmla="*/ 533400 h 1259859"/>
              <a:gd name="connsiteX27" fmla="*/ 193040 w 731520"/>
              <a:gd name="connsiteY27" fmla="*/ 543560 h 1259859"/>
              <a:gd name="connsiteX28" fmla="*/ 152400 w 731520"/>
              <a:gd name="connsiteY28" fmla="*/ 589280 h 1259859"/>
              <a:gd name="connsiteX29" fmla="*/ 137160 w 731520"/>
              <a:gd name="connsiteY29" fmla="*/ 604520 h 1259859"/>
              <a:gd name="connsiteX30" fmla="*/ 116840 w 731520"/>
              <a:gd name="connsiteY30" fmla="*/ 635000 h 1259859"/>
              <a:gd name="connsiteX31" fmla="*/ 106680 w 731520"/>
              <a:gd name="connsiteY31" fmla="*/ 650240 h 1259859"/>
              <a:gd name="connsiteX32" fmla="*/ 96520 w 731520"/>
              <a:gd name="connsiteY32" fmla="*/ 665480 h 1259859"/>
              <a:gd name="connsiteX33" fmla="*/ 86360 w 731520"/>
              <a:gd name="connsiteY33" fmla="*/ 695960 h 1259859"/>
              <a:gd name="connsiteX34" fmla="*/ 71120 w 731520"/>
              <a:gd name="connsiteY34" fmla="*/ 721360 h 1259859"/>
              <a:gd name="connsiteX35" fmla="*/ 66040 w 731520"/>
              <a:gd name="connsiteY35" fmla="*/ 736600 h 1259859"/>
              <a:gd name="connsiteX36" fmla="*/ 55880 w 731520"/>
              <a:gd name="connsiteY36" fmla="*/ 751840 h 1259859"/>
              <a:gd name="connsiteX37" fmla="*/ 45720 w 731520"/>
              <a:gd name="connsiteY37" fmla="*/ 782320 h 1259859"/>
              <a:gd name="connsiteX38" fmla="*/ 30480 w 731520"/>
              <a:gd name="connsiteY38" fmla="*/ 828040 h 1259859"/>
              <a:gd name="connsiteX39" fmla="*/ 15240 w 731520"/>
              <a:gd name="connsiteY39" fmla="*/ 873760 h 1259859"/>
              <a:gd name="connsiteX40" fmla="*/ 10160 w 731520"/>
              <a:gd name="connsiteY40" fmla="*/ 889000 h 1259859"/>
              <a:gd name="connsiteX41" fmla="*/ 5080 w 731520"/>
              <a:gd name="connsiteY41" fmla="*/ 909320 h 1259859"/>
              <a:gd name="connsiteX42" fmla="*/ 0 w 731520"/>
              <a:gd name="connsiteY42" fmla="*/ 955040 h 1259859"/>
              <a:gd name="connsiteX43" fmla="*/ 10160 w 731520"/>
              <a:gd name="connsiteY43" fmla="*/ 1026160 h 1259859"/>
              <a:gd name="connsiteX44" fmla="*/ 20320 w 731520"/>
              <a:gd name="connsiteY44" fmla="*/ 1061720 h 1259859"/>
              <a:gd name="connsiteX45" fmla="*/ 40640 w 731520"/>
              <a:gd name="connsiteY45" fmla="*/ 1092200 h 1259859"/>
              <a:gd name="connsiteX46" fmla="*/ 50800 w 731520"/>
              <a:gd name="connsiteY46" fmla="*/ 1107440 h 1259859"/>
              <a:gd name="connsiteX47" fmla="*/ 66040 w 731520"/>
              <a:gd name="connsiteY47" fmla="*/ 1117600 h 1259859"/>
              <a:gd name="connsiteX48" fmla="*/ 76200 w 731520"/>
              <a:gd name="connsiteY48" fmla="*/ 1132840 h 1259859"/>
              <a:gd name="connsiteX49" fmla="*/ 106680 w 731520"/>
              <a:gd name="connsiteY49" fmla="*/ 1153160 h 1259859"/>
              <a:gd name="connsiteX50" fmla="*/ 116840 w 731520"/>
              <a:gd name="connsiteY50" fmla="*/ 1168400 h 1259859"/>
              <a:gd name="connsiteX51" fmla="*/ 121920 w 731520"/>
              <a:gd name="connsiteY51" fmla="*/ 1183640 h 1259859"/>
              <a:gd name="connsiteX52" fmla="*/ 137160 w 731520"/>
              <a:gd name="connsiteY52" fmla="*/ 1193800 h 1259859"/>
              <a:gd name="connsiteX53" fmla="*/ 182880 w 731520"/>
              <a:gd name="connsiteY53" fmla="*/ 1229360 h 1259859"/>
              <a:gd name="connsiteX54" fmla="*/ 198120 w 731520"/>
              <a:gd name="connsiteY54" fmla="*/ 1239520 h 1259859"/>
              <a:gd name="connsiteX55" fmla="*/ 228600 w 731520"/>
              <a:gd name="connsiteY55" fmla="*/ 1249680 h 1259859"/>
              <a:gd name="connsiteX56" fmla="*/ 243840 w 731520"/>
              <a:gd name="connsiteY56" fmla="*/ 1254760 h 1259859"/>
              <a:gd name="connsiteX57" fmla="*/ 320040 w 731520"/>
              <a:gd name="connsiteY57" fmla="*/ 1259840 h 12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31520" h="1259859">
                <a:moveTo>
                  <a:pt x="731520" y="0"/>
                </a:moveTo>
                <a:cubicBezTo>
                  <a:pt x="729827" y="20320"/>
                  <a:pt x="729135" y="40748"/>
                  <a:pt x="726440" y="60960"/>
                </a:cubicBezTo>
                <a:cubicBezTo>
                  <a:pt x="725732" y="66268"/>
                  <a:pt x="722831" y="71051"/>
                  <a:pt x="721360" y="76200"/>
                </a:cubicBezTo>
                <a:cubicBezTo>
                  <a:pt x="719813" y="81616"/>
                  <a:pt x="714782" y="105312"/>
                  <a:pt x="711200" y="111760"/>
                </a:cubicBezTo>
                <a:cubicBezTo>
                  <a:pt x="705270" y="122434"/>
                  <a:pt x="697653" y="132080"/>
                  <a:pt x="690880" y="142240"/>
                </a:cubicBezTo>
                <a:cubicBezTo>
                  <a:pt x="687493" y="147320"/>
                  <a:pt x="685800" y="154093"/>
                  <a:pt x="680720" y="157480"/>
                </a:cubicBezTo>
                <a:cubicBezTo>
                  <a:pt x="645785" y="180770"/>
                  <a:pt x="661824" y="173939"/>
                  <a:pt x="635000" y="182880"/>
                </a:cubicBezTo>
                <a:cubicBezTo>
                  <a:pt x="623560" y="217200"/>
                  <a:pt x="639426" y="179999"/>
                  <a:pt x="614680" y="208280"/>
                </a:cubicBezTo>
                <a:cubicBezTo>
                  <a:pt x="606639" y="217470"/>
                  <a:pt x="601133" y="228600"/>
                  <a:pt x="594360" y="238760"/>
                </a:cubicBezTo>
                <a:cubicBezTo>
                  <a:pt x="590973" y="243840"/>
                  <a:pt x="588517" y="249683"/>
                  <a:pt x="584200" y="254000"/>
                </a:cubicBezTo>
                <a:lnTo>
                  <a:pt x="568960" y="269240"/>
                </a:lnTo>
                <a:cubicBezTo>
                  <a:pt x="559070" y="298909"/>
                  <a:pt x="571618" y="271662"/>
                  <a:pt x="548640" y="294640"/>
                </a:cubicBezTo>
                <a:cubicBezTo>
                  <a:pt x="544323" y="298957"/>
                  <a:pt x="543075" y="305860"/>
                  <a:pt x="538480" y="309880"/>
                </a:cubicBezTo>
                <a:cubicBezTo>
                  <a:pt x="529290" y="317921"/>
                  <a:pt x="516634" y="321566"/>
                  <a:pt x="508000" y="330200"/>
                </a:cubicBezTo>
                <a:cubicBezTo>
                  <a:pt x="479110" y="359090"/>
                  <a:pt x="506927" y="335816"/>
                  <a:pt x="477520" y="350520"/>
                </a:cubicBezTo>
                <a:cubicBezTo>
                  <a:pt x="438129" y="370215"/>
                  <a:pt x="485346" y="352991"/>
                  <a:pt x="447040" y="365760"/>
                </a:cubicBezTo>
                <a:cubicBezTo>
                  <a:pt x="443653" y="370840"/>
                  <a:pt x="441648" y="377186"/>
                  <a:pt x="436880" y="381000"/>
                </a:cubicBezTo>
                <a:cubicBezTo>
                  <a:pt x="432699" y="384345"/>
                  <a:pt x="426321" y="383479"/>
                  <a:pt x="421640" y="386080"/>
                </a:cubicBezTo>
                <a:cubicBezTo>
                  <a:pt x="410966" y="392010"/>
                  <a:pt x="399794" y="397766"/>
                  <a:pt x="391160" y="406400"/>
                </a:cubicBezTo>
                <a:cubicBezTo>
                  <a:pt x="377151" y="420409"/>
                  <a:pt x="377183" y="422370"/>
                  <a:pt x="360680" y="431800"/>
                </a:cubicBezTo>
                <a:cubicBezTo>
                  <a:pt x="354105" y="435557"/>
                  <a:pt x="346522" y="437558"/>
                  <a:pt x="340360" y="441960"/>
                </a:cubicBezTo>
                <a:cubicBezTo>
                  <a:pt x="334514" y="446136"/>
                  <a:pt x="330639" y="452601"/>
                  <a:pt x="325120" y="457200"/>
                </a:cubicBezTo>
                <a:cubicBezTo>
                  <a:pt x="303282" y="475398"/>
                  <a:pt x="317551" y="460984"/>
                  <a:pt x="294640" y="472440"/>
                </a:cubicBezTo>
                <a:cubicBezTo>
                  <a:pt x="275721" y="481900"/>
                  <a:pt x="281012" y="483796"/>
                  <a:pt x="264160" y="497840"/>
                </a:cubicBezTo>
                <a:cubicBezTo>
                  <a:pt x="251030" y="508782"/>
                  <a:pt x="248954" y="507989"/>
                  <a:pt x="233680" y="513080"/>
                </a:cubicBezTo>
                <a:cubicBezTo>
                  <a:pt x="230293" y="518160"/>
                  <a:pt x="228288" y="524506"/>
                  <a:pt x="223520" y="528320"/>
                </a:cubicBezTo>
                <a:cubicBezTo>
                  <a:pt x="219339" y="531665"/>
                  <a:pt x="213069" y="531005"/>
                  <a:pt x="208280" y="533400"/>
                </a:cubicBezTo>
                <a:cubicBezTo>
                  <a:pt x="202819" y="536130"/>
                  <a:pt x="197603" y="539504"/>
                  <a:pt x="193040" y="543560"/>
                </a:cubicBezTo>
                <a:cubicBezTo>
                  <a:pt x="129527" y="600016"/>
                  <a:pt x="182732" y="552881"/>
                  <a:pt x="152400" y="589280"/>
                </a:cubicBezTo>
                <a:cubicBezTo>
                  <a:pt x="147801" y="594799"/>
                  <a:pt x="141571" y="598849"/>
                  <a:pt x="137160" y="604520"/>
                </a:cubicBezTo>
                <a:cubicBezTo>
                  <a:pt x="129663" y="614159"/>
                  <a:pt x="123613" y="624840"/>
                  <a:pt x="116840" y="635000"/>
                </a:cubicBezTo>
                <a:lnTo>
                  <a:pt x="106680" y="650240"/>
                </a:lnTo>
                <a:cubicBezTo>
                  <a:pt x="103293" y="655320"/>
                  <a:pt x="98451" y="659688"/>
                  <a:pt x="96520" y="665480"/>
                </a:cubicBezTo>
                <a:cubicBezTo>
                  <a:pt x="93133" y="675640"/>
                  <a:pt x="91870" y="686777"/>
                  <a:pt x="86360" y="695960"/>
                </a:cubicBezTo>
                <a:cubicBezTo>
                  <a:pt x="81280" y="704427"/>
                  <a:pt x="75536" y="712529"/>
                  <a:pt x="71120" y="721360"/>
                </a:cubicBezTo>
                <a:cubicBezTo>
                  <a:pt x="68725" y="726149"/>
                  <a:pt x="68435" y="731811"/>
                  <a:pt x="66040" y="736600"/>
                </a:cubicBezTo>
                <a:cubicBezTo>
                  <a:pt x="63310" y="742061"/>
                  <a:pt x="58360" y="746261"/>
                  <a:pt x="55880" y="751840"/>
                </a:cubicBezTo>
                <a:cubicBezTo>
                  <a:pt x="51530" y="761627"/>
                  <a:pt x="49107" y="772160"/>
                  <a:pt x="45720" y="782320"/>
                </a:cubicBezTo>
                <a:lnTo>
                  <a:pt x="30480" y="828040"/>
                </a:lnTo>
                <a:lnTo>
                  <a:pt x="15240" y="873760"/>
                </a:lnTo>
                <a:cubicBezTo>
                  <a:pt x="13547" y="878840"/>
                  <a:pt x="11459" y="883805"/>
                  <a:pt x="10160" y="889000"/>
                </a:cubicBezTo>
                <a:lnTo>
                  <a:pt x="5080" y="909320"/>
                </a:lnTo>
                <a:cubicBezTo>
                  <a:pt x="3387" y="924560"/>
                  <a:pt x="0" y="939706"/>
                  <a:pt x="0" y="955040"/>
                </a:cubicBezTo>
                <a:cubicBezTo>
                  <a:pt x="0" y="1015977"/>
                  <a:pt x="759" y="993255"/>
                  <a:pt x="10160" y="1026160"/>
                </a:cubicBezTo>
                <a:cubicBezTo>
                  <a:pt x="11707" y="1031576"/>
                  <a:pt x="16738" y="1055272"/>
                  <a:pt x="20320" y="1061720"/>
                </a:cubicBezTo>
                <a:cubicBezTo>
                  <a:pt x="26250" y="1072394"/>
                  <a:pt x="33867" y="1082040"/>
                  <a:pt x="40640" y="1092200"/>
                </a:cubicBezTo>
                <a:cubicBezTo>
                  <a:pt x="44027" y="1097280"/>
                  <a:pt x="45720" y="1104053"/>
                  <a:pt x="50800" y="1107440"/>
                </a:cubicBezTo>
                <a:lnTo>
                  <a:pt x="66040" y="1117600"/>
                </a:lnTo>
                <a:cubicBezTo>
                  <a:pt x="69427" y="1122680"/>
                  <a:pt x="71605" y="1128820"/>
                  <a:pt x="76200" y="1132840"/>
                </a:cubicBezTo>
                <a:cubicBezTo>
                  <a:pt x="85390" y="1140881"/>
                  <a:pt x="106680" y="1153160"/>
                  <a:pt x="106680" y="1153160"/>
                </a:cubicBezTo>
                <a:cubicBezTo>
                  <a:pt x="110067" y="1158240"/>
                  <a:pt x="114110" y="1162939"/>
                  <a:pt x="116840" y="1168400"/>
                </a:cubicBezTo>
                <a:cubicBezTo>
                  <a:pt x="119235" y="1173189"/>
                  <a:pt x="118575" y="1179459"/>
                  <a:pt x="121920" y="1183640"/>
                </a:cubicBezTo>
                <a:cubicBezTo>
                  <a:pt x="125734" y="1188408"/>
                  <a:pt x="132470" y="1189891"/>
                  <a:pt x="137160" y="1193800"/>
                </a:cubicBezTo>
                <a:cubicBezTo>
                  <a:pt x="184909" y="1233591"/>
                  <a:pt x="105844" y="1178003"/>
                  <a:pt x="182880" y="1229360"/>
                </a:cubicBezTo>
                <a:cubicBezTo>
                  <a:pt x="187960" y="1232747"/>
                  <a:pt x="192328" y="1237589"/>
                  <a:pt x="198120" y="1239520"/>
                </a:cubicBezTo>
                <a:lnTo>
                  <a:pt x="228600" y="1249680"/>
                </a:lnTo>
                <a:cubicBezTo>
                  <a:pt x="233680" y="1251373"/>
                  <a:pt x="238507" y="1254275"/>
                  <a:pt x="243840" y="1254760"/>
                </a:cubicBezTo>
                <a:cubicBezTo>
                  <a:pt x="306466" y="1260453"/>
                  <a:pt x="281017" y="1259840"/>
                  <a:pt x="320040" y="125984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3401474" y="2250440"/>
            <a:ext cx="812841" cy="894080"/>
          </a:xfrm>
          <a:custGeom>
            <a:avLst/>
            <a:gdLst>
              <a:gd name="connsiteX0" fmla="*/ 0 w 812841"/>
              <a:gd name="connsiteY0" fmla="*/ 894080 h 894080"/>
              <a:gd name="connsiteX1" fmla="*/ 157480 w 812841"/>
              <a:gd name="connsiteY1" fmla="*/ 883920 h 894080"/>
              <a:gd name="connsiteX2" fmla="*/ 208280 w 812841"/>
              <a:gd name="connsiteY2" fmla="*/ 868680 h 894080"/>
              <a:gd name="connsiteX3" fmla="*/ 259080 w 812841"/>
              <a:gd name="connsiteY3" fmla="*/ 863600 h 894080"/>
              <a:gd name="connsiteX4" fmla="*/ 335280 w 812841"/>
              <a:gd name="connsiteY4" fmla="*/ 838200 h 894080"/>
              <a:gd name="connsiteX5" fmla="*/ 365760 w 812841"/>
              <a:gd name="connsiteY5" fmla="*/ 828040 h 894080"/>
              <a:gd name="connsiteX6" fmla="*/ 381000 w 812841"/>
              <a:gd name="connsiteY6" fmla="*/ 822960 h 894080"/>
              <a:gd name="connsiteX7" fmla="*/ 401320 w 812841"/>
              <a:gd name="connsiteY7" fmla="*/ 807720 h 894080"/>
              <a:gd name="connsiteX8" fmla="*/ 416560 w 812841"/>
              <a:gd name="connsiteY8" fmla="*/ 792480 h 894080"/>
              <a:gd name="connsiteX9" fmla="*/ 447040 w 812841"/>
              <a:gd name="connsiteY9" fmla="*/ 772160 h 894080"/>
              <a:gd name="connsiteX10" fmla="*/ 462280 w 812841"/>
              <a:gd name="connsiteY10" fmla="*/ 762000 h 894080"/>
              <a:gd name="connsiteX11" fmla="*/ 492760 w 812841"/>
              <a:gd name="connsiteY11" fmla="*/ 716280 h 894080"/>
              <a:gd name="connsiteX12" fmla="*/ 502920 w 812841"/>
              <a:gd name="connsiteY12" fmla="*/ 701040 h 894080"/>
              <a:gd name="connsiteX13" fmla="*/ 518160 w 812841"/>
              <a:gd name="connsiteY13" fmla="*/ 670560 h 894080"/>
              <a:gd name="connsiteX14" fmla="*/ 538480 w 812841"/>
              <a:gd name="connsiteY14" fmla="*/ 640080 h 894080"/>
              <a:gd name="connsiteX15" fmla="*/ 548640 w 812841"/>
              <a:gd name="connsiteY15" fmla="*/ 609600 h 894080"/>
              <a:gd name="connsiteX16" fmla="*/ 553720 w 812841"/>
              <a:gd name="connsiteY16" fmla="*/ 594360 h 894080"/>
              <a:gd name="connsiteX17" fmla="*/ 563880 w 812841"/>
              <a:gd name="connsiteY17" fmla="*/ 579120 h 894080"/>
              <a:gd name="connsiteX18" fmla="*/ 579120 w 812841"/>
              <a:gd name="connsiteY18" fmla="*/ 533400 h 894080"/>
              <a:gd name="connsiteX19" fmla="*/ 594360 w 812841"/>
              <a:gd name="connsiteY19" fmla="*/ 487680 h 894080"/>
              <a:gd name="connsiteX20" fmla="*/ 599440 w 812841"/>
              <a:gd name="connsiteY20" fmla="*/ 472440 h 894080"/>
              <a:gd name="connsiteX21" fmla="*/ 604520 w 812841"/>
              <a:gd name="connsiteY21" fmla="*/ 457200 h 894080"/>
              <a:gd name="connsiteX22" fmla="*/ 619760 w 812841"/>
              <a:gd name="connsiteY22" fmla="*/ 426720 h 894080"/>
              <a:gd name="connsiteX23" fmla="*/ 629920 w 812841"/>
              <a:gd name="connsiteY23" fmla="*/ 411480 h 894080"/>
              <a:gd name="connsiteX24" fmla="*/ 640080 w 812841"/>
              <a:gd name="connsiteY24" fmla="*/ 381000 h 894080"/>
              <a:gd name="connsiteX25" fmla="*/ 650240 w 812841"/>
              <a:gd name="connsiteY25" fmla="*/ 350520 h 894080"/>
              <a:gd name="connsiteX26" fmla="*/ 655320 w 812841"/>
              <a:gd name="connsiteY26" fmla="*/ 335280 h 894080"/>
              <a:gd name="connsiteX27" fmla="*/ 660400 w 812841"/>
              <a:gd name="connsiteY27" fmla="*/ 320040 h 894080"/>
              <a:gd name="connsiteX28" fmla="*/ 670560 w 812841"/>
              <a:gd name="connsiteY28" fmla="*/ 304800 h 894080"/>
              <a:gd name="connsiteX29" fmla="*/ 675640 w 812841"/>
              <a:gd name="connsiteY29" fmla="*/ 289560 h 894080"/>
              <a:gd name="connsiteX30" fmla="*/ 685800 w 812841"/>
              <a:gd name="connsiteY30" fmla="*/ 248920 h 894080"/>
              <a:gd name="connsiteX31" fmla="*/ 695960 w 812841"/>
              <a:gd name="connsiteY31" fmla="*/ 203200 h 894080"/>
              <a:gd name="connsiteX32" fmla="*/ 711200 w 812841"/>
              <a:gd name="connsiteY32" fmla="*/ 152400 h 894080"/>
              <a:gd name="connsiteX33" fmla="*/ 721360 w 812841"/>
              <a:gd name="connsiteY33" fmla="*/ 121920 h 894080"/>
              <a:gd name="connsiteX34" fmla="*/ 726440 w 812841"/>
              <a:gd name="connsiteY34" fmla="*/ 106680 h 894080"/>
              <a:gd name="connsiteX35" fmla="*/ 731520 w 812841"/>
              <a:gd name="connsiteY35" fmla="*/ 91440 h 894080"/>
              <a:gd name="connsiteX36" fmla="*/ 741680 w 812841"/>
              <a:gd name="connsiteY36" fmla="*/ 76200 h 894080"/>
              <a:gd name="connsiteX37" fmla="*/ 767080 w 812841"/>
              <a:gd name="connsiteY37" fmla="*/ 30480 h 894080"/>
              <a:gd name="connsiteX38" fmla="*/ 797560 w 812841"/>
              <a:gd name="connsiteY38" fmla="*/ 10160 h 894080"/>
              <a:gd name="connsiteX39" fmla="*/ 812800 w 812841"/>
              <a:gd name="connsiteY39" fmla="*/ 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841" h="894080">
                <a:moveTo>
                  <a:pt x="0" y="894080"/>
                </a:moveTo>
                <a:cubicBezTo>
                  <a:pt x="52493" y="890693"/>
                  <a:pt x="105070" y="888412"/>
                  <a:pt x="157480" y="883920"/>
                </a:cubicBezTo>
                <a:cubicBezTo>
                  <a:pt x="230106" y="877695"/>
                  <a:pt x="106880" y="878820"/>
                  <a:pt x="208280" y="868680"/>
                </a:cubicBezTo>
                <a:lnTo>
                  <a:pt x="259080" y="863600"/>
                </a:lnTo>
                <a:lnTo>
                  <a:pt x="335280" y="838200"/>
                </a:lnTo>
                <a:lnTo>
                  <a:pt x="365760" y="828040"/>
                </a:lnTo>
                <a:lnTo>
                  <a:pt x="381000" y="822960"/>
                </a:lnTo>
                <a:cubicBezTo>
                  <a:pt x="387773" y="817880"/>
                  <a:pt x="394892" y="813230"/>
                  <a:pt x="401320" y="807720"/>
                </a:cubicBezTo>
                <a:cubicBezTo>
                  <a:pt x="406775" y="803045"/>
                  <a:pt x="410889" y="796891"/>
                  <a:pt x="416560" y="792480"/>
                </a:cubicBezTo>
                <a:cubicBezTo>
                  <a:pt x="426199" y="784983"/>
                  <a:pt x="436880" y="778933"/>
                  <a:pt x="447040" y="772160"/>
                </a:cubicBezTo>
                <a:lnTo>
                  <a:pt x="462280" y="762000"/>
                </a:lnTo>
                <a:lnTo>
                  <a:pt x="492760" y="716280"/>
                </a:lnTo>
                <a:cubicBezTo>
                  <a:pt x="496147" y="711200"/>
                  <a:pt x="500989" y="706832"/>
                  <a:pt x="502920" y="701040"/>
                </a:cubicBezTo>
                <a:cubicBezTo>
                  <a:pt x="515689" y="662734"/>
                  <a:pt x="498465" y="709951"/>
                  <a:pt x="518160" y="670560"/>
                </a:cubicBezTo>
                <a:cubicBezTo>
                  <a:pt x="532864" y="641153"/>
                  <a:pt x="509590" y="668970"/>
                  <a:pt x="538480" y="640080"/>
                </a:cubicBezTo>
                <a:lnTo>
                  <a:pt x="548640" y="609600"/>
                </a:lnTo>
                <a:cubicBezTo>
                  <a:pt x="550333" y="604520"/>
                  <a:pt x="550750" y="598815"/>
                  <a:pt x="553720" y="594360"/>
                </a:cubicBezTo>
                <a:cubicBezTo>
                  <a:pt x="557107" y="589280"/>
                  <a:pt x="561400" y="584699"/>
                  <a:pt x="563880" y="579120"/>
                </a:cubicBezTo>
                <a:lnTo>
                  <a:pt x="579120" y="533400"/>
                </a:lnTo>
                <a:lnTo>
                  <a:pt x="594360" y="487680"/>
                </a:lnTo>
                <a:lnTo>
                  <a:pt x="599440" y="472440"/>
                </a:lnTo>
                <a:cubicBezTo>
                  <a:pt x="601133" y="467360"/>
                  <a:pt x="601550" y="461655"/>
                  <a:pt x="604520" y="457200"/>
                </a:cubicBezTo>
                <a:cubicBezTo>
                  <a:pt x="633637" y="413524"/>
                  <a:pt x="598728" y="468784"/>
                  <a:pt x="619760" y="426720"/>
                </a:cubicBezTo>
                <a:cubicBezTo>
                  <a:pt x="622490" y="421259"/>
                  <a:pt x="627440" y="417059"/>
                  <a:pt x="629920" y="411480"/>
                </a:cubicBezTo>
                <a:cubicBezTo>
                  <a:pt x="634270" y="401693"/>
                  <a:pt x="636693" y="391160"/>
                  <a:pt x="640080" y="381000"/>
                </a:cubicBezTo>
                <a:lnTo>
                  <a:pt x="650240" y="350520"/>
                </a:lnTo>
                <a:lnTo>
                  <a:pt x="655320" y="335280"/>
                </a:lnTo>
                <a:cubicBezTo>
                  <a:pt x="657013" y="330200"/>
                  <a:pt x="657430" y="324495"/>
                  <a:pt x="660400" y="320040"/>
                </a:cubicBezTo>
                <a:cubicBezTo>
                  <a:pt x="663787" y="314960"/>
                  <a:pt x="667830" y="310261"/>
                  <a:pt x="670560" y="304800"/>
                </a:cubicBezTo>
                <a:cubicBezTo>
                  <a:pt x="672955" y="300011"/>
                  <a:pt x="674231" y="294726"/>
                  <a:pt x="675640" y="289560"/>
                </a:cubicBezTo>
                <a:cubicBezTo>
                  <a:pt x="679314" y="276088"/>
                  <a:pt x="682413" y="262467"/>
                  <a:pt x="685800" y="248920"/>
                </a:cubicBezTo>
                <a:cubicBezTo>
                  <a:pt x="698189" y="199364"/>
                  <a:pt x="683062" y="261243"/>
                  <a:pt x="695960" y="203200"/>
                </a:cubicBezTo>
                <a:cubicBezTo>
                  <a:pt x="701078" y="180168"/>
                  <a:pt x="702758" y="177727"/>
                  <a:pt x="711200" y="152400"/>
                </a:cubicBezTo>
                <a:lnTo>
                  <a:pt x="721360" y="121920"/>
                </a:lnTo>
                <a:lnTo>
                  <a:pt x="726440" y="106680"/>
                </a:lnTo>
                <a:cubicBezTo>
                  <a:pt x="728133" y="101600"/>
                  <a:pt x="728550" y="95895"/>
                  <a:pt x="731520" y="91440"/>
                </a:cubicBezTo>
                <a:cubicBezTo>
                  <a:pt x="734907" y="86360"/>
                  <a:pt x="738950" y="81661"/>
                  <a:pt x="741680" y="76200"/>
                </a:cubicBezTo>
                <a:cubicBezTo>
                  <a:pt x="750944" y="57672"/>
                  <a:pt x="743054" y="46497"/>
                  <a:pt x="767080" y="30480"/>
                </a:cubicBezTo>
                <a:cubicBezTo>
                  <a:pt x="777240" y="23707"/>
                  <a:pt x="785976" y="14021"/>
                  <a:pt x="797560" y="10160"/>
                </a:cubicBezTo>
                <a:cubicBezTo>
                  <a:pt x="814406" y="4545"/>
                  <a:pt x="812800" y="10435"/>
                  <a:pt x="812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3740588" y="2265680"/>
            <a:ext cx="697204" cy="1595120"/>
          </a:xfrm>
          <a:custGeom>
            <a:avLst/>
            <a:gdLst>
              <a:gd name="connsiteX0" fmla="*/ 483844 w 697204"/>
              <a:gd name="connsiteY0" fmla="*/ 0 h 1595120"/>
              <a:gd name="connsiteX1" fmla="*/ 509244 w 697204"/>
              <a:gd name="connsiteY1" fmla="*/ 10160 h 1595120"/>
              <a:gd name="connsiteX2" fmla="*/ 534644 w 697204"/>
              <a:gd name="connsiteY2" fmla="*/ 15240 h 1595120"/>
              <a:gd name="connsiteX3" fmla="*/ 549884 w 697204"/>
              <a:gd name="connsiteY3" fmla="*/ 20320 h 1595120"/>
              <a:gd name="connsiteX4" fmla="*/ 565124 w 697204"/>
              <a:gd name="connsiteY4" fmla="*/ 35560 h 1595120"/>
              <a:gd name="connsiteX5" fmla="*/ 580364 w 697204"/>
              <a:gd name="connsiteY5" fmla="*/ 45720 h 1595120"/>
              <a:gd name="connsiteX6" fmla="*/ 605764 w 697204"/>
              <a:gd name="connsiteY6" fmla="*/ 71120 h 1595120"/>
              <a:gd name="connsiteX7" fmla="*/ 621004 w 697204"/>
              <a:gd name="connsiteY7" fmla="*/ 106680 h 1595120"/>
              <a:gd name="connsiteX8" fmla="*/ 631164 w 697204"/>
              <a:gd name="connsiteY8" fmla="*/ 121920 h 1595120"/>
              <a:gd name="connsiteX9" fmla="*/ 646404 w 697204"/>
              <a:gd name="connsiteY9" fmla="*/ 132080 h 1595120"/>
              <a:gd name="connsiteX10" fmla="*/ 651484 w 697204"/>
              <a:gd name="connsiteY10" fmla="*/ 157480 h 1595120"/>
              <a:gd name="connsiteX11" fmla="*/ 661644 w 697204"/>
              <a:gd name="connsiteY11" fmla="*/ 187960 h 1595120"/>
              <a:gd name="connsiteX12" fmla="*/ 671804 w 697204"/>
              <a:gd name="connsiteY12" fmla="*/ 218440 h 1595120"/>
              <a:gd name="connsiteX13" fmla="*/ 676884 w 697204"/>
              <a:gd name="connsiteY13" fmla="*/ 233680 h 1595120"/>
              <a:gd name="connsiteX14" fmla="*/ 681964 w 697204"/>
              <a:gd name="connsiteY14" fmla="*/ 248920 h 1595120"/>
              <a:gd name="connsiteX15" fmla="*/ 687044 w 697204"/>
              <a:gd name="connsiteY15" fmla="*/ 274320 h 1595120"/>
              <a:gd name="connsiteX16" fmla="*/ 692124 w 697204"/>
              <a:gd name="connsiteY16" fmla="*/ 289560 h 1595120"/>
              <a:gd name="connsiteX17" fmla="*/ 697204 w 697204"/>
              <a:gd name="connsiteY17" fmla="*/ 320040 h 1595120"/>
              <a:gd name="connsiteX18" fmla="*/ 692124 w 697204"/>
              <a:gd name="connsiteY18" fmla="*/ 502920 h 1595120"/>
              <a:gd name="connsiteX19" fmla="*/ 681964 w 697204"/>
              <a:gd name="connsiteY19" fmla="*/ 533400 h 1595120"/>
              <a:gd name="connsiteX20" fmla="*/ 676884 w 697204"/>
              <a:gd name="connsiteY20" fmla="*/ 548640 h 1595120"/>
              <a:gd name="connsiteX21" fmla="*/ 671804 w 697204"/>
              <a:gd name="connsiteY21" fmla="*/ 563880 h 1595120"/>
              <a:gd name="connsiteX22" fmla="*/ 651484 w 697204"/>
              <a:gd name="connsiteY22" fmla="*/ 594360 h 1595120"/>
              <a:gd name="connsiteX23" fmla="*/ 641324 w 697204"/>
              <a:gd name="connsiteY23" fmla="*/ 609600 h 1595120"/>
              <a:gd name="connsiteX24" fmla="*/ 610844 w 697204"/>
              <a:gd name="connsiteY24" fmla="*/ 640080 h 1595120"/>
              <a:gd name="connsiteX25" fmla="*/ 565124 w 697204"/>
              <a:gd name="connsiteY25" fmla="*/ 670560 h 1595120"/>
              <a:gd name="connsiteX26" fmla="*/ 549884 w 697204"/>
              <a:gd name="connsiteY26" fmla="*/ 680720 h 1595120"/>
              <a:gd name="connsiteX27" fmla="*/ 534644 w 697204"/>
              <a:gd name="connsiteY27" fmla="*/ 695960 h 1595120"/>
              <a:gd name="connsiteX28" fmla="*/ 504164 w 697204"/>
              <a:gd name="connsiteY28" fmla="*/ 716280 h 1595120"/>
              <a:gd name="connsiteX29" fmla="*/ 494004 w 697204"/>
              <a:gd name="connsiteY29" fmla="*/ 731520 h 1595120"/>
              <a:gd name="connsiteX30" fmla="*/ 463524 w 697204"/>
              <a:gd name="connsiteY30" fmla="*/ 751840 h 1595120"/>
              <a:gd name="connsiteX31" fmla="*/ 438124 w 697204"/>
              <a:gd name="connsiteY31" fmla="*/ 782320 h 1595120"/>
              <a:gd name="connsiteX32" fmla="*/ 407644 w 697204"/>
              <a:gd name="connsiteY32" fmla="*/ 802640 h 1595120"/>
              <a:gd name="connsiteX33" fmla="*/ 397484 w 697204"/>
              <a:gd name="connsiteY33" fmla="*/ 817880 h 1595120"/>
              <a:gd name="connsiteX34" fmla="*/ 367004 w 697204"/>
              <a:gd name="connsiteY34" fmla="*/ 833120 h 1595120"/>
              <a:gd name="connsiteX35" fmla="*/ 336524 w 697204"/>
              <a:gd name="connsiteY35" fmla="*/ 853440 h 1595120"/>
              <a:gd name="connsiteX36" fmla="*/ 300964 w 697204"/>
              <a:gd name="connsiteY36" fmla="*/ 878840 h 1595120"/>
              <a:gd name="connsiteX37" fmla="*/ 285724 w 697204"/>
              <a:gd name="connsiteY37" fmla="*/ 883920 h 1595120"/>
              <a:gd name="connsiteX38" fmla="*/ 270484 w 697204"/>
              <a:gd name="connsiteY38" fmla="*/ 894080 h 1595120"/>
              <a:gd name="connsiteX39" fmla="*/ 240004 w 697204"/>
              <a:gd name="connsiteY39" fmla="*/ 904240 h 1595120"/>
              <a:gd name="connsiteX40" fmla="*/ 209524 w 697204"/>
              <a:gd name="connsiteY40" fmla="*/ 924560 h 1595120"/>
              <a:gd name="connsiteX41" fmla="*/ 163804 w 697204"/>
              <a:gd name="connsiteY41" fmla="*/ 955040 h 1595120"/>
              <a:gd name="connsiteX42" fmla="*/ 148564 w 697204"/>
              <a:gd name="connsiteY42" fmla="*/ 965200 h 1595120"/>
              <a:gd name="connsiteX43" fmla="*/ 133324 w 697204"/>
              <a:gd name="connsiteY43" fmla="*/ 975360 h 1595120"/>
              <a:gd name="connsiteX44" fmla="*/ 113004 w 697204"/>
              <a:gd name="connsiteY44" fmla="*/ 1005840 h 1595120"/>
              <a:gd name="connsiteX45" fmla="*/ 102844 w 697204"/>
              <a:gd name="connsiteY45" fmla="*/ 1026160 h 1595120"/>
              <a:gd name="connsiteX46" fmla="*/ 87604 w 697204"/>
              <a:gd name="connsiteY46" fmla="*/ 1036320 h 1595120"/>
              <a:gd name="connsiteX47" fmla="*/ 67284 w 697204"/>
              <a:gd name="connsiteY47" fmla="*/ 1082040 h 1595120"/>
              <a:gd name="connsiteX48" fmla="*/ 52044 w 697204"/>
              <a:gd name="connsiteY48" fmla="*/ 1097280 h 1595120"/>
              <a:gd name="connsiteX49" fmla="*/ 46964 w 697204"/>
              <a:gd name="connsiteY49" fmla="*/ 1112520 h 1595120"/>
              <a:gd name="connsiteX50" fmla="*/ 36804 w 697204"/>
              <a:gd name="connsiteY50" fmla="*/ 1127760 h 1595120"/>
              <a:gd name="connsiteX51" fmla="*/ 31724 w 697204"/>
              <a:gd name="connsiteY51" fmla="*/ 1153160 h 1595120"/>
              <a:gd name="connsiteX52" fmla="*/ 21564 w 697204"/>
              <a:gd name="connsiteY52" fmla="*/ 1168400 h 1595120"/>
              <a:gd name="connsiteX53" fmla="*/ 11404 w 697204"/>
              <a:gd name="connsiteY53" fmla="*/ 1198880 h 1595120"/>
              <a:gd name="connsiteX54" fmla="*/ 6324 w 697204"/>
              <a:gd name="connsiteY54" fmla="*/ 1214120 h 1595120"/>
              <a:gd name="connsiteX55" fmla="*/ 6324 w 697204"/>
              <a:gd name="connsiteY55" fmla="*/ 1417320 h 1595120"/>
              <a:gd name="connsiteX56" fmla="*/ 11404 w 697204"/>
              <a:gd name="connsiteY56" fmla="*/ 1437640 h 1595120"/>
              <a:gd name="connsiteX57" fmla="*/ 16484 w 697204"/>
              <a:gd name="connsiteY57" fmla="*/ 1452880 h 1595120"/>
              <a:gd name="connsiteX58" fmla="*/ 52044 w 697204"/>
              <a:gd name="connsiteY58" fmla="*/ 1498600 h 1595120"/>
              <a:gd name="connsiteX59" fmla="*/ 67284 w 697204"/>
              <a:gd name="connsiteY59" fmla="*/ 1508760 h 1595120"/>
              <a:gd name="connsiteX60" fmla="*/ 92684 w 697204"/>
              <a:gd name="connsiteY60" fmla="*/ 1529080 h 1595120"/>
              <a:gd name="connsiteX61" fmla="*/ 107924 w 697204"/>
              <a:gd name="connsiteY61" fmla="*/ 1539240 h 1595120"/>
              <a:gd name="connsiteX62" fmla="*/ 138404 w 697204"/>
              <a:gd name="connsiteY62" fmla="*/ 1549400 h 1595120"/>
              <a:gd name="connsiteX63" fmla="*/ 153644 w 697204"/>
              <a:gd name="connsiteY63" fmla="*/ 1554480 h 1595120"/>
              <a:gd name="connsiteX64" fmla="*/ 199364 w 697204"/>
              <a:gd name="connsiteY64" fmla="*/ 1574800 h 1595120"/>
              <a:gd name="connsiteX65" fmla="*/ 240004 w 697204"/>
              <a:gd name="connsiteY65" fmla="*/ 1584960 h 1595120"/>
              <a:gd name="connsiteX66" fmla="*/ 260324 w 697204"/>
              <a:gd name="connsiteY66" fmla="*/ 1590040 h 1595120"/>
              <a:gd name="connsiteX67" fmla="*/ 326364 w 697204"/>
              <a:gd name="connsiteY67" fmla="*/ 1595120 h 1595120"/>
              <a:gd name="connsiteX68" fmla="*/ 438124 w 697204"/>
              <a:gd name="connsiteY68" fmla="*/ 1590040 h 1595120"/>
              <a:gd name="connsiteX69" fmla="*/ 453364 w 697204"/>
              <a:gd name="connsiteY69" fmla="*/ 1584960 h 15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97204" h="1595120">
                <a:moveTo>
                  <a:pt x="483844" y="0"/>
                </a:moveTo>
                <a:cubicBezTo>
                  <a:pt x="492311" y="3387"/>
                  <a:pt x="500510" y="7540"/>
                  <a:pt x="509244" y="10160"/>
                </a:cubicBezTo>
                <a:cubicBezTo>
                  <a:pt x="517514" y="12641"/>
                  <a:pt x="526267" y="13146"/>
                  <a:pt x="534644" y="15240"/>
                </a:cubicBezTo>
                <a:cubicBezTo>
                  <a:pt x="539839" y="16539"/>
                  <a:pt x="544804" y="18627"/>
                  <a:pt x="549884" y="20320"/>
                </a:cubicBezTo>
                <a:cubicBezTo>
                  <a:pt x="554964" y="25400"/>
                  <a:pt x="559605" y="30961"/>
                  <a:pt x="565124" y="35560"/>
                </a:cubicBezTo>
                <a:cubicBezTo>
                  <a:pt x="569814" y="39469"/>
                  <a:pt x="576047" y="41403"/>
                  <a:pt x="580364" y="45720"/>
                </a:cubicBezTo>
                <a:cubicBezTo>
                  <a:pt x="614231" y="79587"/>
                  <a:pt x="565124" y="44027"/>
                  <a:pt x="605764" y="71120"/>
                </a:cubicBezTo>
                <a:cubicBezTo>
                  <a:pt x="611463" y="88218"/>
                  <a:pt x="610960" y="89103"/>
                  <a:pt x="621004" y="106680"/>
                </a:cubicBezTo>
                <a:cubicBezTo>
                  <a:pt x="624033" y="111981"/>
                  <a:pt x="626847" y="117603"/>
                  <a:pt x="631164" y="121920"/>
                </a:cubicBezTo>
                <a:cubicBezTo>
                  <a:pt x="635481" y="126237"/>
                  <a:pt x="641324" y="128693"/>
                  <a:pt x="646404" y="132080"/>
                </a:cubicBezTo>
                <a:cubicBezTo>
                  <a:pt x="648097" y="140547"/>
                  <a:pt x="649212" y="149150"/>
                  <a:pt x="651484" y="157480"/>
                </a:cubicBezTo>
                <a:cubicBezTo>
                  <a:pt x="654302" y="167812"/>
                  <a:pt x="658257" y="177800"/>
                  <a:pt x="661644" y="187960"/>
                </a:cubicBezTo>
                <a:lnTo>
                  <a:pt x="671804" y="218440"/>
                </a:lnTo>
                <a:lnTo>
                  <a:pt x="676884" y="233680"/>
                </a:lnTo>
                <a:cubicBezTo>
                  <a:pt x="678577" y="238760"/>
                  <a:pt x="680914" y="243669"/>
                  <a:pt x="681964" y="248920"/>
                </a:cubicBezTo>
                <a:cubicBezTo>
                  <a:pt x="683657" y="257387"/>
                  <a:pt x="684950" y="265943"/>
                  <a:pt x="687044" y="274320"/>
                </a:cubicBezTo>
                <a:cubicBezTo>
                  <a:pt x="688343" y="279515"/>
                  <a:pt x="690962" y="284333"/>
                  <a:pt x="692124" y="289560"/>
                </a:cubicBezTo>
                <a:cubicBezTo>
                  <a:pt x="694358" y="299615"/>
                  <a:pt x="695511" y="309880"/>
                  <a:pt x="697204" y="320040"/>
                </a:cubicBezTo>
                <a:cubicBezTo>
                  <a:pt x="695511" y="381000"/>
                  <a:pt x="696469" y="442091"/>
                  <a:pt x="692124" y="502920"/>
                </a:cubicBezTo>
                <a:cubicBezTo>
                  <a:pt x="691361" y="513602"/>
                  <a:pt x="685351" y="523240"/>
                  <a:pt x="681964" y="533400"/>
                </a:cubicBezTo>
                <a:lnTo>
                  <a:pt x="676884" y="548640"/>
                </a:lnTo>
                <a:cubicBezTo>
                  <a:pt x="675191" y="553720"/>
                  <a:pt x="674774" y="559425"/>
                  <a:pt x="671804" y="563880"/>
                </a:cubicBezTo>
                <a:lnTo>
                  <a:pt x="651484" y="594360"/>
                </a:lnTo>
                <a:cubicBezTo>
                  <a:pt x="648097" y="599440"/>
                  <a:pt x="645641" y="605283"/>
                  <a:pt x="641324" y="609600"/>
                </a:cubicBezTo>
                <a:cubicBezTo>
                  <a:pt x="631164" y="619760"/>
                  <a:pt x="622799" y="632110"/>
                  <a:pt x="610844" y="640080"/>
                </a:cubicBezTo>
                <a:lnTo>
                  <a:pt x="565124" y="670560"/>
                </a:lnTo>
                <a:cubicBezTo>
                  <a:pt x="560044" y="673947"/>
                  <a:pt x="554201" y="676403"/>
                  <a:pt x="549884" y="680720"/>
                </a:cubicBezTo>
                <a:cubicBezTo>
                  <a:pt x="544804" y="685800"/>
                  <a:pt x="540315" y="691549"/>
                  <a:pt x="534644" y="695960"/>
                </a:cubicBezTo>
                <a:cubicBezTo>
                  <a:pt x="525005" y="703457"/>
                  <a:pt x="504164" y="716280"/>
                  <a:pt x="504164" y="716280"/>
                </a:cubicBezTo>
                <a:cubicBezTo>
                  <a:pt x="500777" y="721360"/>
                  <a:pt x="498599" y="727500"/>
                  <a:pt x="494004" y="731520"/>
                </a:cubicBezTo>
                <a:cubicBezTo>
                  <a:pt x="484814" y="739561"/>
                  <a:pt x="463524" y="751840"/>
                  <a:pt x="463524" y="751840"/>
                </a:cubicBezTo>
                <a:cubicBezTo>
                  <a:pt x="454493" y="765387"/>
                  <a:pt x="451664" y="771789"/>
                  <a:pt x="438124" y="782320"/>
                </a:cubicBezTo>
                <a:cubicBezTo>
                  <a:pt x="428485" y="789817"/>
                  <a:pt x="407644" y="802640"/>
                  <a:pt x="407644" y="802640"/>
                </a:cubicBezTo>
                <a:cubicBezTo>
                  <a:pt x="404257" y="807720"/>
                  <a:pt x="401801" y="813563"/>
                  <a:pt x="397484" y="817880"/>
                </a:cubicBezTo>
                <a:cubicBezTo>
                  <a:pt x="387636" y="827728"/>
                  <a:pt x="379399" y="828988"/>
                  <a:pt x="367004" y="833120"/>
                </a:cubicBezTo>
                <a:cubicBezTo>
                  <a:pt x="331538" y="868586"/>
                  <a:pt x="370833" y="833835"/>
                  <a:pt x="336524" y="853440"/>
                </a:cubicBezTo>
                <a:cubicBezTo>
                  <a:pt x="320417" y="862644"/>
                  <a:pt x="316689" y="870978"/>
                  <a:pt x="300964" y="878840"/>
                </a:cubicBezTo>
                <a:cubicBezTo>
                  <a:pt x="296175" y="881235"/>
                  <a:pt x="290513" y="881525"/>
                  <a:pt x="285724" y="883920"/>
                </a:cubicBezTo>
                <a:cubicBezTo>
                  <a:pt x="280263" y="886650"/>
                  <a:pt x="276063" y="891600"/>
                  <a:pt x="270484" y="894080"/>
                </a:cubicBezTo>
                <a:cubicBezTo>
                  <a:pt x="260697" y="898430"/>
                  <a:pt x="248915" y="898299"/>
                  <a:pt x="240004" y="904240"/>
                </a:cubicBezTo>
                <a:lnTo>
                  <a:pt x="209524" y="924560"/>
                </a:lnTo>
                <a:lnTo>
                  <a:pt x="163804" y="955040"/>
                </a:lnTo>
                <a:lnTo>
                  <a:pt x="148564" y="965200"/>
                </a:lnTo>
                <a:lnTo>
                  <a:pt x="133324" y="975360"/>
                </a:lnTo>
                <a:cubicBezTo>
                  <a:pt x="126551" y="985520"/>
                  <a:pt x="118465" y="994918"/>
                  <a:pt x="113004" y="1005840"/>
                </a:cubicBezTo>
                <a:cubicBezTo>
                  <a:pt x="109617" y="1012613"/>
                  <a:pt x="107692" y="1020342"/>
                  <a:pt x="102844" y="1026160"/>
                </a:cubicBezTo>
                <a:cubicBezTo>
                  <a:pt x="98935" y="1030850"/>
                  <a:pt x="92684" y="1032933"/>
                  <a:pt x="87604" y="1036320"/>
                </a:cubicBezTo>
                <a:cubicBezTo>
                  <a:pt x="80220" y="1058471"/>
                  <a:pt x="80701" y="1065939"/>
                  <a:pt x="67284" y="1082040"/>
                </a:cubicBezTo>
                <a:cubicBezTo>
                  <a:pt x="62685" y="1087559"/>
                  <a:pt x="57124" y="1092200"/>
                  <a:pt x="52044" y="1097280"/>
                </a:cubicBezTo>
                <a:cubicBezTo>
                  <a:pt x="50351" y="1102360"/>
                  <a:pt x="49359" y="1107731"/>
                  <a:pt x="46964" y="1112520"/>
                </a:cubicBezTo>
                <a:cubicBezTo>
                  <a:pt x="44234" y="1117981"/>
                  <a:pt x="38948" y="1122043"/>
                  <a:pt x="36804" y="1127760"/>
                </a:cubicBezTo>
                <a:cubicBezTo>
                  <a:pt x="33772" y="1135845"/>
                  <a:pt x="34756" y="1145075"/>
                  <a:pt x="31724" y="1153160"/>
                </a:cubicBezTo>
                <a:cubicBezTo>
                  <a:pt x="29580" y="1158877"/>
                  <a:pt x="24044" y="1162821"/>
                  <a:pt x="21564" y="1168400"/>
                </a:cubicBezTo>
                <a:cubicBezTo>
                  <a:pt x="17214" y="1178187"/>
                  <a:pt x="14791" y="1188720"/>
                  <a:pt x="11404" y="1198880"/>
                </a:cubicBezTo>
                <a:lnTo>
                  <a:pt x="6324" y="1214120"/>
                </a:lnTo>
                <a:cubicBezTo>
                  <a:pt x="-2214" y="1308039"/>
                  <a:pt x="-2003" y="1279930"/>
                  <a:pt x="6324" y="1417320"/>
                </a:cubicBezTo>
                <a:cubicBezTo>
                  <a:pt x="6746" y="1424289"/>
                  <a:pt x="9486" y="1430927"/>
                  <a:pt x="11404" y="1437640"/>
                </a:cubicBezTo>
                <a:cubicBezTo>
                  <a:pt x="12875" y="1442789"/>
                  <a:pt x="13883" y="1448199"/>
                  <a:pt x="16484" y="1452880"/>
                </a:cubicBezTo>
                <a:cubicBezTo>
                  <a:pt x="26250" y="1470458"/>
                  <a:pt x="36724" y="1485833"/>
                  <a:pt x="52044" y="1498600"/>
                </a:cubicBezTo>
                <a:cubicBezTo>
                  <a:pt x="56734" y="1502509"/>
                  <a:pt x="62204" y="1505373"/>
                  <a:pt x="67284" y="1508760"/>
                </a:cubicBezTo>
                <a:cubicBezTo>
                  <a:pt x="84411" y="1534451"/>
                  <a:pt x="68147" y="1516811"/>
                  <a:pt x="92684" y="1529080"/>
                </a:cubicBezTo>
                <a:cubicBezTo>
                  <a:pt x="98145" y="1531810"/>
                  <a:pt x="102345" y="1536760"/>
                  <a:pt x="107924" y="1539240"/>
                </a:cubicBezTo>
                <a:cubicBezTo>
                  <a:pt x="117711" y="1543590"/>
                  <a:pt x="128244" y="1546013"/>
                  <a:pt x="138404" y="1549400"/>
                </a:cubicBezTo>
                <a:cubicBezTo>
                  <a:pt x="143484" y="1551093"/>
                  <a:pt x="149189" y="1551510"/>
                  <a:pt x="153644" y="1554480"/>
                </a:cubicBezTo>
                <a:cubicBezTo>
                  <a:pt x="177795" y="1570581"/>
                  <a:pt x="163092" y="1562709"/>
                  <a:pt x="199364" y="1574800"/>
                </a:cubicBezTo>
                <a:cubicBezTo>
                  <a:pt x="226597" y="1583878"/>
                  <a:pt x="203223" y="1576786"/>
                  <a:pt x="240004" y="1584960"/>
                </a:cubicBezTo>
                <a:cubicBezTo>
                  <a:pt x="246820" y="1586475"/>
                  <a:pt x="253390" y="1589224"/>
                  <a:pt x="260324" y="1590040"/>
                </a:cubicBezTo>
                <a:cubicBezTo>
                  <a:pt x="282251" y="1592620"/>
                  <a:pt x="304351" y="1593427"/>
                  <a:pt x="326364" y="1595120"/>
                </a:cubicBezTo>
                <a:cubicBezTo>
                  <a:pt x="363617" y="1593427"/>
                  <a:pt x="400951" y="1593014"/>
                  <a:pt x="438124" y="1590040"/>
                </a:cubicBezTo>
                <a:cubicBezTo>
                  <a:pt x="443462" y="1589613"/>
                  <a:pt x="453364" y="1584960"/>
                  <a:pt x="453364" y="158496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4199032" y="3093669"/>
            <a:ext cx="689610" cy="762053"/>
          </a:xfrm>
          <a:custGeom>
            <a:avLst/>
            <a:gdLst>
              <a:gd name="connsiteX0" fmla="*/ 0 w 689610"/>
              <a:gd name="connsiteY0" fmla="*/ 762053 h 762053"/>
              <a:gd name="connsiteX1" fmla="*/ 30480 w 689610"/>
              <a:gd name="connsiteY1" fmla="*/ 754433 h 762053"/>
              <a:gd name="connsiteX2" fmla="*/ 41910 w 689610"/>
              <a:gd name="connsiteY2" fmla="*/ 746813 h 762053"/>
              <a:gd name="connsiteX3" fmla="*/ 57150 w 689610"/>
              <a:gd name="connsiteY3" fmla="*/ 743003 h 762053"/>
              <a:gd name="connsiteX4" fmla="*/ 91440 w 689610"/>
              <a:gd name="connsiteY4" fmla="*/ 731573 h 762053"/>
              <a:gd name="connsiteX5" fmla="*/ 102870 w 689610"/>
              <a:gd name="connsiteY5" fmla="*/ 727763 h 762053"/>
              <a:gd name="connsiteX6" fmla="*/ 133350 w 689610"/>
              <a:gd name="connsiteY6" fmla="*/ 720143 h 762053"/>
              <a:gd name="connsiteX7" fmla="*/ 144780 w 689610"/>
              <a:gd name="connsiteY7" fmla="*/ 716333 h 762053"/>
              <a:gd name="connsiteX8" fmla="*/ 156210 w 689610"/>
              <a:gd name="connsiteY8" fmla="*/ 708713 h 762053"/>
              <a:gd name="connsiteX9" fmla="*/ 179070 w 689610"/>
              <a:gd name="connsiteY9" fmla="*/ 701093 h 762053"/>
              <a:gd name="connsiteX10" fmla="*/ 190500 w 689610"/>
              <a:gd name="connsiteY10" fmla="*/ 697283 h 762053"/>
              <a:gd name="connsiteX11" fmla="*/ 213360 w 689610"/>
              <a:gd name="connsiteY11" fmla="*/ 682043 h 762053"/>
              <a:gd name="connsiteX12" fmla="*/ 224790 w 689610"/>
              <a:gd name="connsiteY12" fmla="*/ 678233 h 762053"/>
              <a:gd name="connsiteX13" fmla="*/ 236220 w 689610"/>
              <a:gd name="connsiteY13" fmla="*/ 670613 h 762053"/>
              <a:gd name="connsiteX14" fmla="*/ 247650 w 689610"/>
              <a:gd name="connsiteY14" fmla="*/ 666803 h 762053"/>
              <a:gd name="connsiteX15" fmla="*/ 270510 w 689610"/>
              <a:gd name="connsiteY15" fmla="*/ 655373 h 762053"/>
              <a:gd name="connsiteX16" fmla="*/ 304800 w 689610"/>
              <a:gd name="connsiteY16" fmla="*/ 621083 h 762053"/>
              <a:gd name="connsiteX17" fmla="*/ 316230 w 689610"/>
              <a:gd name="connsiteY17" fmla="*/ 609653 h 762053"/>
              <a:gd name="connsiteX18" fmla="*/ 327660 w 689610"/>
              <a:gd name="connsiteY18" fmla="*/ 586793 h 762053"/>
              <a:gd name="connsiteX19" fmla="*/ 331470 w 689610"/>
              <a:gd name="connsiteY19" fmla="*/ 575363 h 762053"/>
              <a:gd name="connsiteX20" fmla="*/ 339090 w 689610"/>
              <a:gd name="connsiteY20" fmla="*/ 563933 h 762053"/>
              <a:gd name="connsiteX21" fmla="*/ 342900 w 689610"/>
              <a:gd name="connsiteY21" fmla="*/ 552503 h 762053"/>
              <a:gd name="connsiteX22" fmla="*/ 350520 w 689610"/>
              <a:gd name="connsiteY22" fmla="*/ 541073 h 762053"/>
              <a:gd name="connsiteX23" fmla="*/ 354330 w 689610"/>
              <a:gd name="connsiteY23" fmla="*/ 529643 h 762053"/>
              <a:gd name="connsiteX24" fmla="*/ 361950 w 689610"/>
              <a:gd name="connsiteY24" fmla="*/ 518213 h 762053"/>
              <a:gd name="connsiteX25" fmla="*/ 365760 w 689610"/>
              <a:gd name="connsiteY25" fmla="*/ 506783 h 762053"/>
              <a:gd name="connsiteX26" fmla="*/ 373380 w 689610"/>
              <a:gd name="connsiteY26" fmla="*/ 495353 h 762053"/>
              <a:gd name="connsiteX27" fmla="*/ 381000 w 689610"/>
              <a:gd name="connsiteY27" fmla="*/ 472493 h 762053"/>
              <a:gd name="connsiteX28" fmla="*/ 384810 w 689610"/>
              <a:gd name="connsiteY28" fmla="*/ 461063 h 762053"/>
              <a:gd name="connsiteX29" fmla="*/ 392430 w 689610"/>
              <a:gd name="connsiteY29" fmla="*/ 449633 h 762053"/>
              <a:gd name="connsiteX30" fmla="*/ 400050 w 689610"/>
              <a:gd name="connsiteY30" fmla="*/ 426773 h 762053"/>
              <a:gd name="connsiteX31" fmla="*/ 407670 w 689610"/>
              <a:gd name="connsiteY31" fmla="*/ 415343 h 762053"/>
              <a:gd name="connsiteX32" fmla="*/ 415290 w 689610"/>
              <a:gd name="connsiteY32" fmla="*/ 392483 h 762053"/>
              <a:gd name="connsiteX33" fmla="*/ 419100 w 689610"/>
              <a:gd name="connsiteY33" fmla="*/ 381053 h 762053"/>
              <a:gd name="connsiteX34" fmla="*/ 422910 w 689610"/>
              <a:gd name="connsiteY34" fmla="*/ 369623 h 762053"/>
              <a:gd name="connsiteX35" fmla="*/ 438150 w 689610"/>
              <a:gd name="connsiteY35" fmla="*/ 335333 h 762053"/>
              <a:gd name="connsiteX36" fmla="*/ 441960 w 689610"/>
              <a:gd name="connsiteY36" fmla="*/ 323903 h 762053"/>
              <a:gd name="connsiteX37" fmla="*/ 449580 w 689610"/>
              <a:gd name="connsiteY37" fmla="*/ 312473 h 762053"/>
              <a:gd name="connsiteX38" fmla="*/ 457200 w 689610"/>
              <a:gd name="connsiteY38" fmla="*/ 289613 h 762053"/>
              <a:gd name="connsiteX39" fmla="*/ 461010 w 689610"/>
              <a:gd name="connsiteY39" fmla="*/ 278183 h 762053"/>
              <a:gd name="connsiteX40" fmla="*/ 464820 w 689610"/>
              <a:gd name="connsiteY40" fmla="*/ 266753 h 762053"/>
              <a:gd name="connsiteX41" fmla="*/ 472440 w 689610"/>
              <a:gd name="connsiteY41" fmla="*/ 255323 h 762053"/>
              <a:gd name="connsiteX42" fmla="*/ 476250 w 689610"/>
              <a:gd name="connsiteY42" fmla="*/ 243893 h 762053"/>
              <a:gd name="connsiteX43" fmla="*/ 483870 w 689610"/>
              <a:gd name="connsiteY43" fmla="*/ 232463 h 762053"/>
              <a:gd name="connsiteX44" fmla="*/ 487680 w 689610"/>
              <a:gd name="connsiteY44" fmla="*/ 221033 h 762053"/>
              <a:gd name="connsiteX45" fmla="*/ 499110 w 689610"/>
              <a:gd name="connsiteY45" fmla="*/ 213413 h 762053"/>
              <a:gd name="connsiteX46" fmla="*/ 502920 w 689610"/>
              <a:gd name="connsiteY46" fmla="*/ 201983 h 762053"/>
              <a:gd name="connsiteX47" fmla="*/ 518160 w 689610"/>
              <a:gd name="connsiteY47" fmla="*/ 179123 h 762053"/>
              <a:gd name="connsiteX48" fmla="*/ 521970 w 689610"/>
              <a:gd name="connsiteY48" fmla="*/ 167693 h 762053"/>
              <a:gd name="connsiteX49" fmla="*/ 537210 w 689610"/>
              <a:gd name="connsiteY49" fmla="*/ 144833 h 762053"/>
              <a:gd name="connsiteX50" fmla="*/ 541020 w 689610"/>
              <a:gd name="connsiteY50" fmla="*/ 133403 h 762053"/>
              <a:gd name="connsiteX51" fmla="*/ 556260 w 689610"/>
              <a:gd name="connsiteY51" fmla="*/ 110543 h 762053"/>
              <a:gd name="connsiteX52" fmla="*/ 563880 w 689610"/>
              <a:gd name="connsiteY52" fmla="*/ 87683 h 762053"/>
              <a:gd name="connsiteX53" fmla="*/ 567690 w 689610"/>
              <a:gd name="connsiteY53" fmla="*/ 76253 h 762053"/>
              <a:gd name="connsiteX54" fmla="*/ 575310 w 689610"/>
              <a:gd name="connsiteY54" fmla="*/ 64823 h 762053"/>
              <a:gd name="connsiteX55" fmla="*/ 579120 w 689610"/>
              <a:gd name="connsiteY55" fmla="*/ 53393 h 762053"/>
              <a:gd name="connsiteX56" fmla="*/ 601980 w 689610"/>
              <a:gd name="connsiteY56" fmla="*/ 34343 h 762053"/>
              <a:gd name="connsiteX57" fmla="*/ 613410 w 689610"/>
              <a:gd name="connsiteY57" fmla="*/ 22913 h 762053"/>
              <a:gd name="connsiteX58" fmla="*/ 624840 w 689610"/>
              <a:gd name="connsiteY58" fmla="*/ 19103 h 762053"/>
              <a:gd name="connsiteX59" fmla="*/ 636270 w 689610"/>
              <a:gd name="connsiteY59" fmla="*/ 11483 h 762053"/>
              <a:gd name="connsiteX60" fmla="*/ 670560 w 689610"/>
              <a:gd name="connsiteY60" fmla="*/ 3863 h 762053"/>
              <a:gd name="connsiteX61" fmla="*/ 689610 w 689610"/>
              <a:gd name="connsiteY61" fmla="*/ 53 h 76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89610" h="762053">
                <a:moveTo>
                  <a:pt x="0" y="762053"/>
                </a:moveTo>
                <a:cubicBezTo>
                  <a:pt x="7246" y="760604"/>
                  <a:pt x="22670" y="758338"/>
                  <a:pt x="30480" y="754433"/>
                </a:cubicBezTo>
                <a:cubicBezTo>
                  <a:pt x="34576" y="752385"/>
                  <a:pt x="37701" y="748617"/>
                  <a:pt x="41910" y="746813"/>
                </a:cubicBezTo>
                <a:cubicBezTo>
                  <a:pt x="46723" y="744750"/>
                  <a:pt x="52134" y="744508"/>
                  <a:pt x="57150" y="743003"/>
                </a:cubicBezTo>
                <a:lnTo>
                  <a:pt x="91440" y="731573"/>
                </a:lnTo>
                <a:cubicBezTo>
                  <a:pt x="95250" y="730303"/>
                  <a:pt x="98974" y="728737"/>
                  <a:pt x="102870" y="727763"/>
                </a:cubicBezTo>
                <a:cubicBezTo>
                  <a:pt x="113030" y="725223"/>
                  <a:pt x="123415" y="723455"/>
                  <a:pt x="133350" y="720143"/>
                </a:cubicBezTo>
                <a:cubicBezTo>
                  <a:pt x="137160" y="718873"/>
                  <a:pt x="141188" y="718129"/>
                  <a:pt x="144780" y="716333"/>
                </a:cubicBezTo>
                <a:cubicBezTo>
                  <a:pt x="148876" y="714285"/>
                  <a:pt x="152026" y="710573"/>
                  <a:pt x="156210" y="708713"/>
                </a:cubicBezTo>
                <a:cubicBezTo>
                  <a:pt x="163550" y="705451"/>
                  <a:pt x="171450" y="703633"/>
                  <a:pt x="179070" y="701093"/>
                </a:cubicBezTo>
                <a:cubicBezTo>
                  <a:pt x="182880" y="699823"/>
                  <a:pt x="187158" y="699511"/>
                  <a:pt x="190500" y="697283"/>
                </a:cubicBezTo>
                <a:cubicBezTo>
                  <a:pt x="198120" y="692203"/>
                  <a:pt x="204672" y="684939"/>
                  <a:pt x="213360" y="682043"/>
                </a:cubicBezTo>
                <a:cubicBezTo>
                  <a:pt x="217170" y="680773"/>
                  <a:pt x="221198" y="680029"/>
                  <a:pt x="224790" y="678233"/>
                </a:cubicBezTo>
                <a:cubicBezTo>
                  <a:pt x="228886" y="676185"/>
                  <a:pt x="232124" y="672661"/>
                  <a:pt x="236220" y="670613"/>
                </a:cubicBezTo>
                <a:cubicBezTo>
                  <a:pt x="239812" y="668817"/>
                  <a:pt x="244058" y="668599"/>
                  <a:pt x="247650" y="666803"/>
                </a:cubicBezTo>
                <a:cubicBezTo>
                  <a:pt x="277193" y="652031"/>
                  <a:pt x="241780" y="664950"/>
                  <a:pt x="270510" y="655373"/>
                </a:cubicBezTo>
                <a:lnTo>
                  <a:pt x="304800" y="621083"/>
                </a:lnTo>
                <a:lnTo>
                  <a:pt x="316230" y="609653"/>
                </a:lnTo>
                <a:cubicBezTo>
                  <a:pt x="325807" y="580923"/>
                  <a:pt x="312888" y="616336"/>
                  <a:pt x="327660" y="586793"/>
                </a:cubicBezTo>
                <a:cubicBezTo>
                  <a:pt x="329456" y="583201"/>
                  <a:pt x="329674" y="578955"/>
                  <a:pt x="331470" y="575363"/>
                </a:cubicBezTo>
                <a:cubicBezTo>
                  <a:pt x="333518" y="571267"/>
                  <a:pt x="337042" y="568029"/>
                  <a:pt x="339090" y="563933"/>
                </a:cubicBezTo>
                <a:cubicBezTo>
                  <a:pt x="340886" y="560341"/>
                  <a:pt x="341104" y="556095"/>
                  <a:pt x="342900" y="552503"/>
                </a:cubicBezTo>
                <a:cubicBezTo>
                  <a:pt x="344948" y="548407"/>
                  <a:pt x="348472" y="545169"/>
                  <a:pt x="350520" y="541073"/>
                </a:cubicBezTo>
                <a:cubicBezTo>
                  <a:pt x="352316" y="537481"/>
                  <a:pt x="352534" y="533235"/>
                  <a:pt x="354330" y="529643"/>
                </a:cubicBezTo>
                <a:cubicBezTo>
                  <a:pt x="356378" y="525547"/>
                  <a:pt x="359902" y="522309"/>
                  <a:pt x="361950" y="518213"/>
                </a:cubicBezTo>
                <a:cubicBezTo>
                  <a:pt x="363746" y="514621"/>
                  <a:pt x="363964" y="510375"/>
                  <a:pt x="365760" y="506783"/>
                </a:cubicBezTo>
                <a:cubicBezTo>
                  <a:pt x="367808" y="502687"/>
                  <a:pt x="371520" y="499537"/>
                  <a:pt x="373380" y="495353"/>
                </a:cubicBezTo>
                <a:cubicBezTo>
                  <a:pt x="376642" y="488013"/>
                  <a:pt x="378460" y="480113"/>
                  <a:pt x="381000" y="472493"/>
                </a:cubicBezTo>
                <a:cubicBezTo>
                  <a:pt x="382270" y="468683"/>
                  <a:pt x="382582" y="464405"/>
                  <a:pt x="384810" y="461063"/>
                </a:cubicBezTo>
                <a:cubicBezTo>
                  <a:pt x="387350" y="457253"/>
                  <a:pt x="390570" y="453817"/>
                  <a:pt x="392430" y="449633"/>
                </a:cubicBezTo>
                <a:cubicBezTo>
                  <a:pt x="395692" y="442293"/>
                  <a:pt x="395595" y="433456"/>
                  <a:pt x="400050" y="426773"/>
                </a:cubicBezTo>
                <a:cubicBezTo>
                  <a:pt x="402590" y="422963"/>
                  <a:pt x="405810" y="419527"/>
                  <a:pt x="407670" y="415343"/>
                </a:cubicBezTo>
                <a:cubicBezTo>
                  <a:pt x="410932" y="408003"/>
                  <a:pt x="412750" y="400103"/>
                  <a:pt x="415290" y="392483"/>
                </a:cubicBezTo>
                <a:lnTo>
                  <a:pt x="419100" y="381053"/>
                </a:lnTo>
                <a:cubicBezTo>
                  <a:pt x="420370" y="377243"/>
                  <a:pt x="420682" y="372965"/>
                  <a:pt x="422910" y="369623"/>
                </a:cubicBezTo>
                <a:cubicBezTo>
                  <a:pt x="434985" y="351510"/>
                  <a:pt x="429082" y="362537"/>
                  <a:pt x="438150" y="335333"/>
                </a:cubicBezTo>
                <a:cubicBezTo>
                  <a:pt x="439420" y="331523"/>
                  <a:pt x="439732" y="327245"/>
                  <a:pt x="441960" y="323903"/>
                </a:cubicBezTo>
                <a:cubicBezTo>
                  <a:pt x="444500" y="320093"/>
                  <a:pt x="447720" y="316657"/>
                  <a:pt x="449580" y="312473"/>
                </a:cubicBezTo>
                <a:cubicBezTo>
                  <a:pt x="452842" y="305133"/>
                  <a:pt x="454660" y="297233"/>
                  <a:pt x="457200" y="289613"/>
                </a:cubicBezTo>
                <a:lnTo>
                  <a:pt x="461010" y="278183"/>
                </a:lnTo>
                <a:cubicBezTo>
                  <a:pt x="462280" y="274373"/>
                  <a:pt x="462592" y="270095"/>
                  <a:pt x="464820" y="266753"/>
                </a:cubicBezTo>
                <a:cubicBezTo>
                  <a:pt x="467360" y="262943"/>
                  <a:pt x="470392" y="259419"/>
                  <a:pt x="472440" y="255323"/>
                </a:cubicBezTo>
                <a:cubicBezTo>
                  <a:pt x="474236" y="251731"/>
                  <a:pt x="474454" y="247485"/>
                  <a:pt x="476250" y="243893"/>
                </a:cubicBezTo>
                <a:cubicBezTo>
                  <a:pt x="478298" y="239797"/>
                  <a:pt x="481822" y="236559"/>
                  <a:pt x="483870" y="232463"/>
                </a:cubicBezTo>
                <a:cubicBezTo>
                  <a:pt x="485666" y="228871"/>
                  <a:pt x="485171" y="224169"/>
                  <a:pt x="487680" y="221033"/>
                </a:cubicBezTo>
                <a:cubicBezTo>
                  <a:pt x="490541" y="217457"/>
                  <a:pt x="495300" y="215953"/>
                  <a:pt x="499110" y="213413"/>
                </a:cubicBezTo>
                <a:cubicBezTo>
                  <a:pt x="500380" y="209603"/>
                  <a:pt x="500970" y="205494"/>
                  <a:pt x="502920" y="201983"/>
                </a:cubicBezTo>
                <a:cubicBezTo>
                  <a:pt x="507368" y="193977"/>
                  <a:pt x="515264" y="187811"/>
                  <a:pt x="518160" y="179123"/>
                </a:cubicBezTo>
                <a:cubicBezTo>
                  <a:pt x="519430" y="175313"/>
                  <a:pt x="520020" y="171204"/>
                  <a:pt x="521970" y="167693"/>
                </a:cubicBezTo>
                <a:cubicBezTo>
                  <a:pt x="526418" y="159687"/>
                  <a:pt x="534314" y="153521"/>
                  <a:pt x="537210" y="144833"/>
                </a:cubicBezTo>
                <a:cubicBezTo>
                  <a:pt x="538480" y="141023"/>
                  <a:pt x="539070" y="136914"/>
                  <a:pt x="541020" y="133403"/>
                </a:cubicBezTo>
                <a:cubicBezTo>
                  <a:pt x="545468" y="125397"/>
                  <a:pt x="553364" y="119231"/>
                  <a:pt x="556260" y="110543"/>
                </a:cubicBezTo>
                <a:lnTo>
                  <a:pt x="563880" y="87683"/>
                </a:lnTo>
                <a:cubicBezTo>
                  <a:pt x="565150" y="83873"/>
                  <a:pt x="565462" y="79595"/>
                  <a:pt x="567690" y="76253"/>
                </a:cubicBezTo>
                <a:cubicBezTo>
                  <a:pt x="570230" y="72443"/>
                  <a:pt x="573262" y="68919"/>
                  <a:pt x="575310" y="64823"/>
                </a:cubicBezTo>
                <a:cubicBezTo>
                  <a:pt x="577106" y="61231"/>
                  <a:pt x="576892" y="56735"/>
                  <a:pt x="579120" y="53393"/>
                </a:cubicBezTo>
                <a:cubicBezTo>
                  <a:pt x="587468" y="40871"/>
                  <a:pt x="591437" y="43128"/>
                  <a:pt x="601980" y="34343"/>
                </a:cubicBezTo>
                <a:cubicBezTo>
                  <a:pt x="606119" y="30894"/>
                  <a:pt x="608927" y="25902"/>
                  <a:pt x="613410" y="22913"/>
                </a:cubicBezTo>
                <a:cubicBezTo>
                  <a:pt x="616752" y="20685"/>
                  <a:pt x="621248" y="20899"/>
                  <a:pt x="624840" y="19103"/>
                </a:cubicBezTo>
                <a:cubicBezTo>
                  <a:pt x="628936" y="17055"/>
                  <a:pt x="632174" y="13531"/>
                  <a:pt x="636270" y="11483"/>
                </a:cubicBezTo>
                <a:cubicBezTo>
                  <a:pt x="646562" y="6337"/>
                  <a:pt x="660024" y="6204"/>
                  <a:pt x="670560" y="3863"/>
                </a:cubicBezTo>
                <a:cubicBezTo>
                  <a:pt x="691319" y="-750"/>
                  <a:pt x="673597" y="53"/>
                  <a:pt x="689610" y="53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4888642" y="3097705"/>
            <a:ext cx="762000" cy="706326"/>
          </a:xfrm>
          <a:custGeom>
            <a:avLst/>
            <a:gdLst>
              <a:gd name="connsiteX0" fmla="*/ 0 w 762000"/>
              <a:gd name="connsiteY0" fmla="*/ 3635 h 706326"/>
              <a:gd name="connsiteX1" fmla="*/ 114300 w 762000"/>
              <a:gd name="connsiteY1" fmla="*/ 15065 h 706326"/>
              <a:gd name="connsiteX2" fmla="*/ 133350 w 762000"/>
              <a:gd name="connsiteY2" fmla="*/ 37925 h 706326"/>
              <a:gd name="connsiteX3" fmla="*/ 137160 w 762000"/>
              <a:gd name="connsiteY3" fmla="*/ 49355 h 706326"/>
              <a:gd name="connsiteX4" fmla="*/ 152400 w 762000"/>
              <a:gd name="connsiteY4" fmla="*/ 72215 h 706326"/>
              <a:gd name="connsiteX5" fmla="*/ 156210 w 762000"/>
              <a:gd name="connsiteY5" fmla="*/ 83645 h 706326"/>
              <a:gd name="connsiteX6" fmla="*/ 163830 w 762000"/>
              <a:gd name="connsiteY6" fmla="*/ 95075 h 706326"/>
              <a:gd name="connsiteX7" fmla="*/ 171450 w 762000"/>
              <a:gd name="connsiteY7" fmla="*/ 117935 h 706326"/>
              <a:gd name="connsiteX8" fmla="*/ 175260 w 762000"/>
              <a:gd name="connsiteY8" fmla="*/ 144605 h 706326"/>
              <a:gd name="connsiteX9" fmla="*/ 179070 w 762000"/>
              <a:gd name="connsiteY9" fmla="*/ 156035 h 706326"/>
              <a:gd name="connsiteX10" fmla="*/ 186690 w 762000"/>
              <a:gd name="connsiteY10" fmla="*/ 190325 h 706326"/>
              <a:gd name="connsiteX11" fmla="*/ 198120 w 762000"/>
              <a:gd name="connsiteY11" fmla="*/ 270335 h 706326"/>
              <a:gd name="connsiteX12" fmla="*/ 201930 w 762000"/>
              <a:gd name="connsiteY12" fmla="*/ 319865 h 706326"/>
              <a:gd name="connsiteX13" fmla="*/ 213360 w 762000"/>
              <a:gd name="connsiteY13" fmla="*/ 388445 h 706326"/>
              <a:gd name="connsiteX14" fmla="*/ 217170 w 762000"/>
              <a:gd name="connsiteY14" fmla="*/ 411305 h 706326"/>
              <a:gd name="connsiteX15" fmla="*/ 220980 w 762000"/>
              <a:gd name="connsiteY15" fmla="*/ 422735 h 706326"/>
              <a:gd name="connsiteX16" fmla="*/ 224790 w 762000"/>
              <a:gd name="connsiteY16" fmla="*/ 437975 h 706326"/>
              <a:gd name="connsiteX17" fmla="*/ 232410 w 762000"/>
              <a:gd name="connsiteY17" fmla="*/ 460835 h 706326"/>
              <a:gd name="connsiteX18" fmla="*/ 247650 w 762000"/>
              <a:gd name="connsiteY18" fmla="*/ 483695 h 706326"/>
              <a:gd name="connsiteX19" fmla="*/ 259080 w 762000"/>
              <a:gd name="connsiteY19" fmla="*/ 491315 h 706326"/>
              <a:gd name="connsiteX20" fmla="*/ 285750 w 762000"/>
              <a:gd name="connsiteY20" fmla="*/ 521795 h 706326"/>
              <a:gd name="connsiteX21" fmla="*/ 289560 w 762000"/>
              <a:gd name="connsiteY21" fmla="*/ 533225 h 706326"/>
              <a:gd name="connsiteX22" fmla="*/ 312420 w 762000"/>
              <a:gd name="connsiteY22" fmla="*/ 548465 h 706326"/>
              <a:gd name="connsiteX23" fmla="*/ 320040 w 762000"/>
              <a:gd name="connsiteY23" fmla="*/ 559895 h 706326"/>
              <a:gd name="connsiteX24" fmla="*/ 331470 w 762000"/>
              <a:gd name="connsiteY24" fmla="*/ 563705 h 706326"/>
              <a:gd name="connsiteX25" fmla="*/ 354330 w 762000"/>
              <a:gd name="connsiteY25" fmla="*/ 578945 h 706326"/>
              <a:gd name="connsiteX26" fmla="*/ 377190 w 762000"/>
              <a:gd name="connsiteY26" fmla="*/ 601805 h 706326"/>
              <a:gd name="connsiteX27" fmla="*/ 400050 w 762000"/>
              <a:gd name="connsiteY27" fmla="*/ 617045 h 706326"/>
              <a:gd name="connsiteX28" fmla="*/ 438150 w 762000"/>
              <a:gd name="connsiteY28" fmla="*/ 655145 h 706326"/>
              <a:gd name="connsiteX29" fmla="*/ 461010 w 762000"/>
              <a:gd name="connsiteY29" fmla="*/ 662765 h 706326"/>
              <a:gd name="connsiteX30" fmla="*/ 495300 w 762000"/>
              <a:gd name="connsiteY30" fmla="*/ 678005 h 706326"/>
              <a:gd name="connsiteX31" fmla="*/ 518160 w 762000"/>
              <a:gd name="connsiteY31" fmla="*/ 685625 h 706326"/>
              <a:gd name="connsiteX32" fmla="*/ 529590 w 762000"/>
              <a:gd name="connsiteY32" fmla="*/ 689435 h 706326"/>
              <a:gd name="connsiteX33" fmla="*/ 579120 w 762000"/>
              <a:gd name="connsiteY33" fmla="*/ 697055 h 706326"/>
              <a:gd name="connsiteX34" fmla="*/ 720090 w 762000"/>
              <a:gd name="connsiteY34" fmla="*/ 697055 h 706326"/>
              <a:gd name="connsiteX35" fmla="*/ 754380 w 762000"/>
              <a:gd name="connsiteY35" fmla="*/ 689435 h 706326"/>
              <a:gd name="connsiteX36" fmla="*/ 762000 w 762000"/>
              <a:gd name="connsiteY36" fmla="*/ 685625 h 70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2000" h="706326">
                <a:moveTo>
                  <a:pt x="0" y="3635"/>
                </a:moveTo>
                <a:cubicBezTo>
                  <a:pt x="44739" y="5292"/>
                  <a:pt x="82687" y="-11279"/>
                  <a:pt x="114300" y="15065"/>
                </a:cubicBezTo>
                <a:cubicBezTo>
                  <a:pt x="121522" y="21084"/>
                  <a:pt x="129069" y="29362"/>
                  <a:pt x="133350" y="37925"/>
                </a:cubicBezTo>
                <a:cubicBezTo>
                  <a:pt x="135146" y="41517"/>
                  <a:pt x="135210" y="45844"/>
                  <a:pt x="137160" y="49355"/>
                </a:cubicBezTo>
                <a:cubicBezTo>
                  <a:pt x="141608" y="57361"/>
                  <a:pt x="149504" y="63527"/>
                  <a:pt x="152400" y="72215"/>
                </a:cubicBezTo>
                <a:cubicBezTo>
                  <a:pt x="153670" y="76025"/>
                  <a:pt x="154414" y="80053"/>
                  <a:pt x="156210" y="83645"/>
                </a:cubicBezTo>
                <a:cubicBezTo>
                  <a:pt x="158258" y="87741"/>
                  <a:pt x="161970" y="90891"/>
                  <a:pt x="163830" y="95075"/>
                </a:cubicBezTo>
                <a:cubicBezTo>
                  <a:pt x="167092" y="102415"/>
                  <a:pt x="171450" y="117935"/>
                  <a:pt x="171450" y="117935"/>
                </a:cubicBezTo>
                <a:cubicBezTo>
                  <a:pt x="172720" y="126825"/>
                  <a:pt x="173499" y="135799"/>
                  <a:pt x="175260" y="144605"/>
                </a:cubicBezTo>
                <a:cubicBezTo>
                  <a:pt x="176048" y="148543"/>
                  <a:pt x="177967" y="152173"/>
                  <a:pt x="179070" y="156035"/>
                </a:cubicBezTo>
                <a:cubicBezTo>
                  <a:pt x="181447" y="164354"/>
                  <a:pt x="185568" y="182468"/>
                  <a:pt x="186690" y="190325"/>
                </a:cubicBezTo>
                <a:cubicBezTo>
                  <a:pt x="199325" y="278769"/>
                  <a:pt x="188962" y="224545"/>
                  <a:pt x="198120" y="270335"/>
                </a:cubicBezTo>
                <a:cubicBezTo>
                  <a:pt x="199390" y="286845"/>
                  <a:pt x="200360" y="303381"/>
                  <a:pt x="201930" y="319865"/>
                </a:cubicBezTo>
                <a:cubicBezTo>
                  <a:pt x="206029" y="362902"/>
                  <a:pt x="205399" y="340677"/>
                  <a:pt x="213360" y="388445"/>
                </a:cubicBezTo>
                <a:cubicBezTo>
                  <a:pt x="214630" y="396065"/>
                  <a:pt x="215494" y="403764"/>
                  <a:pt x="217170" y="411305"/>
                </a:cubicBezTo>
                <a:cubicBezTo>
                  <a:pt x="218041" y="415225"/>
                  <a:pt x="219877" y="418873"/>
                  <a:pt x="220980" y="422735"/>
                </a:cubicBezTo>
                <a:cubicBezTo>
                  <a:pt x="222419" y="427770"/>
                  <a:pt x="223285" y="432959"/>
                  <a:pt x="224790" y="437975"/>
                </a:cubicBezTo>
                <a:cubicBezTo>
                  <a:pt x="227098" y="445668"/>
                  <a:pt x="227955" y="454152"/>
                  <a:pt x="232410" y="460835"/>
                </a:cubicBezTo>
                <a:cubicBezTo>
                  <a:pt x="237490" y="468455"/>
                  <a:pt x="240030" y="478615"/>
                  <a:pt x="247650" y="483695"/>
                </a:cubicBezTo>
                <a:lnTo>
                  <a:pt x="259080" y="491315"/>
                </a:lnTo>
                <a:cubicBezTo>
                  <a:pt x="276860" y="517985"/>
                  <a:pt x="266700" y="509095"/>
                  <a:pt x="285750" y="521795"/>
                </a:cubicBezTo>
                <a:cubicBezTo>
                  <a:pt x="287020" y="525605"/>
                  <a:pt x="286720" y="530385"/>
                  <a:pt x="289560" y="533225"/>
                </a:cubicBezTo>
                <a:cubicBezTo>
                  <a:pt x="296036" y="539701"/>
                  <a:pt x="312420" y="548465"/>
                  <a:pt x="312420" y="548465"/>
                </a:cubicBezTo>
                <a:cubicBezTo>
                  <a:pt x="314960" y="552275"/>
                  <a:pt x="316464" y="557034"/>
                  <a:pt x="320040" y="559895"/>
                </a:cubicBezTo>
                <a:cubicBezTo>
                  <a:pt x="323176" y="562404"/>
                  <a:pt x="327959" y="561755"/>
                  <a:pt x="331470" y="563705"/>
                </a:cubicBezTo>
                <a:cubicBezTo>
                  <a:pt x="339476" y="568153"/>
                  <a:pt x="347854" y="572469"/>
                  <a:pt x="354330" y="578945"/>
                </a:cubicBezTo>
                <a:cubicBezTo>
                  <a:pt x="361950" y="586565"/>
                  <a:pt x="368224" y="595827"/>
                  <a:pt x="377190" y="601805"/>
                </a:cubicBezTo>
                <a:lnTo>
                  <a:pt x="400050" y="617045"/>
                </a:lnTo>
                <a:cubicBezTo>
                  <a:pt x="411661" y="634462"/>
                  <a:pt x="416379" y="647888"/>
                  <a:pt x="438150" y="655145"/>
                </a:cubicBezTo>
                <a:cubicBezTo>
                  <a:pt x="445770" y="657685"/>
                  <a:pt x="454327" y="658310"/>
                  <a:pt x="461010" y="662765"/>
                </a:cubicBezTo>
                <a:cubicBezTo>
                  <a:pt x="479123" y="674840"/>
                  <a:pt x="468096" y="668937"/>
                  <a:pt x="495300" y="678005"/>
                </a:cubicBezTo>
                <a:lnTo>
                  <a:pt x="518160" y="685625"/>
                </a:lnTo>
                <a:cubicBezTo>
                  <a:pt x="521970" y="686895"/>
                  <a:pt x="525652" y="688647"/>
                  <a:pt x="529590" y="689435"/>
                </a:cubicBezTo>
                <a:cubicBezTo>
                  <a:pt x="558680" y="695253"/>
                  <a:pt x="542214" y="692442"/>
                  <a:pt x="579120" y="697055"/>
                </a:cubicBezTo>
                <a:cubicBezTo>
                  <a:pt x="630865" y="714303"/>
                  <a:pt x="593709" y="703374"/>
                  <a:pt x="720090" y="697055"/>
                </a:cubicBezTo>
                <a:cubicBezTo>
                  <a:pt x="731098" y="696505"/>
                  <a:pt x="743842" y="693650"/>
                  <a:pt x="754380" y="689435"/>
                </a:cubicBezTo>
                <a:cubicBezTo>
                  <a:pt x="757017" y="688380"/>
                  <a:pt x="759460" y="686895"/>
                  <a:pt x="762000" y="685625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8" name="任意多边形 87"/>
          <p:cNvSpPr/>
          <p:nvPr/>
        </p:nvSpPr>
        <p:spPr bwMode="auto">
          <a:xfrm>
            <a:off x="3960272" y="726429"/>
            <a:ext cx="1996440" cy="3063253"/>
          </a:xfrm>
          <a:custGeom>
            <a:avLst/>
            <a:gdLst>
              <a:gd name="connsiteX0" fmla="*/ 1686560 w 1996440"/>
              <a:gd name="connsiteY0" fmla="*/ 3063253 h 3063253"/>
              <a:gd name="connsiteX1" fmla="*/ 1727200 w 1996440"/>
              <a:gd name="connsiteY1" fmla="*/ 3053093 h 3063253"/>
              <a:gd name="connsiteX2" fmla="*/ 1742440 w 1996440"/>
              <a:gd name="connsiteY2" fmla="*/ 3042933 h 3063253"/>
              <a:gd name="connsiteX3" fmla="*/ 1757680 w 1996440"/>
              <a:gd name="connsiteY3" fmla="*/ 3037853 h 3063253"/>
              <a:gd name="connsiteX4" fmla="*/ 1778000 w 1996440"/>
              <a:gd name="connsiteY4" fmla="*/ 3027693 h 3063253"/>
              <a:gd name="connsiteX5" fmla="*/ 1808480 w 1996440"/>
              <a:gd name="connsiteY5" fmla="*/ 3002293 h 3063253"/>
              <a:gd name="connsiteX6" fmla="*/ 1854200 w 1996440"/>
              <a:gd name="connsiteY6" fmla="*/ 2976893 h 3063253"/>
              <a:gd name="connsiteX7" fmla="*/ 1869440 w 1996440"/>
              <a:gd name="connsiteY7" fmla="*/ 2961653 h 3063253"/>
              <a:gd name="connsiteX8" fmla="*/ 1884680 w 1996440"/>
              <a:gd name="connsiteY8" fmla="*/ 2951493 h 3063253"/>
              <a:gd name="connsiteX9" fmla="*/ 1915160 w 1996440"/>
              <a:gd name="connsiteY9" fmla="*/ 2921013 h 3063253"/>
              <a:gd name="connsiteX10" fmla="*/ 1920240 w 1996440"/>
              <a:gd name="connsiteY10" fmla="*/ 2900693 h 3063253"/>
              <a:gd name="connsiteX11" fmla="*/ 1955800 w 1996440"/>
              <a:gd name="connsiteY11" fmla="*/ 2854973 h 3063253"/>
              <a:gd name="connsiteX12" fmla="*/ 1971040 w 1996440"/>
              <a:gd name="connsiteY12" fmla="*/ 2824493 h 3063253"/>
              <a:gd name="connsiteX13" fmla="*/ 1981200 w 1996440"/>
              <a:gd name="connsiteY13" fmla="*/ 2794013 h 3063253"/>
              <a:gd name="connsiteX14" fmla="*/ 1991360 w 1996440"/>
              <a:gd name="connsiteY14" fmla="*/ 2758453 h 3063253"/>
              <a:gd name="connsiteX15" fmla="*/ 1996440 w 1996440"/>
              <a:gd name="connsiteY15" fmla="*/ 2727973 h 3063253"/>
              <a:gd name="connsiteX16" fmla="*/ 1991360 w 1996440"/>
              <a:gd name="connsiteY16" fmla="*/ 2570493 h 3063253"/>
              <a:gd name="connsiteX17" fmla="*/ 1986280 w 1996440"/>
              <a:gd name="connsiteY17" fmla="*/ 2555253 h 3063253"/>
              <a:gd name="connsiteX18" fmla="*/ 1981200 w 1996440"/>
              <a:gd name="connsiteY18" fmla="*/ 2529853 h 3063253"/>
              <a:gd name="connsiteX19" fmla="*/ 1976120 w 1996440"/>
              <a:gd name="connsiteY19" fmla="*/ 2514613 h 3063253"/>
              <a:gd name="connsiteX20" fmla="*/ 1971040 w 1996440"/>
              <a:gd name="connsiteY20" fmla="*/ 2494293 h 3063253"/>
              <a:gd name="connsiteX21" fmla="*/ 1960880 w 1996440"/>
              <a:gd name="connsiteY21" fmla="*/ 2479053 h 3063253"/>
              <a:gd name="connsiteX22" fmla="*/ 1950720 w 1996440"/>
              <a:gd name="connsiteY22" fmla="*/ 2448573 h 3063253"/>
              <a:gd name="connsiteX23" fmla="*/ 1945640 w 1996440"/>
              <a:gd name="connsiteY23" fmla="*/ 2433333 h 3063253"/>
              <a:gd name="connsiteX24" fmla="*/ 1925320 w 1996440"/>
              <a:gd name="connsiteY24" fmla="*/ 2402853 h 3063253"/>
              <a:gd name="connsiteX25" fmla="*/ 1915160 w 1996440"/>
              <a:gd name="connsiteY25" fmla="*/ 2387613 h 3063253"/>
              <a:gd name="connsiteX26" fmla="*/ 1899920 w 1996440"/>
              <a:gd name="connsiteY26" fmla="*/ 2372373 h 3063253"/>
              <a:gd name="connsiteX27" fmla="*/ 1859280 w 1996440"/>
              <a:gd name="connsiteY27" fmla="*/ 2326653 h 3063253"/>
              <a:gd name="connsiteX28" fmla="*/ 1828800 w 1996440"/>
              <a:gd name="connsiteY28" fmla="*/ 2306333 h 3063253"/>
              <a:gd name="connsiteX29" fmla="*/ 1813560 w 1996440"/>
              <a:gd name="connsiteY29" fmla="*/ 2291093 h 3063253"/>
              <a:gd name="connsiteX30" fmla="*/ 1798320 w 1996440"/>
              <a:gd name="connsiteY30" fmla="*/ 2286013 h 3063253"/>
              <a:gd name="connsiteX31" fmla="*/ 1757680 w 1996440"/>
              <a:gd name="connsiteY31" fmla="*/ 2260613 h 3063253"/>
              <a:gd name="connsiteX32" fmla="*/ 1742440 w 1996440"/>
              <a:gd name="connsiteY32" fmla="*/ 2255533 h 3063253"/>
              <a:gd name="connsiteX33" fmla="*/ 1727200 w 1996440"/>
              <a:gd name="connsiteY33" fmla="*/ 2245373 h 3063253"/>
              <a:gd name="connsiteX34" fmla="*/ 1711960 w 1996440"/>
              <a:gd name="connsiteY34" fmla="*/ 2240293 h 3063253"/>
              <a:gd name="connsiteX35" fmla="*/ 1696720 w 1996440"/>
              <a:gd name="connsiteY35" fmla="*/ 2230133 h 3063253"/>
              <a:gd name="connsiteX36" fmla="*/ 1661160 w 1996440"/>
              <a:gd name="connsiteY36" fmla="*/ 2219973 h 3063253"/>
              <a:gd name="connsiteX37" fmla="*/ 1620520 w 1996440"/>
              <a:gd name="connsiteY37" fmla="*/ 2209813 h 3063253"/>
              <a:gd name="connsiteX38" fmla="*/ 1605280 w 1996440"/>
              <a:gd name="connsiteY38" fmla="*/ 2199653 h 3063253"/>
              <a:gd name="connsiteX39" fmla="*/ 1590040 w 1996440"/>
              <a:gd name="connsiteY39" fmla="*/ 2194573 h 3063253"/>
              <a:gd name="connsiteX40" fmla="*/ 1559560 w 1996440"/>
              <a:gd name="connsiteY40" fmla="*/ 2174253 h 3063253"/>
              <a:gd name="connsiteX41" fmla="*/ 1544320 w 1996440"/>
              <a:gd name="connsiteY41" fmla="*/ 2164093 h 3063253"/>
              <a:gd name="connsiteX42" fmla="*/ 1529080 w 1996440"/>
              <a:gd name="connsiteY42" fmla="*/ 2153933 h 3063253"/>
              <a:gd name="connsiteX43" fmla="*/ 1503680 w 1996440"/>
              <a:gd name="connsiteY43" fmla="*/ 2128533 h 3063253"/>
              <a:gd name="connsiteX44" fmla="*/ 1473200 w 1996440"/>
              <a:gd name="connsiteY44" fmla="*/ 2098053 h 3063253"/>
              <a:gd name="connsiteX45" fmla="*/ 1457960 w 1996440"/>
              <a:gd name="connsiteY45" fmla="*/ 2082813 h 3063253"/>
              <a:gd name="connsiteX46" fmla="*/ 1442720 w 1996440"/>
              <a:gd name="connsiteY46" fmla="*/ 2077733 h 3063253"/>
              <a:gd name="connsiteX47" fmla="*/ 1417320 w 1996440"/>
              <a:gd name="connsiteY47" fmla="*/ 2047253 h 3063253"/>
              <a:gd name="connsiteX48" fmla="*/ 1402080 w 1996440"/>
              <a:gd name="connsiteY48" fmla="*/ 2032013 h 3063253"/>
              <a:gd name="connsiteX49" fmla="*/ 1381760 w 1996440"/>
              <a:gd name="connsiteY49" fmla="*/ 2001533 h 3063253"/>
              <a:gd name="connsiteX50" fmla="*/ 1366520 w 1996440"/>
              <a:gd name="connsiteY50" fmla="*/ 1986293 h 3063253"/>
              <a:gd name="connsiteX51" fmla="*/ 1346200 w 1996440"/>
              <a:gd name="connsiteY51" fmla="*/ 1955813 h 3063253"/>
              <a:gd name="connsiteX52" fmla="*/ 1336040 w 1996440"/>
              <a:gd name="connsiteY52" fmla="*/ 1940573 h 3063253"/>
              <a:gd name="connsiteX53" fmla="*/ 1320800 w 1996440"/>
              <a:gd name="connsiteY53" fmla="*/ 1925333 h 3063253"/>
              <a:gd name="connsiteX54" fmla="*/ 1310640 w 1996440"/>
              <a:gd name="connsiteY54" fmla="*/ 1910093 h 3063253"/>
              <a:gd name="connsiteX55" fmla="*/ 1295400 w 1996440"/>
              <a:gd name="connsiteY55" fmla="*/ 1894853 h 3063253"/>
              <a:gd name="connsiteX56" fmla="*/ 1285240 w 1996440"/>
              <a:gd name="connsiteY56" fmla="*/ 1879613 h 3063253"/>
              <a:gd name="connsiteX57" fmla="*/ 1270000 w 1996440"/>
              <a:gd name="connsiteY57" fmla="*/ 1869453 h 3063253"/>
              <a:gd name="connsiteX58" fmla="*/ 1259840 w 1996440"/>
              <a:gd name="connsiteY58" fmla="*/ 1854213 h 3063253"/>
              <a:gd name="connsiteX59" fmla="*/ 1229360 w 1996440"/>
              <a:gd name="connsiteY59" fmla="*/ 1823733 h 3063253"/>
              <a:gd name="connsiteX60" fmla="*/ 1209040 w 1996440"/>
              <a:gd name="connsiteY60" fmla="*/ 1793253 h 3063253"/>
              <a:gd name="connsiteX61" fmla="*/ 1178560 w 1996440"/>
              <a:gd name="connsiteY61" fmla="*/ 1772933 h 3063253"/>
              <a:gd name="connsiteX62" fmla="*/ 1153160 w 1996440"/>
              <a:gd name="connsiteY62" fmla="*/ 1747533 h 3063253"/>
              <a:gd name="connsiteX63" fmla="*/ 1127760 w 1996440"/>
              <a:gd name="connsiteY63" fmla="*/ 1722133 h 3063253"/>
              <a:gd name="connsiteX64" fmla="*/ 1112520 w 1996440"/>
              <a:gd name="connsiteY64" fmla="*/ 1717053 h 3063253"/>
              <a:gd name="connsiteX65" fmla="*/ 1097280 w 1996440"/>
              <a:gd name="connsiteY65" fmla="*/ 1706893 h 3063253"/>
              <a:gd name="connsiteX66" fmla="*/ 1082040 w 1996440"/>
              <a:gd name="connsiteY66" fmla="*/ 1701813 h 3063253"/>
              <a:gd name="connsiteX67" fmla="*/ 1061720 w 1996440"/>
              <a:gd name="connsiteY67" fmla="*/ 1691653 h 3063253"/>
              <a:gd name="connsiteX68" fmla="*/ 1046480 w 1996440"/>
              <a:gd name="connsiteY68" fmla="*/ 1681493 h 3063253"/>
              <a:gd name="connsiteX69" fmla="*/ 1016000 w 1996440"/>
              <a:gd name="connsiteY69" fmla="*/ 1671333 h 3063253"/>
              <a:gd name="connsiteX70" fmla="*/ 1000760 w 1996440"/>
              <a:gd name="connsiteY70" fmla="*/ 1661173 h 3063253"/>
              <a:gd name="connsiteX71" fmla="*/ 955040 w 1996440"/>
              <a:gd name="connsiteY71" fmla="*/ 1645933 h 3063253"/>
              <a:gd name="connsiteX72" fmla="*/ 939800 w 1996440"/>
              <a:gd name="connsiteY72" fmla="*/ 1640853 h 3063253"/>
              <a:gd name="connsiteX73" fmla="*/ 924560 w 1996440"/>
              <a:gd name="connsiteY73" fmla="*/ 1630693 h 3063253"/>
              <a:gd name="connsiteX74" fmla="*/ 873760 w 1996440"/>
              <a:gd name="connsiteY74" fmla="*/ 1615453 h 3063253"/>
              <a:gd name="connsiteX75" fmla="*/ 838200 w 1996440"/>
              <a:gd name="connsiteY75" fmla="*/ 1605293 h 3063253"/>
              <a:gd name="connsiteX76" fmla="*/ 822960 w 1996440"/>
              <a:gd name="connsiteY76" fmla="*/ 1595133 h 3063253"/>
              <a:gd name="connsiteX77" fmla="*/ 807720 w 1996440"/>
              <a:gd name="connsiteY77" fmla="*/ 1590053 h 3063253"/>
              <a:gd name="connsiteX78" fmla="*/ 762000 w 1996440"/>
              <a:gd name="connsiteY78" fmla="*/ 1564653 h 3063253"/>
              <a:gd name="connsiteX79" fmla="*/ 731520 w 1996440"/>
              <a:gd name="connsiteY79" fmla="*/ 1534173 h 3063253"/>
              <a:gd name="connsiteX80" fmla="*/ 701040 w 1996440"/>
              <a:gd name="connsiteY80" fmla="*/ 1508773 h 3063253"/>
              <a:gd name="connsiteX81" fmla="*/ 670560 w 1996440"/>
              <a:gd name="connsiteY81" fmla="*/ 1447813 h 3063253"/>
              <a:gd name="connsiteX82" fmla="*/ 660400 w 1996440"/>
              <a:gd name="connsiteY82" fmla="*/ 1417333 h 3063253"/>
              <a:gd name="connsiteX83" fmla="*/ 655320 w 1996440"/>
              <a:gd name="connsiteY83" fmla="*/ 1402093 h 3063253"/>
              <a:gd name="connsiteX84" fmla="*/ 635000 w 1996440"/>
              <a:gd name="connsiteY84" fmla="*/ 1371613 h 3063253"/>
              <a:gd name="connsiteX85" fmla="*/ 629920 w 1996440"/>
              <a:gd name="connsiteY85" fmla="*/ 1351293 h 3063253"/>
              <a:gd name="connsiteX86" fmla="*/ 619760 w 1996440"/>
              <a:gd name="connsiteY86" fmla="*/ 1320813 h 3063253"/>
              <a:gd name="connsiteX87" fmla="*/ 604520 w 1996440"/>
              <a:gd name="connsiteY87" fmla="*/ 1270013 h 3063253"/>
              <a:gd name="connsiteX88" fmla="*/ 594360 w 1996440"/>
              <a:gd name="connsiteY88" fmla="*/ 1239533 h 3063253"/>
              <a:gd name="connsiteX89" fmla="*/ 589280 w 1996440"/>
              <a:gd name="connsiteY89" fmla="*/ 1224293 h 3063253"/>
              <a:gd name="connsiteX90" fmla="*/ 579120 w 1996440"/>
              <a:gd name="connsiteY90" fmla="*/ 995693 h 3063253"/>
              <a:gd name="connsiteX91" fmla="*/ 568960 w 1996440"/>
              <a:gd name="connsiteY91" fmla="*/ 960133 h 3063253"/>
              <a:gd name="connsiteX92" fmla="*/ 558800 w 1996440"/>
              <a:gd name="connsiteY92" fmla="*/ 944893 h 3063253"/>
              <a:gd name="connsiteX93" fmla="*/ 553720 w 1996440"/>
              <a:gd name="connsiteY93" fmla="*/ 929653 h 3063253"/>
              <a:gd name="connsiteX94" fmla="*/ 543560 w 1996440"/>
              <a:gd name="connsiteY94" fmla="*/ 914413 h 3063253"/>
              <a:gd name="connsiteX95" fmla="*/ 538480 w 1996440"/>
              <a:gd name="connsiteY95" fmla="*/ 899173 h 3063253"/>
              <a:gd name="connsiteX96" fmla="*/ 518160 w 1996440"/>
              <a:gd name="connsiteY96" fmla="*/ 868693 h 3063253"/>
              <a:gd name="connsiteX97" fmla="*/ 513080 w 1996440"/>
              <a:gd name="connsiteY97" fmla="*/ 853453 h 3063253"/>
              <a:gd name="connsiteX98" fmla="*/ 482600 w 1996440"/>
              <a:gd name="connsiteY98" fmla="*/ 817893 h 3063253"/>
              <a:gd name="connsiteX99" fmla="*/ 472440 w 1996440"/>
              <a:gd name="connsiteY99" fmla="*/ 802653 h 3063253"/>
              <a:gd name="connsiteX100" fmla="*/ 401320 w 1996440"/>
              <a:gd name="connsiteY100" fmla="*/ 762013 h 3063253"/>
              <a:gd name="connsiteX101" fmla="*/ 370840 w 1996440"/>
              <a:gd name="connsiteY101" fmla="*/ 741693 h 3063253"/>
              <a:gd name="connsiteX102" fmla="*/ 340360 w 1996440"/>
              <a:gd name="connsiteY102" fmla="*/ 731533 h 3063253"/>
              <a:gd name="connsiteX103" fmla="*/ 309880 w 1996440"/>
              <a:gd name="connsiteY103" fmla="*/ 716293 h 3063253"/>
              <a:gd name="connsiteX104" fmla="*/ 294640 w 1996440"/>
              <a:gd name="connsiteY104" fmla="*/ 706133 h 3063253"/>
              <a:gd name="connsiteX105" fmla="*/ 264160 w 1996440"/>
              <a:gd name="connsiteY105" fmla="*/ 695973 h 3063253"/>
              <a:gd name="connsiteX106" fmla="*/ 248920 w 1996440"/>
              <a:gd name="connsiteY106" fmla="*/ 685813 h 3063253"/>
              <a:gd name="connsiteX107" fmla="*/ 233680 w 1996440"/>
              <a:gd name="connsiteY107" fmla="*/ 680733 h 3063253"/>
              <a:gd name="connsiteX108" fmla="*/ 203200 w 1996440"/>
              <a:gd name="connsiteY108" fmla="*/ 660413 h 3063253"/>
              <a:gd name="connsiteX109" fmla="*/ 172720 w 1996440"/>
              <a:gd name="connsiteY109" fmla="*/ 650253 h 3063253"/>
              <a:gd name="connsiteX110" fmla="*/ 142240 w 1996440"/>
              <a:gd name="connsiteY110" fmla="*/ 629933 h 3063253"/>
              <a:gd name="connsiteX111" fmla="*/ 111760 w 1996440"/>
              <a:gd name="connsiteY111" fmla="*/ 619773 h 3063253"/>
              <a:gd name="connsiteX112" fmla="*/ 60960 w 1996440"/>
              <a:gd name="connsiteY112" fmla="*/ 594373 h 3063253"/>
              <a:gd name="connsiteX113" fmla="*/ 35560 w 1996440"/>
              <a:gd name="connsiteY113" fmla="*/ 553733 h 3063253"/>
              <a:gd name="connsiteX114" fmla="*/ 15240 w 1996440"/>
              <a:gd name="connsiteY114" fmla="*/ 508013 h 3063253"/>
              <a:gd name="connsiteX115" fmla="*/ 10160 w 1996440"/>
              <a:gd name="connsiteY115" fmla="*/ 492773 h 3063253"/>
              <a:gd name="connsiteX116" fmla="*/ 5080 w 1996440"/>
              <a:gd name="connsiteY116" fmla="*/ 477533 h 3063253"/>
              <a:gd name="connsiteX117" fmla="*/ 0 w 1996440"/>
              <a:gd name="connsiteY117" fmla="*/ 452133 h 3063253"/>
              <a:gd name="connsiteX118" fmla="*/ 10160 w 1996440"/>
              <a:gd name="connsiteY118" fmla="*/ 355613 h 3063253"/>
              <a:gd name="connsiteX119" fmla="*/ 20320 w 1996440"/>
              <a:gd name="connsiteY119" fmla="*/ 325133 h 3063253"/>
              <a:gd name="connsiteX120" fmla="*/ 30480 w 1996440"/>
              <a:gd name="connsiteY120" fmla="*/ 309893 h 3063253"/>
              <a:gd name="connsiteX121" fmla="*/ 81280 w 1996440"/>
              <a:gd name="connsiteY121" fmla="*/ 259093 h 3063253"/>
              <a:gd name="connsiteX122" fmla="*/ 96520 w 1996440"/>
              <a:gd name="connsiteY122" fmla="*/ 243853 h 3063253"/>
              <a:gd name="connsiteX123" fmla="*/ 111760 w 1996440"/>
              <a:gd name="connsiteY123" fmla="*/ 223533 h 3063253"/>
              <a:gd name="connsiteX124" fmla="*/ 142240 w 1996440"/>
              <a:gd name="connsiteY124" fmla="*/ 193053 h 3063253"/>
              <a:gd name="connsiteX125" fmla="*/ 187960 w 1996440"/>
              <a:gd name="connsiteY125" fmla="*/ 177813 h 3063253"/>
              <a:gd name="connsiteX126" fmla="*/ 203200 w 1996440"/>
              <a:gd name="connsiteY126" fmla="*/ 172733 h 3063253"/>
              <a:gd name="connsiteX127" fmla="*/ 223520 w 1996440"/>
              <a:gd name="connsiteY127" fmla="*/ 162573 h 3063253"/>
              <a:gd name="connsiteX128" fmla="*/ 254000 w 1996440"/>
              <a:gd name="connsiteY128" fmla="*/ 152413 h 3063253"/>
              <a:gd name="connsiteX129" fmla="*/ 284480 w 1996440"/>
              <a:gd name="connsiteY129" fmla="*/ 137173 h 3063253"/>
              <a:gd name="connsiteX130" fmla="*/ 299720 w 1996440"/>
              <a:gd name="connsiteY130" fmla="*/ 127013 h 3063253"/>
              <a:gd name="connsiteX131" fmla="*/ 355600 w 1996440"/>
              <a:gd name="connsiteY131" fmla="*/ 106693 h 3063253"/>
              <a:gd name="connsiteX132" fmla="*/ 370840 w 1996440"/>
              <a:gd name="connsiteY132" fmla="*/ 101613 h 3063253"/>
              <a:gd name="connsiteX133" fmla="*/ 386080 w 1996440"/>
              <a:gd name="connsiteY133" fmla="*/ 91453 h 3063253"/>
              <a:gd name="connsiteX134" fmla="*/ 406400 w 1996440"/>
              <a:gd name="connsiteY134" fmla="*/ 86373 h 3063253"/>
              <a:gd name="connsiteX135" fmla="*/ 452120 w 1996440"/>
              <a:gd name="connsiteY135" fmla="*/ 71133 h 3063253"/>
              <a:gd name="connsiteX136" fmla="*/ 467360 w 1996440"/>
              <a:gd name="connsiteY136" fmla="*/ 66053 h 3063253"/>
              <a:gd name="connsiteX137" fmla="*/ 482600 w 1996440"/>
              <a:gd name="connsiteY137" fmla="*/ 55893 h 3063253"/>
              <a:gd name="connsiteX138" fmla="*/ 513080 w 1996440"/>
              <a:gd name="connsiteY138" fmla="*/ 45733 h 3063253"/>
              <a:gd name="connsiteX139" fmla="*/ 528320 w 1996440"/>
              <a:gd name="connsiteY139" fmla="*/ 35573 h 3063253"/>
              <a:gd name="connsiteX140" fmla="*/ 558800 w 1996440"/>
              <a:gd name="connsiteY140" fmla="*/ 25413 h 3063253"/>
              <a:gd name="connsiteX141" fmla="*/ 589280 w 1996440"/>
              <a:gd name="connsiteY141" fmla="*/ 15253 h 3063253"/>
              <a:gd name="connsiteX142" fmla="*/ 619760 w 1996440"/>
              <a:gd name="connsiteY142" fmla="*/ 5093 h 3063253"/>
              <a:gd name="connsiteX143" fmla="*/ 640080 w 1996440"/>
              <a:gd name="connsiteY143" fmla="*/ 13 h 30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996440" h="3063253">
                <a:moveTo>
                  <a:pt x="1686560" y="3063253"/>
                </a:moveTo>
                <a:cubicBezTo>
                  <a:pt x="1696221" y="3061321"/>
                  <a:pt x="1716786" y="3058300"/>
                  <a:pt x="1727200" y="3053093"/>
                </a:cubicBezTo>
                <a:cubicBezTo>
                  <a:pt x="1732661" y="3050363"/>
                  <a:pt x="1736979" y="3045663"/>
                  <a:pt x="1742440" y="3042933"/>
                </a:cubicBezTo>
                <a:cubicBezTo>
                  <a:pt x="1747229" y="3040538"/>
                  <a:pt x="1752758" y="3039962"/>
                  <a:pt x="1757680" y="3037853"/>
                </a:cubicBezTo>
                <a:cubicBezTo>
                  <a:pt x="1764641" y="3034870"/>
                  <a:pt x="1771425" y="3031450"/>
                  <a:pt x="1778000" y="3027693"/>
                </a:cubicBezTo>
                <a:cubicBezTo>
                  <a:pt x="1836171" y="2994452"/>
                  <a:pt x="1745439" y="3044320"/>
                  <a:pt x="1808480" y="3002293"/>
                </a:cubicBezTo>
                <a:cubicBezTo>
                  <a:pt x="1846808" y="2976741"/>
                  <a:pt x="1793031" y="3038062"/>
                  <a:pt x="1854200" y="2976893"/>
                </a:cubicBezTo>
                <a:cubicBezTo>
                  <a:pt x="1859280" y="2971813"/>
                  <a:pt x="1863921" y="2966252"/>
                  <a:pt x="1869440" y="2961653"/>
                </a:cubicBezTo>
                <a:cubicBezTo>
                  <a:pt x="1874130" y="2957744"/>
                  <a:pt x="1880117" y="2955549"/>
                  <a:pt x="1884680" y="2951493"/>
                </a:cubicBezTo>
                <a:cubicBezTo>
                  <a:pt x="1895419" y="2941947"/>
                  <a:pt x="1915160" y="2921013"/>
                  <a:pt x="1915160" y="2921013"/>
                </a:cubicBezTo>
                <a:cubicBezTo>
                  <a:pt x="1916853" y="2914240"/>
                  <a:pt x="1916776" y="2906755"/>
                  <a:pt x="1920240" y="2900693"/>
                </a:cubicBezTo>
                <a:cubicBezTo>
                  <a:pt x="1941279" y="2863875"/>
                  <a:pt x="1936314" y="2913431"/>
                  <a:pt x="1955800" y="2854973"/>
                </a:cubicBezTo>
                <a:cubicBezTo>
                  <a:pt x="1974327" y="2799393"/>
                  <a:pt x="1944779" y="2883579"/>
                  <a:pt x="1971040" y="2824493"/>
                </a:cubicBezTo>
                <a:cubicBezTo>
                  <a:pt x="1975390" y="2814706"/>
                  <a:pt x="1977813" y="2804173"/>
                  <a:pt x="1981200" y="2794013"/>
                </a:cubicBezTo>
                <a:cubicBezTo>
                  <a:pt x="1986042" y="2779488"/>
                  <a:pt x="1988171" y="2774400"/>
                  <a:pt x="1991360" y="2758453"/>
                </a:cubicBezTo>
                <a:cubicBezTo>
                  <a:pt x="1993380" y="2748353"/>
                  <a:pt x="1994747" y="2738133"/>
                  <a:pt x="1996440" y="2727973"/>
                </a:cubicBezTo>
                <a:cubicBezTo>
                  <a:pt x="1994747" y="2675480"/>
                  <a:pt x="1994444" y="2622923"/>
                  <a:pt x="1991360" y="2570493"/>
                </a:cubicBezTo>
                <a:cubicBezTo>
                  <a:pt x="1991046" y="2565147"/>
                  <a:pt x="1987579" y="2560448"/>
                  <a:pt x="1986280" y="2555253"/>
                </a:cubicBezTo>
                <a:cubicBezTo>
                  <a:pt x="1984186" y="2546876"/>
                  <a:pt x="1983294" y="2538230"/>
                  <a:pt x="1981200" y="2529853"/>
                </a:cubicBezTo>
                <a:cubicBezTo>
                  <a:pt x="1979901" y="2524658"/>
                  <a:pt x="1977591" y="2519762"/>
                  <a:pt x="1976120" y="2514613"/>
                </a:cubicBezTo>
                <a:cubicBezTo>
                  <a:pt x="1974202" y="2507900"/>
                  <a:pt x="1973790" y="2500710"/>
                  <a:pt x="1971040" y="2494293"/>
                </a:cubicBezTo>
                <a:cubicBezTo>
                  <a:pt x="1968635" y="2488681"/>
                  <a:pt x="1963360" y="2484632"/>
                  <a:pt x="1960880" y="2479053"/>
                </a:cubicBezTo>
                <a:cubicBezTo>
                  <a:pt x="1956530" y="2469266"/>
                  <a:pt x="1954107" y="2458733"/>
                  <a:pt x="1950720" y="2448573"/>
                </a:cubicBezTo>
                <a:cubicBezTo>
                  <a:pt x="1949027" y="2443493"/>
                  <a:pt x="1948610" y="2437788"/>
                  <a:pt x="1945640" y="2433333"/>
                </a:cubicBezTo>
                <a:lnTo>
                  <a:pt x="1925320" y="2402853"/>
                </a:lnTo>
                <a:cubicBezTo>
                  <a:pt x="1921933" y="2397773"/>
                  <a:pt x="1919477" y="2391930"/>
                  <a:pt x="1915160" y="2387613"/>
                </a:cubicBezTo>
                <a:cubicBezTo>
                  <a:pt x="1910080" y="2382533"/>
                  <a:pt x="1904519" y="2377892"/>
                  <a:pt x="1899920" y="2372373"/>
                </a:cubicBezTo>
                <a:cubicBezTo>
                  <a:pt x="1880833" y="2349468"/>
                  <a:pt x="1896329" y="2351353"/>
                  <a:pt x="1859280" y="2326653"/>
                </a:cubicBezTo>
                <a:cubicBezTo>
                  <a:pt x="1849120" y="2319880"/>
                  <a:pt x="1837434" y="2314967"/>
                  <a:pt x="1828800" y="2306333"/>
                </a:cubicBezTo>
                <a:cubicBezTo>
                  <a:pt x="1823720" y="2301253"/>
                  <a:pt x="1819538" y="2295078"/>
                  <a:pt x="1813560" y="2291093"/>
                </a:cubicBezTo>
                <a:cubicBezTo>
                  <a:pt x="1809105" y="2288123"/>
                  <a:pt x="1803021" y="2288577"/>
                  <a:pt x="1798320" y="2286013"/>
                </a:cubicBezTo>
                <a:cubicBezTo>
                  <a:pt x="1784296" y="2278363"/>
                  <a:pt x="1772835" y="2265665"/>
                  <a:pt x="1757680" y="2260613"/>
                </a:cubicBezTo>
                <a:cubicBezTo>
                  <a:pt x="1752600" y="2258920"/>
                  <a:pt x="1747229" y="2257928"/>
                  <a:pt x="1742440" y="2255533"/>
                </a:cubicBezTo>
                <a:cubicBezTo>
                  <a:pt x="1736979" y="2252803"/>
                  <a:pt x="1732661" y="2248103"/>
                  <a:pt x="1727200" y="2245373"/>
                </a:cubicBezTo>
                <a:cubicBezTo>
                  <a:pt x="1722411" y="2242978"/>
                  <a:pt x="1716749" y="2242688"/>
                  <a:pt x="1711960" y="2240293"/>
                </a:cubicBezTo>
                <a:cubicBezTo>
                  <a:pt x="1706499" y="2237563"/>
                  <a:pt x="1702181" y="2232863"/>
                  <a:pt x="1696720" y="2230133"/>
                </a:cubicBezTo>
                <a:cubicBezTo>
                  <a:pt x="1688600" y="2226073"/>
                  <a:pt x="1668756" y="2222143"/>
                  <a:pt x="1661160" y="2219973"/>
                </a:cubicBezTo>
                <a:cubicBezTo>
                  <a:pt x="1624711" y="2209559"/>
                  <a:pt x="1672161" y="2220141"/>
                  <a:pt x="1620520" y="2209813"/>
                </a:cubicBezTo>
                <a:cubicBezTo>
                  <a:pt x="1615440" y="2206426"/>
                  <a:pt x="1610741" y="2202383"/>
                  <a:pt x="1605280" y="2199653"/>
                </a:cubicBezTo>
                <a:cubicBezTo>
                  <a:pt x="1600491" y="2197258"/>
                  <a:pt x="1594721" y="2197174"/>
                  <a:pt x="1590040" y="2194573"/>
                </a:cubicBezTo>
                <a:cubicBezTo>
                  <a:pt x="1579366" y="2188643"/>
                  <a:pt x="1569720" y="2181026"/>
                  <a:pt x="1559560" y="2174253"/>
                </a:cubicBezTo>
                <a:lnTo>
                  <a:pt x="1544320" y="2164093"/>
                </a:lnTo>
                <a:lnTo>
                  <a:pt x="1529080" y="2153933"/>
                </a:lnTo>
                <a:cubicBezTo>
                  <a:pt x="1508144" y="2122529"/>
                  <a:pt x="1531389" y="2153163"/>
                  <a:pt x="1503680" y="2128533"/>
                </a:cubicBezTo>
                <a:cubicBezTo>
                  <a:pt x="1492941" y="2118987"/>
                  <a:pt x="1483360" y="2108213"/>
                  <a:pt x="1473200" y="2098053"/>
                </a:cubicBezTo>
                <a:cubicBezTo>
                  <a:pt x="1468120" y="2092973"/>
                  <a:pt x="1464776" y="2085085"/>
                  <a:pt x="1457960" y="2082813"/>
                </a:cubicBezTo>
                <a:lnTo>
                  <a:pt x="1442720" y="2077733"/>
                </a:lnTo>
                <a:cubicBezTo>
                  <a:pt x="1398196" y="2033209"/>
                  <a:pt x="1452683" y="2089688"/>
                  <a:pt x="1417320" y="2047253"/>
                </a:cubicBezTo>
                <a:cubicBezTo>
                  <a:pt x="1412721" y="2041734"/>
                  <a:pt x="1406491" y="2037684"/>
                  <a:pt x="1402080" y="2032013"/>
                </a:cubicBezTo>
                <a:cubicBezTo>
                  <a:pt x="1394583" y="2022374"/>
                  <a:pt x="1390394" y="2010167"/>
                  <a:pt x="1381760" y="2001533"/>
                </a:cubicBezTo>
                <a:cubicBezTo>
                  <a:pt x="1376680" y="1996453"/>
                  <a:pt x="1370931" y="1991964"/>
                  <a:pt x="1366520" y="1986293"/>
                </a:cubicBezTo>
                <a:cubicBezTo>
                  <a:pt x="1359023" y="1976654"/>
                  <a:pt x="1352973" y="1965973"/>
                  <a:pt x="1346200" y="1955813"/>
                </a:cubicBezTo>
                <a:cubicBezTo>
                  <a:pt x="1342813" y="1950733"/>
                  <a:pt x="1340357" y="1944890"/>
                  <a:pt x="1336040" y="1940573"/>
                </a:cubicBezTo>
                <a:cubicBezTo>
                  <a:pt x="1330960" y="1935493"/>
                  <a:pt x="1325399" y="1930852"/>
                  <a:pt x="1320800" y="1925333"/>
                </a:cubicBezTo>
                <a:cubicBezTo>
                  <a:pt x="1316891" y="1920643"/>
                  <a:pt x="1314549" y="1914783"/>
                  <a:pt x="1310640" y="1910093"/>
                </a:cubicBezTo>
                <a:cubicBezTo>
                  <a:pt x="1306041" y="1904574"/>
                  <a:pt x="1299999" y="1900372"/>
                  <a:pt x="1295400" y="1894853"/>
                </a:cubicBezTo>
                <a:cubicBezTo>
                  <a:pt x="1291491" y="1890163"/>
                  <a:pt x="1289557" y="1883930"/>
                  <a:pt x="1285240" y="1879613"/>
                </a:cubicBezTo>
                <a:cubicBezTo>
                  <a:pt x="1280923" y="1875296"/>
                  <a:pt x="1275080" y="1872840"/>
                  <a:pt x="1270000" y="1869453"/>
                </a:cubicBezTo>
                <a:cubicBezTo>
                  <a:pt x="1266613" y="1864373"/>
                  <a:pt x="1263896" y="1858776"/>
                  <a:pt x="1259840" y="1854213"/>
                </a:cubicBezTo>
                <a:cubicBezTo>
                  <a:pt x="1250294" y="1843474"/>
                  <a:pt x="1237330" y="1835688"/>
                  <a:pt x="1229360" y="1823733"/>
                </a:cubicBezTo>
                <a:cubicBezTo>
                  <a:pt x="1222587" y="1813573"/>
                  <a:pt x="1219200" y="1800026"/>
                  <a:pt x="1209040" y="1793253"/>
                </a:cubicBezTo>
                <a:lnTo>
                  <a:pt x="1178560" y="1772933"/>
                </a:lnTo>
                <a:cubicBezTo>
                  <a:pt x="1151467" y="1732293"/>
                  <a:pt x="1187027" y="1781400"/>
                  <a:pt x="1153160" y="1747533"/>
                </a:cubicBezTo>
                <a:cubicBezTo>
                  <a:pt x="1132840" y="1727213"/>
                  <a:pt x="1154853" y="1735680"/>
                  <a:pt x="1127760" y="1722133"/>
                </a:cubicBezTo>
                <a:cubicBezTo>
                  <a:pt x="1122971" y="1719738"/>
                  <a:pt x="1117309" y="1719448"/>
                  <a:pt x="1112520" y="1717053"/>
                </a:cubicBezTo>
                <a:cubicBezTo>
                  <a:pt x="1107059" y="1714323"/>
                  <a:pt x="1102741" y="1709623"/>
                  <a:pt x="1097280" y="1706893"/>
                </a:cubicBezTo>
                <a:cubicBezTo>
                  <a:pt x="1092491" y="1704498"/>
                  <a:pt x="1086962" y="1703922"/>
                  <a:pt x="1082040" y="1701813"/>
                </a:cubicBezTo>
                <a:cubicBezTo>
                  <a:pt x="1075079" y="1698830"/>
                  <a:pt x="1068295" y="1695410"/>
                  <a:pt x="1061720" y="1691653"/>
                </a:cubicBezTo>
                <a:cubicBezTo>
                  <a:pt x="1056419" y="1688624"/>
                  <a:pt x="1052059" y="1683973"/>
                  <a:pt x="1046480" y="1681493"/>
                </a:cubicBezTo>
                <a:cubicBezTo>
                  <a:pt x="1036693" y="1677143"/>
                  <a:pt x="1024911" y="1677274"/>
                  <a:pt x="1016000" y="1671333"/>
                </a:cubicBezTo>
                <a:cubicBezTo>
                  <a:pt x="1010920" y="1667946"/>
                  <a:pt x="1006339" y="1663653"/>
                  <a:pt x="1000760" y="1661173"/>
                </a:cubicBezTo>
                <a:lnTo>
                  <a:pt x="955040" y="1645933"/>
                </a:lnTo>
                <a:cubicBezTo>
                  <a:pt x="949960" y="1644240"/>
                  <a:pt x="944255" y="1643823"/>
                  <a:pt x="939800" y="1640853"/>
                </a:cubicBezTo>
                <a:cubicBezTo>
                  <a:pt x="934720" y="1637466"/>
                  <a:pt x="930139" y="1633173"/>
                  <a:pt x="924560" y="1630693"/>
                </a:cubicBezTo>
                <a:cubicBezTo>
                  <a:pt x="902830" y="1621035"/>
                  <a:pt x="894448" y="1621364"/>
                  <a:pt x="873760" y="1615453"/>
                </a:cubicBezTo>
                <a:cubicBezTo>
                  <a:pt x="822745" y="1600877"/>
                  <a:pt x="901724" y="1621174"/>
                  <a:pt x="838200" y="1605293"/>
                </a:cubicBezTo>
                <a:cubicBezTo>
                  <a:pt x="833120" y="1601906"/>
                  <a:pt x="828421" y="1597863"/>
                  <a:pt x="822960" y="1595133"/>
                </a:cubicBezTo>
                <a:cubicBezTo>
                  <a:pt x="818171" y="1592738"/>
                  <a:pt x="812401" y="1592654"/>
                  <a:pt x="807720" y="1590053"/>
                </a:cubicBezTo>
                <a:cubicBezTo>
                  <a:pt x="755317" y="1560940"/>
                  <a:pt x="796484" y="1576148"/>
                  <a:pt x="762000" y="1564653"/>
                </a:cubicBezTo>
                <a:cubicBezTo>
                  <a:pt x="751840" y="1554493"/>
                  <a:pt x="743475" y="1542143"/>
                  <a:pt x="731520" y="1534173"/>
                </a:cubicBezTo>
                <a:cubicBezTo>
                  <a:pt x="717973" y="1525142"/>
                  <a:pt x="711571" y="1522313"/>
                  <a:pt x="701040" y="1508773"/>
                </a:cubicBezTo>
                <a:cubicBezTo>
                  <a:pt x="678062" y="1479230"/>
                  <a:pt x="681702" y="1481240"/>
                  <a:pt x="670560" y="1447813"/>
                </a:cubicBezTo>
                <a:lnTo>
                  <a:pt x="660400" y="1417333"/>
                </a:lnTo>
                <a:cubicBezTo>
                  <a:pt x="658707" y="1412253"/>
                  <a:pt x="658290" y="1406548"/>
                  <a:pt x="655320" y="1402093"/>
                </a:cubicBezTo>
                <a:lnTo>
                  <a:pt x="635000" y="1371613"/>
                </a:lnTo>
                <a:cubicBezTo>
                  <a:pt x="633307" y="1364840"/>
                  <a:pt x="631926" y="1357980"/>
                  <a:pt x="629920" y="1351293"/>
                </a:cubicBezTo>
                <a:cubicBezTo>
                  <a:pt x="626843" y="1341035"/>
                  <a:pt x="622357" y="1331203"/>
                  <a:pt x="619760" y="1320813"/>
                </a:cubicBezTo>
                <a:cubicBezTo>
                  <a:pt x="612083" y="1290103"/>
                  <a:pt x="616888" y="1307117"/>
                  <a:pt x="604520" y="1270013"/>
                </a:cubicBezTo>
                <a:lnTo>
                  <a:pt x="594360" y="1239533"/>
                </a:lnTo>
                <a:lnTo>
                  <a:pt x="589280" y="1224293"/>
                </a:lnTo>
                <a:cubicBezTo>
                  <a:pt x="586014" y="1093663"/>
                  <a:pt x="597229" y="1077184"/>
                  <a:pt x="579120" y="995693"/>
                </a:cubicBezTo>
                <a:cubicBezTo>
                  <a:pt x="577818" y="989833"/>
                  <a:pt x="572354" y="966921"/>
                  <a:pt x="568960" y="960133"/>
                </a:cubicBezTo>
                <a:cubicBezTo>
                  <a:pt x="566230" y="954672"/>
                  <a:pt x="561530" y="950354"/>
                  <a:pt x="558800" y="944893"/>
                </a:cubicBezTo>
                <a:cubicBezTo>
                  <a:pt x="556405" y="940104"/>
                  <a:pt x="556115" y="934442"/>
                  <a:pt x="553720" y="929653"/>
                </a:cubicBezTo>
                <a:cubicBezTo>
                  <a:pt x="550990" y="924192"/>
                  <a:pt x="546290" y="919874"/>
                  <a:pt x="543560" y="914413"/>
                </a:cubicBezTo>
                <a:cubicBezTo>
                  <a:pt x="541165" y="909624"/>
                  <a:pt x="541081" y="903854"/>
                  <a:pt x="538480" y="899173"/>
                </a:cubicBezTo>
                <a:cubicBezTo>
                  <a:pt x="532550" y="888499"/>
                  <a:pt x="522021" y="880277"/>
                  <a:pt x="518160" y="868693"/>
                </a:cubicBezTo>
                <a:cubicBezTo>
                  <a:pt x="516467" y="863613"/>
                  <a:pt x="515737" y="858102"/>
                  <a:pt x="513080" y="853453"/>
                </a:cubicBezTo>
                <a:cubicBezTo>
                  <a:pt x="499244" y="829240"/>
                  <a:pt x="498978" y="837547"/>
                  <a:pt x="482600" y="817893"/>
                </a:cubicBezTo>
                <a:cubicBezTo>
                  <a:pt x="478691" y="813203"/>
                  <a:pt x="477035" y="806673"/>
                  <a:pt x="472440" y="802653"/>
                </a:cubicBezTo>
                <a:cubicBezTo>
                  <a:pt x="439184" y="773554"/>
                  <a:pt x="440694" y="788263"/>
                  <a:pt x="401320" y="762013"/>
                </a:cubicBezTo>
                <a:cubicBezTo>
                  <a:pt x="391160" y="755240"/>
                  <a:pt x="382424" y="745554"/>
                  <a:pt x="370840" y="741693"/>
                </a:cubicBezTo>
                <a:cubicBezTo>
                  <a:pt x="360680" y="738306"/>
                  <a:pt x="349271" y="737474"/>
                  <a:pt x="340360" y="731533"/>
                </a:cubicBezTo>
                <a:cubicBezTo>
                  <a:pt x="296684" y="702416"/>
                  <a:pt x="351944" y="737325"/>
                  <a:pt x="309880" y="716293"/>
                </a:cubicBezTo>
                <a:cubicBezTo>
                  <a:pt x="304419" y="713563"/>
                  <a:pt x="300219" y="708613"/>
                  <a:pt x="294640" y="706133"/>
                </a:cubicBezTo>
                <a:cubicBezTo>
                  <a:pt x="284853" y="701783"/>
                  <a:pt x="273071" y="701914"/>
                  <a:pt x="264160" y="695973"/>
                </a:cubicBezTo>
                <a:cubicBezTo>
                  <a:pt x="259080" y="692586"/>
                  <a:pt x="254381" y="688543"/>
                  <a:pt x="248920" y="685813"/>
                </a:cubicBezTo>
                <a:cubicBezTo>
                  <a:pt x="244131" y="683418"/>
                  <a:pt x="238361" y="683334"/>
                  <a:pt x="233680" y="680733"/>
                </a:cubicBezTo>
                <a:cubicBezTo>
                  <a:pt x="223006" y="674803"/>
                  <a:pt x="214784" y="664274"/>
                  <a:pt x="203200" y="660413"/>
                </a:cubicBezTo>
                <a:cubicBezTo>
                  <a:pt x="193040" y="657026"/>
                  <a:pt x="181631" y="656194"/>
                  <a:pt x="172720" y="650253"/>
                </a:cubicBezTo>
                <a:cubicBezTo>
                  <a:pt x="162560" y="643480"/>
                  <a:pt x="153824" y="633794"/>
                  <a:pt x="142240" y="629933"/>
                </a:cubicBezTo>
                <a:cubicBezTo>
                  <a:pt x="132080" y="626546"/>
                  <a:pt x="120671" y="625714"/>
                  <a:pt x="111760" y="619773"/>
                </a:cubicBezTo>
                <a:cubicBezTo>
                  <a:pt x="75471" y="595580"/>
                  <a:pt x="93126" y="602415"/>
                  <a:pt x="60960" y="594373"/>
                </a:cubicBezTo>
                <a:cubicBezTo>
                  <a:pt x="24402" y="570001"/>
                  <a:pt x="69414" y="604514"/>
                  <a:pt x="35560" y="553733"/>
                </a:cubicBezTo>
                <a:cubicBezTo>
                  <a:pt x="19459" y="529582"/>
                  <a:pt x="27331" y="544285"/>
                  <a:pt x="15240" y="508013"/>
                </a:cubicBezTo>
                <a:lnTo>
                  <a:pt x="10160" y="492773"/>
                </a:lnTo>
                <a:cubicBezTo>
                  <a:pt x="8467" y="487693"/>
                  <a:pt x="6130" y="482784"/>
                  <a:pt x="5080" y="477533"/>
                </a:cubicBezTo>
                <a:lnTo>
                  <a:pt x="0" y="452133"/>
                </a:lnTo>
                <a:cubicBezTo>
                  <a:pt x="3387" y="419960"/>
                  <a:pt x="5049" y="387558"/>
                  <a:pt x="10160" y="355613"/>
                </a:cubicBezTo>
                <a:cubicBezTo>
                  <a:pt x="11852" y="345038"/>
                  <a:pt x="14379" y="334044"/>
                  <a:pt x="20320" y="325133"/>
                </a:cubicBezTo>
                <a:cubicBezTo>
                  <a:pt x="23707" y="320053"/>
                  <a:pt x="26424" y="314456"/>
                  <a:pt x="30480" y="309893"/>
                </a:cubicBezTo>
                <a:lnTo>
                  <a:pt x="81280" y="259093"/>
                </a:lnTo>
                <a:cubicBezTo>
                  <a:pt x="86360" y="254013"/>
                  <a:pt x="92209" y="249600"/>
                  <a:pt x="96520" y="243853"/>
                </a:cubicBezTo>
                <a:cubicBezTo>
                  <a:pt x="101600" y="237080"/>
                  <a:pt x="106096" y="229826"/>
                  <a:pt x="111760" y="223533"/>
                </a:cubicBezTo>
                <a:cubicBezTo>
                  <a:pt x="121372" y="212853"/>
                  <a:pt x="128609" y="197597"/>
                  <a:pt x="142240" y="193053"/>
                </a:cubicBezTo>
                <a:lnTo>
                  <a:pt x="187960" y="177813"/>
                </a:lnTo>
                <a:cubicBezTo>
                  <a:pt x="193040" y="176120"/>
                  <a:pt x="198411" y="175128"/>
                  <a:pt x="203200" y="172733"/>
                </a:cubicBezTo>
                <a:cubicBezTo>
                  <a:pt x="209973" y="169346"/>
                  <a:pt x="216489" y="165385"/>
                  <a:pt x="223520" y="162573"/>
                </a:cubicBezTo>
                <a:cubicBezTo>
                  <a:pt x="233464" y="158596"/>
                  <a:pt x="245089" y="158354"/>
                  <a:pt x="254000" y="152413"/>
                </a:cubicBezTo>
                <a:cubicBezTo>
                  <a:pt x="297676" y="123296"/>
                  <a:pt x="242416" y="158205"/>
                  <a:pt x="284480" y="137173"/>
                </a:cubicBezTo>
                <a:cubicBezTo>
                  <a:pt x="289941" y="134443"/>
                  <a:pt x="294259" y="129743"/>
                  <a:pt x="299720" y="127013"/>
                </a:cubicBezTo>
                <a:cubicBezTo>
                  <a:pt x="313857" y="119944"/>
                  <a:pt x="341374" y="111435"/>
                  <a:pt x="355600" y="106693"/>
                </a:cubicBezTo>
                <a:cubicBezTo>
                  <a:pt x="360680" y="105000"/>
                  <a:pt x="366385" y="104583"/>
                  <a:pt x="370840" y="101613"/>
                </a:cubicBezTo>
                <a:cubicBezTo>
                  <a:pt x="375920" y="98226"/>
                  <a:pt x="380468" y="93858"/>
                  <a:pt x="386080" y="91453"/>
                </a:cubicBezTo>
                <a:cubicBezTo>
                  <a:pt x="392497" y="88703"/>
                  <a:pt x="399713" y="88379"/>
                  <a:pt x="406400" y="86373"/>
                </a:cubicBezTo>
                <a:lnTo>
                  <a:pt x="452120" y="71133"/>
                </a:lnTo>
                <a:cubicBezTo>
                  <a:pt x="457200" y="69440"/>
                  <a:pt x="462905" y="69023"/>
                  <a:pt x="467360" y="66053"/>
                </a:cubicBezTo>
                <a:cubicBezTo>
                  <a:pt x="472440" y="62666"/>
                  <a:pt x="477021" y="58373"/>
                  <a:pt x="482600" y="55893"/>
                </a:cubicBezTo>
                <a:cubicBezTo>
                  <a:pt x="492387" y="51543"/>
                  <a:pt x="504169" y="51674"/>
                  <a:pt x="513080" y="45733"/>
                </a:cubicBezTo>
                <a:cubicBezTo>
                  <a:pt x="518160" y="42346"/>
                  <a:pt x="522741" y="38053"/>
                  <a:pt x="528320" y="35573"/>
                </a:cubicBezTo>
                <a:cubicBezTo>
                  <a:pt x="538107" y="31223"/>
                  <a:pt x="548640" y="28800"/>
                  <a:pt x="558800" y="25413"/>
                </a:cubicBezTo>
                <a:lnTo>
                  <a:pt x="589280" y="15253"/>
                </a:lnTo>
                <a:lnTo>
                  <a:pt x="619760" y="5093"/>
                </a:lnTo>
                <a:cubicBezTo>
                  <a:pt x="636606" y="-522"/>
                  <a:pt x="629645" y="13"/>
                  <a:pt x="640080" y="13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9" name="任意多边形 88"/>
          <p:cNvSpPr/>
          <p:nvPr/>
        </p:nvSpPr>
        <p:spPr bwMode="auto">
          <a:xfrm>
            <a:off x="4590192" y="721362"/>
            <a:ext cx="777878" cy="1585395"/>
          </a:xfrm>
          <a:custGeom>
            <a:avLst/>
            <a:gdLst>
              <a:gd name="connsiteX0" fmla="*/ 0 w 777878"/>
              <a:gd name="connsiteY0" fmla="*/ 10160 h 1585395"/>
              <a:gd name="connsiteX1" fmla="*/ 30480 w 777878"/>
              <a:gd name="connsiteY1" fmla="*/ 5080 h 1585395"/>
              <a:gd name="connsiteX2" fmla="*/ 55880 w 777878"/>
              <a:gd name="connsiteY2" fmla="*/ 0 h 1585395"/>
              <a:gd name="connsiteX3" fmla="*/ 162560 w 777878"/>
              <a:gd name="connsiteY3" fmla="*/ 5080 h 1585395"/>
              <a:gd name="connsiteX4" fmla="*/ 238760 w 777878"/>
              <a:gd name="connsiteY4" fmla="*/ 30480 h 1585395"/>
              <a:gd name="connsiteX5" fmla="*/ 254000 w 777878"/>
              <a:gd name="connsiteY5" fmla="*/ 35560 h 1585395"/>
              <a:gd name="connsiteX6" fmla="*/ 269240 w 777878"/>
              <a:gd name="connsiteY6" fmla="*/ 40640 h 1585395"/>
              <a:gd name="connsiteX7" fmla="*/ 279400 w 777878"/>
              <a:gd name="connsiteY7" fmla="*/ 55880 h 1585395"/>
              <a:gd name="connsiteX8" fmla="*/ 309880 w 777878"/>
              <a:gd name="connsiteY8" fmla="*/ 71120 h 1585395"/>
              <a:gd name="connsiteX9" fmla="*/ 335280 w 777878"/>
              <a:gd name="connsiteY9" fmla="*/ 96520 h 1585395"/>
              <a:gd name="connsiteX10" fmla="*/ 345440 w 777878"/>
              <a:gd name="connsiteY10" fmla="*/ 111760 h 1585395"/>
              <a:gd name="connsiteX11" fmla="*/ 360680 w 777878"/>
              <a:gd name="connsiteY11" fmla="*/ 116840 h 1585395"/>
              <a:gd name="connsiteX12" fmla="*/ 411480 w 777878"/>
              <a:gd name="connsiteY12" fmla="*/ 142240 h 1585395"/>
              <a:gd name="connsiteX13" fmla="*/ 426720 w 777878"/>
              <a:gd name="connsiteY13" fmla="*/ 152400 h 1585395"/>
              <a:gd name="connsiteX14" fmla="*/ 441960 w 777878"/>
              <a:gd name="connsiteY14" fmla="*/ 157480 h 1585395"/>
              <a:gd name="connsiteX15" fmla="*/ 472440 w 777878"/>
              <a:gd name="connsiteY15" fmla="*/ 177800 h 1585395"/>
              <a:gd name="connsiteX16" fmla="*/ 518160 w 777878"/>
              <a:gd name="connsiteY16" fmla="*/ 208280 h 1585395"/>
              <a:gd name="connsiteX17" fmla="*/ 548640 w 777878"/>
              <a:gd name="connsiteY17" fmla="*/ 228600 h 1585395"/>
              <a:gd name="connsiteX18" fmla="*/ 563880 w 777878"/>
              <a:gd name="connsiteY18" fmla="*/ 238760 h 1585395"/>
              <a:gd name="connsiteX19" fmla="*/ 579120 w 777878"/>
              <a:gd name="connsiteY19" fmla="*/ 254000 h 1585395"/>
              <a:gd name="connsiteX20" fmla="*/ 589280 w 777878"/>
              <a:gd name="connsiteY20" fmla="*/ 269240 h 1585395"/>
              <a:gd name="connsiteX21" fmla="*/ 604520 w 777878"/>
              <a:gd name="connsiteY21" fmla="*/ 274320 h 1585395"/>
              <a:gd name="connsiteX22" fmla="*/ 619760 w 777878"/>
              <a:gd name="connsiteY22" fmla="*/ 284480 h 1585395"/>
              <a:gd name="connsiteX23" fmla="*/ 629920 w 777878"/>
              <a:gd name="connsiteY23" fmla="*/ 299720 h 1585395"/>
              <a:gd name="connsiteX24" fmla="*/ 660400 w 777878"/>
              <a:gd name="connsiteY24" fmla="*/ 320040 h 1585395"/>
              <a:gd name="connsiteX25" fmla="*/ 685800 w 777878"/>
              <a:gd name="connsiteY25" fmla="*/ 350520 h 1585395"/>
              <a:gd name="connsiteX26" fmla="*/ 701040 w 777878"/>
              <a:gd name="connsiteY26" fmla="*/ 355600 h 1585395"/>
              <a:gd name="connsiteX27" fmla="*/ 736600 w 777878"/>
              <a:gd name="connsiteY27" fmla="*/ 401320 h 1585395"/>
              <a:gd name="connsiteX28" fmla="*/ 741680 w 777878"/>
              <a:gd name="connsiteY28" fmla="*/ 416560 h 1585395"/>
              <a:gd name="connsiteX29" fmla="*/ 751840 w 777878"/>
              <a:gd name="connsiteY29" fmla="*/ 431800 h 1585395"/>
              <a:gd name="connsiteX30" fmla="*/ 756920 w 777878"/>
              <a:gd name="connsiteY30" fmla="*/ 447040 h 1585395"/>
              <a:gd name="connsiteX31" fmla="*/ 772160 w 777878"/>
              <a:gd name="connsiteY31" fmla="*/ 477520 h 1585395"/>
              <a:gd name="connsiteX32" fmla="*/ 772160 w 777878"/>
              <a:gd name="connsiteY32" fmla="*/ 609600 h 1585395"/>
              <a:gd name="connsiteX33" fmla="*/ 762000 w 777878"/>
              <a:gd name="connsiteY33" fmla="*/ 640080 h 1585395"/>
              <a:gd name="connsiteX34" fmla="*/ 711200 w 777878"/>
              <a:gd name="connsiteY34" fmla="*/ 701040 h 1585395"/>
              <a:gd name="connsiteX35" fmla="*/ 680720 w 777878"/>
              <a:gd name="connsiteY35" fmla="*/ 716280 h 1585395"/>
              <a:gd name="connsiteX36" fmla="*/ 665480 w 777878"/>
              <a:gd name="connsiteY36" fmla="*/ 726440 h 1585395"/>
              <a:gd name="connsiteX37" fmla="*/ 619760 w 777878"/>
              <a:gd name="connsiteY37" fmla="*/ 736600 h 1585395"/>
              <a:gd name="connsiteX38" fmla="*/ 589280 w 777878"/>
              <a:gd name="connsiteY38" fmla="*/ 746760 h 1585395"/>
              <a:gd name="connsiteX39" fmla="*/ 574040 w 777878"/>
              <a:gd name="connsiteY39" fmla="*/ 751840 h 1585395"/>
              <a:gd name="connsiteX40" fmla="*/ 558800 w 777878"/>
              <a:gd name="connsiteY40" fmla="*/ 756920 h 1585395"/>
              <a:gd name="connsiteX41" fmla="*/ 538480 w 777878"/>
              <a:gd name="connsiteY41" fmla="*/ 767080 h 1585395"/>
              <a:gd name="connsiteX42" fmla="*/ 502920 w 777878"/>
              <a:gd name="connsiteY42" fmla="*/ 777240 h 1585395"/>
              <a:gd name="connsiteX43" fmla="*/ 472440 w 777878"/>
              <a:gd name="connsiteY43" fmla="*/ 787400 h 1585395"/>
              <a:gd name="connsiteX44" fmla="*/ 457200 w 777878"/>
              <a:gd name="connsiteY44" fmla="*/ 792480 h 1585395"/>
              <a:gd name="connsiteX45" fmla="*/ 441960 w 777878"/>
              <a:gd name="connsiteY45" fmla="*/ 802640 h 1585395"/>
              <a:gd name="connsiteX46" fmla="*/ 411480 w 777878"/>
              <a:gd name="connsiteY46" fmla="*/ 812800 h 1585395"/>
              <a:gd name="connsiteX47" fmla="*/ 381000 w 777878"/>
              <a:gd name="connsiteY47" fmla="*/ 828040 h 1585395"/>
              <a:gd name="connsiteX48" fmla="*/ 350520 w 777878"/>
              <a:gd name="connsiteY48" fmla="*/ 848360 h 1585395"/>
              <a:gd name="connsiteX49" fmla="*/ 320040 w 777878"/>
              <a:gd name="connsiteY49" fmla="*/ 863600 h 1585395"/>
              <a:gd name="connsiteX50" fmla="*/ 309880 w 777878"/>
              <a:gd name="connsiteY50" fmla="*/ 878840 h 1585395"/>
              <a:gd name="connsiteX51" fmla="*/ 279400 w 777878"/>
              <a:gd name="connsiteY51" fmla="*/ 889000 h 1585395"/>
              <a:gd name="connsiteX52" fmla="*/ 248920 w 777878"/>
              <a:gd name="connsiteY52" fmla="*/ 914400 h 1585395"/>
              <a:gd name="connsiteX53" fmla="*/ 233680 w 777878"/>
              <a:gd name="connsiteY53" fmla="*/ 929640 h 1585395"/>
              <a:gd name="connsiteX54" fmla="*/ 187960 w 777878"/>
              <a:gd name="connsiteY54" fmla="*/ 965200 h 1585395"/>
              <a:gd name="connsiteX55" fmla="*/ 182880 w 777878"/>
              <a:gd name="connsiteY55" fmla="*/ 980440 h 1585395"/>
              <a:gd name="connsiteX56" fmla="*/ 152400 w 777878"/>
              <a:gd name="connsiteY56" fmla="*/ 1005840 h 1585395"/>
              <a:gd name="connsiteX57" fmla="*/ 142240 w 777878"/>
              <a:gd name="connsiteY57" fmla="*/ 1021080 h 1585395"/>
              <a:gd name="connsiteX58" fmla="*/ 127000 w 777878"/>
              <a:gd name="connsiteY58" fmla="*/ 1031240 h 1585395"/>
              <a:gd name="connsiteX59" fmla="*/ 101600 w 777878"/>
              <a:gd name="connsiteY59" fmla="*/ 1076960 h 1585395"/>
              <a:gd name="connsiteX60" fmla="*/ 96520 w 777878"/>
              <a:gd name="connsiteY60" fmla="*/ 1102360 h 1585395"/>
              <a:gd name="connsiteX61" fmla="*/ 86360 w 777878"/>
              <a:gd name="connsiteY61" fmla="*/ 1132840 h 1585395"/>
              <a:gd name="connsiteX62" fmla="*/ 81280 w 777878"/>
              <a:gd name="connsiteY62" fmla="*/ 1178560 h 1585395"/>
              <a:gd name="connsiteX63" fmla="*/ 76200 w 777878"/>
              <a:gd name="connsiteY63" fmla="*/ 1214120 h 1585395"/>
              <a:gd name="connsiteX64" fmla="*/ 81280 w 777878"/>
              <a:gd name="connsiteY64" fmla="*/ 1320800 h 1585395"/>
              <a:gd name="connsiteX65" fmla="*/ 91440 w 777878"/>
              <a:gd name="connsiteY65" fmla="*/ 1351280 h 1585395"/>
              <a:gd name="connsiteX66" fmla="*/ 106680 w 777878"/>
              <a:gd name="connsiteY66" fmla="*/ 1366520 h 1585395"/>
              <a:gd name="connsiteX67" fmla="*/ 121920 w 777878"/>
              <a:gd name="connsiteY67" fmla="*/ 1371600 h 1585395"/>
              <a:gd name="connsiteX68" fmla="*/ 137160 w 777878"/>
              <a:gd name="connsiteY68" fmla="*/ 1381760 h 1585395"/>
              <a:gd name="connsiteX69" fmla="*/ 172720 w 777878"/>
              <a:gd name="connsiteY69" fmla="*/ 1422400 h 1585395"/>
              <a:gd name="connsiteX70" fmla="*/ 193040 w 777878"/>
              <a:gd name="connsiteY70" fmla="*/ 1452880 h 1585395"/>
              <a:gd name="connsiteX71" fmla="*/ 203200 w 777878"/>
              <a:gd name="connsiteY71" fmla="*/ 1468120 h 1585395"/>
              <a:gd name="connsiteX72" fmla="*/ 218440 w 777878"/>
              <a:gd name="connsiteY72" fmla="*/ 1473200 h 1585395"/>
              <a:gd name="connsiteX73" fmla="*/ 243840 w 777878"/>
              <a:gd name="connsiteY73" fmla="*/ 1498600 h 1585395"/>
              <a:gd name="connsiteX74" fmla="*/ 259080 w 777878"/>
              <a:gd name="connsiteY74" fmla="*/ 1513840 h 1585395"/>
              <a:gd name="connsiteX75" fmla="*/ 289560 w 777878"/>
              <a:gd name="connsiteY75" fmla="*/ 1534160 h 1585395"/>
              <a:gd name="connsiteX76" fmla="*/ 320040 w 777878"/>
              <a:gd name="connsiteY76" fmla="*/ 1554480 h 1585395"/>
              <a:gd name="connsiteX77" fmla="*/ 335280 w 777878"/>
              <a:gd name="connsiteY77" fmla="*/ 1564640 h 1585395"/>
              <a:gd name="connsiteX78" fmla="*/ 406400 w 777878"/>
              <a:gd name="connsiteY78" fmla="*/ 1579880 h 1585395"/>
              <a:gd name="connsiteX79" fmla="*/ 487680 w 777878"/>
              <a:gd name="connsiteY79" fmla="*/ 1584960 h 1585395"/>
              <a:gd name="connsiteX80" fmla="*/ 599440 w 777878"/>
              <a:gd name="connsiteY80" fmla="*/ 1584960 h 158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777878" h="1585395">
                <a:moveTo>
                  <a:pt x="0" y="10160"/>
                </a:moveTo>
                <a:lnTo>
                  <a:pt x="30480" y="5080"/>
                </a:lnTo>
                <a:cubicBezTo>
                  <a:pt x="38975" y="3535"/>
                  <a:pt x="47246" y="0"/>
                  <a:pt x="55880" y="0"/>
                </a:cubicBezTo>
                <a:cubicBezTo>
                  <a:pt x="91480" y="0"/>
                  <a:pt x="127000" y="3387"/>
                  <a:pt x="162560" y="5080"/>
                </a:cubicBezTo>
                <a:lnTo>
                  <a:pt x="238760" y="30480"/>
                </a:lnTo>
                <a:lnTo>
                  <a:pt x="254000" y="35560"/>
                </a:lnTo>
                <a:lnTo>
                  <a:pt x="269240" y="40640"/>
                </a:lnTo>
                <a:cubicBezTo>
                  <a:pt x="272627" y="45720"/>
                  <a:pt x="275083" y="51563"/>
                  <a:pt x="279400" y="55880"/>
                </a:cubicBezTo>
                <a:cubicBezTo>
                  <a:pt x="289248" y="65728"/>
                  <a:pt x="297485" y="66988"/>
                  <a:pt x="309880" y="71120"/>
                </a:cubicBezTo>
                <a:cubicBezTo>
                  <a:pt x="336973" y="111760"/>
                  <a:pt x="301413" y="62653"/>
                  <a:pt x="335280" y="96520"/>
                </a:cubicBezTo>
                <a:cubicBezTo>
                  <a:pt x="339597" y="100837"/>
                  <a:pt x="340672" y="107946"/>
                  <a:pt x="345440" y="111760"/>
                </a:cubicBezTo>
                <a:cubicBezTo>
                  <a:pt x="349621" y="115105"/>
                  <a:pt x="355999" y="114239"/>
                  <a:pt x="360680" y="116840"/>
                </a:cubicBezTo>
                <a:cubicBezTo>
                  <a:pt x="410165" y="144332"/>
                  <a:pt x="371769" y="132312"/>
                  <a:pt x="411480" y="142240"/>
                </a:cubicBezTo>
                <a:cubicBezTo>
                  <a:pt x="416560" y="145627"/>
                  <a:pt x="421259" y="149670"/>
                  <a:pt x="426720" y="152400"/>
                </a:cubicBezTo>
                <a:cubicBezTo>
                  <a:pt x="431509" y="154795"/>
                  <a:pt x="437279" y="154879"/>
                  <a:pt x="441960" y="157480"/>
                </a:cubicBezTo>
                <a:cubicBezTo>
                  <a:pt x="452634" y="163410"/>
                  <a:pt x="462280" y="171027"/>
                  <a:pt x="472440" y="177800"/>
                </a:cubicBezTo>
                <a:lnTo>
                  <a:pt x="518160" y="208280"/>
                </a:lnTo>
                <a:lnTo>
                  <a:pt x="548640" y="228600"/>
                </a:lnTo>
                <a:cubicBezTo>
                  <a:pt x="553720" y="231987"/>
                  <a:pt x="559563" y="234443"/>
                  <a:pt x="563880" y="238760"/>
                </a:cubicBezTo>
                <a:cubicBezTo>
                  <a:pt x="568960" y="243840"/>
                  <a:pt x="574521" y="248481"/>
                  <a:pt x="579120" y="254000"/>
                </a:cubicBezTo>
                <a:cubicBezTo>
                  <a:pt x="583029" y="258690"/>
                  <a:pt x="584512" y="265426"/>
                  <a:pt x="589280" y="269240"/>
                </a:cubicBezTo>
                <a:cubicBezTo>
                  <a:pt x="593461" y="272585"/>
                  <a:pt x="599731" y="271925"/>
                  <a:pt x="604520" y="274320"/>
                </a:cubicBezTo>
                <a:cubicBezTo>
                  <a:pt x="609981" y="277050"/>
                  <a:pt x="614680" y="281093"/>
                  <a:pt x="619760" y="284480"/>
                </a:cubicBezTo>
                <a:cubicBezTo>
                  <a:pt x="623147" y="289560"/>
                  <a:pt x="625325" y="295700"/>
                  <a:pt x="629920" y="299720"/>
                </a:cubicBezTo>
                <a:cubicBezTo>
                  <a:pt x="639110" y="307761"/>
                  <a:pt x="660400" y="320040"/>
                  <a:pt x="660400" y="320040"/>
                </a:cubicBezTo>
                <a:cubicBezTo>
                  <a:pt x="667897" y="331285"/>
                  <a:pt x="674066" y="342697"/>
                  <a:pt x="685800" y="350520"/>
                </a:cubicBezTo>
                <a:cubicBezTo>
                  <a:pt x="690255" y="353490"/>
                  <a:pt x="695960" y="353907"/>
                  <a:pt x="701040" y="355600"/>
                </a:cubicBezTo>
                <a:cubicBezTo>
                  <a:pt x="714189" y="368749"/>
                  <a:pt x="730524" y="383091"/>
                  <a:pt x="736600" y="401320"/>
                </a:cubicBezTo>
                <a:cubicBezTo>
                  <a:pt x="738293" y="406400"/>
                  <a:pt x="739285" y="411771"/>
                  <a:pt x="741680" y="416560"/>
                </a:cubicBezTo>
                <a:cubicBezTo>
                  <a:pt x="744410" y="422021"/>
                  <a:pt x="749110" y="426339"/>
                  <a:pt x="751840" y="431800"/>
                </a:cubicBezTo>
                <a:cubicBezTo>
                  <a:pt x="754235" y="436589"/>
                  <a:pt x="754525" y="442251"/>
                  <a:pt x="756920" y="447040"/>
                </a:cubicBezTo>
                <a:cubicBezTo>
                  <a:pt x="776615" y="486431"/>
                  <a:pt x="759391" y="439214"/>
                  <a:pt x="772160" y="477520"/>
                </a:cubicBezTo>
                <a:cubicBezTo>
                  <a:pt x="778016" y="536081"/>
                  <a:pt x="781372" y="542043"/>
                  <a:pt x="772160" y="609600"/>
                </a:cubicBezTo>
                <a:cubicBezTo>
                  <a:pt x="770713" y="620211"/>
                  <a:pt x="767941" y="631169"/>
                  <a:pt x="762000" y="640080"/>
                </a:cubicBezTo>
                <a:cubicBezTo>
                  <a:pt x="747006" y="662571"/>
                  <a:pt x="734669" y="685394"/>
                  <a:pt x="711200" y="701040"/>
                </a:cubicBezTo>
                <a:cubicBezTo>
                  <a:pt x="667524" y="730157"/>
                  <a:pt x="722784" y="695248"/>
                  <a:pt x="680720" y="716280"/>
                </a:cubicBezTo>
                <a:cubicBezTo>
                  <a:pt x="675259" y="719010"/>
                  <a:pt x="670941" y="723710"/>
                  <a:pt x="665480" y="726440"/>
                </a:cubicBezTo>
                <a:cubicBezTo>
                  <a:pt x="650946" y="733707"/>
                  <a:pt x="635369" y="732698"/>
                  <a:pt x="619760" y="736600"/>
                </a:cubicBezTo>
                <a:cubicBezTo>
                  <a:pt x="609370" y="739197"/>
                  <a:pt x="599440" y="743373"/>
                  <a:pt x="589280" y="746760"/>
                </a:cubicBezTo>
                <a:lnTo>
                  <a:pt x="574040" y="751840"/>
                </a:lnTo>
                <a:cubicBezTo>
                  <a:pt x="568960" y="753533"/>
                  <a:pt x="563589" y="754525"/>
                  <a:pt x="558800" y="756920"/>
                </a:cubicBezTo>
                <a:cubicBezTo>
                  <a:pt x="552027" y="760307"/>
                  <a:pt x="545441" y="764097"/>
                  <a:pt x="538480" y="767080"/>
                </a:cubicBezTo>
                <a:cubicBezTo>
                  <a:pt x="525201" y="772771"/>
                  <a:pt x="517241" y="772944"/>
                  <a:pt x="502920" y="777240"/>
                </a:cubicBezTo>
                <a:cubicBezTo>
                  <a:pt x="492662" y="780317"/>
                  <a:pt x="482600" y="784013"/>
                  <a:pt x="472440" y="787400"/>
                </a:cubicBezTo>
                <a:cubicBezTo>
                  <a:pt x="467360" y="789093"/>
                  <a:pt x="461655" y="789510"/>
                  <a:pt x="457200" y="792480"/>
                </a:cubicBezTo>
                <a:cubicBezTo>
                  <a:pt x="452120" y="795867"/>
                  <a:pt x="447539" y="800160"/>
                  <a:pt x="441960" y="802640"/>
                </a:cubicBezTo>
                <a:cubicBezTo>
                  <a:pt x="432173" y="806990"/>
                  <a:pt x="420391" y="806859"/>
                  <a:pt x="411480" y="812800"/>
                </a:cubicBezTo>
                <a:cubicBezTo>
                  <a:pt x="343824" y="857904"/>
                  <a:pt x="444096" y="792987"/>
                  <a:pt x="381000" y="828040"/>
                </a:cubicBezTo>
                <a:cubicBezTo>
                  <a:pt x="370326" y="833970"/>
                  <a:pt x="362104" y="844499"/>
                  <a:pt x="350520" y="848360"/>
                </a:cubicBezTo>
                <a:cubicBezTo>
                  <a:pt x="329488" y="855371"/>
                  <a:pt x="339735" y="850470"/>
                  <a:pt x="320040" y="863600"/>
                </a:cubicBezTo>
                <a:cubicBezTo>
                  <a:pt x="316653" y="868680"/>
                  <a:pt x="315057" y="875604"/>
                  <a:pt x="309880" y="878840"/>
                </a:cubicBezTo>
                <a:cubicBezTo>
                  <a:pt x="300798" y="884516"/>
                  <a:pt x="279400" y="889000"/>
                  <a:pt x="279400" y="889000"/>
                </a:cubicBezTo>
                <a:cubicBezTo>
                  <a:pt x="234876" y="933524"/>
                  <a:pt x="291355" y="879037"/>
                  <a:pt x="248920" y="914400"/>
                </a:cubicBezTo>
                <a:cubicBezTo>
                  <a:pt x="243401" y="918999"/>
                  <a:pt x="239351" y="925229"/>
                  <a:pt x="233680" y="929640"/>
                </a:cubicBezTo>
                <a:cubicBezTo>
                  <a:pt x="178994" y="972174"/>
                  <a:pt x="222559" y="930601"/>
                  <a:pt x="187960" y="965200"/>
                </a:cubicBezTo>
                <a:cubicBezTo>
                  <a:pt x="186267" y="970280"/>
                  <a:pt x="185850" y="975985"/>
                  <a:pt x="182880" y="980440"/>
                </a:cubicBezTo>
                <a:cubicBezTo>
                  <a:pt x="175057" y="992174"/>
                  <a:pt x="163645" y="998343"/>
                  <a:pt x="152400" y="1005840"/>
                </a:cubicBezTo>
                <a:cubicBezTo>
                  <a:pt x="149013" y="1010920"/>
                  <a:pt x="146557" y="1016763"/>
                  <a:pt x="142240" y="1021080"/>
                </a:cubicBezTo>
                <a:cubicBezTo>
                  <a:pt x="137923" y="1025397"/>
                  <a:pt x="131020" y="1026645"/>
                  <a:pt x="127000" y="1031240"/>
                </a:cubicBezTo>
                <a:cubicBezTo>
                  <a:pt x="113757" y="1046374"/>
                  <a:pt x="106135" y="1058819"/>
                  <a:pt x="101600" y="1076960"/>
                </a:cubicBezTo>
                <a:cubicBezTo>
                  <a:pt x="99506" y="1085337"/>
                  <a:pt x="98792" y="1094030"/>
                  <a:pt x="96520" y="1102360"/>
                </a:cubicBezTo>
                <a:cubicBezTo>
                  <a:pt x="93702" y="1112692"/>
                  <a:pt x="86360" y="1132840"/>
                  <a:pt x="86360" y="1132840"/>
                </a:cubicBezTo>
                <a:cubicBezTo>
                  <a:pt x="84667" y="1148080"/>
                  <a:pt x="83182" y="1163345"/>
                  <a:pt x="81280" y="1178560"/>
                </a:cubicBezTo>
                <a:cubicBezTo>
                  <a:pt x="79795" y="1190441"/>
                  <a:pt x="76200" y="1202146"/>
                  <a:pt x="76200" y="1214120"/>
                </a:cubicBezTo>
                <a:cubicBezTo>
                  <a:pt x="76200" y="1249720"/>
                  <a:pt x="77349" y="1285417"/>
                  <a:pt x="81280" y="1320800"/>
                </a:cubicBezTo>
                <a:cubicBezTo>
                  <a:pt x="82463" y="1331444"/>
                  <a:pt x="83867" y="1343707"/>
                  <a:pt x="91440" y="1351280"/>
                </a:cubicBezTo>
                <a:cubicBezTo>
                  <a:pt x="96520" y="1356360"/>
                  <a:pt x="100702" y="1362535"/>
                  <a:pt x="106680" y="1366520"/>
                </a:cubicBezTo>
                <a:cubicBezTo>
                  <a:pt x="111135" y="1369490"/>
                  <a:pt x="117131" y="1369205"/>
                  <a:pt x="121920" y="1371600"/>
                </a:cubicBezTo>
                <a:cubicBezTo>
                  <a:pt x="127381" y="1374330"/>
                  <a:pt x="132080" y="1378373"/>
                  <a:pt x="137160" y="1381760"/>
                </a:cubicBezTo>
                <a:cubicBezTo>
                  <a:pt x="160867" y="1417320"/>
                  <a:pt x="147320" y="1405467"/>
                  <a:pt x="172720" y="1422400"/>
                </a:cubicBezTo>
                <a:lnTo>
                  <a:pt x="193040" y="1452880"/>
                </a:lnTo>
                <a:cubicBezTo>
                  <a:pt x="196427" y="1457960"/>
                  <a:pt x="197408" y="1466189"/>
                  <a:pt x="203200" y="1468120"/>
                </a:cubicBezTo>
                <a:lnTo>
                  <a:pt x="218440" y="1473200"/>
                </a:lnTo>
                <a:cubicBezTo>
                  <a:pt x="237067" y="1501140"/>
                  <a:pt x="218440" y="1477433"/>
                  <a:pt x="243840" y="1498600"/>
                </a:cubicBezTo>
                <a:cubicBezTo>
                  <a:pt x="249359" y="1503199"/>
                  <a:pt x="253409" y="1509429"/>
                  <a:pt x="259080" y="1513840"/>
                </a:cubicBezTo>
                <a:cubicBezTo>
                  <a:pt x="268719" y="1521337"/>
                  <a:pt x="280926" y="1525526"/>
                  <a:pt x="289560" y="1534160"/>
                </a:cubicBezTo>
                <a:cubicBezTo>
                  <a:pt x="318450" y="1563050"/>
                  <a:pt x="290633" y="1539776"/>
                  <a:pt x="320040" y="1554480"/>
                </a:cubicBezTo>
                <a:cubicBezTo>
                  <a:pt x="325501" y="1557210"/>
                  <a:pt x="329701" y="1562160"/>
                  <a:pt x="335280" y="1564640"/>
                </a:cubicBezTo>
                <a:cubicBezTo>
                  <a:pt x="360708" y="1575941"/>
                  <a:pt x="378084" y="1577520"/>
                  <a:pt x="406400" y="1579880"/>
                </a:cubicBezTo>
                <a:cubicBezTo>
                  <a:pt x="433452" y="1582134"/>
                  <a:pt x="460543" y="1584246"/>
                  <a:pt x="487680" y="1584960"/>
                </a:cubicBezTo>
                <a:cubicBezTo>
                  <a:pt x="524920" y="1585940"/>
                  <a:pt x="562187" y="1584960"/>
                  <a:pt x="599440" y="158496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0" name="任意多边形 89"/>
          <p:cNvSpPr/>
          <p:nvPr/>
        </p:nvSpPr>
        <p:spPr bwMode="auto">
          <a:xfrm>
            <a:off x="5189632" y="1549400"/>
            <a:ext cx="508000" cy="751840"/>
          </a:xfrm>
          <a:custGeom>
            <a:avLst/>
            <a:gdLst>
              <a:gd name="connsiteX0" fmla="*/ 0 w 508000"/>
              <a:gd name="connsiteY0" fmla="*/ 751840 h 751840"/>
              <a:gd name="connsiteX1" fmla="*/ 55880 w 508000"/>
              <a:gd name="connsiteY1" fmla="*/ 741680 h 751840"/>
              <a:gd name="connsiteX2" fmla="*/ 71120 w 508000"/>
              <a:gd name="connsiteY2" fmla="*/ 726440 h 751840"/>
              <a:gd name="connsiteX3" fmla="*/ 86360 w 508000"/>
              <a:gd name="connsiteY3" fmla="*/ 716280 h 751840"/>
              <a:gd name="connsiteX4" fmla="*/ 106680 w 508000"/>
              <a:gd name="connsiteY4" fmla="*/ 685800 h 751840"/>
              <a:gd name="connsiteX5" fmla="*/ 116840 w 508000"/>
              <a:gd name="connsiteY5" fmla="*/ 655320 h 751840"/>
              <a:gd name="connsiteX6" fmla="*/ 137160 w 508000"/>
              <a:gd name="connsiteY6" fmla="*/ 619760 h 751840"/>
              <a:gd name="connsiteX7" fmla="*/ 147320 w 508000"/>
              <a:gd name="connsiteY7" fmla="*/ 604520 h 751840"/>
              <a:gd name="connsiteX8" fmla="*/ 157480 w 508000"/>
              <a:gd name="connsiteY8" fmla="*/ 574040 h 751840"/>
              <a:gd name="connsiteX9" fmla="*/ 177800 w 508000"/>
              <a:gd name="connsiteY9" fmla="*/ 543560 h 751840"/>
              <a:gd name="connsiteX10" fmla="*/ 198120 w 508000"/>
              <a:gd name="connsiteY10" fmla="*/ 497840 h 751840"/>
              <a:gd name="connsiteX11" fmla="*/ 203200 w 508000"/>
              <a:gd name="connsiteY11" fmla="*/ 482600 h 751840"/>
              <a:gd name="connsiteX12" fmla="*/ 213360 w 508000"/>
              <a:gd name="connsiteY12" fmla="*/ 467360 h 751840"/>
              <a:gd name="connsiteX13" fmla="*/ 218440 w 508000"/>
              <a:gd name="connsiteY13" fmla="*/ 452120 h 751840"/>
              <a:gd name="connsiteX14" fmla="*/ 228600 w 508000"/>
              <a:gd name="connsiteY14" fmla="*/ 436880 h 751840"/>
              <a:gd name="connsiteX15" fmla="*/ 233680 w 508000"/>
              <a:gd name="connsiteY15" fmla="*/ 421640 h 751840"/>
              <a:gd name="connsiteX16" fmla="*/ 243840 w 508000"/>
              <a:gd name="connsiteY16" fmla="*/ 406400 h 751840"/>
              <a:gd name="connsiteX17" fmla="*/ 248920 w 508000"/>
              <a:gd name="connsiteY17" fmla="*/ 391160 h 751840"/>
              <a:gd name="connsiteX18" fmla="*/ 259080 w 508000"/>
              <a:gd name="connsiteY18" fmla="*/ 375920 h 751840"/>
              <a:gd name="connsiteX19" fmla="*/ 269240 w 508000"/>
              <a:gd name="connsiteY19" fmla="*/ 345440 h 751840"/>
              <a:gd name="connsiteX20" fmla="*/ 289560 w 508000"/>
              <a:gd name="connsiteY20" fmla="*/ 314960 h 751840"/>
              <a:gd name="connsiteX21" fmla="*/ 304800 w 508000"/>
              <a:gd name="connsiteY21" fmla="*/ 269240 h 751840"/>
              <a:gd name="connsiteX22" fmla="*/ 309880 w 508000"/>
              <a:gd name="connsiteY22" fmla="*/ 254000 h 751840"/>
              <a:gd name="connsiteX23" fmla="*/ 325120 w 508000"/>
              <a:gd name="connsiteY23" fmla="*/ 223520 h 751840"/>
              <a:gd name="connsiteX24" fmla="*/ 335280 w 508000"/>
              <a:gd name="connsiteY24" fmla="*/ 208280 h 751840"/>
              <a:gd name="connsiteX25" fmla="*/ 340360 w 508000"/>
              <a:gd name="connsiteY25" fmla="*/ 193040 h 751840"/>
              <a:gd name="connsiteX26" fmla="*/ 350520 w 508000"/>
              <a:gd name="connsiteY26" fmla="*/ 177800 h 751840"/>
              <a:gd name="connsiteX27" fmla="*/ 355600 w 508000"/>
              <a:gd name="connsiteY27" fmla="*/ 162560 h 751840"/>
              <a:gd name="connsiteX28" fmla="*/ 365760 w 508000"/>
              <a:gd name="connsiteY28" fmla="*/ 147320 h 751840"/>
              <a:gd name="connsiteX29" fmla="*/ 396240 w 508000"/>
              <a:gd name="connsiteY29" fmla="*/ 86360 h 751840"/>
              <a:gd name="connsiteX30" fmla="*/ 406400 w 508000"/>
              <a:gd name="connsiteY30" fmla="*/ 71120 h 751840"/>
              <a:gd name="connsiteX31" fmla="*/ 411480 w 508000"/>
              <a:gd name="connsiteY31" fmla="*/ 55880 h 751840"/>
              <a:gd name="connsiteX32" fmla="*/ 426720 w 508000"/>
              <a:gd name="connsiteY32" fmla="*/ 45720 h 751840"/>
              <a:gd name="connsiteX33" fmla="*/ 447040 w 508000"/>
              <a:gd name="connsiteY33" fmla="*/ 15240 h 751840"/>
              <a:gd name="connsiteX34" fmla="*/ 477520 w 508000"/>
              <a:gd name="connsiteY34" fmla="*/ 5080 h 751840"/>
              <a:gd name="connsiteX35" fmla="*/ 492760 w 508000"/>
              <a:gd name="connsiteY35" fmla="*/ 0 h 751840"/>
              <a:gd name="connsiteX36" fmla="*/ 508000 w 508000"/>
              <a:gd name="connsiteY36" fmla="*/ 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08000" h="751840">
                <a:moveTo>
                  <a:pt x="0" y="751840"/>
                </a:moveTo>
                <a:cubicBezTo>
                  <a:pt x="1723" y="751625"/>
                  <a:pt x="45037" y="748909"/>
                  <a:pt x="55880" y="741680"/>
                </a:cubicBezTo>
                <a:cubicBezTo>
                  <a:pt x="61858" y="737695"/>
                  <a:pt x="65601" y="731039"/>
                  <a:pt x="71120" y="726440"/>
                </a:cubicBezTo>
                <a:cubicBezTo>
                  <a:pt x="75810" y="722531"/>
                  <a:pt x="81280" y="719667"/>
                  <a:pt x="86360" y="716280"/>
                </a:cubicBezTo>
                <a:cubicBezTo>
                  <a:pt x="103166" y="665862"/>
                  <a:pt x="74969" y="742879"/>
                  <a:pt x="106680" y="685800"/>
                </a:cubicBezTo>
                <a:cubicBezTo>
                  <a:pt x="111881" y="676438"/>
                  <a:pt x="110899" y="664231"/>
                  <a:pt x="116840" y="655320"/>
                </a:cubicBezTo>
                <a:cubicBezTo>
                  <a:pt x="141593" y="618190"/>
                  <a:pt x="111379" y="664876"/>
                  <a:pt x="137160" y="619760"/>
                </a:cubicBezTo>
                <a:cubicBezTo>
                  <a:pt x="140189" y="614459"/>
                  <a:pt x="144840" y="610099"/>
                  <a:pt x="147320" y="604520"/>
                </a:cubicBezTo>
                <a:cubicBezTo>
                  <a:pt x="151670" y="594733"/>
                  <a:pt x="151539" y="582951"/>
                  <a:pt x="157480" y="574040"/>
                </a:cubicBezTo>
                <a:cubicBezTo>
                  <a:pt x="164253" y="563880"/>
                  <a:pt x="173939" y="555144"/>
                  <a:pt x="177800" y="543560"/>
                </a:cubicBezTo>
                <a:cubicBezTo>
                  <a:pt x="204012" y="464924"/>
                  <a:pt x="173969" y="546142"/>
                  <a:pt x="198120" y="497840"/>
                </a:cubicBezTo>
                <a:cubicBezTo>
                  <a:pt x="200515" y="493051"/>
                  <a:pt x="200805" y="487389"/>
                  <a:pt x="203200" y="482600"/>
                </a:cubicBezTo>
                <a:cubicBezTo>
                  <a:pt x="205930" y="477139"/>
                  <a:pt x="210630" y="472821"/>
                  <a:pt x="213360" y="467360"/>
                </a:cubicBezTo>
                <a:cubicBezTo>
                  <a:pt x="215755" y="462571"/>
                  <a:pt x="216045" y="456909"/>
                  <a:pt x="218440" y="452120"/>
                </a:cubicBezTo>
                <a:cubicBezTo>
                  <a:pt x="221170" y="446659"/>
                  <a:pt x="225870" y="442341"/>
                  <a:pt x="228600" y="436880"/>
                </a:cubicBezTo>
                <a:cubicBezTo>
                  <a:pt x="230995" y="432091"/>
                  <a:pt x="231285" y="426429"/>
                  <a:pt x="233680" y="421640"/>
                </a:cubicBezTo>
                <a:cubicBezTo>
                  <a:pt x="236410" y="416179"/>
                  <a:pt x="241110" y="411861"/>
                  <a:pt x="243840" y="406400"/>
                </a:cubicBezTo>
                <a:cubicBezTo>
                  <a:pt x="246235" y="401611"/>
                  <a:pt x="246525" y="395949"/>
                  <a:pt x="248920" y="391160"/>
                </a:cubicBezTo>
                <a:cubicBezTo>
                  <a:pt x="251650" y="385699"/>
                  <a:pt x="256600" y="381499"/>
                  <a:pt x="259080" y="375920"/>
                </a:cubicBezTo>
                <a:cubicBezTo>
                  <a:pt x="263430" y="366133"/>
                  <a:pt x="263299" y="354351"/>
                  <a:pt x="269240" y="345440"/>
                </a:cubicBezTo>
                <a:cubicBezTo>
                  <a:pt x="276013" y="335280"/>
                  <a:pt x="285699" y="326544"/>
                  <a:pt x="289560" y="314960"/>
                </a:cubicBezTo>
                <a:lnTo>
                  <a:pt x="304800" y="269240"/>
                </a:lnTo>
                <a:cubicBezTo>
                  <a:pt x="306493" y="264160"/>
                  <a:pt x="306910" y="258455"/>
                  <a:pt x="309880" y="254000"/>
                </a:cubicBezTo>
                <a:cubicBezTo>
                  <a:pt x="338997" y="210324"/>
                  <a:pt x="304088" y="265584"/>
                  <a:pt x="325120" y="223520"/>
                </a:cubicBezTo>
                <a:cubicBezTo>
                  <a:pt x="327850" y="218059"/>
                  <a:pt x="332550" y="213741"/>
                  <a:pt x="335280" y="208280"/>
                </a:cubicBezTo>
                <a:cubicBezTo>
                  <a:pt x="337675" y="203491"/>
                  <a:pt x="337965" y="197829"/>
                  <a:pt x="340360" y="193040"/>
                </a:cubicBezTo>
                <a:cubicBezTo>
                  <a:pt x="343090" y="187579"/>
                  <a:pt x="347790" y="183261"/>
                  <a:pt x="350520" y="177800"/>
                </a:cubicBezTo>
                <a:cubicBezTo>
                  <a:pt x="352915" y="173011"/>
                  <a:pt x="353205" y="167349"/>
                  <a:pt x="355600" y="162560"/>
                </a:cubicBezTo>
                <a:cubicBezTo>
                  <a:pt x="358330" y="157099"/>
                  <a:pt x="363280" y="152899"/>
                  <a:pt x="365760" y="147320"/>
                </a:cubicBezTo>
                <a:cubicBezTo>
                  <a:pt x="393803" y="84224"/>
                  <a:pt x="353993" y="149731"/>
                  <a:pt x="396240" y="86360"/>
                </a:cubicBezTo>
                <a:cubicBezTo>
                  <a:pt x="399627" y="81280"/>
                  <a:pt x="404469" y="76912"/>
                  <a:pt x="406400" y="71120"/>
                </a:cubicBezTo>
                <a:cubicBezTo>
                  <a:pt x="408093" y="66040"/>
                  <a:pt x="408135" y="60061"/>
                  <a:pt x="411480" y="55880"/>
                </a:cubicBezTo>
                <a:cubicBezTo>
                  <a:pt x="415294" y="51112"/>
                  <a:pt x="421640" y="49107"/>
                  <a:pt x="426720" y="45720"/>
                </a:cubicBezTo>
                <a:cubicBezTo>
                  <a:pt x="433493" y="35560"/>
                  <a:pt x="435456" y="19101"/>
                  <a:pt x="447040" y="15240"/>
                </a:cubicBezTo>
                <a:lnTo>
                  <a:pt x="477520" y="5080"/>
                </a:lnTo>
                <a:cubicBezTo>
                  <a:pt x="482600" y="3387"/>
                  <a:pt x="487405" y="0"/>
                  <a:pt x="492760" y="0"/>
                </a:cubicBezTo>
                <a:lnTo>
                  <a:pt x="508000" y="0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697634" y="1533981"/>
            <a:ext cx="1000779" cy="767261"/>
          </a:xfrm>
          <a:custGeom>
            <a:avLst/>
            <a:gdLst>
              <a:gd name="connsiteX0" fmla="*/ 0 w 1000779"/>
              <a:gd name="connsiteY0" fmla="*/ 15421 h 767261"/>
              <a:gd name="connsiteX1" fmla="*/ 86360 w 1000779"/>
              <a:gd name="connsiteY1" fmla="*/ 181 h 767261"/>
              <a:gd name="connsiteX2" fmla="*/ 187960 w 1000779"/>
              <a:gd name="connsiteY2" fmla="*/ 10341 h 767261"/>
              <a:gd name="connsiteX3" fmla="*/ 203200 w 1000779"/>
              <a:gd name="connsiteY3" fmla="*/ 20501 h 767261"/>
              <a:gd name="connsiteX4" fmla="*/ 223520 w 1000779"/>
              <a:gd name="connsiteY4" fmla="*/ 50981 h 767261"/>
              <a:gd name="connsiteX5" fmla="*/ 233680 w 1000779"/>
              <a:gd name="connsiteY5" fmla="*/ 66221 h 767261"/>
              <a:gd name="connsiteX6" fmla="*/ 254000 w 1000779"/>
              <a:gd name="connsiteY6" fmla="*/ 127181 h 767261"/>
              <a:gd name="connsiteX7" fmla="*/ 259080 w 1000779"/>
              <a:gd name="connsiteY7" fmla="*/ 142421 h 767261"/>
              <a:gd name="connsiteX8" fmla="*/ 264160 w 1000779"/>
              <a:gd name="connsiteY8" fmla="*/ 157661 h 767261"/>
              <a:gd name="connsiteX9" fmla="*/ 279400 w 1000779"/>
              <a:gd name="connsiteY9" fmla="*/ 223701 h 767261"/>
              <a:gd name="connsiteX10" fmla="*/ 284480 w 1000779"/>
              <a:gd name="connsiteY10" fmla="*/ 254181 h 767261"/>
              <a:gd name="connsiteX11" fmla="*/ 289560 w 1000779"/>
              <a:gd name="connsiteY11" fmla="*/ 294821 h 767261"/>
              <a:gd name="connsiteX12" fmla="*/ 309880 w 1000779"/>
              <a:gd name="connsiteY12" fmla="*/ 340541 h 767261"/>
              <a:gd name="connsiteX13" fmla="*/ 330200 w 1000779"/>
              <a:gd name="connsiteY13" fmla="*/ 371021 h 767261"/>
              <a:gd name="connsiteX14" fmla="*/ 345440 w 1000779"/>
              <a:gd name="connsiteY14" fmla="*/ 411661 h 767261"/>
              <a:gd name="connsiteX15" fmla="*/ 355600 w 1000779"/>
              <a:gd name="connsiteY15" fmla="*/ 426901 h 767261"/>
              <a:gd name="connsiteX16" fmla="*/ 370840 w 1000779"/>
              <a:gd name="connsiteY16" fmla="*/ 472621 h 767261"/>
              <a:gd name="connsiteX17" fmla="*/ 375920 w 1000779"/>
              <a:gd name="connsiteY17" fmla="*/ 487861 h 767261"/>
              <a:gd name="connsiteX18" fmla="*/ 396240 w 1000779"/>
              <a:gd name="connsiteY18" fmla="*/ 518341 h 767261"/>
              <a:gd name="connsiteX19" fmla="*/ 406400 w 1000779"/>
              <a:gd name="connsiteY19" fmla="*/ 533581 h 767261"/>
              <a:gd name="connsiteX20" fmla="*/ 436880 w 1000779"/>
              <a:gd name="connsiteY20" fmla="*/ 553901 h 767261"/>
              <a:gd name="connsiteX21" fmla="*/ 462280 w 1000779"/>
              <a:gd name="connsiteY21" fmla="*/ 579301 h 767261"/>
              <a:gd name="connsiteX22" fmla="*/ 472440 w 1000779"/>
              <a:gd name="connsiteY22" fmla="*/ 594541 h 767261"/>
              <a:gd name="connsiteX23" fmla="*/ 502920 w 1000779"/>
              <a:gd name="connsiteY23" fmla="*/ 609781 h 767261"/>
              <a:gd name="connsiteX24" fmla="*/ 528320 w 1000779"/>
              <a:gd name="connsiteY24" fmla="*/ 640261 h 767261"/>
              <a:gd name="connsiteX25" fmla="*/ 563880 w 1000779"/>
              <a:gd name="connsiteY25" fmla="*/ 660581 h 767261"/>
              <a:gd name="connsiteX26" fmla="*/ 594360 w 1000779"/>
              <a:gd name="connsiteY26" fmla="*/ 675821 h 767261"/>
              <a:gd name="connsiteX27" fmla="*/ 640080 w 1000779"/>
              <a:gd name="connsiteY27" fmla="*/ 711381 h 767261"/>
              <a:gd name="connsiteX28" fmla="*/ 655320 w 1000779"/>
              <a:gd name="connsiteY28" fmla="*/ 721541 h 767261"/>
              <a:gd name="connsiteX29" fmla="*/ 670560 w 1000779"/>
              <a:gd name="connsiteY29" fmla="*/ 731701 h 767261"/>
              <a:gd name="connsiteX30" fmla="*/ 701040 w 1000779"/>
              <a:gd name="connsiteY30" fmla="*/ 741861 h 767261"/>
              <a:gd name="connsiteX31" fmla="*/ 716280 w 1000779"/>
              <a:gd name="connsiteY31" fmla="*/ 746941 h 767261"/>
              <a:gd name="connsiteX32" fmla="*/ 736600 w 1000779"/>
              <a:gd name="connsiteY32" fmla="*/ 752021 h 767261"/>
              <a:gd name="connsiteX33" fmla="*/ 751840 w 1000779"/>
              <a:gd name="connsiteY33" fmla="*/ 757101 h 767261"/>
              <a:gd name="connsiteX34" fmla="*/ 822960 w 1000779"/>
              <a:gd name="connsiteY34" fmla="*/ 767261 h 767261"/>
              <a:gd name="connsiteX35" fmla="*/ 883920 w 1000779"/>
              <a:gd name="connsiteY35" fmla="*/ 762181 h 767261"/>
              <a:gd name="connsiteX36" fmla="*/ 904240 w 1000779"/>
              <a:gd name="connsiteY36" fmla="*/ 757101 h 767261"/>
              <a:gd name="connsiteX37" fmla="*/ 919480 w 1000779"/>
              <a:gd name="connsiteY37" fmla="*/ 752021 h 767261"/>
              <a:gd name="connsiteX38" fmla="*/ 975360 w 1000779"/>
              <a:gd name="connsiteY38" fmla="*/ 746941 h 767261"/>
              <a:gd name="connsiteX39" fmla="*/ 1000760 w 1000779"/>
              <a:gd name="connsiteY39" fmla="*/ 736781 h 76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00779" h="767261">
                <a:moveTo>
                  <a:pt x="0" y="15421"/>
                </a:moveTo>
                <a:cubicBezTo>
                  <a:pt x="62541" y="2913"/>
                  <a:pt x="33705" y="7703"/>
                  <a:pt x="86360" y="181"/>
                </a:cubicBezTo>
                <a:cubicBezTo>
                  <a:pt x="91407" y="478"/>
                  <a:pt x="161455" y="-2911"/>
                  <a:pt x="187960" y="10341"/>
                </a:cubicBezTo>
                <a:cubicBezTo>
                  <a:pt x="193421" y="13071"/>
                  <a:pt x="198120" y="17114"/>
                  <a:pt x="203200" y="20501"/>
                </a:cubicBezTo>
                <a:lnTo>
                  <a:pt x="223520" y="50981"/>
                </a:lnTo>
                <a:cubicBezTo>
                  <a:pt x="226907" y="56061"/>
                  <a:pt x="231749" y="60429"/>
                  <a:pt x="233680" y="66221"/>
                </a:cubicBezTo>
                <a:lnTo>
                  <a:pt x="254000" y="127181"/>
                </a:lnTo>
                <a:lnTo>
                  <a:pt x="259080" y="142421"/>
                </a:lnTo>
                <a:cubicBezTo>
                  <a:pt x="260773" y="147501"/>
                  <a:pt x="262861" y="152466"/>
                  <a:pt x="264160" y="157661"/>
                </a:cubicBezTo>
                <a:cubicBezTo>
                  <a:pt x="272199" y="189819"/>
                  <a:pt x="274188" y="195033"/>
                  <a:pt x="279400" y="223701"/>
                </a:cubicBezTo>
                <a:cubicBezTo>
                  <a:pt x="281243" y="233835"/>
                  <a:pt x="283023" y="243984"/>
                  <a:pt x="284480" y="254181"/>
                </a:cubicBezTo>
                <a:cubicBezTo>
                  <a:pt x="286411" y="267696"/>
                  <a:pt x="286699" y="281472"/>
                  <a:pt x="289560" y="294821"/>
                </a:cubicBezTo>
                <a:cubicBezTo>
                  <a:pt x="299389" y="340692"/>
                  <a:pt x="295069" y="310918"/>
                  <a:pt x="309880" y="340541"/>
                </a:cubicBezTo>
                <a:cubicBezTo>
                  <a:pt x="324584" y="369948"/>
                  <a:pt x="301310" y="342131"/>
                  <a:pt x="330200" y="371021"/>
                </a:cubicBezTo>
                <a:cubicBezTo>
                  <a:pt x="334597" y="384211"/>
                  <a:pt x="339366" y="399512"/>
                  <a:pt x="345440" y="411661"/>
                </a:cubicBezTo>
                <a:cubicBezTo>
                  <a:pt x="348170" y="417122"/>
                  <a:pt x="353120" y="421322"/>
                  <a:pt x="355600" y="426901"/>
                </a:cubicBezTo>
                <a:lnTo>
                  <a:pt x="370840" y="472621"/>
                </a:lnTo>
                <a:cubicBezTo>
                  <a:pt x="372533" y="477701"/>
                  <a:pt x="372950" y="483406"/>
                  <a:pt x="375920" y="487861"/>
                </a:cubicBezTo>
                <a:lnTo>
                  <a:pt x="396240" y="518341"/>
                </a:lnTo>
                <a:cubicBezTo>
                  <a:pt x="399627" y="523421"/>
                  <a:pt x="401320" y="530194"/>
                  <a:pt x="406400" y="533581"/>
                </a:cubicBezTo>
                <a:lnTo>
                  <a:pt x="436880" y="553901"/>
                </a:lnTo>
                <a:cubicBezTo>
                  <a:pt x="463973" y="594541"/>
                  <a:pt x="428413" y="545434"/>
                  <a:pt x="462280" y="579301"/>
                </a:cubicBezTo>
                <a:cubicBezTo>
                  <a:pt x="466597" y="583618"/>
                  <a:pt x="468123" y="590224"/>
                  <a:pt x="472440" y="594541"/>
                </a:cubicBezTo>
                <a:cubicBezTo>
                  <a:pt x="482288" y="604389"/>
                  <a:pt x="490525" y="605649"/>
                  <a:pt x="502920" y="609781"/>
                </a:cubicBezTo>
                <a:cubicBezTo>
                  <a:pt x="512910" y="624766"/>
                  <a:pt x="513652" y="628038"/>
                  <a:pt x="528320" y="640261"/>
                </a:cubicBezTo>
                <a:cubicBezTo>
                  <a:pt x="541822" y="651512"/>
                  <a:pt x="548071" y="651547"/>
                  <a:pt x="563880" y="660581"/>
                </a:cubicBezTo>
                <a:cubicBezTo>
                  <a:pt x="591454" y="676337"/>
                  <a:pt x="566418" y="666507"/>
                  <a:pt x="594360" y="675821"/>
                </a:cubicBezTo>
                <a:cubicBezTo>
                  <a:pt x="618234" y="699695"/>
                  <a:pt x="603622" y="687076"/>
                  <a:pt x="640080" y="711381"/>
                </a:cubicBezTo>
                <a:lnTo>
                  <a:pt x="655320" y="721541"/>
                </a:lnTo>
                <a:cubicBezTo>
                  <a:pt x="660400" y="724928"/>
                  <a:pt x="664768" y="729770"/>
                  <a:pt x="670560" y="731701"/>
                </a:cubicBezTo>
                <a:lnTo>
                  <a:pt x="701040" y="741861"/>
                </a:lnTo>
                <a:cubicBezTo>
                  <a:pt x="706120" y="743554"/>
                  <a:pt x="711085" y="745642"/>
                  <a:pt x="716280" y="746941"/>
                </a:cubicBezTo>
                <a:cubicBezTo>
                  <a:pt x="723053" y="748634"/>
                  <a:pt x="729887" y="750103"/>
                  <a:pt x="736600" y="752021"/>
                </a:cubicBezTo>
                <a:cubicBezTo>
                  <a:pt x="741749" y="753492"/>
                  <a:pt x="746567" y="756170"/>
                  <a:pt x="751840" y="757101"/>
                </a:cubicBezTo>
                <a:cubicBezTo>
                  <a:pt x="775423" y="761263"/>
                  <a:pt x="822960" y="767261"/>
                  <a:pt x="822960" y="767261"/>
                </a:cubicBezTo>
                <a:cubicBezTo>
                  <a:pt x="843280" y="765568"/>
                  <a:pt x="863687" y="764710"/>
                  <a:pt x="883920" y="762181"/>
                </a:cubicBezTo>
                <a:cubicBezTo>
                  <a:pt x="890848" y="761315"/>
                  <a:pt x="897527" y="759019"/>
                  <a:pt x="904240" y="757101"/>
                </a:cubicBezTo>
                <a:cubicBezTo>
                  <a:pt x="909389" y="755630"/>
                  <a:pt x="914179" y="752778"/>
                  <a:pt x="919480" y="752021"/>
                </a:cubicBezTo>
                <a:cubicBezTo>
                  <a:pt x="937995" y="749376"/>
                  <a:pt x="956733" y="748634"/>
                  <a:pt x="975360" y="746941"/>
                </a:cubicBezTo>
                <a:cubicBezTo>
                  <a:pt x="1002420" y="741529"/>
                  <a:pt x="1000760" y="750495"/>
                  <a:pt x="1000760" y="736781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4" name="任意多边形 93"/>
          <p:cNvSpPr/>
          <p:nvPr/>
        </p:nvSpPr>
        <p:spPr bwMode="auto">
          <a:xfrm>
            <a:off x="4981354" y="162560"/>
            <a:ext cx="1956667" cy="2118360"/>
          </a:xfrm>
          <a:custGeom>
            <a:avLst/>
            <a:gdLst>
              <a:gd name="connsiteX0" fmla="*/ 1717040 w 1956667"/>
              <a:gd name="connsiteY0" fmla="*/ 2118360 h 2118360"/>
              <a:gd name="connsiteX1" fmla="*/ 1803400 w 1956667"/>
              <a:gd name="connsiteY1" fmla="*/ 2108200 h 2118360"/>
              <a:gd name="connsiteX2" fmla="*/ 1818640 w 1956667"/>
              <a:gd name="connsiteY2" fmla="*/ 2098040 h 2118360"/>
              <a:gd name="connsiteX3" fmla="*/ 1849120 w 1956667"/>
              <a:gd name="connsiteY3" fmla="*/ 2087880 h 2118360"/>
              <a:gd name="connsiteX4" fmla="*/ 1859280 w 1956667"/>
              <a:gd name="connsiteY4" fmla="*/ 2072640 h 2118360"/>
              <a:gd name="connsiteX5" fmla="*/ 1894840 w 1956667"/>
              <a:gd name="connsiteY5" fmla="*/ 2032000 h 2118360"/>
              <a:gd name="connsiteX6" fmla="*/ 1910080 w 1956667"/>
              <a:gd name="connsiteY6" fmla="*/ 2001520 h 2118360"/>
              <a:gd name="connsiteX7" fmla="*/ 1915160 w 1956667"/>
              <a:gd name="connsiteY7" fmla="*/ 1986280 h 2118360"/>
              <a:gd name="connsiteX8" fmla="*/ 1925320 w 1956667"/>
              <a:gd name="connsiteY8" fmla="*/ 1965960 h 2118360"/>
              <a:gd name="connsiteX9" fmla="*/ 1940560 w 1956667"/>
              <a:gd name="connsiteY9" fmla="*/ 1915160 h 2118360"/>
              <a:gd name="connsiteX10" fmla="*/ 1945640 w 1956667"/>
              <a:gd name="connsiteY10" fmla="*/ 1899920 h 2118360"/>
              <a:gd name="connsiteX11" fmla="*/ 1950720 w 1956667"/>
              <a:gd name="connsiteY11" fmla="*/ 1701800 h 2118360"/>
              <a:gd name="connsiteX12" fmla="*/ 1945640 w 1956667"/>
              <a:gd name="connsiteY12" fmla="*/ 1686560 h 2118360"/>
              <a:gd name="connsiteX13" fmla="*/ 1930400 w 1956667"/>
              <a:gd name="connsiteY13" fmla="*/ 1635760 h 2118360"/>
              <a:gd name="connsiteX14" fmla="*/ 1925320 w 1956667"/>
              <a:gd name="connsiteY14" fmla="*/ 1620520 h 2118360"/>
              <a:gd name="connsiteX15" fmla="*/ 1905000 w 1956667"/>
              <a:gd name="connsiteY15" fmla="*/ 1590040 h 2118360"/>
              <a:gd name="connsiteX16" fmla="*/ 1894840 w 1956667"/>
              <a:gd name="connsiteY16" fmla="*/ 1574800 h 2118360"/>
              <a:gd name="connsiteX17" fmla="*/ 1869440 w 1956667"/>
              <a:gd name="connsiteY17" fmla="*/ 1529080 h 2118360"/>
              <a:gd name="connsiteX18" fmla="*/ 1859280 w 1956667"/>
              <a:gd name="connsiteY18" fmla="*/ 1513840 h 2118360"/>
              <a:gd name="connsiteX19" fmla="*/ 1833880 w 1956667"/>
              <a:gd name="connsiteY19" fmla="*/ 1468120 h 2118360"/>
              <a:gd name="connsiteX20" fmla="*/ 1823720 w 1956667"/>
              <a:gd name="connsiteY20" fmla="*/ 1452880 h 2118360"/>
              <a:gd name="connsiteX21" fmla="*/ 1793240 w 1956667"/>
              <a:gd name="connsiteY21" fmla="*/ 1422400 h 2118360"/>
              <a:gd name="connsiteX22" fmla="*/ 1767840 w 1956667"/>
              <a:gd name="connsiteY22" fmla="*/ 1391920 h 2118360"/>
              <a:gd name="connsiteX23" fmla="*/ 1757680 w 1956667"/>
              <a:gd name="connsiteY23" fmla="*/ 1376680 h 2118360"/>
              <a:gd name="connsiteX24" fmla="*/ 1727200 w 1956667"/>
              <a:gd name="connsiteY24" fmla="*/ 1356360 h 2118360"/>
              <a:gd name="connsiteX25" fmla="*/ 1706880 w 1956667"/>
              <a:gd name="connsiteY25" fmla="*/ 1341120 h 2118360"/>
              <a:gd name="connsiteX26" fmla="*/ 1686560 w 1956667"/>
              <a:gd name="connsiteY26" fmla="*/ 1336040 h 2118360"/>
              <a:gd name="connsiteX27" fmla="*/ 1656080 w 1956667"/>
              <a:gd name="connsiteY27" fmla="*/ 1315720 h 2118360"/>
              <a:gd name="connsiteX28" fmla="*/ 1635760 w 1956667"/>
              <a:gd name="connsiteY28" fmla="*/ 1305560 h 2118360"/>
              <a:gd name="connsiteX29" fmla="*/ 1620520 w 1956667"/>
              <a:gd name="connsiteY29" fmla="*/ 1290320 h 2118360"/>
              <a:gd name="connsiteX30" fmla="*/ 1590040 w 1956667"/>
              <a:gd name="connsiteY30" fmla="*/ 1280160 h 2118360"/>
              <a:gd name="connsiteX31" fmla="*/ 1559560 w 1956667"/>
              <a:gd name="connsiteY31" fmla="*/ 1270000 h 2118360"/>
              <a:gd name="connsiteX32" fmla="*/ 1544320 w 1956667"/>
              <a:gd name="connsiteY32" fmla="*/ 1264920 h 2118360"/>
              <a:gd name="connsiteX33" fmla="*/ 1529080 w 1956667"/>
              <a:gd name="connsiteY33" fmla="*/ 1254760 h 2118360"/>
              <a:gd name="connsiteX34" fmla="*/ 1508760 w 1956667"/>
              <a:gd name="connsiteY34" fmla="*/ 1249680 h 2118360"/>
              <a:gd name="connsiteX35" fmla="*/ 1463040 w 1956667"/>
              <a:gd name="connsiteY35" fmla="*/ 1234440 h 2118360"/>
              <a:gd name="connsiteX36" fmla="*/ 1447800 w 1956667"/>
              <a:gd name="connsiteY36" fmla="*/ 1229360 h 2118360"/>
              <a:gd name="connsiteX37" fmla="*/ 1397000 w 1956667"/>
              <a:gd name="connsiteY37" fmla="*/ 1214120 h 2118360"/>
              <a:gd name="connsiteX38" fmla="*/ 1366520 w 1956667"/>
              <a:gd name="connsiteY38" fmla="*/ 1203960 h 2118360"/>
              <a:gd name="connsiteX39" fmla="*/ 1351280 w 1956667"/>
              <a:gd name="connsiteY39" fmla="*/ 1198880 h 2118360"/>
              <a:gd name="connsiteX40" fmla="*/ 1336040 w 1956667"/>
              <a:gd name="connsiteY40" fmla="*/ 1188720 h 2118360"/>
              <a:gd name="connsiteX41" fmla="*/ 1320800 w 1956667"/>
              <a:gd name="connsiteY41" fmla="*/ 1183640 h 2118360"/>
              <a:gd name="connsiteX42" fmla="*/ 1290320 w 1956667"/>
              <a:gd name="connsiteY42" fmla="*/ 1163320 h 2118360"/>
              <a:gd name="connsiteX43" fmla="*/ 1275080 w 1956667"/>
              <a:gd name="connsiteY43" fmla="*/ 1153160 h 2118360"/>
              <a:gd name="connsiteX44" fmla="*/ 1259840 w 1956667"/>
              <a:gd name="connsiteY44" fmla="*/ 1148080 h 2118360"/>
              <a:gd name="connsiteX45" fmla="*/ 1249680 w 1956667"/>
              <a:gd name="connsiteY45" fmla="*/ 1132840 h 2118360"/>
              <a:gd name="connsiteX46" fmla="*/ 1219200 w 1956667"/>
              <a:gd name="connsiteY46" fmla="*/ 1112520 h 2118360"/>
              <a:gd name="connsiteX47" fmla="*/ 1203960 w 1956667"/>
              <a:gd name="connsiteY47" fmla="*/ 1102360 h 2118360"/>
              <a:gd name="connsiteX48" fmla="*/ 1173480 w 1956667"/>
              <a:gd name="connsiteY48" fmla="*/ 1076960 h 2118360"/>
              <a:gd name="connsiteX49" fmla="*/ 1148080 w 1956667"/>
              <a:gd name="connsiteY49" fmla="*/ 1056640 h 2118360"/>
              <a:gd name="connsiteX50" fmla="*/ 1117600 w 1956667"/>
              <a:gd name="connsiteY50" fmla="*/ 1036320 h 2118360"/>
              <a:gd name="connsiteX51" fmla="*/ 1097280 w 1956667"/>
              <a:gd name="connsiteY51" fmla="*/ 1005840 h 2118360"/>
              <a:gd name="connsiteX52" fmla="*/ 1071880 w 1956667"/>
              <a:gd name="connsiteY52" fmla="*/ 975360 h 2118360"/>
              <a:gd name="connsiteX53" fmla="*/ 1061720 w 1956667"/>
              <a:gd name="connsiteY53" fmla="*/ 944880 h 2118360"/>
              <a:gd name="connsiteX54" fmla="*/ 1051560 w 1956667"/>
              <a:gd name="connsiteY54" fmla="*/ 914400 h 2118360"/>
              <a:gd name="connsiteX55" fmla="*/ 1041400 w 1956667"/>
              <a:gd name="connsiteY55" fmla="*/ 878840 h 2118360"/>
              <a:gd name="connsiteX56" fmla="*/ 1031240 w 1956667"/>
              <a:gd name="connsiteY56" fmla="*/ 828040 h 2118360"/>
              <a:gd name="connsiteX57" fmla="*/ 1010920 w 1956667"/>
              <a:gd name="connsiteY57" fmla="*/ 782320 h 2118360"/>
              <a:gd name="connsiteX58" fmla="*/ 1005840 w 1956667"/>
              <a:gd name="connsiteY58" fmla="*/ 767080 h 2118360"/>
              <a:gd name="connsiteX59" fmla="*/ 995680 w 1956667"/>
              <a:gd name="connsiteY59" fmla="*/ 751840 h 2118360"/>
              <a:gd name="connsiteX60" fmla="*/ 990600 w 1956667"/>
              <a:gd name="connsiteY60" fmla="*/ 736600 h 2118360"/>
              <a:gd name="connsiteX61" fmla="*/ 975360 w 1956667"/>
              <a:gd name="connsiteY61" fmla="*/ 721360 h 2118360"/>
              <a:gd name="connsiteX62" fmla="*/ 939800 w 1956667"/>
              <a:gd name="connsiteY62" fmla="*/ 680720 h 2118360"/>
              <a:gd name="connsiteX63" fmla="*/ 909320 w 1956667"/>
              <a:gd name="connsiteY63" fmla="*/ 655320 h 2118360"/>
              <a:gd name="connsiteX64" fmla="*/ 878840 w 1956667"/>
              <a:gd name="connsiteY64" fmla="*/ 645160 h 2118360"/>
              <a:gd name="connsiteX65" fmla="*/ 858520 w 1956667"/>
              <a:gd name="connsiteY65" fmla="*/ 635000 h 2118360"/>
              <a:gd name="connsiteX66" fmla="*/ 787400 w 1956667"/>
              <a:gd name="connsiteY66" fmla="*/ 609600 h 2118360"/>
              <a:gd name="connsiteX67" fmla="*/ 756920 w 1956667"/>
              <a:gd name="connsiteY67" fmla="*/ 599440 h 2118360"/>
              <a:gd name="connsiteX68" fmla="*/ 741680 w 1956667"/>
              <a:gd name="connsiteY68" fmla="*/ 594360 h 2118360"/>
              <a:gd name="connsiteX69" fmla="*/ 721360 w 1956667"/>
              <a:gd name="connsiteY69" fmla="*/ 589280 h 2118360"/>
              <a:gd name="connsiteX70" fmla="*/ 690880 w 1956667"/>
              <a:gd name="connsiteY70" fmla="*/ 579120 h 2118360"/>
              <a:gd name="connsiteX71" fmla="*/ 675640 w 1956667"/>
              <a:gd name="connsiteY71" fmla="*/ 574040 h 2118360"/>
              <a:gd name="connsiteX72" fmla="*/ 660400 w 1956667"/>
              <a:gd name="connsiteY72" fmla="*/ 563880 h 2118360"/>
              <a:gd name="connsiteX73" fmla="*/ 614680 w 1956667"/>
              <a:gd name="connsiteY73" fmla="*/ 548640 h 2118360"/>
              <a:gd name="connsiteX74" fmla="*/ 584200 w 1956667"/>
              <a:gd name="connsiteY74" fmla="*/ 538480 h 2118360"/>
              <a:gd name="connsiteX75" fmla="*/ 568960 w 1956667"/>
              <a:gd name="connsiteY75" fmla="*/ 533400 h 2118360"/>
              <a:gd name="connsiteX76" fmla="*/ 523240 w 1956667"/>
              <a:gd name="connsiteY76" fmla="*/ 523240 h 2118360"/>
              <a:gd name="connsiteX77" fmla="*/ 502920 w 1956667"/>
              <a:gd name="connsiteY77" fmla="*/ 508000 h 2118360"/>
              <a:gd name="connsiteX78" fmla="*/ 462280 w 1956667"/>
              <a:gd name="connsiteY78" fmla="*/ 497840 h 2118360"/>
              <a:gd name="connsiteX79" fmla="*/ 447040 w 1956667"/>
              <a:gd name="connsiteY79" fmla="*/ 487680 h 2118360"/>
              <a:gd name="connsiteX80" fmla="*/ 416560 w 1956667"/>
              <a:gd name="connsiteY80" fmla="*/ 477520 h 2118360"/>
              <a:gd name="connsiteX81" fmla="*/ 370840 w 1956667"/>
              <a:gd name="connsiteY81" fmla="*/ 457200 h 2118360"/>
              <a:gd name="connsiteX82" fmla="*/ 335280 w 1956667"/>
              <a:gd name="connsiteY82" fmla="*/ 447040 h 2118360"/>
              <a:gd name="connsiteX83" fmla="*/ 320040 w 1956667"/>
              <a:gd name="connsiteY83" fmla="*/ 436880 h 2118360"/>
              <a:gd name="connsiteX84" fmla="*/ 304800 w 1956667"/>
              <a:gd name="connsiteY84" fmla="*/ 406400 h 2118360"/>
              <a:gd name="connsiteX85" fmla="*/ 294640 w 1956667"/>
              <a:gd name="connsiteY85" fmla="*/ 391160 h 2118360"/>
              <a:gd name="connsiteX86" fmla="*/ 289560 w 1956667"/>
              <a:gd name="connsiteY86" fmla="*/ 375920 h 2118360"/>
              <a:gd name="connsiteX87" fmla="*/ 269240 w 1956667"/>
              <a:gd name="connsiteY87" fmla="*/ 345440 h 2118360"/>
              <a:gd name="connsiteX88" fmla="*/ 248920 w 1956667"/>
              <a:gd name="connsiteY88" fmla="*/ 304800 h 2118360"/>
              <a:gd name="connsiteX89" fmla="*/ 238760 w 1956667"/>
              <a:gd name="connsiteY89" fmla="*/ 284480 h 2118360"/>
              <a:gd name="connsiteX90" fmla="*/ 228600 w 1956667"/>
              <a:gd name="connsiteY90" fmla="*/ 269240 h 2118360"/>
              <a:gd name="connsiteX91" fmla="*/ 223520 w 1956667"/>
              <a:gd name="connsiteY91" fmla="*/ 254000 h 2118360"/>
              <a:gd name="connsiteX92" fmla="*/ 203200 w 1956667"/>
              <a:gd name="connsiteY92" fmla="*/ 223520 h 2118360"/>
              <a:gd name="connsiteX93" fmla="*/ 187960 w 1956667"/>
              <a:gd name="connsiteY93" fmla="*/ 193040 h 2118360"/>
              <a:gd name="connsiteX94" fmla="*/ 182880 w 1956667"/>
              <a:gd name="connsiteY94" fmla="*/ 177800 h 2118360"/>
              <a:gd name="connsiteX95" fmla="*/ 162560 w 1956667"/>
              <a:gd name="connsiteY95" fmla="*/ 147320 h 2118360"/>
              <a:gd name="connsiteX96" fmla="*/ 152400 w 1956667"/>
              <a:gd name="connsiteY96" fmla="*/ 132080 h 2118360"/>
              <a:gd name="connsiteX97" fmla="*/ 106680 w 1956667"/>
              <a:gd name="connsiteY97" fmla="*/ 86360 h 2118360"/>
              <a:gd name="connsiteX98" fmla="*/ 91440 w 1956667"/>
              <a:gd name="connsiteY98" fmla="*/ 71120 h 2118360"/>
              <a:gd name="connsiteX99" fmla="*/ 60960 w 1956667"/>
              <a:gd name="connsiteY99" fmla="*/ 50800 h 2118360"/>
              <a:gd name="connsiteX100" fmla="*/ 35560 w 1956667"/>
              <a:gd name="connsiteY100" fmla="*/ 30480 h 2118360"/>
              <a:gd name="connsiteX101" fmla="*/ 25400 w 1956667"/>
              <a:gd name="connsiteY101" fmla="*/ 15240 h 2118360"/>
              <a:gd name="connsiteX102" fmla="*/ 0 w 1956667"/>
              <a:gd name="connsiteY102" fmla="*/ 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956667" h="2118360">
                <a:moveTo>
                  <a:pt x="1717040" y="2118360"/>
                </a:moveTo>
                <a:cubicBezTo>
                  <a:pt x="1728277" y="2117557"/>
                  <a:pt x="1780308" y="2119746"/>
                  <a:pt x="1803400" y="2108200"/>
                </a:cubicBezTo>
                <a:cubicBezTo>
                  <a:pt x="1808861" y="2105470"/>
                  <a:pt x="1813061" y="2100520"/>
                  <a:pt x="1818640" y="2098040"/>
                </a:cubicBezTo>
                <a:cubicBezTo>
                  <a:pt x="1828427" y="2093690"/>
                  <a:pt x="1849120" y="2087880"/>
                  <a:pt x="1849120" y="2087880"/>
                </a:cubicBezTo>
                <a:cubicBezTo>
                  <a:pt x="1852507" y="2082800"/>
                  <a:pt x="1854963" y="2076957"/>
                  <a:pt x="1859280" y="2072640"/>
                </a:cubicBezTo>
                <a:cubicBezTo>
                  <a:pt x="1880023" y="2051897"/>
                  <a:pt x="1880447" y="2075180"/>
                  <a:pt x="1894840" y="2032000"/>
                </a:cubicBezTo>
                <a:cubicBezTo>
                  <a:pt x="1907609" y="1993694"/>
                  <a:pt x="1890385" y="2040911"/>
                  <a:pt x="1910080" y="2001520"/>
                </a:cubicBezTo>
                <a:cubicBezTo>
                  <a:pt x="1912475" y="1996731"/>
                  <a:pt x="1913051" y="1991202"/>
                  <a:pt x="1915160" y="1986280"/>
                </a:cubicBezTo>
                <a:cubicBezTo>
                  <a:pt x="1918143" y="1979319"/>
                  <a:pt x="1922508" y="1972991"/>
                  <a:pt x="1925320" y="1965960"/>
                </a:cubicBezTo>
                <a:cubicBezTo>
                  <a:pt x="1937392" y="1935779"/>
                  <a:pt x="1933075" y="1941357"/>
                  <a:pt x="1940560" y="1915160"/>
                </a:cubicBezTo>
                <a:cubicBezTo>
                  <a:pt x="1942031" y="1910011"/>
                  <a:pt x="1943947" y="1905000"/>
                  <a:pt x="1945640" y="1899920"/>
                </a:cubicBezTo>
                <a:cubicBezTo>
                  <a:pt x="1958545" y="1796677"/>
                  <a:pt x="1959970" y="1822048"/>
                  <a:pt x="1950720" y="1701800"/>
                </a:cubicBezTo>
                <a:cubicBezTo>
                  <a:pt x="1950309" y="1696461"/>
                  <a:pt x="1947111" y="1691709"/>
                  <a:pt x="1945640" y="1686560"/>
                </a:cubicBezTo>
                <a:cubicBezTo>
                  <a:pt x="1930285" y="1632818"/>
                  <a:pt x="1954545" y="1708194"/>
                  <a:pt x="1930400" y="1635760"/>
                </a:cubicBezTo>
                <a:cubicBezTo>
                  <a:pt x="1928707" y="1630680"/>
                  <a:pt x="1928290" y="1624975"/>
                  <a:pt x="1925320" y="1620520"/>
                </a:cubicBezTo>
                <a:lnTo>
                  <a:pt x="1905000" y="1590040"/>
                </a:lnTo>
                <a:cubicBezTo>
                  <a:pt x="1901613" y="1584960"/>
                  <a:pt x="1896771" y="1580592"/>
                  <a:pt x="1894840" y="1574800"/>
                </a:cubicBezTo>
                <a:cubicBezTo>
                  <a:pt x="1885899" y="1547976"/>
                  <a:pt x="1892730" y="1564015"/>
                  <a:pt x="1869440" y="1529080"/>
                </a:cubicBezTo>
                <a:cubicBezTo>
                  <a:pt x="1866053" y="1524000"/>
                  <a:pt x="1861211" y="1519632"/>
                  <a:pt x="1859280" y="1513840"/>
                </a:cubicBezTo>
                <a:cubicBezTo>
                  <a:pt x="1850339" y="1487016"/>
                  <a:pt x="1857170" y="1503055"/>
                  <a:pt x="1833880" y="1468120"/>
                </a:cubicBezTo>
                <a:cubicBezTo>
                  <a:pt x="1830493" y="1463040"/>
                  <a:pt x="1828037" y="1457197"/>
                  <a:pt x="1823720" y="1452880"/>
                </a:cubicBezTo>
                <a:cubicBezTo>
                  <a:pt x="1813560" y="1442720"/>
                  <a:pt x="1801210" y="1434355"/>
                  <a:pt x="1793240" y="1422400"/>
                </a:cubicBezTo>
                <a:cubicBezTo>
                  <a:pt x="1768015" y="1384562"/>
                  <a:pt x="1800435" y="1431034"/>
                  <a:pt x="1767840" y="1391920"/>
                </a:cubicBezTo>
                <a:cubicBezTo>
                  <a:pt x="1763931" y="1387230"/>
                  <a:pt x="1762275" y="1380700"/>
                  <a:pt x="1757680" y="1376680"/>
                </a:cubicBezTo>
                <a:cubicBezTo>
                  <a:pt x="1748490" y="1368639"/>
                  <a:pt x="1736969" y="1363686"/>
                  <a:pt x="1727200" y="1356360"/>
                </a:cubicBezTo>
                <a:cubicBezTo>
                  <a:pt x="1720427" y="1351280"/>
                  <a:pt x="1714453" y="1344906"/>
                  <a:pt x="1706880" y="1341120"/>
                </a:cubicBezTo>
                <a:cubicBezTo>
                  <a:pt x="1700635" y="1337998"/>
                  <a:pt x="1693333" y="1337733"/>
                  <a:pt x="1686560" y="1336040"/>
                </a:cubicBezTo>
                <a:cubicBezTo>
                  <a:pt x="1676400" y="1329267"/>
                  <a:pt x="1667002" y="1321181"/>
                  <a:pt x="1656080" y="1315720"/>
                </a:cubicBezTo>
                <a:cubicBezTo>
                  <a:pt x="1649307" y="1312333"/>
                  <a:pt x="1641922" y="1309962"/>
                  <a:pt x="1635760" y="1305560"/>
                </a:cubicBezTo>
                <a:cubicBezTo>
                  <a:pt x="1629914" y="1301384"/>
                  <a:pt x="1626800" y="1293809"/>
                  <a:pt x="1620520" y="1290320"/>
                </a:cubicBezTo>
                <a:cubicBezTo>
                  <a:pt x="1611158" y="1285119"/>
                  <a:pt x="1600200" y="1283547"/>
                  <a:pt x="1590040" y="1280160"/>
                </a:cubicBezTo>
                <a:lnTo>
                  <a:pt x="1559560" y="1270000"/>
                </a:lnTo>
                <a:cubicBezTo>
                  <a:pt x="1554480" y="1268307"/>
                  <a:pt x="1548775" y="1267890"/>
                  <a:pt x="1544320" y="1264920"/>
                </a:cubicBezTo>
                <a:cubicBezTo>
                  <a:pt x="1539240" y="1261533"/>
                  <a:pt x="1534692" y="1257165"/>
                  <a:pt x="1529080" y="1254760"/>
                </a:cubicBezTo>
                <a:cubicBezTo>
                  <a:pt x="1522663" y="1252010"/>
                  <a:pt x="1515447" y="1251686"/>
                  <a:pt x="1508760" y="1249680"/>
                </a:cubicBezTo>
                <a:cubicBezTo>
                  <a:pt x="1493373" y="1245064"/>
                  <a:pt x="1478280" y="1239520"/>
                  <a:pt x="1463040" y="1234440"/>
                </a:cubicBezTo>
                <a:cubicBezTo>
                  <a:pt x="1457960" y="1232747"/>
                  <a:pt x="1452995" y="1230659"/>
                  <a:pt x="1447800" y="1229360"/>
                </a:cubicBezTo>
                <a:cubicBezTo>
                  <a:pt x="1417090" y="1221683"/>
                  <a:pt x="1434104" y="1226488"/>
                  <a:pt x="1397000" y="1214120"/>
                </a:cubicBezTo>
                <a:lnTo>
                  <a:pt x="1366520" y="1203960"/>
                </a:lnTo>
                <a:cubicBezTo>
                  <a:pt x="1361440" y="1202267"/>
                  <a:pt x="1355735" y="1201850"/>
                  <a:pt x="1351280" y="1198880"/>
                </a:cubicBezTo>
                <a:cubicBezTo>
                  <a:pt x="1346200" y="1195493"/>
                  <a:pt x="1341501" y="1191450"/>
                  <a:pt x="1336040" y="1188720"/>
                </a:cubicBezTo>
                <a:cubicBezTo>
                  <a:pt x="1331251" y="1186325"/>
                  <a:pt x="1325481" y="1186241"/>
                  <a:pt x="1320800" y="1183640"/>
                </a:cubicBezTo>
                <a:cubicBezTo>
                  <a:pt x="1310126" y="1177710"/>
                  <a:pt x="1300480" y="1170093"/>
                  <a:pt x="1290320" y="1163320"/>
                </a:cubicBezTo>
                <a:cubicBezTo>
                  <a:pt x="1285240" y="1159933"/>
                  <a:pt x="1280872" y="1155091"/>
                  <a:pt x="1275080" y="1153160"/>
                </a:cubicBezTo>
                <a:lnTo>
                  <a:pt x="1259840" y="1148080"/>
                </a:lnTo>
                <a:cubicBezTo>
                  <a:pt x="1256453" y="1143000"/>
                  <a:pt x="1254275" y="1136860"/>
                  <a:pt x="1249680" y="1132840"/>
                </a:cubicBezTo>
                <a:cubicBezTo>
                  <a:pt x="1240490" y="1124799"/>
                  <a:pt x="1229360" y="1119293"/>
                  <a:pt x="1219200" y="1112520"/>
                </a:cubicBezTo>
                <a:cubicBezTo>
                  <a:pt x="1214120" y="1109133"/>
                  <a:pt x="1208277" y="1106677"/>
                  <a:pt x="1203960" y="1102360"/>
                </a:cubicBezTo>
                <a:cubicBezTo>
                  <a:pt x="1176081" y="1074481"/>
                  <a:pt x="1201770" y="1098178"/>
                  <a:pt x="1173480" y="1076960"/>
                </a:cubicBezTo>
                <a:cubicBezTo>
                  <a:pt x="1164806" y="1070454"/>
                  <a:pt x="1156849" y="1063017"/>
                  <a:pt x="1148080" y="1056640"/>
                </a:cubicBezTo>
                <a:cubicBezTo>
                  <a:pt x="1138205" y="1049458"/>
                  <a:pt x="1117600" y="1036320"/>
                  <a:pt x="1117600" y="1036320"/>
                </a:cubicBezTo>
                <a:cubicBezTo>
                  <a:pt x="1110827" y="1026160"/>
                  <a:pt x="1105914" y="1014474"/>
                  <a:pt x="1097280" y="1005840"/>
                </a:cubicBezTo>
                <a:cubicBezTo>
                  <a:pt x="1087710" y="996270"/>
                  <a:pt x="1077538" y="988091"/>
                  <a:pt x="1071880" y="975360"/>
                </a:cubicBezTo>
                <a:cubicBezTo>
                  <a:pt x="1067530" y="965573"/>
                  <a:pt x="1065107" y="955040"/>
                  <a:pt x="1061720" y="944880"/>
                </a:cubicBezTo>
                <a:lnTo>
                  <a:pt x="1051560" y="914400"/>
                </a:lnTo>
                <a:cubicBezTo>
                  <a:pt x="1046718" y="899875"/>
                  <a:pt x="1044589" y="894787"/>
                  <a:pt x="1041400" y="878840"/>
                </a:cubicBezTo>
                <a:cubicBezTo>
                  <a:pt x="1035907" y="851377"/>
                  <a:pt x="1038320" y="851639"/>
                  <a:pt x="1031240" y="828040"/>
                </a:cubicBezTo>
                <a:cubicBezTo>
                  <a:pt x="1011581" y="762510"/>
                  <a:pt x="1031335" y="823150"/>
                  <a:pt x="1010920" y="782320"/>
                </a:cubicBezTo>
                <a:cubicBezTo>
                  <a:pt x="1008525" y="777531"/>
                  <a:pt x="1008235" y="771869"/>
                  <a:pt x="1005840" y="767080"/>
                </a:cubicBezTo>
                <a:cubicBezTo>
                  <a:pt x="1003110" y="761619"/>
                  <a:pt x="998410" y="757301"/>
                  <a:pt x="995680" y="751840"/>
                </a:cubicBezTo>
                <a:cubicBezTo>
                  <a:pt x="993285" y="747051"/>
                  <a:pt x="993570" y="741055"/>
                  <a:pt x="990600" y="736600"/>
                </a:cubicBezTo>
                <a:cubicBezTo>
                  <a:pt x="986615" y="730622"/>
                  <a:pt x="979771" y="727031"/>
                  <a:pt x="975360" y="721360"/>
                </a:cubicBezTo>
                <a:cubicBezTo>
                  <a:pt x="921708" y="652379"/>
                  <a:pt x="980173" y="714364"/>
                  <a:pt x="939800" y="680720"/>
                </a:cubicBezTo>
                <a:cubicBezTo>
                  <a:pt x="926128" y="669327"/>
                  <a:pt x="925536" y="662527"/>
                  <a:pt x="909320" y="655320"/>
                </a:cubicBezTo>
                <a:cubicBezTo>
                  <a:pt x="899533" y="650970"/>
                  <a:pt x="888419" y="649949"/>
                  <a:pt x="878840" y="645160"/>
                </a:cubicBezTo>
                <a:cubicBezTo>
                  <a:pt x="872067" y="641773"/>
                  <a:pt x="865440" y="638076"/>
                  <a:pt x="858520" y="635000"/>
                </a:cubicBezTo>
                <a:cubicBezTo>
                  <a:pt x="835459" y="624751"/>
                  <a:pt x="811294" y="617565"/>
                  <a:pt x="787400" y="609600"/>
                </a:cubicBezTo>
                <a:lnTo>
                  <a:pt x="756920" y="599440"/>
                </a:lnTo>
                <a:cubicBezTo>
                  <a:pt x="751840" y="597747"/>
                  <a:pt x="746875" y="595659"/>
                  <a:pt x="741680" y="594360"/>
                </a:cubicBezTo>
                <a:cubicBezTo>
                  <a:pt x="734907" y="592667"/>
                  <a:pt x="728047" y="591286"/>
                  <a:pt x="721360" y="589280"/>
                </a:cubicBezTo>
                <a:cubicBezTo>
                  <a:pt x="711102" y="586203"/>
                  <a:pt x="701040" y="582507"/>
                  <a:pt x="690880" y="579120"/>
                </a:cubicBezTo>
                <a:cubicBezTo>
                  <a:pt x="685800" y="577427"/>
                  <a:pt x="680095" y="577010"/>
                  <a:pt x="675640" y="574040"/>
                </a:cubicBezTo>
                <a:cubicBezTo>
                  <a:pt x="670560" y="570653"/>
                  <a:pt x="665979" y="566360"/>
                  <a:pt x="660400" y="563880"/>
                </a:cubicBezTo>
                <a:lnTo>
                  <a:pt x="614680" y="548640"/>
                </a:lnTo>
                <a:lnTo>
                  <a:pt x="584200" y="538480"/>
                </a:lnTo>
                <a:cubicBezTo>
                  <a:pt x="579120" y="536787"/>
                  <a:pt x="574155" y="534699"/>
                  <a:pt x="568960" y="533400"/>
                </a:cubicBezTo>
                <a:cubicBezTo>
                  <a:pt x="540263" y="526226"/>
                  <a:pt x="555486" y="529689"/>
                  <a:pt x="523240" y="523240"/>
                </a:cubicBezTo>
                <a:cubicBezTo>
                  <a:pt x="516467" y="518160"/>
                  <a:pt x="510657" y="511439"/>
                  <a:pt x="502920" y="508000"/>
                </a:cubicBezTo>
                <a:cubicBezTo>
                  <a:pt x="450751" y="484814"/>
                  <a:pt x="499056" y="516228"/>
                  <a:pt x="462280" y="497840"/>
                </a:cubicBezTo>
                <a:cubicBezTo>
                  <a:pt x="456819" y="495110"/>
                  <a:pt x="452619" y="490160"/>
                  <a:pt x="447040" y="487680"/>
                </a:cubicBezTo>
                <a:cubicBezTo>
                  <a:pt x="437253" y="483330"/>
                  <a:pt x="426139" y="482309"/>
                  <a:pt x="416560" y="477520"/>
                </a:cubicBezTo>
                <a:cubicBezTo>
                  <a:pt x="398857" y="468668"/>
                  <a:pt x="390299" y="463686"/>
                  <a:pt x="370840" y="457200"/>
                </a:cubicBezTo>
                <a:cubicBezTo>
                  <a:pt x="361074" y="453945"/>
                  <a:pt x="345065" y="451932"/>
                  <a:pt x="335280" y="447040"/>
                </a:cubicBezTo>
                <a:cubicBezTo>
                  <a:pt x="329819" y="444310"/>
                  <a:pt x="325120" y="440267"/>
                  <a:pt x="320040" y="436880"/>
                </a:cubicBezTo>
                <a:cubicBezTo>
                  <a:pt x="290923" y="393204"/>
                  <a:pt x="325832" y="448464"/>
                  <a:pt x="304800" y="406400"/>
                </a:cubicBezTo>
                <a:cubicBezTo>
                  <a:pt x="302070" y="400939"/>
                  <a:pt x="297370" y="396621"/>
                  <a:pt x="294640" y="391160"/>
                </a:cubicBezTo>
                <a:cubicBezTo>
                  <a:pt x="292245" y="386371"/>
                  <a:pt x="292161" y="380601"/>
                  <a:pt x="289560" y="375920"/>
                </a:cubicBezTo>
                <a:cubicBezTo>
                  <a:pt x="283630" y="365246"/>
                  <a:pt x="274701" y="356362"/>
                  <a:pt x="269240" y="345440"/>
                </a:cubicBezTo>
                <a:lnTo>
                  <a:pt x="248920" y="304800"/>
                </a:lnTo>
                <a:cubicBezTo>
                  <a:pt x="245533" y="298027"/>
                  <a:pt x="242961" y="290781"/>
                  <a:pt x="238760" y="284480"/>
                </a:cubicBezTo>
                <a:cubicBezTo>
                  <a:pt x="235373" y="279400"/>
                  <a:pt x="231330" y="274701"/>
                  <a:pt x="228600" y="269240"/>
                </a:cubicBezTo>
                <a:cubicBezTo>
                  <a:pt x="226205" y="264451"/>
                  <a:pt x="226121" y="258681"/>
                  <a:pt x="223520" y="254000"/>
                </a:cubicBezTo>
                <a:cubicBezTo>
                  <a:pt x="217590" y="243326"/>
                  <a:pt x="207061" y="235104"/>
                  <a:pt x="203200" y="223520"/>
                </a:cubicBezTo>
                <a:cubicBezTo>
                  <a:pt x="190431" y="185214"/>
                  <a:pt x="207655" y="232431"/>
                  <a:pt x="187960" y="193040"/>
                </a:cubicBezTo>
                <a:cubicBezTo>
                  <a:pt x="185565" y="188251"/>
                  <a:pt x="185481" y="182481"/>
                  <a:pt x="182880" y="177800"/>
                </a:cubicBezTo>
                <a:cubicBezTo>
                  <a:pt x="176950" y="167126"/>
                  <a:pt x="169333" y="157480"/>
                  <a:pt x="162560" y="147320"/>
                </a:cubicBezTo>
                <a:cubicBezTo>
                  <a:pt x="159173" y="142240"/>
                  <a:pt x="156717" y="136397"/>
                  <a:pt x="152400" y="132080"/>
                </a:cubicBezTo>
                <a:lnTo>
                  <a:pt x="106680" y="86360"/>
                </a:lnTo>
                <a:cubicBezTo>
                  <a:pt x="101600" y="81280"/>
                  <a:pt x="97418" y="75105"/>
                  <a:pt x="91440" y="71120"/>
                </a:cubicBezTo>
                <a:lnTo>
                  <a:pt x="60960" y="50800"/>
                </a:lnTo>
                <a:cubicBezTo>
                  <a:pt x="31843" y="7124"/>
                  <a:pt x="70613" y="58523"/>
                  <a:pt x="35560" y="30480"/>
                </a:cubicBezTo>
                <a:cubicBezTo>
                  <a:pt x="30792" y="26666"/>
                  <a:pt x="29717" y="19557"/>
                  <a:pt x="25400" y="15240"/>
                </a:cubicBezTo>
                <a:cubicBezTo>
                  <a:pt x="19270" y="9110"/>
                  <a:pt x="8017" y="4009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1" name="标题 75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pPr algn="l"/>
            <a:r>
              <a:rPr lang="zh-CN" altLang="en-US"/>
              <a:t>请给出遍历结果</a:t>
            </a:r>
          </a:p>
        </p:txBody>
      </p:sp>
    </p:spTree>
    <p:extLst>
      <p:ext uri="{BB962C8B-B14F-4D97-AF65-F5344CB8AC3E}">
        <p14:creationId xmlns:p14="http://schemas.microsoft.com/office/powerpoint/2010/main" val="13738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80"/>
          <p:cNvGrpSpPr>
            <a:grpSpLocks/>
          </p:cNvGrpSpPr>
          <p:nvPr/>
        </p:nvGrpSpPr>
        <p:grpSpPr bwMode="auto">
          <a:xfrm>
            <a:off x="2638286" y="872716"/>
            <a:ext cx="4032250" cy="3505200"/>
            <a:chOff x="1610" y="90"/>
            <a:chExt cx="2903" cy="2524"/>
          </a:xfrm>
        </p:grpSpPr>
        <p:sp>
          <p:nvSpPr>
            <p:cNvPr id="54" name="Oval 3"/>
            <p:cNvSpPr>
              <a:spLocks noChangeArrowheads="1"/>
            </p:cNvSpPr>
            <p:nvPr/>
          </p:nvSpPr>
          <p:spPr bwMode="auto">
            <a:xfrm>
              <a:off x="2866" y="90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32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en-US" altLang="zh-CN" sz="3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2095" y="617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32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en-US" altLang="zh-CN" sz="3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3613" y="663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610" y="1170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2536" y="1165"/>
              <a:ext cx="400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  <a:endPara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宋体" pitchFamily="2" charset="-122"/>
                <a:cs typeface="Verdana" panose="020B0604030504040204" pitchFamily="34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16" y="1752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7200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  <a:endPara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3012" y="1752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32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altLang="zh-CN" sz="32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858" y="1480"/>
              <a:ext cx="236" cy="30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3152" y="1207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  <a:endPara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112" y="1170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7200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 flipH="1">
              <a:off x="2472" y="354"/>
              <a:ext cx="431" cy="379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3240" y="367"/>
              <a:ext cx="418" cy="36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570" y="2259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67" name="Oval 21"/>
            <p:cNvSpPr>
              <a:spLocks noChangeArrowheads="1"/>
            </p:cNvSpPr>
            <p:nvPr/>
          </p:nvSpPr>
          <p:spPr bwMode="auto">
            <a:xfrm>
              <a:off x="3432" y="2251"/>
              <a:ext cx="401" cy="355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tIns="36000" anchor="ctr"/>
            <a:lstStyle/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  <a:endPara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>
              <a:off x="2899" y="2068"/>
              <a:ext cx="203" cy="22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>
              <a:off x="3353" y="2069"/>
              <a:ext cx="162" cy="20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2426" y="935"/>
              <a:ext cx="210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flipH="1">
              <a:off x="2352" y="1480"/>
              <a:ext cx="242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flipH="1">
              <a:off x="1944" y="935"/>
              <a:ext cx="242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3" name="Line 78"/>
            <p:cNvSpPr>
              <a:spLocks noChangeShapeType="1"/>
            </p:cNvSpPr>
            <p:nvPr/>
          </p:nvSpPr>
          <p:spPr bwMode="auto">
            <a:xfrm>
              <a:off x="3939" y="980"/>
              <a:ext cx="256" cy="22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 flipH="1">
              <a:off x="3470" y="981"/>
              <a:ext cx="242" cy="27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79" name="任意多边形 78"/>
          <p:cNvSpPr/>
          <p:nvPr/>
        </p:nvSpPr>
        <p:spPr bwMode="auto">
          <a:xfrm>
            <a:off x="2339752" y="897481"/>
            <a:ext cx="1958340" cy="2087880"/>
          </a:xfrm>
          <a:custGeom>
            <a:avLst/>
            <a:gdLst>
              <a:gd name="connsiteX0" fmla="*/ 1958340 w 1958340"/>
              <a:gd name="connsiteY0" fmla="*/ 0 h 2087880"/>
              <a:gd name="connsiteX1" fmla="*/ 1874520 w 1958340"/>
              <a:gd name="connsiteY1" fmla="*/ 68580 h 2087880"/>
              <a:gd name="connsiteX2" fmla="*/ 1805940 w 1958340"/>
              <a:gd name="connsiteY2" fmla="*/ 114300 h 2087880"/>
              <a:gd name="connsiteX3" fmla="*/ 1760220 w 1958340"/>
              <a:gd name="connsiteY3" fmla="*/ 144780 h 2087880"/>
              <a:gd name="connsiteX4" fmla="*/ 1737360 w 1958340"/>
              <a:gd name="connsiteY4" fmla="*/ 160020 h 2087880"/>
              <a:gd name="connsiteX5" fmla="*/ 1722120 w 1958340"/>
              <a:gd name="connsiteY5" fmla="*/ 182880 h 2087880"/>
              <a:gd name="connsiteX6" fmla="*/ 1691640 w 1958340"/>
              <a:gd name="connsiteY6" fmla="*/ 190500 h 2087880"/>
              <a:gd name="connsiteX7" fmla="*/ 1668780 w 1958340"/>
              <a:gd name="connsiteY7" fmla="*/ 198120 h 2087880"/>
              <a:gd name="connsiteX8" fmla="*/ 1615440 w 1958340"/>
              <a:gd name="connsiteY8" fmla="*/ 220980 h 2087880"/>
              <a:gd name="connsiteX9" fmla="*/ 1592580 w 1958340"/>
              <a:gd name="connsiteY9" fmla="*/ 236220 h 2087880"/>
              <a:gd name="connsiteX10" fmla="*/ 1577340 w 1958340"/>
              <a:gd name="connsiteY10" fmla="*/ 259080 h 2087880"/>
              <a:gd name="connsiteX11" fmla="*/ 1554480 w 1958340"/>
              <a:gd name="connsiteY11" fmla="*/ 266700 h 2087880"/>
              <a:gd name="connsiteX12" fmla="*/ 1470660 w 1958340"/>
              <a:gd name="connsiteY12" fmla="*/ 327660 h 2087880"/>
              <a:gd name="connsiteX13" fmla="*/ 1447800 w 1958340"/>
              <a:gd name="connsiteY13" fmla="*/ 335280 h 2087880"/>
              <a:gd name="connsiteX14" fmla="*/ 1424940 w 1958340"/>
              <a:gd name="connsiteY14" fmla="*/ 350520 h 2087880"/>
              <a:gd name="connsiteX15" fmla="*/ 1371600 w 1958340"/>
              <a:gd name="connsiteY15" fmla="*/ 373380 h 2087880"/>
              <a:gd name="connsiteX16" fmla="*/ 1325880 w 1958340"/>
              <a:gd name="connsiteY16" fmla="*/ 403860 h 2087880"/>
              <a:gd name="connsiteX17" fmla="*/ 1264920 w 1958340"/>
              <a:gd name="connsiteY17" fmla="*/ 434340 h 2087880"/>
              <a:gd name="connsiteX18" fmla="*/ 1188720 w 1958340"/>
              <a:gd name="connsiteY18" fmla="*/ 487680 h 2087880"/>
              <a:gd name="connsiteX19" fmla="*/ 1165860 w 1958340"/>
              <a:gd name="connsiteY19" fmla="*/ 502920 h 2087880"/>
              <a:gd name="connsiteX20" fmla="*/ 1104900 w 1958340"/>
              <a:gd name="connsiteY20" fmla="*/ 556260 h 2087880"/>
              <a:gd name="connsiteX21" fmla="*/ 1082040 w 1958340"/>
              <a:gd name="connsiteY21" fmla="*/ 563880 h 2087880"/>
              <a:gd name="connsiteX22" fmla="*/ 1021080 w 1958340"/>
              <a:gd name="connsiteY22" fmla="*/ 632460 h 2087880"/>
              <a:gd name="connsiteX23" fmla="*/ 998220 w 1958340"/>
              <a:gd name="connsiteY23" fmla="*/ 655320 h 2087880"/>
              <a:gd name="connsiteX24" fmla="*/ 982980 w 1958340"/>
              <a:gd name="connsiteY24" fmla="*/ 678180 h 2087880"/>
              <a:gd name="connsiteX25" fmla="*/ 944880 w 1958340"/>
              <a:gd name="connsiteY25" fmla="*/ 723900 h 2087880"/>
              <a:gd name="connsiteX26" fmla="*/ 929640 w 1958340"/>
              <a:gd name="connsiteY26" fmla="*/ 769620 h 2087880"/>
              <a:gd name="connsiteX27" fmla="*/ 922020 w 1958340"/>
              <a:gd name="connsiteY27" fmla="*/ 792480 h 2087880"/>
              <a:gd name="connsiteX28" fmla="*/ 891540 w 1958340"/>
              <a:gd name="connsiteY28" fmla="*/ 838200 h 2087880"/>
              <a:gd name="connsiteX29" fmla="*/ 861060 w 1958340"/>
              <a:gd name="connsiteY29" fmla="*/ 876300 h 2087880"/>
              <a:gd name="connsiteX30" fmla="*/ 807720 w 1958340"/>
              <a:gd name="connsiteY30" fmla="*/ 944880 h 2087880"/>
              <a:gd name="connsiteX31" fmla="*/ 784860 w 1958340"/>
              <a:gd name="connsiteY31" fmla="*/ 960120 h 2087880"/>
              <a:gd name="connsiteX32" fmla="*/ 746760 w 1958340"/>
              <a:gd name="connsiteY32" fmla="*/ 1028700 h 2087880"/>
              <a:gd name="connsiteX33" fmla="*/ 723900 w 1958340"/>
              <a:gd name="connsiteY33" fmla="*/ 1043940 h 2087880"/>
              <a:gd name="connsiteX34" fmla="*/ 662940 w 1958340"/>
              <a:gd name="connsiteY34" fmla="*/ 1112520 h 2087880"/>
              <a:gd name="connsiteX35" fmla="*/ 617220 w 1958340"/>
              <a:gd name="connsiteY35" fmla="*/ 1150620 h 2087880"/>
              <a:gd name="connsiteX36" fmla="*/ 601980 w 1958340"/>
              <a:gd name="connsiteY36" fmla="*/ 1173480 h 2087880"/>
              <a:gd name="connsiteX37" fmla="*/ 579120 w 1958340"/>
              <a:gd name="connsiteY37" fmla="*/ 1181100 h 2087880"/>
              <a:gd name="connsiteX38" fmla="*/ 556260 w 1958340"/>
              <a:gd name="connsiteY38" fmla="*/ 1196340 h 2087880"/>
              <a:gd name="connsiteX39" fmla="*/ 533400 w 1958340"/>
              <a:gd name="connsiteY39" fmla="*/ 1219200 h 2087880"/>
              <a:gd name="connsiteX40" fmla="*/ 510540 w 1958340"/>
              <a:gd name="connsiteY40" fmla="*/ 1234440 h 2087880"/>
              <a:gd name="connsiteX41" fmla="*/ 441960 w 1958340"/>
              <a:gd name="connsiteY41" fmla="*/ 1287780 h 2087880"/>
              <a:gd name="connsiteX42" fmla="*/ 419100 w 1958340"/>
              <a:gd name="connsiteY42" fmla="*/ 1295400 h 2087880"/>
              <a:gd name="connsiteX43" fmla="*/ 373380 w 1958340"/>
              <a:gd name="connsiteY43" fmla="*/ 1325880 h 2087880"/>
              <a:gd name="connsiteX44" fmla="*/ 350520 w 1958340"/>
              <a:gd name="connsiteY44" fmla="*/ 1341120 h 2087880"/>
              <a:gd name="connsiteX45" fmla="*/ 327660 w 1958340"/>
              <a:gd name="connsiteY45" fmla="*/ 1348740 h 2087880"/>
              <a:gd name="connsiteX46" fmla="*/ 281940 w 1958340"/>
              <a:gd name="connsiteY46" fmla="*/ 1379220 h 2087880"/>
              <a:gd name="connsiteX47" fmla="*/ 259080 w 1958340"/>
              <a:gd name="connsiteY47" fmla="*/ 1394460 h 2087880"/>
              <a:gd name="connsiteX48" fmla="*/ 236220 w 1958340"/>
              <a:gd name="connsiteY48" fmla="*/ 1409700 h 2087880"/>
              <a:gd name="connsiteX49" fmla="*/ 213360 w 1958340"/>
              <a:gd name="connsiteY49" fmla="*/ 1424940 h 2087880"/>
              <a:gd name="connsiteX50" fmla="*/ 190500 w 1958340"/>
              <a:gd name="connsiteY50" fmla="*/ 1447800 h 2087880"/>
              <a:gd name="connsiteX51" fmla="*/ 144780 w 1958340"/>
              <a:gd name="connsiteY51" fmla="*/ 1478280 h 2087880"/>
              <a:gd name="connsiteX52" fmla="*/ 68580 w 1958340"/>
              <a:gd name="connsiteY52" fmla="*/ 1569720 h 2087880"/>
              <a:gd name="connsiteX53" fmla="*/ 45720 w 1958340"/>
              <a:gd name="connsiteY53" fmla="*/ 1615440 h 2087880"/>
              <a:gd name="connsiteX54" fmla="*/ 30480 w 1958340"/>
              <a:gd name="connsiteY54" fmla="*/ 1661160 h 2087880"/>
              <a:gd name="connsiteX55" fmla="*/ 22860 w 1958340"/>
              <a:gd name="connsiteY55" fmla="*/ 1684020 h 2087880"/>
              <a:gd name="connsiteX56" fmla="*/ 15240 w 1958340"/>
              <a:gd name="connsiteY56" fmla="*/ 1706880 h 2087880"/>
              <a:gd name="connsiteX57" fmla="*/ 0 w 1958340"/>
              <a:gd name="connsiteY57" fmla="*/ 1760220 h 2087880"/>
              <a:gd name="connsiteX58" fmla="*/ 7620 w 1958340"/>
              <a:gd name="connsiteY58" fmla="*/ 1905000 h 2087880"/>
              <a:gd name="connsiteX59" fmla="*/ 15240 w 1958340"/>
              <a:gd name="connsiteY59" fmla="*/ 1927860 h 2087880"/>
              <a:gd name="connsiteX60" fmla="*/ 45720 w 1958340"/>
              <a:gd name="connsiteY60" fmla="*/ 1973580 h 2087880"/>
              <a:gd name="connsiteX61" fmla="*/ 91440 w 1958340"/>
              <a:gd name="connsiteY61" fmla="*/ 2065020 h 2087880"/>
              <a:gd name="connsiteX62" fmla="*/ 106680 w 1958340"/>
              <a:gd name="connsiteY62" fmla="*/ 2087880 h 208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58340" h="2087880">
                <a:moveTo>
                  <a:pt x="1958340" y="0"/>
                </a:moveTo>
                <a:cubicBezTo>
                  <a:pt x="1930400" y="22860"/>
                  <a:pt x="1904557" y="48555"/>
                  <a:pt x="1874520" y="68580"/>
                </a:cubicBezTo>
                <a:lnTo>
                  <a:pt x="1805940" y="114300"/>
                </a:lnTo>
                <a:lnTo>
                  <a:pt x="1760220" y="144780"/>
                </a:lnTo>
                <a:lnTo>
                  <a:pt x="1737360" y="160020"/>
                </a:lnTo>
                <a:cubicBezTo>
                  <a:pt x="1732280" y="167640"/>
                  <a:pt x="1729740" y="177800"/>
                  <a:pt x="1722120" y="182880"/>
                </a:cubicBezTo>
                <a:cubicBezTo>
                  <a:pt x="1713406" y="188689"/>
                  <a:pt x="1701710" y="187623"/>
                  <a:pt x="1691640" y="190500"/>
                </a:cubicBezTo>
                <a:cubicBezTo>
                  <a:pt x="1683917" y="192707"/>
                  <a:pt x="1675964" y="194528"/>
                  <a:pt x="1668780" y="198120"/>
                </a:cubicBezTo>
                <a:cubicBezTo>
                  <a:pt x="1616157" y="224432"/>
                  <a:pt x="1678875" y="205121"/>
                  <a:pt x="1615440" y="220980"/>
                </a:cubicBezTo>
                <a:cubicBezTo>
                  <a:pt x="1607820" y="226060"/>
                  <a:pt x="1599056" y="229744"/>
                  <a:pt x="1592580" y="236220"/>
                </a:cubicBezTo>
                <a:cubicBezTo>
                  <a:pt x="1586104" y="242696"/>
                  <a:pt x="1584491" y="253359"/>
                  <a:pt x="1577340" y="259080"/>
                </a:cubicBezTo>
                <a:cubicBezTo>
                  <a:pt x="1571068" y="264098"/>
                  <a:pt x="1561501" y="262799"/>
                  <a:pt x="1554480" y="266700"/>
                </a:cubicBezTo>
                <a:cubicBezTo>
                  <a:pt x="1441314" y="329570"/>
                  <a:pt x="1570936" y="264988"/>
                  <a:pt x="1470660" y="327660"/>
                </a:cubicBezTo>
                <a:cubicBezTo>
                  <a:pt x="1463849" y="331917"/>
                  <a:pt x="1454984" y="331688"/>
                  <a:pt x="1447800" y="335280"/>
                </a:cubicBezTo>
                <a:cubicBezTo>
                  <a:pt x="1439609" y="339376"/>
                  <a:pt x="1433131" y="346424"/>
                  <a:pt x="1424940" y="350520"/>
                </a:cubicBezTo>
                <a:cubicBezTo>
                  <a:pt x="1361876" y="382052"/>
                  <a:pt x="1450882" y="325811"/>
                  <a:pt x="1371600" y="373380"/>
                </a:cubicBezTo>
                <a:cubicBezTo>
                  <a:pt x="1355894" y="382804"/>
                  <a:pt x="1342263" y="395669"/>
                  <a:pt x="1325880" y="403860"/>
                </a:cubicBezTo>
                <a:cubicBezTo>
                  <a:pt x="1305560" y="414020"/>
                  <a:pt x="1283095" y="420709"/>
                  <a:pt x="1264920" y="434340"/>
                </a:cubicBezTo>
                <a:cubicBezTo>
                  <a:pt x="1219787" y="468190"/>
                  <a:pt x="1245007" y="450155"/>
                  <a:pt x="1188720" y="487680"/>
                </a:cubicBezTo>
                <a:cubicBezTo>
                  <a:pt x="1181100" y="492760"/>
                  <a:pt x="1172336" y="496444"/>
                  <a:pt x="1165860" y="502920"/>
                </a:cubicBezTo>
                <a:cubicBezTo>
                  <a:pt x="1145882" y="522898"/>
                  <a:pt x="1129708" y="540755"/>
                  <a:pt x="1104900" y="556260"/>
                </a:cubicBezTo>
                <a:cubicBezTo>
                  <a:pt x="1098089" y="560517"/>
                  <a:pt x="1089660" y="561340"/>
                  <a:pt x="1082040" y="563880"/>
                </a:cubicBezTo>
                <a:cubicBezTo>
                  <a:pt x="1054845" y="604673"/>
                  <a:pt x="1073276" y="580264"/>
                  <a:pt x="1021080" y="632460"/>
                </a:cubicBezTo>
                <a:cubicBezTo>
                  <a:pt x="1013460" y="640080"/>
                  <a:pt x="1004198" y="646354"/>
                  <a:pt x="998220" y="655320"/>
                </a:cubicBezTo>
                <a:cubicBezTo>
                  <a:pt x="993140" y="662940"/>
                  <a:pt x="988843" y="671145"/>
                  <a:pt x="982980" y="678180"/>
                </a:cubicBezTo>
                <a:cubicBezTo>
                  <a:pt x="965890" y="698688"/>
                  <a:pt x="955691" y="699576"/>
                  <a:pt x="944880" y="723900"/>
                </a:cubicBezTo>
                <a:cubicBezTo>
                  <a:pt x="938356" y="738580"/>
                  <a:pt x="934720" y="754380"/>
                  <a:pt x="929640" y="769620"/>
                </a:cubicBezTo>
                <a:cubicBezTo>
                  <a:pt x="927100" y="777240"/>
                  <a:pt x="926475" y="785797"/>
                  <a:pt x="922020" y="792480"/>
                </a:cubicBezTo>
                <a:cubicBezTo>
                  <a:pt x="911860" y="807720"/>
                  <a:pt x="897332" y="820824"/>
                  <a:pt x="891540" y="838200"/>
                </a:cubicBezTo>
                <a:cubicBezTo>
                  <a:pt x="881024" y="869748"/>
                  <a:pt x="890603" y="856605"/>
                  <a:pt x="861060" y="876300"/>
                </a:cubicBezTo>
                <a:cubicBezTo>
                  <a:pt x="839819" y="908161"/>
                  <a:pt x="834579" y="922498"/>
                  <a:pt x="807720" y="944880"/>
                </a:cubicBezTo>
                <a:cubicBezTo>
                  <a:pt x="800685" y="950743"/>
                  <a:pt x="792480" y="955040"/>
                  <a:pt x="784860" y="960120"/>
                </a:cubicBezTo>
                <a:cubicBezTo>
                  <a:pt x="776919" y="983942"/>
                  <a:pt x="769219" y="1013728"/>
                  <a:pt x="746760" y="1028700"/>
                </a:cubicBezTo>
                <a:lnTo>
                  <a:pt x="723900" y="1043940"/>
                </a:lnTo>
                <a:cubicBezTo>
                  <a:pt x="696705" y="1084733"/>
                  <a:pt x="715136" y="1060324"/>
                  <a:pt x="662940" y="1112520"/>
                </a:cubicBezTo>
                <a:cubicBezTo>
                  <a:pt x="633604" y="1141856"/>
                  <a:pt x="649046" y="1129402"/>
                  <a:pt x="617220" y="1150620"/>
                </a:cubicBezTo>
                <a:cubicBezTo>
                  <a:pt x="612140" y="1158240"/>
                  <a:pt x="609131" y="1167759"/>
                  <a:pt x="601980" y="1173480"/>
                </a:cubicBezTo>
                <a:cubicBezTo>
                  <a:pt x="595708" y="1178498"/>
                  <a:pt x="586304" y="1177508"/>
                  <a:pt x="579120" y="1181100"/>
                </a:cubicBezTo>
                <a:cubicBezTo>
                  <a:pt x="570929" y="1185196"/>
                  <a:pt x="563295" y="1190477"/>
                  <a:pt x="556260" y="1196340"/>
                </a:cubicBezTo>
                <a:cubicBezTo>
                  <a:pt x="547981" y="1203239"/>
                  <a:pt x="541679" y="1212301"/>
                  <a:pt x="533400" y="1219200"/>
                </a:cubicBezTo>
                <a:cubicBezTo>
                  <a:pt x="526365" y="1225063"/>
                  <a:pt x="517575" y="1228577"/>
                  <a:pt x="510540" y="1234440"/>
                </a:cubicBezTo>
                <a:cubicBezTo>
                  <a:pt x="484241" y="1256356"/>
                  <a:pt x="480478" y="1274941"/>
                  <a:pt x="441960" y="1287780"/>
                </a:cubicBezTo>
                <a:cubicBezTo>
                  <a:pt x="434340" y="1290320"/>
                  <a:pt x="426121" y="1291499"/>
                  <a:pt x="419100" y="1295400"/>
                </a:cubicBezTo>
                <a:cubicBezTo>
                  <a:pt x="403089" y="1304295"/>
                  <a:pt x="388620" y="1315720"/>
                  <a:pt x="373380" y="1325880"/>
                </a:cubicBezTo>
                <a:cubicBezTo>
                  <a:pt x="365760" y="1330960"/>
                  <a:pt x="359208" y="1338224"/>
                  <a:pt x="350520" y="1341120"/>
                </a:cubicBezTo>
                <a:cubicBezTo>
                  <a:pt x="342900" y="1343660"/>
                  <a:pt x="334681" y="1344839"/>
                  <a:pt x="327660" y="1348740"/>
                </a:cubicBezTo>
                <a:cubicBezTo>
                  <a:pt x="311649" y="1357635"/>
                  <a:pt x="297180" y="1369060"/>
                  <a:pt x="281940" y="1379220"/>
                </a:cubicBezTo>
                <a:lnTo>
                  <a:pt x="259080" y="1394460"/>
                </a:lnTo>
                <a:lnTo>
                  <a:pt x="236220" y="1409700"/>
                </a:lnTo>
                <a:cubicBezTo>
                  <a:pt x="228600" y="1414780"/>
                  <a:pt x="219836" y="1418464"/>
                  <a:pt x="213360" y="1424940"/>
                </a:cubicBezTo>
                <a:cubicBezTo>
                  <a:pt x="205740" y="1432560"/>
                  <a:pt x="199006" y="1441184"/>
                  <a:pt x="190500" y="1447800"/>
                </a:cubicBezTo>
                <a:cubicBezTo>
                  <a:pt x="176042" y="1459045"/>
                  <a:pt x="157732" y="1465328"/>
                  <a:pt x="144780" y="1478280"/>
                </a:cubicBezTo>
                <a:cubicBezTo>
                  <a:pt x="123559" y="1499501"/>
                  <a:pt x="79189" y="1537894"/>
                  <a:pt x="68580" y="1569720"/>
                </a:cubicBezTo>
                <a:cubicBezTo>
                  <a:pt x="40790" y="1653090"/>
                  <a:pt x="85111" y="1526810"/>
                  <a:pt x="45720" y="1615440"/>
                </a:cubicBezTo>
                <a:cubicBezTo>
                  <a:pt x="39196" y="1630120"/>
                  <a:pt x="35560" y="1645920"/>
                  <a:pt x="30480" y="1661160"/>
                </a:cubicBezTo>
                <a:lnTo>
                  <a:pt x="22860" y="1684020"/>
                </a:lnTo>
                <a:cubicBezTo>
                  <a:pt x="20320" y="1691640"/>
                  <a:pt x="17188" y="1699088"/>
                  <a:pt x="15240" y="1706880"/>
                </a:cubicBezTo>
                <a:cubicBezTo>
                  <a:pt x="5672" y="1745152"/>
                  <a:pt x="10932" y="1727425"/>
                  <a:pt x="0" y="1760220"/>
                </a:cubicBezTo>
                <a:cubicBezTo>
                  <a:pt x="2540" y="1808480"/>
                  <a:pt x="3245" y="1856872"/>
                  <a:pt x="7620" y="1905000"/>
                </a:cubicBezTo>
                <a:cubicBezTo>
                  <a:pt x="8347" y="1912999"/>
                  <a:pt x="11339" y="1920839"/>
                  <a:pt x="15240" y="1927860"/>
                </a:cubicBezTo>
                <a:cubicBezTo>
                  <a:pt x="24135" y="1943871"/>
                  <a:pt x="39928" y="1956204"/>
                  <a:pt x="45720" y="1973580"/>
                </a:cubicBezTo>
                <a:cubicBezTo>
                  <a:pt x="66752" y="2036676"/>
                  <a:pt x="52049" y="2005934"/>
                  <a:pt x="91440" y="2065020"/>
                </a:cubicBezTo>
                <a:lnTo>
                  <a:pt x="106680" y="2087880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>
            <a:off x="2456592" y="2228441"/>
            <a:ext cx="1361688" cy="883920"/>
          </a:xfrm>
          <a:custGeom>
            <a:avLst/>
            <a:gdLst>
              <a:gd name="connsiteX0" fmla="*/ 0 w 1361688"/>
              <a:gd name="connsiteY0" fmla="*/ 777240 h 883920"/>
              <a:gd name="connsiteX1" fmla="*/ 25400 w 1361688"/>
              <a:gd name="connsiteY1" fmla="*/ 802640 h 883920"/>
              <a:gd name="connsiteX2" fmla="*/ 45720 w 1361688"/>
              <a:gd name="connsiteY2" fmla="*/ 812800 h 883920"/>
              <a:gd name="connsiteX3" fmla="*/ 60960 w 1361688"/>
              <a:gd name="connsiteY3" fmla="*/ 822960 h 883920"/>
              <a:gd name="connsiteX4" fmla="*/ 66040 w 1361688"/>
              <a:gd name="connsiteY4" fmla="*/ 838200 h 883920"/>
              <a:gd name="connsiteX5" fmla="*/ 96520 w 1361688"/>
              <a:gd name="connsiteY5" fmla="*/ 853440 h 883920"/>
              <a:gd name="connsiteX6" fmla="*/ 111760 w 1361688"/>
              <a:gd name="connsiteY6" fmla="*/ 863600 h 883920"/>
              <a:gd name="connsiteX7" fmla="*/ 142240 w 1361688"/>
              <a:gd name="connsiteY7" fmla="*/ 873760 h 883920"/>
              <a:gd name="connsiteX8" fmla="*/ 233680 w 1361688"/>
              <a:gd name="connsiteY8" fmla="*/ 883920 h 883920"/>
              <a:gd name="connsiteX9" fmla="*/ 320040 w 1361688"/>
              <a:gd name="connsiteY9" fmla="*/ 878840 h 883920"/>
              <a:gd name="connsiteX10" fmla="*/ 365760 w 1361688"/>
              <a:gd name="connsiteY10" fmla="*/ 858520 h 883920"/>
              <a:gd name="connsiteX11" fmla="*/ 381000 w 1361688"/>
              <a:gd name="connsiteY11" fmla="*/ 853440 h 883920"/>
              <a:gd name="connsiteX12" fmla="*/ 411480 w 1361688"/>
              <a:gd name="connsiteY12" fmla="*/ 833120 h 883920"/>
              <a:gd name="connsiteX13" fmla="*/ 441960 w 1361688"/>
              <a:gd name="connsiteY13" fmla="*/ 817880 h 883920"/>
              <a:gd name="connsiteX14" fmla="*/ 472440 w 1361688"/>
              <a:gd name="connsiteY14" fmla="*/ 807720 h 883920"/>
              <a:gd name="connsiteX15" fmla="*/ 502920 w 1361688"/>
              <a:gd name="connsiteY15" fmla="*/ 797560 h 883920"/>
              <a:gd name="connsiteX16" fmla="*/ 538480 w 1361688"/>
              <a:gd name="connsiteY16" fmla="*/ 787400 h 883920"/>
              <a:gd name="connsiteX17" fmla="*/ 553720 w 1361688"/>
              <a:gd name="connsiteY17" fmla="*/ 782320 h 883920"/>
              <a:gd name="connsiteX18" fmla="*/ 584200 w 1361688"/>
              <a:gd name="connsiteY18" fmla="*/ 762000 h 883920"/>
              <a:gd name="connsiteX19" fmla="*/ 614680 w 1361688"/>
              <a:gd name="connsiteY19" fmla="*/ 741680 h 883920"/>
              <a:gd name="connsiteX20" fmla="*/ 629920 w 1361688"/>
              <a:gd name="connsiteY20" fmla="*/ 731520 h 883920"/>
              <a:gd name="connsiteX21" fmla="*/ 655320 w 1361688"/>
              <a:gd name="connsiteY21" fmla="*/ 706120 h 883920"/>
              <a:gd name="connsiteX22" fmla="*/ 680720 w 1361688"/>
              <a:gd name="connsiteY22" fmla="*/ 680720 h 883920"/>
              <a:gd name="connsiteX23" fmla="*/ 690880 w 1361688"/>
              <a:gd name="connsiteY23" fmla="*/ 665480 h 883920"/>
              <a:gd name="connsiteX24" fmla="*/ 721360 w 1361688"/>
              <a:gd name="connsiteY24" fmla="*/ 645160 h 883920"/>
              <a:gd name="connsiteX25" fmla="*/ 731520 w 1361688"/>
              <a:gd name="connsiteY25" fmla="*/ 629920 h 883920"/>
              <a:gd name="connsiteX26" fmla="*/ 746760 w 1361688"/>
              <a:gd name="connsiteY26" fmla="*/ 619760 h 883920"/>
              <a:gd name="connsiteX27" fmla="*/ 767080 w 1361688"/>
              <a:gd name="connsiteY27" fmla="*/ 589280 h 883920"/>
              <a:gd name="connsiteX28" fmla="*/ 777240 w 1361688"/>
              <a:gd name="connsiteY28" fmla="*/ 574040 h 883920"/>
              <a:gd name="connsiteX29" fmla="*/ 782320 w 1361688"/>
              <a:gd name="connsiteY29" fmla="*/ 558800 h 883920"/>
              <a:gd name="connsiteX30" fmla="*/ 802640 w 1361688"/>
              <a:gd name="connsiteY30" fmla="*/ 528320 h 883920"/>
              <a:gd name="connsiteX31" fmla="*/ 817880 w 1361688"/>
              <a:gd name="connsiteY31" fmla="*/ 482600 h 883920"/>
              <a:gd name="connsiteX32" fmla="*/ 822960 w 1361688"/>
              <a:gd name="connsiteY32" fmla="*/ 467360 h 883920"/>
              <a:gd name="connsiteX33" fmla="*/ 828040 w 1361688"/>
              <a:gd name="connsiteY33" fmla="*/ 452120 h 883920"/>
              <a:gd name="connsiteX34" fmla="*/ 833120 w 1361688"/>
              <a:gd name="connsiteY34" fmla="*/ 426720 h 883920"/>
              <a:gd name="connsiteX35" fmla="*/ 838200 w 1361688"/>
              <a:gd name="connsiteY35" fmla="*/ 396240 h 883920"/>
              <a:gd name="connsiteX36" fmla="*/ 858520 w 1361688"/>
              <a:gd name="connsiteY36" fmla="*/ 325120 h 883920"/>
              <a:gd name="connsiteX37" fmla="*/ 868680 w 1361688"/>
              <a:gd name="connsiteY37" fmla="*/ 294640 h 883920"/>
              <a:gd name="connsiteX38" fmla="*/ 873760 w 1361688"/>
              <a:gd name="connsiteY38" fmla="*/ 279400 h 883920"/>
              <a:gd name="connsiteX39" fmla="*/ 883920 w 1361688"/>
              <a:gd name="connsiteY39" fmla="*/ 264160 h 883920"/>
              <a:gd name="connsiteX40" fmla="*/ 889000 w 1361688"/>
              <a:gd name="connsiteY40" fmla="*/ 248920 h 883920"/>
              <a:gd name="connsiteX41" fmla="*/ 909320 w 1361688"/>
              <a:gd name="connsiteY41" fmla="*/ 218440 h 883920"/>
              <a:gd name="connsiteX42" fmla="*/ 939800 w 1361688"/>
              <a:gd name="connsiteY42" fmla="*/ 127000 h 883920"/>
              <a:gd name="connsiteX43" fmla="*/ 944880 w 1361688"/>
              <a:gd name="connsiteY43" fmla="*/ 111760 h 883920"/>
              <a:gd name="connsiteX44" fmla="*/ 949960 w 1361688"/>
              <a:gd name="connsiteY44" fmla="*/ 96520 h 883920"/>
              <a:gd name="connsiteX45" fmla="*/ 960120 w 1361688"/>
              <a:gd name="connsiteY45" fmla="*/ 81280 h 883920"/>
              <a:gd name="connsiteX46" fmla="*/ 985520 w 1361688"/>
              <a:gd name="connsiteY46" fmla="*/ 35560 h 883920"/>
              <a:gd name="connsiteX47" fmla="*/ 1016000 w 1361688"/>
              <a:gd name="connsiteY47" fmla="*/ 25400 h 883920"/>
              <a:gd name="connsiteX48" fmla="*/ 1031240 w 1361688"/>
              <a:gd name="connsiteY48" fmla="*/ 20320 h 883920"/>
              <a:gd name="connsiteX49" fmla="*/ 1051560 w 1361688"/>
              <a:gd name="connsiteY49" fmla="*/ 15240 h 883920"/>
              <a:gd name="connsiteX50" fmla="*/ 1076960 w 1361688"/>
              <a:gd name="connsiteY50" fmla="*/ 10160 h 883920"/>
              <a:gd name="connsiteX51" fmla="*/ 1107440 w 1361688"/>
              <a:gd name="connsiteY51" fmla="*/ 0 h 883920"/>
              <a:gd name="connsiteX52" fmla="*/ 1153160 w 1361688"/>
              <a:gd name="connsiteY52" fmla="*/ 5080 h 883920"/>
              <a:gd name="connsiteX53" fmla="*/ 1188720 w 1361688"/>
              <a:gd name="connsiteY53" fmla="*/ 25400 h 883920"/>
              <a:gd name="connsiteX54" fmla="*/ 1219200 w 1361688"/>
              <a:gd name="connsiteY54" fmla="*/ 40640 h 883920"/>
              <a:gd name="connsiteX55" fmla="*/ 1254760 w 1361688"/>
              <a:gd name="connsiteY55" fmla="*/ 86360 h 883920"/>
              <a:gd name="connsiteX56" fmla="*/ 1264920 w 1361688"/>
              <a:gd name="connsiteY56" fmla="*/ 101600 h 883920"/>
              <a:gd name="connsiteX57" fmla="*/ 1270000 w 1361688"/>
              <a:gd name="connsiteY57" fmla="*/ 116840 h 883920"/>
              <a:gd name="connsiteX58" fmla="*/ 1290320 w 1361688"/>
              <a:gd name="connsiteY58" fmla="*/ 147320 h 883920"/>
              <a:gd name="connsiteX59" fmla="*/ 1300480 w 1361688"/>
              <a:gd name="connsiteY59" fmla="*/ 162560 h 883920"/>
              <a:gd name="connsiteX60" fmla="*/ 1315720 w 1361688"/>
              <a:gd name="connsiteY60" fmla="*/ 193040 h 883920"/>
              <a:gd name="connsiteX61" fmla="*/ 1325880 w 1361688"/>
              <a:gd name="connsiteY61" fmla="*/ 233680 h 883920"/>
              <a:gd name="connsiteX62" fmla="*/ 1336040 w 1361688"/>
              <a:gd name="connsiteY62" fmla="*/ 248920 h 883920"/>
              <a:gd name="connsiteX63" fmla="*/ 1346200 w 1361688"/>
              <a:gd name="connsiteY63" fmla="*/ 279400 h 883920"/>
              <a:gd name="connsiteX64" fmla="*/ 1351280 w 1361688"/>
              <a:gd name="connsiteY64" fmla="*/ 294640 h 883920"/>
              <a:gd name="connsiteX65" fmla="*/ 1356360 w 1361688"/>
              <a:gd name="connsiteY65" fmla="*/ 309880 h 883920"/>
              <a:gd name="connsiteX66" fmla="*/ 1361440 w 1361688"/>
              <a:gd name="connsiteY66" fmla="*/ 375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361688" h="883920">
                <a:moveTo>
                  <a:pt x="0" y="777240"/>
                </a:moveTo>
                <a:cubicBezTo>
                  <a:pt x="8467" y="785707"/>
                  <a:pt x="15949" y="795289"/>
                  <a:pt x="25400" y="802640"/>
                </a:cubicBezTo>
                <a:cubicBezTo>
                  <a:pt x="31378" y="807289"/>
                  <a:pt x="39145" y="809043"/>
                  <a:pt x="45720" y="812800"/>
                </a:cubicBezTo>
                <a:cubicBezTo>
                  <a:pt x="51021" y="815829"/>
                  <a:pt x="55880" y="819573"/>
                  <a:pt x="60960" y="822960"/>
                </a:cubicBezTo>
                <a:cubicBezTo>
                  <a:pt x="62653" y="828040"/>
                  <a:pt x="62695" y="834019"/>
                  <a:pt x="66040" y="838200"/>
                </a:cubicBezTo>
                <a:cubicBezTo>
                  <a:pt x="75746" y="850332"/>
                  <a:pt x="84249" y="847305"/>
                  <a:pt x="96520" y="853440"/>
                </a:cubicBezTo>
                <a:cubicBezTo>
                  <a:pt x="101981" y="856170"/>
                  <a:pt x="106181" y="861120"/>
                  <a:pt x="111760" y="863600"/>
                </a:cubicBezTo>
                <a:cubicBezTo>
                  <a:pt x="121547" y="867950"/>
                  <a:pt x="132080" y="870373"/>
                  <a:pt x="142240" y="873760"/>
                </a:cubicBezTo>
                <a:cubicBezTo>
                  <a:pt x="181630" y="886890"/>
                  <a:pt x="152137" y="878484"/>
                  <a:pt x="233680" y="883920"/>
                </a:cubicBezTo>
                <a:cubicBezTo>
                  <a:pt x="262467" y="882227"/>
                  <a:pt x="291446" y="882570"/>
                  <a:pt x="320040" y="878840"/>
                </a:cubicBezTo>
                <a:cubicBezTo>
                  <a:pt x="355503" y="874214"/>
                  <a:pt x="342070" y="870365"/>
                  <a:pt x="365760" y="858520"/>
                </a:cubicBezTo>
                <a:cubicBezTo>
                  <a:pt x="370549" y="856125"/>
                  <a:pt x="376319" y="856041"/>
                  <a:pt x="381000" y="853440"/>
                </a:cubicBezTo>
                <a:cubicBezTo>
                  <a:pt x="391674" y="847510"/>
                  <a:pt x="399896" y="836981"/>
                  <a:pt x="411480" y="833120"/>
                </a:cubicBezTo>
                <a:cubicBezTo>
                  <a:pt x="467060" y="814593"/>
                  <a:pt x="382874" y="844141"/>
                  <a:pt x="441960" y="817880"/>
                </a:cubicBezTo>
                <a:cubicBezTo>
                  <a:pt x="451747" y="813530"/>
                  <a:pt x="462280" y="811107"/>
                  <a:pt x="472440" y="807720"/>
                </a:cubicBezTo>
                <a:lnTo>
                  <a:pt x="502920" y="797560"/>
                </a:lnTo>
                <a:cubicBezTo>
                  <a:pt x="539460" y="785380"/>
                  <a:pt x="493829" y="800157"/>
                  <a:pt x="538480" y="787400"/>
                </a:cubicBezTo>
                <a:cubicBezTo>
                  <a:pt x="543629" y="785929"/>
                  <a:pt x="549039" y="784921"/>
                  <a:pt x="553720" y="782320"/>
                </a:cubicBezTo>
                <a:cubicBezTo>
                  <a:pt x="564394" y="776390"/>
                  <a:pt x="574040" y="768773"/>
                  <a:pt x="584200" y="762000"/>
                </a:cubicBezTo>
                <a:lnTo>
                  <a:pt x="614680" y="741680"/>
                </a:lnTo>
                <a:lnTo>
                  <a:pt x="629920" y="731520"/>
                </a:lnTo>
                <a:cubicBezTo>
                  <a:pt x="657013" y="690880"/>
                  <a:pt x="621453" y="739987"/>
                  <a:pt x="655320" y="706120"/>
                </a:cubicBezTo>
                <a:cubicBezTo>
                  <a:pt x="689187" y="672253"/>
                  <a:pt x="640080" y="707813"/>
                  <a:pt x="680720" y="680720"/>
                </a:cubicBezTo>
                <a:cubicBezTo>
                  <a:pt x="684107" y="675640"/>
                  <a:pt x="686285" y="669500"/>
                  <a:pt x="690880" y="665480"/>
                </a:cubicBezTo>
                <a:cubicBezTo>
                  <a:pt x="700070" y="657439"/>
                  <a:pt x="721360" y="645160"/>
                  <a:pt x="721360" y="645160"/>
                </a:cubicBezTo>
                <a:cubicBezTo>
                  <a:pt x="724747" y="640080"/>
                  <a:pt x="727203" y="634237"/>
                  <a:pt x="731520" y="629920"/>
                </a:cubicBezTo>
                <a:cubicBezTo>
                  <a:pt x="735837" y="625603"/>
                  <a:pt x="742740" y="624355"/>
                  <a:pt x="746760" y="619760"/>
                </a:cubicBezTo>
                <a:cubicBezTo>
                  <a:pt x="754801" y="610570"/>
                  <a:pt x="760307" y="599440"/>
                  <a:pt x="767080" y="589280"/>
                </a:cubicBezTo>
                <a:cubicBezTo>
                  <a:pt x="770467" y="584200"/>
                  <a:pt x="775309" y="579832"/>
                  <a:pt x="777240" y="574040"/>
                </a:cubicBezTo>
                <a:cubicBezTo>
                  <a:pt x="778933" y="568960"/>
                  <a:pt x="779719" y="563481"/>
                  <a:pt x="782320" y="558800"/>
                </a:cubicBezTo>
                <a:cubicBezTo>
                  <a:pt x="788250" y="548126"/>
                  <a:pt x="798779" y="539904"/>
                  <a:pt x="802640" y="528320"/>
                </a:cubicBezTo>
                <a:lnTo>
                  <a:pt x="817880" y="482600"/>
                </a:lnTo>
                <a:lnTo>
                  <a:pt x="822960" y="467360"/>
                </a:lnTo>
                <a:cubicBezTo>
                  <a:pt x="824653" y="462280"/>
                  <a:pt x="826990" y="457371"/>
                  <a:pt x="828040" y="452120"/>
                </a:cubicBezTo>
                <a:cubicBezTo>
                  <a:pt x="829733" y="443653"/>
                  <a:pt x="831575" y="435215"/>
                  <a:pt x="833120" y="426720"/>
                </a:cubicBezTo>
                <a:cubicBezTo>
                  <a:pt x="834963" y="416586"/>
                  <a:pt x="836042" y="406312"/>
                  <a:pt x="838200" y="396240"/>
                </a:cubicBezTo>
                <a:cubicBezTo>
                  <a:pt x="845854" y="360519"/>
                  <a:pt x="847858" y="357106"/>
                  <a:pt x="858520" y="325120"/>
                </a:cubicBezTo>
                <a:lnTo>
                  <a:pt x="868680" y="294640"/>
                </a:lnTo>
                <a:cubicBezTo>
                  <a:pt x="870373" y="289560"/>
                  <a:pt x="870790" y="283855"/>
                  <a:pt x="873760" y="279400"/>
                </a:cubicBezTo>
                <a:cubicBezTo>
                  <a:pt x="877147" y="274320"/>
                  <a:pt x="881190" y="269621"/>
                  <a:pt x="883920" y="264160"/>
                </a:cubicBezTo>
                <a:cubicBezTo>
                  <a:pt x="886315" y="259371"/>
                  <a:pt x="886399" y="253601"/>
                  <a:pt x="889000" y="248920"/>
                </a:cubicBezTo>
                <a:cubicBezTo>
                  <a:pt x="894930" y="238246"/>
                  <a:pt x="905459" y="230024"/>
                  <a:pt x="909320" y="218440"/>
                </a:cubicBezTo>
                <a:lnTo>
                  <a:pt x="939800" y="127000"/>
                </a:lnTo>
                <a:lnTo>
                  <a:pt x="944880" y="111760"/>
                </a:lnTo>
                <a:cubicBezTo>
                  <a:pt x="946573" y="106680"/>
                  <a:pt x="946990" y="100975"/>
                  <a:pt x="949960" y="96520"/>
                </a:cubicBezTo>
                <a:cubicBezTo>
                  <a:pt x="953347" y="91440"/>
                  <a:pt x="957390" y="86741"/>
                  <a:pt x="960120" y="81280"/>
                </a:cubicBezTo>
                <a:cubicBezTo>
                  <a:pt x="967277" y="66966"/>
                  <a:pt x="966299" y="41967"/>
                  <a:pt x="985520" y="35560"/>
                </a:cubicBezTo>
                <a:lnTo>
                  <a:pt x="1016000" y="25400"/>
                </a:lnTo>
                <a:cubicBezTo>
                  <a:pt x="1021080" y="23707"/>
                  <a:pt x="1026045" y="21619"/>
                  <a:pt x="1031240" y="20320"/>
                </a:cubicBezTo>
                <a:cubicBezTo>
                  <a:pt x="1038013" y="18627"/>
                  <a:pt x="1044744" y="16755"/>
                  <a:pt x="1051560" y="15240"/>
                </a:cubicBezTo>
                <a:cubicBezTo>
                  <a:pt x="1059989" y="13367"/>
                  <a:pt x="1068630" y="12432"/>
                  <a:pt x="1076960" y="10160"/>
                </a:cubicBezTo>
                <a:cubicBezTo>
                  <a:pt x="1087292" y="7342"/>
                  <a:pt x="1107440" y="0"/>
                  <a:pt x="1107440" y="0"/>
                </a:cubicBezTo>
                <a:cubicBezTo>
                  <a:pt x="1122680" y="1693"/>
                  <a:pt x="1138219" y="1632"/>
                  <a:pt x="1153160" y="5080"/>
                </a:cubicBezTo>
                <a:cubicBezTo>
                  <a:pt x="1169700" y="8897"/>
                  <a:pt x="1174629" y="18355"/>
                  <a:pt x="1188720" y="25400"/>
                </a:cubicBezTo>
                <a:cubicBezTo>
                  <a:pt x="1211631" y="36856"/>
                  <a:pt x="1197362" y="22442"/>
                  <a:pt x="1219200" y="40640"/>
                </a:cubicBezTo>
                <a:cubicBezTo>
                  <a:pt x="1237106" y="55561"/>
                  <a:pt x="1240600" y="65119"/>
                  <a:pt x="1254760" y="86360"/>
                </a:cubicBezTo>
                <a:cubicBezTo>
                  <a:pt x="1258147" y="91440"/>
                  <a:pt x="1262989" y="95808"/>
                  <a:pt x="1264920" y="101600"/>
                </a:cubicBezTo>
                <a:cubicBezTo>
                  <a:pt x="1266613" y="106680"/>
                  <a:pt x="1267399" y="112159"/>
                  <a:pt x="1270000" y="116840"/>
                </a:cubicBezTo>
                <a:cubicBezTo>
                  <a:pt x="1275930" y="127514"/>
                  <a:pt x="1283547" y="137160"/>
                  <a:pt x="1290320" y="147320"/>
                </a:cubicBezTo>
                <a:cubicBezTo>
                  <a:pt x="1293707" y="152400"/>
                  <a:pt x="1298549" y="156768"/>
                  <a:pt x="1300480" y="162560"/>
                </a:cubicBezTo>
                <a:cubicBezTo>
                  <a:pt x="1307491" y="183592"/>
                  <a:pt x="1302590" y="173345"/>
                  <a:pt x="1315720" y="193040"/>
                </a:cubicBezTo>
                <a:cubicBezTo>
                  <a:pt x="1317652" y="202701"/>
                  <a:pt x="1320673" y="223266"/>
                  <a:pt x="1325880" y="233680"/>
                </a:cubicBezTo>
                <a:cubicBezTo>
                  <a:pt x="1328610" y="239141"/>
                  <a:pt x="1333560" y="243341"/>
                  <a:pt x="1336040" y="248920"/>
                </a:cubicBezTo>
                <a:cubicBezTo>
                  <a:pt x="1340390" y="258707"/>
                  <a:pt x="1342813" y="269240"/>
                  <a:pt x="1346200" y="279400"/>
                </a:cubicBezTo>
                <a:lnTo>
                  <a:pt x="1351280" y="294640"/>
                </a:lnTo>
                <a:cubicBezTo>
                  <a:pt x="1352973" y="299720"/>
                  <a:pt x="1355480" y="304598"/>
                  <a:pt x="1356360" y="309880"/>
                </a:cubicBezTo>
                <a:cubicBezTo>
                  <a:pt x="1363389" y="352052"/>
                  <a:pt x="1361440" y="330060"/>
                  <a:pt x="1361440" y="37592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1" name="任意多边形 80"/>
          <p:cNvSpPr/>
          <p:nvPr/>
        </p:nvSpPr>
        <p:spPr bwMode="auto">
          <a:xfrm>
            <a:off x="3086512" y="2614523"/>
            <a:ext cx="731520" cy="1259859"/>
          </a:xfrm>
          <a:custGeom>
            <a:avLst/>
            <a:gdLst>
              <a:gd name="connsiteX0" fmla="*/ 731520 w 731520"/>
              <a:gd name="connsiteY0" fmla="*/ 0 h 1259859"/>
              <a:gd name="connsiteX1" fmla="*/ 726440 w 731520"/>
              <a:gd name="connsiteY1" fmla="*/ 60960 h 1259859"/>
              <a:gd name="connsiteX2" fmla="*/ 721360 w 731520"/>
              <a:gd name="connsiteY2" fmla="*/ 76200 h 1259859"/>
              <a:gd name="connsiteX3" fmla="*/ 711200 w 731520"/>
              <a:gd name="connsiteY3" fmla="*/ 111760 h 1259859"/>
              <a:gd name="connsiteX4" fmla="*/ 690880 w 731520"/>
              <a:gd name="connsiteY4" fmla="*/ 142240 h 1259859"/>
              <a:gd name="connsiteX5" fmla="*/ 680720 w 731520"/>
              <a:gd name="connsiteY5" fmla="*/ 157480 h 1259859"/>
              <a:gd name="connsiteX6" fmla="*/ 635000 w 731520"/>
              <a:gd name="connsiteY6" fmla="*/ 182880 h 1259859"/>
              <a:gd name="connsiteX7" fmla="*/ 614680 w 731520"/>
              <a:gd name="connsiteY7" fmla="*/ 208280 h 1259859"/>
              <a:gd name="connsiteX8" fmla="*/ 594360 w 731520"/>
              <a:gd name="connsiteY8" fmla="*/ 238760 h 1259859"/>
              <a:gd name="connsiteX9" fmla="*/ 584200 w 731520"/>
              <a:gd name="connsiteY9" fmla="*/ 254000 h 1259859"/>
              <a:gd name="connsiteX10" fmla="*/ 568960 w 731520"/>
              <a:gd name="connsiteY10" fmla="*/ 269240 h 1259859"/>
              <a:gd name="connsiteX11" fmla="*/ 548640 w 731520"/>
              <a:gd name="connsiteY11" fmla="*/ 294640 h 1259859"/>
              <a:gd name="connsiteX12" fmla="*/ 538480 w 731520"/>
              <a:gd name="connsiteY12" fmla="*/ 309880 h 1259859"/>
              <a:gd name="connsiteX13" fmla="*/ 508000 w 731520"/>
              <a:gd name="connsiteY13" fmla="*/ 330200 h 1259859"/>
              <a:gd name="connsiteX14" fmla="*/ 477520 w 731520"/>
              <a:gd name="connsiteY14" fmla="*/ 350520 h 1259859"/>
              <a:gd name="connsiteX15" fmla="*/ 447040 w 731520"/>
              <a:gd name="connsiteY15" fmla="*/ 365760 h 1259859"/>
              <a:gd name="connsiteX16" fmla="*/ 436880 w 731520"/>
              <a:gd name="connsiteY16" fmla="*/ 381000 h 1259859"/>
              <a:gd name="connsiteX17" fmla="*/ 421640 w 731520"/>
              <a:gd name="connsiteY17" fmla="*/ 386080 h 1259859"/>
              <a:gd name="connsiteX18" fmla="*/ 391160 w 731520"/>
              <a:gd name="connsiteY18" fmla="*/ 406400 h 1259859"/>
              <a:gd name="connsiteX19" fmla="*/ 360680 w 731520"/>
              <a:gd name="connsiteY19" fmla="*/ 431800 h 1259859"/>
              <a:gd name="connsiteX20" fmla="*/ 340360 w 731520"/>
              <a:gd name="connsiteY20" fmla="*/ 441960 h 1259859"/>
              <a:gd name="connsiteX21" fmla="*/ 325120 w 731520"/>
              <a:gd name="connsiteY21" fmla="*/ 457200 h 1259859"/>
              <a:gd name="connsiteX22" fmla="*/ 294640 w 731520"/>
              <a:gd name="connsiteY22" fmla="*/ 472440 h 1259859"/>
              <a:gd name="connsiteX23" fmla="*/ 264160 w 731520"/>
              <a:gd name="connsiteY23" fmla="*/ 497840 h 1259859"/>
              <a:gd name="connsiteX24" fmla="*/ 233680 w 731520"/>
              <a:gd name="connsiteY24" fmla="*/ 513080 h 1259859"/>
              <a:gd name="connsiteX25" fmla="*/ 223520 w 731520"/>
              <a:gd name="connsiteY25" fmla="*/ 528320 h 1259859"/>
              <a:gd name="connsiteX26" fmla="*/ 208280 w 731520"/>
              <a:gd name="connsiteY26" fmla="*/ 533400 h 1259859"/>
              <a:gd name="connsiteX27" fmla="*/ 193040 w 731520"/>
              <a:gd name="connsiteY27" fmla="*/ 543560 h 1259859"/>
              <a:gd name="connsiteX28" fmla="*/ 152400 w 731520"/>
              <a:gd name="connsiteY28" fmla="*/ 589280 h 1259859"/>
              <a:gd name="connsiteX29" fmla="*/ 137160 w 731520"/>
              <a:gd name="connsiteY29" fmla="*/ 604520 h 1259859"/>
              <a:gd name="connsiteX30" fmla="*/ 116840 w 731520"/>
              <a:gd name="connsiteY30" fmla="*/ 635000 h 1259859"/>
              <a:gd name="connsiteX31" fmla="*/ 106680 w 731520"/>
              <a:gd name="connsiteY31" fmla="*/ 650240 h 1259859"/>
              <a:gd name="connsiteX32" fmla="*/ 96520 w 731520"/>
              <a:gd name="connsiteY32" fmla="*/ 665480 h 1259859"/>
              <a:gd name="connsiteX33" fmla="*/ 86360 w 731520"/>
              <a:gd name="connsiteY33" fmla="*/ 695960 h 1259859"/>
              <a:gd name="connsiteX34" fmla="*/ 71120 w 731520"/>
              <a:gd name="connsiteY34" fmla="*/ 721360 h 1259859"/>
              <a:gd name="connsiteX35" fmla="*/ 66040 w 731520"/>
              <a:gd name="connsiteY35" fmla="*/ 736600 h 1259859"/>
              <a:gd name="connsiteX36" fmla="*/ 55880 w 731520"/>
              <a:gd name="connsiteY36" fmla="*/ 751840 h 1259859"/>
              <a:gd name="connsiteX37" fmla="*/ 45720 w 731520"/>
              <a:gd name="connsiteY37" fmla="*/ 782320 h 1259859"/>
              <a:gd name="connsiteX38" fmla="*/ 30480 w 731520"/>
              <a:gd name="connsiteY38" fmla="*/ 828040 h 1259859"/>
              <a:gd name="connsiteX39" fmla="*/ 15240 w 731520"/>
              <a:gd name="connsiteY39" fmla="*/ 873760 h 1259859"/>
              <a:gd name="connsiteX40" fmla="*/ 10160 w 731520"/>
              <a:gd name="connsiteY40" fmla="*/ 889000 h 1259859"/>
              <a:gd name="connsiteX41" fmla="*/ 5080 w 731520"/>
              <a:gd name="connsiteY41" fmla="*/ 909320 h 1259859"/>
              <a:gd name="connsiteX42" fmla="*/ 0 w 731520"/>
              <a:gd name="connsiteY42" fmla="*/ 955040 h 1259859"/>
              <a:gd name="connsiteX43" fmla="*/ 10160 w 731520"/>
              <a:gd name="connsiteY43" fmla="*/ 1026160 h 1259859"/>
              <a:gd name="connsiteX44" fmla="*/ 20320 w 731520"/>
              <a:gd name="connsiteY44" fmla="*/ 1061720 h 1259859"/>
              <a:gd name="connsiteX45" fmla="*/ 40640 w 731520"/>
              <a:gd name="connsiteY45" fmla="*/ 1092200 h 1259859"/>
              <a:gd name="connsiteX46" fmla="*/ 50800 w 731520"/>
              <a:gd name="connsiteY46" fmla="*/ 1107440 h 1259859"/>
              <a:gd name="connsiteX47" fmla="*/ 66040 w 731520"/>
              <a:gd name="connsiteY47" fmla="*/ 1117600 h 1259859"/>
              <a:gd name="connsiteX48" fmla="*/ 76200 w 731520"/>
              <a:gd name="connsiteY48" fmla="*/ 1132840 h 1259859"/>
              <a:gd name="connsiteX49" fmla="*/ 106680 w 731520"/>
              <a:gd name="connsiteY49" fmla="*/ 1153160 h 1259859"/>
              <a:gd name="connsiteX50" fmla="*/ 116840 w 731520"/>
              <a:gd name="connsiteY50" fmla="*/ 1168400 h 1259859"/>
              <a:gd name="connsiteX51" fmla="*/ 121920 w 731520"/>
              <a:gd name="connsiteY51" fmla="*/ 1183640 h 1259859"/>
              <a:gd name="connsiteX52" fmla="*/ 137160 w 731520"/>
              <a:gd name="connsiteY52" fmla="*/ 1193800 h 1259859"/>
              <a:gd name="connsiteX53" fmla="*/ 182880 w 731520"/>
              <a:gd name="connsiteY53" fmla="*/ 1229360 h 1259859"/>
              <a:gd name="connsiteX54" fmla="*/ 198120 w 731520"/>
              <a:gd name="connsiteY54" fmla="*/ 1239520 h 1259859"/>
              <a:gd name="connsiteX55" fmla="*/ 228600 w 731520"/>
              <a:gd name="connsiteY55" fmla="*/ 1249680 h 1259859"/>
              <a:gd name="connsiteX56" fmla="*/ 243840 w 731520"/>
              <a:gd name="connsiteY56" fmla="*/ 1254760 h 1259859"/>
              <a:gd name="connsiteX57" fmla="*/ 320040 w 731520"/>
              <a:gd name="connsiteY57" fmla="*/ 1259840 h 12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31520" h="1259859">
                <a:moveTo>
                  <a:pt x="731520" y="0"/>
                </a:moveTo>
                <a:cubicBezTo>
                  <a:pt x="729827" y="20320"/>
                  <a:pt x="729135" y="40748"/>
                  <a:pt x="726440" y="60960"/>
                </a:cubicBezTo>
                <a:cubicBezTo>
                  <a:pt x="725732" y="66268"/>
                  <a:pt x="722831" y="71051"/>
                  <a:pt x="721360" y="76200"/>
                </a:cubicBezTo>
                <a:cubicBezTo>
                  <a:pt x="719813" y="81616"/>
                  <a:pt x="714782" y="105312"/>
                  <a:pt x="711200" y="111760"/>
                </a:cubicBezTo>
                <a:cubicBezTo>
                  <a:pt x="705270" y="122434"/>
                  <a:pt x="697653" y="132080"/>
                  <a:pt x="690880" y="142240"/>
                </a:cubicBezTo>
                <a:cubicBezTo>
                  <a:pt x="687493" y="147320"/>
                  <a:pt x="685800" y="154093"/>
                  <a:pt x="680720" y="157480"/>
                </a:cubicBezTo>
                <a:cubicBezTo>
                  <a:pt x="645785" y="180770"/>
                  <a:pt x="661824" y="173939"/>
                  <a:pt x="635000" y="182880"/>
                </a:cubicBezTo>
                <a:cubicBezTo>
                  <a:pt x="623560" y="217200"/>
                  <a:pt x="639426" y="179999"/>
                  <a:pt x="614680" y="208280"/>
                </a:cubicBezTo>
                <a:cubicBezTo>
                  <a:pt x="606639" y="217470"/>
                  <a:pt x="601133" y="228600"/>
                  <a:pt x="594360" y="238760"/>
                </a:cubicBezTo>
                <a:cubicBezTo>
                  <a:pt x="590973" y="243840"/>
                  <a:pt x="588517" y="249683"/>
                  <a:pt x="584200" y="254000"/>
                </a:cubicBezTo>
                <a:lnTo>
                  <a:pt x="568960" y="269240"/>
                </a:lnTo>
                <a:cubicBezTo>
                  <a:pt x="559070" y="298909"/>
                  <a:pt x="571618" y="271662"/>
                  <a:pt x="548640" y="294640"/>
                </a:cubicBezTo>
                <a:cubicBezTo>
                  <a:pt x="544323" y="298957"/>
                  <a:pt x="543075" y="305860"/>
                  <a:pt x="538480" y="309880"/>
                </a:cubicBezTo>
                <a:cubicBezTo>
                  <a:pt x="529290" y="317921"/>
                  <a:pt x="516634" y="321566"/>
                  <a:pt x="508000" y="330200"/>
                </a:cubicBezTo>
                <a:cubicBezTo>
                  <a:pt x="479110" y="359090"/>
                  <a:pt x="506927" y="335816"/>
                  <a:pt x="477520" y="350520"/>
                </a:cubicBezTo>
                <a:cubicBezTo>
                  <a:pt x="438129" y="370215"/>
                  <a:pt x="485346" y="352991"/>
                  <a:pt x="447040" y="365760"/>
                </a:cubicBezTo>
                <a:cubicBezTo>
                  <a:pt x="443653" y="370840"/>
                  <a:pt x="441648" y="377186"/>
                  <a:pt x="436880" y="381000"/>
                </a:cubicBezTo>
                <a:cubicBezTo>
                  <a:pt x="432699" y="384345"/>
                  <a:pt x="426321" y="383479"/>
                  <a:pt x="421640" y="386080"/>
                </a:cubicBezTo>
                <a:cubicBezTo>
                  <a:pt x="410966" y="392010"/>
                  <a:pt x="399794" y="397766"/>
                  <a:pt x="391160" y="406400"/>
                </a:cubicBezTo>
                <a:cubicBezTo>
                  <a:pt x="377151" y="420409"/>
                  <a:pt x="377183" y="422370"/>
                  <a:pt x="360680" y="431800"/>
                </a:cubicBezTo>
                <a:cubicBezTo>
                  <a:pt x="354105" y="435557"/>
                  <a:pt x="346522" y="437558"/>
                  <a:pt x="340360" y="441960"/>
                </a:cubicBezTo>
                <a:cubicBezTo>
                  <a:pt x="334514" y="446136"/>
                  <a:pt x="330639" y="452601"/>
                  <a:pt x="325120" y="457200"/>
                </a:cubicBezTo>
                <a:cubicBezTo>
                  <a:pt x="303282" y="475398"/>
                  <a:pt x="317551" y="460984"/>
                  <a:pt x="294640" y="472440"/>
                </a:cubicBezTo>
                <a:cubicBezTo>
                  <a:pt x="275721" y="481900"/>
                  <a:pt x="281012" y="483796"/>
                  <a:pt x="264160" y="497840"/>
                </a:cubicBezTo>
                <a:cubicBezTo>
                  <a:pt x="251030" y="508782"/>
                  <a:pt x="248954" y="507989"/>
                  <a:pt x="233680" y="513080"/>
                </a:cubicBezTo>
                <a:cubicBezTo>
                  <a:pt x="230293" y="518160"/>
                  <a:pt x="228288" y="524506"/>
                  <a:pt x="223520" y="528320"/>
                </a:cubicBezTo>
                <a:cubicBezTo>
                  <a:pt x="219339" y="531665"/>
                  <a:pt x="213069" y="531005"/>
                  <a:pt x="208280" y="533400"/>
                </a:cubicBezTo>
                <a:cubicBezTo>
                  <a:pt x="202819" y="536130"/>
                  <a:pt x="197603" y="539504"/>
                  <a:pt x="193040" y="543560"/>
                </a:cubicBezTo>
                <a:cubicBezTo>
                  <a:pt x="129527" y="600016"/>
                  <a:pt x="182732" y="552881"/>
                  <a:pt x="152400" y="589280"/>
                </a:cubicBezTo>
                <a:cubicBezTo>
                  <a:pt x="147801" y="594799"/>
                  <a:pt x="141571" y="598849"/>
                  <a:pt x="137160" y="604520"/>
                </a:cubicBezTo>
                <a:cubicBezTo>
                  <a:pt x="129663" y="614159"/>
                  <a:pt x="123613" y="624840"/>
                  <a:pt x="116840" y="635000"/>
                </a:cubicBezTo>
                <a:lnTo>
                  <a:pt x="106680" y="650240"/>
                </a:lnTo>
                <a:cubicBezTo>
                  <a:pt x="103293" y="655320"/>
                  <a:pt x="98451" y="659688"/>
                  <a:pt x="96520" y="665480"/>
                </a:cubicBezTo>
                <a:cubicBezTo>
                  <a:pt x="93133" y="675640"/>
                  <a:pt x="91870" y="686777"/>
                  <a:pt x="86360" y="695960"/>
                </a:cubicBezTo>
                <a:cubicBezTo>
                  <a:pt x="81280" y="704427"/>
                  <a:pt x="75536" y="712529"/>
                  <a:pt x="71120" y="721360"/>
                </a:cubicBezTo>
                <a:cubicBezTo>
                  <a:pt x="68725" y="726149"/>
                  <a:pt x="68435" y="731811"/>
                  <a:pt x="66040" y="736600"/>
                </a:cubicBezTo>
                <a:cubicBezTo>
                  <a:pt x="63310" y="742061"/>
                  <a:pt x="58360" y="746261"/>
                  <a:pt x="55880" y="751840"/>
                </a:cubicBezTo>
                <a:cubicBezTo>
                  <a:pt x="51530" y="761627"/>
                  <a:pt x="49107" y="772160"/>
                  <a:pt x="45720" y="782320"/>
                </a:cubicBezTo>
                <a:lnTo>
                  <a:pt x="30480" y="828040"/>
                </a:lnTo>
                <a:lnTo>
                  <a:pt x="15240" y="873760"/>
                </a:lnTo>
                <a:cubicBezTo>
                  <a:pt x="13547" y="878840"/>
                  <a:pt x="11459" y="883805"/>
                  <a:pt x="10160" y="889000"/>
                </a:cubicBezTo>
                <a:lnTo>
                  <a:pt x="5080" y="909320"/>
                </a:lnTo>
                <a:cubicBezTo>
                  <a:pt x="3387" y="924560"/>
                  <a:pt x="0" y="939706"/>
                  <a:pt x="0" y="955040"/>
                </a:cubicBezTo>
                <a:cubicBezTo>
                  <a:pt x="0" y="1015977"/>
                  <a:pt x="759" y="993255"/>
                  <a:pt x="10160" y="1026160"/>
                </a:cubicBezTo>
                <a:cubicBezTo>
                  <a:pt x="11707" y="1031576"/>
                  <a:pt x="16738" y="1055272"/>
                  <a:pt x="20320" y="1061720"/>
                </a:cubicBezTo>
                <a:cubicBezTo>
                  <a:pt x="26250" y="1072394"/>
                  <a:pt x="33867" y="1082040"/>
                  <a:pt x="40640" y="1092200"/>
                </a:cubicBezTo>
                <a:cubicBezTo>
                  <a:pt x="44027" y="1097280"/>
                  <a:pt x="45720" y="1104053"/>
                  <a:pt x="50800" y="1107440"/>
                </a:cubicBezTo>
                <a:lnTo>
                  <a:pt x="66040" y="1117600"/>
                </a:lnTo>
                <a:cubicBezTo>
                  <a:pt x="69427" y="1122680"/>
                  <a:pt x="71605" y="1128820"/>
                  <a:pt x="76200" y="1132840"/>
                </a:cubicBezTo>
                <a:cubicBezTo>
                  <a:pt x="85390" y="1140881"/>
                  <a:pt x="106680" y="1153160"/>
                  <a:pt x="106680" y="1153160"/>
                </a:cubicBezTo>
                <a:cubicBezTo>
                  <a:pt x="110067" y="1158240"/>
                  <a:pt x="114110" y="1162939"/>
                  <a:pt x="116840" y="1168400"/>
                </a:cubicBezTo>
                <a:cubicBezTo>
                  <a:pt x="119235" y="1173189"/>
                  <a:pt x="118575" y="1179459"/>
                  <a:pt x="121920" y="1183640"/>
                </a:cubicBezTo>
                <a:cubicBezTo>
                  <a:pt x="125734" y="1188408"/>
                  <a:pt x="132470" y="1189891"/>
                  <a:pt x="137160" y="1193800"/>
                </a:cubicBezTo>
                <a:cubicBezTo>
                  <a:pt x="184909" y="1233591"/>
                  <a:pt x="105844" y="1178003"/>
                  <a:pt x="182880" y="1229360"/>
                </a:cubicBezTo>
                <a:cubicBezTo>
                  <a:pt x="187960" y="1232747"/>
                  <a:pt x="192328" y="1237589"/>
                  <a:pt x="198120" y="1239520"/>
                </a:cubicBezTo>
                <a:lnTo>
                  <a:pt x="228600" y="1249680"/>
                </a:lnTo>
                <a:cubicBezTo>
                  <a:pt x="233680" y="1251373"/>
                  <a:pt x="238507" y="1254275"/>
                  <a:pt x="243840" y="1254760"/>
                </a:cubicBezTo>
                <a:cubicBezTo>
                  <a:pt x="306466" y="1260453"/>
                  <a:pt x="281017" y="1259840"/>
                  <a:pt x="320040" y="125984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3401474" y="2980281"/>
            <a:ext cx="812841" cy="894080"/>
          </a:xfrm>
          <a:custGeom>
            <a:avLst/>
            <a:gdLst>
              <a:gd name="connsiteX0" fmla="*/ 0 w 812841"/>
              <a:gd name="connsiteY0" fmla="*/ 894080 h 894080"/>
              <a:gd name="connsiteX1" fmla="*/ 157480 w 812841"/>
              <a:gd name="connsiteY1" fmla="*/ 883920 h 894080"/>
              <a:gd name="connsiteX2" fmla="*/ 208280 w 812841"/>
              <a:gd name="connsiteY2" fmla="*/ 868680 h 894080"/>
              <a:gd name="connsiteX3" fmla="*/ 259080 w 812841"/>
              <a:gd name="connsiteY3" fmla="*/ 863600 h 894080"/>
              <a:gd name="connsiteX4" fmla="*/ 335280 w 812841"/>
              <a:gd name="connsiteY4" fmla="*/ 838200 h 894080"/>
              <a:gd name="connsiteX5" fmla="*/ 365760 w 812841"/>
              <a:gd name="connsiteY5" fmla="*/ 828040 h 894080"/>
              <a:gd name="connsiteX6" fmla="*/ 381000 w 812841"/>
              <a:gd name="connsiteY6" fmla="*/ 822960 h 894080"/>
              <a:gd name="connsiteX7" fmla="*/ 401320 w 812841"/>
              <a:gd name="connsiteY7" fmla="*/ 807720 h 894080"/>
              <a:gd name="connsiteX8" fmla="*/ 416560 w 812841"/>
              <a:gd name="connsiteY8" fmla="*/ 792480 h 894080"/>
              <a:gd name="connsiteX9" fmla="*/ 447040 w 812841"/>
              <a:gd name="connsiteY9" fmla="*/ 772160 h 894080"/>
              <a:gd name="connsiteX10" fmla="*/ 462280 w 812841"/>
              <a:gd name="connsiteY10" fmla="*/ 762000 h 894080"/>
              <a:gd name="connsiteX11" fmla="*/ 492760 w 812841"/>
              <a:gd name="connsiteY11" fmla="*/ 716280 h 894080"/>
              <a:gd name="connsiteX12" fmla="*/ 502920 w 812841"/>
              <a:gd name="connsiteY12" fmla="*/ 701040 h 894080"/>
              <a:gd name="connsiteX13" fmla="*/ 518160 w 812841"/>
              <a:gd name="connsiteY13" fmla="*/ 670560 h 894080"/>
              <a:gd name="connsiteX14" fmla="*/ 538480 w 812841"/>
              <a:gd name="connsiteY14" fmla="*/ 640080 h 894080"/>
              <a:gd name="connsiteX15" fmla="*/ 548640 w 812841"/>
              <a:gd name="connsiteY15" fmla="*/ 609600 h 894080"/>
              <a:gd name="connsiteX16" fmla="*/ 553720 w 812841"/>
              <a:gd name="connsiteY16" fmla="*/ 594360 h 894080"/>
              <a:gd name="connsiteX17" fmla="*/ 563880 w 812841"/>
              <a:gd name="connsiteY17" fmla="*/ 579120 h 894080"/>
              <a:gd name="connsiteX18" fmla="*/ 579120 w 812841"/>
              <a:gd name="connsiteY18" fmla="*/ 533400 h 894080"/>
              <a:gd name="connsiteX19" fmla="*/ 594360 w 812841"/>
              <a:gd name="connsiteY19" fmla="*/ 487680 h 894080"/>
              <a:gd name="connsiteX20" fmla="*/ 599440 w 812841"/>
              <a:gd name="connsiteY20" fmla="*/ 472440 h 894080"/>
              <a:gd name="connsiteX21" fmla="*/ 604520 w 812841"/>
              <a:gd name="connsiteY21" fmla="*/ 457200 h 894080"/>
              <a:gd name="connsiteX22" fmla="*/ 619760 w 812841"/>
              <a:gd name="connsiteY22" fmla="*/ 426720 h 894080"/>
              <a:gd name="connsiteX23" fmla="*/ 629920 w 812841"/>
              <a:gd name="connsiteY23" fmla="*/ 411480 h 894080"/>
              <a:gd name="connsiteX24" fmla="*/ 640080 w 812841"/>
              <a:gd name="connsiteY24" fmla="*/ 381000 h 894080"/>
              <a:gd name="connsiteX25" fmla="*/ 650240 w 812841"/>
              <a:gd name="connsiteY25" fmla="*/ 350520 h 894080"/>
              <a:gd name="connsiteX26" fmla="*/ 655320 w 812841"/>
              <a:gd name="connsiteY26" fmla="*/ 335280 h 894080"/>
              <a:gd name="connsiteX27" fmla="*/ 660400 w 812841"/>
              <a:gd name="connsiteY27" fmla="*/ 320040 h 894080"/>
              <a:gd name="connsiteX28" fmla="*/ 670560 w 812841"/>
              <a:gd name="connsiteY28" fmla="*/ 304800 h 894080"/>
              <a:gd name="connsiteX29" fmla="*/ 675640 w 812841"/>
              <a:gd name="connsiteY29" fmla="*/ 289560 h 894080"/>
              <a:gd name="connsiteX30" fmla="*/ 685800 w 812841"/>
              <a:gd name="connsiteY30" fmla="*/ 248920 h 894080"/>
              <a:gd name="connsiteX31" fmla="*/ 695960 w 812841"/>
              <a:gd name="connsiteY31" fmla="*/ 203200 h 894080"/>
              <a:gd name="connsiteX32" fmla="*/ 711200 w 812841"/>
              <a:gd name="connsiteY32" fmla="*/ 152400 h 894080"/>
              <a:gd name="connsiteX33" fmla="*/ 721360 w 812841"/>
              <a:gd name="connsiteY33" fmla="*/ 121920 h 894080"/>
              <a:gd name="connsiteX34" fmla="*/ 726440 w 812841"/>
              <a:gd name="connsiteY34" fmla="*/ 106680 h 894080"/>
              <a:gd name="connsiteX35" fmla="*/ 731520 w 812841"/>
              <a:gd name="connsiteY35" fmla="*/ 91440 h 894080"/>
              <a:gd name="connsiteX36" fmla="*/ 741680 w 812841"/>
              <a:gd name="connsiteY36" fmla="*/ 76200 h 894080"/>
              <a:gd name="connsiteX37" fmla="*/ 767080 w 812841"/>
              <a:gd name="connsiteY37" fmla="*/ 30480 h 894080"/>
              <a:gd name="connsiteX38" fmla="*/ 797560 w 812841"/>
              <a:gd name="connsiteY38" fmla="*/ 10160 h 894080"/>
              <a:gd name="connsiteX39" fmla="*/ 812800 w 812841"/>
              <a:gd name="connsiteY39" fmla="*/ 0 h 89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841" h="894080">
                <a:moveTo>
                  <a:pt x="0" y="894080"/>
                </a:moveTo>
                <a:cubicBezTo>
                  <a:pt x="52493" y="890693"/>
                  <a:pt x="105070" y="888412"/>
                  <a:pt x="157480" y="883920"/>
                </a:cubicBezTo>
                <a:cubicBezTo>
                  <a:pt x="230106" y="877695"/>
                  <a:pt x="106880" y="878820"/>
                  <a:pt x="208280" y="868680"/>
                </a:cubicBezTo>
                <a:lnTo>
                  <a:pt x="259080" y="863600"/>
                </a:lnTo>
                <a:lnTo>
                  <a:pt x="335280" y="838200"/>
                </a:lnTo>
                <a:lnTo>
                  <a:pt x="365760" y="828040"/>
                </a:lnTo>
                <a:lnTo>
                  <a:pt x="381000" y="822960"/>
                </a:lnTo>
                <a:cubicBezTo>
                  <a:pt x="387773" y="817880"/>
                  <a:pt x="394892" y="813230"/>
                  <a:pt x="401320" y="807720"/>
                </a:cubicBezTo>
                <a:cubicBezTo>
                  <a:pt x="406775" y="803045"/>
                  <a:pt x="410889" y="796891"/>
                  <a:pt x="416560" y="792480"/>
                </a:cubicBezTo>
                <a:cubicBezTo>
                  <a:pt x="426199" y="784983"/>
                  <a:pt x="436880" y="778933"/>
                  <a:pt x="447040" y="772160"/>
                </a:cubicBezTo>
                <a:lnTo>
                  <a:pt x="462280" y="762000"/>
                </a:lnTo>
                <a:lnTo>
                  <a:pt x="492760" y="716280"/>
                </a:lnTo>
                <a:cubicBezTo>
                  <a:pt x="496147" y="711200"/>
                  <a:pt x="500989" y="706832"/>
                  <a:pt x="502920" y="701040"/>
                </a:cubicBezTo>
                <a:cubicBezTo>
                  <a:pt x="515689" y="662734"/>
                  <a:pt x="498465" y="709951"/>
                  <a:pt x="518160" y="670560"/>
                </a:cubicBezTo>
                <a:cubicBezTo>
                  <a:pt x="532864" y="641153"/>
                  <a:pt x="509590" y="668970"/>
                  <a:pt x="538480" y="640080"/>
                </a:cubicBezTo>
                <a:lnTo>
                  <a:pt x="548640" y="609600"/>
                </a:lnTo>
                <a:cubicBezTo>
                  <a:pt x="550333" y="604520"/>
                  <a:pt x="550750" y="598815"/>
                  <a:pt x="553720" y="594360"/>
                </a:cubicBezTo>
                <a:cubicBezTo>
                  <a:pt x="557107" y="589280"/>
                  <a:pt x="561400" y="584699"/>
                  <a:pt x="563880" y="579120"/>
                </a:cubicBezTo>
                <a:lnTo>
                  <a:pt x="579120" y="533400"/>
                </a:lnTo>
                <a:lnTo>
                  <a:pt x="594360" y="487680"/>
                </a:lnTo>
                <a:lnTo>
                  <a:pt x="599440" y="472440"/>
                </a:lnTo>
                <a:cubicBezTo>
                  <a:pt x="601133" y="467360"/>
                  <a:pt x="601550" y="461655"/>
                  <a:pt x="604520" y="457200"/>
                </a:cubicBezTo>
                <a:cubicBezTo>
                  <a:pt x="633637" y="413524"/>
                  <a:pt x="598728" y="468784"/>
                  <a:pt x="619760" y="426720"/>
                </a:cubicBezTo>
                <a:cubicBezTo>
                  <a:pt x="622490" y="421259"/>
                  <a:pt x="627440" y="417059"/>
                  <a:pt x="629920" y="411480"/>
                </a:cubicBezTo>
                <a:cubicBezTo>
                  <a:pt x="634270" y="401693"/>
                  <a:pt x="636693" y="391160"/>
                  <a:pt x="640080" y="381000"/>
                </a:cubicBezTo>
                <a:lnTo>
                  <a:pt x="650240" y="350520"/>
                </a:lnTo>
                <a:lnTo>
                  <a:pt x="655320" y="335280"/>
                </a:lnTo>
                <a:cubicBezTo>
                  <a:pt x="657013" y="330200"/>
                  <a:pt x="657430" y="324495"/>
                  <a:pt x="660400" y="320040"/>
                </a:cubicBezTo>
                <a:cubicBezTo>
                  <a:pt x="663787" y="314960"/>
                  <a:pt x="667830" y="310261"/>
                  <a:pt x="670560" y="304800"/>
                </a:cubicBezTo>
                <a:cubicBezTo>
                  <a:pt x="672955" y="300011"/>
                  <a:pt x="674231" y="294726"/>
                  <a:pt x="675640" y="289560"/>
                </a:cubicBezTo>
                <a:cubicBezTo>
                  <a:pt x="679314" y="276088"/>
                  <a:pt x="682413" y="262467"/>
                  <a:pt x="685800" y="248920"/>
                </a:cubicBezTo>
                <a:cubicBezTo>
                  <a:pt x="698189" y="199364"/>
                  <a:pt x="683062" y="261243"/>
                  <a:pt x="695960" y="203200"/>
                </a:cubicBezTo>
                <a:cubicBezTo>
                  <a:pt x="701078" y="180168"/>
                  <a:pt x="702758" y="177727"/>
                  <a:pt x="711200" y="152400"/>
                </a:cubicBezTo>
                <a:lnTo>
                  <a:pt x="721360" y="121920"/>
                </a:lnTo>
                <a:lnTo>
                  <a:pt x="726440" y="106680"/>
                </a:lnTo>
                <a:cubicBezTo>
                  <a:pt x="728133" y="101600"/>
                  <a:pt x="728550" y="95895"/>
                  <a:pt x="731520" y="91440"/>
                </a:cubicBezTo>
                <a:cubicBezTo>
                  <a:pt x="734907" y="86360"/>
                  <a:pt x="738950" y="81661"/>
                  <a:pt x="741680" y="76200"/>
                </a:cubicBezTo>
                <a:cubicBezTo>
                  <a:pt x="750944" y="57672"/>
                  <a:pt x="743054" y="46497"/>
                  <a:pt x="767080" y="30480"/>
                </a:cubicBezTo>
                <a:cubicBezTo>
                  <a:pt x="777240" y="23707"/>
                  <a:pt x="785976" y="14021"/>
                  <a:pt x="797560" y="10160"/>
                </a:cubicBezTo>
                <a:cubicBezTo>
                  <a:pt x="814406" y="4545"/>
                  <a:pt x="812800" y="10435"/>
                  <a:pt x="812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3740588" y="2995521"/>
            <a:ext cx="697204" cy="1595120"/>
          </a:xfrm>
          <a:custGeom>
            <a:avLst/>
            <a:gdLst>
              <a:gd name="connsiteX0" fmla="*/ 483844 w 697204"/>
              <a:gd name="connsiteY0" fmla="*/ 0 h 1595120"/>
              <a:gd name="connsiteX1" fmla="*/ 509244 w 697204"/>
              <a:gd name="connsiteY1" fmla="*/ 10160 h 1595120"/>
              <a:gd name="connsiteX2" fmla="*/ 534644 w 697204"/>
              <a:gd name="connsiteY2" fmla="*/ 15240 h 1595120"/>
              <a:gd name="connsiteX3" fmla="*/ 549884 w 697204"/>
              <a:gd name="connsiteY3" fmla="*/ 20320 h 1595120"/>
              <a:gd name="connsiteX4" fmla="*/ 565124 w 697204"/>
              <a:gd name="connsiteY4" fmla="*/ 35560 h 1595120"/>
              <a:gd name="connsiteX5" fmla="*/ 580364 w 697204"/>
              <a:gd name="connsiteY5" fmla="*/ 45720 h 1595120"/>
              <a:gd name="connsiteX6" fmla="*/ 605764 w 697204"/>
              <a:gd name="connsiteY6" fmla="*/ 71120 h 1595120"/>
              <a:gd name="connsiteX7" fmla="*/ 621004 w 697204"/>
              <a:gd name="connsiteY7" fmla="*/ 106680 h 1595120"/>
              <a:gd name="connsiteX8" fmla="*/ 631164 w 697204"/>
              <a:gd name="connsiteY8" fmla="*/ 121920 h 1595120"/>
              <a:gd name="connsiteX9" fmla="*/ 646404 w 697204"/>
              <a:gd name="connsiteY9" fmla="*/ 132080 h 1595120"/>
              <a:gd name="connsiteX10" fmla="*/ 651484 w 697204"/>
              <a:gd name="connsiteY10" fmla="*/ 157480 h 1595120"/>
              <a:gd name="connsiteX11" fmla="*/ 661644 w 697204"/>
              <a:gd name="connsiteY11" fmla="*/ 187960 h 1595120"/>
              <a:gd name="connsiteX12" fmla="*/ 671804 w 697204"/>
              <a:gd name="connsiteY12" fmla="*/ 218440 h 1595120"/>
              <a:gd name="connsiteX13" fmla="*/ 676884 w 697204"/>
              <a:gd name="connsiteY13" fmla="*/ 233680 h 1595120"/>
              <a:gd name="connsiteX14" fmla="*/ 681964 w 697204"/>
              <a:gd name="connsiteY14" fmla="*/ 248920 h 1595120"/>
              <a:gd name="connsiteX15" fmla="*/ 687044 w 697204"/>
              <a:gd name="connsiteY15" fmla="*/ 274320 h 1595120"/>
              <a:gd name="connsiteX16" fmla="*/ 692124 w 697204"/>
              <a:gd name="connsiteY16" fmla="*/ 289560 h 1595120"/>
              <a:gd name="connsiteX17" fmla="*/ 697204 w 697204"/>
              <a:gd name="connsiteY17" fmla="*/ 320040 h 1595120"/>
              <a:gd name="connsiteX18" fmla="*/ 692124 w 697204"/>
              <a:gd name="connsiteY18" fmla="*/ 502920 h 1595120"/>
              <a:gd name="connsiteX19" fmla="*/ 681964 w 697204"/>
              <a:gd name="connsiteY19" fmla="*/ 533400 h 1595120"/>
              <a:gd name="connsiteX20" fmla="*/ 676884 w 697204"/>
              <a:gd name="connsiteY20" fmla="*/ 548640 h 1595120"/>
              <a:gd name="connsiteX21" fmla="*/ 671804 w 697204"/>
              <a:gd name="connsiteY21" fmla="*/ 563880 h 1595120"/>
              <a:gd name="connsiteX22" fmla="*/ 651484 w 697204"/>
              <a:gd name="connsiteY22" fmla="*/ 594360 h 1595120"/>
              <a:gd name="connsiteX23" fmla="*/ 641324 w 697204"/>
              <a:gd name="connsiteY23" fmla="*/ 609600 h 1595120"/>
              <a:gd name="connsiteX24" fmla="*/ 610844 w 697204"/>
              <a:gd name="connsiteY24" fmla="*/ 640080 h 1595120"/>
              <a:gd name="connsiteX25" fmla="*/ 565124 w 697204"/>
              <a:gd name="connsiteY25" fmla="*/ 670560 h 1595120"/>
              <a:gd name="connsiteX26" fmla="*/ 549884 w 697204"/>
              <a:gd name="connsiteY26" fmla="*/ 680720 h 1595120"/>
              <a:gd name="connsiteX27" fmla="*/ 534644 w 697204"/>
              <a:gd name="connsiteY27" fmla="*/ 695960 h 1595120"/>
              <a:gd name="connsiteX28" fmla="*/ 504164 w 697204"/>
              <a:gd name="connsiteY28" fmla="*/ 716280 h 1595120"/>
              <a:gd name="connsiteX29" fmla="*/ 494004 w 697204"/>
              <a:gd name="connsiteY29" fmla="*/ 731520 h 1595120"/>
              <a:gd name="connsiteX30" fmla="*/ 463524 w 697204"/>
              <a:gd name="connsiteY30" fmla="*/ 751840 h 1595120"/>
              <a:gd name="connsiteX31" fmla="*/ 438124 w 697204"/>
              <a:gd name="connsiteY31" fmla="*/ 782320 h 1595120"/>
              <a:gd name="connsiteX32" fmla="*/ 407644 w 697204"/>
              <a:gd name="connsiteY32" fmla="*/ 802640 h 1595120"/>
              <a:gd name="connsiteX33" fmla="*/ 397484 w 697204"/>
              <a:gd name="connsiteY33" fmla="*/ 817880 h 1595120"/>
              <a:gd name="connsiteX34" fmla="*/ 367004 w 697204"/>
              <a:gd name="connsiteY34" fmla="*/ 833120 h 1595120"/>
              <a:gd name="connsiteX35" fmla="*/ 336524 w 697204"/>
              <a:gd name="connsiteY35" fmla="*/ 853440 h 1595120"/>
              <a:gd name="connsiteX36" fmla="*/ 300964 w 697204"/>
              <a:gd name="connsiteY36" fmla="*/ 878840 h 1595120"/>
              <a:gd name="connsiteX37" fmla="*/ 285724 w 697204"/>
              <a:gd name="connsiteY37" fmla="*/ 883920 h 1595120"/>
              <a:gd name="connsiteX38" fmla="*/ 270484 w 697204"/>
              <a:gd name="connsiteY38" fmla="*/ 894080 h 1595120"/>
              <a:gd name="connsiteX39" fmla="*/ 240004 w 697204"/>
              <a:gd name="connsiteY39" fmla="*/ 904240 h 1595120"/>
              <a:gd name="connsiteX40" fmla="*/ 209524 w 697204"/>
              <a:gd name="connsiteY40" fmla="*/ 924560 h 1595120"/>
              <a:gd name="connsiteX41" fmla="*/ 163804 w 697204"/>
              <a:gd name="connsiteY41" fmla="*/ 955040 h 1595120"/>
              <a:gd name="connsiteX42" fmla="*/ 148564 w 697204"/>
              <a:gd name="connsiteY42" fmla="*/ 965200 h 1595120"/>
              <a:gd name="connsiteX43" fmla="*/ 133324 w 697204"/>
              <a:gd name="connsiteY43" fmla="*/ 975360 h 1595120"/>
              <a:gd name="connsiteX44" fmla="*/ 113004 w 697204"/>
              <a:gd name="connsiteY44" fmla="*/ 1005840 h 1595120"/>
              <a:gd name="connsiteX45" fmla="*/ 102844 w 697204"/>
              <a:gd name="connsiteY45" fmla="*/ 1026160 h 1595120"/>
              <a:gd name="connsiteX46" fmla="*/ 87604 w 697204"/>
              <a:gd name="connsiteY46" fmla="*/ 1036320 h 1595120"/>
              <a:gd name="connsiteX47" fmla="*/ 67284 w 697204"/>
              <a:gd name="connsiteY47" fmla="*/ 1082040 h 1595120"/>
              <a:gd name="connsiteX48" fmla="*/ 52044 w 697204"/>
              <a:gd name="connsiteY48" fmla="*/ 1097280 h 1595120"/>
              <a:gd name="connsiteX49" fmla="*/ 46964 w 697204"/>
              <a:gd name="connsiteY49" fmla="*/ 1112520 h 1595120"/>
              <a:gd name="connsiteX50" fmla="*/ 36804 w 697204"/>
              <a:gd name="connsiteY50" fmla="*/ 1127760 h 1595120"/>
              <a:gd name="connsiteX51" fmla="*/ 31724 w 697204"/>
              <a:gd name="connsiteY51" fmla="*/ 1153160 h 1595120"/>
              <a:gd name="connsiteX52" fmla="*/ 21564 w 697204"/>
              <a:gd name="connsiteY52" fmla="*/ 1168400 h 1595120"/>
              <a:gd name="connsiteX53" fmla="*/ 11404 w 697204"/>
              <a:gd name="connsiteY53" fmla="*/ 1198880 h 1595120"/>
              <a:gd name="connsiteX54" fmla="*/ 6324 w 697204"/>
              <a:gd name="connsiteY54" fmla="*/ 1214120 h 1595120"/>
              <a:gd name="connsiteX55" fmla="*/ 6324 w 697204"/>
              <a:gd name="connsiteY55" fmla="*/ 1417320 h 1595120"/>
              <a:gd name="connsiteX56" fmla="*/ 11404 w 697204"/>
              <a:gd name="connsiteY56" fmla="*/ 1437640 h 1595120"/>
              <a:gd name="connsiteX57" fmla="*/ 16484 w 697204"/>
              <a:gd name="connsiteY57" fmla="*/ 1452880 h 1595120"/>
              <a:gd name="connsiteX58" fmla="*/ 52044 w 697204"/>
              <a:gd name="connsiteY58" fmla="*/ 1498600 h 1595120"/>
              <a:gd name="connsiteX59" fmla="*/ 67284 w 697204"/>
              <a:gd name="connsiteY59" fmla="*/ 1508760 h 1595120"/>
              <a:gd name="connsiteX60" fmla="*/ 92684 w 697204"/>
              <a:gd name="connsiteY60" fmla="*/ 1529080 h 1595120"/>
              <a:gd name="connsiteX61" fmla="*/ 107924 w 697204"/>
              <a:gd name="connsiteY61" fmla="*/ 1539240 h 1595120"/>
              <a:gd name="connsiteX62" fmla="*/ 138404 w 697204"/>
              <a:gd name="connsiteY62" fmla="*/ 1549400 h 1595120"/>
              <a:gd name="connsiteX63" fmla="*/ 153644 w 697204"/>
              <a:gd name="connsiteY63" fmla="*/ 1554480 h 1595120"/>
              <a:gd name="connsiteX64" fmla="*/ 199364 w 697204"/>
              <a:gd name="connsiteY64" fmla="*/ 1574800 h 1595120"/>
              <a:gd name="connsiteX65" fmla="*/ 240004 w 697204"/>
              <a:gd name="connsiteY65" fmla="*/ 1584960 h 1595120"/>
              <a:gd name="connsiteX66" fmla="*/ 260324 w 697204"/>
              <a:gd name="connsiteY66" fmla="*/ 1590040 h 1595120"/>
              <a:gd name="connsiteX67" fmla="*/ 326364 w 697204"/>
              <a:gd name="connsiteY67" fmla="*/ 1595120 h 1595120"/>
              <a:gd name="connsiteX68" fmla="*/ 438124 w 697204"/>
              <a:gd name="connsiteY68" fmla="*/ 1590040 h 1595120"/>
              <a:gd name="connsiteX69" fmla="*/ 453364 w 697204"/>
              <a:gd name="connsiteY69" fmla="*/ 1584960 h 15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97204" h="1595120">
                <a:moveTo>
                  <a:pt x="483844" y="0"/>
                </a:moveTo>
                <a:cubicBezTo>
                  <a:pt x="492311" y="3387"/>
                  <a:pt x="500510" y="7540"/>
                  <a:pt x="509244" y="10160"/>
                </a:cubicBezTo>
                <a:cubicBezTo>
                  <a:pt x="517514" y="12641"/>
                  <a:pt x="526267" y="13146"/>
                  <a:pt x="534644" y="15240"/>
                </a:cubicBezTo>
                <a:cubicBezTo>
                  <a:pt x="539839" y="16539"/>
                  <a:pt x="544804" y="18627"/>
                  <a:pt x="549884" y="20320"/>
                </a:cubicBezTo>
                <a:cubicBezTo>
                  <a:pt x="554964" y="25400"/>
                  <a:pt x="559605" y="30961"/>
                  <a:pt x="565124" y="35560"/>
                </a:cubicBezTo>
                <a:cubicBezTo>
                  <a:pt x="569814" y="39469"/>
                  <a:pt x="576047" y="41403"/>
                  <a:pt x="580364" y="45720"/>
                </a:cubicBezTo>
                <a:cubicBezTo>
                  <a:pt x="614231" y="79587"/>
                  <a:pt x="565124" y="44027"/>
                  <a:pt x="605764" y="71120"/>
                </a:cubicBezTo>
                <a:cubicBezTo>
                  <a:pt x="611463" y="88218"/>
                  <a:pt x="610960" y="89103"/>
                  <a:pt x="621004" y="106680"/>
                </a:cubicBezTo>
                <a:cubicBezTo>
                  <a:pt x="624033" y="111981"/>
                  <a:pt x="626847" y="117603"/>
                  <a:pt x="631164" y="121920"/>
                </a:cubicBezTo>
                <a:cubicBezTo>
                  <a:pt x="635481" y="126237"/>
                  <a:pt x="641324" y="128693"/>
                  <a:pt x="646404" y="132080"/>
                </a:cubicBezTo>
                <a:cubicBezTo>
                  <a:pt x="648097" y="140547"/>
                  <a:pt x="649212" y="149150"/>
                  <a:pt x="651484" y="157480"/>
                </a:cubicBezTo>
                <a:cubicBezTo>
                  <a:pt x="654302" y="167812"/>
                  <a:pt x="658257" y="177800"/>
                  <a:pt x="661644" y="187960"/>
                </a:cubicBezTo>
                <a:lnTo>
                  <a:pt x="671804" y="218440"/>
                </a:lnTo>
                <a:lnTo>
                  <a:pt x="676884" y="233680"/>
                </a:lnTo>
                <a:cubicBezTo>
                  <a:pt x="678577" y="238760"/>
                  <a:pt x="680914" y="243669"/>
                  <a:pt x="681964" y="248920"/>
                </a:cubicBezTo>
                <a:cubicBezTo>
                  <a:pt x="683657" y="257387"/>
                  <a:pt x="684950" y="265943"/>
                  <a:pt x="687044" y="274320"/>
                </a:cubicBezTo>
                <a:cubicBezTo>
                  <a:pt x="688343" y="279515"/>
                  <a:pt x="690962" y="284333"/>
                  <a:pt x="692124" y="289560"/>
                </a:cubicBezTo>
                <a:cubicBezTo>
                  <a:pt x="694358" y="299615"/>
                  <a:pt x="695511" y="309880"/>
                  <a:pt x="697204" y="320040"/>
                </a:cubicBezTo>
                <a:cubicBezTo>
                  <a:pt x="695511" y="381000"/>
                  <a:pt x="696469" y="442091"/>
                  <a:pt x="692124" y="502920"/>
                </a:cubicBezTo>
                <a:cubicBezTo>
                  <a:pt x="691361" y="513602"/>
                  <a:pt x="685351" y="523240"/>
                  <a:pt x="681964" y="533400"/>
                </a:cubicBezTo>
                <a:lnTo>
                  <a:pt x="676884" y="548640"/>
                </a:lnTo>
                <a:cubicBezTo>
                  <a:pt x="675191" y="553720"/>
                  <a:pt x="674774" y="559425"/>
                  <a:pt x="671804" y="563880"/>
                </a:cubicBezTo>
                <a:lnTo>
                  <a:pt x="651484" y="594360"/>
                </a:lnTo>
                <a:cubicBezTo>
                  <a:pt x="648097" y="599440"/>
                  <a:pt x="645641" y="605283"/>
                  <a:pt x="641324" y="609600"/>
                </a:cubicBezTo>
                <a:cubicBezTo>
                  <a:pt x="631164" y="619760"/>
                  <a:pt x="622799" y="632110"/>
                  <a:pt x="610844" y="640080"/>
                </a:cubicBezTo>
                <a:lnTo>
                  <a:pt x="565124" y="670560"/>
                </a:lnTo>
                <a:cubicBezTo>
                  <a:pt x="560044" y="673947"/>
                  <a:pt x="554201" y="676403"/>
                  <a:pt x="549884" y="680720"/>
                </a:cubicBezTo>
                <a:cubicBezTo>
                  <a:pt x="544804" y="685800"/>
                  <a:pt x="540315" y="691549"/>
                  <a:pt x="534644" y="695960"/>
                </a:cubicBezTo>
                <a:cubicBezTo>
                  <a:pt x="525005" y="703457"/>
                  <a:pt x="504164" y="716280"/>
                  <a:pt x="504164" y="716280"/>
                </a:cubicBezTo>
                <a:cubicBezTo>
                  <a:pt x="500777" y="721360"/>
                  <a:pt x="498599" y="727500"/>
                  <a:pt x="494004" y="731520"/>
                </a:cubicBezTo>
                <a:cubicBezTo>
                  <a:pt x="484814" y="739561"/>
                  <a:pt x="463524" y="751840"/>
                  <a:pt x="463524" y="751840"/>
                </a:cubicBezTo>
                <a:cubicBezTo>
                  <a:pt x="454493" y="765387"/>
                  <a:pt x="451664" y="771789"/>
                  <a:pt x="438124" y="782320"/>
                </a:cubicBezTo>
                <a:cubicBezTo>
                  <a:pt x="428485" y="789817"/>
                  <a:pt x="407644" y="802640"/>
                  <a:pt x="407644" y="802640"/>
                </a:cubicBezTo>
                <a:cubicBezTo>
                  <a:pt x="404257" y="807720"/>
                  <a:pt x="401801" y="813563"/>
                  <a:pt x="397484" y="817880"/>
                </a:cubicBezTo>
                <a:cubicBezTo>
                  <a:pt x="387636" y="827728"/>
                  <a:pt x="379399" y="828988"/>
                  <a:pt x="367004" y="833120"/>
                </a:cubicBezTo>
                <a:cubicBezTo>
                  <a:pt x="331538" y="868586"/>
                  <a:pt x="370833" y="833835"/>
                  <a:pt x="336524" y="853440"/>
                </a:cubicBezTo>
                <a:cubicBezTo>
                  <a:pt x="320417" y="862644"/>
                  <a:pt x="316689" y="870978"/>
                  <a:pt x="300964" y="878840"/>
                </a:cubicBezTo>
                <a:cubicBezTo>
                  <a:pt x="296175" y="881235"/>
                  <a:pt x="290513" y="881525"/>
                  <a:pt x="285724" y="883920"/>
                </a:cubicBezTo>
                <a:cubicBezTo>
                  <a:pt x="280263" y="886650"/>
                  <a:pt x="276063" y="891600"/>
                  <a:pt x="270484" y="894080"/>
                </a:cubicBezTo>
                <a:cubicBezTo>
                  <a:pt x="260697" y="898430"/>
                  <a:pt x="248915" y="898299"/>
                  <a:pt x="240004" y="904240"/>
                </a:cubicBezTo>
                <a:lnTo>
                  <a:pt x="209524" y="924560"/>
                </a:lnTo>
                <a:lnTo>
                  <a:pt x="163804" y="955040"/>
                </a:lnTo>
                <a:lnTo>
                  <a:pt x="148564" y="965200"/>
                </a:lnTo>
                <a:lnTo>
                  <a:pt x="133324" y="975360"/>
                </a:lnTo>
                <a:cubicBezTo>
                  <a:pt x="126551" y="985520"/>
                  <a:pt x="118465" y="994918"/>
                  <a:pt x="113004" y="1005840"/>
                </a:cubicBezTo>
                <a:cubicBezTo>
                  <a:pt x="109617" y="1012613"/>
                  <a:pt x="107692" y="1020342"/>
                  <a:pt x="102844" y="1026160"/>
                </a:cubicBezTo>
                <a:cubicBezTo>
                  <a:pt x="98935" y="1030850"/>
                  <a:pt x="92684" y="1032933"/>
                  <a:pt x="87604" y="1036320"/>
                </a:cubicBezTo>
                <a:cubicBezTo>
                  <a:pt x="80220" y="1058471"/>
                  <a:pt x="80701" y="1065939"/>
                  <a:pt x="67284" y="1082040"/>
                </a:cubicBezTo>
                <a:cubicBezTo>
                  <a:pt x="62685" y="1087559"/>
                  <a:pt x="57124" y="1092200"/>
                  <a:pt x="52044" y="1097280"/>
                </a:cubicBezTo>
                <a:cubicBezTo>
                  <a:pt x="50351" y="1102360"/>
                  <a:pt x="49359" y="1107731"/>
                  <a:pt x="46964" y="1112520"/>
                </a:cubicBezTo>
                <a:cubicBezTo>
                  <a:pt x="44234" y="1117981"/>
                  <a:pt x="38948" y="1122043"/>
                  <a:pt x="36804" y="1127760"/>
                </a:cubicBezTo>
                <a:cubicBezTo>
                  <a:pt x="33772" y="1135845"/>
                  <a:pt x="34756" y="1145075"/>
                  <a:pt x="31724" y="1153160"/>
                </a:cubicBezTo>
                <a:cubicBezTo>
                  <a:pt x="29580" y="1158877"/>
                  <a:pt x="24044" y="1162821"/>
                  <a:pt x="21564" y="1168400"/>
                </a:cubicBezTo>
                <a:cubicBezTo>
                  <a:pt x="17214" y="1178187"/>
                  <a:pt x="14791" y="1188720"/>
                  <a:pt x="11404" y="1198880"/>
                </a:cubicBezTo>
                <a:lnTo>
                  <a:pt x="6324" y="1214120"/>
                </a:lnTo>
                <a:cubicBezTo>
                  <a:pt x="-2214" y="1308039"/>
                  <a:pt x="-2003" y="1279930"/>
                  <a:pt x="6324" y="1417320"/>
                </a:cubicBezTo>
                <a:cubicBezTo>
                  <a:pt x="6746" y="1424289"/>
                  <a:pt x="9486" y="1430927"/>
                  <a:pt x="11404" y="1437640"/>
                </a:cubicBezTo>
                <a:cubicBezTo>
                  <a:pt x="12875" y="1442789"/>
                  <a:pt x="13883" y="1448199"/>
                  <a:pt x="16484" y="1452880"/>
                </a:cubicBezTo>
                <a:cubicBezTo>
                  <a:pt x="26250" y="1470458"/>
                  <a:pt x="36724" y="1485833"/>
                  <a:pt x="52044" y="1498600"/>
                </a:cubicBezTo>
                <a:cubicBezTo>
                  <a:pt x="56734" y="1502509"/>
                  <a:pt x="62204" y="1505373"/>
                  <a:pt x="67284" y="1508760"/>
                </a:cubicBezTo>
                <a:cubicBezTo>
                  <a:pt x="84411" y="1534451"/>
                  <a:pt x="68147" y="1516811"/>
                  <a:pt x="92684" y="1529080"/>
                </a:cubicBezTo>
                <a:cubicBezTo>
                  <a:pt x="98145" y="1531810"/>
                  <a:pt x="102345" y="1536760"/>
                  <a:pt x="107924" y="1539240"/>
                </a:cubicBezTo>
                <a:cubicBezTo>
                  <a:pt x="117711" y="1543590"/>
                  <a:pt x="128244" y="1546013"/>
                  <a:pt x="138404" y="1549400"/>
                </a:cubicBezTo>
                <a:cubicBezTo>
                  <a:pt x="143484" y="1551093"/>
                  <a:pt x="149189" y="1551510"/>
                  <a:pt x="153644" y="1554480"/>
                </a:cubicBezTo>
                <a:cubicBezTo>
                  <a:pt x="177795" y="1570581"/>
                  <a:pt x="163092" y="1562709"/>
                  <a:pt x="199364" y="1574800"/>
                </a:cubicBezTo>
                <a:cubicBezTo>
                  <a:pt x="226597" y="1583878"/>
                  <a:pt x="203223" y="1576786"/>
                  <a:pt x="240004" y="1584960"/>
                </a:cubicBezTo>
                <a:cubicBezTo>
                  <a:pt x="246820" y="1586475"/>
                  <a:pt x="253390" y="1589224"/>
                  <a:pt x="260324" y="1590040"/>
                </a:cubicBezTo>
                <a:cubicBezTo>
                  <a:pt x="282251" y="1592620"/>
                  <a:pt x="304351" y="1593427"/>
                  <a:pt x="326364" y="1595120"/>
                </a:cubicBezTo>
                <a:cubicBezTo>
                  <a:pt x="363617" y="1593427"/>
                  <a:pt x="400951" y="1593014"/>
                  <a:pt x="438124" y="1590040"/>
                </a:cubicBezTo>
                <a:cubicBezTo>
                  <a:pt x="443462" y="1589613"/>
                  <a:pt x="453364" y="1584960"/>
                  <a:pt x="453364" y="158496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4199032" y="3823510"/>
            <a:ext cx="689610" cy="762053"/>
          </a:xfrm>
          <a:custGeom>
            <a:avLst/>
            <a:gdLst>
              <a:gd name="connsiteX0" fmla="*/ 0 w 689610"/>
              <a:gd name="connsiteY0" fmla="*/ 762053 h 762053"/>
              <a:gd name="connsiteX1" fmla="*/ 30480 w 689610"/>
              <a:gd name="connsiteY1" fmla="*/ 754433 h 762053"/>
              <a:gd name="connsiteX2" fmla="*/ 41910 w 689610"/>
              <a:gd name="connsiteY2" fmla="*/ 746813 h 762053"/>
              <a:gd name="connsiteX3" fmla="*/ 57150 w 689610"/>
              <a:gd name="connsiteY3" fmla="*/ 743003 h 762053"/>
              <a:gd name="connsiteX4" fmla="*/ 91440 w 689610"/>
              <a:gd name="connsiteY4" fmla="*/ 731573 h 762053"/>
              <a:gd name="connsiteX5" fmla="*/ 102870 w 689610"/>
              <a:gd name="connsiteY5" fmla="*/ 727763 h 762053"/>
              <a:gd name="connsiteX6" fmla="*/ 133350 w 689610"/>
              <a:gd name="connsiteY6" fmla="*/ 720143 h 762053"/>
              <a:gd name="connsiteX7" fmla="*/ 144780 w 689610"/>
              <a:gd name="connsiteY7" fmla="*/ 716333 h 762053"/>
              <a:gd name="connsiteX8" fmla="*/ 156210 w 689610"/>
              <a:gd name="connsiteY8" fmla="*/ 708713 h 762053"/>
              <a:gd name="connsiteX9" fmla="*/ 179070 w 689610"/>
              <a:gd name="connsiteY9" fmla="*/ 701093 h 762053"/>
              <a:gd name="connsiteX10" fmla="*/ 190500 w 689610"/>
              <a:gd name="connsiteY10" fmla="*/ 697283 h 762053"/>
              <a:gd name="connsiteX11" fmla="*/ 213360 w 689610"/>
              <a:gd name="connsiteY11" fmla="*/ 682043 h 762053"/>
              <a:gd name="connsiteX12" fmla="*/ 224790 w 689610"/>
              <a:gd name="connsiteY12" fmla="*/ 678233 h 762053"/>
              <a:gd name="connsiteX13" fmla="*/ 236220 w 689610"/>
              <a:gd name="connsiteY13" fmla="*/ 670613 h 762053"/>
              <a:gd name="connsiteX14" fmla="*/ 247650 w 689610"/>
              <a:gd name="connsiteY14" fmla="*/ 666803 h 762053"/>
              <a:gd name="connsiteX15" fmla="*/ 270510 w 689610"/>
              <a:gd name="connsiteY15" fmla="*/ 655373 h 762053"/>
              <a:gd name="connsiteX16" fmla="*/ 304800 w 689610"/>
              <a:gd name="connsiteY16" fmla="*/ 621083 h 762053"/>
              <a:gd name="connsiteX17" fmla="*/ 316230 w 689610"/>
              <a:gd name="connsiteY17" fmla="*/ 609653 h 762053"/>
              <a:gd name="connsiteX18" fmla="*/ 327660 w 689610"/>
              <a:gd name="connsiteY18" fmla="*/ 586793 h 762053"/>
              <a:gd name="connsiteX19" fmla="*/ 331470 w 689610"/>
              <a:gd name="connsiteY19" fmla="*/ 575363 h 762053"/>
              <a:gd name="connsiteX20" fmla="*/ 339090 w 689610"/>
              <a:gd name="connsiteY20" fmla="*/ 563933 h 762053"/>
              <a:gd name="connsiteX21" fmla="*/ 342900 w 689610"/>
              <a:gd name="connsiteY21" fmla="*/ 552503 h 762053"/>
              <a:gd name="connsiteX22" fmla="*/ 350520 w 689610"/>
              <a:gd name="connsiteY22" fmla="*/ 541073 h 762053"/>
              <a:gd name="connsiteX23" fmla="*/ 354330 w 689610"/>
              <a:gd name="connsiteY23" fmla="*/ 529643 h 762053"/>
              <a:gd name="connsiteX24" fmla="*/ 361950 w 689610"/>
              <a:gd name="connsiteY24" fmla="*/ 518213 h 762053"/>
              <a:gd name="connsiteX25" fmla="*/ 365760 w 689610"/>
              <a:gd name="connsiteY25" fmla="*/ 506783 h 762053"/>
              <a:gd name="connsiteX26" fmla="*/ 373380 w 689610"/>
              <a:gd name="connsiteY26" fmla="*/ 495353 h 762053"/>
              <a:gd name="connsiteX27" fmla="*/ 381000 w 689610"/>
              <a:gd name="connsiteY27" fmla="*/ 472493 h 762053"/>
              <a:gd name="connsiteX28" fmla="*/ 384810 w 689610"/>
              <a:gd name="connsiteY28" fmla="*/ 461063 h 762053"/>
              <a:gd name="connsiteX29" fmla="*/ 392430 w 689610"/>
              <a:gd name="connsiteY29" fmla="*/ 449633 h 762053"/>
              <a:gd name="connsiteX30" fmla="*/ 400050 w 689610"/>
              <a:gd name="connsiteY30" fmla="*/ 426773 h 762053"/>
              <a:gd name="connsiteX31" fmla="*/ 407670 w 689610"/>
              <a:gd name="connsiteY31" fmla="*/ 415343 h 762053"/>
              <a:gd name="connsiteX32" fmla="*/ 415290 w 689610"/>
              <a:gd name="connsiteY32" fmla="*/ 392483 h 762053"/>
              <a:gd name="connsiteX33" fmla="*/ 419100 w 689610"/>
              <a:gd name="connsiteY33" fmla="*/ 381053 h 762053"/>
              <a:gd name="connsiteX34" fmla="*/ 422910 w 689610"/>
              <a:gd name="connsiteY34" fmla="*/ 369623 h 762053"/>
              <a:gd name="connsiteX35" fmla="*/ 438150 w 689610"/>
              <a:gd name="connsiteY35" fmla="*/ 335333 h 762053"/>
              <a:gd name="connsiteX36" fmla="*/ 441960 w 689610"/>
              <a:gd name="connsiteY36" fmla="*/ 323903 h 762053"/>
              <a:gd name="connsiteX37" fmla="*/ 449580 w 689610"/>
              <a:gd name="connsiteY37" fmla="*/ 312473 h 762053"/>
              <a:gd name="connsiteX38" fmla="*/ 457200 w 689610"/>
              <a:gd name="connsiteY38" fmla="*/ 289613 h 762053"/>
              <a:gd name="connsiteX39" fmla="*/ 461010 w 689610"/>
              <a:gd name="connsiteY39" fmla="*/ 278183 h 762053"/>
              <a:gd name="connsiteX40" fmla="*/ 464820 w 689610"/>
              <a:gd name="connsiteY40" fmla="*/ 266753 h 762053"/>
              <a:gd name="connsiteX41" fmla="*/ 472440 w 689610"/>
              <a:gd name="connsiteY41" fmla="*/ 255323 h 762053"/>
              <a:gd name="connsiteX42" fmla="*/ 476250 w 689610"/>
              <a:gd name="connsiteY42" fmla="*/ 243893 h 762053"/>
              <a:gd name="connsiteX43" fmla="*/ 483870 w 689610"/>
              <a:gd name="connsiteY43" fmla="*/ 232463 h 762053"/>
              <a:gd name="connsiteX44" fmla="*/ 487680 w 689610"/>
              <a:gd name="connsiteY44" fmla="*/ 221033 h 762053"/>
              <a:gd name="connsiteX45" fmla="*/ 499110 w 689610"/>
              <a:gd name="connsiteY45" fmla="*/ 213413 h 762053"/>
              <a:gd name="connsiteX46" fmla="*/ 502920 w 689610"/>
              <a:gd name="connsiteY46" fmla="*/ 201983 h 762053"/>
              <a:gd name="connsiteX47" fmla="*/ 518160 w 689610"/>
              <a:gd name="connsiteY47" fmla="*/ 179123 h 762053"/>
              <a:gd name="connsiteX48" fmla="*/ 521970 w 689610"/>
              <a:gd name="connsiteY48" fmla="*/ 167693 h 762053"/>
              <a:gd name="connsiteX49" fmla="*/ 537210 w 689610"/>
              <a:gd name="connsiteY49" fmla="*/ 144833 h 762053"/>
              <a:gd name="connsiteX50" fmla="*/ 541020 w 689610"/>
              <a:gd name="connsiteY50" fmla="*/ 133403 h 762053"/>
              <a:gd name="connsiteX51" fmla="*/ 556260 w 689610"/>
              <a:gd name="connsiteY51" fmla="*/ 110543 h 762053"/>
              <a:gd name="connsiteX52" fmla="*/ 563880 w 689610"/>
              <a:gd name="connsiteY52" fmla="*/ 87683 h 762053"/>
              <a:gd name="connsiteX53" fmla="*/ 567690 w 689610"/>
              <a:gd name="connsiteY53" fmla="*/ 76253 h 762053"/>
              <a:gd name="connsiteX54" fmla="*/ 575310 w 689610"/>
              <a:gd name="connsiteY54" fmla="*/ 64823 h 762053"/>
              <a:gd name="connsiteX55" fmla="*/ 579120 w 689610"/>
              <a:gd name="connsiteY55" fmla="*/ 53393 h 762053"/>
              <a:gd name="connsiteX56" fmla="*/ 601980 w 689610"/>
              <a:gd name="connsiteY56" fmla="*/ 34343 h 762053"/>
              <a:gd name="connsiteX57" fmla="*/ 613410 w 689610"/>
              <a:gd name="connsiteY57" fmla="*/ 22913 h 762053"/>
              <a:gd name="connsiteX58" fmla="*/ 624840 w 689610"/>
              <a:gd name="connsiteY58" fmla="*/ 19103 h 762053"/>
              <a:gd name="connsiteX59" fmla="*/ 636270 w 689610"/>
              <a:gd name="connsiteY59" fmla="*/ 11483 h 762053"/>
              <a:gd name="connsiteX60" fmla="*/ 670560 w 689610"/>
              <a:gd name="connsiteY60" fmla="*/ 3863 h 762053"/>
              <a:gd name="connsiteX61" fmla="*/ 689610 w 689610"/>
              <a:gd name="connsiteY61" fmla="*/ 53 h 76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89610" h="762053">
                <a:moveTo>
                  <a:pt x="0" y="762053"/>
                </a:moveTo>
                <a:cubicBezTo>
                  <a:pt x="7246" y="760604"/>
                  <a:pt x="22670" y="758338"/>
                  <a:pt x="30480" y="754433"/>
                </a:cubicBezTo>
                <a:cubicBezTo>
                  <a:pt x="34576" y="752385"/>
                  <a:pt x="37701" y="748617"/>
                  <a:pt x="41910" y="746813"/>
                </a:cubicBezTo>
                <a:cubicBezTo>
                  <a:pt x="46723" y="744750"/>
                  <a:pt x="52134" y="744508"/>
                  <a:pt x="57150" y="743003"/>
                </a:cubicBezTo>
                <a:lnTo>
                  <a:pt x="91440" y="731573"/>
                </a:lnTo>
                <a:cubicBezTo>
                  <a:pt x="95250" y="730303"/>
                  <a:pt x="98974" y="728737"/>
                  <a:pt x="102870" y="727763"/>
                </a:cubicBezTo>
                <a:cubicBezTo>
                  <a:pt x="113030" y="725223"/>
                  <a:pt x="123415" y="723455"/>
                  <a:pt x="133350" y="720143"/>
                </a:cubicBezTo>
                <a:cubicBezTo>
                  <a:pt x="137160" y="718873"/>
                  <a:pt x="141188" y="718129"/>
                  <a:pt x="144780" y="716333"/>
                </a:cubicBezTo>
                <a:cubicBezTo>
                  <a:pt x="148876" y="714285"/>
                  <a:pt x="152026" y="710573"/>
                  <a:pt x="156210" y="708713"/>
                </a:cubicBezTo>
                <a:cubicBezTo>
                  <a:pt x="163550" y="705451"/>
                  <a:pt x="171450" y="703633"/>
                  <a:pt x="179070" y="701093"/>
                </a:cubicBezTo>
                <a:cubicBezTo>
                  <a:pt x="182880" y="699823"/>
                  <a:pt x="187158" y="699511"/>
                  <a:pt x="190500" y="697283"/>
                </a:cubicBezTo>
                <a:cubicBezTo>
                  <a:pt x="198120" y="692203"/>
                  <a:pt x="204672" y="684939"/>
                  <a:pt x="213360" y="682043"/>
                </a:cubicBezTo>
                <a:cubicBezTo>
                  <a:pt x="217170" y="680773"/>
                  <a:pt x="221198" y="680029"/>
                  <a:pt x="224790" y="678233"/>
                </a:cubicBezTo>
                <a:cubicBezTo>
                  <a:pt x="228886" y="676185"/>
                  <a:pt x="232124" y="672661"/>
                  <a:pt x="236220" y="670613"/>
                </a:cubicBezTo>
                <a:cubicBezTo>
                  <a:pt x="239812" y="668817"/>
                  <a:pt x="244058" y="668599"/>
                  <a:pt x="247650" y="666803"/>
                </a:cubicBezTo>
                <a:cubicBezTo>
                  <a:pt x="277193" y="652031"/>
                  <a:pt x="241780" y="664950"/>
                  <a:pt x="270510" y="655373"/>
                </a:cubicBezTo>
                <a:lnTo>
                  <a:pt x="304800" y="621083"/>
                </a:lnTo>
                <a:lnTo>
                  <a:pt x="316230" y="609653"/>
                </a:lnTo>
                <a:cubicBezTo>
                  <a:pt x="325807" y="580923"/>
                  <a:pt x="312888" y="616336"/>
                  <a:pt x="327660" y="586793"/>
                </a:cubicBezTo>
                <a:cubicBezTo>
                  <a:pt x="329456" y="583201"/>
                  <a:pt x="329674" y="578955"/>
                  <a:pt x="331470" y="575363"/>
                </a:cubicBezTo>
                <a:cubicBezTo>
                  <a:pt x="333518" y="571267"/>
                  <a:pt x="337042" y="568029"/>
                  <a:pt x="339090" y="563933"/>
                </a:cubicBezTo>
                <a:cubicBezTo>
                  <a:pt x="340886" y="560341"/>
                  <a:pt x="341104" y="556095"/>
                  <a:pt x="342900" y="552503"/>
                </a:cubicBezTo>
                <a:cubicBezTo>
                  <a:pt x="344948" y="548407"/>
                  <a:pt x="348472" y="545169"/>
                  <a:pt x="350520" y="541073"/>
                </a:cubicBezTo>
                <a:cubicBezTo>
                  <a:pt x="352316" y="537481"/>
                  <a:pt x="352534" y="533235"/>
                  <a:pt x="354330" y="529643"/>
                </a:cubicBezTo>
                <a:cubicBezTo>
                  <a:pt x="356378" y="525547"/>
                  <a:pt x="359902" y="522309"/>
                  <a:pt x="361950" y="518213"/>
                </a:cubicBezTo>
                <a:cubicBezTo>
                  <a:pt x="363746" y="514621"/>
                  <a:pt x="363964" y="510375"/>
                  <a:pt x="365760" y="506783"/>
                </a:cubicBezTo>
                <a:cubicBezTo>
                  <a:pt x="367808" y="502687"/>
                  <a:pt x="371520" y="499537"/>
                  <a:pt x="373380" y="495353"/>
                </a:cubicBezTo>
                <a:cubicBezTo>
                  <a:pt x="376642" y="488013"/>
                  <a:pt x="378460" y="480113"/>
                  <a:pt x="381000" y="472493"/>
                </a:cubicBezTo>
                <a:cubicBezTo>
                  <a:pt x="382270" y="468683"/>
                  <a:pt x="382582" y="464405"/>
                  <a:pt x="384810" y="461063"/>
                </a:cubicBezTo>
                <a:cubicBezTo>
                  <a:pt x="387350" y="457253"/>
                  <a:pt x="390570" y="453817"/>
                  <a:pt x="392430" y="449633"/>
                </a:cubicBezTo>
                <a:cubicBezTo>
                  <a:pt x="395692" y="442293"/>
                  <a:pt x="395595" y="433456"/>
                  <a:pt x="400050" y="426773"/>
                </a:cubicBezTo>
                <a:cubicBezTo>
                  <a:pt x="402590" y="422963"/>
                  <a:pt x="405810" y="419527"/>
                  <a:pt x="407670" y="415343"/>
                </a:cubicBezTo>
                <a:cubicBezTo>
                  <a:pt x="410932" y="408003"/>
                  <a:pt x="412750" y="400103"/>
                  <a:pt x="415290" y="392483"/>
                </a:cubicBezTo>
                <a:lnTo>
                  <a:pt x="419100" y="381053"/>
                </a:lnTo>
                <a:cubicBezTo>
                  <a:pt x="420370" y="377243"/>
                  <a:pt x="420682" y="372965"/>
                  <a:pt x="422910" y="369623"/>
                </a:cubicBezTo>
                <a:cubicBezTo>
                  <a:pt x="434985" y="351510"/>
                  <a:pt x="429082" y="362537"/>
                  <a:pt x="438150" y="335333"/>
                </a:cubicBezTo>
                <a:cubicBezTo>
                  <a:pt x="439420" y="331523"/>
                  <a:pt x="439732" y="327245"/>
                  <a:pt x="441960" y="323903"/>
                </a:cubicBezTo>
                <a:cubicBezTo>
                  <a:pt x="444500" y="320093"/>
                  <a:pt x="447720" y="316657"/>
                  <a:pt x="449580" y="312473"/>
                </a:cubicBezTo>
                <a:cubicBezTo>
                  <a:pt x="452842" y="305133"/>
                  <a:pt x="454660" y="297233"/>
                  <a:pt x="457200" y="289613"/>
                </a:cubicBezTo>
                <a:lnTo>
                  <a:pt x="461010" y="278183"/>
                </a:lnTo>
                <a:cubicBezTo>
                  <a:pt x="462280" y="274373"/>
                  <a:pt x="462592" y="270095"/>
                  <a:pt x="464820" y="266753"/>
                </a:cubicBezTo>
                <a:cubicBezTo>
                  <a:pt x="467360" y="262943"/>
                  <a:pt x="470392" y="259419"/>
                  <a:pt x="472440" y="255323"/>
                </a:cubicBezTo>
                <a:cubicBezTo>
                  <a:pt x="474236" y="251731"/>
                  <a:pt x="474454" y="247485"/>
                  <a:pt x="476250" y="243893"/>
                </a:cubicBezTo>
                <a:cubicBezTo>
                  <a:pt x="478298" y="239797"/>
                  <a:pt x="481822" y="236559"/>
                  <a:pt x="483870" y="232463"/>
                </a:cubicBezTo>
                <a:cubicBezTo>
                  <a:pt x="485666" y="228871"/>
                  <a:pt x="485171" y="224169"/>
                  <a:pt x="487680" y="221033"/>
                </a:cubicBezTo>
                <a:cubicBezTo>
                  <a:pt x="490541" y="217457"/>
                  <a:pt x="495300" y="215953"/>
                  <a:pt x="499110" y="213413"/>
                </a:cubicBezTo>
                <a:cubicBezTo>
                  <a:pt x="500380" y="209603"/>
                  <a:pt x="500970" y="205494"/>
                  <a:pt x="502920" y="201983"/>
                </a:cubicBezTo>
                <a:cubicBezTo>
                  <a:pt x="507368" y="193977"/>
                  <a:pt x="515264" y="187811"/>
                  <a:pt x="518160" y="179123"/>
                </a:cubicBezTo>
                <a:cubicBezTo>
                  <a:pt x="519430" y="175313"/>
                  <a:pt x="520020" y="171204"/>
                  <a:pt x="521970" y="167693"/>
                </a:cubicBezTo>
                <a:cubicBezTo>
                  <a:pt x="526418" y="159687"/>
                  <a:pt x="534314" y="153521"/>
                  <a:pt x="537210" y="144833"/>
                </a:cubicBezTo>
                <a:cubicBezTo>
                  <a:pt x="538480" y="141023"/>
                  <a:pt x="539070" y="136914"/>
                  <a:pt x="541020" y="133403"/>
                </a:cubicBezTo>
                <a:cubicBezTo>
                  <a:pt x="545468" y="125397"/>
                  <a:pt x="553364" y="119231"/>
                  <a:pt x="556260" y="110543"/>
                </a:cubicBezTo>
                <a:lnTo>
                  <a:pt x="563880" y="87683"/>
                </a:lnTo>
                <a:cubicBezTo>
                  <a:pt x="565150" y="83873"/>
                  <a:pt x="565462" y="79595"/>
                  <a:pt x="567690" y="76253"/>
                </a:cubicBezTo>
                <a:cubicBezTo>
                  <a:pt x="570230" y="72443"/>
                  <a:pt x="573262" y="68919"/>
                  <a:pt x="575310" y="64823"/>
                </a:cubicBezTo>
                <a:cubicBezTo>
                  <a:pt x="577106" y="61231"/>
                  <a:pt x="576892" y="56735"/>
                  <a:pt x="579120" y="53393"/>
                </a:cubicBezTo>
                <a:cubicBezTo>
                  <a:pt x="587468" y="40871"/>
                  <a:pt x="591437" y="43128"/>
                  <a:pt x="601980" y="34343"/>
                </a:cubicBezTo>
                <a:cubicBezTo>
                  <a:pt x="606119" y="30894"/>
                  <a:pt x="608927" y="25902"/>
                  <a:pt x="613410" y="22913"/>
                </a:cubicBezTo>
                <a:cubicBezTo>
                  <a:pt x="616752" y="20685"/>
                  <a:pt x="621248" y="20899"/>
                  <a:pt x="624840" y="19103"/>
                </a:cubicBezTo>
                <a:cubicBezTo>
                  <a:pt x="628936" y="17055"/>
                  <a:pt x="632174" y="13531"/>
                  <a:pt x="636270" y="11483"/>
                </a:cubicBezTo>
                <a:cubicBezTo>
                  <a:pt x="646562" y="6337"/>
                  <a:pt x="660024" y="6204"/>
                  <a:pt x="670560" y="3863"/>
                </a:cubicBezTo>
                <a:cubicBezTo>
                  <a:pt x="691319" y="-750"/>
                  <a:pt x="673597" y="53"/>
                  <a:pt x="689610" y="53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4888642" y="3827546"/>
            <a:ext cx="762000" cy="706326"/>
          </a:xfrm>
          <a:custGeom>
            <a:avLst/>
            <a:gdLst>
              <a:gd name="connsiteX0" fmla="*/ 0 w 762000"/>
              <a:gd name="connsiteY0" fmla="*/ 3635 h 706326"/>
              <a:gd name="connsiteX1" fmla="*/ 114300 w 762000"/>
              <a:gd name="connsiteY1" fmla="*/ 15065 h 706326"/>
              <a:gd name="connsiteX2" fmla="*/ 133350 w 762000"/>
              <a:gd name="connsiteY2" fmla="*/ 37925 h 706326"/>
              <a:gd name="connsiteX3" fmla="*/ 137160 w 762000"/>
              <a:gd name="connsiteY3" fmla="*/ 49355 h 706326"/>
              <a:gd name="connsiteX4" fmla="*/ 152400 w 762000"/>
              <a:gd name="connsiteY4" fmla="*/ 72215 h 706326"/>
              <a:gd name="connsiteX5" fmla="*/ 156210 w 762000"/>
              <a:gd name="connsiteY5" fmla="*/ 83645 h 706326"/>
              <a:gd name="connsiteX6" fmla="*/ 163830 w 762000"/>
              <a:gd name="connsiteY6" fmla="*/ 95075 h 706326"/>
              <a:gd name="connsiteX7" fmla="*/ 171450 w 762000"/>
              <a:gd name="connsiteY7" fmla="*/ 117935 h 706326"/>
              <a:gd name="connsiteX8" fmla="*/ 175260 w 762000"/>
              <a:gd name="connsiteY8" fmla="*/ 144605 h 706326"/>
              <a:gd name="connsiteX9" fmla="*/ 179070 w 762000"/>
              <a:gd name="connsiteY9" fmla="*/ 156035 h 706326"/>
              <a:gd name="connsiteX10" fmla="*/ 186690 w 762000"/>
              <a:gd name="connsiteY10" fmla="*/ 190325 h 706326"/>
              <a:gd name="connsiteX11" fmla="*/ 198120 w 762000"/>
              <a:gd name="connsiteY11" fmla="*/ 270335 h 706326"/>
              <a:gd name="connsiteX12" fmla="*/ 201930 w 762000"/>
              <a:gd name="connsiteY12" fmla="*/ 319865 h 706326"/>
              <a:gd name="connsiteX13" fmla="*/ 213360 w 762000"/>
              <a:gd name="connsiteY13" fmla="*/ 388445 h 706326"/>
              <a:gd name="connsiteX14" fmla="*/ 217170 w 762000"/>
              <a:gd name="connsiteY14" fmla="*/ 411305 h 706326"/>
              <a:gd name="connsiteX15" fmla="*/ 220980 w 762000"/>
              <a:gd name="connsiteY15" fmla="*/ 422735 h 706326"/>
              <a:gd name="connsiteX16" fmla="*/ 224790 w 762000"/>
              <a:gd name="connsiteY16" fmla="*/ 437975 h 706326"/>
              <a:gd name="connsiteX17" fmla="*/ 232410 w 762000"/>
              <a:gd name="connsiteY17" fmla="*/ 460835 h 706326"/>
              <a:gd name="connsiteX18" fmla="*/ 247650 w 762000"/>
              <a:gd name="connsiteY18" fmla="*/ 483695 h 706326"/>
              <a:gd name="connsiteX19" fmla="*/ 259080 w 762000"/>
              <a:gd name="connsiteY19" fmla="*/ 491315 h 706326"/>
              <a:gd name="connsiteX20" fmla="*/ 285750 w 762000"/>
              <a:gd name="connsiteY20" fmla="*/ 521795 h 706326"/>
              <a:gd name="connsiteX21" fmla="*/ 289560 w 762000"/>
              <a:gd name="connsiteY21" fmla="*/ 533225 h 706326"/>
              <a:gd name="connsiteX22" fmla="*/ 312420 w 762000"/>
              <a:gd name="connsiteY22" fmla="*/ 548465 h 706326"/>
              <a:gd name="connsiteX23" fmla="*/ 320040 w 762000"/>
              <a:gd name="connsiteY23" fmla="*/ 559895 h 706326"/>
              <a:gd name="connsiteX24" fmla="*/ 331470 w 762000"/>
              <a:gd name="connsiteY24" fmla="*/ 563705 h 706326"/>
              <a:gd name="connsiteX25" fmla="*/ 354330 w 762000"/>
              <a:gd name="connsiteY25" fmla="*/ 578945 h 706326"/>
              <a:gd name="connsiteX26" fmla="*/ 377190 w 762000"/>
              <a:gd name="connsiteY26" fmla="*/ 601805 h 706326"/>
              <a:gd name="connsiteX27" fmla="*/ 400050 w 762000"/>
              <a:gd name="connsiteY27" fmla="*/ 617045 h 706326"/>
              <a:gd name="connsiteX28" fmla="*/ 438150 w 762000"/>
              <a:gd name="connsiteY28" fmla="*/ 655145 h 706326"/>
              <a:gd name="connsiteX29" fmla="*/ 461010 w 762000"/>
              <a:gd name="connsiteY29" fmla="*/ 662765 h 706326"/>
              <a:gd name="connsiteX30" fmla="*/ 495300 w 762000"/>
              <a:gd name="connsiteY30" fmla="*/ 678005 h 706326"/>
              <a:gd name="connsiteX31" fmla="*/ 518160 w 762000"/>
              <a:gd name="connsiteY31" fmla="*/ 685625 h 706326"/>
              <a:gd name="connsiteX32" fmla="*/ 529590 w 762000"/>
              <a:gd name="connsiteY32" fmla="*/ 689435 h 706326"/>
              <a:gd name="connsiteX33" fmla="*/ 579120 w 762000"/>
              <a:gd name="connsiteY33" fmla="*/ 697055 h 706326"/>
              <a:gd name="connsiteX34" fmla="*/ 720090 w 762000"/>
              <a:gd name="connsiteY34" fmla="*/ 697055 h 706326"/>
              <a:gd name="connsiteX35" fmla="*/ 754380 w 762000"/>
              <a:gd name="connsiteY35" fmla="*/ 689435 h 706326"/>
              <a:gd name="connsiteX36" fmla="*/ 762000 w 762000"/>
              <a:gd name="connsiteY36" fmla="*/ 685625 h 70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62000" h="706326">
                <a:moveTo>
                  <a:pt x="0" y="3635"/>
                </a:moveTo>
                <a:cubicBezTo>
                  <a:pt x="44739" y="5292"/>
                  <a:pt x="82687" y="-11279"/>
                  <a:pt x="114300" y="15065"/>
                </a:cubicBezTo>
                <a:cubicBezTo>
                  <a:pt x="121522" y="21084"/>
                  <a:pt x="129069" y="29362"/>
                  <a:pt x="133350" y="37925"/>
                </a:cubicBezTo>
                <a:cubicBezTo>
                  <a:pt x="135146" y="41517"/>
                  <a:pt x="135210" y="45844"/>
                  <a:pt x="137160" y="49355"/>
                </a:cubicBezTo>
                <a:cubicBezTo>
                  <a:pt x="141608" y="57361"/>
                  <a:pt x="149504" y="63527"/>
                  <a:pt x="152400" y="72215"/>
                </a:cubicBezTo>
                <a:cubicBezTo>
                  <a:pt x="153670" y="76025"/>
                  <a:pt x="154414" y="80053"/>
                  <a:pt x="156210" y="83645"/>
                </a:cubicBezTo>
                <a:cubicBezTo>
                  <a:pt x="158258" y="87741"/>
                  <a:pt x="161970" y="90891"/>
                  <a:pt x="163830" y="95075"/>
                </a:cubicBezTo>
                <a:cubicBezTo>
                  <a:pt x="167092" y="102415"/>
                  <a:pt x="171450" y="117935"/>
                  <a:pt x="171450" y="117935"/>
                </a:cubicBezTo>
                <a:cubicBezTo>
                  <a:pt x="172720" y="126825"/>
                  <a:pt x="173499" y="135799"/>
                  <a:pt x="175260" y="144605"/>
                </a:cubicBezTo>
                <a:cubicBezTo>
                  <a:pt x="176048" y="148543"/>
                  <a:pt x="177967" y="152173"/>
                  <a:pt x="179070" y="156035"/>
                </a:cubicBezTo>
                <a:cubicBezTo>
                  <a:pt x="181447" y="164354"/>
                  <a:pt x="185568" y="182468"/>
                  <a:pt x="186690" y="190325"/>
                </a:cubicBezTo>
                <a:cubicBezTo>
                  <a:pt x="199325" y="278769"/>
                  <a:pt x="188962" y="224545"/>
                  <a:pt x="198120" y="270335"/>
                </a:cubicBezTo>
                <a:cubicBezTo>
                  <a:pt x="199390" y="286845"/>
                  <a:pt x="200360" y="303381"/>
                  <a:pt x="201930" y="319865"/>
                </a:cubicBezTo>
                <a:cubicBezTo>
                  <a:pt x="206029" y="362902"/>
                  <a:pt x="205399" y="340677"/>
                  <a:pt x="213360" y="388445"/>
                </a:cubicBezTo>
                <a:cubicBezTo>
                  <a:pt x="214630" y="396065"/>
                  <a:pt x="215494" y="403764"/>
                  <a:pt x="217170" y="411305"/>
                </a:cubicBezTo>
                <a:cubicBezTo>
                  <a:pt x="218041" y="415225"/>
                  <a:pt x="219877" y="418873"/>
                  <a:pt x="220980" y="422735"/>
                </a:cubicBezTo>
                <a:cubicBezTo>
                  <a:pt x="222419" y="427770"/>
                  <a:pt x="223285" y="432959"/>
                  <a:pt x="224790" y="437975"/>
                </a:cubicBezTo>
                <a:cubicBezTo>
                  <a:pt x="227098" y="445668"/>
                  <a:pt x="227955" y="454152"/>
                  <a:pt x="232410" y="460835"/>
                </a:cubicBezTo>
                <a:cubicBezTo>
                  <a:pt x="237490" y="468455"/>
                  <a:pt x="240030" y="478615"/>
                  <a:pt x="247650" y="483695"/>
                </a:cubicBezTo>
                <a:lnTo>
                  <a:pt x="259080" y="491315"/>
                </a:lnTo>
                <a:cubicBezTo>
                  <a:pt x="276860" y="517985"/>
                  <a:pt x="266700" y="509095"/>
                  <a:pt x="285750" y="521795"/>
                </a:cubicBezTo>
                <a:cubicBezTo>
                  <a:pt x="287020" y="525605"/>
                  <a:pt x="286720" y="530385"/>
                  <a:pt x="289560" y="533225"/>
                </a:cubicBezTo>
                <a:cubicBezTo>
                  <a:pt x="296036" y="539701"/>
                  <a:pt x="312420" y="548465"/>
                  <a:pt x="312420" y="548465"/>
                </a:cubicBezTo>
                <a:cubicBezTo>
                  <a:pt x="314960" y="552275"/>
                  <a:pt x="316464" y="557034"/>
                  <a:pt x="320040" y="559895"/>
                </a:cubicBezTo>
                <a:cubicBezTo>
                  <a:pt x="323176" y="562404"/>
                  <a:pt x="327959" y="561755"/>
                  <a:pt x="331470" y="563705"/>
                </a:cubicBezTo>
                <a:cubicBezTo>
                  <a:pt x="339476" y="568153"/>
                  <a:pt x="347854" y="572469"/>
                  <a:pt x="354330" y="578945"/>
                </a:cubicBezTo>
                <a:cubicBezTo>
                  <a:pt x="361950" y="586565"/>
                  <a:pt x="368224" y="595827"/>
                  <a:pt x="377190" y="601805"/>
                </a:cubicBezTo>
                <a:lnTo>
                  <a:pt x="400050" y="617045"/>
                </a:lnTo>
                <a:cubicBezTo>
                  <a:pt x="411661" y="634462"/>
                  <a:pt x="416379" y="647888"/>
                  <a:pt x="438150" y="655145"/>
                </a:cubicBezTo>
                <a:cubicBezTo>
                  <a:pt x="445770" y="657685"/>
                  <a:pt x="454327" y="658310"/>
                  <a:pt x="461010" y="662765"/>
                </a:cubicBezTo>
                <a:cubicBezTo>
                  <a:pt x="479123" y="674840"/>
                  <a:pt x="468096" y="668937"/>
                  <a:pt x="495300" y="678005"/>
                </a:cubicBezTo>
                <a:lnTo>
                  <a:pt x="518160" y="685625"/>
                </a:lnTo>
                <a:cubicBezTo>
                  <a:pt x="521970" y="686895"/>
                  <a:pt x="525652" y="688647"/>
                  <a:pt x="529590" y="689435"/>
                </a:cubicBezTo>
                <a:cubicBezTo>
                  <a:pt x="558680" y="695253"/>
                  <a:pt x="542214" y="692442"/>
                  <a:pt x="579120" y="697055"/>
                </a:cubicBezTo>
                <a:cubicBezTo>
                  <a:pt x="630865" y="714303"/>
                  <a:pt x="593709" y="703374"/>
                  <a:pt x="720090" y="697055"/>
                </a:cubicBezTo>
                <a:cubicBezTo>
                  <a:pt x="731098" y="696505"/>
                  <a:pt x="743842" y="693650"/>
                  <a:pt x="754380" y="689435"/>
                </a:cubicBezTo>
                <a:cubicBezTo>
                  <a:pt x="757017" y="688380"/>
                  <a:pt x="759460" y="686895"/>
                  <a:pt x="762000" y="685625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8" name="任意多边形 87"/>
          <p:cNvSpPr/>
          <p:nvPr/>
        </p:nvSpPr>
        <p:spPr bwMode="auto">
          <a:xfrm>
            <a:off x="3960272" y="1456270"/>
            <a:ext cx="1996440" cy="3063253"/>
          </a:xfrm>
          <a:custGeom>
            <a:avLst/>
            <a:gdLst>
              <a:gd name="connsiteX0" fmla="*/ 1686560 w 1996440"/>
              <a:gd name="connsiteY0" fmla="*/ 3063253 h 3063253"/>
              <a:gd name="connsiteX1" fmla="*/ 1727200 w 1996440"/>
              <a:gd name="connsiteY1" fmla="*/ 3053093 h 3063253"/>
              <a:gd name="connsiteX2" fmla="*/ 1742440 w 1996440"/>
              <a:gd name="connsiteY2" fmla="*/ 3042933 h 3063253"/>
              <a:gd name="connsiteX3" fmla="*/ 1757680 w 1996440"/>
              <a:gd name="connsiteY3" fmla="*/ 3037853 h 3063253"/>
              <a:gd name="connsiteX4" fmla="*/ 1778000 w 1996440"/>
              <a:gd name="connsiteY4" fmla="*/ 3027693 h 3063253"/>
              <a:gd name="connsiteX5" fmla="*/ 1808480 w 1996440"/>
              <a:gd name="connsiteY5" fmla="*/ 3002293 h 3063253"/>
              <a:gd name="connsiteX6" fmla="*/ 1854200 w 1996440"/>
              <a:gd name="connsiteY6" fmla="*/ 2976893 h 3063253"/>
              <a:gd name="connsiteX7" fmla="*/ 1869440 w 1996440"/>
              <a:gd name="connsiteY7" fmla="*/ 2961653 h 3063253"/>
              <a:gd name="connsiteX8" fmla="*/ 1884680 w 1996440"/>
              <a:gd name="connsiteY8" fmla="*/ 2951493 h 3063253"/>
              <a:gd name="connsiteX9" fmla="*/ 1915160 w 1996440"/>
              <a:gd name="connsiteY9" fmla="*/ 2921013 h 3063253"/>
              <a:gd name="connsiteX10" fmla="*/ 1920240 w 1996440"/>
              <a:gd name="connsiteY10" fmla="*/ 2900693 h 3063253"/>
              <a:gd name="connsiteX11" fmla="*/ 1955800 w 1996440"/>
              <a:gd name="connsiteY11" fmla="*/ 2854973 h 3063253"/>
              <a:gd name="connsiteX12" fmla="*/ 1971040 w 1996440"/>
              <a:gd name="connsiteY12" fmla="*/ 2824493 h 3063253"/>
              <a:gd name="connsiteX13" fmla="*/ 1981200 w 1996440"/>
              <a:gd name="connsiteY13" fmla="*/ 2794013 h 3063253"/>
              <a:gd name="connsiteX14" fmla="*/ 1991360 w 1996440"/>
              <a:gd name="connsiteY14" fmla="*/ 2758453 h 3063253"/>
              <a:gd name="connsiteX15" fmla="*/ 1996440 w 1996440"/>
              <a:gd name="connsiteY15" fmla="*/ 2727973 h 3063253"/>
              <a:gd name="connsiteX16" fmla="*/ 1991360 w 1996440"/>
              <a:gd name="connsiteY16" fmla="*/ 2570493 h 3063253"/>
              <a:gd name="connsiteX17" fmla="*/ 1986280 w 1996440"/>
              <a:gd name="connsiteY17" fmla="*/ 2555253 h 3063253"/>
              <a:gd name="connsiteX18" fmla="*/ 1981200 w 1996440"/>
              <a:gd name="connsiteY18" fmla="*/ 2529853 h 3063253"/>
              <a:gd name="connsiteX19" fmla="*/ 1976120 w 1996440"/>
              <a:gd name="connsiteY19" fmla="*/ 2514613 h 3063253"/>
              <a:gd name="connsiteX20" fmla="*/ 1971040 w 1996440"/>
              <a:gd name="connsiteY20" fmla="*/ 2494293 h 3063253"/>
              <a:gd name="connsiteX21" fmla="*/ 1960880 w 1996440"/>
              <a:gd name="connsiteY21" fmla="*/ 2479053 h 3063253"/>
              <a:gd name="connsiteX22" fmla="*/ 1950720 w 1996440"/>
              <a:gd name="connsiteY22" fmla="*/ 2448573 h 3063253"/>
              <a:gd name="connsiteX23" fmla="*/ 1945640 w 1996440"/>
              <a:gd name="connsiteY23" fmla="*/ 2433333 h 3063253"/>
              <a:gd name="connsiteX24" fmla="*/ 1925320 w 1996440"/>
              <a:gd name="connsiteY24" fmla="*/ 2402853 h 3063253"/>
              <a:gd name="connsiteX25" fmla="*/ 1915160 w 1996440"/>
              <a:gd name="connsiteY25" fmla="*/ 2387613 h 3063253"/>
              <a:gd name="connsiteX26" fmla="*/ 1899920 w 1996440"/>
              <a:gd name="connsiteY26" fmla="*/ 2372373 h 3063253"/>
              <a:gd name="connsiteX27" fmla="*/ 1859280 w 1996440"/>
              <a:gd name="connsiteY27" fmla="*/ 2326653 h 3063253"/>
              <a:gd name="connsiteX28" fmla="*/ 1828800 w 1996440"/>
              <a:gd name="connsiteY28" fmla="*/ 2306333 h 3063253"/>
              <a:gd name="connsiteX29" fmla="*/ 1813560 w 1996440"/>
              <a:gd name="connsiteY29" fmla="*/ 2291093 h 3063253"/>
              <a:gd name="connsiteX30" fmla="*/ 1798320 w 1996440"/>
              <a:gd name="connsiteY30" fmla="*/ 2286013 h 3063253"/>
              <a:gd name="connsiteX31" fmla="*/ 1757680 w 1996440"/>
              <a:gd name="connsiteY31" fmla="*/ 2260613 h 3063253"/>
              <a:gd name="connsiteX32" fmla="*/ 1742440 w 1996440"/>
              <a:gd name="connsiteY32" fmla="*/ 2255533 h 3063253"/>
              <a:gd name="connsiteX33" fmla="*/ 1727200 w 1996440"/>
              <a:gd name="connsiteY33" fmla="*/ 2245373 h 3063253"/>
              <a:gd name="connsiteX34" fmla="*/ 1711960 w 1996440"/>
              <a:gd name="connsiteY34" fmla="*/ 2240293 h 3063253"/>
              <a:gd name="connsiteX35" fmla="*/ 1696720 w 1996440"/>
              <a:gd name="connsiteY35" fmla="*/ 2230133 h 3063253"/>
              <a:gd name="connsiteX36" fmla="*/ 1661160 w 1996440"/>
              <a:gd name="connsiteY36" fmla="*/ 2219973 h 3063253"/>
              <a:gd name="connsiteX37" fmla="*/ 1620520 w 1996440"/>
              <a:gd name="connsiteY37" fmla="*/ 2209813 h 3063253"/>
              <a:gd name="connsiteX38" fmla="*/ 1605280 w 1996440"/>
              <a:gd name="connsiteY38" fmla="*/ 2199653 h 3063253"/>
              <a:gd name="connsiteX39" fmla="*/ 1590040 w 1996440"/>
              <a:gd name="connsiteY39" fmla="*/ 2194573 h 3063253"/>
              <a:gd name="connsiteX40" fmla="*/ 1559560 w 1996440"/>
              <a:gd name="connsiteY40" fmla="*/ 2174253 h 3063253"/>
              <a:gd name="connsiteX41" fmla="*/ 1544320 w 1996440"/>
              <a:gd name="connsiteY41" fmla="*/ 2164093 h 3063253"/>
              <a:gd name="connsiteX42" fmla="*/ 1529080 w 1996440"/>
              <a:gd name="connsiteY42" fmla="*/ 2153933 h 3063253"/>
              <a:gd name="connsiteX43" fmla="*/ 1503680 w 1996440"/>
              <a:gd name="connsiteY43" fmla="*/ 2128533 h 3063253"/>
              <a:gd name="connsiteX44" fmla="*/ 1473200 w 1996440"/>
              <a:gd name="connsiteY44" fmla="*/ 2098053 h 3063253"/>
              <a:gd name="connsiteX45" fmla="*/ 1457960 w 1996440"/>
              <a:gd name="connsiteY45" fmla="*/ 2082813 h 3063253"/>
              <a:gd name="connsiteX46" fmla="*/ 1442720 w 1996440"/>
              <a:gd name="connsiteY46" fmla="*/ 2077733 h 3063253"/>
              <a:gd name="connsiteX47" fmla="*/ 1417320 w 1996440"/>
              <a:gd name="connsiteY47" fmla="*/ 2047253 h 3063253"/>
              <a:gd name="connsiteX48" fmla="*/ 1402080 w 1996440"/>
              <a:gd name="connsiteY48" fmla="*/ 2032013 h 3063253"/>
              <a:gd name="connsiteX49" fmla="*/ 1381760 w 1996440"/>
              <a:gd name="connsiteY49" fmla="*/ 2001533 h 3063253"/>
              <a:gd name="connsiteX50" fmla="*/ 1366520 w 1996440"/>
              <a:gd name="connsiteY50" fmla="*/ 1986293 h 3063253"/>
              <a:gd name="connsiteX51" fmla="*/ 1346200 w 1996440"/>
              <a:gd name="connsiteY51" fmla="*/ 1955813 h 3063253"/>
              <a:gd name="connsiteX52" fmla="*/ 1336040 w 1996440"/>
              <a:gd name="connsiteY52" fmla="*/ 1940573 h 3063253"/>
              <a:gd name="connsiteX53" fmla="*/ 1320800 w 1996440"/>
              <a:gd name="connsiteY53" fmla="*/ 1925333 h 3063253"/>
              <a:gd name="connsiteX54" fmla="*/ 1310640 w 1996440"/>
              <a:gd name="connsiteY54" fmla="*/ 1910093 h 3063253"/>
              <a:gd name="connsiteX55" fmla="*/ 1295400 w 1996440"/>
              <a:gd name="connsiteY55" fmla="*/ 1894853 h 3063253"/>
              <a:gd name="connsiteX56" fmla="*/ 1285240 w 1996440"/>
              <a:gd name="connsiteY56" fmla="*/ 1879613 h 3063253"/>
              <a:gd name="connsiteX57" fmla="*/ 1270000 w 1996440"/>
              <a:gd name="connsiteY57" fmla="*/ 1869453 h 3063253"/>
              <a:gd name="connsiteX58" fmla="*/ 1259840 w 1996440"/>
              <a:gd name="connsiteY58" fmla="*/ 1854213 h 3063253"/>
              <a:gd name="connsiteX59" fmla="*/ 1229360 w 1996440"/>
              <a:gd name="connsiteY59" fmla="*/ 1823733 h 3063253"/>
              <a:gd name="connsiteX60" fmla="*/ 1209040 w 1996440"/>
              <a:gd name="connsiteY60" fmla="*/ 1793253 h 3063253"/>
              <a:gd name="connsiteX61" fmla="*/ 1178560 w 1996440"/>
              <a:gd name="connsiteY61" fmla="*/ 1772933 h 3063253"/>
              <a:gd name="connsiteX62" fmla="*/ 1153160 w 1996440"/>
              <a:gd name="connsiteY62" fmla="*/ 1747533 h 3063253"/>
              <a:gd name="connsiteX63" fmla="*/ 1127760 w 1996440"/>
              <a:gd name="connsiteY63" fmla="*/ 1722133 h 3063253"/>
              <a:gd name="connsiteX64" fmla="*/ 1112520 w 1996440"/>
              <a:gd name="connsiteY64" fmla="*/ 1717053 h 3063253"/>
              <a:gd name="connsiteX65" fmla="*/ 1097280 w 1996440"/>
              <a:gd name="connsiteY65" fmla="*/ 1706893 h 3063253"/>
              <a:gd name="connsiteX66" fmla="*/ 1082040 w 1996440"/>
              <a:gd name="connsiteY66" fmla="*/ 1701813 h 3063253"/>
              <a:gd name="connsiteX67" fmla="*/ 1061720 w 1996440"/>
              <a:gd name="connsiteY67" fmla="*/ 1691653 h 3063253"/>
              <a:gd name="connsiteX68" fmla="*/ 1046480 w 1996440"/>
              <a:gd name="connsiteY68" fmla="*/ 1681493 h 3063253"/>
              <a:gd name="connsiteX69" fmla="*/ 1016000 w 1996440"/>
              <a:gd name="connsiteY69" fmla="*/ 1671333 h 3063253"/>
              <a:gd name="connsiteX70" fmla="*/ 1000760 w 1996440"/>
              <a:gd name="connsiteY70" fmla="*/ 1661173 h 3063253"/>
              <a:gd name="connsiteX71" fmla="*/ 955040 w 1996440"/>
              <a:gd name="connsiteY71" fmla="*/ 1645933 h 3063253"/>
              <a:gd name="connsiteX72" fmla="*/ 939800 w 1996440"/>
              <a:gd name="connsiteY72" fmla="*/ 1640853 h 3063253"/>
              <a:gd name="connsiteX73" fmla="*/ 924560 w 1996440"/>
              <a:gd name="connsiteY73" fmla="*/ 1630693 h 3063253"/>
              <a:gd name="connsiteX74" fmla="*/ 873760 w 1996440"/>
              <a:gd name="connsiteY74" fmla="*/ 1615453 h 3063253"/>
              <a:gd name="connsiteX75" fmla="*/ 838200 w 1996440"/>
              <a:gd name="connsiteY75" fmla="*/ 1605293 h 3063253"/>
              <a:gd name="connsiteX76" fmla="*/ 822960 w 1996440"/>
              <a:gd name="connsiteY76" fmla="*/ 1595133 h 3063253"/>
              <a:gd name="connsiteX77" fmla="*/ 807720 w 1996440"/>
              <a:gd name="connsiteY77" fmla="*/ 1590053 h 3063253"/>
              <a:gd name="connsiteX78" fmla="*/ 762000 w 1996440"/>
              <a:gd name="connsiteY78" fmla="*/ 1564653 h 3063253"/>
              <a:gd name="connsiteX79" fmla="*/ 731520 w 1996440"/>
              <a:gd name="connsiteY79" fmla="*/ 1534173 h 3063253"/>
              <a:gd name="connsiteX80" fmla="*/ 701040 w 1996440"/>
              <a:gd name="connsiteY80" fmla="*/ 1508773 h 3063253"/>
              <a:gd name="connsiteX81" fmla="*/ 670560 w 1996440"/>
              <a:gd name="connsiteY81" fmla="*/ 1447813 h 3063253"/>
              <a:gd name="connsiteX82" fmla="*/ 660400 w 1996440"/>
              <a:gd name="connsiteY82" fmla="*/ 1417333 h 3063253"/>
              <a:gd name="connsiteX83" fmla="*/ 655320 w 1996440"/>
              <a:gd name="connsiteY83" fmla="*/ 1402093 h 3063253"/>
              <a:gd name="connsiteX84" fmla="*/ 635000 w 1996440"/>
              <a:gd name="connsiteY84" fmla="*/ 1371613 h 3063253"/>
              <a:gd name="connsiteX85" fmla="*/ 629920 w 1996440"/>
              <a:gd name="connsiteY85" fmla="*/ 1351293 h 3063253"/>
              <a:gd name="connsiteX86" fmla="*/ 619760 w 1996440"/>
              <a:gd name="connsiteY86" fmla="*/ 1320813 h 3063253"/>
              <a:gd name="connsiteX87" fmla="*/ 604520 w 1996440"/>
              <a:gd name="connsiteY87" fmla="*/ 1270013 h 3063253"/>
              <a:gd name="connsiteX88" fmla="*/ 594360 w 1996440"/>
              <a:gd name="connsiteY88" fmla="*/ 1239533 h 3063253"/>
              <a:gd name="connsiteX89" fmla="*/ 589280 w 1996440"/>
              <a:gd name="connsiteY89" fmla="*/ 1224293 h 3063253"/>
              <a:gd name="connsiteX90" fmla="*/ 579120 w 1996440"/>
              <a:gd name="connsiteY90" fmla="*/ 995693 h 3063253"/>
              <a:gd name="connsiteX91" fmla="*/ 568960 w 1996440"/>
              <a:gd name="connsiteY91" fmla="*/ 960133 h 3063253"/>
              <a:gd name="connsiteX92" fmla="*/ 558800 w 1996440"/>
              <a:gd name="connsiteY92" fmla="*/ 944893 h 3063253"/>
              <a:gd name="connsiteX93" fmla="*/ 553720 w 1996440"/>
              <a:gd name="connsiteY93" fmla="*/ 929653 h 3063253"/>
              <a:gd name="connsiteX94" fmla="*/ 543560 w 1996440"/>
              <a:gd name="connsiteY94" fmla="*/ 914413 h 3063253"/>
              <a:gd name="connsiteX95" fmla="*/ 538480 w 1996440"/>
              <a:gd name="connsiteY95" fmla="*/ 899173 h 3063253"/>
              <a:gd name="connsiteX96" fmla="*/ 518160 w 1996440"/>
              <a:gd name="connsiteY96" fmla="*/ 868693 h 3063253"/>
              <a:gd name="connsiteX97" fmla="*/ 513080 w 1996440"/>
              <a:gd name="connsiteY97" fmla="*/ 853453 h 3063253"/>
              <a:gd name="connsiteX98" fmla="*/ 482600 w 1996440"/>
              <a:gd name="connsiteY98" fmla="*/ 817893 h 3063253"/>
              <a:gd name="connsiteX99" fmla="*/ 472440 w 1996440"/>
              <a:gd name="connsiteY99" fmla="*/ 802653 h 3063253"/>
              <a:gd name="connsiteX100" fmla="*/ 401320 w 1996440"/>
              <a:gd name="connsiteY100" fmla="*/ 762013 h 3063253"/>
              <a:gd name="connsiteX101" fmla="*/ 370840 w 1996440"/>
              <a:gd name="connsiteY101" fmla="*/ 741693 h 3063253"/>
              <a:gd name="connsiteX102" fmla="*/ 340360 w 1996440"/>
              <a:gd name="connsiteY102" fmla="*/ 731533 h 3063253"/>
              <a:gd name="connsiteX103" fmla="*/ 309880 w 1996440"/>
              <a:gd name="connsiteY103" fmla="*/ 716293 h 3063253"/>
              <a:gd name="connsiteX104" fmla="*/ 294640 w 1996440"/>
              <a:gd name="connsiteY104" fmla="*/ 706133 h 3063253"/>
              <a:gd name="connsiteX105" fmla="*/ 264160 w 1996440"/>
              <a:gd name="connsiteY105" fmla="*/ 695973 h 3063253"/>
              <a:gd name="connsiteX106" fmla="*/ 248920 w 1996440"/>
              <a:gd name="connsiteY106" fmla="*/ 685813 h 3063253"/>
              <a:gd name="connsiteX107" fmla="*/ 233680 w 1996440"/>
              <a:gd name="connsiteY107" fmla="*/ 680733 h 3063253"/>
              <a:gd name="connsiteX108" fmla="*/ 203200 w 1996440"/>
              <a:gd name="connsiteY108" fmla="*/ 660413 h 3063253"/>
              <a:gd name="connsiteX109" fmla="*/ 172720 w 1996440"/>
              <a:gd name="connsiteY109" fmla="*/ 650253 h 3063253"/>
              <a:gd name="connsiteX110" fmla="*/ 142240 w 1996440"/>
              <a:gd name="connsiteY110" fmla="*/ 629933 h 3063253"/>
              <a:gd name="connsiteX111" fmla="*/ 111760 w 1996440"/>
              <a:gd name="connsiteY111" fmla="*/ 619773 h 3063253"/>
              <a:gd name="connsiteX112" fmla="*/ 60960 w 1996440"/>
              <a:gd name="connsiteY112" fmla="*/ 594373 h 3063253"/>
              <a:gd name="connsiteX113" fmla="*/ 35560 w 1996440"/>
              <a:gd name="connsiteY113" fmla="*/ 553733 h 3063253"/>
              <a:gd name="connsiteX114" fmla="*/ 15240 w 1996440"/>
              <a:gd name="connsiteY114" fmla="*/ 508013 h 3063253"/>
              <a:gd name="connsiteX115" fmla="*/ 10160 w 1996440"/>
              <a:gd name="connsiteY115" fmla="*/ 492773 h 3063253"/>
              <a:gd name="connsiteX116" fmla="*/ 5080 w 1996440"/>
              <a:gd name="connsiteY116" fmla="*/ 477533 h 3063253"/>
              <a:gd name="connsiteX117" fmla="*/ 0 w 1996440"/>
              <a:gd name="connsiteY117" fmla="*/ 452133 h 3063253"/>
              <a:gd name="connsiteX118" fmla="*/ 10160 w 1996440"/>
              <a:gd name="connsiteY118" fmla="*/ 355613 h 3063253"/>
              <a:gd name="connsiteX119" fmla="*/ 20320 w 1996440"/>
              <a:gd name="connsiteY119" fmla="*/ 325133 h 3063253"/>
              <a:gd name="connsiteX120" fmla="*/ 30480 w 1996440"/>
              <a:gd name="connsiteY120" fmla="*/ 309893 h 3063253"/>
              <a:gd name="connsiteX121" fmla="*/ 81280 w 1996440"/>
              <a:gd name="connsiteY121" fmla="*/ 259093 h 3063253"/>
              <a:gd name="connsiteX122" fmla="*/ 96520 w 1996440"/>
              <a:gd name="connsiteY122" fmla="*/ 243853 h 3063253"/>
              <a:gd name="connsiteX123" fmla="*/ 111760 w 1996440"/>
              <a:gd name="connsiteY123" fmla="*/ 223533 h 3063253"/>
              <a:gd name="connsiteX124" fmla="*/ 142240 w 1996440"/>
              <a:gd name="connsiteY124" fmla="*/ 193053 h 3063253"/>
              <a:gd name="connsiteX125" fmla="*/ 187960 w 1996440"/>
              <a:gd name="connsiteY125" fmla="*/ 177813 h 3063253"/>
              <a:gd name="connsiteX126" fmla="*/ 203200 w 1996440"/>
              <a:gd name="connsiteY126" fmla="*/ 172733 h 3063253"/>
              <a:gd name="connsiteX127" fmla="*/ 223520 w 1996440"/>
              <a:gd name="connsiteY127" fmla="*/ 162573 h 3063253"/>
              <a:gd name="connsiteX128" fmla="*/ 254000 w 1996440"/>
              <a:gd name="connsiteY128" fmla="*/ 152413 h 3063253"/>
              <a:gd name="connsiteX129" fmla="*/ 284480 w 1996440"/>
              <a:gd name="connsiteY129" fmla="*/ 137173 h 3063253"/>
              <a:gd name="connsiteX130" fmla="*/ 299720 w 1996440"/>
              <a:gd name="connsiteY130" fmla="*/ 127013 h 3063253"/>
              <a:gd name="connsiteX131" fmla="*/ 355600 w 1996440"/>
              <a:gd name="connsiteY131" fmla="*/ 106693 h 3063253"/>
              <a:gd name="connsiteX132" fmla="*/ 370840 w 1996440"/>
              <a:gd name="connsiteY132" fmla="*/ 101613 h 3063253"/>
              <a:gd name="connsiteX133" fmla="*/ 386080 w 1996440"/>
              <a:gd name="connsiteY133" fmla="*/ 91453 h 3063253"/>
              <a:gd name="connsiteX134" fmla="*/ 406400 w 1996440"/>
              <a:gd name="connsiteY134" fmla="*/ 86373 h 3063253"/>
              <a:gd name="connsiteX135" fmla="*/ 452120 w 1996440"/>
              <a:gd name="connsiteY135" fmla="*/ 71133 h 3063253"/>
              <a:gd name="connsiteX136" fmla="*/ 467360 w 1996440"/>
              <a:gd name="connsiteY136" fmla="*/ 66053 h 3063253"/>
              <a:gd name="connsiteX137" fmla="*/ 482600 w 1996440"/>
              <a:gd name="connsiteY137" fmla="*/ 55893 h 3063253"/>
              <a:gd name="connsiteX138" fmla="*/ 513080 w 1996440"/>
              <a:gd name="connsiteY138" fmla="*/ 45733 h 3063253"/>
              <a:gd name="connsiteX139" fmla="*/ 528320 w 1996440"/>
              <a:gd name="connsiteY139" fmla="*/ 35573 h 3063253"/>
              <a:gd name="connsiteX140" fmla="*/ 558800 w 1996440"/>
              <a:gd name="connsiteY140" fmla="*/ 25413 h 3063253"/>
              <a:gd name="connsiteX141" fmla="*/ 589280 w 1996440"/>
              <a:gd name="connsiteY141" fmla="*/ 15253 h 3063253"/>
              <a:gd name="connsiteX142" fmla="*/ 619760 w 1996440"/>
              <a:gd name="connsiteY142" fmla="*/ 5093 h 3063253"/>
              <a:gd name="connsiteX143" fmla="*/ 640080 w 1996440"/>
              <a:gd name="connsiteY143" fmla="*/ 13 h 30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996440" h="3063253">
                <a:moveTo>
                  <a:pt x="1686560" y="3063253"/>
                </a:moveTo>
                <a:cubicBezTo>
                  <a:pt x="1696221" y="3061321"/>
                  <a:pt x="1716786" y="3058300"/>
                  <a:pt x="1727200" y="3053093"/>
                </a:cubicBezTo>
                <a:cubicBezTo>
                  <a:pt x="1732661" y="3050363"/>
                  <a:pt x="1736979" y="3045663"/>
                  <a:pt x="1742440" y="3042933"/>
                </a:cubicBezTo>
                <a:cubicBezTo>
                  <a:pt x="1747229" y="3040538"/>
                  <a:pt x="1752758" y="3039962"/>
                  <a:pt x="1757680" y="3037853"/>
                </a:cubicBezTo>
                <a:cubicBezTo>
                  <a:pt x="1764641" y="3034870"/>
                  <a:pt x="1771425" y="3031450"/>
                  <a:pt x="1778000" y="3027693"/>
                </a:cubicBezTo>
                <a:cubicBezTo>
                  <a:pt x="1836171" y="2994452"/>
                  <a:pt x="1745439" y="3044320"/>
                  <a:pt x="1808480" y="3002293"/>
                </a:cubicBezTo>
                <a:cubicBezTo>
                  <a:pt x="1846808" y="2976741"/>
                  <a:pt x="1793031" y="3038062"/>
                  <a:pt x="1854200" y="2976893"/>
                </a:cubicBezTo>
                <a:cubicBezTo>
                  <a:pt x="1859280" y="2971813"/>
                  <a:pt x="1863921" y="2966252"/>
                  <a:pt x="1869440" y="2961653"/>
                </a:cubicBezTo>
                <a:cubicBezTo>
                  <a:pt x="1874130" y="2957744"/>
                  <a:pt x="1880117" y="2955549"/>
                  <a:pt x="1884680" y="2951493"/>
                </a:cubicBezTo>
                <a:cubicBezTo>
                  <a:pt x="1895419" y="2941947"/>
                  <a:pt x="1915160" y="2921013"/>
                  <a:pt x="1915160" y="2921013"/>
                </a:cubicBezTo>
                <a:cubicBezTo>
                  <a:pt x="1916853" y="2914240"/>
                  <a:pt x="1916776" y="2906755"/>
                  <a:pt x="1920240" y="2900693"/>
                </a:cubicBezTo>
                <a:cubicBezTo>
                  <a:pt x="1941279" y="2863875"/>
                  <a:pt x="1936314" y="2913431"/>
                  <a:pt x="1955800" y="2854973"/>
                </a:cubicBezTo>
                <a:cubicBezTo>
                  <a:pt x="1974327" y="2799393"/>
                  <a:pt x="1944779" y="2883579"/>
                  <a:pt x="1971040" y="2824493"/>
                </a:cubicBezTo>
                <a:cubicBezTo>
                  <a:pt x="1975390" y="2814706"/>
                  <a:pt x="1977813" y="2804173"/>
                  <a:pt x="1981200" y="2794013"/>
                </a:cubicBezTo>
                <a:cubicBezTo>
                  <a:pt x="1986042" y="2779488"/>
                  <a:pt x="1988171" y="2774400"/>
                  <a:pt x="1991360" y="2758453"/>
                </a:cubicBezTo>
                <a:cubicBezTo>
                  <a:pt x="1993380" y="2748353"/>
                  <a:pt x="1994747" y="2738133"/>
                  <a:pt x="1996440" y="2727973"/>
                </a:cubicBezTo>
                <a:cubicBezTo>
                  <a:pt x="1994747" y="2675480"/>
                  <a:pt x="1994444" y="2622923"/>
                  <a:pt x="1991360" y="2570493"/>
                </a:cubicBezTo>
                <a:cubicBezTo>
                  <a:pt x="1991046" y="2565147"/>
                  <a:pt x="1987579" y="2560448"/>
                  <a:pt x="1986280" y="2555253"/>
                </a:cubicBezTo>
                <a:cubicBezTo>
                  <a:pt x="1984186" y="2546876"/>
                  <a:pt x="1983294" y="2538230"/>
                  <a:pt x="1981200" y="2529853"/>
                </a:cubicBezTo>
                <a:cubicBezTo>
                  <a:pt x="1979901" y="2524658"/>
                  <a:pt x="1977591" y="2519762"/>
                  <a:pt x="1976120" y="2514613"/>
                </a:cubicBezTo>
                <a:cubicBezTo>
                  <a:pt x="1974202" y="2507900"/>
                  <a:pt x="1973790" y="2500710"/>
                  <a:pt x="1971040" y="2494293"/>
                </a:cubicBezTo>
                <a:cubicBezTo>
                  <a:pt x="1968635" y="2488681"/>
                  <a:pt x="1963360" y="2484632"/>
                  <a:pt x="1960880" y="2479053"/>
                </a:cubicBezTo>
                <a:cubicBezTo>
                  <a:pt x="1956530" y="2469266"/>
                  <a:pt x="1954107" y="2458733"/>
                  <a:pt x="1950720" y="2448573"/>
                </a:cubicBezTo>
                <a:cubicBezTo>
                  <a:pt x="1949027" y="2443493"/>
                  <a:pt x="1948610" y="2437788"/>
                  <a:pt x="1945640" y="2433333"/>
                </a:cubicBezTo>
                <a:lnTo>
                  <a:pt x="1925320" y="2402853"/>
                </a:lnTo>
                <a:cubicBezTo>
                  <a:pt x="1921933" y="2397773"/>
                  <a:pt x="1919477" y="2391930"/>
                  <a:pt x="1915160" y="2387613"/>
                </a:cubicBezTo>
                <a:cubicBezTo>
                  <a:pt x="1910080" y="2382533"/>
                  <a:pt x="1904519" y="2377892"/>
                  <a:pt x="1899920" y="2372373"/>
                </a:cubicBezTo>
                <a:cubicBezTo>
                  <a:pt x="1880833" y="2349468"/>
                  <a:pt x="1896329" y="2351353"/>
                  <a:pt x="1859280" y="2326653"/>
                </a:cubicBezTo>
                <a:cubicBezTo>
                  <a:pt x="1849120" y="2319880"/>
                  <a:pt x="1837434" y="2314967"/>
                  <a:pt x="1828800" y="2306333"/>
                </a:cubicBezTo>
                <a:cubicBezTo>
                  <a:pt x="1823720" y="2301253"/>
                  <a:pt x="1819538" y="2295078"/>
                  <a:pt x="1813560" y="2291093"/>
                </a:cubicBezTo>
                <a:cubicBezTo>
                  <a:pt x="1809105" y="2288123"/>
                  <a:pt x="1803021" y="2288577"/>
                  <a:pt x="1798320" y="2286013"/>
                </a:cubicBezTo>
                <a:cubicBezTo>
                  <a:pt x="1784296" y="2278363"/>
                  <a:pt x="1772835" y="2265665"/>
                  <a:pt x="1757680" y="2260613"/>
                </a:cubicBezTo>
                <a:cubicBezTo>
                  <a:pt x="1752600" y="2258920"/>
                  <a:pt x="1747229" y="2257928"/>
                  <a:pt x="1742440" y="2255533"/>
                </a:cubicBezTo>
                <a:cubicBezTo>
                  <a:pt x="1736979" y="2252803"/>
                  <a:pt x="1732661" y="2248103"/>
                  <a:pt x="1727200" y="2245373"/>
                </a:cubicBezTo>
                <a:cubicBezTo>
                  <a:pt x="1722411" y="2242978"/>
                  <a:pt x="1716749" y="2242688"/>
                  <a:pt x="1711960" y="2240293"/>
                </a:cubicBezTo>
                <a:cubicBezTo>
                  <a:pt x="1706499" y="2237563"/>
                  <a:pt x="1702181" y="2232863"/>
                  <a:pt x="1696720" y="2230133"/>
                </a:cubicBezTo>
                <a:cubicBezTo>
                  <a:pt x="1688600" y="2226073"/>
                  <a:pt x="1668756" y="2222143"/>
                  <a:pt x="1661160" y="2219973"/>
                </a:cubicBezTo>
                <a:cubicBezTo>
                  <a:pt x="1624711" y="2209559"/>
                  <a:pt x="1672161" y="2220141"/>
                  <a:pt x="1620520" y="2209813"/>
                </a:cubicBezTo>
                <a:cubicBezTo>
                  <a:pt x="1615440" y="2206426"/>
                  <a:pt x="1610741" y="2202383"/>
                  <a:pt x="1605280" y="2199653"/>
                </a:cubicBezTo>
                <a:cubicBezTo>
                  <a:pt x="1600491" y="2197258"/>
                  <a:pt x="1594721" y="2197174"/>
                  <a:pt x="1590040" y="2194573"/>
                </a:cubicBezTo>
                <a:cubicBezTo>
                  <a:pt x="1579366" y="2188643"/>
                  <a:pt x="1569720" y="2181026"/>
                  <a:pt x="1559560" y="2174253"/>
                </a:cubicBezTo>
                <a:lnTo>
                  <a:pt x="1544320" y="2164093"/>
                </a:lnTo>
                <a:lnTo>
                  <a:pt x="1529080" y="2153933"/>
                </a:lnTo>
                <a:cubicBezTo>
                  <a:pt x="1508144" y="2122529"/>
                  <a:pt x="1531389" y="2153163"/>
                  <a:pt x="1503680" y="2128533"/>
                </a:cubicBezTo>
                <a:cubicBezTo>
                  <a:pt x="1492941" y="2118987"/>
                  <a:pt x="1483360" y="2108213"/>
                  <a:pt x="1473200" y="2098053"/>
                </a:cubicBezTo>
                <a:cubicBezTo>
                  <a:pt x="1468120" y="2092973"/>
                  <a:pt x="1464776" y="2085085"/>
                  <a:pt x="1457960" y="2082813"/>
                </a:cubicBezTo>
                <a:lnTo>
                  <a:pt x="1442720" y="2077733"/>
                </a:lnTo>
                <a:cubicBezTo>
                  <a:pt x="1398196" y="2033209"/>
                  <a:pt x="1452683" y="2089688"/>
                  <a:pt x="1417320" y="2047253"/>
                </a:cubicBezTo>
                <a:cubicBezTo>
                  <a:pt x="1412721" y="2041734"/>
                  <a:pt x="1406491" y="2037684"/>
                  <a:pt x="1402080" y="2032013"/>
                </a:cubicBezTo>
                <a:cubicBezTo>
                  <a:pt x="1394583" y="2022374"/>
                  <a:pt x="1390394" y="2010167"/>
                  <a:pt x="1381760" y="2001533"/>
                </a:cubicBezTo>
                <a:cubicBezTo>
                  <a:pt x="1376680" y="1996453"/>
                  <a:pt x="1370931" y="1991964"/>
                  <a:pt x="1366520" y="1986293"/>
                </a:cubicBezTo>
                <a:cubicBezTo>
                  <a:pt x="1359023" y="1976654"/>
                  <a:pt x="1352973" y="1965973"/>
                  <a:pt x="1346200" y="1955813"/>
                </a:cubicBezTo>
                <a:cubicBezTo>
                  <a:pt x="1342813" y="1950733"/>
                  <a:pt x="1340357" y="1944890"/>
                  <a:pt x="1336040" y="1940573"/>
                </a:cubicBezTo>
                <a:cubicBezTo>
                  <a:pt x="1330960" y="1935493"/>
                  <a:pt x="1325399" y="1930852"/>
                  <a:pt x="1320800" y="1925333"/>
                </a:cubicBezTo>
                <a:cubicBezTo>
                  <a:pt x="1316891" y="1920643"/>
                  <a:pt x="1314549" y="1914783"/>
                  <a:pt x="1310640" y="1910093"/>
                </a:cubicBezTo>
                <a:cubicBezTo>
                  <a:pt x="1306041" y="1904574"/>
                  <a:pt x="1299999" y="1900372"/>
                  <a:pt x="1295400" y="1894853"/>
                </a:cubicBezTo>
                <a:cubicBezTo>
                  <a:pt x="1291491" y="1890163"/>
                  <a:pt x="1289557" y="1883930"/>
                  <a:pt x="1285240" y="1879613"/>
                </a:cubicBezTo>
                <a:cubicBezTo>
                  <a:pt x="1280923" y="1875296"/>
                  <a:pt x="1275080" y="1872840"/>
                  <a:pt x="1270000" y="1869453"/>
                </a:cubicBezTo>
                <a:cubicBezTo>
                  <a:pt x="1266613" y="1864373"/>
                  <a:pt x="1263896" y="1858776"/>
                  <a:pt x="1259840" y="1854213"/>
                </a:cubicBezTo>
                <a:cubicBezTo>
                  <a:pt x="1250294" y="1843474"/>
                  <a:pt x="1237330" y="1835688"/>
                  <a:pt x="1229360" y="1823733"/>
                </a:cubicBezTo>
                <a:cubicBezTo>
                  <a:pt x="1222587" y="1813573"/>
                  <a:pt x="1219200" y="1800026"/>
                  <a:pt x="1209040" y="1793253"/>
                </a:cubicBezTo>
                <a:lnTo>
                  <a:pt x="1178560" y="1772933"/>
                </a:lnTo>
                <a:cubicBezTo>
                  <a:pt x="1151467" y="1732293"/>
                  <a:pt x="1187027" y="1781400"/>
                  <a:pt x="1153160" y="1747533"/>
                </a:cubicBezTo>
                <a:cubicBezTo>
                  <a:pt x="1132840" y="1727213"/>
                  <a:pt x="1154853" y="1735680"/>
                  <a:pt x="1127760" y="1722133"/>
                </a:cubicBezTo>
                <a:cubicBezTo>
                  <a:pt x="1122971" y="1719738"/>
                  <a:pt x="1117309" y="1719448"/>
                  <a:pt x="1112520" y="1717053"/>
                </a:cubicBezTo>
                <a:cubicBezTo>
                  <a:pt x="1107059" y="1714323"/>
                  <a:pt x="1102741" y="1709623"/>
                  <a:pt x="1097280" y="1706893"/>
                </a:cubicBezTo>
                <a:cubicBezTo>
                  <a:pt x="1092491" y="1704498"/>
                  <a:pt x="1086962" y="1703922"/>
                  <a:pt x="1082040" y="1701813"/>
                </a:cubicBezTo>
                <a:cubicBezTo>
                  <a:pt x="1075079" y="1698830"/>
                  <a:pt x="1068295" y="1695410"/>
                  <a:pt x="1061720" y="1691653"/>
                </a:cubicBezTo>
                <a:cubicBezTo>
                  <a:pt x="1056419" y="1688624"/>
                  <a:pt x="1052059" y="1683973"/>
                  <a:pt x="1046480" y="1681493"/>
                </a:cubicBezTo>
                <a:cubicBezTo>
                  <a:pt x="1036693" y="1677143"/>
                  <a:pt x="1024911" y="1677274"/>
                  <a:pt x="1016000" y="1671333"/>
                </a:cubicBezTo>
                <a:cubicBezTo>
                  <a:pt x="1010920" y="1667946"/>
                  <a:pt x="1006339" y="1663653"/>
                  <a:pt x="1000760" y="1661173"/>
                </a:cubicBezTo>
                <a:lnTo>
                  <a:pt x="955040" y="1645933"/>
                </a:lnTo>
                <a:cubicBezTo>
                  <a:pt x="949960" y="1644240"/>
                  <a:pt x="944255" y="1643823"/>
                  <a:pt x="939800" y="1640853"/>
                </a:cubicBezTo>
                <a:cubicBezTo>
                  <a:pt x="934720" y="1637466"/>
                  <a:pt x="930139" y="1633173"/>
                  <a:pt x="924560" y="1630693"/>
                </a:cubicBezTo>
                <a:cubicBezTo>
                  <a:pt x="902830" y="1621035"/>
                  <a:pt x="894448" y="1621364"/>
                  <a:pt x="873760" y="1615453"/>
                </a:cubicBezTo>
                <a:cubicBezTo>
                  <a:pt x="822745" y="1600877"/>
                  <a:pt x="901724" y="1621174"/>
                  <a:pt x="838200" y="1605293"/>
                </a:cubicBezTo>
                <a:cubicBezTo>
                  <a:pt x="833120" y="1601906"/>
                  <a:pt x="828421" y="1597863"/>
                  <a:pt x="822960" y="1595133"/>
                </a:cubicBezTo>
                <a:cubicBezTo>
                  <a:pt x="818171" y="1592738"/>
                  <a:pt x="812401" y="1592654"/>
                  <a:pt x="807720" y="1590053"/>
                </a:cubicBezTo>
                <a:cubicBezTo>
                  <a:pt x="755317" y="1560940"/>
                  <a:pt x="796484" y="1576148"/>
                  <a:pt x="762000" y="1564653"/>
                </a:cubicBezTo>
                <a:cubicBezTo>
                  <a:pt x="751840" y="1554493"/>
                  <a:pt x="743475" y="1542143"/>
                  <a:pt x="731520" y="1534173"/>
                </a:cubicBezTo>
                <a:cubicBezTo>
                  <a:pt x="717973" y="1525142"/>
                  <a:pt x="711571" y="1522313"/>
                  <a:pt x="701040" y="1508773"/>
                </a:cubicBezTo>
                <a:cubicBezTo>
                  <a:pt x="678062" y="1479230"/>
                  <a:pt x="681702" y="1481240"/>
                  <a:pt x="670560" y="1447813"/>
                </a:cubicBezTo>
                <a:lnTo>
                  <a:pt x="660400" y="1417333"/>
                </a:lnTo>
                <a:cubicBezTo>
                  <a:pt x="658707" y="1412253"/>
                  <a:pt x="658290" y="1406548"/>
                  <a:pt x="655320" y="1402093"/>
                </a:cubicBezTo>
                <a:lnTo>
                  <a:pt x="635000" y="1371613"/>
                </a:lnTo>
                <a:cubicBezTo>
                  <a:pt x="633307" y="1364840"/>
                  <a:pt x="631926" y="1357980"/>
                  <a:pt x="629920" y="1351293"/>
                </a:cubicBezTo>
                <a:cubicBezTo>
                  <a:pt x="626843" y="1341035"/>
                  <a:pt x="622357" y="1331203"/>
                  <a:pt x="619760" y="1320813"/>
                </a:cubicBezTo>
                <a:cubicBezTo>
                  <a:pt x="612083" y="1290103"/>
                  <a:pt x="616888" y="1307117"/>
                  <a:pt x="604520" y="1270013"/>
                </a:cubicBezTo>
                <a:lnTo>
                  <a:pt x="594360" y="1239533"/>
                </a:lnTo>
                <a:lnTo>
                  <a:pt x="589280" y="1224293"/>
                </a:lnTo>
                <a:cubicBezTo>
                  <a:pt x="586014" y="1093663"/>
                  <a:pt x="597229" y="1077184"/>
                  <a:pt x="579120" y="995693"/>
                </a:cubicBezTo>
                <a:cubicBezTo>
                  <a:pt x="577818" y="989833"/>
                  <a:pt x="572354" y="966921"/>
                  <a:pt x="568960" y="960133"/>
                </a:cubicBezTo>
                <a:cubicBezTo>
                  <a:pt x="566230" y="954672"/>
                  <a:pt x="561530" y="950354"/>
                  <a:pt x="558800" y="944893"/>
                </a:cubicBezTo>
                <a:cubicBezTo>
                  <a:pt x="556405" y="940104"/>
                  <a:pt x="556115" y="934442"/>
                  <a:pt x="553720" y="929653"/>
                </a:cubicBezTo>
                <a:cubicBezTo>
                  <a:pt x="550990" y="924192"/>
                  <a:pt x="546290" y="919874"/>
                  <a:pt x="543560" y="914413"/>
                </a:cubicBezTo>
                <a:cubicBezTo>
                  <a:pt x="541165" y="909624"/>
                  <a:pt x="541081" y="903854"/>
                  <a:pt x="538480" y="899173"/>
                </a:cubicBezTo>
                <a:cubicBezTo>
                  <a:pt x="532550" y="888499"/>
                  <a:pt x="522021" y="880277"/>
                  <a:pt x="518160" y="868693"/>
                </a:cubicBezTo>
                <a:cubicBezTo>
                  <a:pt x="516467" y="863613"/>
                  <a:pt x="515737" y="858102"/>
                  <a:pt x="513080" y="853453"/>
                </a:cubicBezTo>
                <a:cubicBezTo>
                  <a:pt x="499244" y="829240"/>
                  <a:pt x="498978" y="837547"/>
                  <a:pt x="482600" y="817893"/>
                </a:cubicBezTo>
                <a:cubicBezTo>
                  <a:pt x="478691" y="813203"/>
                  <a:pt x="477035" y="806673"/>
                  <a:pt x="472440" y="802653"/>
                </a:cubicBezTo>
                <a:cubicBezTo>
                  <a:pt x="439184" y="773554"/>
                  <a:pt x="440694" y="788263"/>
                  <a:pt x="401320" y="762013"/>
                </a:cubicBezTo>
                <a:cubicBezTo>
                  <a:pt x="391160" y="755240"/>
                  <a:pt x="382424" y="745554"/>
                  <a:pt x="370840" y="741693"/>
                </a:cubicBezTo>
                <a:cubicBezTo>
                  <a:pt x="360680" y="738306"/>
                  <a:pt x="349271" y="737474"/>
                  <a:pt x="340360" y="731533"/>
                </a:cubicBezTo>
                <a:cubicBezTo>
                  <a:pt x="296684" y="702416"/>
                  <a:pt x="351944" y="737325"/>
                  <a:pt x="309880" y="716293"/>
                </a:cubicBezTo>
                <a:cubicBezTo>
                  <a:pt x="304419" y="713563"/>
                  <a:pt x="300219" y="708613"/>
                  <a:pt x="294640" y="706133"/>
                </a:cubicBezTo>
                <a:cubicBezTo>
                  <a:pt x="284853" y="701783"/>
                  <a:pt x="273071" y="701914"/>
                  <a:pt x="264160" y="695973"/>
                </a:cubicBezTo>
                <a:cubicBezTo>
                  <a:pt x="259080" y="692586"/>
                  <a:pt x="254381" y="688543"/>
                  <a:pt x="248920" y="685813"/>
                </a:cubicBezTo>
                <a:cubicBezTo>
                  <a:pt x="244131" y="683418"/>
                  <a:pt x="238361" y="683334"/>
                  <a:pt x="233680" y="680733"/>
                </a:cubicBezTo>
                <a:cubicBezTo>
                  <a:pt x="223006" y="674803"/>
                  <a:pt x="214784" y="664274"/>
                  <a:pt x="203200" y="660413"/>
                </a:cubicBezTo>
                <a:cubicBezTo>
                  <a:pt x="193040" y="657026"/>
                  <a:pt x="181631" y="656194"/>
                  <a:pt x="172720" y="650253"/>
                </a:cubicBezTo>
                <a:cubicBezTo>
                  <a:pt x="162560" y="643480"/>
                  <a:pt x="153824" y="633794"/>
                  <a:pt x="142240" y="629933"/>
                </a:cubicBezTo>
                <a:cubicBezTo>
                  <a:pt x="132080" y="626546"/>
                  <a:pt x="120671" y="625714"/>
                  <a:pt x="111760" y="619773"/>
                </a:cubicBezTo>
                <a:cubicBezTo>
                  <a:pt x="75471" y="595580"/>
                  <a:pt x="93126" y="602415"/>
                  <a:pt x="60960" y="594373"/>
                </a:cubicBezTo>
                <a:cubicBezTo>
                  <a:pt x="24402" y="570001"/>
                  <a:pt x="69414" y="604514"/>
                  <a:pt x="35560" y="553733"/>
                </a:cubicBezTo>
                <a:cubicBezTo>
                  <a:pt x="19459" y="529582"/>
                  <a:pt x="27331" y="544285"/>
                  <a:pt x="15240" y="508013"/>
                </a:cubicBezTo>
                <a:lnTo>
                  <a:pt x="10160" y="492773"/>
                </a:lnTo>
                <a:cubicBezTo>
                  <a:pt x="8467" y="487693"/>
                  <a:pt x="6130" y="482784"/>
                  <a:pt x="5080" y="477533"/>
                </a:cubicBezTo>
                <a:lnTo>
                  <a:pt x="0" y="452133"/>
                </a:lnTo>
                <a:cubicBezTo>
                  <a:pt x="3387" y="419960"/>
                  <a:pt x="5049" y="387558"/>
                  <a:pt x="10160" y="355613"/>
                </a:cubicBezTo>
                <a:cubicBezTo>
                  <a:pt x="11852" y="345038"/>
                  <a:pt x="14379" y="334044"/>
                  <a:pt x="20320" y="325133"/>
                </a:cubicBezTo>
                <a:cubicBezTo>
                  <a:pt x="23707" y="320053"/>
                  <a:pt x="26424" y="314456"/>
                  <a:pt x="30480" y="309893"/>
                </a:cubicBezTo>
                <a:lnTo>
                  <a:pt x="81280" y="259093"/>
                </a:lnTo>
                <a:cubicBezTo>
                  <a:pt x="86360" y="254013"/>
                  <a:pt x="92209" y="249600"/>
                  <a:pt x="96520" y="243853"/>
                </a:cubicBezTo>
                <a:cubicBezTo>
                  <a:pt x="101600" y="237080"/>
                  <a:pt x="106096" y="229826"/>
                  <a:pt x="111760" y="223533"/>
                </a:cubicBezTo>
                <a:cubicBezTo>
                  <a:pt x="121372" y="212853"/>
                  <a:pt x="128609" y="197597"/>
                  <a:pt x="142240" y="193053"/>
                </a:cubicBezTo>
                <a:lnTo>
                  <a:pt x="187960" y="177813"/>
                </a:lnTo>
                <a:cubicBezTo>
                  <a:pt x="193040" y="176120"/>
                  <a:pt x="198411" y="175128"/>
                  <a:pt x="203200" y="172733"/>
                </a:cubicBezTo>
                <a:cubicBezTo>
                  <a:pt x="209973" y="169346"/>
                  <a:pt x="216489" y="165385"/>
                  <a:pt x="223520" y="162573"/>
                </a:cubicBezTo>
                <a:cubicBezTo>
                  <a:pt x="233464" y="158596"/>
                  <a:pt x="245089" y="158354"/>
                  <a:pt x="254000" y="152413"/>
                </a:cubicBezTo>
                <a:cubicBezTo>
                  <a:pt x="297676" y="123296"/>
                  <a:pt x="242416" y="158205"/>
                  <a:pt x="284480" y="137173"/>
                </a:cubicBezTo>
                <a:cubicBezTo>
                  <a:pt x="289941" y="134443"/>
                  <a:pt x="294259" y="129743"/>
                  <a:pt x="299720" y="127013"/>
                </a:cubicBezTo>
                <a:cubicBezTo>
                  <a:pt x="313857" y="119944"/>
                  <a:pt x="341374" y="111435"/>
                  <a:pt x="355600" y="106693"/>
                </a:cubicBezTo>
                <a:cubicBezTo>
                  <a:pt x="360680" y="105000"/>
                  <a:pt x="366385" y="104583"/>
                  <a:pt x="370840" y="101613"/>
                </a:cubicBezTo>
                <a:cubicBezTo>
                  <a:pt x="375920" y="98226"/>
                  <a:pt x="380468" y="93858"/>
                  <a:pt x="386080" y="91453"/>
                </a:cubicBezTo>
                <a:cubicBezTo>
                  <a:pt x="392497" y="88703"/>
                  <a:pt x="399713" y="88379"/>
                  <a:pt x="406400" y="86373"/>
                </a:cubicBezTo>
                <a:lnTo>
                  <a:pt x="452120" y="71133"/>
                </a:lnTo>
                <a:cubicBezTo>
                  <a:pt x="457200" y="69440"/>
                  <a:pt x="462905" y="69023"/>
                  <a:pt x="467360" y="66053"/>
                </a:cubicBezTo>
                <a:cubicBezTo>
                  <a:pt x="472440" y="62666"/>
                  <a:pt x="477021" y="58373"/>
                  <a:pt x="482600" y="55893"/>
                </a:cubicBezTo>
                <a:cubicBezTo>
                  <a:pt x="492387" y="51543"/>
                  <a:pt x="504169" y="51674"/>
                  <a:pt x="513080" y="45733"/>
                </a:cubicBezTo>
                <a:cubicBezTo>
                  <a:pt x="518160" y="42346"/>
                  <a:pt x="522741" y="38053"/>
                  <a:pt x="528320" y="35573"/>
                </a:cubicBezTo>
                <a:cubicBezTo>
                  <a:pt x="538107" y="31223"/>
                  <a:pt x="548640" y="28800"/>
                  <a:pt x="558800" y="25413"/>
                </a:cubicBezTo>
                <a:lnTo>
                  <a:pt x="589280" y="15253"/>
                </a:lnTo>
                <a:lnTo>
                  <a:pt x="619760" y="5093"/>
                </a:lnTo>
                <a:cubicBezTo>
                  <a:pt x="636606" y="-522"/>
                  <a:pt x="629645" y="13"/>
                  <a:pt x="640080" y="13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89" name="任意多边形 88"/>
          <p:cNvSpPr/>
          <p:nvPr/>
        </p:nvSpPr>
        <p:spPr bwMode="auto">
          <a:xfrm>
            <a:off x="4590192" y="1451203"/>
            <a:ext cx="777878" cy="1585395"/>
          </a:xfrm>
          <a:custGeom>
            <a:avLst/>
            <a:gdLst>
              <a:gd name="connsiteX0" fmla="*/ 0 w 777878"/>
              <a:gd name="connsiteY0" fmla="*/ 10160 h 1585395"/>
              <a:gd name="connsiteX1" fmla="*/ 30480 w 777878"/>
              <a:gd name="connsiteY1" fmla="*/ 5080 h 1585395"/>
              <a:gd name="connsiteX2" fmla="*/ 55880 w 777878"/>
              <a:gd name="connsiteY2" fmla="*/ 0 h 1585395"/>
              <a:gd name="connsiteX3" fmla="*/ 162560 w 777878"/>
              <a:gd name="connsiteY3" fmla="*/ 5080 h 1585395"/>
              <a:gd name="connsiteX4" fmla="*/ 238760 w 777878"/>
              <a:gd name="connsiteY4" fmla="*/ 30480 h 1585395"/>
              <a:gd name="connsiteX5" fmla="*/ 254000 w 777878"/>
              <a:gd name="connsiteY5" fmla="*/ 35560 h 1585395"/>
              <a:gd name="connsiteX6" fmla="*/ 269240 w 777878"/>
              <a:gd name="connsiteY6" fmla="*/ 40640 h 1585395"/>
              <a:gd name="connsiteX7" fmla="*/ 279400 w 777878"/>
              <a:gd name="connsiteY7" fmla="*/ 55880 h 1585395"/>
              <a:gd name="connsiteX8" fmla="*/ 309880 w 777878"/>
              <a:gd name="connsiteY8" fmla="*/ 71120 h 1585395"/>
              <a:gd name="connsiteX9" fmla="*/ 335280 w 777878"/>
              <a:gd name="connsiteY9" fmla="*/ 96520 h 1585395"/>
              <a:gd name="connsiteX10" fmla="*/ 345440 w 777878"/>
              <a:gd name="connsiteY10" fmla="*/ 111760 h 1585395"/>
              <a:gd name="connsiteX11" fmla="*/ 360680 w 777878"/>
              <a:gd name="connsiteY11" fmla="*/ 116840 h 1585395"/>
              <a:gd name="connsiteX12" fmla="*/ 411480 w 777878"/>
              <a:gd name="connsiteY12" fmla="*/ 142240 h 1585395"/>
              <a:gd name="connsiteX13" fmla="*/ 426720 w 777878"/>
              <a:gd name="connsiteY13" fmla="*/ 152400 h 1585395"/>
              <a:gd name="connsiteX14" fmla="*/ 441960 w 777878"/>
              <a:gd name="connsiteY14" fmla="*/ 157480 h 1585395"/>
              <a:gd name="connsiteX15" fmla="*/ 472440 w 777878"/>
              <a:gd name="connsiteY15" fmla="*/ 177800 h 1585395"/>
              <a:gd name="connsiteX16" fmla="*/ 518160 w 777878"/>
              <a:gd name="connsiteY16" fmla="*/ 208280 h 1585395"/>
              <a:gd name="connsiteX17" fmla="*/ 548640 w 777878"/>
              <a:gd name="connsiteY17" fmla="*/ 228600 h 1585395"/>
              <a:gd name="connsiteX18" fmla="*/ 563880 w 777878"/>
              <a:gd name="connsiteY18" fmla="*/ 238760 h 1585395"/>
              <a:gd name="connsiteX19" fmla="*/ 579120 w 777878"/>
              <a:gd name="connsiteY19" fmla="*/ 254000 h 1585395"/>
              <a:gd name="connsiteX20" fmla="*/ 589280 w 777878"/>
              <a:gd name="connsiteY20" fmla="*/ 269240 h 1585395"/>
              <a:gd name="connsiteX21" fmla="*/ 604520 w 777878"/>
              <a:gd name="connsiteY21" fmla="*/ 274320 h 1585395"/>
              <a:gd name="connsiteX22" fmla="*/ 619760 w 777878"/>
              <a:gd name="connsiteY22" fmla="*/ 284480 h 1585395"/>
              <a:gd name="connsiteX23" fmla="*/ 629920 w 777878"/>
              <a:gd name="connsiteY23" fmla="*/ 299720 h 1585395"/>
              <a:gd name="connsiteX24" fmla="*/ 660400 w 777878"/>
              <a:gd name="connsiteY24" fmla="*/ 320040 h 1585395"/>
              <a:gd name="connsiteX25" fmla="*/ 685800 w 777878"/>
              <a:gd name="connsiteY25" fmla="*/ 350520 h 1585395"/>
              <a:gd name="connsiteX26" fmla="*/ 701040 w 777878"/>
              <a:gd name="connsiteY26" fmla="*/ 355600 h 1585395"/>
              <a:gd name="connsiteX27" fmla="*/ 736600 w 777878"/>
              <a:gd name="connsiteY27" fmla="*/ 401320 h 1585395"/>
              <a:gd name="connsiteX28" fmla="*/ 741680 w 777878"/>
              <a:gd name="connsiteY28" fmla="*/ 416560 h 1585395"/>
              <a:gd name="connsiteX29" fmla="*/ 751840 w 777878"/>
              <a:gd name="connsiteY29" fmla="*/ 431800 h 1585395"/>
              <a:gd name="connsiteX30" fmla="*/ 756920 w 777878"/>
              <a:gd name="connsiteY30" fmla="*/ 447040 h 1585395"/>
              <a:gd name="connsiteX31" fmla="*/ 772160 w 777878"/>
              <a:gd name="connsiteY31" fmla="*/ 477520 h 1585395"/>
              <a:gd name="connsiteX32" fmla="*/ 772160 w 777878"/>
              <a:gd name="connsiteY32" fmla="*/ 609600 h 1585395"/>
              <a:gd name="connsiteX33" fmla="*/ 762000 w 777878"/>
              <a:gd name="connsiteY33" fmla="*/ 640080 h 1585395"/>
              <a:gd name="connsiteX34" fmla="*/ 711200 w 777878"/>
              <a:gd name="connsiteY34" fmla="*/ 701040 h 1585395"/>
              <a:gd name="connsiteX35" fmla="*/ 680720 w 777878"/>
              <a:gd name="connsiteY35" fmla="*/ 716280 h 1585395"/>
              <a:gd name="connsiteX36" fmla="*/ 665480 w 777878"/>
              <a:gd name="connsiteY36" fmla="*/ 726440 h 1585395"/>
              <a:gd name="connsiteX37" fmla="*/ 619760 w 777878"/>
              <a:gd name="connsiteY37" fmla="*/ 736600 h 1585395"/>
              <a:gd name="connsiteX38" fmla="*/ 589280 w 777878"/>
              <a:gd name="connsiteY38" fmla="*/ 746760 h 1585395"/>
              <a:gd name="connsiteX39" fmla="*/ 574040 w 777878"/>
              <a:gd name="connsiteY39" fmla="*/ 751840 h 1585395"/>
              <a:gd name="connsiteX40" fmla="*/ 558800 w 777878"/>
              <a:gd name="connsiteY40" fmla="*/ 756920 h 1585395"/>
              <a:gd name="connsiteX41" fmla="*/ 538480 w 777878"/>
              <a:gd name="connsiteY41" fmla="*/ 767080 h 1585395"/>
              <a:gd name="connsiteX42" fmla="*/ 502920 w 777878"/>
              <a:gd name="connsiteY42" fmla="*/ 777240 h 1585395"/>
              <a:gd name="connsiteX43" fmla="*/ 472440 w 777878"/>
              <a:gd name="connsiteY43" fmla="*/ 787400 h 1585395"/>
              <a:gd name="connsiteX44" fmla="*/ 457200 w 777878"/>
              <a:gd name="connsiteY44" fmla="*/ 792480 h 1585395"/>
              <a:gd name="connsiteX45" fmla="*/ 441960 w 777878"/>
              <a:gd name="connsiteY45" fmla="*/ 802640 h 1585395"/>
              <a:gd name="connsiteX46" fmla="*/ 411480 w 777878"/>
              <a:gd name="connsiteY46" fmla="*/ 812800 h 1585395"/>
              <a:gd name="connsiteX47" fmla="*/ 381000 w 777878"/>
              <a:gd name="connsiteY47" fmla="*/ 828040 h 1585395"/>
              <a:gd name="connsiteX48" fmla="*/ 350520 w 777878"/>
              <a:gd name="connsiteY48" fmla="*/ 848360 h 1585395"/>
              <a:gd name="connsiteX49" fmla="*/ 320040 w 777878"/>
              <a:gd name="connsiteY49" fmla="*/ 863600 h 1585395"/>
              <a:gd name="connsiteX50" fmla="*/ 309880 w 777878"/>
              <a:gd name="connsiteY50" fmla="*/ 878840 h 1585395"/>
              <a:gd name="connsiteX51" fmla="*/ 279400 w 777878"/>
              <a:gd name="connsiteY51" fmla="*/ 889000 h 1585395"/>
              <a:gd name="connsiteX52" fmla="*/ 248920 w 777878"/>
              <a:gd name="connsiteY52" fmla="*/ 914400 h 1585395"/>
              <a:gd name="connsiteX53" fmla="*/ 233680 w 777878"/>
              <a:gd name="connsiteY53" fmla="*/ 929640 h 1585395"/>
              <a:gd name="connsiteX54" fmla="*/ 187960 w 777878"/>
              <a:gd name="connsiteY54" fmla="*/ 965200 h 1585395"/>
              <a:gd name="connsiteX55" fmla="*/ 182880 w 777878"/>
              <a:gd name="connsiteY55" fmla="*/ 980440 h 1585395"/>
              <a:gd name="connsiteX56" fmla="*/ 152400 w 777878"/>
              <a:gd name="connsiteY56" fmla="*/ 1005840 h 1585395"/>
              <a:gd name="connsiteX57" fmla="*/ 142240 w 777878"/>
              <a:gd name="connsiteY57" fmla="*/ 1021080 h 1585395"/>
              <a:gd name="connsiteX58" fmla="*/ 127000 w 777878"/>
              <a:gd name="connsiteY58" fmla="*/ 1031240 h 1585395"/>
              <a:gd name="connsiteX59" fmla="*/ 101600 w 777878"/>
              <a:gd name="connsiteY59" fmla="*/ 1076960 h 1585395"/>
              <a:gd name="connsiteX60" fmla="*/ 96520 w 777878"/>
              <a:gd name="connsiteY60" fmla="*/ 1102360 h 1585395"/>
              <a:gd name="connsiteX61" fmla="*/ 86360 w 777878"/>
              <a:gd name="connsiteY61" fmla="*/ 1132840 h 1585395"/>
              <a:gd name="connsiteX62" fmla="*/ 81280 w 777878"/>
              <a:gd name="connsiteY62" fmla="*/ 1178560 h 1585395"/>
              <a:gd name="connsiteX63" fmla="*/ 76200 w 777878"/>
              <a:gd name="connsiteY63" fmla="*/ 1214120 h 1585395"/>
              <a:gd name="connsiteX64" fmla="*/ 81280 w 777878"/>
              <a:gd name="connsiteY64" fmla="*/ 1320800 h 1585395"/>
              <a:gd name="connsiteX65" fmla="*/ 91440 w 777878"/>
              <a:gd name="connsiteY65" fmla="*/ 1351280 h 1585395"/>
              <a:gd name="connsiteX66" fmla="*/ 106680 w 777878"/>
              <a:gd name="connsiteY66" fmla="*/ 1366520 h 1585395"/>
              <a:gd name="connsiteX67" fmla="*/ 121920 w 777878"/>
              <a:gd name="connsiteY67" fmla="*/ 1371600 h 1585395"/>
              <a:gd name="connsiteX68" fmla="*/ 137160 w 777878"/>
              <a:gd name="connsiteY68" fmla="*/ 1381760 h 1585395"/>
              <a:gd name="connsiteX69" fmla="*/ 172720 w 777878"/>
              <a:gd name="connsiteY69" fmla="*/ 1422400 h 1585395"/>
              <a:gd name="connsiteX70" fmla="*/ 193040 w 777878"/>
              <a:gd name="connsiteY70" fmla="*/ 1452880 h 1585395"/>
              <a:gd name="connsiteX71" fmla="*/ 203200 w 777878"/>
              <a:gd name="connsiteY71" fmla="*/ 1468120 h 1585395"/>
              <a:gd name="connsiteX72" fmla="*/ 218440 w 777878"/>
              <a:gd name="connsiteY72" fmla="*/ 1473200 h 1585395"/>
              <a:gd name="connsiteX73" fmla="*/ 243840 w 777878"/>
              <a:gd name="connsiteY73" fmla="*/ 1498600 h 1585395"/>
              <a:gd name="connsiteX74" fmla="*/ 259080 w 777878"/>
              <a:gd name="connsiteY74" fmla="*/ 1513840 h 1585395"/>
              <a:gd name="connsiteX75" fmla="*/ 289560 w 777878"/>
              <a:gd name="connsiteY75" fmla="*/ 1534160 h 1585395"/>
              <a:gd name="connsiteX76" fmla="*/ 320040 w 777878"/>
              <a:gd name="connsiteY76" fmla="*/ 1554480 h 1585395"/>
              <a:gd name="connsiteX77" fmla="*/ 335280 w 777878"/>
              <a:gd name="connsiteY77" fmla="*/ 1564640 h 1585395"/>
              <a:gd name="connsiteX78" fmla="*/ 406400 w 777878"/>
              <a:gd name="connsiteY78" fmla="*/ 1579880 h 1585395"/>
              <a:gd name="connsiteX79" fmla="*/ 487680 w 777878"/>
              <a:gd name="connsiteY79" fmla="*/ 1584960 h 1585395"/>
              <a:gd name="connsiteX80" fmla="*/ 599440 w 777878"/>
              <a:gd name="connsiteY80" fmla="*/ 1584960 h 158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777878" h="1585395">
                <a:moveTo>
                  <a:pt x="0" y="10160"/>
                </a:moveTo>
                <a:lnTo>
                  <a:pt x="30480" y="5080"/>
                </a:lnTo>
                <a:cubicBezTo>
                  <a:pt x="38975" y="3535"/>
                  <a:pt x="47246" y="0"/>
                  <a:pt x="55880" y="0"/>
                </a:cubicBezTo>
                <a:cubicBezTo>
                  <a:pt x="91480" y="0"/>
                  <a:pt x="127000" y="3387"/>
                  <a:pt x="162560" y="5080"/>
                </a:cubicBezTo>
                <a:lnTo>
                  <a:pt x="238760" y="30480"/>
                </a:lnTo>
                <a:lnTo>
                  <a:pt x="254000" y="35560"/>
                </a:lnTo>
                <a:lnTo>
                  <a:pt x="269240" y="40640"/>
                </a:lnTo>
                <a:cubicBezTo>
                  <a:pt x="272627" y="45720"/>
                  <a:pt x="275083" y="51563"/>
                  <a:pt x="279400" y="55880"/>
                </a:cubicBezTo>
                <a:cubicBezTo>
                  <a:pt x="289248" y="65728"/>
                  <a:pt x="297485" y="66988"/>
                  <a:pt x="309880" y="71120"/>
                </a:cubicBezTo>
                <a:cubicBezTo>
                  <a:pt x="336973" y="111760"/>
                  <a:pt x="301413" y="62653"/>
                  <a:pt x="335280" y="96520"/>
                </a:cubicBezTo>
                <a:cubicBezTo>
                  <a:pt x="339597" y="100837"/>
                  <a:pt x="340672" y="107946"/>
                  <a:pt x="345440" y="111760"/>
                </a:cubicBezTo>
                <a:cubicBezTo>
                  <a:pt x="349621" y="115105"/>
                  <a:pt x="355999" y="114239"/>
                  <a:pt x="360680" y="116840"/>
                </a:cubicBezTo>
                <a:cubicBezTo>
                  <a:pt x="410165" y="144332"/>
                  <a:pt x="371769" y="132312"/>
                  <a:pt x="411480" y="142240"/>
                </a:cubicBezTo>
                <a:cubicBezTo>
                  <a:pt x="416560" y="145627"/>
                  <a:pt x="421259" y="149670"/>
                  <a:pt x="426720" y="152400"/>
                </a:cubicBezTo>
                <a:cubicBezTo>
                  <a:pt x="431509" y="154795"/>
                  <a:pt x="437279" y="154879"/>
                  <a:pt x="441960" y="157480"/>
                </a:cubicBezTo>
                <a:cubicBezTo>
                  <a:pt x="452634" y="163410"/>
                  <a:pt x="462280" y="171027"/>
                  <a:pt x="472440" y="177800"/>
                </a:cubicBezTo>
                <a:lnTo>
                  <a:pt x="518160" y="208280"/>
                </a:lnTo>
                <a:lnTo>
                  <a:pt x="548640" y="228600"/>
                </a:lnTo>
                <a:cubicBezTo>
                  <a:pt x="553720" y="231987"/>
                  <a:pt x="559563" y="234443"/>
                  <a:pt x="563880" y="238760"/>
                </a:cubicBezTo>
                <a:cubicBezTo>
                  <a:pt x="568960" y="243840"/>
                  <a:pt x="574521" y="248481"/>
                  <a:pt x="579120" y="254000"/>
                </a:cubicBezTo>
                <a:cubicBezTo>
                  <a:pt x="583029" y="258690"/>
                  <a:pt x="584512" y="265426"/>
                  <a:pt x="589280" y="269240"/>
                </a:cubicBezTo>
                <a:cubicBezTo>
                  <a:pt x="593461" y="272585"/>
                  <a:pt x="599731" y="271925"/>
                  <a:pt x="604520" y="274320"/>
                </a:cubicBezTo>
                <a:cubicBezTo>
                  <a:pt x="609981" y="277050"/>
                  <a:pt x="614680" y="281093"/>
                  <a:pt x="619760" y="284480"/>
                </a:cubicBezTo>
                <a:cubicBezTo>
                  <a:pt x="623147" y="289560"/>
                  <a:pt x="625325" y="295700"/>
                  <a:pt x="629920" y="299720"/>
                </a:cubicBezTo>
                <a:cubicBezTo>
                  <a:pt x="639110" y="307761"/>
                  <a:pt x="660400" y="320040"/>
                  <a:pt x="660400" y="320040"/>
                </a:cubicBezTo>
                <a:cubicBezTo>
                  <a:pt x="667897" y="331285"/>
                  <a:pt x="674066" y="342697"/>
                  <a:pt x="685800" y="350520"/>
                </a:cubicBezTo>
                <a:cubicBezTo>
                  <a:pt x="690255" y="353490"/>
                  <a:pt x="695960" y="353907"/>
                  <a:pt x="701040" y="355600"/>
                </a:cubicBezTo>
                <a:cubicBezTo>
                  <a:pt x="714189" y="368749"/>
                  <a:pt x="730524" y="383091"/>
                  <a:pt x="736600" y="401320"/>
                </a:cubicBezTo>
                <a:cubicBezTo>
                  <a:pt x="738293" y="406400"/>
                  <a:pt x="739285" y="411771"/>
                  <a:pt x="741680" y="416560"/>
                </a:cubicBezTo>
                <a:cubicBezTo>
                  <a:pt x="744410" y="422021"/>
                  <a:pt x="749110" y="426339"/>
                  <a:pt x="751840" y="431800"/>
                </a:cubicBezTo>
                <a:cubicBezTo>
                  <a:pt x="754235" y="436589"/>
                  <a:pt x="754525" y="442251"/>
                  <a:pt x="756920" y="447040"/>
                </a:cubicBezTo>
                <a:cubicBezTo>
                  <a:pt x="776615" y="486431"/>
                  <a:pt x="759391" y="439214"/>
                  <a:pt x="772160" y="477520"/>
                </a:cubicBezTo>
                <a:cubicBezTo>
                  <a:pt x="778016" y="536081"/>
                  <a:pt x="781372" y="542043"/>
                  <a:pt x="772160" y="609600"/>
                </a:cubicBezTo>
                <a:cubicBezTo>
                  <a:pt x="770713" y="620211"/>
                  <a:pt x="767941" y="631169"/>
                  <a:pt x="762000" y="640080"/>
                </a:cubicBezTo>
                <a:cubicBezTo>
                  <a:pt x="747006" y="662571"/>
                  <a:pt x="734669" y="685394"/>
                  <a:pt x="711200" y="701040"/>
                </a:cubicBezTo>
                <a:cubicBezTo>
                  <a:pt x="667524" y="730157"/>
                  <a:pt x="722784" y="695248"/>
                  <a:pt x="680720" y="716280"/>
                </a:cubicBezTo>
                <a:cubicBezTo>
                  <a:pt x="675259" y="719010"/>
                  <a:pt x="670941" y="723710"/>
                  <a:pt x="665480" y="726440"/>
                </a:cubicBezTo>
                <a:cubicBezTo>
                  <a:pt x="650946" y="733707"/>
                  <a:pt x="635369" y="732698"/>
                  <a:pt x="619760" y="736600"/>
                </a:cubicBezTo>
                <a:cubicBezTo>
                  <a:pt x="609370" y="739197"/>
                  <a:pt x="599440" y="743373"/>
                  <a:pt x="589280" y="746760"/>
                </a:cubicBezTo>
                <a:lnTo>
                  <a:pt x="574040" y="751840"/>
                </a:lnTo>
                <a:cubicBezTo>
                  <a:pt x="568960" y="753533"/>
                  <a:pt x="563589" y="754525"/>
                  <a:pt x="558800" y="756920"/>
                </a:cubicBezTo>
                <a:cubicBezTo>
                  <a:pt x="552027" y="760307"/>
                  <a:pt x="545441" y="764097"/>
                  <a:pt x="538480" y="767080"/>
                </a:cubicBezTo>
                <a:cubicBezTo>
                  <a:pt x="525201" y="772771"/>
                  <a:pt x="517241" y="772944"/>
                  <a:pt x="502920" y="777240"/>
                </a:cubicBezTo>
                <a:cubicBezTo>
                  <a:pt x="492662" y="780317"/>
                  <a:pt x="482600" y="784013"/>
                  <a:pt x="472440" y="787400"/>
                </a:cubicBezTo>
                <a:cubicBezTo>
                  <a:pt x="467360" y="789093"/>
                  <a:pt x="461655" y="789510"/>
                  <a:pt x="457200" y="792480"/>
                </a:cubicBezTo>
                <a:cubicBezTo>
                  <a:pt x="452120" y="795867"/>
                  <a:pt x="447539" y="800160"/>
                  <a:pt x="441960" y="802640"/>
                </a:cubicBezTo>
                <a:cubicBezTo>
                  <a:pt x="432173" y="806990"/>
                  <a:pt x="420391" y="806859"/>
                  <a:pt x="411480" y="812800"/>
                </a:cubicBezTo>
                <a:cubicBezTo>
                  <a:pt x="343824" y="857904"/>
                  <a:pt x="444096" y="792987"/>
                  <a:pt x="381000" y="828040"/>
                </a:cubicBezTo>
                <a:cubicBezTo>
                  <a:pt x="370326" y="833970"/>
                  <a:pt x="362104" y="844499"/>
                  <a:pt x="350520" y="848360"/>
                </a:cubicBezTo>
                <a:cubicBezTo>
                  <a:pt x="329488" y="855371"/>
                  <a:pt x="339735" y="850470"/>
                  <a:pt x="320040" y="863600"/>
                </a:cubicBezTo>
                <a:cubicBezTo>
                  <a:pt x="316653" y="868680"/>
                  <a:pt x="315057" y="875604"/>
                  <a:pt x="309880" y="878840"/>
                </a:cubicBezTo>
                <a:cubicBezTo>
                  <a:pt x="300798" y="884516"/>
                  <a:pt x="279400" y="889000"/>
                  <a:pt x="279400" y="889000"/>
                </a:cubicBezTo>
                <a:cubicBezTo>
                  <a:pt x="234876" y="933524"/>
                  <a:pt x="291355" y="879037"/>
                  <a:pt x="248920" y="914400"/>
                </a:cubicBezTo>
                <a:cubicBezTo>
                  <a:pt x="243401" y="918999"/>
                  <a:pt x="239351" y="925229"/>
                  <a:pt x="233680" y="929640"/>
                </a:cubicBezTo>
                <a:cubicBezTo>
                  <a:pt x="178994" y="972174"/>
                  <a:pt x="222559" y="930601"/>
                  <a:pt x="187960" y="965200"/>
                </a:cubicBezTo>
                <a:cubicBezTo>
                  <a:pt x="186267" y="970280"/>
                  <a:pt x="185850" y="975985"/>
                  <a:pt x="182880" y="980440"/>
                </a:cubicBezTo>
                <a:cubicBezTo>
                  <a:pt x="175057" y="992174"/>
                  <a:pt x="163645" y="998343"/>
                  <a:pt x="152400" y="1005840"/>
                </a:cubicBezTo>
                <a:cubicBezTo>
                  <a:pt x="149013" y="1010920"/>
                  <a:pt x="146557" y="1016763"/>
                  <a:pt x="142240" y="1021080"/>
                </a:cubicBezTo>
                <a:cubicBezTo>
                  <a:pt x="137923" y="1025397"/>
                  <a:pt x="131020" y="1026645"/>
                  <a:pt x="127000" y="1031240"/>
                </a:cubicBezTo>
                <a:cubicBezTo>
                  <a:pt x="113757" y="1046374"/>
                  <a:pt x="106135" y="1058819"/>
                  <a:pt x="101600" y="1076960"/>
                </a:cubicBezTo>
                <a:cubicBezTo>
                  <a:pt x="99506" y="1085337"/>
                  <a:pt x="98792" y="1094030"/>
                  <a:pt x="96520" y="1102360"/>
                </a:cubicBezTo>
                <a:cubicBezTo>
                  <a:pt x="93702" y="1112692"/>
                  <a:pt x="86360" y="1132840"/>
                  <a:pt x="86360" y="1132840"/>
                </a:cubicBezTo>
                <a:cubicBezTo>
                  <a:pt x="84667" y="1148080"/>
                  <a:pt x="83182" y="1163345"/>
                  <a:pt x="81280" y="1178560"/>
                </a:cubicBezTo>
                <a:cubicBezTo>
                  <a:pt x="79795" y="1190441"/>
                  <a:pt x="76200" y="1202146"/>
                  <a:pt x="76200" y="1214120"/>
                </a:cubicBezTo>
                <a:cubicBezTo>
                  <a:pt x="76200" y="1249720"/>
                  <a:pt x="77349" y="1285417"/>
                  <a:pt x="81280" y="1320800"/>
                </a:cubicBezTo>
                <a:cubicBezTo>
                  <a:pt x="82463" y="1331444"/>
                  <a:pt x="83867" y="1343707"/>
                  <a:pt x="91440" y="1351280"/>
                </a:cubicBezTo>
                <a:cubicBezTo>
                  <a:pt x="96520" y="1356360"/>
                  <a:pt x="100702" y="1362535"/>
                  <a:pt x="106680" y="1366520"/>
                </a:cubicBezTo>
                <a:cubicBezTo>
                  <a:pt x="111135" y="1369490"/>
                  <a:pt x="117131" y="1369205"/>
                  <a:pt x="121920" y="1371600"/>
                </a:cubicBezTo>
                <a:cubicBezTo>
                  <a:pt x="127381" y="1374330"/>
                  <a:pt x="132080" y="1378373"/>
                  <a:pt x="137160" y="1381760"/>
                </a:cubicBezTo>
                <a:cubicBezTo>
                  <a:pt x="160867" y="1417320"/>
                  <a:pt x="147320" y="1405467"/>
                  <a:pt x="172720" y="1422400"/>
                </a:cubicBezTo>
                <a:lnTo>
                  <a:pt x="193040" y="1452880"/>
                </a:lnTo>
                <a:cubicBezTo>
                  <a:pt x="196427" y="1457960"/>
                  <a:pt x="197408" y="1466189"/>
                  <a:pt x="203200" y="1468120"/>
                </a:cubicBezTo>
                <a:lnTo>
                  <a:pt x="218440" y="1473200"/>
                </a:lnTo>
                <a:cubicBezTo>
                  <a:pt x="237067" y="1501140"/>
                  <a:pt x="218440" y="1477433"/>
                  <a:pt x="243840" y="1498600"/>
                </a:cubicBezTo>
                <a:cubicBezTo>
                  <a:pt x="249359" y="1503199"/>
                  <a:pt x="253409" y="1509429"/>
                  <a:pt x="259080" y="1513840"/>
                </a:cubicBezTo>
                <a:cubicBezTo>
                  <a:pt x="268719" y="1521337"/>
                  <a:pt x="280926" y="1525526"/>
                  <a:pt x="289560" y="1534160"/>
                </a:cubicBezTo>
                <a:cubicBezTo>
                  <a:pt x="318450" y="1563050"/>
                  <a:pt x="290633" y="1539776"/>
                  <a:pt x="320040" y="1554480"/>
                </a:cubicBezTo>
                <a:cubicBezTo>
                  <a:pt x="325501" y="1557210"/>
                  <a:pt x="329701" y="1562160"/>
                  <a:pt x="335280" y="1564640"/>
                </a:cubicBezTo>
                <a:cubicBezTo>
                  <a:pt x="360708" y="1575941"/>
                  <a:pt x="378084" y="1577520"/>
                  <a:pt x="406400" y="1579880"/>
                </a:cubicBezTo>
                <a:cubicBezTo>
                  <a:pt x="433452" y="1582134"/>
                  <a:pt x="460543" y="1584246"/>
                  <a:pt x="487680" y="1584960"/>
                </a:cubicBezTo>
                <a:cubicBezTo>
                  <a:pt x="524920" y="1585940"/>
                  <a:pt x="562187" y="1584960"/>
                  <a:pt x="599440" y="158496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0" name="任意多边形 89"/>
          <p:cNvSpPr/>
          <p:nvPr/>
        </p:nvSpPr>
        <p:spPr bwMode="auto">
          <a:xfrm>
            <a:off x="5189632" y="2279241"/>
            <a:ext cx="508000" cy="751840"/>
          </a:xfrm>
          <a:custGeom>
            <a:avLst/>
            <a:gdLst>
              <a:gd name="connsiteX0" fmla="*/ 0 w 508000"/>
              <a:gd name="connsiteY0" fmla="*/ 751840 h 751840"/>
              <a:gd name="connsiteX1" fmla="*/ 55880 w 508000"/>
              <a:gd name="connsiteY1" fmla="*/ 741680 h 751840"/>
              <a:gd name="connsiteX2" fmla="*/ 71120 w 508000"/>
              <a:gd name="connsiteY2" fmla="*/ 726440 h 751840"/>
              <a:gd name="connsiteX3" fmla="*/ 86360 w 508000"/>
              <a:gd name="connsiteY3" fmla="*/ 716280 h 751840"/>
              <a:gd name="connsiteX4" fmla="*/ 106680 w 508000"/>
              <a:gd name="connsiteY4" fmla="*/ 685800 h 751840"/>
              <a:gd name="connsiteX5" fmla="*/ 116840 w 508000"/>
              <a:gd name="connsiteY5" fmla="*/ 655320 h 751840"/>
              <a:gd name="connsiteX6" fmla="*/ 137160 w 508000"/>
              <a:gd name="connsiteY6" fmla="*/ 619760 h 751840"/>
              <a:gd name="connsiteX7" fmla="*/ 147320 w 508000"/>
              <a:gd name="connsiteY7" fmla="*/ 604520 h 751840"/>
              <a:gd name="connsiteX8" fmla="*/ 157480 w 508000"/>
              <a:gd name="connsiteY8" fmla="*/ 574040 h 751840"/>
              <a:gd name="connsiteX9" fmla="*/ 177800 w 508000"/>
              <a:gd name="connsiteY9" fmla="*/ 543560 h 751840"/>
              <a:gd name="connsiteX10" fmla="*/ 198120 w 508000"/>
              <a:gd name="connsiteY10" fmla="*/ 497840 h 751840"/>
              <a:gd name="connsiteX11" fmla="*/ 203200 w 508000"/>
              <a:gd name="connsiteY11" fmla="*/ 482600 h 751840"/>
              <a:gd name="connsiteX12" fmla="*/ 213360 w 508000"/>
              <a:gd name="connsiteY12" fmla="*/ 467360 h 751840"/>
              <a:gd name="connsiteX13" fmla="*/ 218440 w 508000"/>
              <a:gd name="connsiteY13" fmla="*/ 452120 h 751840"/>
              <a:gd name="connsiteX14" fmla="*/ 228600 w 508000"/>
              <a:gd name="connsiteY14" fmla="*/ 436880 h 751840"/>
              <a:gd name="connsiteX15" fmla="*/ 233680 w 508000"/>
              <a:gd name="connsiteY15" fmla="*/ 421640 h 751840"/>
              <a:gd name="connsiteX16" fmla="*/ 243840 w 508000"/>
              <a:gd name="connsiteY16" fmla="*/ 406400 h 751840"/>
              <a:gd name="connsiteX17" fmla="*/ 248920 w 508000"/>
              <a:gd name="connsiteY17" fmla="*/ 391160 h 751840"/>
              <a:gd name="connsiteX18" fmla="*/ 259080 w 508000"/>
              <a:gd name="connsiteY18" fmla="*/ 375920 h 751840"/>
              <a:gd name="connsiteX19" fmla="*/ 269240 w 508000"/>
              <a:gd name="connsiteY19" fmla="*/ 345440 h 751840"/>
              <a:gd name="connsiteX20" fmla="*/ 289560 w 508000"/>
              <a:gd name="connsiteY20" fmla="*/ 314960 h 751840"/>
              <a:gd name="connsiteX21" fmla="*/ 304800 w 508000"/>
              <a:gd name="connsiteY21" fmla="*/ 269240 h 751840"/>
              <a:gd name="connsiteX22" fmla="*/ 309880 w 508000"/>
              <a:gd name="connsiteY22" fmla="*/ 254000 h 751840"/>
              <a:gd name="connsiteX23" fmla="*/ 325120 w 508000"/>
              <a:gd name="connsiteY23" fmla="*/ 223520 h 751840"/>
              <a:gd name="connsiteX24" fmla="*/ 335280 w 508000"/>
              <a:gd name="connsiteY24" fmla="*/ 208280 h 751840"/>
              <a:gd name="connsiteX25" fmla="*/ 340360 w 508000"/>
              <a:gd name="connsiteY25" fmla="*/ 193040 h 751840"/>
              <a:gd name="connsiteX26" fmla="*/ 350520 w 508000"/>
              <a:gd name="connsiteY26" fmla="*/ 177800 h 751840"/>
              <a:gd name="connsiteX27" fmla="*/ 355600 w 508000"/>
              <a:gd name="connsiteY27" fmla="*/ 162560 h 751840"/>
              <a:gd name="connsiteX28" fmla="*/ 365760 w 508000"/>
              <a:gd name="connsiteY28" fmla="*/ 147320 h 751840"/>
              <a:gd name="connsiteX29" fmla="*/ 396240 w 508000"/>
              <a:gd name="connsiteY29" fmla="*/ 86360 h 751840"/>
              <a:gd name="connsiteX30" fmla="*/ 406400 w 508000"/>
              <a:gd name="connsiteY30" fmla="*/ 71120 h 751840"/>
              <a:gd name="connsiteX31" fmla="*/ 411480 w 508000"/>
              <a:gd name="connsiteY31" fmla="*/ 55880 h 751840"/>
              <a:gd name="connsiteX32" fmla="*/ 426720 w 508000"/>
              <a:gd name="connsiteY32" fmla="*/ 45720 h 751840"/>
              <a:gd name="connsiteX33" fmla="*/ 447040 w 508000"/>
              <a:gd name="connsiteY33" fmla="*/ 15240 h 751840"/>
              <a:gd name="connsiteX34" fmla="*/ 477520 w 508000"/>
              <a:gd name="connsiteY34" fmla="*/ 5080 h 751840"/>
              <a:gd name="connsiteX35" fmla="*/ 492760 w 508000"/>
              <a:gd name="connsiteY35" fmla="*/ 0 h 751840"/>
              <a:gd name="connsiteX36" fmla="*/ 508000 w 508000"/>
              <a:gd name="connsiteY36" fmla="*/ 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08000" h="751840">
                <a:moveTo>
                  <a:pt x="0" y="751840"/>
                </a:moveTo>
                <a:cubicBezTo>
                  <a:pt x="1723" y="751625"/>
                  <a:pt x="45037" y="748909"/>
                  <a:pt x="55880" y="741680"/>
                </a:cubicBezTo>
                <a:cubicBezTo>
                  <a:pt x="61858" y="737695"/>
                  <a:pt x="65601" y="731039"/>
                  <a:pt x="71120" y="726440"/>
                </a:cubicBezTo>
                <a:cubicBezTo>
                  <a:pt x="75810" y="722531"/>
                  <a:pt x="81280" y="719667"/>
                  <a:pt x="86360" y="716280"/>
                </a:cubicBezTo>
                <a:cubicBezTo>
                  <a:pt x="103166" y="665862"/>
                  <a:pt x="74969" y="742879"/>
                  <a:pt x="106680" y="685800"/>
                </a:cubicBezTo>
                <a:cubicBezTo>
                  <a:pt x="111881" y="676438"/>
                  <a:pt x="110899" y="664231"/>
                  <a:pt x="116840" y="655320"/>
                </a:cubicBezTo>
                <a:cubicBezTo>
                  <a:pt x="141593" y="618190"/>
                  <a:pt x="111379" y="664876"/>
                  <a:pt x="137160" y="619760"/>
                </a:cubicBezTo>
                <a:cubicBezTo>
                  <a:pt x="140189" y="614459"/>
                  <a:pt x="144840" y="610099"/>
                  <a:pt x="147320" y="604520"/>
                </a:cubicBezTo>
                <a:cubicBezTo>
                  <a:pt x="151670" y="594733"/>
                  <a:pt x="151539" y="582951"/>
                  <a:pt x="157480" y="574040"/>
                </a:cubicBezTo>
                <a:cubicBezTo>
                  <a:pt x="164253" y="563880"/>
                  <a:pt x="173939" y="555144"/>
                  <a:pt x="177800" y="543560"/>
                </a:cubicBezTo>
                <a:cubicBezTo>
                  <a:pt x="204012" y="464924"/>
                  <a:pt x="173969" y="546142"/>
                  <a:pt x="198120" y="497840"/>
                </a:cubicBezTo>
                <a:cubicBezTo>
                  <a:pt x="200515" y="493051"/>
                  <a:pt x="200805" y="487389"/>
                  <a:pt x="203200" y="482600"/>
                </a:cubicBezTo>
                <a:cubicBezTo>
                  <a:pt x="205930" y="477139"/>
                  <a:pt x="210630" y="472821"/>
                  <a:pt x="213360" y="467360"/>
                </a:cubicBezTo>
                <a:cubicBezTo>
                  <a:pt x="215755" y="462571"/>
                  <a:pt x="216045" y="456909"/>
                  <a:pt x="218440" y="452120"/>
                </a:cubicBezTo>
                <a:cubicBezTo>
                  <a:pt x="221170" y="446659"/>
                  <a:pt x="225870" y="442341"/>
                  <a:pt x="228600" y="436880"/>
                </a:cubicBezTo>
                <a:cubicBezTo>
                  <a:pt x="230995" y="432091"/>
                  <a:pt x="231285" y="426429"/>
                  <a:pt x="233680" y="421640"/>
                </a:cubicBezTo>
                <a:cubicBezTo>
                  <a:pt x="236410" y="416179"/>
                  <a:pt x="241110" y="411861"/>
                  <a:pt x="243840" y="406400"/>
                </a:cubicBezTo>
                <a:cubicBezTo>
                  <a:pt x="246235" y="401611"/>
                  <a:pt x="246525" y="395949"/>
                  <a:pt x="248920" y="391160"/>
                </a:cubicBezTo>
                <a:cubicBezTo>
                  <a:pt x="251650" y="385699"/>
                  <a:pt x="256600" y="381499"/>
                  <a:pt x="259080" y="375920"/>
                </a:cubicBezTo>
                <a:cubicBezTo>
                  <a:pt x="263430" y="366133"/>
                  <a:pt x="263299" y="354351"/>
                  <a:pt x="269240" y="345440"/>
                </a:cubicBezTo>
                <a:cubicBezTo>
                  <a:pt x="276013" y="335280"/>
                  <a:pt x="285699" y="326544"/>
                  <a:pt x="289560" y="314960"/>
                </a:cubicBezTo>
                <a:lnTo>
                  <a:pt x="304800" y="269240"/>
                </a:lnTo>
                <a:cubicBezTo>
                  <a:pt x="306493" y="264160"/>
                  <a:pt x="306910" y="258455"/>
                  <a:pt x="309880" y="254000"/>
                </a:cubicBezTo>
                <a:cubicBezTo>
                  <a:pt x="338997" y="210324"/>
                  <a:pt x="304088" y="265584"/>
                  <a:pt x="325120" y="223520"/>
                </a:cubicBezTo>
                <a:cubicBezTo>
                  <a:pt x="327850" y="218059"/>
                  <a:pt x="332550" y="213741"/>
                  <a:pt x="335280" y="208280"/>
                </a:cubicBezTo>
                <a:cubicBezTo>
                  <a:pt x="337675" y="203491"/>
                  <a:pt x="337965" y="197829"/>
                  <a:pt x="340360" y="193040"/>
                </a:cubicBezTo>
                <a:cubicBezTo>
                  <a:pt x="343090" y="187579"/>
                  <a:pt x="347790" y="183261"/>
                  <a:pt x="350520" y="177800"/>
                </a:cubicBezTo>
                <a:cubicBezTo>
                  <a:pt x="352915" y="173011"/>
                  <a:pt x="353205" y="167349"/>
                  <a:pt x="355600" y="162560"/>
                </a:cubicBezTo>
                <a:cubicBezTo>
                  <a:pt x="358330" y="157099"/>
                  <a:pt x="363280" y="152899"/>
                  <a:pt x="365760" y="147320"/>
                </a:cubicBezTo>
                <a:cubicBezTo>
                  <a:pt x="393803" y="84224"/>
                  <a:pt x="353993" y="149731"/>
                  <a:pt x="396240" y="86360"/>
                </a:cubicBezTo>
                <a:cubicBezTo>
                  <a:pt x="399627" y="81280"/>
                  <a:pt x="404469" y="76912"/>
                  <a:pt x="406400" y="71120"/>
                </a:cubicBezTo>
                <a:cubicBezTo>
                  <a:pt x="408093" y="66040"/>
                  <a:pt x="408135" y="60061"/>
                  <a:pt x="411480" y="55880"/>
                </a:cubicBezTo>
                <a:cubicBezTo>
                  <a:pt x="415294" y="51112"/>
                  <a:pt x="421640" y="49107"/>
                  <a:pt x="426720" y="45720"/>
                </a:cubicBezTo>
                <a:cubicBezTo>
                  <a:pt x="433493" y="35560"/>
                  <a:pt x="435456" y="19101"/>
                  <a:pt x="447040" y="15240"/>
                </a:cubicBezTo>
                <a:lnTo>
                  <a:pt x="477520" y="5080"/>
                </a:lnTo>
                <a:cubicBezTo>
                  <a:pt x="482600" y="3387"/>
                  <a:pt x="487405" y="0"/>
                  <a:pt x="492760" y="0"/>
                </a:cubicBezTo>
                <a:lnTo>
                  <a:pt x="508000" y="0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697634" y="2263822"/>
            <a:ext cx="1000779" cy="767261"/>
          </a:xfrm>
          <a:custGeom>
            <a:avLst/>
            <a:gdLst>
              <a:gd name="connsiteX0" fmla="*/ 0 w 1000779"/>
              <a:gd name="connsiteY0" fmla="*/ 15421 h 767261"/>
              <a:gd name="connsiteX1" fmla="*/ 86360 w 1000779"/>
              <a:gd name="connsiteY1" fmla="*/ 181 h 767261"/>
              <a:gd name="connsiteX2" fmla="*/ 187960 w 1000779"/>
              <a:gd name="connsiteY2" fmla="*/ 10341 h 767261"/>
              <a:gd name="connsiteX3" fmla="*/ 203200 w 1000779"/>
              <a:gd name="connsiteY3" fmla="*/ 20501 h 767261"/>
              <a:gd name="connsiteX4" fmla="*/ 223520 w 1000779"/>
              <a:gd name="connsiteY4" fmla="*/ 50981 h 767261"/>
              <a:gd name="connsiteX5" fmla="*/ 233680 w 1000779"/>
              <a:gd name="connsiteY5" fmla="*/ 66221 h 767261"/>
              <a:gd name="connsiteX6" fmla="*/ 254000 w 1000779"/>
              <a:gd name="connsiteY6" fmla="*/ 127181 h 767261"/>
              <a:gd name="connsiteX7" fmla="*/ 259080 w 1000779"/>
              <a:gd name="connsiteY7" fmla="*/ 142421 h 767261"/>
              <a:gd name="connsiteX8" fmla="*/ 264160 w 1000779"/>
              <a:gd name="connsiteY8" fmla="*/ 157661 h 767261"/>
              <a:gd name="connsiteX9" fmla="*/ 279400 w 1000779"/>
              <a:gd name="connsiteY9" fmla="*/ 223701 h 767261"/>
              <a:gd name="connsiteX10" fmla="*/ 284480 w 1000779"/>
              <a:gd name="connsiteY10" fmla="*/ 254181 h 767261"/>
              <a:gd name="connsiteX11" fmla="*/ 289560 w 1000779"/>
              <a:gd name="connsiteY11" fmla="*/ 294821 h 767261"/>
              <a:gd name="connsiteX12" fmla="*/ 309880 w 1000779"/>
              <a:gd name="connsiteY12" fmla="*/ 340541 h 767261"/>
              <a:gd name="connsiteX13" fmla="*/ 330200 w 1000779"/>
              <a:gd name="connsiteY13" fmla="*/ 371021 h 767261"/>
              <a:gd name="connsiteX14" fmla="*/ 345440 w 1000779"/>
              <a:gd name="connsiteY14" fmla="*/ 411661 h 767261"/>
              <a:gd name="connsiteX15" fmla="*/ 355600 w 1000779"/>
              <a:gd name="connsiteY15" fmla="*/ 426901 h 767261"/>
              <a:gd name="connsiteX16" fmla="*/ 370840 w 1000779"/>
              <a:gd name="connsiteY16" fmla="*/ 472621 h 767261"/>
              <a:gd name="connsiteX17" fmla="*/ 375920 w 1000779"/>
              <a:gd name="connsiteY17" fmla="*/ 487861 h 767261"/>
              <a:gd name="connsiteX18" fmla="*/ 396240 w 1000779"/>
              <a:gd name="connsiteY18" fmla="*/ 518341 h 767261"/>
              <a:gd name="connsiteX19" fmla="*/ 406400 w 1000779"/>
              <a:gd name="connsiteY19" fmla="*/ 533581 h 767261"/>
              <a:gd name="connsiteX20" fmla="*/ 436880 w 1000779"/>
              <a:gd name="connsiteY20" fmla="*/ 553901 h 767261"/>
              <a:gd name="connsiteX21" fmla="*/ 462280 w 1000779"/>
              <a:gd name="connsiteY21" fmla="*/ 579301 h 767261"/>
              <a:gd name="connsiteX22" fmla="*/ 472440 w 1000779"/>
              <a:gd name="connsiteY22" fmla="*/ 594541 h 767261"/>
              <a:gd name="connsiteX23" fmla="*/ 502920 w 1000779"/>
              <a:gd name="connsiteY23" fmla="*/ 609781 h 767261"/>
              <a:gd name="connsiteX24" fmla="*/ 528320 w 1000779"/>
              <a:gd name="connsiteY24" fmla="*/ 640261 h 767261"/>
              <a:gd name="connsiteX25" fmla="*/ 563880 w 1000779"/>
              <a:gd name="connsiteY25" fmla="*/ 660581 h 767261"/>
              <a:gd name="connsiteX26" fmla="*/ 594360 w 1000779"/>
              <a:gd name="connsiteY26" fmla="*/ 675821 h 767261"/>
              <a:gd name="connsiteX27" fmla="*/ 640080 w 1000779"/>
              <a:gd name="connsiteY27" fmla="*/ 711381 h 767261"/>
              <a:gd name="connsiteX28" fmla="*/ 655320 w 1000779"/>
              <a:gd name="connsiteY28" fmla="*/ 721541 h 767261"/>
              <a:gd name="connsiteX29" fmla="*/ 670560 w 1000779"/>
              <a:gd name="connsiteY29" fmla="*/ 731701 h 767261"/>
              <a:gd name="connsiteX30" fmla="*/ 701040 w 1000779"/>
              <a:gd name="connsiteY30" fmla="*/ 741861 h 767261"/>
              <a:gd name="connsiteX31" fmla="*/ 716280 w 1000779"/>
              <a:gd name="connsiteY31" fmla="*/ 746941 h 767261"/>
              <a:gd name="connsiteX32" fmla="*/ 736600 w 1000779"/>
              <a:gd name="connsiteY32" fmla="*/ 752021 h 767261"/>
              <a:gd name="connsiteX33" fmla="*/ 751840 w 1000779"/>
              <a:gd name="connsiteY33" fmla="*/ 757101 h 767261"/>
              <a:gd name="connsiteX34" fmla="*/ 822960 w 1000779"/>
              <a:gd name="connsiteY34" fmla="*/ 767261 h 767261"/>
              <a:gd name="connsiteX35" fmla="*/ 883920 w 1000779"/>
              <a:gd name="connsiteY35" fmla="*/ 762181 h 767261"/>
              <a:gd name="connsiteX36" fmla="*/ 904240 w 1000779"/>
              <a:gd name="connsiteY36" fmla="*/ 757101 h 767261"/>
              <a:gd name="connsiteX37" fmla="*/ 919480 w 1000779"/>
              <a:gd name="connsiteY37" fmla="*/ 752021 h 767261"/>
              <a:gd name="connsiteX38" fmla="*/ 975360 w 1000779"/>
              <a:gd name="connsiteY38" fmla="*/ 746941 h 767261"/>
              <a:gd name="connsiteX39" fmla="*/ 1000760 w 1000779"/>
              <a:gd name="connsiteY39" fmla="*/ 736781 h 76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00779" h="767261">
                <a:moveTo>
                  <a:pt x="0" y="15421"/>
                </a:moveTo>
                <a:cubicBezTo>
                  <a:pt x="62541" y="2913"/>
                  <a:pt x="33705" y="7703"/>
                  <a:pt x="86360" y="181"/>
                </a:cubicBezTo>
                <a:cubicBezTo>
                  <a:pt x="91407" y="478"/>
                  <a:pt x="161455" y="-2911"/>
                  <a:pt x="187960" y="10341"/>
                </a:cubicBezTo>
                <a:cubicBezTo>
                  <a:pt x="193421" y="13071"/>
                  <a:pt x="198120" y="17114"/>
                  <a:pt x="203200" y="20501"/>
                </a:cubicBezTo>
                <a:lnTo>
                  <a:pt x="223520" y="50981"/>
                </a:lnTo>
                <a:cubicBezTo>
                  <a:pt x="226907" y="56061"/>
                  <a:pt x="231749" y="60429"/>
                  <a:pt x="233680" y="66221"/>
                </a:cubicBezTo>
                <a:lnTo>
                  <a:pt x="254000" y="127181"/>
                </a:lnTo>
                <a:lnTo>
                  <a:pt x="259080" y="142421"/>
                </a:lnTo>
                <a:cubicBezTo>
                  <a:pt x="260773" y="147501"/>
                  <a:pt x="262861" y="152466"/>
                  <a:pt x="264160" y="157661"/>
                </a:cubicBezTo>
                <a:cubicBezTo>
                  <a:pt x="272199" y="189819"/>
                  <a:pt x="274188" y="195033"/>
                  <a:pt x="279400" y="223701"/>
                </a:cubicBezTo>
                <a:cubicBezTo>
                  <a:pt x="281243" y="233835"/>
                  <a:pt x="283023" y="243984"/>
                  <a:pt x="284480" y="254181"/>
                </a:cubicBezTo>
                <a:cubicBezTo>
                  <a:pt x="286411" y="267696"/>
                  <a:pt x="286699" y="281472"/>
                  <a:pt x="289560" y="294821"/>
                </a:cubicBezTo>
                <a:cubicBezTo>
                  <a:pt x="299389" y="340692"/>
                  <a:pt x="295069" y="310918"/>
                  <a:pt x="309880" y="340541"/>
                </a:cubicBezTo>
                <a:cubicBezTo>
                  <a:pt x="324584" y="369948"/>
                  <a:pt x="301310" y="342131"/>
                  <a:pt x="330200" y="371021"/>
                </a:cubicBezTo>
                <a:cubicBezTo>
                  <a:pt x="334597" y="384211"/>
                  <a:pt x="339366" y="399512"/>
                  <a:pt x="345440" y="411661"/>
                </a:cubicBezTo>
                <a:cubicBezTo>
                  <a:pt x="348170" y="417122"/>
                  <a:pt x="353120" y="421322"/>
                  <a:pt x="355600" y="426901"/>
                </a:cubicBezTo>
                <a:lnTo>
                  <a:pt x="370840" y="472621"/>
                </a:lnTo>
                <a:cubicBezTo>
                  <a:pt x="372533" y="477701"/>
                  <a:pt x="372950" y="483406"/>
                  <a:pt x="375920" y="487861"/>
                </a:cubicBezTo>
                <a:lnTo>
                  <a:pt x="396240" y="518341"/>
                </a:lnTo>
                <a:cubicBezTo>
                  <a:pt x="399627" y="523421"/>
                  <a:pt x="401320" y="530194"/>
                  <a:pt x="406400" y="533581"/>
                </a:cubicBezTo>
                <a:lnTo>
                  <a:pt x="436880" y="553901"/>
                </a:lnTo>
                <a:cubicBezTo>
                  <a:pt x="463973" y="594541"/>
                  <a:pt x="428413" y="545434"/>
                  <a:pt x="462280" y="579301"/>
                </a:cubicBezTo>
                <a:cubicBezTo>
                  <a:pt x="466597" y="583618"/>
                  <a:pt x="468123" y="590224"/>
                  <a:pt x="472440" y="594541"/>
                </a:cubicBezTo>
                <a:cubicBezTo>
                  <a:pt x="482288" y="604389"/>
                  <a:pt x="490525" y="605649"/>
                  <a:pt x="502920" y="609781"/>
                </a:cubicBezTo>
                <a:cubicBezTo>
                  <a:pt x="512910" y="624766"/>
                  <a:pt x="513652" y="628038"/>
                  <a:pt x="528320" y="640261"/>
                </a:cubicBezTo>
                <a:cubicBezTo>
                  <a:pt x="541822" y="651512"/>
                  <a:pt x="548071" y="651547"/>
                  <a:pt x="563880" y="660581"/>
                </a:cubicBezTo>
                <a:cubicBezTo>
                  <a:pt x="591454" y="676337"/>
                  <a:pt x="566418" y="666507"/>
                  <a:pt x="594360" y="675821"/>
                </a:cubicBezTo>
                <a:cubicBezTo>
                  <a:pt x="618234" y="699695"/>
                  <a:pt x="603622" y="687076"/>
                  <a:pt x="640080" y="711381"/>
                </a:cubicBezTo>
                <a:lnTo>
                  <a:pt x="655320" y="721541"/>
                </a:lnTo>
                <a:cubicBezTo>
                  <a:pt x="660400" y="724928"/>
                  <a:pt x="664768" y="729770"/>
                  <a:pt x="670560" y="731701"/>
                </a:cubicBezTo>
                <a:lnTo>
                  <a:pt x="701040" y="741861"/>
                </a:lnTo>
                <a:cubicBezTo>
                  <a:pt x="706120" y="743554"/>
                  <a:pt x="711085" y="745642"/>
                  <a:pt x="716280" y="746941"/>
                </a:cubicBezTo>
                <a:cubicBezTo>
                  <a:pt x="723053" y="748634"/>
                  <a:pt x="729887" y="750103"/>
                  <a:pt x="736600" y="752021"/>
                </a:cubicBezTo>
                <a:cubicBezTo>
                  <a:pt x="741749" y="753492"/>
                  <a:pt x="746567" y="756170"/>
                  <a:pt x="751840" y="757101"/>
                </a:cubicBezTo>
                <a:cubicBezTo>
                  <a:pt x="775423" y="761263"/>
                  <a:pt x="822960" y="767261"/>
                  <a:pt x="822960" y="767261"/>
                </a:cubicBezTo>
                <a:cubicBezTo>
                  <a:pt x="843280" y="765568"/>
                  <a:pt x="863687" y="764710"/>
                  <a:pt x="883920" y="762181"/>
                </a:cubicBezTo>
                <a:cubicBezTo>
                  <a:pt x="890848" y="761315"/>
                  <a:pt x="897527" y="759019"/>
                  <a:pt x="904240" y="757101"/>
                </a:cubicBezTo>
                <a:cubicBezTo>
                  <a:pt x="909389" y="755630"/>
                  <a:pt x="914179" y="752778"/>
                  <a:pt x="919480" y="752021"/>
                </a:cubicBezTo>
                <a:cubicBezTo>
                  <a:pt x="937995" y="749376"/>
                  <a:pt x="956733" y="748634"/>
                  <a:pt x="975360" y="746941"/>
                </a:cubicBezTo>
                <a:cubicBezTo>
                  <a:pt x="1002420" y="741529"/>
                  <a:pt x="1000760" y="750495"/>
                  <a:pt x="1000760" y="736781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4" name="任意多边形 93"/>
          <p:cNvSpPr/>
          <p:nvPr/>
        </p:nvSpPr>
        <p:spPr bwMode="auto">
          <a:xfrm>
            <a:off x="4981354" y="892401"/>
            <a:ext cx="1956667" cy="2118360"/>
          </a:xfrm>
          <a:custGeom>
            <a:avLst/>
            <a:gdLst>
              <a:gd name="connsiteX0" fmla="*/ 1717040 w 1956667"/>
              <a:gd name="connsiteY0" fmla="*/ 2118360 h 2118360"/>
              <a:gd name="connsiteX1" fmla="*/ 1803400 w 1956667"/>
              <a:gd name="connsiteY1" fmla="*/ 2108200 h 2118360"/>
              <a:gd name="connsiteX2" fmla="*/ 1818640 w 1956667"/>
              <a:gd name="connsiteY2" fmla="*/ 2098040 h 2118360"/>
              <a:gd name="connsiteX3" fmla="*/ 1849120 w 1956667"/>
              <a:gd name="connsiteY3" fmla="*/ 2087880 h 2118360"/>
              <a:gd name="connsiteX4" fmla="*/ 1859280 w 1956667"/>
              <a:gd name="connsiteY4" fmla="*/ 2072640 h 2118360"/>
              <a:gd name="connsiteX5" fmla="*/ 1894840 w 1956667"/>
              <a:gd name="connsiteY5" fmla="*/ 2032000 h 2118360"/>
              <a:gd name="connsiteX6" fmla="*/ 1910080 w 1956667"/>
              <a:gd name="connsiteY6" fmla="*/ 2001520 h 2118360"/>
              <a:gd name="connsiteX7" fmla="*/ 1915160 w 1956667"/>
              <a:gd name="connsiteY7" fmla="*/ 1986280 h 2118360"/>
              <a:gd name="connsiteX8" fmla="*/ 1925320 w 1956667"/>
              <a:gd name="connsiteY8" fmla="*/ 1965960 h 2118360"/>
              <a:gd name="connsiteX9" fmla="*/ 1940560 w 1956667"/>
              <a:gd name="connsiteY9" fmla="*/ 1915160 h 2118360"/>
              <a:gd name="connsiteX10" fmla="*/ 1945640 w 1956667"/>
              <a:gd name="connsiteY10" fmla="*/ 1899920 h 2118360"/>
              <a:gd name="connsiteX11" fmla="*/ 1950720 w 1956667"/>
              <a:gd name="connsiteY11" fmla="*/ 1701800 h 2118360"/>
              <a:gd name="connsiteX12" fmla="*/ 1945640 w 1956667"/>
              <a:gd name="connsiteY12" fmla="*/ 1686560 h 2118360"/>
              <a:gd name="connsiteX13" fmla="*/ 1930400 w 1956667"/>
              <a:gd name="connsiteY13" fmla="*/ 1635760 h 2118360"/>
              <a:gd name="connsiteX14" fmla="*/ 1925320 w 1956667"/>
              <a:gd name="connsiteY14" fmla="*/ 1620520 h 2118360"/>
              <a:gd name="connsiteX15" fmla="*/ 1905000 w 1956667"/>
              <a:gd name="connsiteY15" fmla="*/ 1590040 h 2118360"/>
              <a:gd name="connsiteX16" fmla="*/ 1894840 w 1956667"/>
              <a:gd name="connsiteY16" fmla="*/ 1574800 h 2118360"/>
              <a:gd name="connsiteX17" fmla="*/ 1869440 w 1956667"/>
              <a:gd name="connsiteY17" fmla="*/ 1529080 h 2118360"/>
              <a:gd name="connsiteX18" fmla="*/ 1859280 w 1956667"/>
              <a:gd name="connsiteY18" fmla="*/ 1513840 h 2118360"/>
              <a:gd name="connsiteX19" fmla="*/ 1833880 w 1956667"/>
              <a:gd name="connsiteY19" fmla="*/ 1468120 h 2118360"/>
              <a:gd name="connsiteX20" fmla="*/ 1823720 w 1956667"/>
              <a:gd name="connsiteY20" fmla="*/ 1452880 h 2118360"/>
              <a:gd name="connsiteX21" fmla="*/ 1793240 w 1956667"/>
              <a:gd name="connsiteY21" fmla="*/ 1422400 h 2118360"/>
              <a:gd name="connsiteX22" fmla="*/ 1767840 w 1956667"/>
              <a:gd name="connsiteY22" fmla="*/ 1391920 h 2118360"/>
              <a:gd name="connsiteX23" fmla="*/ 1757680 w 1956667"/>
              <a:gd name="connsiteY23" fmla="*/ 1376680 h 2118360"/>
              <a:gd name="connsiteX24" fmla="*/ 1727200 w 1956667"/>
              <a:gd name="connsiteY24" fmla="*/ 1356360 h 2118360"/>
              <a:gd name="connsiteX25" fmla="*/ 1706880 w 1956667"/>
              <a:gd name="connsiteY25" fmla="*/ 1341120 h 2118360"/>
              <a:gd name="connsiteX26" fmla="*/ 1686560 w 1956667"/>
              <a:gd name="connsiteY26" fmla="*/ 1336040 h 2118360"/>
              <a:gd name="connsiteX27" fmla="*/ 1656080 w 1956667"/>
              <a:gd name="connsiteY27" fmla="*/ 1315720 h 2118360"/>
              <a:gd name="connsiteX28" fmla="*/ 1635760 w 1956667"/>
              <a:gd name="connsiteY28" fmla="*/ 1305560 h 2118360"/>
              <a:gd name="connsiteX29" fmla="*/ 1620520 w 1956667"/>
              <a:gd name="connsiteY29" fmla="*/ 1290320 h 2118360"/>
              <a:gd name="connsiteX30" fmla="*/ 1590040 w 1956667"/>
              <a:gd name="connsiteY30" fmla="*/ 1280160 h 2118360"/>
              <a:gd name="connsiteX31" fmla="*/ 1559560 w 1956667"/>
              <a:gd name="connsiteY31" fmla="*/ 1270000 h 2118360"/>
              <a:gd name="connsiteX32" fmla="*/ 1544320 w 1956667"/>
              <a:gd name="connsiteY32" fmla="*/ 1264920 h 2118360"/>
              <a:gd name="connsiteX33" fmla="*/ 1529080 w 1956667"/>
              <a:gd name="connsiteY33" fmla="*/ 1254760 h 2118360"/>
              <a:gd name="connsiteX34" fmla="*/ 1508760 w 1956667"/>
              <a:gd name="connsiteY34" fmla="*/ 1249680 h 2118360"/>
              <a:gd name="connsiteX35" fmla="*/ 1463040 w 1956667"/>
              <a:gd name="connsiteY35" fmla="*/ 1234440 h 2118360"/>
              <a:gd name="connsiteX36" fmla="*/ 1447800 w 1956667"/>
              <a:gd name="connsiteY36" fmla="*/ 1229360 h 2118360"/>
              <a:gd name="connsiteX37" fmla="*/ 1397000 w 1956667"/>
              <a:gd name="connsiteY37" fmla="*/ 1214120 h 2118360"/>
              <a:gd name="connsiteX38" fmla="*/ 1366520 w 1956667"/>
              <a:gd name="connsiteY38" fmla="*/ 1203960 h 2118360"/>
              <a:gd name="connsiteX39" fmla="*/ 1351280 w 1956667"/>
              <a:gd name="connsiteY39" fmla="*/ 1198880 h 2118360"/>
              <a:gd name="connsiteX40" fmla="*/ 1336040 w 1956667"/>
              <a:gd name="connsiteY40" fmla="*/ 1188720 h 2118360"/>
              <a:gd name="connsiteX41" fmla="*/ 1320800 w 1956667"/>
              <a:gd name="connsiteY41" fmla="*/ 1183640 h 2118360"/>
              <a:gd name="connsiteX42" fmla="*/ 1290320 w 1956667"/>
              <a:gd name="connsiteY42" fmla="*/ 1163320 h 2118360"/>
              <a:gd name="connsiteX43" fmla="*/ 1275080 w 1956667"/>
              <a:gd name="connsiteY43" fmla="*/ 1153160 h 2118360"/>
              <a:gd name="connsiteX44" fmla="*/ 1259840 w 1956667"/>
              <a:gd name="connsiteY44" fmla="*/ 1148080 h 2118360"/>
              <a:gd name="connsiteX45" fmla="*/ 1249680 w 1956667"/>
              <a:gd name="connsiteY45" fmla="*/ 1132840 h 2118360"/>
              <a:gd name="connsiteX46" fmla="*/ 1219200 w 1956667"/>
              <a:gd name="connsiteY46" fmla="*/ 1112520 h 2118360"/>
              <a:gd name="connsiteX47" fmla="*/ 1203960 w 1956667"/>
              <a:gd name="connsiteY47" fmla="*/ 1102360 h 2118360"/>
              <a:gd name="connsiteX48" fmla="*/ 1173480 w 1956667"/>
              <a:gd name="connsiteY48" fmla="*/ 1076960 h 2118360"/>
              <a:gd name="connsiteX49" fmla="*/ 1148080 w 1956667"/>
              <a:gd name="connsiteY49" fmla="*/ 1056640 h 2118360"/>
              <a:gd name="connsiteX50" fmla="*/ 1117600 w 1956667"/>
              <a:gd name="connsiteY50" fmla="*/ 1036320 h 2118360"/>
              <a:gd name="connsiteX51" fmla="*/ 1097280 w 1956667"/>
              <a:gd name="connsiteY51" fmla="*/ 1005840 h 2118360"/>
              <a:gd name="connsiteX52" fmla="*/ 1071880 w 1956667"/>
              <a:gd name="connsiteY52" fmla="*/ 975360 h 2118360"/>
              <a:gd name="connsiteX53" fmla="*/ 1061720 w 1956667"/>
              <a:gd name="connsiteY53" fmla="*/ 944880 h 2118360"/>
              <a:gd name="connsiteX54" fmla="*/ 1051560 w 1956667"/>
              <a:gd name="connsiteY54" fmla="*/ 914400 h 2118360"/>
              <a:gd name="connsiteX55" fmla="*/ 1041400 w 1956667"/>
              <a:gd name="connsiteY55" fmla="*/ 878840 h 2118360"/>
              <a:gd name="connsiteX56" fmla="*/ 1031240 w 1956667"/>
              <a:gd name="connsiteY56" fmla="*/ 828040 h 2118360"/>
              <a:gd name="connsiteX57" fmla="*/ 1010920 w 1956667"/>
              <a:gd name="connsiteY57" fmla="*/ 782320 h 2118360"/>
              <a:gd name="connsiteX58" fmla="*/ 1005840 w 1956667"/>
              <a:gd name="connsiteY58" fmla="*/ 767080 h 2118360"/>
              <a:gd name="connsiteX59" fmla="*/ 995680 w 1956667"/>
              <a:gd name="connsiteY59" fmla="*/ 751840 h 2118360"/>
              <a:gd name="connsiteX60" fmla="*/ 990600 w 1956667"/>
              <a:gd name="connsiteY60" fmla="*/ 736600 h 2118360"/>
              <a:gd name="connsiteX61" fmla="*/ 975360 w 1956667"/>
              <a:gd name="connsiteY61" fmla="*/ 721360 h 2118360"/>
              <a:gd name="connsiteX62" fmla="*/ 939800 w 1956667"/>
              <a:gd name="connsiteY62" fmla="*/ 680720 h 2118360"/>
              <a:gd name="connsiteX63" fmla="*/ 909320 w 1956667"/>
              <a:gd name="connsiteY63" fmla="*/ 655320 h 2118360"/>
              <a:gd name="connsiteX64" fmla="*/ 878840 w 1956667"/>
              <a:gd name="connsiteY64" fmla="*/ 645160 h 2118360"/>
              <a:gd name="connsiteX65" fmla="*/ 858520 w 1956667"/>
              <a:gd name="connsiteY65" fmla="*/ 635000 h 2118360"/>
              <a:gd name="connsiteX66" fmla="*/ 787400 w 1956667"/>
              <a:gd name="connsiteY66" fmla="*/ 609600 h 2118360"/>
              <a:gd name="connsiteX67" fmla="*/ 756920 w 1956667"/>
              <a:gd name="connsiteY67" fmla="*/ 599440 h 2118360"/>
              <a:gd name="connsiteX68" fmla="*/ 741680 w 1956667"/>
              <a:gd name="connsiteY68" fmla="*/ 594360 h 2118360"/>
              <a:gd name="connsiteX69" fmla="*/ 721360 w 1956667"/>
              <a:gd name="connsiteY69" fmla="*/ 589280 h 2118360"/>
              <a:gd name="connsiteX70" fmla="*/ 690880 w 1956667"/>
              <a:gd name="connsiteY70" fmla="*/ 579120 h 2118360"/>
              <a:gd name="connsiteX71" fmla="*/ 675640 w 1956667"/>
              <a:gd name="connsiteY71" fmla="*/ 574040 h 2118360"/>
              <a:gd name="connsiteX72" fmla="*/ 660400 w 1956667"/>
              <a:gd name="connsiteY72" fmla="*/ 563880 h 2118360"/>
              <a:gd name="connsiteX73" fmla="*/ 614680 w 1956667"/>
              <a:gd name="connsiteY73" fmla="*/ 548640 h 2118360"/>
              <a:gd name="connsiteX74" fmla="*/ 584200 w 1956667"/>
              <a:gd name="connsiteY74" fmla="*/ 538480 h 2118360"/>
              <a:gd name="connsiteX75" fmla="*/ 568960 w 1956667"/>
              <a:gd name="connsiteY75" fmla="*/ 533400 h 2118360"/>
              <a:gd name="connsiteX76" fmla="*/ 523240 w 1956667"/>
              <a:gd name="connsiteY76" fmla="*/ 523240 h 2118360"/>
              <a:gd name="connsiteX77" fmla="*/ 502920 w 1956667"/>
              <a:gd name="connsiteY77" fmla="*/ 508000 h 2118360"/>
              <a:gd name="connsiteX78" fmla="*/ 462280 w 1956667"/>
              <a:gd name="connsiteY78" fmla="*/ 497840 h 2118360"/>
              <a:gd name="connsiteX79" fmla="*/ 447040 w 1956667"/>
              <a:gd name="connsiteY79" fmla="*/ 487680 h 2118360"/>
              <a:gd name="connsiteX80" fmla="*/ 416560 w 1956667"/>
              <a:gd name="connsiteY80" fmla="*/ 477520 h 2118360"/>
              <a:gd name="connsiteX81" fmla="*/ 370840 w 1956667"/>
              <a:gd name="connsiteY81" fmla="*/ 457200 h 2118360"/>
              <a:gd name="connsiteX82" fmla="*/ 335280 w 1956667"/>
              <a:gd name="connsiteY82" fmla="*/ 447040 h 2118360"/>
              <a:gd name="connsiteX83" fmla="*/ 320040 w 1956667"/>
              <a:gd name="connsiteY83" fmla="*/ 436880 h 2118360"/>
              <a:gd name="connsiteX84" fmla="*/ 304800 w 1956667"/>
              <a:gd name="connsiteY84" fmla="*/ 406400 h 2118360"/>
              <a:gd name="connsiteX85" fmla="*/ 294640 w 1956667"/>
              <a:gd name="connsiteY85" fmla="*/ 391160 h 2118360"/>
              <a:gd name="connsiteX86" fmla="*/ 289560 w 1956667"/>
              <a:gd name="connsiteY86" fmla="*/ 375920 h 2118360"/>
              <a:gd name="connsiteX87" fmla="*/ 269240 w 1956667"/>
              <a:gd name="connsiteY87" fmla="*/ 345440 h 2118360"/>
              <a:gd name="connsiteX88" fmla="*/ 248920 w 1956667"/>
              <a:gd name="connsiteY88" fmla="*/ 304800 h 2118360"/>
              <a:gd name="connsiteX89" fmla="*/ 238760 w 1956667"/>
              <a:gd name="connsiteY89" fmla="*/ 284480 h 2118360"/>
              <a:gd name="connsiteX90" fmla="*/ 228600 w 1956667"/>
              <a:gd name="connsiteY90" fmla="*/ 269240 h 2118360"/>
              <a:gd name="connsiteX91" fmla="*/ 223520 w 1956667"/>
              <a:gd name="connsiteY91" fmla="*/ 254000 h 2118360"/>
              <a:gd name="connsiteX92" fmla="*/ 203200 w 1956667"/>
              <a:gd name="connsiteY92" fmla="*/ 223520 h 2118360"/>
              <a:gd name="connsiteX93" fmla="*/ 187960 w 1956667"/>
              <a:gd name="connsiteY93" fmla="*/ 193040 h 2118360"/>
              <a:gd name="connsiteX94" fmla="*/ 182880 w 1956667"/>
              <a:gd name="connsiteY94" fmla="*/ 177800 h 2118360"/>
              <a:gd name="connsiteX95" fmla="*/ 162560 w 1956667"/>
              <a:gd name="connsiteY95" fmla="*/ 147320 h 2118360"/>
              <a:gd name="connsiteX96" fmla="*/ 152400 w 1956667"/>
              <a:gd name="connsiteY96" fmla="*/ 132080 h 2118360"/>
              <a:gd name="connsiteX97" fmla="*/ 106680 w 1956667"/>
              <a:gd name="connsiteY97" fmla="*/ 86360 h 2118360"/>
              <a:gd name="connsiteX98" fmla="*/ 91440 w 1956667"/>
              <a:gd name="connsiteY98" fmla="*/ 71120 h 2118360"/>
              <a:gd name="connsiteX99" fmla="*/ 60960 w 1956667"/>
              <a:gd name="connsiteY99" fmla="*/ 50800 h 2118360"/>
              <a:gd name="connsiteX100" fmla="*/ 35560 w 1956667"/>
              <a:gd name="connsiteY100" fmla="*/ 30480 h 2118360"/>
              <a:gd name="connsiteX101" fmla="*/ 25400 w 1956667"/>
              <a:gd name="connsiteY101" fmla="*/ 15240 h 2118360"/>
              <a:gd name="connsiteX102" fmla="*/ 0 w 1956667"/>
              <a:gd name="connsiteY102" fmla="*/ 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956667" h="2118360">
                <a:moveTo>
                  <a:pt x="1717040" y="2118360"/>
                </a:moveTo>
                <a:cubicBezTo>
                  <a:pt x="1728277" y="2117557"/>
                  <a:pt x="1780308" y="2119746"/>
                  <a:pt x="1803400" y="2108200"/>
                </a:cubicBezTo>
                <a:cubicBezTo>
                  <a:pt x="1808861" y="2105470"/>
                  <a:pt x="1813061" y="2100520"/>
                  <a:pt x="1818640" y="2098040"/>
                </a:cubicBezTo>
                <a:cubicBezTo>
                  <a:pt x="1828427" y="2093690"/>
                  <a:pt x="1849120" y="2087880"/>
                  <a:pt x="1849120" y="2087880"/>
                </a:cubicBezTo>
                <a:cubicBezTo>
                  <a:pt x="1852507" y="2082800"/>
                  <a:pt x="1854963" y="2076957"/>
                  <a:pt x="1859280" y="2072640"/>
                </a:cubicBezTo>
                <a:cubicBezTo>
                  <a:pt x="1880023" y="2051897"/>
                  <a:pt x="1880447" y="2075180"/>
                  <a:pt x="1894840" y="2032000"/>
                </a:cubicBezTo>
                <a:cubicBezTo>
                  <a:pt x="1907609" y="1993694"/>
                  <a:pt x="1890385" y="2040911"/>
                  <a:pt x="1910080" y="2001520"/>
                </a:cubicBezTo>
                <a:cubicBezTo>
                  <a:pt x="1912475" y="1996731"/>
                  <a:pt x="1913051" y="1991202"/>
                  <a:pt x="1915160" y="1986280"/>
                </a:cubicBezTo>
                <a:cubicBezTo>
                  <a:pt x="1918143" y="1979319"/>
                  <a:pt x="1922508" y="1972991"/>
                  <a:pt x="1925320" y="1965960"/>
                </a:cubicBezTo>
                <a:cubicBezTo>
                  <a:pt x="1937392" y="1935779"/>
                  <a:pt x="1933075" y="1941357"/>
                  <a:pt x="1940560" y="1915160"/>
                </a:cubicBezTo>
                <a:cubicBezTo>
                  <a:pt x="1942031" y="1910011"/>
                  <a:pt x="1943947" y="1905000"/>
                  <a:pt x="1945640" y="1899920"/>
                </a:cubicBezTo>
                <a:cubicBezTo>
                  <a:pt x="1958545" y="1796677"/>
                  <a:pt x="1959970" y="1822048"/>
                  <a:pt x="1950720" y="1701800"/>
                </a:cubicBezTo>
                <a:cubicBezTo>
                  <a:pt x="1950309" y="1696461"/>
                  <a:pt x="1947111" y="1691709"/>
                  <a:pt x="1945640" y="1686560"/>
                </a:cubicBezTo>
                <a:cubicBezTo>
                  <a:pt x="1930285" y="1632818"/>
                  <a:pt x="1954545" y="1708194"/>
                  <a:pt x="1930400" y="1635760"/>
                </a:cubicBezTo>
                <a:cubicBezTo>
                  <a:pt x="1928707" y="1630680"/>
                  <a:pt x="1928290" y="1624975"/>
                  <a:pt x="1925320" y="1620520"/>
                </a:cubicBezTo>
                <a:lnTo>
                  <a:pt x="1905000" y="1590040"/>
                </a:lnTo>
                <a:cubicBezTo>
                  <a:pt x="1901613" y="1584960"/>
                  <a:pt x="1896771" y="1580592"/>
                  <a:pt x="1894840" y="1574800"/>
                </a:cubicBezTo>
                <a:cubicBezTo>
                  <a:pt x="1885899" y="1547976"/>
                  <a:pt x="1892730" y="1564015"/>
                  <a:pt x="1869440" y="1529080"/>
                </a:cubicBezTo>
                <a:cubicBezTo>
                  <a:pt x="1866053" y="1524000"/>
                  <a:pt x="1861211" y="1519632"/>
                  <a:pt x="1859280" y="1513840"/>
                </a:cubicBezTo>
                <a:cubicBezTo>
                  <a:pt x="1850339" y="1487016"/>
                  <a:pt x="1857170" y="1503055"/>
                  <a:pt x="1833880" y="1468120"/>
                </a:cubicBezTo>
                <a:cubicBezTo>
                  <a:pt x="1830493" y="1463040"/>
                  <a:pt x="1828037" y="1457197"/>
                  <a:pt x="1823720" y="1452880"/>
                </a:cubicBezTo>
                <a:cubicBezTo>
                  <a:pt x="1813560" y="1442720"/>
                  <a:pt x="1801210" y="1434355"/>
                  <a:pt x="1793240" y="1422400"/>
                </a:cubicBezTo>
                <a:cubicBezTo>
                  <a:pt x="1768015" y="1384562"/>
                  <a:pt x="1800435" y="1431034"/>
                  <a:pt x="1767840" y="1391920"/>
                </a:cubicBezTo>
                <a:cubicBezTo>
                  <a:pt x="1763931" y="1387230"/>
                  <a:pt x="1762275" y="1380700"/>
                  <a:pt x="1757680" y="1376680"/>
                </a:cubicBezTo>
                <a:cubicBezTo>
                  <a:pt x="1748490" y="1368639"/>
                  <a:pt x="1736969" y="1363686"/>
                  <a:pt x="1727200" y="1356360"/>
                </a:cubicBezTo>
                <a:cubicBezTo>
                  <a:pt x="1720427" y="1351280"/>
                  <a:pt x="1714453" y="1344906"/>
                  <a:pt x="1706880" y="1341120"/>
                </a:cubicBezTo>
                <a:cubicBezTo>
                  <a:pt x="1700635" y="1337998"/>
                  <a:pt x="1693333" y="1337733"/>
                  <a:pt x="1686560" y="1336040"/>
                </a:cubicBezTo>
                <a:cubicBezTo>
                  <a:pt x="1676400" y="1329267"/>
                  <a:pt x="1667002" y="1321181"/>
                  <a:pt x="1656080" y="1315720"/>
                </a:cubicBezTo>
                <a:cubicBezTo>
                  <a:pt x="1649307" y="1312333"/>
                  <a:pt x="1641922" y="1309962"/>
                  <a:pt x="1635760" y="1305560"/>
                </a:cubicBezTo>
                <a:cubicBezTo>
                  <a:pt x="1629914" y="1301384"/>
                  <a:pt x="1626800" y="1293809"/>
                  <a:pt x="1620520" y="1290320"/>
                </a:cubicBezTo>
                <a:cubicBezTo>
                  <a:pt x="1611158" y="1285119"/>
                  <a:pt x="1600200" y="1283547"/>
                  <a:pt x="1590040" y="1280160"/>
                </a:cubicBezTo>
                <a:lnTo>
                  <a:pt x="1559560" y="1270000"/>
                </a:lnTo>
                <a:cubicBezTo>
                  <a:pt x="1554480" y="1268307"/>
                  <a:pt x="1548775" y="1267890"/>
                  <a:pt x="1544320" y="1264920"/>
                </a:cubicBezTo>
                <a:cubicBezTo>
                  <a:pt x="1539240" y="1261533"/>
                  <a:pt x="1534692" y="1257165"/>
                  <a:pt x="1529080" y="1254760"/>
                </a:cubicBezTo>
                <a:cubicBezTo>
                  <a:pt x="1522663" y="1252010"/>
                  <a:pt x="1515447" y="1251686"/>
                  <a:pt x="1508760" y="1249680"/>
                </a:cubicBezTo>
                <a:cubicBezTo>
                  <a:pt x="1493373" y="1245064"/>
                  <a:pt x="1478280" y="1239520"/>
                  <a:pt x="1463040" y="1234440"/>
                </a:cubicBezTo>
                <a:cubicBezTo>
                  <a:pt x="1457960" y="1232747"/>
                  <a:pt x="1452995" y="1230659"/>
                  <a:pt x="1447800" y="1229360"/>
                </a:cubicBezTo>
                <a:cubicBezTo>
                  <a:pt x="1417090" y="1221683"/>
                  <a:pt x="1434104" y="1226488"/>
                  <a:pt x="1397000" y="1214120"/>
                </a:cubicBezTo>
                <a:lnTo>
                  <a:pt x="1366520" y="1203960"/>
                </a:lnTo>
                <a:cubicBezTo>
                  <a:pt x="1361440" y="1202267"/>
                  <a:pt x="1355735" y="1201850"/>
                  <a:pt x="1351280" y="1198880"/>
                </a:cubicBezTo>
                <a:cubicBezTo>
                  <a:pt x="1346200" y="1195493"/>
                  <a:pt x="1341501" y="1191450"/>
                  <a:pt x="1336040" y="1188720"/>
                </a:cubicBezTo>
                <a:cubicBezTo>
                  <a:pt x="1331251" y="1186325"/>
                  <a:pt x="1325481" y="1186241"/>
                  <a:pt x="1320800" y="1183640"/>
                </a:cubicBezTo>
                <a:cubicBezTo>
                  <a:pt x="1310126" y="1177710"/>
                  <a:pt x="1300480" y="1170093"/>
                  <a:pt x="1290320" y="1163320"/>
                </a:cubicBezTo>
                <a:cubicBezTo>
                  <a:pt x="1285240" y="1159933"/>
                  <a:pt x="1280872" y="1155091"/>
                  <a:pt x="1275080" y="1153160"/>
                </a:cubicBezTo>
                <a:lnTo>
                  <a:pt x="1259840" y="1148080"/>
                </a:lnTo>
                <a:cubicBezTo>
                  <a:pt x="1256453" y="1143000"/>
                  <a:pt x="1254275" y="1136860"/>
                  <a:pt x="1249680" y="1132840"/>
                </a:cubicBezTo>
                <a:cubicBezTo>
                  <a:pt x="1240490" y="1124799"/>
                  <a:pt x="1229360" y="1119293"/>
                  <a:pt x="1219200" y="1112520"/>
                </a:cubicBezTo>
                <a:cubicBezTo>
                  <a:pt x="1214120" y="1109133"/>
                  <a:pt x="1208277" y="1106677"/>
                  <a:pt x="1203960" y="1102360"/>
                </a:cubicBezTo>
                <a:cubicBezTo>
                  <a:pt x="1176081" y="1074481"/>
                  <a:pt x="1201770" y="1098178"/>
                  <a:pt x="1173480" y="1076960"/>
                </a:cubicBezTo>
                <a:cubicBezTo>
                  <a:pt x="1164806" y="1070454"/>
                  <a:pt x="1156849" y="1063017"/>
                  <a:pt x="1148080" y="1056640"/>
                </a:cubicBezTo>
                <a:cubicBezTo>
                  <a:pt x="1138205" y="1049458"/>
                  <a:pt x="1117600" y="1036320"/>
                  <a:pt x="1117600" y="1036320"/>
                </a:cubicBezTo>
                <a:cubicBezTo>
                  <a:pt x="1110827" y="1026160"/>
                  <a:pt x="1105914" y="1014474"/>
                  <a:pt x="1097280" y="1005840"/>
                </a:cubicBezTo>
                <a:cubicBezTo>
                  <a:pt x="1087710" y="996270"/>
                  <a:pt x="1077538" y="988091"/>
                  <a:pt x="1071880" y="975360"/>
                </a:cubicBezTo>
                <a:cubicBezTo>
                  <a:pt x="1067530" y="965573"/>
                  <a:pt x="1065107" y="955040"/>
                  <a:pt x="1061720" y="944880"/>
                </a:cubicBezTo>
                <a:lnTo>
                  <a:pt x="1051560" y="914400"/>
                </a:lnTo>
                <a:cubicBezTo>
                  <a:pt x="1046718" y="899875"/>
                  <a:pt x="1044589" y="894787"/>
                  <a:pt x="1041400" y="878840"/>
                </a:cubicBezTo>
                <a:cubicBezTo>
                  <a:pt x="1035907" y="851377"/>
                  <a:pt x="1038320" y="851639"/>
                  <a:pt x="1031240" y="828040"/>
                </a:cubicBezTo>
                <a:cubicBezTo>
                  <a:pt x="1011581" y="762510"/>
                  <a:pt x="1031335" y="823150"/>
                  <a:pt x="1010920" y="782320"/>
                </a:cubicBezTo>
                <a:cubicBezTo>
                  <a:pt x="1008525" y="777531"/>
                  <a:pt x="1008235" y="771869"/>
                  <a:pt x="1005840" y="767080"/>
                </a:cubicBezTo>
                <a:cubicBezTo>
                  <a:pt x="1003110" y="761619"/>
                  <a:pt x="998410" y="757301"/>
                  <a:pt x="995680" y="751840"/>
                </a:cubicBezTo>
                <a:cubicBezTo>
                  <a:pt x="993285" y="747051"/>
                  <a:pt x="993570" y="741055"/>
                  <a:pt x="990600" y="736600"/>
                </a:cubicBezTo>
                <a:cubicBezTo>
                  <a:pt x="986615" y="730622"/>
                  <a:pt x="979771" y="727031"/>
                  <a:pt x="975360" y="721360"/>
                </a:cubicBezTo>
                <a:cubicBezTo>
                  <a:pt x="921708" y="652379"/>
                  <a:pt x="980173" y="714364"/>
                  <a:pt x="939800" y="680720"/>
                </a:cubicBezTo>
                <a:cubicBezTo>
                  <a:pt x="926128" y="669327"/>
                  <a:pt x="925536" y="662527"/>
                  <a:pt x="909320" y="655320"/>
                </a:cubicBezTo>
                <a:cubicBezTo>
                  <a:pt x="899533" y="650970"/>
                  <a:pt x="888419" y="649949"/>
                  <a:pt x="878840" y="645160"/>
                </a:cubicBezTo>
                <a:cubicBezTo>
                  <a:pt x="872067" y="641773"/>
                  <a:pt x="865440" y="638076"/>
                  <a:pt x="858520" y="635000"/>
                </a:cubicBezTo>
                <a:cubicBezTo>
                  <a:pt x="835459" y="624751"/>
                  <a:pt x="811294" y="617565"/>
                  <a:pt x="787400" y="609600"/>
                </a:cubicBezTo>
                <a:lnTo>
                  <a:pt x="756920" y="599440"/>
                </a:lnTo>
                <a:cubicBezTo>
                  <a:pt x="751840" y="597747"/>
                  <a:pt x="746875" y="595659"/>
                  <a:pt x="741680" y="594360"/>
                </a:cubicBezTo>
                <a:cubicBezTo>
                  <a:pt x="734907" y="592667"/>
                  <a:pt x="728047" y="591286"/>
                  <a:pt x="721360" y="589280"/>
                </a:cubicBezTo>
                <a:cubicBezTo>
                  <a:pt x="711102" y="586203"/>
                  <a:pt x="701040" y="582507"/>
                  <a:pt x="690880" y="579120"/>
                </a:cubicBezTo>
                <a:cubicBezTo>
                  <a:pt x="685800" y="577427"/>
                  <a:pt x="680095" y="577010"/>
                  <a:pt x="675640" y="574040"/>
                </a:cubicBezTo>
                <a:cubicBezTo>
                  <a:pt x="670560" y="570653"/>
                  <a:pt x="665979" y="566360"/>
                  <a:pt x="660400" y="563880"/>
                </a:cubicBezTo>
                <a:lnTo>
                  <a:pt x="614680" y="548640"/>
                </a:lnTo>
                <a:lnTo>
                  <a:pt x="584200" y="538480"/>
                </a:lnTo>
                <a:cubicBezTo>
                  <a:pt x="579120" y="536787"/>
                  <a:pt x="574155" y="534699"/>
                  <a:pt x="568960" y="533400"/>
                </a:cubicBezTo>
                <a:cubicBezTo>
                  <a:pt x="540263" y="526226"/>
                  <a:pt x="555486" y="529689"/>
                  <a:pt x="523240" y="523240"/>
                </a:cubicBezTo>
                <a:cubicBezTo>
                  <a:pt x="516467" y="518160"/>
                  <a:pt x="510657" y="511439"/>
                  <a:pt x="502920" y="508000"/>
                </a:cubicBezTo>
                <a:cubicBezTo>
                  <a:pt x="450751" y="484814"/>
                  <a:pt x="499056" y="516228"/>
                  <a:pt x="462280" y="497840"/>
                </a:cubicBezTo>
                <a:cubicBezTo>
                  <a:pt x="456819" y="495110"/>
                  <a:pt x="452619" y="490160"/>
                  <a:pt x="447040" y="487680"/>
                </a:cubicBezTo>
                <a:cubicBezTo>
                  <a:pt x="437253" y="483330"/>
                  <a:pt x="426139" y="482309"/>
                  <a:pt x="416560" y="477520"/>
                </a:cubicBezTo>
                <a:cubicBezTo>
                  <a:pt x="398857" y="468668"/>
                  <a:pt x="390299" y="463686"/>
                  <a:pt x="370840" y="457200"/>
                </a:cubicBezTo>
                <a:cubicBezTo>
                  <a:pt x="361074" y="453945"/>
                  <a:pt x="345065" y="451932"/>
                  <a:pt x="335280" y="447040"/>
                </a:cubicBezTo>
                <a:cubicBezTo>
                  <a:pt x="329819" y="444310"/>
                  <a:pt x="325120" y="440267"/>
                  <a:pt x="320040" y="436880"/>
                </a:cubicBezTo>
                <a:cubicBezTo>
                  <a:pt x="290923" y="393204"/>
                  <a:pt x="325832" y="448464"/>
                  <a:pt x="304800" y="406400"/>
                </a:cubicBezTo>
                <a:cubicBezTo>
                  <a:pt x="302070" y="400939"/>
                  <a:pt x="297370" y="396621"/>
                  <a:pt x="294640" y="391160"/>
                </a:cubicBezTo>
                <a:cubicBezTo>
                  <a:pt x="292245" y="386371"/>
                  <a:pt x="292161" y="380601"/>
                  <a:pt x="289560" y="375920"/>
                </a:cubicBezTo>
                <a:cubicBezTo>
                  <a:pt x="283630" y="365246"/>
                  <a:pt x="274701" y="356362"/>
                  <a:pt x="269240" y="345440"/>
                </a:cubicBezTo>
                <a:lnTo>
                  <a:pt x="248920" y="304800"/>
                </a:lnTo>
                <a:cubicBezTo>
                  <a:pt x="245533" y="298027"/>
                  <a:pt x="242961" y="290781"/>
                  <a:pt x="238760" y="284480"/>
                </a:cubicBezTo>
                <a:cubicBezTo>
                  <a:pt x="235373" y="279400"/>
                  <a:pt x="231330" y="274701"/>
                  <a:pt x="228600" y="269240"/>
                </a:cubicBezTo>
                <a:cubicBezTo>
                  <a:pt x="226205" y="264451"/>
                  <a:pt x="226121" y="258681"/>
                  <a:pt x="223520" y="254000"/>
                </a:cubicBezTo>
                <a:cubicBezTo>
                  <a:pt x="217590" y="243326"/>
                  <a:pt x="207061" y="235104"/>
                  <a:pt x="203200" y="223520"/>
                </a:cubicBezTo>
                <a:cubicBezTo>
                  <a:pt x="190431" y="185214"/>
                  <a:pt x="207655" y="232431"/>
                  <a:pt x="187960" y="193040"/>
                </a:cubicBezTo>
                <a:cubicBezTo>
                  <a:pt x="185565" y="188251"/>
                  <a:pt x="185481" y="182481"/>
                  <a:pt x="182880" y="177800"/>
                </a:cubicBezTo>
                <a:cubicBezTo>
                  <a:pt x="176950" y="167126"/>
                  <a:pt x="169333" y="157480"/>
                  <a:pt x="162560" y="147320"/>
                </a:cubicBezTo>
                <a:cubicBezTo>
                  <a:pt x="159173" y="142240"/>
                  <a:pt x="156717" y="136397"/>
                  <a:pt x="152400" y="132080"/>
                </a:cubicBezTo>
                <a:lnTo>
                  <a:pt x="106680" y="86360"/>
                </a:lnTo>
                <a:cubicBezTo>
                  <a:pt x="101600" y="81280"/>
                  <a:pt x="97418" y="75105"/>
                  <a:pt x="91440" y="71120"/>
                </a:cubicBezTo>
                <a:lnTo>
                  <a:pt x="60960" y="50800"/>
                </a:lnTo>
                <a:cubicBezTo>
                  <a:pt x="31843" y="7124"/>
                  <a:pt x="70613" y="58523"/>
                  <a:pt x="35560" y="30480"/>
                </a:cubicBezTo>
                <a:cubicBezTo>
                  <a:pt x="30792" y="26666"/>
                  <a:pt x="29717" y="19557"/>
                  <a:pt x="25400" y="15240"/>
                </a:cubicBezTo>
                <a:cubicBezTo>
                  <a:pt x="19270" y="9110"/>
                  <a:pt x="8017" y="4009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 b="1">
              <a:solidFill>
                <a:srgbClr val="000066"/>
              </a:solidFill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p:sp>
        <p:nvSpPr>
          <p:cNvPr id="91" name="标题 75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r>
              <a:rPr lang="zh-CN" altLang="en-US"/>
              <a:t>二叉树的非递归遍历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4797427"/>
            <a:ext cx="9144000" cy="2035175"/>
          </a:xfrm>
        </p:spPr>
        <p:txBody>
          <a:bodyPr>
            <a:noAutofit/>
          </a:bodyPr>
          <a:lstStyle/>
          <a:p>
            <a:pPr marL="468000" lvl="1" indent="-46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二叉树的前序、中序和后序遍历都是沿着图中路线进行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前序遍历：遇到结点就访问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中序遍历：左子树返回时访问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后序遍历：右子树返回时访问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2" name="直接连接符 91"/>
          <p:cNvCxnSpPr/>
          <p:nvPr/>
        </p:nvCxnSpPr>
        <p:spPr bwMode="auto">
          <a:xfrm>
            <a:off x="-3304" y="473943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088801" y="5438716"/>
            <a:ext cx="3958487" cy="1224136"/>
            <a:chOff x="5088799" y="5438716"/>
            <a:chExt cx="3958487" cy="1224136"/>
          </a:xfrm>
        </p:grpSpPr>
        <p:sp>
          <p:nvSpPr>
            <p:cNvPr id="4" name="右大括号 3"/>
            <p:cNvSpPr/>
            <p:nvPr/>
          </p:nvSpPr>
          <p:spPr>
            <a:xfrm>
              <a:off x="5088799" y="5438716"/>
              <a:ext cx="388223" cy="1224136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80"/>
            <p:cNvSpPr txBox="1">
              <a:spLocks noChangeArrowheads="1"/>
            </p:cNvSpPr>
            <p:nvPr/>
          </p:nvSpPr>
          <p:spPr bwMode="auto">
            <a:xfrm>
              <a:off x="5472100" y="5589240"/>
              <a:ext cx="35751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本质上是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</a:t>
              </a:r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Text Box 80"/>
          <p:cNvSpPr txBox="1">
            <a:spLocks noChangeArrowheads="1"/>
          </p:cNvSpPr>
          <p:nvPr/>
        </p:nvSpPr>
        <p:spPr bwMode="auto">
          <a:xfrm>
            <a:off x="5472100" y="6135689"/>
            <a:ext cx="3575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实现二叉树的遍历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9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0" y="800710"/>
            <a:ext cx="9144000" cy="605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pt-BR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preorder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altLang="zh-CN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pbt){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pt-BR" altLang="zh-CN" b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PStack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ps = </a:t>
            </a:r>
            <a:r>
              <a:rPr lang="pt-BR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init_stack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(MAXSIZE);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while ((pbt != NULL) || ! </a:t>
            </a:r>
            <a:r>
              <a:rPr lang="pt-BR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is_empty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(ps)){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if (pbt !=NULL){                    	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  printf (“%c”, pbt-&gt;data);  </a:t>
            </a:r>
            <a:r>
              <a:rPr lang="pt-BR" altLang="zh-CN" b="1">
                <a:solidFill>
                  <a:srgbClr val="006600"/>
                </a:solidFill>
                <a:cs typeface="Verdana" panose="020B0604030504040204" pitchFamily="34" charset="0"/>
              </a:rPr>
              <a:t>/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/ 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访问当前结点</a:t>
            </a:r>
            <a:endParaRPr lang="pt-BR" altLang="zh-CN" b="1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pt-BR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push_stack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(pb, pbt);         </a:t>
            </a:r>
            <a:r>
              <a:rPr lang="pt-BR" altLang="zh-CN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将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pbt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压栈</a:t>
            </a:r>
            <a:endParaRPr lang="pt-BR" altLang="zh-CN" b="1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pbt = pbt-&gt;lchild;          </a:t>
            </a:r>
            <a:r>
              <a:rPr lang="pt-BR" altLang="zh-CN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将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pbt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指向其左子树</a:t>
            </a:r>
            <a:endParaRPr lang="en-US" altLang="zh-CN" b="1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else{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pbt = </a:t>
            </a:r>
            <a:r>
              <a:rPr lang="pt-BR" altLang="zh-CN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pop_stack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ps);    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栈顶元素退栈</a:t>
            </a:r>
            <a:endParaRPr lang="en-US" altLang="zh-CN" b="1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pbt-&gt;rchild;         </a:t>
            </a:r>
            <a:r>
              <a:rPr lang="pt-BR" altLang="zh-CN" b="1">
                <a:solidFill>
                  <a:srgbClr val="006600"/>
                </a:solidFill>
                <a:cs typeface="Verdana" panose="020B0604030504040204" pitchFamily="34" charset="0"/>
              </a:rPr>
              <a:t>/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/ 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将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pbt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指向其右子树</a:t>
            </a:r>
            <a:endParaRPr lang="pt-BR" altLang="zh-CN" b="1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342900" lvl="2" indent="-342900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destroy_stack</a:t>
            </a:r>
            <a:r>
              <a:rPr lang="en-US" altLang="zh-CN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(&amp;ps);  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>
                <a:solidFill>
                  <a:srgbClr val="006600"/>
                </a:solidFill>
                <a:cs typeface="Verdana" panose="020B0604030504040204" pitchFamily="34" charset="0"/>
              </a:rPr>
              <a:t>释放为栈分配的内存</a:t>
            </a:r>
            <a:r>
              <a:rPr lang="en-US" altLang="zh-CN" b="1">
                <a:solidFill>
                  <a:srgbClr val="006600"/>
                </a:solidFill>
                <a:cs typeface="Verdana" panose="020B0604030504040204" pitchFamily="34" charset="0"/>
              </a:rPr>
              <a:t> </a:t>
            </a:r>
            <a:endParaRPr lang="pt-BR" altLang="zh-CN" b="1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468" name="标题 4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前序遍历的非递归算法</a:t>
            </a:r>
          </a:p>
        </p:txBody>
      </p:sp>
    </p:spTree>
    <p:extLst>
      <p:ext uri="{BB962C8B-B14F-4D97-AF65-F5344CB8AC3E}">
        <p14:creationId xmlns:p14="http://schemas.microsoft.com/office/powerpoint/2010/main" val="4993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44851" y="964859"/>
            <a:ext cx="4270298" cy="4264343"/>
            <a:chOff x="0" y="2"/>
            <a:chExt cx="2021" cy="2220"/>
          </a:xfrm>
        </p:grpSpPr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1544" y="881"/>
              <a:ext cx="332" cy="377"/>
            </a:xfrm>
            <a:custGeom>
              <a:avLst/>
              <a:gdLst>
                <a:gd name="T0" fmla="*/ 0 w 240"/>
                <a:gd name="T1" fmla="*/ 0 h 384"/>
                <a:gd name="T2" fmla="*/ 2147483647 w 240"/>
                <a:gd name="T3" fmla="*/ 100 h 384"/>
                <a:gd name="T4" fmla="*/ 0 60000 65536"/>
                <a:gd name="T5" fmla="*/ 0 60000 65536"/>
                <a:gd name="T6" fmla="*/ 0 w 240"/>
                <a:gd name="T7" fmla="*/ 0 h 384"/>
                <a:gd name="T8" fmla="*/ 240 w 240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384">
                  <a:moveTo>
                    <a:pt x="0" y="0"/>
                  </a:moveTo>
                  <a:lnTo>
                    <a:pt x="240" y="384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519" y="1260"/>
              <a:ext cx="289" cy="358"/>
              <a:chOff x="0" y="2"/>
              <a:chExt cx="300" cy="352"/>
            </a:xfrm>
          </p:grpSpPr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981" y="1260"/>
              <a:ext cx="289" cy="358"/>
              <a:chOff x="0" y="2"/>
              <a:chExt cx="300" cy="352"/>
            </a:xfrm>
          </p:grpSpPr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39" name="Oval 1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32" y="1260"/>
              <a:ext cx="289" cy="358"/>
              <a:chOff x="0" y="2"/>
              <a:chExt cx="300" cy="352"/>
            </a:xfrm>
          </p:grpSpPr>
          <p:sp>
            <p:nvSpPr>
              <p:cNvPr id="36" name="Text Box 12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I</a:t>
                </a:r>
              </a:p>
            </p:txBody>
          </p:sp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1140" y="863"/>
              <a:ext cx="246" cy="387"/>
            </a:xfrm>
            <a:custGeom>
              <a:avLst/>
              <a:gdLst>
                <a:gd name="T0" fmla="*/ 2147483647 w 165"/>
                <a:gd name="T1" fmla="*/ 0 h 372"/>
                <a:gd name="T2" fmla="*/ 0 w 165"/>
                <a:gd name="T3" fmla="*/ 6929 h 372"/>
                <a:gd name="T4" fmla="*/ 0 60000 65536"/>
                <a:gd name="T5" fmla="*/ 0 60000 65536"/>
                <a:gd name="T6" fmla="*/ 0 w 165"/>
                <a:gd name="T7" fmla="*/ 0 h 372"/>
                <a:gd name="T8" fmla="*/ 165 w 165"/>
                <a:gd name="T9" fmla="*/ 372 h 3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372">
                  <a:moveTo>
                    <a:pt x="165" y="0"/>
                  </a:moveTo>
                  <a:lnTo>
                    <a:pt x="0" y="372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981" y="1850"/>
              <a:ext cx="289" cy="372"/>
              <a:chOff x="0" y="2"/>
              <a:chExt cx="300" cy="365"/>
            </a:xfrm>
          </p:grpSpPr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30" y="4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J</a:t>
                </a:r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765" y="2"/>
              <a:ext cx="289" cy="360"/>
              <a:chOff x="0" y="2"/>
              <a:chExt cx="300" cy="353"/>
            </a:xfrm>
          </p:grpSpPr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30" y="28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33" name="Oval 2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60" y="623"/>
              <a:ext cx="288" cy="375"/>
              <a:chOff x="0" y="2"/>
              <a:chExt cx="300" cy="368"/>
            </a:xfrm>
          </p:grpSpPr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30" y="4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779" y="623"/>
              <a:ext cx="289" cy="375"/>
              <a:chOff x="0" y="2"/>
              <a:chExt cx="300" cy="368"/>
            </a:xfrm>
          </p:grpSpPr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0" y="4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96" y="266"/>
              <a:ext cx="462" cy="331"/>
            </a:xfrm>
            <a:custGeom>
              <a:avLst/>
              <a:gdLst>
                <a:gd name="T0" fmla="*/ 0 w 345"/>
                <a:gd name="T1" fmla="*/ 0 h 345"/>
                <a:gd name="T2" fmla="*/ 2147483647 w 345"/>
                <a:gd name="T3" fmla="*/ 15 h 345"/>
                <a:gd name="T4" fmla="*/ 0 60000 65536"/>
                <a:gd name="T5" fmla="*/ 0 60000 65536"/>
                <a:gd name="T6" fmla="*/ 0 w 345"/>
                <a:gd name="T7" fmla="*/ 0 h 345"/>
                <a:gd name="T8" fmla="*/ 345 w 345"/>
                <a:gd name="T9" fmla="*/ 345 h 3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345">
                  <a:moveTo>
                    <a:pt x="0" y="0"/>
                  </a:moveTo>
                  <a:lnTo>
                    <a:pt x="345" y="345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418" y="275"/>
              <a:ext cx="419" cy="337"/>
            </a:xfrm>
            <a:custGeom>
              <a:avLst/>
              <a:gdLst>
                <a:gd name="T0" fmla="*/ 2147483647 w 315"/>
                <a:gd name="T1" fmla="*/ 0 h 351"/>
                <a:gd name="T2" fmla="*/ 0 w 315"/>
                <a:gd name="T3" fmla="*/ 17 h 351"/>
                <a:gd name="T4" fmla="*/ 0 60000 65536"/>
                <a:gd name="T5" fmla="*/ 0 60000 65536"/>
                <a:gd name="T6" fmla="*/ 0 w 315"/>
                <a:gd name="T7" fmla="*/ 0 h 351"/>
                <a:gd name="T8" fmla="*/ 315 w 315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351">
                  <a:moveTo>
                    <a:pt x="315" y="0"/>
                  </a:moveTo>
                  <a:lnTo>
                    <a:pt x="0" y="351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0" y="1260"/>
              <a:ext cx="288" cy="358"/>
              <a:chOff x="0" y="2"/>
              <a:chExt cx="300" cy="352"/>
            </a:xfrm>
          </p:grpSpPr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27" name="Oval 31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1328" y="608"/>
              <a:ext cx="289" cy="374"/>
              <a:chOff x="0" y="2"/>
              <a:chExt cx="300" cy="368"/>
            </a:xfrm>
          </p:grpSpPr>
          <p:sp>
            <p:nvSpPr>
              <p:cNvPr id="24" name="Text Box 33"/>
              <p:cNvSpPr txBox="1">
                <a:spLocks noChangeArrowheads="1"/>
              </p:cNvSpPr>
              <p:nvPr/>
            </p:nvSpPr>
            <p:spPr bwMode="auto">
              <a:xfrm>
                <a:off x="30" y="4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2" y="906"/>
              <a:ext cx="202" cy="370"/>
            </a:xfrm>
            <a:custGeom>
              <a:avLst/>
              <a:gdLst>
                <a:gd name="T0" fmla="*/ 0 w 210"/>
                <a:gd name="T1" fmla="*/ 0 h 363"/>
                <a:gd name="T2" fmla="*/ 13 w 210"/>
                <a:gd name="T3" fmla="*/ 1488 h 363"/>
                <a:gd name="T4" fmla="*/ 0 60000 65536"/>
                <a:gd name="T5" fmla="*/ 0 60000 65536"/>
                <a:gd name="T6" fmla="*/ 0 w 210"/>
                <a:gd name="T7" fmla="*/ 0 h 363"/>
                <a:gd name="T8" fmla="*/ 210 w 210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363">
                  <a:moveTo>
                    <a:pt x="0" y="0"/>
                  </a:moveTo>
                  <a:lnTo>
                    <a:pt x="210" y="363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202" y="887"/>
              <a:ext cx="159" cy="374"/>
            </a:xfrm>
            <a:custGeom>
              <a:avLst/>
              <a:gdLst>
                <a:gd name="T0" fmla="*/ 13 w 165"/>
                <a:gd name="T1" fmla="*/ 0 h 366"/>
                <a:gd name="T2" fmla="*/ 0 w 165"/>
                <a:gd name="T3" fmla="*/ 1815 h 366"/>
                <a:gd name="T4" fmla="*/ 0 60000 65536"/>
                <a:gd name="T5" fmla="*/ 0 60000 65536"/>
                <a:gd name="T6" fmla="*/ 0 w 165"/>
                <a:gd name="T7" fmla="*/ 0 h 366"/>
                <a:gd name="T8" fmla="*/ 165 w 165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366">
                  <a:moveTo>
                    <a:pt x="165" y="0"/>
                  </a:moveTo>
                  <a:lnTo>
                    <a:pt x="0" y="366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924" y="318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1126" y="1545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472" y="893"/>
              <a:ext cx="0" cy="36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1342" y="1275"/>
              <a:ext cx="289" cy="358"/>
              <a:chOff x="0" y="2"/>
              <a:chExt cx="300" cy="352"/>
            </a:xfrm>
          </p:grpSpPr>
          <p:sp>
            <p:nvSpPr>
              <p:cNvPr id="22" name="Text Box 41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H</a:t>
                </a: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42" name="Line 43"/>
          <p:cNvSpPr>
            <a:spLocks noChangeShapeType="1"/>
          </p:cNvSpPr>
          <p:nvPr/>
        </p:nvSpPr>
        <p:spPr bwMode="auto">
          <a:xfrm flipH="1">
            <a:off x="2120361" y="1683012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2120361" y="2886720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H="1">
            <a:off x="2120361" y="4161656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flipH="1">
            <a:off x="2120361" y="5224884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H="1">
            <a:off x="3332043" y="1489258"/>
            <a:ext cx="864203" cy="639651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4396174" y="1513369"/>
            <a:ext cx="2381" cy="678713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4588344" y="1489257"/>
            <a:ext cx="957172" cy="639651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 flipH="1">
            <a:off x="2833128" y="2731475"/>
            <a:ext cx="363430" cy="699199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3420615" y="2709013"/>
            <a:ext cx="437382" cy="695357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H="1">
            <a:off x="4842608" y="2653308"/>
            <a:ext cx="498904" cy="722249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5556189" y="2714774"/>
            <a:ext cx="0" cy="697278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5730491" y="2666006"/>
            <a:ext cx="669810" cy="697278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4822991" y="3938294"/>
            <a:ext cx="1686" cy="585867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 bwMode="auto">
          <a:xfrm>
            <a:off x="8000" y="60110"/>
            <a:ext cx="9144000" cy="57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树的概念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0" y="5366928"/>
            <a:ext cx="9144000" cy="147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466725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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35038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403350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£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871663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±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1" hangingPunct="1"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>
                <a:latin typeface="Verdana" panose="020B0604030504040204" pitchFamily="34" charset="0"/>
                <a:cs typeface="Verdana" panose="020B0604030504040204" pitchFamily="34" charset="0"/>
              </a:rPr>
              <a:t>树描述的是一种层次结构</a:t>
            </a:r>
          </a:p>
          <a:p>
            <a:pPr marL="0" lvl="1" indent="0" algn="ctr" eaLnBrk="1" hangingPunct="1"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>
                <a:latin typeface="Verdana" panose="020B0604030504040204" pitchFamily="34" charset="0"/>
                <a:cs typeface="Verdana" panose="020B0604030504040204" pitchFamily="34" charset="0"/>
              </a:rPr>
              <a:t>元素间是一对多的逻辑关系</a:t>
            </a:r>
          </a:p>
        </p:txBody>
      </p:sp>
      <p:sp>
        <p:nvSpPr>
          <p:cNvPr id="57" name="Text Box 80"/>
          <p:cNvSpPr txBox="1">
            <a:spLocks noChangeArrowheads="1"/>
          </p:cNvSpPr>
          <p:nvPr/>
        </p:nvSpPr>
        <p:spPr bwMode="auto">
          <a:xfrm>
            <a:off x="4803704" y="950013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196780" y="4573383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树叶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80"/>
          <p:cNvSpPr txBox="1">
            <a:spLocks noChangeArrowheads="1"/>
          </p:cNvSpPr>
          <p:nvPr/>
        </p:nvSpPr>
        <p:spPr bwMode="auto">
          <a:xfrm>
            <a:off x="5868146" y="2136593"/>
            <a:ext cx="1009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en-US" altLang="zh-CN" sz="24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1223628" y="1002220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 Box 80"/>
          <p:cNvSpPr txBox="1">
            <a:spLocks noChangeArrowheads="1"/>
          </p:cNvSpPr>
          <p:nvPr/>
        </p:nvSpPr>
        <p:spPr bwMode="auto">
          <a:xfrm>
            <a:off x="1223628" y="2181609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Text Box 80"/>
          <p:cNvSpPr txBox="1">
            <a:spLocks noChangeArrowheads="1"/>
          </p:cNvSpPr>
          <p:nvPr/>
        </p:nvSpPr>
        <p:spPr bwMode="auto">
          <a:xfrm>
            <a:off x="1223628" y="3400917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223628" y="4557883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r>
              <a:rPr lang="zh-CN" altLang="en-US"/>
              <a:t>中序遍历的非递归算法</a:t>
            </a:r>
          </a:p>
        </p:txBody>
      </p:sp>
      <p:pic>
        <p:nvPicPr>
          <p:cNvPr id="766980" name="Picture 4" descr="中序遍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2" y="1196975"/>
            <a:ext cx="32797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6981" name="Picture 5" descr="中序遍历的堆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90" y="1268413"/>
            <a:ext cx="1900237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6985" name="Group 9"/>
          <p:cNvGrpSpPr>
            <a:grpSpLocks/>
          </p:cNvGrpSpPr>
          <p:nvPr/>
        </p:nvGrpSpPr>
        <p:grpSpPr bwMode="auto">
          <a:xfrm>
            <a:off x="1962152" y="1125538"/>
            <a:ext cx="879475" cy="539750"/>
            <a:chOff x="919" y="709"/>
            <a:chExt cx="554" cy="340"/>
          </a:xfrm>
        </p:grpSpPr>
        <p:sp>
          <p:nvSpPr>
            <p:cNvPr id="766983" name="Rectangle 7"/>
            <p:cNvSpPr>
              <a:spLocks noChangeArrowheads="1"/>
            </p:cNvSpPr>
            <p:nvPr/>
          </p:nvSpPr>
          <p:spPr bwMode="auto">
            <a:xfrm>
              <a:off x="919" y="709"/>
              <a:ext cx="510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2800" b="1">
                  <a:latin typeface="Verdana" pitchFamily="34" charset="0"/>
                </a:rPr>
                <a:t>p</a:t>
              </a:r>
              <a:r>
                <a:rPr lang="en-US" altLang="zh-CN" b="1">
                  <a:latin typeface="Verdana" pitchFamily="34" charset="0"/>
                </a:rPr>
                <a:t> </a:t>
              </a:r>
              <a:endParaRPr lang="zh-CN" altLang="en-US" b="1">
                <a:latin typeface="Verdana" pitchFamily="34" charset="0"/>
              </a:endParaRPr>
            </a:p>
          </p:txBody>
        </p:sp>
        <p:sp>
          <p:nvSpPr>
            <p:cNvPr id="766984" name="Line 8"/>
            <p:cNvSpPr>
              <a:spLocks noChangeShapeType="1"/>
            </p:cNvSpPr>
            <p:nvPr/>
          </p:nvSpPr>
          <p:spPr bwMode="auto">
            <a:xfrm>
              <a:off x="1173" y="901"/>
              <a:ext cx="300" cy="1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6986" name="Rectangle 10"/>
          <p:cNvSpPr>
            <a:spLocks noChangeArrowheads="1"/>
          </p:cNvSpPr>
          <p:nvPr/>
        </p:nvSpPr>
        <p:spPr bwMode="auto">
          <a:xfrm>
            <a:off x="5840415" y="4725988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766987" name="Rectangle 11"/>
          <p:cNvSpPr>
            <a:spLocks noChangeArrowheads="1"/>
          </p:cNvSpPr>
          <p:nvPr/>
        </p:nvSpPr>
        <p:spPr bwMode="auto">
          <a:xfrm>
            <a:off x="5840415" y="3933825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766988" name="Rectangle 12"/>
          <p:cNvSpPr>
            <a:spLocks noChangeArrowheads="1"/>
          </p:cNvSpPr>
          <p:nvPr/>
        </p:nvSpPr>
        <p:spPr bwMode="auto">
          <a:xfrm>
            <a:off x="323850" y="5084763"/>
            <a:ext cx="2160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p==NULL</a:t>
            </a:r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5840415" y="3068638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C</a:t>
            </a:r>
          </a:p>
        </p:txBody>
      </p:sp>
      <p:sp>
        <p:nvSpPr>
          <p:cNvPr id="766991" name="Text Box 15"/>
          <p:cNvSpPr txBox="1">
            <a:spLocks noChangeArrowheads="1"/>
          </p:cNvSpPr>
          <p:nvPr/>
        </p:nvSpPr>
        <p:spPr bwMode="auto">
          <a:xfrm>
            <a:off x="1692277" y="6037263"/>
            <a:ext cx="2174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序序列：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766992" name="Rectangle 16"/>
          <p:cNvSpPr>
            <a:spLocks noChangeArrowheads="1"/>
          </p:cNvSpPr>
          <p:nvPr/>
        </p:nvSpPr>
        <p:spPr bwMode="auto">
          <a:xfrm>
            <a:off x="3491880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C</a:t>
            </a:r>
            <a:endParaRPr lang="zh-CN" altLang="en-US" sz="32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66993" name="Rectangle 17"/>
          <p:cNvSpPr>
            <a:spLocks noChangeArrowheads="1"/>
          </p:cNvSpPr>
          <p:nvPr/>
        </p:nvSpPr>
        <p:spPr bwMode="auto">
          <a:xfrm>
            <a:off x="3959928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B</a:t>
            </a:r>
            <a:endParaRPr lang="zh-CN" altLang="en-US" sz="32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66994" name="Rectangle 18"/>
          <p:cNvSpPr>
            <a:spLocks noChangeArrowheads="1"/>
          </p:cNvSpPr>
          <p:nvPr/>
        </p:nvSpPr>
        <p:spPr bwMode="auto">
          <a:xfrm>
            <a:off x="4427976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766995" name="Rectangle 19"/>
          <p:cNvSpPr>
            <a:spLocks noChangeArrowheads="1"/>
          </p:cNvSpPr>
          <p:nvPr/>
        </p:nvSpPr>
        <p:spPr bwMode="auto">
          <a:xfrm>
            <a:off x="4896024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G</a:t>
            </a:r>
            <a:endParaRPr lang="zh-CN" altLang="en-US" sz="32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66996" name="Rectangle 20"/>
          <p:cNvSpPr>
            <a:spLocks noChangeArrowheads="1"/>
          </p:cNvSpPr>
          <p:nvPr/>
        </p:nvSpPr>
        <p:spPr bwMode="auto">
          <a:xfrm>
            <a:off x="5364072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D</a:t>
            </a:r>
            <a:endParaRPr lang="zh-CN" altLang="en-US" sz="32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66997" name="Rectangle 21"/>
          <p:cNvSpPr>
            <a:spLocks noChangeArrowheads="1"/>
          </p:cNvSpPr>
          <p:nvPr/>
        </p:nvSpPr>
        <p:spPr bwMode="auto">
          <a:xfrm>
            <a:off x="5832120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F</a:t>
            </a:r>
          </a:p>
        </p:txBody>
      </p:sp>
      <p:sp>
        <p:nvSpPr>
          <p:cNvPr id="766998" name="Rectangle 22"/>
          <p:cNvSpPr>
            <a:spLocks noChangeArrowheads="1"/>
          </p:cNvSpPr>
          <p:nvPr/>
        </p:nvSpPr>
        <p:spPr bwMode="auto">
          <a:xfrm>
            <a:off x="6300169" y="6021388"/>
            <a:ext cx="6480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b="1">
                <a:solidFill>
                  <a:srgbClr val="0000FF"/>
                </a:solidFill>
                <a:latin typeface="Verdana" pitchFamily="34" charset="0"/>
              </a:rPr>
              <a:t>A</a:t>
            </a:r>
            <a:endParaRPr lang="zh-CN" altLang="en-US" sz="32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767000" name="Rectangle 24"/>
          <p:cNvSpPr>
            <a:spLocks noChangeArrowheads="1"/>
          </p:cNvSpPr>
          <p:nvPr/>
        </p:nvSpPr>
        <p:spPr bwMode="auto">
          <a:xfrm>
            <a:off x="5840415" y="3933825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D</a:t>
            </a:r>
          </a:p>
        </p:txBody>
      </p:sp>
      <p:sp>
        <p:nvSpPr>
          <p:cNvPr id="767001" name="Rectangle 25"/>
          <p:cNvSpPr>
            <a:spLocks noChangeArrowheads="1"/>
          </p:cNvSpPr>
          <p:nvPr/>
        </p:nvSpPr>
        <p:spPr bwMode="auto">
          <a:xfrm>
            <a:off x="5840415" y="3068638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E</a:t>
            </a:r>
          </a:p>
        </p:txBody>
      </p:sp>
      <p:sp>
        <p:nvSpPr>
          <p:cNvPr id="767002" name="Rectangle 26"/>
          <p:cNvSpPr>
            <a:spLocks noChangeArrowheads="1"/>
          </p:cNvSpPr>
          <p:nvPr/>
        </p:nvSpPr>
        <p:spPr bwMode="auto">
          <a:xfrm>
            <a:off x="5767390" y="5518150"/>
            <a:ext cx="19002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zh-CN" altLang="en-US" sz="280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辅助栈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7003" name="Rectangle 27"/>
          <p:cNvSpPr>
            <a:spLocks noChangeArrowheads="1"/>
          </p:cNvSpPr>
          <p:nvPr/>
        </p:nvSpPr>
        <p:spPr bwMode="auto">
          <a:xfrm>
            <a:off x="5795965" y="3068638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G</a:t>
            </a:r>
          </a:p>
        </p:txBody>
      </p:sp>
      <p:sp>
        <p:nvSpPr>
          <p:cNvPr id="767004" name="Rectangle 28"/>
          <p:cNvSpPr>
            <a:spLocks noChangeArrowheads="1"/>
          </p:cNvSpPr>
          <p:nvPr/>
        </p:nvSpPr>
        <p:spPr bwMode="auto">
          <a:xfrm>
            <a:off x="323850" y="5300663"/>
            <a:ext cx="21605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p==NULL</a:t>
            </a:r>
          </a:p>
        </p:txBody>
      </p:sp>
      <p:sp>
        <p:nvSpPr>
          <p:cNvPr id="767005" name="Rectangle 29"/>
          <p:cNvSpPr>
            <a:spLocks noChangeArrowheads="1"/>
          </p:cNvSpPr>
          <p:nvPr/>
        </p:nvSpPr>
        <p:spPr bwMode="auto">
          <a:xfrm>
            <a:off x="5867402" y="3933825"/>
            <a:ext cx="1800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  <a:spcBef>
                <a:spcPct val="60000"/>
              </a:spcBef>
            </a:pPr>
            <a:r>
              <a:rPr lang="en-US" altLang="zh-CN" sz="36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888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526E-6 L -0.10243 0.13642 " pathEditMode="relative" ptsTypes="AA">
                                      <p:cBhvr>
                                        <p:cTn id="33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3641 L -0.19948 0.27514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1" y="69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48 0.27514 L -0.19948 0.36971 " pathEditMode="relative" ptsTypes="AA">
                                      <p:cBhvr>
                                        <p:cTn id="51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766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47 0.36971 L -0.10503 0.13896 " pathEditMode="relative" ptsTypes="AA">
                                      <p:cBhvr>
                                        <p:cTn id="81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3642 L 0.00781 0.28324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6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0.28323 L -0.0934 0.41803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9" y="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6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0.41803 L -0.0934 0.49132 " pathEditMode="relative" ptsTypes="AA">
                                      <p:cBhvr>
                                        <p:cTn id="103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2" dur="500"/>
                                        <p:tgtEl>
                                          <p:spTgt spid="767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0.49133 L 0.00903 0.5479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2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6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54797 L 0.03264 0.6108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2" dur="500"/>
                                        <p:tgtEl>
                                          <p:spTgt spid="767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6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767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0.61086 L 0.00903 0.28578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-16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0.28323 L 0.10348 0.4115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6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6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47 0.41156 L 0.14948 0.49272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4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6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5" dur="500"/>
                                        <p:tgtEl>
                                          <p:spTgt spid="76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7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6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48231 L -0.0158 0.0104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6" grpId="0"/>
      <p:bldP spid="766987" grpId="0"/>
      <p:bldP spid="766987" grpId="1"/>
      <p:bldP spid="766988" grpId="0"/>
      <p:bldP spid="766988" grpId="1"/>
      <p:bldP spid="766988" grpId="2"/>
      <p:bldP spid="766988" grpId="3"/>
      <p:bldP spid="766989" grpId="0"/>
      <p:bldP spid="766989" grpId="1"/>
      <p:bldP spid="766991" grpId="0" build="p" autoUpdateAnimBg="0"/>
      <p:bldP spid="766992" grpId="0"/>
      <p:bldP spid="766993" grpId="0"/>
      <p:bldP spid="766994" grpId="0"/>
      <p:bldP spid="766995" grpId="0"/>
      <p:bldP spid="766996" grpId="0"/>
      <p:bldP spid="766997" grpId="0"/>
      <p:bldP spid="766998" grpId="0"/>
      <p:bldP spid="767000" grpId="0"/>
      <p:bldP spid="767000" grpId="1"/>
      <p:bldP spid="767001" grpId="0"/>
      <p:bldP spid="767001" grpId="1"/>
      <p:bldP spid="767002" grpId="0"/>
      <p:bldP spid="767003" grpId="0"/>
      <p:bldP spid="767003" grpId="1"/>
      <p:bldP spid="767004" grpId="0"/>
      <p:bldP spid="767004" grpId="1"/>
      <p:bldP spid="767004" grpId="2"/>
      <p:bldP spid="767004" grpId="3"/>
      <p:bldP spid="767005" grpId="0"/>
      <p:bldP spid="767005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0" y="800710"/>
            <a:ext cx="9144000" cy="605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inorder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pbt){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pt-BR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ps =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(MAXSIZE);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while ((pbt != NULL) || !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is_empty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(ps)){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if (pbt !=NULL){		</a:t>
            </a:r>
            <a:endParaRPr lang="pt-BR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(ps, pbt);     </a:t>
            </a:r>
            <a:r>
              <a:rPr lang="pt-BR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将</a:t>
            </a:r>
            <a:r>
              <a:rPr lang="en-US" altLang="zh-CN" b="1" dirty="0" err="1">
                <a:solidFill>
                  <a:srgbClr val="006600"/>
                </a:solidFill>
                <a:cs typeface="Verdana" panose="020B0604030504040204" pitchFamily="34" charset="0"/>
              </a:rPr>
              <a:t>pbt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压栈</a:t>
            </a:r>
            <a:endParaRPr lang="pt-BR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pbt = pbt-&gt;lchild;          </a:t>
            </a:r>
            <a:r>
              <a:rPr lang="pt-BR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将</a:t>
            </a:r>
            <a:r>
              <a:rPr lang="en-US" altLang="zh-CN" b="1" dirty="0" err="1">
                <a:solidFill>
                  <a:srgbClr val="006600"/>
                </a:solidFill>
                <a:cs typeface="Verdana" panose="020B0604030504040204" pitchFamily="34" charset="0"/>
              </a:rPr>
              <a:t>pbt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指向其左子树</a:t>
            </a:r>
            <a:endParaRPr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else{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pbt =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   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栈顶元素退栈</a:t>
            </a:r>
            <a:endParaRPr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       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 (“%c”, pbt-&gt;data);   </a:t>
            </a:r>
            <a:r>
              <a:rPr lang="pt-BR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访问当前结点</a:t>
            </a:r>
            <a:endParaRPr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</a:t>
            </a:r>
            <a:r>
              <a:rPr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pbt-&gt;rchild;         </a:t>
            </a:r>
            <a:r>
              <a:rPr lang="pt-BR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将</a:t>
            </a:r>
            <a:r>
              <a:rPr lang="en-US" altLang="zh-CN" b="1" dirty="0" err="1">
                <a:solidFill>
                  <a:srgbClr val="006600"/>
                </a:solidFill>
                <a:cs typeface="Verdana" panose="020B0604030504040204" pitchFamily="34" charset="0"/>
              </a:rPr>
              <a:t>pbt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指向其右子树</a:t>
            </a:r>
            <a:endParaRPr lang="pt-BR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Font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</a:p>
          <a:p>
            <a:pPr marL="342900" lvl="2" indent="-342900">
              <a:lnSpc>
                <a:spcPct val="100000"/>
              </a:lnSpc>
              <a:spcBef>
                <a:spcPct val="2000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r>
              <a:rPr lang="en-US" altLang="zh-CN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destroy_stack</a:t>
            </a:r>
            <a:r>
              <a:rPr lang="en-US" altLang="zh-CN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(&amp;</a:t>
            </a:r>
            <a:r>
              <a:rPr lang="en-US" altLang="zh-CN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altLang="zh-CN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释放为栈分配的内存</a:t>
            </a:r>
            <a:endParaRPr lang="pt-BR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468" name="标题 4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中序遍历的非递归算法</a:t>
            </a:r>
          </a:p>
        </p:txBody>
      </p:sp>
    </p:spTree>
    <p:extLst>
      <p:ext uri="{BB962C8B-B14F-4D97-AF65-F5344CB8AC3E}">
        <p14:creationId xmlns:p14="http://schemas.microsoft.com/office/powerpoint/2010/main" val="3731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0" y="800710"/>
            <a:ext cx="9144000" cy="605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pbt){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</a:t>
            </a:r>
            <a:r>
              <a:rPr lang="pt-BR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ps =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(MAXSIZE);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while ( pbt || !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is_empty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(ps)){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if (pbt ){		</a:t>
            </a:r>
            <a:endParaRPr lang="pt-BR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if(!</a:t>
            </a:r>
            <a:r>
              <a:rPr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-&gt;visited)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(ps, pbt);</a:t>
            </a:r>
            <a:endParaRPr lang="pt-BR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pbt = pbt-&gt;lchild; </a:t>
            </a:r>
            <a:endParaRPr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else{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pbt =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if(pbt-&gt;visited) printf (“%c”, pbt-&gt;data);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else{ pbt-&gt;visited = 1;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push_stack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(ps, pbt); }</a:t>
            </a:r>
            <a:endParaRPr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</a:t>
            </a:r>
            <a:r>
              <a:rPr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pbt-&gt;rchild;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</a:p>
          <a:p>
            <a:pPr marL="342900" lvl="2" indent="-342900">
              <a:lnSpc>
                <a:spcPct val="100000"/>
              </a:lnSpc>
              <a:spcBef>
                <a:spcPts val="0"/>
              </a:spcBef>
              <a:buClr>
                <a:srgbClr val="FF3300"/>
              </a:buClr>
              <a:buSzTx/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r>
              <a:rPr lang="en-US" altLang="zh-CN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destroy_stack</a:t>
            </a:r>
            <a:r>
              <a:rPr lang="en-US" altLang="zh-CN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(&amp;</a:t>
            </a:r>
            <a:r>
              <a:rPr lang="en-US" altLang="zh-CN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</a:t>
            </a:r>
            <a:r>
              <a:rPr lang="en-US" altLang="zh-CN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</a:t>
            </a:r>
            <a:r>
              <a:rPr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释放为栈分配的内存</a:t>
            </a:r>
            <a:endParaRPr lang="pt-BR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468" name="标题 4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 dirty="0"/>
              <a:t>后序遍历的非递归算法</a:t>
            </a:r>
          </a:p>
        </p:txBody>
      </p:sp>
    </p:spTree>
    <p:extLst>
      <p:ext uri="{BB962C8B-B14F-4D97-AF65-F5344CB8AC3E}">
        <p14:creationId xmlns:p14="http://schemas.microsoft.com/office/powerpoint/2010/main" val="30399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r>
              <a:rPr lang="zh-CN" altLang="en-US"/>
              <a:t>二叉树遍历算法的应用</a:t>
            </a:r>
          </a:p>
        </p:txBody>
      </p:sp>
      <p:sp>
        <p:nvSpPr>
          <p:cNvPr id="77209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4189476"/>
            <a:ext cx="9144000" cy="2538172"/>
          </a:xfrm>
          <a:prstGeom prst="rect">
            <a:avLst/>
          </a:prstGeom>
          <a:noFill/>
          <a:ln/>
        </p:spPr>
        <p:txBody>
          <a:bodyPr/>
          <a:lstStyle/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按前序遍历的结果序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列建立二叉树的二叉链表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已知前序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遍历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列：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 B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C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D  E  G  F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问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题：能否由此唯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一确定一棵二叉树？</a:t>
            </a: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不能！反例如图所示（两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者的前序遍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历序列均为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ABC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）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</p:txBody>
      </p:sp>
      <p:pic>
        <p:nvPicPr>
          <p:cNvPr id="772100" name="Picture 4" descr="中序遍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5" y="913093"/>
            <a:ext cx="2232995" cy="28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2144" name="Picture 48" descr="先序遍历不能唯一确定二叉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13" y="1333581"/>
            <a:ext cx="3748337" cy="20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连接符 44"/>
          <p:cNvCxnSpPr/>
          <p:nvPr/>
        </p:nvCxnSpPr>
        <p:spPr bwMode="auto">
          <a:xfrm>
            <a:off x="-3304" y="396906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build="p" bldLvl="5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二叉树遍历算法的应用</a:t>
            </a:r>
            <a:endParaRPr lang="zh-CN" alt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906158"/>
            <a:ext cx="9144000" cy="2791532"/>
          </a:xfrm>
          <a:prstGeom prst="rect">
            <a:avLst/>
          </a:prstGeom>
          <a:noFill/>
          <a:ln/>
        </p:spPr>
        <p:txBody>
          <a:bodyPr/>
          <a:lstStyle/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问题：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已知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前序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和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中序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序列，能否唯一确定一棵二叉树？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可以！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根据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前序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可得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根结点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；根据</a:t>
            </a:r>
            <a:r>
              <a:rPr lang="zh-CN" altLang="en-US" b="1" dirty="0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中序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可区分</a:t>
            </a:r>
            <a:r>
              <a:rPr lang="zh-CN" altLang="en-US" b="1" dirty="0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左右子树</a:t>
            </a: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已知前序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序列为：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 C D E F G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itchFamily="18" charset="2"/>
            </a:endParaRP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已知中序序列为：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B D </a:t>
            </a:r>
            <a:r>
              <a:rPr lang="pt-BR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pt-BR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 F</a:t>
            </a:r>
            <a:endParaRPr lang="pt-BR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76239" name="Picture 47" descr="先序和中序遍历确定二叉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" y="1124746"/>
            <a:ext cx="2815648" cy="12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240" name="Picture 48" descr="先序和中序遍历确定二叉树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91" y="1124744"/>
            <a:ext cx="3208193" cy="20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241" name="Picture 49" descr="先序和中序遍历确定二叉树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72" y="1124744"/>
            <a:ext cx="3059546" cy="240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682376" y="1466954"/>
            <a:ext cx="900000" cy="0"/>
          </a:xfrm>
          <a:prstGeom prst="straightConnector1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76200" cap="rnd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10800000">
            <a:off x="2423272" y="1466954"/>
            <a:ext cx="900000" cy="0"/>
          </a:xfrm>
          <a:prstGeom prst="straightConnector1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76200" cap="rnd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-3304" y="376214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4195419" y="5218801"/>
            <a:ext cx="389256" cy="519351"/>
          </a:xfrm>
          <a:prstGeom prst="ellipse">
            <a:avLst/>
          </a:prstGeom>
          <a:noFill/>
          <a:ln w="57150" algn="ctr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173929" y="5859846"/>
            <a:ext cx="389256" cy="519351"/>
          </a:xfrm>
          <a:prstGeom prst="ellipse">
            <a:avLst/>
          </a:prstGeom>
          <a:noFill/>
          <a:ln w="57150" algn="ctr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198582" y="5226654"/>
            <a:ext cx="389256" cy="519351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5211256" y="5859846"/>
            <a:ext cx="389256" cy="519351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7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7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bldLvl="5" autoUpdateAnimBg="0"/>
      <p:bldP spid="12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二叉树遍历算法的应用</a:t>
            </a:r>
            <a:endParaRPr lang="zh-CN" alt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906158"/>
            <a:ext cx="9144000" cy="2791532"/>
          </a:xfrm>
          <a:prstGeom prst="rect">
            <a:avLst/>
          </a:prstGeom>
          <a:noFill/>
          <a:ln/>
        </p:spPr>
        <p:txBody>
          <a:bodyPr/>
          <a:lstStyle/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思考：已知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前序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和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后序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序列，能否唯一确定一棵二叉树？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不可以！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……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试举出反例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思考：已知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中序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和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后序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序列，能否唯一确定一棵二叉树？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可以！根据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后序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可得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根结点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；根据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中序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可区分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左右子树</a:t>
            </a:r>
            <a:endParaRPr lang="pt-BR" altLang="zh-CN" b="1" dirty="0">
              <a:solidFill>
                <a:srgbClr val="FF33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-3304" y="376214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1" name="Picture 2" descr="F:\★文档资料★\本科教学\数据结构\2014备课\CH03-树和森林\graph\先序和后序遍历不能唯一确定二叉树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02" y="800708"/>
            <a:ext cx="5848350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6362673" y="2755776"/>
            <a:ext cx="10536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前序</a:t>
            </a:r>
            <a:r>
              <a:rPr lang="zh-CN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：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  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Rectangle 89"/>
          <p:cNvSpPr>
            <a:spLocks noChangeArrowheads="1"/>
          </p:cNvSpPr>
          <p:nvPr/>
        </p:nvSpPr>
        <p:spPr bwMode="auto">
          <a:xfrm>
            <a:off x="7272113" y="2745846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</a:rPr>
              <a:t>A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8" name="Rectangle 90"/>
          <p:cNvSpPr>
            <a:spLocks noChangeArrowheads="1"/>
          </p:cNvSpPr>
          <p:nvPr/>
        </p:nvSpPr>
        <p:spPr bwMode="auto">
          <a:xfrm>
            <a:off x="7704243" y="2745846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B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8136373" y="2745846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C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2" name="Rectangle 92"/>
          <p:cNvSpPr>
            <a:spLocks noChangeArrowheads="1"/>
          </p:cNvSpPr>
          <p:nvPr/>
        </p:nvSpPr>
        <p:spPr bwMode="auto">
          <a:xfrm>
            <a:off x="8568504" y="2745846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</a:rPr>
              <a:t>D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2" y="800708"/>
            <a:ext cx="10536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前序</a:t>
            </a:r>
            <a:r>
              <a:rPr lang="zh-CN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：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  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899592" y="79077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</a:rPr>
              <a:t>A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1331722" y="79077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B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1763852" y="79077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C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2195983" y="79077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Verdana" pitchFamily="34" charset="0"/>
              </a:rPr>
              <a:t>D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3" name="Text Box 88"/>
          <p:cNvSpPr txBox="1">
            <a:spLocks noChangeArrowheads="1"/>
          </p:cNvSpPr>
          <p:nvPr/>
        </p:nvSpPr>
        <p:spPr bwMode="auto">
          <a:xfrm>
            <a:off x="-186" y="1279612"/>
            <a:ext cx="10536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后序</a:t>
            </a:r>
            <a:r>
              <a:rPr lang="zh-CN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：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  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4" name="Rectangle 89"/>
          <p:cNvSpPr>
            <a:spLocks noChangeArrowheads="1"/>
          </p:cNvSpPr>
          <p:nvPr/>
        </p:nvSpPr>
        <p:spPr bwMode="auto">
          <a:xfrm>
            <a:off x="899405" y="126968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C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5" name="Rectangle 90"/>
          <p:cNvSpPr>
            <a:spLocks noChangeArrowheads="1"/>
          </p:cNvSpPr>
          <p:nvPr/>
        </p:nvSpPr>
        <p:spPr bwMode="auto">
          <a:xfrm>
            <a:off x="1331535" y="126968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B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6" name="Rectangle 91"/>
          <p:cNvSpPr>
            <a:spLocks noChangeArrowheads="1"/>
          </p:cNvSpPr>
          <p:nvPr/>
        </p:nvSpPr>
        <p:spPr bwMode="auto">
          <a:xfrm>
            <a:off x="1763665" y="126968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D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" name="Rectangle 92"/>
          <p:cNvSpPr>
            <a:spLocks noChangeArrowheads="1"/>
          </p:cNvSpPr>
          <p:nvPr/>
        </p:nvSpPr>
        <p:spPr bwMode="auto">
          <a:xfrm>
            <a:off x="2195796" y="1269682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A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8" name="Text Box 88"/>
          <p:cNvSpPr txBox="1">
            <a:spLocks noChangeArrowheads="1"/>
          </p:cNvSpPr>
          <p:nvPr/>
        </p:nvSpPr>
        <p:spPr bwMode="auto">
          <a:xfrm>
            <a:off x="6362673" y="3223828"/>
            <a:ext cx="10536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后序</a:t>
            </a:r>
            <a:r>
              <a:rPr lang="zh-CN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：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微软雅黑" pitchFamily="34" charset="-122"/>
              </a:rPr>
              <a:t>  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9" name="Rectangle 89"/>
          <p:cNvSpPr>
            <a:spLocks noChangeArrowheads="1"/>
          </p:cNvSpPr>
          <p:nvPr/>
        </p:nvSpPr>
        <p:spPr bwMode="auto">
          <a:xfrm>
            <a:off x="7262263" y="321389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C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30" name="Rectangle 90"/>
          <p:cNvSpPr>
            <a:spLocks noChangeArrowheads="1"/>
          </p:cNvSpPr>
          <p:nvPr/>
        </p:nvSpPr>
        <p:spPr bwMode="auto">
          <a:xfrm>
            <a:off x="7694393" y="321389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B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31" name="Rectangle 91"/>
          <p:cNvSpPr>
            <a:spLocks noChangeArrowheads="1"/>
          </p:cNvSpPr>
          <p:nvPr/>
        </p:nvSpPr>
        <p:spPr bwMode="auto">
          <a:xfrm>
            <a:off x="8126523" y="321389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D</a:t>
            </a:r>
            <a:endParaRPr lang="zh-CN" altLang="en-US" sz="24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8558654" y="3213898"/>
            <a:ext cx="540000" cy="43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>
                <a:solidFill>
                  <a:srgbClr val="0000FF"/>
                </a:solidFill>
                <a:latin typeface="Verdana" pitchFamily="34" charset="0"/>
              </a:rPr>
              <a:t>A</a:t>
            </a:r>
            <a:endParaRPr lang="zh-CN" altLang="en-US" sz="2400" b="1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8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/>
      <p:bldP spid="8" grpId="0"/>
      <p:bldP spid="9" grpId="0"/>
      <p:bldP spid="12" grpId="0"/>
      <p:bldP spid="18" grpId="0" build="p" autoUpdateAnimBg="0"/>
      <p:bldP spid="19" grpId="0"/>
      <p:bldP spid="20" grpId="0"/>
      <p:bldP spid="21" grpId="0"/>
      <p:bldP spid="22" grpId="0"/>
      <p:bldP spid="23" grpId="0" build="p" autoUpdateAnimBg="0"/>
      <p:bldP spid="24" grpId="0"/>
      <p:bldP spid="25" grpId="0"/>
      <p:bldP spid="26" grpId="0"/>
      <p:bldP spid="27" grpId="0"/>
      <p:bldP spid="28" grpId="0" build="p" autoUpdateAnimBg="0"/>
      <p:bldP spid="29" grpId="0"/>
      <p:bldP spid="30" grpId="0"/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统计二叉树中叶结点个数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int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</a:rPr>
              <a:t>count_leavs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</a:t>
            </a:r>
            <a:r>
              <a:rPr lang="en-US" altLang="zh-CN" b="1">
                <a:solidFill>
                  <a:srgbClr val="3333FF"/>
                </a:solidFill>
                <a:latin typeface="Verdana" pitchFamily="34" charset="0"/>
              </a:rPr>
              <a:t>PBT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pbt){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if(! pbt){               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b="1" kern="0">
                <a:solidFill>
                  <a:srgbClr val="006600"/>
                </a:solidFill>
              </a:rPr>
              <a:t>// pbt == NULL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if((!pbt-&gt;lchild) &amp;&amp; (!pbt-&gt;rchild)){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return 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</a:rPr>
              <a:t>count_leavs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(pbt-&gt;lchild)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     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</a:rPr>
              <a:t>count_leavs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(pbt-&gt;rchild);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}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887924" y="1956532"/>
            <a:ext cx="3456384" cy="52137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空树的叶节点数为零</a:t>
            </a:r>
          </a:p>
        </p:txBody>
      </p:sp>
      <p:sp>
        <p:nvSpPr>
          <p:cNvPr id="10" name="矩形 9"/>
          <p:cNvSpPr/>
          <p:nvPr/>
        </p:nvSpPr>
        <p:spPr>
          <a:xfrm>
            <a:off x="3923928" y="3590508"/>
            <a:ext cx="5040560" cy="52137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左右子树均为空，则为叶节点</a:t>
            </a:r>
          </a:p>
        </p:txBody>
      </p:sp>
      <p:sp>
        <p:nvSpPr>
          <p:cNvPr id="11" name="矩形 10"/>
          <p:cNvSpPr/>
          <p:nvPr/>
        </p:nvSpPr>
        <p:spPr>
          <a:xfrm>
            <a:off x="591134" y="4509120"/>
            <a:ext cx="7401246" cy="52137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存在左子树或右子树时，递归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调用结点统计函数</a:t>
            </a:r>
            <a:endParaRPr lang="zh-CN" altLang="en-US" sz="2400" b="1" kern="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6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求二叉树深度</a:t>
            </a: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8172400" y="5877272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get_depth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b="1">
                <a:solidFill>
                  <a:srgbClr val="3333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PBT 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pbt){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int dL = 0,  dR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if( pbt == NULL ) 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if((!pbt-&gt;lchild) &amp;&amp; (!pbt-&gt;rchild)){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return 1;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dL =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get_depth 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(pbt-&gt;lchild);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dR =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get_depth 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(pbt-&gt;rchild); 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Verdana" pitchFamily="34" charset="0"/>
              <a:cs typeface="Verdana" panose="020B0604030504040204" pitchFamily="34" charset="0"/>
            </a:endParaRPr>
          </a:p>
          <a:p>
            <a:pPr marL="0" indent="0" eaLnBrk="0" hangingPunct="0">
              <a:spcBef>
                <a:spcPts val="0"/>
              </a:spcBef>
              <a:buNone/>
            </a:pP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      </a:t>
            </a:r>
            <a:r>
              <a:rPr lang="en-US" altLang="zh-CN" b="1" kern="0">
                <a:solidFill>
                  <a:srgbClr val="006600"/>
                </a:solidFill>
              </a:rPr>
              <a:t>// </a:t>
            </a:r>
            <a:r>
              <a:rPr lang="zh-CN" altLang="en-US" b="1" kern="0">
                <a:solidFill>
                  <a:srgbClr val="006600"/>
                </a:solidFill>
              </a:rPr>
              <a:t>二叉树的深度为根结点左、右子树的深度值较大者加一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cs typeface="Verdana" panose="020B0604030504040204" pitchFamily="34" charset="0"/>
              </a:rPr>
              <a:t>      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1 + ((dL &gt; dR) ? dL : dR);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en-US" b="1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8" y="1950508"/>
            <a:ext cx="2856515" cy="52137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空树深度为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kern="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9883" y="3005918"/>
            <a:ext cx="2856515" cy="52137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叶结点深度为</a:t>
            </a:r>
            <a:r>
              <a:rPr lang="en-US" altLang="zh-CN" sz="2400" b="1" ker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7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601924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en-US" altLang="zh-CN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3.  </a:t>
            </a:r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树和森林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0666" y="2886993"/>
            <a:ext cx="8748464" cy="3026285"/>
          </a:xfrm>
          <a:prstGeom prst="rect">
            <a:avLst/>
          </a:prstGeom>
        </p:spPr>
        <p:txBody>
          <a:bodyPr>
            <a:normAutofit/>
          </a:bodyPr>
          <a:lstStyle>
            <a:lvl1pPr marL="466725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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35038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403350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£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871663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±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72762" lvl="6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树的存储结构</a:t>
            </a:r>
          </a:p>
          <a:p>
            <a:pPr marL="2972762" lvl="6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森林、树、二叉树的相互转化</a:t>
            </a:r>
          </a:p>
          <a:p>
            <a:pPr marL="2972762" lvl="6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树和森林的遍历</a:t>
            </a:r>
          </a:p>
        </p:txBody>
      </p:sp>
    </p:spTree>
    <p:extLst>
      <p:ext uri="{BB962C8B-B14F-4D97-AF65-F5344CB8AC3E}">
        <p14:creationId xmlns:p14="http://schemas.microsoft.com/office/powerpoint/2010/main" val="42875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852936"/>
            <a:ext cx="9144000" cy="10801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kumimoji="1" lang="zh-CN" altLang="en-US" sz="440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树的存储结构</a:t>
            </a:r>
            <a:endParaRPr kumimoji="1" lang="zh-CN" altLang="en-US" sz="4400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4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树的概念</a:t>
            </a:r>
            <a:endParaRPr lang="zh-CN" altLang="en-US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Tree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）：是定义在一对多关系上的层次化数据结构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的定义：树是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个结点的有限集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其中：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有且仅有一个特定的结点，称为树的根（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root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当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n&gt;1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时，其余结点可分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个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互不相交的有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限集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err="1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altLang="zh-CN" b="1" baseline="-25000" err="1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, T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,……T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m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其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中每一个集合本身又是一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棵树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这些子集构成的树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称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为根的子树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subtree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点：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树中至少有一个结点：根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树中各子树是互不相交的集合</a:t>
            </a:r>
          </a:p>
        </p:txBody>
      </p:sp>
    </p:spTree>
    <p:extLst>
      <p:ext uri="{BB962C8B-B14F-4D97-AF65-F5344CB8AC3E}">
        <p14:creationId xmlns:p14="http://schemas.microsoft.com/office/powerpoint/2010/main" val="5551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 bldLvl="5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8172400" y="5877272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8" name="Picture 7" descr="树的存储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3" y="4249379"/>
            <a:ext cx="889317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树的存储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46" y="872716"/>
            <a:ext cx="4176713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树的存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43" y="3987801"/>
            <a:ext cx="3958255" cy="58120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树的存储结构示例：孩子兄弟表示法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-3304" y="380299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r>
              <a:rPr lang="zh-CN" altLang="en-US"/>
              <a:t>树的存储结构：孩子兄弟链表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3429000"/>
            <a:ext cx="9144000" cy="3429000"/>
          </a:xfrm>
        </p:spPr>
        <p:txBody>
          <a:bodyPr>
            <a:noAutofit/>
          </a:bodyPr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孩子兄弟链表表示法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以二叉链表作为树的存储结构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与二叉树的二叉链表的区别在于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取消了左右孩子指针的定义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firstchild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指针：指向该节点第一个孩子节点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nextsibling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指针：指向下一个兄弟节点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0087" y="847824"/>
            <a:ext cx="731413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 </a:t>
            </a:r>
            <a:r>
              <a:rPr lang="pt-BR" altLang="zh-CN" sz="2400" b="1" ker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 node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lvl="2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pt-BR" altLang="zh-CN" sz="2400" b="1" ker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ElemType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data;</a:t>
            </a:r>
          </a:p>
          <a:p>
            <a:pPr marL="0" lvl="2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pt-BR" altLang="zh-CN" sz="2400" b="1" kern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 node * 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firstchild, * nextsibling;</a:t>
            </a:r>
          </a:p>
          <a:p>
            <a:pPr marL="0" lvl="2">
              <a:lnSpc>
                <a:spcPct val="150000"/>
              </a:lnSpc>
              <a:spcBef>
                <a:spcPts val="0"/>
              </a:spcBef>
              <a:buClr>
                <a:srgbClr val="FF3300"/>
              </a:buClr>
              <a:defRPr/>
            </a:pP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pt-BR" altLang="zh-CN" sz="2400" b="1" ker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TNode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zh-CN" altLang="en-US" sz="2400" b="1" ker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pt-BR" altLang="zh-CN" sz="2400" b="1" ker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PTree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-3304" y="339299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Picture 10" descr="树的存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97" y="961358"/>
            <a:ext cx="4554220" cy="6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3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树的双亲孩子表示法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334171" y="960085"/>
            <a:ext cx="6611937" cy="4387457"/>
            <a:chOff x="334169" y="960083"/>
            <a:chExt cx="6611937" cy="438745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34169" y="1419227"/>
              <a:ext cx="379412" cy="3862388"/>
              <a:chOff x="1558" y="1368"/>
              <a:chExt cx="239" cy="2433"/>
            </a:xfrm>
          </p:grpSpPr>
          <p:sp>
            <p:nvSpPr>
              <p:cNvPr id="82" name="Text Box 5"/>
              <p:cNvSpPr txBox="1">
                <a:spLocks noChangeArrowheads="1"/>
              </p:cNvSpPr>
              <p:nvPr/>
            </p:nvSpPr>
            <p:spPr bwMode="auto">
              <a:xfrm>
                <a:off x="1558" y="2731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83" name="Text Box 6"/>
              <p:cNvSpPr txBox="1">
                <a:spLocks noChangeArrowheads="1"/>
              </p:cNvSpPr>
              <p:nvPr/>
            </p:nvSpPr>
            <p:spPr bwMode="auto">
              <a:xfrm>
                <a:off x="1558" y="1368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84" name="Text Box 7"/>
              <p:cNvSpPr txBox="1">
                <a:spLocks noChangeArrowheads="1"/>
              </p:cNvSpPr>
              <p:nvPr/>
            </p:nvSpPr>
            <p:spPr bwMode="auto">
              <a:xfrm>
                <a:off x="1558" y="1641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85" name="Text Box 8"/>
              <p:cNvSpPr txBox="1">
                <a:spLocks noChangeArrowheads="1"/>
              </p:cNvSpPr>
              <p:nvPr/>
            </p:nvSpPr>
            <p:spPr bwMode="auto">
              <a:xfrm>
                <a:off x="1558" y="1913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86" name="Text Box 9"/>
              <p:cNvSpPr txBox="1">
                <a:spLocks noChangeArrowheads="1"/>
              </p:cNvSpPr>
              <p:nvPr/>
            </p:nvSpPr>
            <p:spPr bwMode="auto">
              <a:xfrm>
                <a:off x="1558" y="2186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87" name="Text Box 10"/>
              <p:cNvSpPr txBox="1">
                <a:spLocks noChangeArrowheads="1"/>
              </p:cNvSpPr>
              <p:nvPr/>
            </p:nvSpPr>
            <p:spPr bwMode="auto">
              <a:xfrm>
                <a:off x="1558" y="2458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88" name="Text Box 11"/>
              <p:cNvSpPr txBox="1">
                <a:spLocks noChangeArrowheads="1"/>
              </p:cNvSpPr>
              <p:nvPr/>
            </p:nvSpPr>
            <p:spPr bwMode="auto">
              <a:xfrm>
                <a:off x="1558" y="3003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89" name="Text Box 12"/>
              <p:cNvSpPr txBox="1">
                <a:spLocks noChangeArrowheads="1"/>
              </p:cNvSpPr>
              <p:nvPr/>
            </p:nvSpPr>
            <p:spPr bwMode="auto">
              <a:xfrm>
                <a:off x="1558" y="3276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90" name="Text Box 13"/>
              <p:cNvSpPr txBox="1">
                <a:spLocks noChangeArrowheads="1"/>
              </p:cNvSpPr>
              <p:nvPr/>
            </p:nvSpPr>
            <p:spPr bwMode="auto">
              <a:xfrm>
                <a:off x="1566" y="3549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778648" y="1430339"/>
              <a:ext cx="400048" cy="3865563"/>
              <a:chOff x="3620" y="1341"/>
              <a:chExt cx="252" cy="2435"/>
            </a:xfrm>
          </p:grpSpPr>
          <p:sp>
            <p:nvSpPr>
              <p:cNvPr id="73" name="Text Box 15"/>
              <p:cNvSpPr txBox="1">
                <a:spLocks noChangeArrowheads="1"/>
              </p:cNvSpPr>
              <p:nvPr/>
            </p:nvSpPr>
            <p:spPr bwMode="auto">
              <a:xfrm>
                <a:off x="3625" y="1341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>
                <a:off x="3628" y="1891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75" name="Text Box 17"/>
              <p:cNvSpPr txBox="1">
                <a:spLocks noChangeArrowheads="1"/>
              </p:cNvSpPr>
              <p:nvPr/>
            </p:nvSpPr>
            <p:spPr bwMode="auto">
              <a:xfrm>
                <a:off x="3620" y="2160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76" name="Text Box 18"/>
              <p:cNvSpPr txBox="1">
                <a:spLocks noChangeArrowheads="1"/>
              </p:cNvSpPr>
              <p:nvPr/>
            </p:nvSpPr>
            <p:spPr bwMode="auto">
              <a:xfrm>
                <a:off x="3632" y="2429"/>
                <a:ext cx="2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77" name="Text Box 19"/>
              <p:cNvSpPr txBox="1">
                <a:spLocks noChangeArrowheads="1"/>
              </p:cNvSpPr>
              <p:nvPr/>
            </p:nvSpPr>
            <p:spPr bwMode="auto">
              <a:xfrm>
                <a:off x="3634" y="2704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3622" y="2979"/>
                <a:ext cx="24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79" name="Text Box 21"/>
              <p:cNvSpPr txBox="1">
                <a:spLocks noChangeArrowheads="1"/>
              </p:cNvSpPr>
              <p:nvPr/>
            </p:nvSpPr>
            <p:spPr bwMode="auto">
              <a:xfrm>
                <a:off x="3620" y="3248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sp>
            <p:nvSpPr>
              <p:cNvPr id="80" name="Text Box 22"/>
              <p:cNvSpPr txBox="1">
                <a:spLocks noChangeArrowheads="1"/>
              </p:cNvSpPr>
              <p:nvPr/>
            </p:nvSpPr>
            <p:spPr bwMode="auto">
              <a:xfrm>
                <a:off x="3643" y="3524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</a:p>
            </p:txBody>
          </p:sp>
          <p:sp>
            <p:nvSpPr>
              <p:cNvPr id="81" name="Text Box 23"/>
              <p:cNvSpPr txBox="1">
                <a:spLocks noChangeArrowheads="1"/>
              </p:cNvSpPr>
              <p:nvPr/>
            </p:nvSpPr>
            <p:spPr bwMode="auto">
              <a:xfrm>
                <a:off x="3625" y="1611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430521" y="960083"/>
              <a:ext cx="760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2036307" y="960083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firstchild</a:t>
              </a: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047206" y="1352552"/>
              <a:ext cx="1020762" cy="406400"/>
              <a:chOff x="4056" y="2215"/>
              <a:chExt cx="643" cy="256"/>
            </a:xfrm>
          </p:grpSpPr>
          <p:sp>
            <p:nvSpPr>
              <p:cNvPr id="71" name="Rectangle 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2</a:t>
                </a:r>
              </a:p>
            </p:txBody>
          </p:sp>
          <p:sp>
            <p:nvSpPr>
              <p:cNvPr id="72" name="Line 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551921" y="1352552"/>
              <a:ext cx="1020762" cy="406400"/>
              <a:chOff x="4056" y="2215"/>
              <a:chExt cx="643" cy="256"/>
            </a:xfrm>
          </p:grpSpPr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3</a:t>
                </a:r>
              </a:p>
            </p:txBody>
          </p:sp>
          <p:sp>
            <p:nvSpPr>
              <p:cNvPr id="70" name="Line 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3047206" y="1835151"/>
              <a:ext cx="1020762" cy="406400"/>
              <a:chOff x="4056" y="2215"/>
              <a:chExt cx="643" cy="256"/>
            </a:xfrm>
          </p:grpSpPr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4</a:t>
                </a:r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4551921" y="1835151"/>
              <a:ext cx="1020762" cy="406400"/>
              <a:chOff x="4056" y="2215"/>
              <a:chExt cx="643" cy="256"/>
            </a:xfrm>
          </p:grpSpPr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5</a:t>
                </a:r>
              </a:p>
            </p:txBody>
          </p:sp>
          <p:sp>
            <p:nvSpPr>
              <p:cNvPr id="66" name="Line 37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5925344" y="3140077"/>
              <a:ext cx="1020762" cy="406400"/>
              <a:chOff x="4056" y="2215"/>
              <a:chExt cx="643" cy="256"/>
            </a:xfrm>
          </p:grpSpPr>
          <p:sp>
            <p:nvSpPr>
              <p:cNvPr id="63" name="Rectangle 39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9</a:t>
                </a:r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3037681" y="3140077"/>
              <a:ext cx="1020762" cy="406400"/>
              <a:chOff x="4056" y="2215"/>
              <a:chExt cx="643" cy="256"/>
            </a:xfrm>
          </p:grpSpPr>
          <p:sp>
            <p:nvSpPr>
              <p:cNvPr id="61" name="Rectangle 4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7</a:t>
                </a:r>
              </a:p>
            </p:txBody>
          </p:sp>
          <p:sp>
            <p:nvSpPr>
              <p:cNvPr id="62" name="Line 4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4542396" y="3140077"/>
              <a:ext cx="1020762" cy="406400"/>
              <a:chOff x="4056" y="2215"/>
              <a:chExt cx="643" cy="256"/>
            </a:xfrm>
          </p:grpSpPr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8</a:t>
                </a:r>
              </a:p>
            </p:txBody>
          </p:sp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3047206" y="2293939"/>
              <a:ext cx="1020762" cy="406400"/>
              <a:chOff x="4056" y="2215"/>
              <a:chExt cx="643" cy="256"/>
            </a:xfrm>
          </p:grpSpPr>
          <p:sp>
            <p:nvSpPr>
              <p:cNvPr id="57" name="Rectangle 4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6</a:t>
                </a:r>
              </a:p>
            </p:txBody>
          </p:sp>
          <p:sp>
            <p:nvSpPr>
              <p:cNvPr id="58" name="Line 4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2282031" y="1576389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3812742" y="1557339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2282031" y="2038351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3812742" y="2038351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2282031" y="2492377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2282031" y="3357564"/>
              <a:ext cx="75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56"/>
            <p:cNvSpPr>
              <a:spLocks noChangeShapeType="1"/>
            </p:cNvSpPr>
            <p:nvPr/>
          </p:nvSpPr>
          <p:spPr bwMode="auto">
            <a:xfrm>
              <a:off x="3803217" y="3343277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57"/>
            <p:cNvSpPr>
              <a:spLocks noChangeShapeType="1"/>
            </p:cNvSpPr>
            <p:nvPr/>
          </p:nvSpPr>
          <p:spPr bwMode="auto">
            <a:xfrm>
              <a:off x="5208155" y="3343277"/>
              <a:ext cx="7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5101447" y="1387447"/>
              <a:ext cx="4074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26" name="Text Box 59"/>
            <p:cNvSpPr txBox="1">
              <a:spLocks noChangeArrowheads="1"/>
            </p:cNvSpPr>
            <p:nvPr/>
          </p:nvSpPr>
          <p:spPr bwMode="auto">
            <a:xfrm>
              <a:off x="5101447" y="1866872"/>
              <a:ext cx="4074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27" name="Text Box 60"/>
            <p:cNvSpPr txBox="1">
              <a:spLocks noChangeArrowheads="1"/>
            </p:cNvSpPr>
            <p:nvPr/>
          </p:nvSpPr>
          <p:spPr bwMode="auto">
            <a:xfrm>
              <a:off x="2131470" y="2679897"/>
              <a:ext cx="407483" cy="4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6491738" y="3162273"/>
              <a:ext cx="3599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29" name="Text Box 62"/>
            <p:cNvSpPr txBox="1">
              <a:spLocks noChangeArrowheads="1"/>
            </p:cNvSpPr>
            <p:nvPr/>
          </p:nvSpPr>
          <p:spPr bwMode="auto">
            <a:xfrm>
              <a:off x="3612608" y="2333597"/>
              <a:ext cx="4074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2131470" y="3562546"/>
              <a:ext cx="407483" cy="4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2131470" y="3994346"/>
              <a:ext cx="407483" cy="4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2131470" y="4419355"/>
              <a:ext cx="407483" cy="4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33" name="Text Box 66"/>
            <p:cNvSpPr txBox="1">
              <a:spLocks noChangeArrowheads="1"/>
            </p:cNvSpPr>
            <p:nvPr/>
          </p:nvSpPr>
          <p:spPr bwMode="auto">
            <a:xfrm>
              <a:off x="2131470" y="4855802"/>
              <a:ext cx="407483" cy="49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659607" y="3147984"/>
              <a:ext cx="1976438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0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651669" y="1843622"/>
              <a:ext cx="1976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651669" y="2274363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71"/>
            <p:cNvSpPr>
              <a:spLocks noChangeShapeType="1"/>
            </p:cNvSpPr>
            <p:nvPr/>
          </p:nvSpPr>
          <p:spPr bwMode="auto">
            <a:xfrm>
              <a:off x="651669" y="2705104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72"/>
            <p:cNvSpPr>
              <a:spLocks noChangeShapeType="1"/>
            </p:cNvSpPr>
            <p:nvPr/>
          </p:nvSpPr>
          <p:spPr bwMode="auto">
            <a:xfrm>
              <a:off x="651669" y="3135845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73"/>
            <p:cNvSpPr>
              <a:spLocks noChangeShapeType="1"/>
            </p:cNvSpPr>
            <p:nvPr/>
          </p:nvSpPr>
          <p:spPr bwMode="auto">
            <a:xfrm>
              <a:off x="651669" y="3566586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651669" y="3997327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651669" y="4428068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76"/>
            <p:cNvSpPr>
              <a:spLocks noChangeShapeType="1"/>
            </p:cNvSpPr>
            <p:nvPr/>
          </p:nvSpPr>
          <p:spPr bwMode="auto">
            <a:xfrm>
              <a:off x="651669" y="4858809"/>
              <a:ext cx="19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1983582" y="1400177"/>
              <a:ext cx="0" cy="3916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>
              <a:off x="1320007" y="1398589"/>
              <a:ext cx="0" cy="3916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5" name="Group 79"/>
            <p:cNvGrpSpPr>
              <a:grpSpLocks/>
            </p:cNvGrpSpPr>
            <p:nvPr/>
          </p:nvGrpSpPr>
          <p:grpSpPr bwMode="auto">
            <a:xfrm>
              <a:off x="1461302" y="1423990"/>
              <a:ext cx="366713" cy="3894139"/>
              <a:chOff x="3599" y="1341"/>
              <a:chExt cx="231" cy="2453"/>
            </a:xfrm>
          </p:grpSpPr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auto">
              <a:xfrm>
                <a:off x="3599" y="1341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38" name="Text Box 81"/>
              <p:cNvSpPr txBox="1">
                <a:spLocks noChangeArrowheads="1"/>
              </p:cNvSpPr>
              <p:nvPr/>
            </p:nvSpPr>
            <p:spPr bwMode="auto">
              <a:xfrm>
                <a:off x="3599" y="1891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39" name="Text Box 82"/>
              <p:cNvSpPr txBox="1">
                <a:spLocks noChangeArrowheads="1"/>
              </p:cNvSpPr>
              <p:nvPr/>
            </p:nvSpPr>
            <p:spPr bwMode="auto">
              <a:xfrm>
                <a:off x="3599" y="2166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0" name="Text Box 83"/>
              <p:cNvSpPr txBox="1">
                <a:spLocks noChangeArrowheads="1"/>
              </p:cNvSpPr>
              <p:nvPr/>
            </p:nvSpPr>
            <p:spPr bwMode="auto">
              <a:xfrm>
                <a:off x="3599" y="2441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auto">
              <a:xfrm>
                <a:off x="3599" y="2716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42" name="Text Box 85"/>
              <p:cNvSpPr txBox="1">
                <a:spLocks noChangeArrowheads="1"/>
              </p:cNvSpPr>
              <p:nvPr/>
            </p:nvSpPr>
            <p:spPr bwMode="auto">
              <a:xfrm>
                <a:off x="3599" y="2991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3" name="Text Box 86"/>
              <p:cNvSpPr txBox="1">
                <a:spLocks noChangeArrowheads="1"/>
              </p:cNvSpPr>
              <p:nvPr/>
            </p:nvSpPr>
            <p:spPr bwMode="auto">
              <a:xfrm>
                <a:off x="3599" y="3266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4" name="Text Box 87"/>
              <p:cNvSpPr txBox="1">
                <a:spLocks noChangeArrowheads="1"/>
              </p:cNvSpPr>
              <p:nvPr/>
            </p:nvSpPr>
            <p:spPr bwMode="auto">
              <a:xfrm>
                <a:off x="3599" y="3542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5" name="Text Box 88"/>
              <p:cNvSpPr txBox="1">
                <a:spLocks noChangeArrowheads="1"/>
              </p:cNvSpPr>
              <p:nvPr/>
            </p:nvSpPr>
            <p:spPr bwMode="auto">
              <a:xfrm>
                <a:off x="3599" y="1593"/>
                <a:ext cx="2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15000"/>
                  </a:spcBef>
                  <a:buClr>
                    <a:srgbClr val="660066"/>
                  </a:buClr>
                  <a:buSzPct val="55000"/>
                  <a:buFont typeface="Wingdings" pitchFamily="2" charset="2"/>
                  <a:buChar char="n"/>
                  <a:defRPr sz="2800" b="1">
                    <a:solidFill>
                      <a:schemeClr val="bg2"/>
                    </a:solidFill>
                    <a:latin typeface="Arial" pitchFamily="34" charset="0"/>
                    <a:ea typeface="仿宋_GB2312" pitchFamily="49" charset="-122"/>
                  </a:defRPr>
                </a:lvl1pPr>
                <a:lvl2pPr marL="742950" indent="-285750">
                  <a:lnSpc>
                    <a:spcPct val="105000"/>
                  </a:lnSpc>
                  <a:spcBef>
                    <a:spcPct val="15000"/>
                  </a:spcBef>
                  <a:buClr>
                    <a:srgbClr val="006600"/>
                  </a:buClr>
                  <a:buSzPct val="55000"/>
                  <a:buFont typeface="Wingdings" pitchFamily="2" charset="2"/>
                  <a:buChar char="r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lnSpc>
                    <a:spcPct val="105000"/>
                  </a:lnSpc>
                  <a:spcBef>
                    <a:spcPct val="15000"/>
                  </a:spcBef>
                  <a:buClr>
                    <a:srgbClr val="FF0000"/>
                  </a:buClr>
                  <a:buSzPct val="65000"/>
                  <a:buFont typeface="Wingdings" pitchFamily="2" charset="2"/>
                  <a:buChar char="Ø"/>
                  <a:defRPr sz="2800" b="1">
                    <a:solidFill>
                      <a:schemeClr val="bg2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lnSpc>
                    <a:spcPct val="105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36" name="Text Box 89"/>
            <p:cNvSpPr txBox="1">
              <a:spLocks noChangeArrowheads="1"/>
            </p:cNvSpPr>
            <p:nvPr/>
          </p:nvSpPr>
          <p:spPr bwMode="auto">
            <a:xfrm>
              <a:off x="1115584" y="960083"/>
              <a:ext cx="1040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parent</a:t>
              </a:r>
            </a:p>
          </p:txBody>
        </p:sp>
      </p:grpSp>
      <p:grpSp>
        <p:nvGrpSpPr>
          <p:cNvPr id="91" name="Group 2"/>
          <p:cNvGrpSpPr>
            <a:grpSpLocks/>
          </p:cNvGrpSpPr>
          <p:nvPr/>
        </p:nvGrpSpPr>
        <p:grpSpPr bwMode="auto">
          <a:xfrm>
            <a:off x="6156178" y="3949702"/>
            <a:ext cx="2065337" cy="2292350"/>
            <a:chOff x="803" y="578"/>
            <a:chExt cx="1544" cy="1675"/>
          </a:xfrm>
          <a:solidFill>
            <a:schemeClr val="bg1"/>
          </a:solidFill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1391" y="578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93" name="Oval 4"/>
            <p:cNvSpPr>
              <a:spLocks noChangeArrowheads="1"/>
            </p:cNvSpPr>
            <p:nvPr/>
          </p:nvSpPr>
          <p:spPr bwMode="auto">
            <a:xfrm>
              <a:off x="1088" y="968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1713" y="978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95" name="Oval 6"/>
            <p:cNvSpPr>
              <a:spLocks noChangeArrowheads="1"/>
            </p:cNvSpPr>
            <p:nvPr/>
          </p:nvSpPr>
          <p:spPr bwMode="auto">
            <a:xfrm>
              <a:off x="803" y="1419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1407" y="1419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2057" y="1409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 flipH="1">
              <a:off x="1335" y="851"/>
              <a:ext cx="116" cy="1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10"/>
            <p:cNvSpPr>
              <a:spLocks noChangeShapeType="1"/>
            </p:cNvSpPr>
            <p:nvPr/>
          </p:nvSpPr>
          <p:spPr bwMode="auto">
            <a:xfrm flipH="1">
              <a:off x="1035" y="1251"/>
              <a:ext cx="139" cy="19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11"/>
            <p:cNvSpPr>
              <a:spLocks noChangeShapeType="1"/>
            </p:cNvSpPr>
            <p:nvPr/>
          </p:nvSpPr>
          <p:spPr bwMode="auto">
            <a:xfrm>
              <a:off x="1625" y="838"/>
              <a:ext cx="135" cy="19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12"/>
            <p:cNvSpPr>
              <a:spLocks noChangeShapeType="1"/>
            </p:cNvSpPr>
            <p:nvPr/>
          </p:nvSpPr>
          <p:spPr bwMode="auto">
            <a:xfrm>
              <a:off x="1306" y="1229"/>
              <a:ext cx="173" cy="21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13"/>
            <p:cNvSpPr>
              <a:spLocks noChangeShapeType="1"/>
            </p:cNvSpPr>
            <p:nvPr/>
          </p:nvSpPr>
          <p:spPr bwMode="auto">
            <a:xfrm>
              <a:off x="1940" y="1240"/>
              <a:ext cx="157" cy="211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Oval 14"/>
            <p:cNvSpPr>
              <a:spLocks noChangeArrowheads="1"/>
            </p:cNvSpPr>
            <p:nvPr/>
          </p:nvSpPr>
          <p:spPr bwMode="auto">
            <a:xfrm>
              <a:off x="1431" y="1961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959" y="1961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05" name="Oval 16"/>
            <p:cNvSpPr>
              <a:spLocks noChangeArrowheads="1"/>
            </p:cNvSpPr>
            <p:nvPr/>
          </p:nvSpPr>
          <p:spPr bwMode="auto">
            <a:xfrm>
              <a:off x="1903" y="1961"/>
              <a:ext cx="290" cy="29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05000"/>
                </a:lnSpc>
                <a:spcBef>
                  <a:spcPct val="15000"/>
                </a:spcBef>
                <a:buClr>
                  <a:srgbClr val="660066"/>
                </a:buClr>
                <a:buSzPct val="55000"/>
                <a:buFont typeface="Wingdings" pitchFamily="2" charset="2"/>
                <a:buChar char="n"/>
                <a:defRPr sz="2800" b="1">
                  <a:solidFill>
                    <a:schemeClr val="bg2"/>
                  </a:solidFill>
                  <a:latin typeface="Arial" pitchFamily="34" charset="0"/>
                  <a:ea typeface="仿宋_GB2312" pitchFamily="49" charset="-122"/>
                </a:defRPr>
              </a:lvl1pPr>
              <a:lvl2pPr marL="742950" indent="-285750">
                <a:lnSpc>
                  <a:spcPct val="105000"/>
                </a:lnSpc>
                <a:spcBef>
                  <a:spcPct val="15000"/>
                </a:spcBef>
                <a:buClr>
                  <a:srgbClr val="006600"/>
                </a:buClr>
                <a:buSzPct val="55000"/>
                <a:buFont typeface="Wingdings" pitchFamily="2" charset="2"/>
                <a:buChar char="r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lnSpc>
                  <a:spcPct val="105000"/>
                </a:lnSpc>
                <a:spcBef>
                  <a:spcPct val="15000"/>
                </a:spcBef>
                <a:buClr>
                  <a:srgbClr val="FF0000"/>
                </a:buClr>
                <a:buSzPct val="65000"/>
                <a:buFont typeface="Wingdings" pitchFamily="2" charset="2"/>
                <a:buChar char="Ø"/>
                <a:defRPr sz="2800" b="1">
                  <a:solidFill>
                    <a:schemeClr val="bg2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lnSpc>
                  <a:spcPct val="105000"/>
                </a:lnSpc>
                <a:spcBef>
                  <a:spcPct val="15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106" name="Line 17"/>
            <p:cNvSpPr>
              <a:spLocks noChangeShapeType="1"/>
            </p:cNvSpPr>
            <p:nvPr/>
          </p:nvSpPr>
          <p:spPr bwMode="auto">
            <a:xfrm>
              <a:off x="1567" y="1711"/>
              <a:ext cx="6" cy="25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18"/>
            <p:cNvSpPr>
              <a:spLocks noChangeShapeType="1"/>
            </p:cNvSpPr>
            <p:nvPr/>
          </p:nvSpPr>
          <p:spPr bwMode="auto">
            <a:xfrm flipH="1">
              <a:off x="1189" y="1662"/>
              <a:ext cx="266" cy="338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9"/>
            <p:cNvSpPr>
              <a:spLocks noChangeShapeType="1"/>
            </p:cNvSpPr>
            <p:nvPr/>
          </p:nvSpPr>
          <p:spPr bwMode="auto">
            <a:xfrm>
              <a:off x="1662" y="1653"/>
              <a:ext cx="262" cy="3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484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20982" y="735676"/>
            <a:ext cx="9123018" cy="612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95400" indent="-381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  <a:buFont typeface="Wingdings 2" pitchFamily="18" charset="2"/>
              <a:buChar char="d"/>
            </a:pP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二叉树和树均可采用二叉链表作为存储结构</a:t>
            </a:r>
            <a:endParaRPr lang="en-US" altLang="zh-CN" sz="240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  <a:p>
            <a:pPr marL="936000" lvl="1" indent="-468000">
              <a:lnSpc>
                <a:spcPct val="20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可利用二叉链表导出：树与二叉树的对应关系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0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即：对一棵采用孩子兄弟链表表示法存储的树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20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可找到一棵二叉树的二叉链表与之相对应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20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二者的物理存储方式一致，但解释不同</a:t>
            </a:r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树与二叉树的相互转换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树与二叉树的相互转换</a:t>
            </a:r>
          </a:p>
        </p:txBody>
      </p:sp>
      <p:graphicFrame>
        <p:nvGraphicFramePr>
          <p:cNvPr id="696440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01342"/>
              </p:ext>
            </p:extLst>
          </p:nvPr>
        </p:nvGraphicFramePr>
        <p:xfrm>
          <a:off x="3590927" y="1587951"/>
          <a:ext cx="1685925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1" name="Visio" r:id="rId3" imgW="1958273" imgH="3379011" progId="Visio.Drawing.11">
                  <p:embed/>
                </p:oleObj>
              </mc:Choice>
              <mc:Fallback>
                <p:oleObj name="Visio" r:id="rId3" imgW="1958273" imgH="33790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7" y="1587951"/>
                        <a:ext cx="1685925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16460"/>
              </p:ext>
            </p:extLst>
          </p:nvPr>
        </p:nvGraphicFramePr>
        <p:xfrm>
          <a:off x="223840" y="4351789"/>
          <a:ext cx="48529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2" name="Visio" r:id="rId5" imgW="5639070" imgH="1930940" progId="Visio.Drawing.11">
                  <p:embed/>
                </p:oleObj>
              </mc:Choice>
              <mc:Fallback>
                <p:oleObj name="Visio" r:id="rId5" imgW="5639070" imgH="19309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40" y="4351789"/>
                        <a:ext cx="4852987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46" name="Group 126"/>
          <p:cNvGrpSpPr>
            <a:grpSpLocks/>
          </p:cNvGrpSpPr>
          <p:nvPr/>
        </p:nvGrpSpPr>
        <p:grpSpPr bwMode="auto">
          <a:xfrm>
            <a:off x="6743700" y="925964"/>
            <a:ext cx="1716088" cy="3065462"/>
            <a:chOff x="4195" y="410"/>
            <a:chExt cx="1081" cy="1931"/>
          </a:xfrm>
        </p:grpSpPr>
        <p:sp>
          <p:nvSpPr>
            <p:cNvPr id="696346" name="Text Box 26"/>
            <p:cNvSpPr txBox="1">
              <a:spLocks noChangeArrowheads="1"/>
            </p:cNvSpPr>
            <p:nvPr/>
          </p:nvSpPr>
          <p:spPr bwMode="auto">
            <a:xfrm>
              <a:off x="4288" y="410"/>
              <a:ext cx="8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zh-CN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  <a:endParaRPr kumimoji="1" lang="zh-CN" altLang="en-US" sz="24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96443" name="Object 123"/>
            <p:cNvGraphicFramePr>
              <a:graphicFrameLocks noChangeAspect="1"/>
            </p:cNvGraphicFramePr>
            <p:nvPr/>
          </p:nvGraphicFramePr>
          <p:xfrm>
            <a:off x="4195" y="708"/>
            <a:ext cx="1081" cy="1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23" name="Visio" r:id="rId7" imgW="2314862" imgH="3496283" progId="Visio.Drawing.11">
                    <p:embed/>
                  </p:oleObj>
                </mc:Choice>
                <mc:Fallback>
                  <p:oleObj name="Visio" r:id="rId7" imgW="2314862" imgH="349628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708"/>
                          <a:ext cx="1081" cy="1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45" name="Group 125"/>
          <p:cNvGrpSpPr>
            <a:grpSpLocks/>
          </p:cNvGrpSpPr>
          <p:nvPr/>
        </p:nvGrpSpPr>
        <p:grpSpPr bwMode="auto">
          <a:xfrm>
            <a:off x="217490" y="1040264"/>
            <a:ext cx="1906587" cy="2481262"/>
            <a:chOff x="233" y="482"/>
            <a:chExt cx="1201" cy="1563"/>
          </a:xfrm>
        </p:grpSpPr>
        <p:sp>
          <p:nvSpPr>
            <p:cNvPr id="696334" name="Text Box 14"/>
            <p:cNvSpPr txBox="1">
              <a:spLocks noChangeArrowheads="1"/>
            </p:cNvSpPr>
            <p:nvPr/>
          </p:nvSpPr>
          <p:spPr bwMode="auto">
            <a:xfrm>
              <a:off x="543" y="482"/>
              <a:ext cx="5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zh-CN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kumimoji="1" lang="zh-CN" altLang="en-US" sz="24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96444" name="Object 124"/>
            <p:cNvGraphicFramePr>
              <a:graphicFrameLocks noChangeAspect="1"/>
            </p:cNvGraphicFramePr>
            <p:nvPr/>
          </p:nvGraphicFramePr>
          <p:xfrm>
            <a:off x="233" y="817"/>
            <a:ext cx="1201" cy="1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24" name="Visio" r:id="rId9" imgW="2569491" imgH="2628089" progId="Visio.Drawing.11">
                    <p:embed/>
                  </p:oleObj>
                </mc:Choice>
                <mc:Fallback>
                  <p:oleObj name="Visio" r:id="rId9" imgW="2569491" imgH="262808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817"/>
                          <a:ext cx="1201" cy="1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51" name="Group 131"/>
          <p:cNvGrpSpPr>
            <a:grpSpLocks/>
          </p:cNvGrpSpPr>
          <p:nvPr/>
        </p:nvGrpSpPr>
        <p:grpSpPr bwMode="auto">
          <a:xfrm>
            <a:off x="2195513" y="1975303"/>
            <a:ext cx="1295400" cy="504825"/>
            <a:chOff x="1383" y="1071"/>
            <a:chExt cx="816" cy="318"/>
          </a:xfrm>
        </p:grpSpPr>
        <p:sp>
          <p:nvSpPr>
            <p:cNvPr id="696447" name="Line 127"/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449" name="Rectangle 129"/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</p:grpSp>
      <p:grpSp>
        <p:nvGrpSpPr>
          <p:cNvPr id="696452" name="Group 132"/>
          <p:cNvGrpSpPr>
            <a:grpSpLocks/>
          </p:cNvGrpSpPr>
          <p:nvPr/>
        </p:nvGrpSpPr>
        <p:grpSpPr bwMode="auto">
          <a:xfrm>
            <a:off x="5292725" y="1903864"/>
            <a:ext cx="1295400" cy="576262"/>
            <a:chOff x="3334" y="1026"/>
            <a:chExt cx="816" cy="363"/>
          </a:xfrm>
        </p:grpSpPr>
        <p:sp>
          <p:nvSpPr>
            <p:cNvPr id="696448" name="Line 128"/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450" name="Rectangle 130"/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</p:grpSp>
      <p:grpSp>
        <p:nvGrpSpPr>
          <p:cNvPr id="696453" name="Group 133"/>
          <p:cNvGrpSpPr>
            <a:grpSpLocks/>
          </p:cNvGrpSpPr>
          <p:nvPr/>
        </p:nvGrpSpPr>
        <p:grpSpPr bwMode="auto">
          <a:xfrm rot="19259844">
            <a:off x="1749427" y="3343728"/>
            <a:ext cx="1743075" cy="576263"/>
            <a:chOff x="3334" y="1026"/>
            <a:chExt cx="816" cy="363"/>
          </a:xfrm>
        </p:grpSpPr>
        <p:sp>
          <p:nvSpPr>
            <p:cNvPr id="696454" name="Line 134"/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455" name="Rectangle 135"/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</a:t>
              </a:r>
            </a:p>
          </p:txBody>
        </p:sp>
      </p:grpSp>
      <p:grpSp>
        <p:nvGrpSpPr>
          <p:cNvPr id="696456" name="Group 136"/>
          <p:cNvGrpSpPr>
            <a:grpSpLocks/>
          </p:cNvGrpSpPr>
          <p:nvPr/>
        </p:nvGrpSpPr>
        <p:grpSpPr bwMode="auto">
          <a:xfrm rot="2340156" flipH="1">
            <a:off x="5276852" y="3343728"/>
            <a:ext cx="1743075" cy="576263"/>
            <a:chOff x="3334" y="1026"/>
            <a:chExt cx="816" cy="363"/>
          </a:xfrm>
        </p:grpSpPr>
        <p:sp>
          <p:nvSpPr>
            <p:cNvPr id="696457" name="Line 137"/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458" name="Rectangle 138"/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解释</a:t>
              </a:r>
            </a:p>
          </p:txBody>
        </p:sp>
      </p:grpSp>
      <p:grpSp>
        <p:nvGrpSpPr>
          <p:cNvPr id="696459" name="Group 139"/>
          <p:cNvGrpSpPr>
            <a:grpSpLocks/>
          </p:cNvGrpSpPr>
          <p:nvPr/>
        </p:nvGrpSpPr>
        <p:grpSpPr bwMode="auto">
          <a:xfrm>
            <a:off x="1908175" y="778451"/>
            <a:ext cx="4826000" cy="504825"/>
            <a:chOff x="1383" y="1071"/>
            <a:chExt cx="816" cy="318"/>
          </a:xfrm>
        </p:grpSpPr>
        <p:sp>
          <p:nvSpPr>
            <p:cNvPr id="696460" name="Line 140"/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1" name="Rectangle 141"/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对应关系 </a:t>
              </a:r>
            </a:p>
          </p:txBody>
        </p:sp>
      </p:grp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72400" y="5877272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solidFill>
                <a:schemeClr val="tx1"/>
              </a:solidFill>
              <a:latin typeface="Verdana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63443"/>
              </p:ext>
            </p:extLst>
          </p:nvPr>
        </p:nvGraphicFramePr>
        <p:xfrm>
          <a:off x="5581652" y="4440691"/>
          <a:ext cx="3311525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5" name="Visio" r:id="rId11" imgW="3848302" imgH="2659164" progId="Visio.Drawing.11">
                  <p:embed/>
                </p:oleObj>
              </mc:Choice>
              <mc:Fallback>
                <p:oleObj name="Visio" r:id="rId11" imgW="3848302" imgH="26591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2" y="4440691"/>
                        <a:ext cx="3311525" cy="228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303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9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9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417315"/>
            <a:ext cx="9144000" cy="143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1435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线：在所有兄弟节点之间加一条连线</a:t>
            </a:r>
          </a:p>
          <a:p>
            <a:pPr marL="51435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割线：对每个结点，去掉</a:t>
            </a:r>
            <a:r>
              <a:rPr lang="zh-CN" altLang="en-US" sz="24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除左孩子外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它和其余孩子间的连线</a:t>
            </a:r>
          </a:p>
          <a:p>
            <a:pPr marL="51435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旋转：以树的根结点为轴心，将整棵树顺时针转</a:t>
            </a:r>
            <a:r>
              <a:rPr lang="en-US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45°</a:t>
            </a:r>
          </a:p>
        </p:txBody>
      </p:sp>
      <p:graphicFrame>
        <p:nvGraphicFramePr>
          <p:cNvPr id="4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24914"/>
              </p:ext>
            </p:extLst>
          </p:nvPr>
        </p:nvGraphicFramePr>
        <p:xfrm>
          <a:off x="683570" y="800708"/>
          <a:ext cx="352901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6" name="Visio" r:id="rId4" imgW="4383725" imgH="2603500" progId="Visio.Drawing.11">
                  <p:embed/>
                </p:oleObj>
              </mc:Choice>
              <mc:Fallback>
                <p:oleObj name="Visio" r:id="rId4" imgW="4383725" imgH="2603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0" y="800708"/>
                        <a:ext cx="3529013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23"/>
          <p:cNvSpPr>
            <a:spLocks noChangeShapeType="1"/>
          </p:cNvSpPr>
          <p:nvPr/>
        </p:nvSpPr>
        <p:spPr bwMode="auto">
          <a:xfrm>
            <a:off x="1998018" y="1840523"/>
            <a:ext cx="324000" cy="1587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124"/>
          <p:cNvSpPr>
            <a:spLocks noChangeShapeType="1"/>
          </p:cNvSpPr>
          <p:nvPr/>
        </p:nvSpPr>
        <p:spPr bwMode="auto">
          <a:xfrm>
            <a:off x="2852095" y="1840523"/>
            <a:ext cx="352425" cy="1587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125"/>
          <p:cNvSpPr>
            <a:spLocks noChangeShapeType="1"/>
          </p:cNvSpPr>
          <p:nvPr/>
        </p:nvSpPr>
        <p:spPr bwMode="auto">
          <a:xfrm>
            <a:off x="1259831" y="2600933"/>
            <a:ext cx="198000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26"/>
          <p:cNvSpPr>
            <a:spLocks noChangeShapeType="1"/>
          </p:cNvSpPr>
          <p:nvPr/>
        </p:nvSpPr>
        <p:spPr bwMode="auto">
          <a:xfrm>
            <a:off x="1980556" y="2600933"/>
            <a:ext cx="198000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127"/>
          <p:cNvSpPr>
            <a:spLocks noChangeShapeType="1"/>
          </p:cNvSpPr>
          <p:nvPr/>
        </p:nvSpPr>
        <p:spPr bwMode="auto">
          <a:xfrm>
            <a:off x="3420418" y="2600933"/>
            <a:ext cx="215900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134"/>
          <p:cNvGrpSpPr>
            <a:grpSpLocks/>
          </p:cNvGrpSpPr>
          <p:nvPr/>
        </p:nvGrpSpPr>
        <p:grpSpPr bwMode="auto">
          <a:xfrm>
            <a:off x="4644381" y="800708"/>
            <a:ext cx="3529012" cy="2097088"/>
            <a:chOff x="2517" y="1162"/>
            <a:chExt cx="2223" cy="1321"/>
          </a:xfrm>
        </p:grpSpPr>
        <p:graphicFrame>
          <p:nvGraphicFramePr>
            <p:cNvPr id="11" name="Object 128"/>
            <p:cNvGraphicFramePr>
              <a:graphicFrameLocks noChangeAspect="1"/>
            </p:cNvGraphicFramePr>
            <p:nvPr/>
          </p:nvGraphicFramePr>
          <p:xfrm>
            <a:off x="2517" y="1162"/>
            <a:ext cx="2223" cy="1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7" name="Visio" r:id="rId6" imgW="4383725" imgH="2603500" progId="Visio.Drawing.11">
                    <p:embed/>
                  </p:oleObj>
                </mc:Choice>
                <mc:Fallback>
                  <p:oleObj name="Visio" r:id="rId6" imgW="4383725" imgH="26035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162"/>
                          <a:ext cx="2223" cy="1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29"/>
            <p:cNvSpPr>
              <a:spLocks noChangeShapeType="1"/>
            </p:cNvSpPr>
            <p:nvPr/>
          </p:nvSpPr>
          <p:spPr bwMode="auto">
            <a:xfrm>
              <a:off x="3345" y="1816"/>
              <a:ext cx="204" cy="1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>
              <a:off x="3893" y="1816"/>
              <a:ext cx="204" cy="1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31"/>
            <p:cNvSpPr>
              <a:spLocks noChangeShapeType="1"/>
            </p:cNvSpPr>
            <p:nvPr/>
          </p:nvSpPr>
          <p:spPr bwMode="auto">
            <a:xfrm>
              <a:off x="2880" y="2296"/>
              <a:ext cx="125" cy="0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32"/>
            <p:cNvSpPr>
              <a:spLocks noChangeShapeType="1"/>
            </p:cNvSpPr>
            <p:nvPr/>
          </p:nvSpPr>
          <p:spPr bwMode="auto">
            <a:xfrm>
              <a:off x="3334" y="2296"/>
              <a:ext cx="125" cy="0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3"/>
            <p:cNvSpPr>
              <a:spLocks noChangeShapeType="1"/>
            </p:cNvSpPr>
            <p:nvPr/>
          </p:nvSpPr>
          <p:spPr bwMode="auto">
            <a:xfrm>
              <a:off x="4241" y="2296"/>
              <a:ext cx="136" cy="0"/>
            </a:xfrm>
            <a:prstGeom prst="line">
              <a:avLst/>
            </a:prstGeom>
            <a:noFill/>
            <a:ln w="5715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135"/>
          <p:cNvGrpSpPr>
            <a:grpSpLocks/>
          </p:cNvGrpSpPr>
          <p:nvPr/>
        </p:nvGrpSpPr>
        <p:grpSpPr bwMode="auto">
          <a:xfrm>
            <a:off x="6434446" y="1328393"/>
            <a:ext cx="252000" cy="252000"/>
            <a:chOff x="1978" y="3911"/>
            <a:chExt cx="111" cy="111"/>
          </a:xfrm>
        </p:grpSpPr>
        <p:sp>
          <p:nvSpPr>
            <p:cNvPr id="18" name="Line 136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37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38"/>
          <p:cNvGrpSpPr>
            <a:grpSpLocks/>
          </p:cNvGrpSpPr>
          <p:nvPr/>
        </p:nvGrpSpPr>
        <p:grpSpPr bwMode="auto">
          <a:xfrm rot="2102210">
            <a:off x="6924031" y="1295373"/>
            <a:ext cx="252000" cy="252000"/>
            <a:chOff x="1978" y="3911"/>
            <a:chExt cx="111" cy="111"/>
          </a:xfrm>
        </p:grpSpPr>
        <p:sp>
          <p:nvSpPr>
            <p:cNvPr id="21" name="Line 139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40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41"/>
          <p:cNvGrpSpPr>
            <a:grpSpLocks/>
          </p:cNvGrpSpPr>
          <p:nvPr/>
        </p:nvGrpSpPr>
        <p:grpSpPr bwMode="auto">
          <a:xfrm>
            <a:off x="5544136" y="2102776"/>
            <a:ext cx="252000" cy="252000"/>
            <a:chOff x="1978" y="3911"/>
            <a:chExt cx="111" cy="111"/>
          </a:xfrm>
        </p:grpSpPr>
        <p:sp>
          <p:nvSpPr>
            <p:cNvPr id="24" name="Line 142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43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44"/>
          <p:cNvGrpSpPr>
            <a:grpSpLocks/>
          </p:cNvGrpSpPr>
          <p:nvPr/>
        </p:nvGrpSpPr>
        <p:grpSpPr bwMode="auto">
          <a:xfrm rot="2102210">
            <a:off x="5951528" y="2092616"/>
            <a:ext cx="252000" cy="252000"/>
            <a:chOff x="1978" y="3911"/>
            <a:chExt cx="111" cy="111"/>
          </a:xfrm>
        </p:grpSpPr>
        <p:sp>
          <p:nvSpPr>
            <p:cNvPr id="27" name="Line 145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46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147"/>
          <p:cNvGrpSpPr>
            <a:grpSpLocks/>
          </p:cNvGrpSpPr>
          <p:nvPr/>
        </p:nvGrpSpPr>
        <p:grpSpPr bwMode="auto">
          <a:xfrm rot="3619369">
            <a:off x="7564111" y="2077376"/>
            <a:ext cx="252000" cy="252000"/>
            <a:chOff x="1978" y="3911"/>
            <a:chExt cx="111" cy="111"/>
          </a:xfrm>
        </p:grpSpPr>
        <p:sp>
          <p:nvSpPr>
            <p:cNvPr id="30" name="Line 148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49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2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73877"/>
              </p:ext>
            </p:extLst>
          </p:nvPr>
        </p:nvGraphicFramePr>
        <p:xfrm>
          <a:off x="683568" y="2978758"/>
          <a:ext cx="34861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8" name="Visio" r:id="rId7" imgW="4423481" imgH="2642976" progId="Visio.Drawing.11">
                  <p:embed/>
                </p:oleObj>
              </mc:Choice>
              <mc:Fallback>
                <p:oleObj name="Visio" r:id="rId7" imgW="4423481" imgH="26429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978758"/>
                        <a:ext cx="348615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848193"/>
              </p:ext>
            </p:extLst>
          </p:nvPr>
        </p:nvGraphicFramePr>
        <p:xfrm>
          <a:off x="6081713" y="2981325"/>
          <a:ext cx="2235200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9" name="Visio" r:id="rId9" imgW="4005018" imgH="5001098" progId="Visio.Drawing.11">
                  <p:embed/>
                </p:oleObj>
              </mc:Choice>
              <mc:Fallback>
                <p:oleObj name="Visio" r:id="rId9" imgW="4005018" imgH="50010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2981325"/>
                        <a:ext cx="2235200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2"/>
          <p:cNvSpPr txBox="1">
            <a:spLocks noChangeArrowheads="1"/>
          </p:cNvSpPr>
          <p:nvPr/>
        </p:nvSpPr>
        <p:spPr bwMode="auto">
          <a:xfrm>
            <a:off x="16929" y="4955650"/>
            <a:ext cx="66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特点：树转换成的二叉树其右子树一定为空</a:t>
            </a:r>
          </a:p>
        </p:txBody>
      </p:sp>
      <p:grpSp>
        <p:nvGrpSpPr>
          <p:cNvPr id="35" name="Group 153"/>
          <p:cNvGrpSpPr>
            <a:grpSpLocks/>
          </p:cNvGrpSpPr>
          <p:nvPr/>
        </p:nvGrpSpPr>
        <p:grpSpPr bwMode="auto">
          <a:xfrm>
            <a:off x="4212581" y="3680435"/>
            <a:ext cx="1655762" cy="504825"/>
            <a:chOff x="1383" y="1071"/>
            <a:chExt cx="816" cy="318"/>
          </a:xfrm>
        </p:grpSpPr>
        <p:sp>
          <p:nvSpPr>
            <p:cNvPr id="36" name="Line 154"/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155"/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</a:t>
              </a:r>
            </a:p>
          </p:txBody>
        </p:sp>
      </p:grpSp>
      <p:sp>
        <p:nvSpPr>
          <p:cNvPr id="39" name="标题 4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将树转换成二叉树</a:t>
            </a:r>
          </a:p>
        </p:txBody>
      </p:sp>
    </p:spTree>
    <p:extLst>
      <p:ext uri="{BB962C8B-B14F-4D97-AF65-F5344CB8AC3E}">
        <p14:creationId xmlns:p14="http://schemas.microsoft.com/office/powerpoint/2010/main" val="20983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506572"/>
            <a:ext cx="9144000" cy="235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线：若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结点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结点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的左孩子，则将</a:t>
            </a:r>
            <a:r>
              <a:rPr lang="en-US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的右孩子，右孩子的右孩子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所有右孩子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，都与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zh-CN" altLang="zh-CN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结点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p进行连线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割线：去掉原二叉树中父结点与右孩子之间的连线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调整：将结点按层次排列，形成树形结构</a:t>
            </a:r>
          </a:p>
        </p:txBody>
      </p:sp>
      <p:graphicFrame>
        <p:nvGraphicFramePr>
          <p:cNvPr id="4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11913"/>
              </p:ext>
            </p:extLst>
          </p:nvPr>
        </p:nvGraphicFramePr>
        <p:xfrm>
          <a:off x="184645" y="779218"/>
          <a:ext cx="2731173" cy="367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1" name="Visio" r:id="rId4" imgW="4539632" imgH="6116266" progId="Visio.Drawing.11">
                  <p:embed/>
                </p:oleObj>
              </mc:Choice>
              <mc:Fallback>
                <p:oleObj name="Visio" r:id="rId4" imgW="4539632" imgH="61162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45" y="779218"/>
                        <a:ext cx="2731173" cy="3679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20"/>
          <p:cNvSpPr>
            <a:spLocks noChangeShapeType="1"/>
          </p:cNvSpPr>
          <p:nvPr/>
        </p:nvSpPr>
        <p:spPr bwMode="auto">
          <a:xfrm>
            <a:off x="1630358" y="1187565"/>
            <a:ext cx="0" cy="918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121"/>
          <p:cNvSpPr>
            <a:spLocks noChangeShapeType="1"/>
          </p:cNvSpPr>
          <p:nvPr/>
        </p:nvSpPr>
        <p:spPr bwMode="auto">
          <a:xfrm>
            <a:off x="1727952" y="1168108"/>
            <a:ext cx="489440" cy="1584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122"/>
          <p:cNvSpPr>
            <a:spLocks noChangeShapeType="1"/>
          </p:cNvSpPr>
          <p:nvPr/>
        </p:nvSpPr>
        <p:spPr bwMode="auto">
          <a:xfrm>
            <a:off x="926262" y="1872196"/>
            <a:ext cx="0" cy="972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23"/>
          <p:cNvSpPr>
            <a:spLocks noChangeShapeType="1"/>
          </p:cNvSpPr>
          <p:nvPr/>
        </p:nvSpPr>
        <p:spPr bwMode="auto">
          <a:xfrm>
            <a:off x="1005519" y="1860856"/>
            <a:ext cx="393859" cy="1654666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124"/>
          <p:cNvSpPr>
            <a:spLocks noChangeShapeType="1"/>
          </p:cNvSpPr>
          <p:nvPr/>
        </p:nvSpPr>
        <p:spPr bwMode="auto">
          <a:xfrm>
            <a:off x="2387027" y="3129194"/>
            <a:ext cx="240759" cy="936000"/>
          </a:xfrm>
          <a:prstGeom prst="line">
            <a:avLst/>
          </a:prstGeom>
          <a:noFill/>
          <a:ln w="57150" cap="rnd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Group 132"/>
          <p:cNvGrpSpPr>
            <a:grpSpLocks/>
          </p:cNvGrpSpPr>
          <p:nvPr/>
        </p:nvGrpSpPr>
        <p:grpSpPr bwMode="auto">
          <a:xfrm rot="2451983">
            <a:off x="1133061" y="1857165"/>
            <a:ext cx="288000" cy="288000"/>
            <a:chOff x="1978" y="3911"/>
            <a:chExt cx="111" cy="111"/>
          </a:xfrm>
        </p:grpSpPr>
        <p:sp>
          <p:nvSpPr>
            <p:cNvPr id="18" name="Line 133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34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35"/>
          <p:cNvGrpSpPr>
            <a:grpSpLocks/>
          </p:cNvGrpSpPr>
          <p:nvPr/>
        </p:nvGrpSpPr>
        <p:grpSpPr bwMode="auto">
          <a:xfrm rot="19127573">
            <a:off x="1776571" y="2454137"/>
            <a:ext cx="288000" cy="288000"/>
            <a:chOff x="1978" y="3911"/>
            <a:chExt cx="111" cy="111"/>
          </a:xfrm>
        </p:grpSpPr>
        <p:sp>
          <p:nvSpPr>
            <p:cNvPr id="21" name="Line 136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37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138"/>
          <p:cNvGrpSpPr>
            <a:grpSpLocks/>
          </p:cNvGrpSpPr>
          <p:nvPr/>
        </p:nvGrpSpPr>
        <p:grpSpPr bwMode="auto">
          <a:xfrm rot="3408985">
            <a:off x="498024" y="2547628"/>
            <a:ext cx="288000" cy="288000"/>
            <a:chOff x="1978" y="3911"/>
            <a:chExt cx="111" cy="111"/>
          </a:xfrm>
        </p:grpSpPr>
        <p:sp>
          <p:nvSpPr>
            <p:cNvPr id="24" name="Line 139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140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41"/>
          <p:cNvGrpSpPr>
            <a:grpSpLocks/>
          </p:cNvGrpSpPr>
          <p:nvPr/>
        </p:nvGrpSpPr>
        <p:grpSpPr bwMode="auto">
          <a:xfrm rot="3273107">
            <a:off x="970108" y="3214569"/>
            <a:ext cx="288000" cy="288000"/>
            <a:chOff x="1978" y="3911"/>
            <a:chExt cx="111" cy="111"/>
          </a:xfrm>
        </p:grpSpPr>
        <p:sp>
          <p:nvSpPr>
            <p:cNvPr id="27" name="Line 142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43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144"/>
          <p:cNvGrpSpPr>
            <a:grpSpLocks/>
          </p:cNvGrpSpPr>
          <p:nvPr/>
        </p:nvGrpSpPr>
        <p:grpSpPr bwMode="auto">
          <a:xfrm rot="2606941">
            <a:off x="2191926" y="3842309"/>
            <a:ext cx="288000" cy="288000"/>
            <a:chOff x="1978" y="3911"/>
            <a:chExt cx="111" cy="111"/>
          </a:xfrm>
        </p:grpSpPr>
        <p:sp>
          <p:nvSpPr>
            <p:cNvPr id="30" name="Line 145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46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2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46671"/>
              </p:ext>
            </p:extLst>
          </p:nvPr>
        </p:nvGraphicFramePr>
        <p:xfrm>
          <a:off x="3059832" y="779220"/>
          <a:ext cx="2736304" cy="368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2" name="Visio" r:id="rId6" imgW="4539632" imgH="6116266" progId="Visio.Drawing.11">
                  <p:embed/>
                </p:oleObj>
              </mc:Choice>
              <mc:Fallback>
                <p:oleObj name="Visio" r:id="rId6" imgW="4539632" imgH="61162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779220"/>
                        <a:ext cx="2736304" cy="3685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65887"/>
              </p:ext>
            </p:extLst>
          </p:nvPr>
        </p:nvGraphicFramePr>
        <p:xfrm>
          <a:off x="5985853" y="1355282"/>
          <a:ext cx="3116872" cy="185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3" name="Visio" r:id="rId8" imgW="4383725" imgH="2603500" progId="Visio.Drawing.11">
                  <p:embed/>
                </p:oleObj>
              </mc:Choice>
              <mc:Fallback>
                <p:oleObj name="Visio" r:id="rId8" imgW="4383725" imgH="26035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853" y="1355282"/>
                        <a:ext cx="3116872" cy="185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149"/>
          <p:cNvGrpSpPr>
            <a:grpSpLocks/>
          </p:cNvGrpSpPr>
          <p:nvPr/>
        </p:nvGrpSpPr>
        <p:grpSpPr bwMode="auto">
          <a:xfrm>
            <a:off x="5292082" y="1303467"/>
            <a:ext cx="1296987" cy="504825"/>
            <a:chOff x="1383" y="1071"/>
            <a:chExt cx="816" cy="318"/>
          </a:xfrm>
        </p:grpSpPr>
        <p:sp>
          <p:nvSpPr>
            <p:cNvPr id="35" name="Line 150"/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151"/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</a:t>
              </a:r>
            </a:p>
          </p:txBody>
        </p:sp>
      </p:grpSp>
      <p:grpSp>
        <p:nvGrpSpPr>
          <p:cNvPr id="37" name="Group 149"/>
          <p:cNvGrpSpPr>
            <a:grpSpLocks/>
          </p:cNvGrpSpPr>
          <p:nvPr/>
        </p:nvGrpSpPr>
        <p:grpSpPr bwMode="auto">
          <a:xfrm>
            <a:off x="2157910" y="1303467"/>
            <a:ext cx="1296987" cy="504825"/>
            <a:chOff x="1383" y="1071"/>
            <a:chExt cx="816" cy="318"/>
          </a:xfrm>
        </p:grpSpPr>
        <p:sp>
          <p:nvSpPr>
            <p:cNvPr id="38" name="Line 150"/>
            <p:cNvSpPr>
              <a:spLocks noChangeShapeType="1"/>
            </p:cNvSpPr>
            <p:nvPr/>
          </p:nvSpPr>
          <p:spPr bwMode="auto">
            <a:xfrm>
              <a:off x="1383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151"/>
            <p:cNvSpPr>
              <a:spLocks noChangeArrowheads="1"/>
            </p:cNvSpPr>
            <p:nvPr/>
          </p:nvSpPr>
          <p:spPr bwMode="auto">
            <a:xfrm>
              <a:off x="1440" y="1071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割线</a:t>
              </a:r>
            </a:p>
          </p:txBody>
        </p:sp>
      </p:grpSp>
      <p:sp>
        <p:nvSpPr>
          <p:cNvPr id="40" name="标题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将二叉树转换成树</a:t>
            </a: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-3304" y="454512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5481229"/>
            <a:ext cx="9144000" cy="13767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将</a:t>
            </a:r>
            <a:r>
              <a:rPr lang="zh-CN" altLang="en-US" dirty="0"/>
              <a:t>各棵树分别转换成二叉树，将每棵树的根结点用线相连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以第一棵树根结点为二叉树</a:t>
            </a:r>
            <a:r>
              <a:rPr lang="zh-CN" altLang="en-US"/>
              <a:t>的根</a:t>
            </a:r>
            <a:endParaRPr lang="en-US" altLang="zh-CN"/>
          </a:p>
          <a:p>
            <a:pPr marL="936000" lvl="1" indent="-46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以根结点为轴心，顺时针旋转，构成二叉树型结构</a:t>
            </a:r>
          </a:p>
        </p:txBody>
      </p:sp>
      <p:graphicFrame>
        <p:nvGraphicFramePr>
          <p:cNvPr id="4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59134"/>
              </p:ext>
            </p:extLst>
          </p:nvPr>
        </p:nvGraphicFramePr>
        <p:xfrm>
          <a:off x="395288" y="800710"/>
          <a:ext cx="371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Visio" r:id="rId4" imgW="5907995" imgH="2581613" progId="Visio.Drawing.11">
                  <p:embed/>
                </p:oleObj>
              </mc:Choice>
              <mc:Fallback>
                <p:oleObj name="Visio" r:id="rId4" imgW="5907995" imgH="25816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00710"/>
                        <a:ext cx="371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6942"/>
              </p:ext>
            </p:extLst>
          </p:nvPr>
        </p:nvGraphicFramePr>
        <p:xfrm>
          <a:off x="4865688" y="800710"/>
          <a:ext cx="3522662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6" name="Visio" r:id="rId6" imgW="5603735" imgH="3250930" progId="Visio.Drawing.11">
                  <p:embed/>
                </p:oleObj>
              </mc:Choice>
              <mc:Fallback>
                <p:oleObj name="Visio" r:id="rId6" imgW="5603735" imgH="3250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800710"/>
                        <a:ext cx="3522662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6"/>
          <p:cNvSpPr>
            <a:spLocks noChangeShapeType="1"/>
          </p:cNvSpPr>
          <p:nvPr/>
        </p:nvSpPr>
        <p:spPr bwMode="auto">
          <a:xfrm>
            <a:off x="5848352" y="995018"/>
            <a:ext cx="936625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7232017" y="995018"/>
            <a:ext cx="720725" cy="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99"/>
          <p:cNvGrpSpPr>
            <a:grpSpLocks/>
          </p:cNvGrpSpPr>
          <p:nvPr/>
        </p:nvGrpSpPr>
        <p:grpSpPr bwMode="auto">
          <a:xfrm rot="19883260">
            <a:off x="3492502" y="2699360"/>
            <a:ext cx="2087563" cy="576263"/>
            <a:chOff x="3334" y="1026"/>
            <a:chExt cx="816" cy="363"/>
          </a:xfrm>
        </p:grpSpPr>
        <p:sp>
          <p:nvSpPr>
            <p:cNvPr id="9" name="Line 100"/>
            <p:cNvSpPr>
              <a:spLocks noChangeShapeType="1"/>
            </p:cNvSpPr>
            <p:nvPr/>
          </p:nvSpPr>
          <p:spPr bwMode="auto">
            <a:xfrm flipH="1">
              <a:off x="3334" y="1389"/>
              <a:ext cx="816" cy="0"/>
            </a:xfrm>
            <a:prstGeom prst="line">
              <a:avLst/>
            </a:prstGeom>
            <a:noFill/>
            <a:ln w="76200">
              <a:solidFill>
                <a:srgbClr val="990099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1"/>
            <p:cNvSpPr>
              <a:spLocks noChangeArrowheads="1"/>
            </p:cNvSpPr>
            <p:nvPr/>
          </p:nvSpPr>
          <p:spPr bwMode="auto">
            <a:xfrm>
              <a:off x="3424" y="1026"/>
              <a:ext cx="6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4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</a:t>
              </a:r>
            </a:p>
          </p:txBody>
        </p:sp>
      </p:grpSp>
      <p:graphicFrame>
        <p:nvGraphicFramePr>
          <p:cNvPr id="11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626205"/>
              </p:ext>
            </p:extLst>
          </p:nvPr>
        </p:nvGraphicFramePr>
        <p:xfrm>
          <a:off x="1258890" y="2051660"/>
          <a:ext cx="25431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7" name="Visio" r:id="rId8" imgW="4005018" imgH="5212945" progId="Visio.Drawing.11">
                  <p:embed/>
                </p:oleObj>
              </mc:Choice>
              <mc:Fallback>
                <p:oleObj name="Visio" r:id="rId8" imgW="4005018" imgH="52129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90" y="2051660"/>
                        <a:ext cx="25431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2"/>
          <p:cNvSpPr txBox="1">
            <a:spLocks noChangeArrowheads="1"/>
          </p:cNvSpPr>
          <p:nvPr/>
        </p:nvSpPr>
        <p:spPr bwMode="auto">
          <a:xfrm>
            <a:off x="5130270" y="3739078"/>
            <a:ext cx="3330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树转换成的二叉树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其右子树一定为空</a:t>
            </a:r>
          </a:p>
        </p:txBody>
      </p:sp>
      <p:sp>
        <p:nvSpPr>
          <p:cNvPr id="13" name="Text Box 152"/>
          <p:cNvSpPr txBox="1">
            <a:spLocks noChangeArrowheads="1"/>
          </p:cNvSpPr>
          <p:nvPr/>
        </p:nvSpPr>
        <p:spPr bwMode="auto">
          <a:xfrm>
            <a:off x="5130270" y="3131656"/>
            <a:ext cx="3330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为什么这样连接？</a:t>
            </a:r>
          </a:p>
        </p:txBody>
      </p:sp>
      <p:sp>
        <p:nvSpPr>
          <p:cNvPr id="15" name="标题 1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森林转换成二叉树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-3304" y="543071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6" grpId="0" animBg="1"/>
      <p:bldP spid="7" grpId="0" animBg="1"/>
      <p:bldP spid="12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178684"/>
            <a:ext cx="9137650" cy="176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割</a:t>
            </a: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线：将二叉树中根结点与其右孩子、及沿右分支搜索到的所有右孩子间的连线全部去掉，使之变成孤立的二叉树</a:t>
            </a:r>
          </a:p>
          <a:p>
            <a:pPr marL="51435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还原：将孤立的二叉树还原成树</a:t>
            </a:r>
          </a:p>
        </p:txBody>
      </p:sp>
      <p:graphicFrame>
        <p:nvGraphicFramePr>
          <p:cNvPr id="4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160360"/>
              </p:ext>
            </p:extLst>
          </p:nvPr>
        </p:nvGraphicFramePr>
        <p:xfrm>
          <a:off x="467546" y="961625"/>
          <a:ext cx="2951931" cy="384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9" name="Visio" r:id="rId4" imgW="4005018" imgH="5212945" progId="Visio.Drawing.11">
                  <p:embed/>
                </p:oleObj>
              </mc:Choice>
              <mc:Fallback>
                <p:oleObj name="Visio" r:id="rId4" imgW="4005018" imgH="52129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6" y="961625"/>
                        <a:ext cx="2951931" cy="384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8"/>
          <p:cNvGrpSpPr>
            <a:grpSpLocks/>
          </p:cNvGrpSpPr>
          <p:nvPr/>
        </p:nvGrpSpPr>
        <p:grpSpPr bwMode="auto">
          <a:xfrm rot="19225858">
            <a:off x="1871067" y="1455013"/>
            <a:ext cx="216000" cy="216000"/>
            <a:chOff x="1978" y="3911"/>
            <a:chExt cx="111" cy="111"/>
          </a:xfrm>
        </p:grpSpPr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101"/>
          <p:cNvGrpSpPr>
            <a:grpSpLocks/>
          </p:cNvGrpSpPr>
          <p:nvPr/>
        </p:nvGrpSpPr>
        <p:grpSpPr bwMode="auto">
          <a:xfrm rot="19673369">
            <a:off x="2477796" y="2155209"/>
            <a:ext cx="216000" cy="216000"/>
            <a:chOff x="1978" y="3911"/>
            <a:chExt cx="111" cy="111"/>
          </a:xfrm>
        </p:grpSpPr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5715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1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442935"/>
              </p:ext>
            </p:extLst>
          </p:nvPr>
        </p:nvGraphicFramePr>
        <p:xfrm>
          <a:off x="4591111" y="764704"/>
          <a:ext cx="3494484" cy="202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0" name="Visio" r:id="rId6" imgW="5603735" imgH="3250930" progId="Visio.Drawing.11">
                  <p:embed/>
                </p:oleObj>
              </mc:Choice>
              <mc:Fallback>
                <p:oleObj name="Visio" r:id="rId6" imgW="5603735" imgH="3250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111" y="764704"/>
                        <a:ext cx="3494484" cy="202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20252"/>
              </p:ext>
            </p:extLst>
          </p:nvPr>
        </p:nvGraphicFramePr>
        <p:xfrm>
          <a:off x="4432298" y="3465004"/>
          <a:ext cx="395612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1" name="Visio" r:id="rId8" imgW="5907995" imgH="2581613" progId="Visio.Drawing.11">
                  <p:embed/>
                </p:oleObj>
              </mc:Choice>
              <mc:Fallback>
                <p:oleObj name="Visio" r:id="rId8" imgW="5907995" imgH="25816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298" y="3465004"/>
                        <a:ext cx="3956126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07"/>
          <p:cNvSpPr>
            <a:spLocks noChangeShapeType="1"/>
          </p:cNvSpPr>
          <p:nvPr/>
        </p:nvSpPr>
        <p:spPr bwMode="auto">
          <a:xfrm>
            <a:off x="3275015" y="2041123"/>
            <a:ext cx="1296987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9"/>
          <p:cNvSpPr>
            <a:spLocks noChangeShapeType="1"/>
          </p:cNvSpPr>
          <p:nvPr/>
        </p:nvSpPr>
        <p:spPr bwMode="auto">
          <a:xfrm rot="5400000">
            <a:off x="5905536" y="3123203"/>
            <a:ext cx="1009650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标题 20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二叉树转换成森林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-3304" y="523617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  <p:bldP spid="13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20982" y="735676"/>
            <a:ext cx="9123018" cy="612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95400" indent="-381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树的遍历：无遗漏地访问树的结点，使每一结点仅被访问一次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即：找出一个完整而有规律的走法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得到树中所有结点的一个线性排列</a:t>
            </a:r>
          </a:p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常用的遍历方法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先根次序遍历：先访问树的根结点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然后依次先根遍历根的每棵子树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(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从左到右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)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后根次序遍历：先依次后根遍历每棵子树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(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从左到右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) 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最后访问根结点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层次遍历：先访问树的第一层上的结点，然后依次遍历第二层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……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直到第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层的结点，每层遍历顺序为从左到右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7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树和森林的遍历</a:t>
            </a:r>
          </a:p>
        </p:txBody>
      </p:sp>
    </p:spTree>
    <p:extLst>
      <p:ext uri="{BB962C8B-B14F-4D97-AF65-F5344CB8AC3E}">
        <p14:creationId xmlns:p14="http://schemas.microsoft.com/office/powerpoint/2010/main" val="37678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Oval 3"/>
          <p:cNvSpPr>
            <a:spLocks noChangeArrowheads="1"/>
          </p:cNvSpPr>
          <p:nvPr/>
        </p:nvSpPr>
        <p:spPr bwMode="auto">
          <a:xfrm>
            <a:off x="827586" y="1871365"/>
            <a:ext cx="549275" cy="552450"/>
          </a:xfrm>
          <a:prstGeom prst="ellips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47172" name="AutoShape 4"/>
          <p:cNvSpPr>
            <a:spLocks noChangeArrowheads="1"/>
          </p:cNvSpPr>
          <p:nvPr/>
        </p:nvSpPr>
        <p:spPr bwMode="auto">
          <a:xfrm>
            <a:off x="1565567" y="1052738"/>
            <a:ext cx="2358363" cy="434975"/>
          </a:xfrm>
          <a:prstGeom prst="wedgeRectCallout">
            <a:avLst>
              <a:gd name="adj1" fmla="val -56919"/>
              <a:gd name="adj2" fmla="val 131071"/>
            </a:avLst>
          </a:prstGeom>
          <a:noFill/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只有根结点的树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7207" name="Group 39"/>
          <p:cNvGrpSpPr>
            <a:grpSpLocks/>
          </p:cNvGrpSpPr>
          <p:nvPr/>
        </p:nvGrpSpPr>
        <p:grpSpPr bwMode="auto">
          <a:xfrm>
            <a:off x="2056874" y="1841501"/>
            <a:ext cx="5159375" cy="4059238"/>
            <a:chOff x="1984" y="1160"/>
            <a:chExt cx="3250" cy="2557"/>
          </a:xfrm>
        </p:grpSpPr>
        <p:grpSp>
          <p:nvGrpSpPr>
            <p:cNvPr id="647174" name="Group 6"/>
            <p:cNvGrpSpPr>
              <a:grpSpLocks/>
            </p:cNvGrpSpPr>
            <p:nvPr/>
          </p:nvGrpSpPr>
          <p:grpSpPr bwMode="auto">
            <a:xfrm>
              <a:off x="1984" y="1622"/>
              <a:ext cx="3250" cy="2095"/>
              <a:chOff x="2243" y="1124"/>
              <a:chExt cx="2723" cy="1755"/>
            </a:xfrm>
          </p:grpSpPr>
          <p:sp>
            <p:nvSpPr>
              <p:cNvPr id="647175" name="Oval 7"/>
              <p:cNvSpPr>
                <a:spLocks noChangeArrowheads="1"/>
              </p:cNvSpPr>
              <p:nvPr/>
            </p:nvSpPr>
            <p:spPr bwMode="auto">
              <a:xfrm>
                <a:off x="3526" y="1124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647176" name="Oval 8"/>
              <p:cNvSpPr>
                <a:spLocks noChangeArrowheads="1"/>
              </p:cNvSpPr>
              <p:nvPr/>
            </p:nvSpPr>
            <p:spPr bwMode="auto">
              <a:xfrm>
                <a:off x="2880" y="163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647177" name="Oval 9"/>
              <p:cNvSpPr>
                <a:spLocks noChangeArrowheads="1"/>
              </p:cNvSpPr>
              <p:nvPr/>
            </p:nvSpPr>
            <p:spPr bwMode="auto">
              <a:xfrm>
                <a:off x="3526" y="163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647178" name="Oval 10"/>
              <p:cNvSpPr>
                <a:spLocks noChangeArrowheads="1"/>
              </p:cNvSpPr>
              <p:nvPr/>
            </p:nvSpPr>
            <p:spPr bwMode="auto">
              <a:xfrm>
                <a:off x="4303" y="163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647179" name="Oval 11"/>
              <p:cNvSpPr>
                <a:spLocks noChangeArrowheads="1"/>
              </p:cNvSpPr>
              <p:nvPr/>
            </p:nvSpPr>
            <p:spPr bwMode="auto">
              <a:xfrm>
                <a:off x="2504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647180" name="Oval 12"/>
              <p:cNvSpPr>
                <a:spLocks noChangeArrowheads="1"/>
              </p:cNvSpPr>
              <p:nvPr/>
            </p:nvSpPr>
            <p:spPr bwMode="auto">
              <a:xfrm>
                <a:off x="3148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647181" name="Oval 13"/>
              <p:cNvSpPr>
                <a:spLocks noChangeArrowheads="1"/>
              </p:cNvSpPr>
              <p:nvPr/>
            </p:nvSpPr>
            <p:spPr bwMode="auto">
              <a:xfrm>
                <a:off x="3526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647182" name="Oval 14"/>
              <p:cNvSpPr>
                <a:spLocks noChangeArrowheads="1"/>
              </p:cNvSpPr>
              <p:nvPr/>
            </p:nvSpPr>
            <p:spPr bwMode="auto">
              <a:xfrm>
                <a:off x="3893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sp>
            <p:nvSpPr>
              <p:cNvPr id="647183" name="Oval 15"/>
              <p:cNvSpPr>
                <a:spLocks noChangeArrowheads="1"/>
              </p:cNvSpPr>
              <p:nvPr/>
            </p:nvSpPr>
            <p:spPr bwMode="auto">
              <a:xfrm>
                <a:off x="4303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</a:p>
            </p:txBody>
          </p:sp>
          <p:sp>
            <p:nvSpPr>
              <p:cNvPr id="647184" name="Oval 16"/>
              <p:cNvSpPr>
                <a:spLocks noChangeArrowheads="1"/>
              </p:cNvSpPr>
              <p:nvPr/>
            </p:nvSpPr>
            <p:spPr bwMode="auto">
              <a:xfrm>
                <a:off x="4676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</a:t>
                </a:r>
              </a:p>
            </p:txBody>
          </p:sp>
          <p:sp>
            <p:nvSpPr>
              <p:cNvPr id="647185" name="Oval 17"/>
              <p:cNvSpPr>
                <a:spLocks noChangeArrowheads="1"/>
              </p:cNvSpPr>
              <p:nvPr/>
            </p:nvSpPr>
            <p:spPr bwMode="auto">
              <a:xfrm>
                <a:off x="2243" y="2587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</a:p>
            </p:txBody>
          </p:sp>
          <p:sp>
            <p:nvSpPr>
              <p:cNvPr id="647186" name="Oval 18"/>
              <p:cNvSpPr>
                <a:spLocks noChangeArrowheads="1"/>
              </p:cNvSpPr>
              <p:nvPr/>
            </p:nvSpPr>
            <p:spPr bwMode="auto">
              <a:xfrm>
                <a:off x="2754" y="2587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</a:p>
            </p:txBody>
          </p:sp>
          <p:sp>
            <p:nvSpPr>
              <p:cNvPr id="647187" name="Oval 19"/>
              <p:cNvSpPr>
                <a:spLocks noChangeArrowheads="1"/>
              </p:cNvSpPr>
              <p:nvPr/>
            </p:nvSpPr>
            <p:spPr bwMode="auto">
              <a:xfrm>
                <a:off x="3877" y="2587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</a:t>
                </a:r>
              </a:p>
            </p:txBody>
          </p:sp>
          <p:sp>
            <p:nvSpPr>
              <p:cNvPr id="647188" name="Line 20"/>
              <p:cNvSpPr>
                <a:spLocks noChangeShapeType="1"/>
              </p:cNvSpPr>
              <p:nvPr/>
            </p:nvSpPr>
            <p:spPr bwMode="auto">
              <a:xfrm>
                <a:off x="3667" y="1422"/>
                <a:ext cx="0" cy="211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89" name="Line 21"/>
              <p:cNvSpPr>
                <a:spLocks noChangeShapeType="1"/>
              </p:cNvSpPr>
              <p:nvPr/>
            </p:nvSpPr>
            <p:spPr bwMode="auto">
              <a:xfrm flipH="1">
                <a:off x="3667" y="1933"/>
                <a:ext cx="0" cy="18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0" name="Line 22"/>
              <p:cNvSpPr>
                <a:spLocks noChangeShapeType="1"/>
              </p:cNvSpPr>
              <p:nvPr/>
            </p:nvSpPr>
            <p:spPr bwMode="auto">
              <a:xfrm>
                <a:off x="4445" y="1933"/>
                <a:ext cx="0" cy="18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1" name="Line 23"/>
              <p:cNvSpPr>
                <a:spLocks noChangeShapeType="1"/>
              </p:cNvSpPr>
              <p:nvPr/>
            </p:nvSpPr>
            <p:spPr bwMode="auto">
              <a:xfrm flipH="1">
                <a:off x="4106" y="1889"/>
                <a:ext cx="239" cy="254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2" name="Line 24"/>
              <p:cNvSpPr>
                <a:spLocks noChangeShapeType="1"/>
              </p:cNvSpPr>
              <p:nvPr/>
            </p:nvSpPr>
            <p:spPr bwMode="auto">
              <a:xfrm>
                <a:off x="4556" y="1889"/>
                <a:ext cx="234" cy="233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3" name="Line 25"/>
              <p:cNvSpPr>
                <a:spLocks noChangeShapeType="1"/>
              </p:cNvSpPr>
              <p:nvPr/>
            </p:nvSpPr>
            <p:spPr bwMode="auto">
              <a:xfrm>
                <a:off x="3801" y="1333"/>
                <a:ext cx="523" cy="3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4" name="Line 26"/>
              <p:cNvSpPr>
                <a:spLocks noChangeShapeType="1"/>
              </p:cNvSpPr>
              <p:nvPr/>
            </p:nvSpPr>
            <p:spPr bwMode="auto">
              <a:xfrm flipH="1">
                <a:off x="3136" y="1344"/>
                <a:ext cx="398" cy="34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5" name="Line 27"/>
              <p:cNvSpPr>
                <a:spLocks noChangeShapeType="1"/>
              </p:cNvSpPr>
              <p:nvPr/>
            </p:nvSpPr>
            <p:spPr bwMode="auto">
              <a:xfrm>
                <a:off x="3078" y="1911"/>
                <a:ext cx="152" cy="221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6" name="Line 28"/>
              <p:cNvSpPr>
                <a:spLocks noChangeShapeType="1"/>
              </p:cNvSpPr>
              <p:nvPr/>
            </p:nvSpPr>
            <p:spPr bwMode="auto">
              <a:xfrm flipH="1">
                <a:off x="2734" y="1904"/>
                <a:ext cx="206" cy="24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7" name="Line 29"/>
              <p:cNvSpPr>
                <a:spLocks noChangeShapeType="1"/>
              </p:cNvSpPr>
              <p:nvPr/>
            </p:nvSpPr>
            <p:spPr bwMode="auto">
              <a:xfrm flipH="1">
                <a:off x="2434" y="2390"/>
                <a:ext cx="133" cy="21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8" name="Line 30"/>
              <p:cNvSpPr>
                <a:spLocks noChangeShapeType="1"/>
              </p:cNvSpPr>
              <p:nvPr/>
            </p:nvSpPr>
            <p:spPr bwMode="auto">
              <a:xfrm>
                <a:off x="2720" y="2400"/>
                <a:ext cx="140" cy="19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47199" name="Line 31"/>
              <p:cNvSpPr>
                <a:spLocks noChangeShapeType="1"/>
              </p:cNvSpPr>
              <p:nvPr/>
            </p:nvSpPr>
            <p:spPr bwMode="auto">
              <a:xfrm>
                <a:off x="4034" y="2411"/>
                <a:ext cx="0" cy="18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647200" name="AutoShape 32"/>
            <p:cNvSpPr>
              <a:spLocks noChangeArrowheads="1"/>
            </p:cNvSpPr>
            <p:nvPr/>
          </p:nvSpPr>
          <p:spPr bwMode="auto">
            <a:xfrm>
              <a:off x="3923" y="1160"/>
              <a:ext cx="1134" cy="274"/>
            </a:xfrm>
            <a:prstGeom prst="wedgeRectCallout">
              <a:avLst>
                <a:gd name="adj1" fmla="val -52856"/>
                <a:gd name="adj2" fmla="val 120949"/>
              </a:avLst>
            </a:prstGeom>
            <a:noFill/>
            <a:ln w="38100" algn="ctr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有子树的树</a:t>
              </a:r>
            </a:p>
          </p:txBody>
        </p:sp>
      </p:grpSp>
      <p:sp>
        <p:nvSpPr>
          <p:cNvPr id="647201" name="Freeform 33"/>
          <p:cNvSpPr>
            <a:spLocks/>
          </p:cNvSpPr>
          <p:nvPr/>
        </p:nvSpPr>
        <p:spPr bwMode="auto">
          <a:xfrm>
            <a:off x="1918761" y="3355975"/>
            <a:ext cx="2509224" cy="2736850"/>
          </a:xfrm>
          <a:custGeom>
            <a:avLst/>
            <a:gdLst>
              <a:gd name="T0" fmla="*/ 333 w 1356"/>
              <a:gd name="T1" fmla="*/ 245 h 1445"/>
              <a:gd name="T2" fmla="*/ 756 w 1356"/>
              <a:gd name="T3" fmla="*/ 0 h 1445"/>
              <a:gd name="T4" fmla="*/ 989 w 1356"/>
              <a:gd name="T5" fmla="*/ 45 h 1445"/>
              <a:gd name="T6" fmla="*/ 1134 w 1356"/>
              <a:gd name="T7" fmla="*/ 156 h 1445"/>
              <a:gd name="T8" fmla="*/ 1156 w 1356"/>
              <a:gd name="T9" fmla="*/ 189 h 1445"/>
              <a:gd name="T10" fmla="*/ 1189 w 1356"/>
              <a:gd name="T11" fmla="*/ 211 h 1445"/>
              <a:gd name="T12" fmla="*/ 1211 w 1356"/>
              <a:gd name="T13" fmla="*/ 278 h 1445"/>
              <a:gd name="T14" fmla="*/ 1234 w 1356"/>
              <a:gd name="T15" fmla="*/ 311 h 1445"/>
              <a:gd name="T16" fmla="*/ 1322 w 1356"/>
              <a:gd name="T17" fmla="*/ 511 h 1445"/>
              <a:gd name="T18" fmla="*/ 1334 w 1356"/>
              <a:gd name="T19" fmla="*/ 556 h 1445"/>
              <a:gd name="T20" fmla="*/ 1356 w 1356"/>
              <a:gd name="T21" fmla="*/ 622 h 1445"/>
              <a:gd name="T22" fmla="*/ 1345 w 1356"/>
              <a:gd name="T23" fmla="*/ 789 h 1445"/>
              <a:gd name="T24" fmla="*/ 1256 w 1356"/>
              <a:gd name="T25" fmla="*/ 1034 h 1445"/>
              <a:gd name="T26" fmla="*/ 1222 w 1356"/>
              <a:gd name="T27" fmla="*/ 1100 h 1445"/>
              <a:gd name="T28" fmla="*/ 1045 w 1356"/>
              <a:gd name="T29" fmla="*/ 1245 h 1445"/>
              <a:gd name="T30" fmla="*/ 889 w 1356"/>
              <a:gd name="T31" fmla="*/ 1345 h 1445"/>
              <a:gd name="T32" fmla="*/ 689 w 1356"/>
              <a:gd name="T33" fmla="*/ 1445 h 1445"/>
              <a:gd name="T34" fmla="*/ 267 w 1356"/>
              <a:gd name="T35" fmla="*/ 1433 h 1445"/>
              <a:gd name="T36" fmla="*/ 111 w 1356"/>
              <a:gd name="T37" fmla="*/ 1378 h 1445"/>
              <a:gd name="T38" fmla="*/ 0 w 1356"/>
              <a:gd name="T39" fmla="*/ 1245 h 1445"/>
              <a:gd name="T40" fmla="*/ 22 w 1356"/>
              <a:gd name="T41" fmla="*/ 1056 h 1445"/>
              <a:gd name="T42" fmla="*/ 178 w 1356"/>
              <a:gd name="T43" fmla="*/ 745 h 1445"/>
              <a:gd name="T44" fmla="*/ 222 w 1356"/>
              <a:gd name="T45" fmla="*/ 634 h 1445"/>
              <a:gd name="T46" fmla="*/ 322 w 1356"/>
              <a:gd name="T47" fmla="*/ 434 h 1445"/>
              <a:gd name="T48" fmla="*/ 367 w 1356"/>
              <a:gd name="T49" fmla="*/ 334 h 1445"/>
              <a:gd name="T50" fmla="*/ 356 w 1356"/>
              <a:gd name="T51" fmla="*/ 289 h 1445"/>
              <a:gd name="T52" fmla="*/ 333 w 1356"/>
              <a:gd name="T53" fmla="*/ 245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56" h="1445">
                <a:moveTo>
                  <a:pt x="333" y="245"/>
                </a:moveTo>
                <a:cubicBezTo>
                  <a:pt x="396" y="66"/>
                  <a:pt x="587" y="19"/>
                  <a:pt x="756" y="0"/>
                </a:cubicBezTo>
                <a:cubicBezTo>
                  <a:pt x="831" y="7"/>
                  <a:pt x="919" y="10"/>
                  <a:pt x="989" y="45"/>
                </a:cubicBezTo>
                <a:cubicBezTo>
                  <a:pt x="1043" y="72"/>
                  <a:pt x="1084" y="123"/>
                  <a:pt x="1134" y="156"/>
                </a:cubicBezTo>
                <a:cubicBezTo>
                  <a:pt x="1141" y="167"/>
                  <a:pt x="1147" y="180"/>
                  <a:pt x="1156" y="189"/>
                </a:cubicBezTo>
                <a:cubicBezTo>
                  <a:pt x="1165" y="198"/>
                  <a:pt x="1182" y="200"/>
                  <a:pt x="1189" y="211"/>
                </a:cubicBezTo>
                <a:cubicBezTo>
                  <a:pt x="1201" y="231"/>
                  <a:pt x="1198" y="259"/>
                  <a:pt x="1211" y="278"/>
                </a:cubicBezTo>
                <a:cubicBezTo>
                  <a:pt x="1219" y="289"/>
                  <a:pt x="1226" y="300"/>
                  <a:pt x="1234" y="311"/>
                </a:cubicBezTo>
                <a:cubicBezTo>
                  <a:pt x="1258" y="383"/>
                  <a:pt x="1298" y="439"/>
                  <a:pt x="1322" y="511"/>
                </a:cubicBezTo>
                <a:cubicBezTo>
                  <a:pt x="1327" y="526"/>
                  <a:pt x="1329" y="541"/>
                  <a:pt x="1334" y="556"/>
                </a:cubicBezTo>
                <a:cubicBezTo>
                  <a:pt x="1341" y="578"/>
                  <a:pt x="1356" y="622"/>
                  <a:pt x="1356" y="622"/>
                </a:cubicBezTo>
                <a:cubicBezTo>
                  <a:pt x="1352" y="678"/>
                  <a:pt x="1351" y="734"/>
                  <a:pt x="1345" y="789"/>
                </a:cubicBezTo>
                <a:cubicBezTo>
                  <a:pt x="1336" y="873"/>
                  <a:pt x="1293" y="960"/>
                  <a:pt x="1256" y="1034"/>
                </a:cubicBezTo>
                <a:cubicBezTo>
                  <a:pt x="1233" y="1080"/>
                  <a:pt x="1260" y="1057"/>
                  <a:pt x="1222" y="1100"/>
                </a:cubicBezTo>
                <a:cubicBezTo>
                  <a:pt x="1160" y="1169"/>
                  <a:pt x="1117" y="1197"/>
                  <a:pt x="1045" y="1245"/>
                </a:cubicBezTo>
                <a:cubicBezTo>
                  <a:pt x="993" y="1280"/>
                  <a:pt x="949" y="1323"/>
                  <a:pt x="889" y="1345"/>
                </a:cubicBezTo>
                <a:cubicBezTo>
                  <a:pt x="827" y="1392"/>
                  <a:pt x="765" y="1425"/>
                  <a:pt x="689" y="1445"/>
                </a:cubicBezTo>
                <a:cubicBezTo>
                  <a:pt x="548" y="1441"/>
                  <a:pt x="408" y="1440"/>
                  <a:pt x="267" y="1433"/>
                </a:cubicBezTo>
                <a:cubicBezTo>
                  <a:pt x="219" y="1431"/>
                  <a:pt x="160" y="1390"/>
                  <a:pt x="111" y="1378"/>
                </a:cubicBezTo>
                <a:cubicBezTo>
                  <a:pt x="57" y="1342"/>
                  <a:pt x="20" y="1306"/>
                  <a:pt x="0" y="1245"/>
                </a:cubicBezTo>
                <a:cubicBezTo>
                  <a:pt x="2" y="1220"/>
                  <a:pt x="7" y="1102"/>
                  <a:pt x="22" y="1056"/>
                </a:cubicBezTo>
                <a:cubicBezTo>
                  <a:pt x="58" y="948"/>
                  <a:pt x="115" y="839"/>
                  <a:pt x="178" y="745"/>
                </a:cubicBezTo>
                <a:cubicBezTo>
                  <a:pt x="191" y="704"/>
                  <a:pt x="198" y="670"/>
                  <a:pt x="222" y="634"/>
                </a:cubicBezTo>
                <a:cubicBezTo>
                  <a:pt x="240" y="562"/>
                  <a:pt x="281" y="495"/>
                  <a:pt x="322" y="434"/>
                </a:cubicBezTo>
                <a:cubicBezTo>
                  <a:pt x="334" y="396"/>
                  <a:pt x="345" y="367"/>
                  <a:pt x="367" y="334"/>
                </a:cubicBezTo>
                <a:cubicBezTo>
                  <a:pt x="363" y="319"/>
                  <a:pt x="363" y="303"/>
                  <a:pt x="356" y="289"/>
                </a:cubicBezTo>
                <a:cubicBezTo>
                  <a:pt x="328" y="233"/>
                  <a:pt x="333" y="297"/>
                  <a:pt x="333" y="245"/>
                </a:cubicBezTo>
                <a:close/>
              </a:path>
            </a:pathLst>
          </a:custGeom>
          <a:noFill/>
          <a:ln w="57150" cap="flat" cmpd="sng">
            <a:solidFill>
              <a:srgbClr val="0066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endParaRPr lang="zh-CN" altLang="en-US" b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7202" name="Freeform 34"/>
          <p:cNvSpPr>
            <a:spLocks/>
          </p:cNvSpPr>
          <p:nvPr/>
        </p:nvSpPr>
        <p:spPr bwMode="auto">
          <a:xfrm>
            <a:off x="4341285" y="3330577"/>
            <a:ext cx="938212" cy="1895475"/>
          </a:xfrm>
          <a:custGeom>
            <a:avLst/>
            <a:gdLst>
              <a:gd name="T0" fmla="*/ 11 w 495"/>
              <a:gd name="T1" fmla="*/ 100 h 1000"/>
              <a:gd name="T2" fmla="*/ 156 w 495"/>
              <a:gd name="T3" fmla="*/ 0 h 1000"/>
              <a:gd name="T4" fmla="*/ 334 w 495"/>
              <a:gd name="T5" fmla="*/ 22 h 1000"/>
              <a:gd name="T6" fmla="*/ 400 w 495"/>
              <a:gd name="T7" fmla="*/ 44 h 1000"/>
              <a:gd name="T8" fmla="*/ 478 w 495"/>
              <a:gd name="T9" fmla="*/ 155 h 1000"/>
              <a:gd name="T10" fmla="*/ 434 w 495"/>
              <a:gd name="T11" fmla="*/ 389 h 1000"/>
              <a:gd name="T12" fmla="*/ 378 w 495"/>
              <a:gd name="T13" fmla="*/ 811 h 1000"/>
              <a:gd name="T14" fmla="*/ 300 w 495"/>
              <a:gd name="T15" fmla="*/ 944 h 1000"/>
              <a:gd name="T16" fmla="*/ 278 w 495"/>
              <a:gd name="T17" fmla="*/ 978 h 1000"/>
              <a:gd name="T18" fmla="*/ 212 w 495"/>
              <a:gd name="T19" fmla="*/ 1000 h 1000"/>
              <a:gd name="T20" fmla="*/ 145 w 495"/>
              <a:gd name="T21" fmla="*/ 966 h 1000"/>
              <a:gd name="T22" fmla="*/ 111 w 495"/>
              <a:gd name="T23" fmla="*/ 933 h 1000"/>
              <a:gd name="T24" fmla="*/ 78 w 495"/>
              <a:gd name="T25" fmla="*/ 911 h 1000"/>
              <a:gd name="T26" fmla="*/ 78 w 495"/>
              <a:gd name="T27" fmla="*/ 633 h 1000"/>
              <a:gd name="T28" fmla="*/ 0 w 495"/>
              <a:gd name="T29" fmla="*/ 222 h 1000"/>
              <a:gd name="T30" fmla="*/ 56 w 495"/>
              <a:gd name="T31" fmla="*/ 55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5" h="1000">
                <a:moveTo>
                  <a:pt x="11" y="100"/>
                </a:moveTo>
                <a:cubicBezTo>
                  <a:pt x="56" y="34"/>
                  <a:pt x="78" y="15"/>
                  <a:pt x="156" y="0"/>
                </a:cubicBezTo>
                <a:cubicBezTo>
                  <a:pt x="242" y="7"/>
                  <a:pt x="268" y="2"/>
                  <a:pt x="334" y="22"/>
                </a:cubicBezTo>
                <a:cubicBezTo>
                  <a:pt x="356" y="29"/>
                  <a:pt x="400" y="44"/>
                  <a:pt x="400" y="44"/>
                </a:cubicBezTo>
                <a:cubicBezTo>
                  <a:pt x="439" y="83"/>
                  <a:pt x="461" y="103"/>
                  <a:pt x="478" y="155"/>
                </a:cubicBezTo>
                <a:cubicBezTo>
                  <a:pt x="472" y="246"/>
                  <a:pt x="495" y="325"/>
                  <a:pt x="434" y="389"/>
                </a:cubicBezTo>
                <a:cubicBezTo>
                  <a:pt x="389" y="524"/>
                  <a:pt x="391" y="669"/>
                  <a:pt x="378" y="811"/>
                </a:cubicBezTo>
                <a:cubicBezTo>
                  <a:pt x="372" y="875"/>
                  <a:pt x="336" y="899"/>
                  <a:pt x="300" y="944"/>
                </a:cubicBezTo>
                <a:cubicBezTo>
                  <a:pt x="292" y="955"/>
                  <a:pt x="289" y="971"/>
                  <a:pt x="278" y="978"/>
                </a:cubicBezTo>
                <a:cubicBezTo>
                  <a:pt x="258" y="990"/>
                  <a:pt x="212" y="1000"/>
                  <a:pt x="212" y="1000"/>
                </a:cubicBezTo>
                <a:cubicBezTo>
                  <a:pt x="191" y="986"/>
                  <a:pt x="166" y="980"/>
                  <a:pt x="145" y="966"/>
                </a:cubicBezTo>
                <a:cubicBezTo>
                  <a:pt x="132" y="957"/>
                  <a:pt x="123" y="943"/>
                  <a:pt x="111" y="933"/>
                </a:cubicBezTo>
                <a:cubicBezTo>
                  <a:pt x="101" y="925"/>
                  <a:pt x="89" y="918"/>
                  <a:pt x="78" y="911"/>
                </a:cubicBezTo>
                <a:cubicBezTo>
                  <a:pt x="22" y="827"/>
                  <a:pt x="47" y="725"/>
                  <a:pt x="78" y="633"/>
                </a:cubicBezTo>
                <a:cubicBezTo>
                  <a:pt x="64" y="493"/>
                  <a:pt x="23" y="361"/>
                  <a:pt x="0" y="222"/>
                </a:cubicBezTo>
                <a:cubicBezTo>
                  <a:pt x="6" y="175"/>
                  <a:pt x="5" y="80"/>
                  <a:pt x="56" y="55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endParaRPr lang="zh-CN" altLang="en-US" b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7203" name="Freeform 35"/>
          <p:cNvSpPr>
            <a:spLocks/>
          </p:cNvSpPr>
          <p:nvPr/>
        </p:nvSpPr>
        <p:spPr bwMode="auto">
          <a:xfrm>
            <a:off x="4919135" y="3427413"/>
            <a:ext cx="2520950" cy="2736850"/>
          </a:xfrm>
          <a:custGeom>
            <a:avLst/>
            <a:gdLst>
              <a:gd name="T0" fmla="*/ 337 w 1282"/>
              <a:gd name="T1" fmla="*/ 100 h 1345"/>
              <a:gd name="T2" fmla="*/ 604 w 1282"/>
              <a:gd name="T3" fmla="*/ 0 h 1345"/>
              <a:gd name="T4" fmla="*/ 804 w 1282"/>
              <a:gd name="T5" fmla="*/ 56 h 1345"/>
              <a:gd name="T6" fmla="*/ 971 w 1282"/>
              <a:gd name="T7" fmla="*/ 200 h 1345"/>
              <a:gd name="T8" fmla="*/ 1004 w 1282"/>
              <a:gd name="T9" fmla="*/ 222 h 1345"/>
              <a:gd name="T10" fmla="*/ 1037 w 1282"/>
              <a:gd name="T11" fmla="*/ 234 h 1345"/>
              <a:gd name="T12" fmla="*/ 1115 w 1282"/>
              <a:gd name="T13" fmla="*/ 334 h 1345"/>
              <a:gd name="T14" fmla="*/ 1160 w 1282"/>
              <a:gd name="T15" fmla="*/ 411 h 1345"/>
              <a:gd name="T16" fmla="*/ 1193 w 1282"/>
              <a:gd name="T17" fmla="*/ 445 h 1345"/>
              <a:gd name="T18" fmla="*/ 1282 w 1282"/>
              <a:gd name="T19" fmla="*/ 622 h 1345"/>
              <a:gd name="T20" fmla="*/ 1137 w 1282"/>
              <a:gd name="T21" fmla="*/ 867 h 1345"/>
              <a:gd name="T22" fmla="*/ 971 w 1282"/>
              <a:gd name="T23" fmla="*/ 989 h 1345"/>
              <a:gd name="T24" fmla="*/ 849 w 1282"/>
              <a:gd name="T25" fmla="*/ 1067 h 1345"/>
              <a:gd name="T26" fmla="*/ 704 w 1282"/>
              <a:gd name="T27" fmla="*/ 1145 h 1345"/>
              <a:gd name="T28" fmla="*/ 426 w 1282"/>
              <a:gd name="T29" fmla="*/ 1256 h 1345"/>
              <a:gd name="T30" fmla="*/ 137 w 1282"/>
              <a:gd name="T31" fmla="*/ 1345 h 1345"/>
              <a:gd name="T32" fmla="*/ 48 w 1282"/>
              <a:gd name="T33" fmla="*/ 1333 h 1345"/>
              <a:gd name="T34" fmla="*/ 37 w 1282"/>
              <a:gd name="T35" fmla="*/ 1189 h 1345"/>
              <a:gd name="T36" fmla="*/ 93 w 1282"/>
              <a:gd name="T37" fmla="*/ 1089 h 1345"/>
              <a:gd name="T38" fmla="*/ 137 w 1282"/>
              <a:gd name="T39" fmla="*/ 989 h 1345"/>
              <a:gd name="T40" fmla="*/ 82 w 1282"/>
              <a:gd name="T41" fmla="*/ 667 h 1345"/>
              <a:gd name="T42" fmla="*/ 215 w 1282"/>
              <a:gd name="T43" fmla="*/ 378 h 1345"/>
              <a:gd name="T44" fmla="*/ 260 w 1282"/>
              <a:gd name="T45" fmla="*/ 322 h 1345"/>
              <a:gd name="T46" fmla="*/ 304 w 1282"/>
              <a:gd name="T47" fmla="*/ 256 h 1345"/>
              <a:gd name="T48" fmla="*/ 348 w 1282"/>
              <a:gd name="T49" fmla="*/ 156 h 1345"/>
              <a:gd name="T50" fmla="*/ 337 w 1282"/>
              <a:gd name="T51" fmla="*/ 10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2" h="1345">
                <a:moveTo>
                  <a:pt x="337" y="100"/>
                </a:moveTo>
                <a:cubicBezTo>
                  <a:pt x="413" y="27"/>
                  <a:pt x="505" y="14"/>
                  <a:pt x="604" y="0"/>
                </a:cubicBezTo>
                <a:cubicBezTo>
                  <a:pt x="682" y="9"/>
                  <a:pt x="740" y="14"/>
                  <a:pt x="804" y="56"/>
                </a:cubicBezTo>
                <a:cubicBezTo>
                  <a:pt x="846" y="118"/>
                  <a:pt x="899" y="177"/>
                  <a:pt x="971" y="200"/>
                </a:cubicBezTo>
                <a:cubicBezTo>
                  <a:pt x="982" y="207"/>
                  <a:pt x="992" y="216"/>
                  <a:pt x="1004" y="222"/>
                </a:cubicBezTo>
                <a:cubicBezTo>
                  <a:pt x="1014" y="227"/>
                  <a:pt x="1027" y="228"/>
                  <a:pt x="1037" y="234"/>
                </a:cubicBezTo>
                <a:cubicBezTo>
                  <a:pt x="1063" y="250"/>
                  <a:pt x="1113" y="332"/>
                  <a:pt x="1115" y="334"/>
                </a:cubicBezTo>
                <a:cubicBezTo>
                  <a:pt x="1132" y="358"/>
                  <a:pt x="1143" y="387"/>
                  <a:pt x="1160" y="411"/>
                </a:cubicBezTo>
                <a:cubicBezTo>
                  <a:pt x="1169" y="424"/>
                  <a:pt x="1183" y="433"/>
                  <a:pt x="1193" y="445"/>
                </a:cubicBezTo>
                <a:cubicBezTo>
                  <a:pt x="1224" y="483"/>
                  <a:pt x="1266" y="575"/>
                  <a:pt x="1282" y="622"/>
                </a:cubicBezTo>
                <a:cubicBezTo>
                  <a:pt x="1262" y="745"/>
                  <a:pt x="1230" y="788"/>
                  <a:pt x="1137" y="867"/>
                </a:cubicBezTo>
                <a:cubicBezTo>
                  <a:pt x="1085" y="911"/>
                  <a:pt x="1031" y="959"/>
                  <a:pt x="971" y="989"/>
                </a:cubicBezTo>
                <a:cubicBezTo>
                  <a:pt x="924" y="1012"/>
                  <a:pt x="900" y="1050"/>
                  <a:pt x="849" y="1067"/>
                </a:cubicBezTo>
                <a:cubicBezTo>
                  <a:pt x="806" y="1108"/>
                  <a:pt x="761" y="1130"/>
                  <a:pt x="704" y="1145"/>
                </a:cubicBezTo>
                <a:cubicBezTo>
                  <a:pt x="626" y="1204"/>
                  <a:pt x="519" y="1228"/>
                  <a:pt x="426" y="1256"/>
                </a:cubicBezTo>
                <a:cubicBezTo>
                  <a:pt x="331" y="1284"/>
                  <a:pt x="231" y="1312"/>
                  <a:pt x="137" y="1345"/>
                </a:cubicBezTo>
                <a:cubicBezTo>
                  <a:pt x="107" y="1341"/>
                  <a:pt x="76" y="1344"/>
                  <a:pt x="48" y="1333"/>
                </a:cubicBezTo>
                <a:cubicBezTo>
                  <a:pt x="8" y="1317"/>
                  <a:pt x="30" y="1235"/>
                  <a:pt x="37" y="1189"/>
                </a:cubicBezTo>
                <a:cubicBezTo>
                  <a:pt x="46" y="1127"/>
                  <a:pt x="65" y="1173"/>
                  <a:pt x="93" y="1089"/>
                </a:cubicBezTo>
                <a:cubicBezTo>
                  <a:pt x="105" y="1053"/>
                  <a:pt x="125" y="1025"/>
                  <a:pt x="137" y="989"/>
                </a:cubicBezTo>
                <a:cubicBezTo>
                  <a:pt x="147" y="889"/>
                  <a:pt x="211" y="710"/>
                  <a:pt x="82" y="667"/>
                </a:cubicBezTo>
                <a:cubicBezTo>
                  <a:pt x="0" y="545"/>
                  <a:pt x="138" y="455"/>
                  <a:pt x="215" y="378"/>
                </a:cubicBezTo>
                <a:cubicBezTo>
                  <a:pt x="232" y="361"/>
                  <a:pt x="246" y="341"/>
                  <a:pt x="260" y="322"/>
                </a:cubicBezTo>
                <a:cubicBezTo>
                  <a:pt x="276" y="301"/>
                  <a:pt x="304" y="256"/>
                  <a:pt x="304" y="256"/>
                </a:cubicBezTo>
                <a:cubicBezTo>
                  <a:pt x="314" y="225"/>
                  <a:pt x="348" y="189"/>
                  <a:pt x="348" y="156"/>
                </a:cubicBezTo>
                <a:cubicBezTo>
                  <a:pt x="348" y="137"/>
                  <a:pt x="341" y="119"/>
                  <a:pt x="337" y="100"/>
                </a:cubicBezTo>
                <a:close/>
              </a:path>
            </a:pathLst>
          </a:custGeom>
          <a:noFill/>
          <a:ln w="57150" cap="flat" cmpd="sng">
            <a:solidFill>
              <a:srgbClr val="FF99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endParaRPr lang="zh-CN" altLang="en-US" b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7204" name="AutoShape 36"/>
          <p:cNvSpPr>
            <a:spLocks noChangeArrowheads="1"/>
          </p:cNvSpPr>
          <p:nvPr/>
        </p:nvSpPr>
        <p:spPr bwMode="auto">
          <a:xfrm>
            <a:off x="3550712" y="2074536"/>
            <a:ext cx="720725" cy="562630"/>
          </a:xfrm>
          <a:prstGeom prst="wedgeEllipseCallout">
            <a:avLst>
              <a:gd name="adj1" fmla="val 68500"/>
              <a:gd name="adj2" fmla="val 63560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</a:p>
        </p:txBody>
      </p:sp>
      <p:sp>
        <p:nvSpPr>
          <p:cNvPr id="647205" name="AutoShape 37"/>
          <p:cNvSpPr>
            <a:spLocks noChangeArrowheads="1"/>
          </p:cNvSpPr>
          <p:nvPr/>
        </p:nvSpPr>
        <p:spPr bwMode="auto">
          <a:xfrm>
            <a:off x="1547666" y="2795261"/>
            <a:ext cx="1204155" cy="562630"/>
          </a:xfrm>
          <a:prstGeom prst="wedgeEllipseCallout">
            <a:avLst>
              <a:gd name="adj1" fmla="val 53542"/>
              <a:gd name="adj2" fmla="val 85875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子树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>
            <a:off x="6704924" y="3140968"/>
            <a:ext cx="1204155" cy="562630"/>
          </a:xfrm>
          <a:prstGeom prst="wedgeEllipseCallout">
            <a:avLst>
              <a:gd name="adj1" fmla="val -47490"/>
              <a:gd name="adj2" fmla="val 89487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子树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AutoShape 37"/>
          <p:cNvSpPr>
            <a:spLocks noChangeArrowheads="1"/>
          </p:cNvSpPr>
          <p:nvPr/>
        </p:nvSpPr>
        <p:spPr bwMode="auto">
          <a:xfrm>
            <a:off x="4995936" y="2636838"/>
            <a:ext cx="1204155" cy="562630"/>
          </a:xfrm>
          <a:prstGeom prst="wedgeEllipseCallout">
            <a:avLst>
              <a:gd name="adj1" fmla="val -47490"/>
              <a:gd name="adj2" fmla="val 89487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子树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树的概念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492638" y="2586404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70598" y="3558375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502982" y="3565072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974432" y="3561635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64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64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750"/>
                                        <p:tgtEl>
                                          <p:spTgt spid="6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animBg="1"/>
      <p:bldP spid="647172" grpId="0" animBg="1"/>
      <p:bldP spid="647201" grpId="0" animBg="1"/>
      <p:bldP spid="647202" grpId="0" animBg="1"/>
      <p:bldP spid="647203" grpId="0" animBg="1"/>
      <p:bldP spid="647204" grpId="0" animBg="1" autoUpdateAnimBg="0"/>
      <p:bldP spid="647205" grpId="0" animBg="1" autoUpdateAnimBg="0"/>
      <p:bldP spid="39" grpId="0" animBg="1" autoUpdateAnimBg="0"/>
      <p:bldP spid="40" grpId="0" animBg="1" autoUpdateAnimBg="0"/>
      <p:bldP spid="2" grpId="0" animBg="1"/>
      <p:bldP spid="41" grpId="0" animBg="1"/>
      <p:bldP spid="43" grpId="0" animBg="1"/>
      <p:bldP spid="4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树的遍历</a:t>
            </a:r>
          </a:p>
        </p:txBody>
      </p:sp>
      <p:sp>
        <p:nvSpPr>
          <p:cNvPr id="7014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248980"/>
            <a:ext cx="9144000" cy="3583620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</a:rPr>
              <a:t>前序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历与将树转换成二叉树后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对其</a:t>
            </a:r>
            <a:r>
              <a:rPr lang="zh-CN" altLang="en-US" b="1">
                <a:latin typeface="Verdana" panose="020B0604030504040204" pitchFamily="34" charset="0"/>
                <a:cs typeface="Verdana" panose="020B0604030504040204" pitchFamily="34" charset="0"/>
              </a:rPr>
              <a:t>前序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历的结果相同</a:t>
            </a: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树的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后序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遍历与将树转换成二叉树后对其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中序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遍历的结果相同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因此：当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以二叉链表作为树的存储结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构时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对树执行前序遍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历和后序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遍历操作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可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借用二叉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历和中序遍历的算法实现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014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97288"/>
              </p:ext>
            </p:extLst>
          </p:nvPr>
        </p:nvGraphicFramePr>
        <p:xfrm>
          <a:off x="1151620" y="927363"/>
          <a:ext cx="19891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Visio" r:id="rId4" imgW="2569491" imgH="2628089" progId="Visio.Drawing.11">
                  <p:embed/>
                </p:oleObj>
              </mc:Choice>
              <mc:Fallback>
                <p:oleObj name="Visio" r:id="rId4" imgW="2569491" imgH="26280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927363"/>
                        <a:ext cx="1989138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68" name="Rectangle 28"/>
          <p:cNvSpPr>
            <a:spLocks noChangeArrowheads="1"/>
          </p:cNvSpPr>
          <p:nvPr/>
        </p:nvSpPr>
        <p:spPr bwMode="auto">
          <a:xfrm>
            <a:off x="5940152" y="1265237"/>
            <a:ext cx="2519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 C D E</a:t>
            </a:r>
          </a:p>
        </p:txBody>
      </p:sp>
      <p:sp>
        <p:nvSpPr>
          <p:cNvPr id="701469" name="Rectangle 29"/>
          <p:cNvSpPr>
            <a:spLocks noChangeArrowheads="1"/>
          </p:cNvSpPr>
          <p:nvPr/>
        </p:nvSpPr>
        <p:spPr bwMode="auto">
          <a:xfrm>
            <a:off x="5940152" y="2161410"/>
            <a:ext cx="2519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D C E A</a:t>
            </a:r>
            <a:endParaRPr lang="zh-CN" altLang="en-US" sz="2400" b="1" dirty="0">
              <a:solidFill>
                <a:srgbClr val="CC0000"/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3689591" y="1265237"/>
            <a:ext cx="2519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前序遍历结果：</a:t>
            </a:r>
            <a:endParaRPr lang="en-US" altLang="zh-CN" sz="2400" b="1" dirty="0">
              <a:solidFill>
                <a:srgbClr val="CC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3689591" y="2161410"/>
            <a:ext cx="2519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后序遍历结果：</a:t>
            </a:r>
            <a:endParaRPr lang="zh-CN" altLang="en-US" sz="2400" b="1" dirty="0">
              <a:solidFill>
                <a:srgbClr val="CC0000"/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-3304" y="314096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森林的遍历</a:t>
            </a:r>
          </a:p>
        </p:txBody>
      </p:sp>
      <p:sp>
        <p:nvSpPr>
          <p:cNvPr id="7014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741449"/>
            <a:ext cx="9144000" cy="3035925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前序遍历森林的方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法：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依次前序遍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历森林中的每棵树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访问森林中第一棵树的根节点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历第一棵树中根节点的子树森林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历森林中剩余的树</a:t>
            </a:r>
          </a:p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上图的前序遍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历结果：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A B C D E F G H I J</a:t>
            </a:r>
            <a:endParaRPr lang="zh-CN" altLang="en-US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6732" y="902781"/>
            <a:ext cx="7230541" cy="2562225"/>
            <a:chOff x="575556" y="800708"/>
            <a:chExt cx="7230541" cy="2562225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800708"/>
              <a:ext cx="29051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477" y="800708"/>
              <a:ext cx="7239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2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172" y="800708"/>
              <a:ext cx="16859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直接连接符 8"/>
          <p:cNvCxnSpPr/>
          <p:nvPr/>
        </p:nvCxnSpPr>
        <p:spPr bwMode="auto">
          <a:xfrm>
            <a:off x="-3304" y="360902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93738"/>
          </a:xfrm>
        </p:spPr>
        <p:txBody>
          <a:bodyPr/>
          <a:lstStyle/>
          <a:p>
            <a:r>
              <a:rPr lang="zh-CN" altLang="en-US"/>
              <a:t>森林的遍历</a:t>
            </a:r>
          </a:p>
        </p:txBody>
      </p:sp>
      <p:sp>
        <p:nvSpPr>
          <p:cNvPr id="70144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741449"/>
            <a:ext cx="9144000" cy="3035925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中序遍历森林的方法：依次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后序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遍历森林中的每棵树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中序遍历森林中第一棵树的根节点的子树森林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访问第一棵树的根节点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中序遍历剩余的树构成的森林</a:t>
            </a:r>
          </a:p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上图的中序遍历结果：</a:t>
            </a: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B C D A F E H J I G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732" y="902781"/>
            <a:ext cx="7230541" cy="2562225"/>
            <a:chOff x="575556" y="800708"/>
            <a:chExt cx="7230541" cy="2562225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556" y="800708"/>
              <a:ext cx="29051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477" y="800708"/>
              <a:ext cx="7239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2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172" y="800708"/>
              <a:ext cx="16859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直接连接符 8"/>
          <p:cNvCxnSpPr/>
          <p:nvPr/>
        </p:nvCxnSpPr>
        <p:spPr bwMode="auto">
          <a:xfrm>
            <a:off x="-3304" y="360902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482" name="Group 2"/>
          <p:cNvGrpSpPr>
            <a:grpSpLocks/>
          </p:cNvGrpSpPr>
          <p:nvPr/>
        </p:nvGrpSpPr>
        <p:grpSpPr bwMode="auto">
          <a:xfrm>
            <a:off x="2525266" y="834790"/>
            <a:ext cx="4297362" cy="3625850"/>
            <a:chOff x="854" y="734"/>
            <a:chExt cx="2707" cy="2284"/>
          </a:xfrm>
        </p:grpSpPr>
        <p:sp>
          <p:nvSpPr>
            <p:cNvPr id="660483" name="Oval 3"/>
            <p:cNvSpPr>
              <a:spLocks noChangeArrowheads="1"/>
            </p:cNvSpPr>
            <p:nvPr/>
          </p:nvSpPr>
          <p:spPr bwMode="auto">
            <a:xfrm>
              <a:off x="1910" y="73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0484" name="Oval 4"/>
            <p:cNvSpPr>
              <a:spLocks noChangeArrowheads="1"/>
            </p:cNvSpPr>
            <p:nvPr/>
          </p:nvSpPr>
          <p:spPr bwMode="auto">
            <a:xfrm>
              <a:off x="1264" y="124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0485" name="Oval 5"/>
            <p:cNvSpPr>
              <a:spLocks noChangeArrowheads="1"/>
            </p:cNvSpPr>
            <p:nvPr/>
          </p:nvSpPr>
          <p:spPr bwMode="auto">
            <a:xfrm>
              <a:off x="1910" y="124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0486" name="Oval 6"/>
            <p:cNvSpPr>
              <a:spLocks noChangeArrowheads="1"/>
            </p:cNvSpPr>
            <p:nvPr/>
          </p:nvSpPr>
          <p:spPr bwMode="auto">
            <a:xfrm>
              <a:off x="2687" y="124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0487" name="Oval 7"/>
            <p:cNvSpPr>
              <a:spLocks noChangeArrowheads="1"/>
            </p:cNvSpPr>
            <p:nvPr/>
          </p:nvSpPr>
          <p:spPr bwMode="auto">
            <a:xfrm>
              <a:off x="854" y="17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60488" name="Oval 8"/>
            <p:cNvSpPr>
              <a:spLocks noChangeArrowheads="1"/>
            </p:cNvSpPr>
            <p:nvPr/>
          </p:nvSpPr>
          <p:spPr bwMode="auto">
            <a:xfrm>
              <a:off x="1265" y="17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60489" name="Oval 9"/>
            <p:cNvSpPr>
              <a:spLocks noChangeArrowheads="1"/>
            </p:cNvSpPr>
            <p:nvPr/>
          </p:nvSpPr>
          <p:spPr bwMode="auto">
            <a:xfrm>
              <a:off x="1686" y="175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60490" name="Oval 10"/>
            <p:cNvSpPr>
              <a:spLocks noChangeArrowheads="1"/>
            </p:cNvSpPr>
            <p:nvPr/>
          </p:nvSpPr>
          <p:spPr bwMode="auto">
            <a:xfrm>
              <a:off x="2710" y="17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660491" name="Oval 11"/>
            <p:cNvSpPr>
              <a:spLocks noChangeArrowheads="1"/>
            </p:cNvSpPr>
            <p:nvPr/>
          </p:nvSpPr>
          <p:spPr bwMode="auto">
            <a:xfrm>
              <a:off x="1252" y="226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</a:p>
          </p:txBody>
        </p:sp>
        <p:sp>
          <p:nvSpPr>
            <p:cNvPr id="660492" name="Oval 12"/>
            <p:cNvSpPr>
              <a:spLocks noChangeArrowheads="1"/>
            </p:cNvSpPr>
            <p:nvPr/>
          </p:nvSpPr>
          <p:spPr bwMode="auto">
            <a:xfrm>
              <a:off x="2204" y="223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660493" name="Oval 13"/>
            <p:cNvSpPr>
              <a:spLocks noChangeArrowheads="1"/>
            </p:cNvSpPr>
            <p:nvPr/>
          </p:nvSpPr>
          <p:spPr bwMode="auto">
            <a:xfrm>
              <a:off x="2560" y="223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660494" name="Oval 14"/>
            <p:cNvSpPr>
              <a:spLocks noChangeArrowheads="1"/>
            </p:cNvSpPr>
            <p:nvPr/>
          </p:nvSpPr>
          <p:spPr bwMode="auto">
            <a:xfrm>
              <a:off x="2926" y="223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</a:p>
          </p:txBody>
        </p:sp>
        <p:sp>
          <p:nvSpPr>
            <p:cNvPr id="660495" name="Oval 15"/>
            <p:cNvSpPr>
              <a:spLocks noChangeArrowheads="1"/>
            </p:cNvSpPr>
            <p:nvPr/>
          </p:nvSpPr>
          <p:spPr bwMode="auto">
            <a:xfrm>
              <a:off x="3271" y="223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>
              <a:off x="2051" y="1032"/>
              <a:ext cx="0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>
              <a:off x="2196" y="947"/>
              <a:ext cx="525" cy="36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498" name="Line 18"/>
            <p:cNvSpPr>
              <a:spLocks noChangeShapeType="1"/>
            </p:cNvSpPr>
            <p:nvPr/>
          </p:nvSpPr>
          <p:spPr bwMode="auto">
            <a:xfrm flipH="1">
              <a:off x="1515" y="954"/>
              <a:ext cx="403" cy="33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499" name="Oval 19"/>
            <p:cNvSpPr>
              <a:spLocks noChangeArrowheads="1"/>
            </p:cNvSpPr>
            <p:nvPr/>
          </p:nvSpPr>
          <p:spPr bwMode="auto">
            <a:xfrm>
              <a:off x="2756" y="272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</a:t>
              </a:r>
            </a:p>
          </p:txBody>
        </p:sp>
        <p:sp>
          <p:nvSpPr>
            <p:cNvPr id="660500" name="Oval 20"/>
            <p:cNvSpPr>
              <a:spLocks noChangeArrowheads="1"/>
            </p:cNvSpPr>
            <p:nvPr/>
          </p:nvSpPr>
          <p:spPr bwMode="auto">
            <a:xfrm>
              <a:off x="3222" y="272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</a:p>
          </p:txBody>
        </p:sp>
        <p:sp>
          <p:nvSpPr>
            <p:cNvPr id="660501" name="Line 21"/>
            <p:cNvSpPr>
              <a:spLocks noChangeShapeType="1"/>
            </p:cNvSpPr>
            <p:nvPr/>
          </p:nvSpPr>
          <p:spPr bwMode="auto">
            <a:xfrm>
              <a:off x="1400" y="1544"/>
              <a:ext cx="1" cy="22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2" name="Line 22"/>
            <p:cNvSpPr>
              <a:spLocks noChangeShapeType="1"/>
            </p:cNvSpPr>
            <p:nvPr/>
          </p:nvSpPr>
          <p:spPr bwMode="auto">
            <a:xfrm flipH="1">
              <a:off x="1011" y="1489"/>
              <a:ext cx="278" cy="2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3" name="Line 23"/>
            <p:cNvSpPr>
              <a:spLocks noChangeShapeType="1"/>
            </p:cNvSpPr>
            <p:nvPr/>
          </p:nvSpPr>
          <p:spPr bwMode="auto">
            <a:xfrm>
              <a:off x="1522" y="1478"/>
              <a:ext cx="263" cy="28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4" name="Line 24"/>
            <p:cNvSpPr>
              <a:spLocks noChangeShapeType="1"/>
            </p:cNvSpPr>
            <p:nvPr/>
          </p:nvSpPr>
          <p:spPr bwMode="auto">
            <a:xfrm flipH="1">
              <a:off x="1400" y="2055"/>
              <a:ext cx="0" cy="20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5" name="Line 25"/>
            <p:cNvSpPr>
              <a:spLocks noChangeShapeType="1"/>
            </p:cNvSpPr>
            <p:nvPr/>
          </p:nvSpPr>
          <p:spPr bwMode="auto">
            <a:xfrm>
              <a:off x="2856" y="1533"/>
              <a:ext cx="0" cy="24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6" name="Line 26"/>
            <p:cNvSpPr>
              <a:spLocks noChangeShapeType="1"/>
            </p:cNvSpPr>
            <p:nvPr/>
          </p:nvSpPr>
          <p:spPr bwMode="auto">
            <a:xfrm flipH="1">
              <a:off x="2723" y="2055"/>
              <a:ext cx="88" cy="1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7" name="Line 27"/>
            <p:cNvSpPr>
              <a:spLocks noChangeShapeType="1"/>
            </p:cNvSpPr>
            <p:nvPr/>
          </p:nvSpPr>
          <p:spPr bwMode="auto">
            <a:xfrm flipH="1">
              <a:off x="2439" y="2000"/>
              <a:ext cx="284" cy="26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8" name="Line 28"/>
            <p:cNvSpPr>
              <a:spLocks noChangeShapeType="1"/>
            </p:cNvSpPr>
            <p:nvPr/>
          </p:nvSpPr>
          <p:spPr bwMode="auto">
            <a:xfrm>
              <a:off x="2945" y="2033"/>
              <a:ext cx="100" cy="207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09" name="Line 29"/>
            <p:cNvSpPr>
              <a:spLocks noChangeShapeType="1"/>
            </p:cNvSpPr>
            <p:nvPr/>
          </p:nvSpPr>
          <p:spPr bwMode="auto">
            <a:xfrm>
              <a:off x="2989" y="1944"/>
              <a:ext cx="365" cy="30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10" name="Line 30"/>
            <p:cNvSpPr>
              <a:spLocks noChangeShapeType="1"/>
            </p:cNvSpPr>
            <p:nvPr/>
          </p:nvSpPr>
          <p:spPr bwMode="auto">
            <a:xfrm flipH="1">
              <a:off x="2911" y="2522"/>
              <a:ext cx="123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0511" name="Line 31"/>
            <p:cNvSpPr>
              <a:spLocks noChangeShapeType="1"/>
            </p:cNvSpPr>
            <p:nvPr/>
          </p:nvSpPr>
          <p:spPr bwMode="auto">
            <a:xfrm>
              <a:off x="3128" y="2504"/>
              <a:ext cx="181" cy="24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0512" name="Text Box 32"/>
          <p:cNvSpPr txBox="1">
            <a:spLocks noChangeArrowheads="1"/>
          </p:cNvSpPr>
          <p:nvPr/>
        </p:nvSpPr>
        <p:spPr bwMode="auto">
          <a:xfrm>
            <a:off x="1007606" y="4635640"/>
            <a:ext cx="2215513" cy="48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前序遍</a:t>
            </a: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历：</a:t>
            </a:r>
          </a:p>
        </p:txBody>
      </p:sp>
      <p:sp>
        <p:nvSpPr>
          <p:cNvPr id="660513" name="Text Box 33"/>
          <p:cNvSpPr txBox="1">
            <a:spLocks noChangeArrowheads="1"/>
          </p:cNvSpPr>
          <p:nvPr/>
        </p:nvSpPr>
        <p:spPr bwMode="auto">
          <a:xfrm>
            <a:off x="1007606" y="5344047"/>
            <a:ext cx="2215513" cy="48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后序遍历：</a:t>
            </a:r>
          </a:p>
        </p:txBody>
      </p:sp>
      <p:sp>
        <p:nvSpPr>
          <p:cNvPr id="660514" name="Text Box 34"/>
          <p:cNvSpPr txBox="1">
            <a:spLocks noChangeArrowheads="1"/>
          </p:cNvSpPr>
          <p:nvPr/>
        </p:nvSpPr>
        <p:spPr bwMode="auto">
          <a:xfrm>
            <a:off x="1007606" y="5960807"/>
            <a:ext cx="2215513" cy="53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层次遍历：</a:t>
            </a:r>
          </a:p>
        </p:txBody>
      </p:sp>
      <p:grpSp>
        <p:nvGrpSpPr>
          <p:cNvPr id="660563" name="Group 83"/>
          <p:cNvGrpSpPr>
            <a:grpSpLocks/>
          </p:cNvGrpSpPr>
          <p:nvPr/>
        </p:nvGrpSpPr>
        <p:grpSpPr bwMode="auto">
          <a:xfrm>
            <a:off x="3053795" y="4620530"/>
            <a:ext cx="5376698" cy="523875"/>
            <a:chOff x="1851" y="2825"/>
            <a:chExt cx="3079" cy="330"/>
          </a:xfrm>
        </p:grpSpPr>
        <p:sp>
          <p:nvSpPr>
            <p:cNvPr id="660515" name="Text Box 35"/>
            <p:cNvSpPr txBox="1">
              <a:spLocks noChangeArrowheads="1"/>
            </p:cNvSpPr>
            <p:nvPr/>
          </p:nvSpPr>
          <p:spPr bwMode="auto">
            <a:xfrm>
              <a:off x="1851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0516" name="Text Box 36"/>
            <p:cNvSpPr txBox="1">
              <a:spLocks noChangeArrowheads="1"/>
            </p:cNvSpPr>
            <p:nvPr/>
          </p:nvSpPr>
          <p:spPr bwMode="auto">
            <a:xfrm>
              <a:off x="2049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0517" name="Text Box 37"/>
            <p:cNvSpPr txBox="1">
              <a:spLocks noChangeArrowheads="1"/>
            </p:cNvSpPr>
            <p:nvPr/>
          </p:nvSpPr>
          <p:spPr bwMode="auto">
            <a:xfrm>
              <a:off x="2247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60518" name="Text Box 38"/>
            <p:cNvSpPr txBox="1">
              <a:spLocks noChangeArrowheads="1"/>
            </p:cNvSpPr>
            <p:nvPr/>
          </p:nvSpPr>
          <p:spPr bwMode="auto">
            <a:xfrm>
              <a:off x="2445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60519" name="Text Box 39"/>
            <p:cNvSpPr txBox="1">
              <a:spLocks noChangeArrowheads="1"/>
            </p:cNvSpPr>
            <p:nvPr/>
          </p:nvSpPr>
          <p:spPr bwMode="auto">
            <a:xfrm>
              <a:off x="2642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</a:p>
          </p:txBody>
        </p:sp>
        <p:sp>
          <p:nvSpPr>
            <p:cNvPr id="660520" name="Text Box 40"/>
            <p:cNvSpPr txBox="1">
              <a:spLocks noChangeArrowheads="1"/>
            </p:cNvSpPr>
            <p:nvPr/>
          </p:nvSpPr>
          <p:spPr bwMode="auto">
            <a:xfrm>
              <a:off x="2840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60521" name="Text Box 41"/>
            <p:cNvSpPr txBox="1">
              <a:spLocks noChangeArrowheads="1"/>
            </p:cNvSpPr>
            <p:nvPr/>
          </p:nvSpPr>
          <p:spPr bwMode="auto">
            <a:xfrm>
              <a:off x="3038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0522" name="Text Box 42"/>
            <p:cNvSpPr txBox="1">
              <a:spLocks noChangeArrowheads="1"/>
            </p:cNvSpPr>
            <p:nvPr/>
          </p:nvSpPr>
          <p:spPr bwMode="auto">
            <a:xfrm>
              <a:off x="3236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0523" name="Text Box 43"/>
            <p:cNvSpPr txBox="1">
              <a:spLocks noChangeArrowheads="1"/>
            </p:cNvSpPr>
            <p:nvPr/>
          </p:nvSpPr>
          <p:spPr bwMode="auto">
            <a:xfrm>
              <a:off x="3434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660524" name="Text Box 44"/>
            <p:cNvSpPr txBox="1">
              <a:spLocks noChangeArrowheads="1"/>
            </p:cNvSpPr>
            <p:nvPr/>
          </p:nvSpPr>
          <p:spPr bwMode="auto">
            <a:xfrm>
              <a:off x="3632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 </a:t>
              </a:r>
            </a:p>
          </p:txBody>
        </p:sp>
        <p:sp>
          <p:nvSpPr>
            <p:cNvPr id="660525" name="Text Box 45"/>
            <p:cNvSpPr txBox="1">
              <a:spLocks noChangeArrowheads="1"/>
            </p:cNvSpPr>
            <p:nvPr/>
          </p:nvSpPr>
          <p:spPr bwMode="auto">
            <a:xfrm>
              <a:off x="3830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660526" name="Text Box 46"/>
            <p:cNvSpPr txBox="1">
              <a:spLocks noChangeArrowheads="1"/>
            </p:cNvSpPr>
            <p:nvPr/>
          </p:nvSpPr>
          <p:spPr bwMode="auto">
            <a:xfrm>
              <a:off x="4027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</a:p>
          </p:txBody>
        </p:sp>
        <p:sp>
          <p:nvSpPr>
            <p:cNvPr id="660527" name="Text Box 47"/>
            <p:cNvSpPr txBox="1">
              <a:spLocks noChangeArrowheads="1"/>
            </p:cNvSpPr>
            <p:nvPr/>
          </p:nvSpPr>
          <p:spPr bwMode="auto">
            <a:xfrm>
              <a:off x="4225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</a:t>
              </a:r>
            </a:p>
          </p:txBody>
        </p:sp>
        <p:sp>
          <p:nvSpPr>
            <p:cNvPr id="660528" name="Text Box 48"/>
            <p:cNvSpPr txBox="1">
              <a:spLocks noChangeArrowheads="1"/>
            </p:cNvSpPr>
            <p:nvPr/>
          </p:nvSpPr>
          <p:spPr bwMode="auto">
            <a:xfrm>
              <a:off x="4423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</a:p>
          </p:txBody>
        </p:sp>
        <p:sp>
          <p:nvSpPr>
            <p:cNvPr id="660529" name="Text Box 49"/>
            <p:cNvSpPr txBox="1">
              <a:spLocks noChangeArrowheads="1"/>
            </p:cNvSpPr>
            <p:nvPr/>
          </p:nvSpPr>
          <p:spPr bwMode="auto">
            <a:xfrm>
              <a:off x="4621" y="2825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</a:p>
          </p:txBody>
        </p:sp>
      </p:grpSp>
      <p:grpSp>
        <p:nvGrpSpPr>
          <p:cNvPr id="660561" name="Group 81"/>
          <p:cNvGrpSpPr>
            <a:grpSpLocks/>
          </p:cNvGrpSpPr>
          <p:nvPr/>
        </p:nvGrpSpPr>
        <p:grpSpPr bwMode="auto">
          <a:xfrm>
            <a:off x="3055543" y="5328937"/>
            <a:ext cx="5457027" cy="523875"/>
            <a:chOff x="1828" y="3263"/>
            <a:chExt cx="3125" cy="330"/>
          </a:xfrm>
        </p:grpSpPr>
        <p:sp>
          <p:nvSpPr>
            <p:cNvPr id="660530" name="Text Box 50"/>
            <p:cNvSpPr txBox="1">
              <a:spLocks noChangeArrowheads="1"/>
            </p:cNvSpPr>
            <p:nvPr/>
          </p:nvSpPr>
          <p:spPr bwMode="auto">
            <a:xfrm>
              <a:off x="1828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60531" name="Text Box 51"/>
            <p:cNvSpPr txBox="1">
              <a:spLocks noChangeArrowheads="1"/>
            </p:cNvSpPr>
            <p:nvPr/>
          </p:nvSpPr>
          <p:spPr bwMode="auto">
            <a:xfrm>
              <a:off x="2029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</a:p>
          </p:txBody>
        </p:sp>
        <p:sp>
          <p:nvSpPr>
            <p:cNvPr id="660532" name="Text Box 52"/>
            <p:cNvSpPr txBox="1">
              <a:spLocks noChangeArrowheads="1"/>
            </p:cNvSpPr>
            <p:nvPr/>
          </p:nvSpPr>
          <p:spPr bwMode="auto">
            <a:xfrm>
              <a:off x="2230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60533" name="Text Box 53"/>
            <p:cNvSpPr txBox="1">
              <a:spLocks noChangeArrowheads="1"/>
            </p:cNvSpPr>
            <p:nvPr/>
          </p:nvSpPr>
          <p:spPr bwMode="auto">
            <a:xfrm>
              <a:off x="2431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60534" name="Text Box 54"/>
            <p:cNvSpPr txBox="1">
              <a:spLocks noChangeArrowheads="1"/>
            </p:cNvSpPr>
            <p:nvPr/>
          </p:nvSpPr>
          <p:spPr bwMode="auto">
            <a:xfrm>
              <a:off x="2633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0535" name="Text Box 55"/>
            <p:cNvSpPr txBox="1">
              <a:spLocks noChangeArrowheads="1"/>
            </p:cNvSpPr>
            <p:nvPr/>
          </p:nvSpPr>
          <p:spPr bwMode="auto">
            <a:xfrm>
              <a:off x="2834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0536" name="Text Box 56"/>
            <p:cNvSpPr txBox="1">
              <a:spLocks noChangeArrowheads="1"/>
            </p:cNvSpPr>
            <p:nvPr/>
          </p:nvSpPr>
          <p:spPr bwMode="auto">
            <a:xfrm>
              <a:off x="3035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660537" name="Text Box 57"/>
            <p:cNvSpPr txBox="1">
              <a:spLocks noChangeArrowheads="1"/>
            </p:cNvSpPr>
            <p:nvPr/>
          </p:nvSpPr>
          <p:spPr bwMode="auto">
            <a:xfrm>
              <a:off x="3236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660538" name="Text Box 58"/>
            <p:cNvSpPr txBox="1">
              <a:spLocks noChangeArrowheads="1"/>
            </p:cNvSpPr>
            <p:nvPr/>
          </p:nvSpPr>
          <p:spPr bwMode="auto">
            <a:xfrm>
              <a:off x="3437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</a:t>
              </a:r>
            </a:p>
          </p:txBody>
        </p:sp>
        <p:sp>
          <p:nvSpPr>
            <p:cNvPr id="660539" name="Text Box 59"/>
            <p:cNvSpPr txBox="1">
              <a:spLocks noChangeArrowheads="1"/>
            </p:cNvSpPr>
            <p:nvPr/>
          </p:nvSpPr>
          <p:spPr bwMode="auto">
            <a:xfrm>
              <a:off x="3638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</a:p>
          </p:txBody>
        </p:sp>
        <p:sp>
          <p:nvSpPr>
            <p:cNvPr id="660540" name="Text Box 60"/>
            <p:cNvSpPr txBox="1">
              <a:spLocks noChangeArrowheads="1"/>
            </p:cNvSpPr>
            <p:nvPr/>
          </p:nvSpPr>
          <p:spPr bwMode="auto">
            <a:xfrm>
              <a:off x="3839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</a:p>
          </p:txBody>
        </p:sp>
        <p:sp>
          <p:nvSpPr>
            <p:cNvPr id="660541" name="Text Box 61"/>
            <p:cNvSpPr txBox="1">
              <a:spLocks noChangeArrowheads="1"/>
            </p:cNvSpPr>
            <p:nvPr/>
          </p:nvSpPr>
          <p:spPr bwMode="auto">
            <a:xfrm>
              <a:off x="4041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</a:p>
          </p:txBody>
        </p:sp>
        <p:sp>
          <p:nvSpPr>
            <p:cNvPr id="660542" name="Text Box 62"/>
            <p:cNvSpPr txBox="1">
              <a:spLocks noChangeArrowheads="1"/>
            </p:cNvSpPr>
            <p:nvPr/>
          </p:nvSpPr>
          <p:spPr bwMode="auto">
            <a:xfrm>
              <a:off x="4242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660543" name="Text Box 63"/>
            <p:cNvSpPr txBox="1">
              <a:spLocks noChangeArrowheads="1"/>
            </p:cNvSpPr>
            <p:nvPr/>
          </p:nvSpPr>
          <p:spPr bwMode="auto">
            <a:xfrm>
              <a:off x="4443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0544" name="Text Box 64"/>
            <p:cNvSpPr txBox="1">
              <a:spLocks noChangeArrowheads="1"/>
            </p:cNvSpPr>
            <p:nvPr/>
          </p:nvSpPr>
          <p:spPr bwMode="auto">
            <a:xfrm>
              <a:off x="4644" y="3263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0562" name="Group 82"/>
          <p:cNvGrpSpPr>
            <a:grpSpLocks/>
          </p:cNvGrpSpPr>
          <p:nvPr/>
        </p:nvGrpSpPr>
        <p:grpSpPr bwMode="auto">
          <a:xfrm>
            <a:off x="3053320" y="5984194"/>
            <a:ext cx="5434325" cy="523875"/>
            <a:chOff x="1850" y="3686"/>
            <a:chExt cx="3112" cy="330"/>
          </a:xfrm>
        </p:grpSpPr>
        <p:sp>
          <p:nvSpPr>
            <p:cNvPr id="660545" name="Text Box 65"/>
            <p:cNvSpPr txBox="1">
              <a:spLocks noChangeArrowheads="1"/>
            </p:cNvSpPr>
            <p:nvPr/>
          </p:nvSpPr>
          <p:spPr bwMode="auto">
            <a:xfrm>
              <a:off x="1850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0546" name="Text Box 66"/>
            <p:cNvSpPr txBox="1">
              <a:spLocks noChangeArrowheads="1"/>
            </p:cNvSpPr>
            <p:nvPr/>
          </p:nvSpPr>
          <p:spPr bwMode="auto">
            <a:xfrm>
              <a:off x="2050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0547" name="Text Box 67"/>
            <p:cNvSpPr txBox="1">
              <a:spLocks noChangeArrowheads="1"/>
            </p:cNvSpPr>
            <p:nvPr/>
          </p:nvSpPr>
          <p:spPr bwMode="auto">
            <a:xfrm>
              <a:off x="2250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0548" name="Text Box 68"/>
            <p:cNvSpPr txBox="1">
              <a:spLocks noChangeArrowheads="1"/>
            </p:cNvSpPr>
            <p:nvPr/>
          </p:nvSpPr>
          <p:spPr bwMode="auto">
            <a:xfrm>
              <a:off x="2451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0549" name="Text Box 69"/>
            <p:cNvSpPr txBox="1">
              <a:spLocks noChangeArrowheads="1"/>
            </p:cNvSpPr>
            <p:nvPr/>
          </p:nvSpPr>
          <p:spPr bwMode="auto">
            <a:xfrm>
              <a:off x="2651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60550" name="Text Box 70"/>
            <p:cNvSpPr txBox="1">
              <a:spLocks noChangeArrowheads="1"/>
            </p:cNvSpPr>
            <p:nvPr/>
          </p:nvSpPr>
          <p:spPr bwMode="auto">
            <a:xfrm>
              <a:off x="2851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60551" name="Text Box 71"/>
            <p:cNvSpPr txBox="1">
              <a:spLocks noChangeArrowheads="1"/>
            </p:cNvSpPr>
            <p:nvPr/>
          </p:nvSpPr>
          <p:spPr bwMode="auto">
            <a:xfrm>
              <a:off x="3051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60552" name="Text Box 72"/>
            <p:cNvSpPr txBox="1">
              <a:spLocks noChangeArrowheads="1"/>
            </p:cNvSpPr>
            <p:nvPr/>
          </p:nvSpPr>
          <p:spPr bwMode="auto">
            <a:xfrm>
              <a:off x="3252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660553" name="Text Box 73"/>
            <p:cNvSpPr txBox="1">
              <a:spLocks noChangeArrowheads="1"/>
            </p:cNvSpPr>
            <p:nvPr/>
          </p:nvSpPr>
          <p:spPr bwMode="auto">
            <a:xfrm>
              <a:off x="3452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</a:p>
          </p:txBody>
        </p:sp>
        <p:sp>
          <p:nvSpPr>
            <p:cNvPr id="660554" name="Text Box 74"/>
            <p:cNvSpPr txBox="1">
              <a:spLocks noChangeArrowheads="1"/>
            </p:cNvSpPr>
            <p:nvPr/>
          </p:nvSpPr>
          <p:spPr bwMode="auto">
            <a:xfrm>
              <a:off x="3652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660555" name="Text Box 75"/>
            <p:cNvSpPr txBox="1">
              <a:spLocks noChangeArrowheads="1"/>
            </p:cNvSpPr>
            <p:nvPr/>
          </p:nvSpPr>
          <p:spPr bwMode="auto">
            <a:xfrm>
              <a:off x="3852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660556" name="Text Box 76"/>
            <p:cNvSpPr txBox="1">
              <a:spLocks noChangeArrowheads="1"/>
            </p:cNvSpPr>
            <p:nvPr/>
          </p:nvSpPr>
          <p:spPr bwMode="auto">
            <a:xfrm>
              <a:off x="4052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</a:p>
          </p:txBody>
        </p:sp>
        <p:sp>
          <p:nvSpPr>
            <p:cNvPr id="660557" name="Text Box 77"/>
            <p:cNvSpPr txBox="1">
              <a:spLocks noChangeArrowheads="1"/>
            </p:cNvSpPr>
            <p:nvPr/>
          </p:nvSpPr>
          <p:spPr bwMode="auto">
            <a:xfrm>
              <a:off x="4253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</a:p>
          </p:txBody>
        </p:sp>
        <p:sp>
          <p:nvSpPr>
            <p:cNvPr id="660558" name="Text Box 78"/>
            <p:cNvSpPr txBox="1">
              <a:spLocks noChangeArrowheads="1"/>
            </p:cNvSpPr>
            <p:nvPr/>
          </p:nvSpPr>
          <p:spPr bwMode="auto">
            <a:xfrm>
              <a:off x="4453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</a:t>
              </a:r>
            </a:p>
          </p:txBody>
        </p:sp>
        <p:sp>
          <p:nvSpPr>
            <p:cNvPr id="660559" name="Text Box 79"/>
            <p:cNvSpPr txBox="1">
              <a:spLocks noChangeArrowheads="1"/>
            </p:cNvSpPr>
            <p:nvPr/>
          </p:nvSpPr>
          <p:spPr bwMode="auto">
            <a:xfrm>
              <a:off x="4653" y="3686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</a:p>
          </p:txBody>
        </p:sp>
      </p:grpSp>
      <p:sp>
        <p:nvSpPr>
          <p:cNvPr id="86" name="标题 3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/>
              <a:t>树的遍历</a:t>
            </a:r>
          </a:p>
        </p:txBody>
      </p:sp>
    </p:spTree>
    <p:extLst>
      <p:ext uri="{BB962C8B-B14F-4D97-AF65-F5344CB8AC3E}">
        <p14:creationId xmlns:p14="http://schemas.microsoft.com/office/powerpoint/2010/main" val="184621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0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12" grpId="0" build="p" autoUpdateAnimBg="0" advAuto="3000"/>
      <p:bldP spid="660513" grpId="0" build="p" autoUpdateAnimBg="0"/>
      <p:bldP spid="660514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en-US" altLang="zh-CN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4.  </a:t>
            </a:r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哈夫曼树与哈夫曼编码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30992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494088"/>
            <a:ext cx="9140696" cy="3321050"/>
          </a:xfrm>
          <a:prstGeom prst="rect">
            <a:avLst/>
          </a:prstGeom>
        </p:spPr>
        <p:txBody>
          <a:bodyPr/>
          <a:lstStyle/>
          <a:p>
            <a:pPr marL="468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二叉树的几个基本概念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路径：从树中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一个上层结点到一个下层结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点之间经过的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分支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路径长度：路径中的分支数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树的路径长度：从树根到树中每一个结点的路径长度之和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结点的带权路径长度（若结点含权）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结点到根的路径长度与结点权值的乘积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哈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夫曼树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（</a:t>
            </a:r>
            <a:r>
              <a:rPr lang="en-US" altLang="zh-CN" sz="3200" b="0">
                <a:solidFill>
                  <a:schemeClr val="bg2">
                    <a:lumMod val="10000"/>
                  </a:schemeClr>
                </a:solidFill>
              </a:rPr>
              <a:t>Huffman Tree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） </a:t>
            </a:r>
            <a:endParaRPr lang="zh-CN" altLang="en-US" sz="3200" b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11795"/>
              </p:ext>
            </p:extLst>
          </p:nvPr>
        </p:nvGraphicFramePr>
        <p:xfrm>
          <a:off x="3267869" y="844142"/>
          <a:ext cx="260826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3" name="Visio" r:id="rId4" imgW="3814569" imgH="3527708" progId="Visio.Drawing.11">
                  <p:embed/>
                </p:oleObj>
              </mc:Choice>
              <mc:Fallback>
                <p:oleObj name="Visio" r:id="rId4" imgW="3814569" imgH="35277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869" y="844142"/>
                        <a:ext cx="260826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-3304" y="340728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6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6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6" grpId="0" uiExpand="1" build="p" bldLvl="5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494088"/>
            <a:ext cx="9140696" cy="1195052"/>
          </a:xfrm>
          <a:prstGeom prst="rect">
            <a:avLst/>
          </a:prstGeom>
        </p:spPr>
        <p:txBody>
          <a:bodyPr/>
          <a:lstStyle/>
          <a:p>
            <a:pPr marL="468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二叉树的几个基本概念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树的带权路径长度：树中所有含权结点的路径长度之和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哈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夫曼树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（</a:t>
            </a:r>
            <a:r>
              <a:rPr lang="en-US" altLang="zh-CN" sz="3200" b="0">
                <a:solidFill>
                  <a:schemeClr val="bg2">
                    <a:lumMod val="10000"/>
                  </a:schemeClr>
                </a:solidFill>
              </a:rPr>
              <a:t>Huffman Tree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） </a:t>
            </a:r>
            <a:endParaRPr lang="zh-CN" altLang="en-US" sz="3200" b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24633"/>
              </p:ext>
            </p:extLst>
          </p:nvPr>
        </p:nvGraphicFramePr>
        <p:xfrm>
          <a:off x="287524" y="844142"/>
          <a:ext cx="260826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4" name="Visio" r:id="rId4" imgW="3814569" imgH="3527708" progId="Visio.Drawing.11">
                  <p:embed/>
                </p:oleObj>
              </mc:Choice>
              <mc:Fallback>
                <p:oleObj name="Visio" r:id="rId4" imgW="3814569" imgH="35277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844142"/>
                        <a:ext cx="260826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-3304" y="340728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903722" y="4554574"/>
            <a:ext cx="4752975" cy="1012825"/>
            <a:chOff x="612" y="1888"/>
            <a:chExt cx="2994" cy="63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610" y="1888"/>
            <a:ext cx="1633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25" name="公式" r:id="rId6" imgW="1104840" imgH="431640" progId="Equation.3">
                    <p:embed/>
                  </p:oleObj>
                </mc:Choice>
                <mc:Fallback>
                  <p:oleObj name="公式" r:id="rId6" imgW="11048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888"/>
                          <a:ext cx="1633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12" y="2024"/>
              <a:ext cx="299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2">
                      <a:lumMod val="10000"/>
                    </a:schemeClr>
                  </a:solidFill>
                  <a:ea typeface="微软雅黑" pitchFamily="34" charset="-122"/>
                </a:rPr>
                <a:t>记为：</a:t>
              </a:r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05541" y="5595577"/>
            <a:ext cx="60427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itchFamily="34" charset="-122"/>
                <a:cs typeface="Verdana" panose="020B0604030504040204" pitchFamily="34" charset="0"/>
              </a:rPr>
              <a:t>其中：</a:t>
            </a:r>
            <a:r>
              <a:rPr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sz="2400" b="1" baseline="-250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zh-CN" sz="2400" b="1" baseline="-250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itchFamily="34" charset="-122"/>
                <a:cs typeface="Verdana" panose="020B0604030504040204" pitchFamily="34" charset="0"/>
              </a:rPr>
              <a:t>表示结点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itchFamily="34" charset="-122"/>
                <a:cs typeface="Verdana" panose="020B0604030504040204" pitchFamily="34" charset="0"/>
              </a:rPr>
              <a:t>的权值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19927" y="6228099"/>
            <a:ext cx="503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zh-CN" sz="2400" b="1" baseline="-250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altLang="zh-CN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itchFamily="34" charset="-122"/>
                <a:cs typeface="Verdana" panose="020B0604030504040204" pitchFamily="34" charset="0"/>
              </a:rPr>
              <a:t>表示结点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itchFamily="34" charset="-122"/>
                <a:cs typeface="Verdana" panose="020B0604030504040204" pitchFamily="34" charset="0"/>
              </a:rPr>
              <a:t>到根结点的路径长度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070668" y="1772818"/>
            <a:ext cx="618185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×2+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×1</a:t>
            </a:r>
            <a:r>
              <a:rPr lang="en-US" altLang="zh-CN" sz="2400" b="1" dirty="0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46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5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6" grpId="0" uiExpand="1" build="p" bldLvl="5" autoUpdateAnimBg="0"/>
      <p:bldP spid="9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214013"/>
            <a:ext cx="9140696" cy="2527357"/>
          </a:xfrm>
          <a:prstGeom prst="rect">
            <a:avLst/>
          </a:prstGeom>
        </p:spPr>
        <p:txBody>
          <a:bodyPr/>
          <a:lstStyle/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哈夫曼树：带权路径长度最短的二叉树（最优二叉树）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设：给定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个权值：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{ w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, …, w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}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据此构造一棵有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个叶结点的二叉树（每个叶结点权值为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其中：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WPL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最小的二叉树称为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哈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夫曼树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（</a:t>
            </a:r>
            <a:r>
              <a:rPr lang="en-US" altLang="zh-CN" sz="3200" b="0">
                <a:solidFill>
                  <a:schemeClr val="bg2">
                    <a:lumMod val="10000"/>
                  </a:schemeClr>
                </a:solidFill>
              </a:rPr>
              <a:t>Huffman Tree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</a:rPr>
              <a:t>） </a:t>
            </a:r>
            <a:endParaRPr lang="zh-CN" altLang="en-US" sz="3200" b="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855212"/>
              </p:ext>
            </p:extLst>
          </p:nvPr>
        </p:nvGraphicFramePr>
        <p:xfrm>
          <a:off x="287524" y="872718"/>
          <a:ext cx="260826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0" name="Visio" r:id="rId4" imgW="3814569" imgH="3527708" progId="Visio.Drawing.11">
                  <p:embed/>
                </p:oleObj>
              </mc:Choice>
              <mc:Fallback>
                <p:oleObj name="Visio" r:id="rId4" imgW="3814569" imgH="35277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872718"/>
                        <a:ext cx="260826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-3304" y="411307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08307" y="3392998"/>
            <a:ext cx="21667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46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251788"/>
              </p:ext>
            </p:extLst>
          </p:nvPr>
        </p:nvGraphicFramePr>
        <p:xfrm>
          <a:off x="3101342" y="872716"/>
          <a:ext cx="28067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1" name="Visio" r:id="rId6" imgW="4584408" imgH="2530813" progId="Visio.Drawing.11">
                  <p:embed/>
                </p:oleObj>
              </mc:Choice>
              <mc:Fallback>
                <p:oleObj name="Visio" r:id="rId6" imgW="4584408" imgH="2530813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342" y="872716"/>
                        <a:ext cx="28067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24614"/>
              </p:ext>
            </p:extLst>
          </p:nvPr>
        </p:nvGraphicFramePr>
        <p:xfrm>
          <a:off x="6149342" y="872716"/>
          <a:ext cx="285115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2" name="Visio" r:id="rId8" imgW="4748137" imgH="3597072" progId="Visio.Drawing.11">
                  <p:embed/>
                </p:oleObj>
              </mc:Choice>
              <mc:Fallback>
                <p:oleObj name="Visio" r:id="rId8" imgW="4748137" imgH="3597072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342" y="872716"/>
                        <a:ext cx="285115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421344" y="2672918"/>
            <a:ext cx="21667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491569" y="3140970"/>
            <a:ext cx="21667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350781" y="3578838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400" b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sz="2400" b="1" dirty="0">
                <a:solidFill>
                  <a:srgbClr val="0033CC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22774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6" grpId="0" build="p" bldLvl="5" autoUpdateAnimBg="0"/>
      <p:bldP spid="11" grpId="0"/>
      <p:bldP spid="14" grpId="0"/>
      <p:bldP spid="16" grpId="0"/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3212978"/>
            <a:ext cx="9144000" cy="35533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dirty="0"/>
              <a:t>根据给定的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个权值</a:t>
            </a:r>
            <a:r>
              <a:rPr lang="zh-CN" altLang="en-US" dirty="0"/>
              <a:t>：</a:t>
            </a:r>
            <a:r>
              <a:rPr lang="zh-CN" altLang="zh-CN" dirty="0"/>
              <a:t>{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,w</a:t>
            </a:r>
            <a:r>
              <a:rPr lang="en-US" altLang="zh-CN" baseline="-25000" dirty="0" err="1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微软雅黑"/>
              </a:rPr>
              <a:t>……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zh-CN" dirty="0"/>
              <a:t>构造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zh-CN" dirty="0">
                <a:solidFill>
                  <a:srgbClr val="FF0000"/>
                </a:solidFill>
              </a:rPr>
              <a:t>棵</a:t>
            </a:r>
            <a:r>
              <a:rPr lang="zh-CN" altLang="zh-CN" dirty="0"/>
              <a:t>只</a:t>
            </a:r>
            <a:r>
              <a:rPr lang="zh-CN" altLang="en-US" dirty="0"/>
              <a:t>含</a:t>
            </a:r>
            <a:r>
              <a:rPr lang="zh-CN" altLang="zh-CN" dirty="0"/>
              <a:t>根结点的二叉树，令</a:t>
            </a:r>
            <a:r>
              <a:rPr lang="zh-CN" altLang="en-US" dirty="0"/>
              <a:t>每棵树的</a:t>
            </a:r>
            <a:r>
              <a:rPr lang="zh-CN" altLang="zh-CN" dirty="0"/>
              <a:t>权值为</a:t>
            </a:r>
            <a:r>
              <a:rPr lang="zh-CN" altLang="en-US" dirty="0"/>
              <a:t>相应的结点权值（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j</a:t>
            </a:r>
            <a:r>
              <a:rPr lang="zh-CN" altLang="en-US" dirty="0"/>
              <a:t>）</a:t>
            </a:r>
          </a:p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zh-CN" dirty="0"/>
              <a:t>在森林中选取两棵根结点权值最小的树</a:t>
            </a:r>
            <a:r>
              <a:rPr lang="zh-CN" altLang="en-US" dirty="0"/>
              <a:t>作为</a:t>
            </a:r>
            <a:r>
              <a:rPr lang="zh-CN" altLang="zh-CN" dirty="0"/>
              <a:t>左右子树，构造一棵新的二叉树，新树</a:t>
            </a:r>
            <a:r>
              <a:rPr lang="zh-CN" altLang="en-US" dirty="0"/>
              <a:t>根节点</a:t>
            </a:r>
            <a:r>
              <a:rPr lang="zh-CN" altLang="zh-CN" dirty="0"/>
              <a:t>权值为其左右子树根结点权值之和</a:t>
            </a:r>
          </a:p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zh-CN" dirty="0"/>
              <a:t>在森林中删除这两棵树，同时将新得到的二叉树加入森林中</a:t>
            </a:r>
          </a:p>
          <a:p>
            <a:pPr marL="590550" indent="-533400">
              <a:lnSpc>
                <a:spcPct val="140000"/>
              </a:lnSpc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zh-CN" dirty="0"/>
              <a:t>重复上述</a:t>
            </a:r>
            <a:r>
              <a:rPr lang="zh-CN" altLang="zh-CN"/>
              <a:t>两步直</a:t>
            </a:r>
            <a:r>
              <a:rPr lang="zh-CN" altLang="zh-CN" dirty="0"/>
              <a:t>到</a:t>
            </a:r>
            <a:r>
              <a:rPr lang="zh-CN" altLang="en-US" dirty="0"/>
              <a:t>森林中</a:t>
            </a:r>
            <a:r>
              <a:rPr lang="zh-CN" altLang="zh-CN" dirty="0"/>
              <a:t>只含一棵树为止，这棵树即哈夫曼树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树的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构造</a:t>
            </a:r>
            <a:r>
              <a:rPr lang="zh-CN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方法：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20065"/>
              </p:ext>
            </p:extLst>
          </p:nvPr>
        </p:nvGraphicFramePr>
        <p:xfrm>
          <a:off x="450850" y="821638"/>
          <a:ext cx="257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2" name="Visio" r:id="rId4" imgW="4584408" imgH="1098415" progId="Visio.Drawing.11">
                  <p:embed/>
                </p:oleObj>
              </mc:Choice>
              <mc:Fallback>
                <p:oleObj name="Visio" r:id="rId4" imgW="4584408" imgH="1098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821638"/>
                        <a:ext cx="2579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935733"/>
              </p:ext>
            </p:extLst>
          </p:nvPr>
        </p:nvGraphicFramePr>
        <p:xfrm>
          <a:off x="424566" y="1783188"/>
          <a:ext cx="23971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3" name="Visio" r:id="rId6" imgW="4269358" imgH="1933102" progId="Visio.Drawing.11">
                  <p:embed/>
                </p:oleObj>
              </mc:Choice>
              <mc:Fallback>
                <p:oleObj name="Visio" r:id="rId6" imgW="4269358" imgH="19331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66" y="1783188"/>
                        <a:ext cx="23971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320397"/>
              </p:ext>
            </p:extLst>
          </p:nvPr>
        </p:nvGraphicFramePr>
        <p:xfrm>
          <a:off x="3563940" y="821636"/>
          <a:ext cx="243522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4" name="Visio" r:id="rId8" imgW="4352166" imgH="3005306" progId="Visio.Drawing.11">
                  <p:embed/>
                </p:oleObj>
              </mc:Choice>
              <mc:Fallback>
                <p:oleObj name="Visio" r:id="rId8" imgW="4352166" imgH="30053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40" y="821636"/>
                        <a:ext cx="243522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27714"/>
              </p:ext>
            </p:extLst>
          </p:nvPr>
        </p:nvGraphicFramePr>
        <p:xfrm>
          <a:off x="6303963" y="908722"/>
          <a:ext cx="266065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85" name="Visio" r:id="rId10" imgW="4748137" imgH="3597072" progId="Visio.Drawing.11">
                  <p:embed/>
                </p:oleObj>
              </mc:Choice>
              <mc:Fallback>
                <p:oleObj name="Visio" r:id="rId10" imgW="4748137" imgH="35970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908722"/>
                        <a:ext cx="266065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-3304" y="314096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6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6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6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6" grpId="0" build="p" bldLvl="5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422563"/>
              </p:ext>
            </p:extLst>
          </p:nvPr>
        </p:nvGraphicFramePr>
        <p:xfrm>
          <a:off x="250825" y="828675"/>
          <a:ext cx="41735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74" name="Visio" r:id="rId4" imgW="5377427" imgH="483140" progId="Visio.Drawing.11">
                  <p:embed/>
                </p:oleObj>
              </mc:Choice>
              <mc:Fallback>
                <p:oleObj name="Visio" r:id="rId4" imgW="5377427" imgH="4831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28675"/>
                        <a:ext cx="41735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95557"/>
              </p:ext>
            </p:extLst>
          </p:nvPr>
        </p:nvGraphicFramePr>
        <p:xfrm>
          <a:off x="4775202" y="836615"/>
          <a:ext cx="4189413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75" name="Visio" r:id="rId6" imgW="5377427" imgH="2024704" progId="Visio.Drawing.11">
                  <p:embed/>
                </p:oleObj>
              </mc:Choice>
              <mc:Fallback>
                <p:oleObj name="Visio" r:id="rId6" imgW="5377427" imgH="20247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2" y="836615"/>
                        <a:ext cx="4189413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4643438" y="745175"/>
            <a:ext cx="0" cy="6092825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" y="1404940"/>
            <a:ext cx="4643438" cy="992187"/>
            <a:chOff x="0" y="845"/>
            <a:chExt cx="2925" cy="625"/>
          </a:xfrm>
        </p:grpSpPr>
        <p:graphicFrame>
          <p:nvGraphicFramePr>
            <p:cNvPr id="8" name="Object 11"/>
            <p:cNvGraphicFramePr>
              <a:graphicFrameLocks noChangeAspect="1"/>
            </p:cNvGraphicFramePr>
            <p:nvPr/>
          </p:nvGraphicFramePr>
          <p:xfrm>
            <a:off x="158" y="978"/>
            <a:ext cx="2629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76" name="Visio" r:id="rId8" imgW="5377427" imgH="1006002" progId="Visio.Drawing.11">
                    <p:embed/>
                  </p:oleObj>
                </mc:Choice>
                <mc:Fallback>
                  <p:oleObj name="Visio" r:id="rId8" imgW="5377427" imgH="100600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978"/>
                          <a:ext cx="2629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0" y="845"/>
              <a:ext cx="2925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" y="2555877"/>
            <a:ext cx="4643438" cy="1014413"/>
            <a:chOff x="0" y="1570"/>
            <a:chExt cx="2925" cy="639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58" y="1717"/>
            <a:ext cx="2629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77" name="Visio" r:id="rId10" imgW="5377427" imgH="1006002" progId="Visio.Drawing.11">
                    <p:embed/>
                  </p:oleObj>
                </mc:Choice>
                <mc:Fallback>
                  <p:oleObj name="Visio" r:id="rId10" imgW="5377427" imgH="100600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717"/>
                          <a:ext cx="2629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0" y="1570"/>
              <a:ext cx="2925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1" y="3779840"/>
            <a:ext cx="4643438" cy="1373187"/>
            <a:chOff x="0" y="2341"/>
            <a:chExt cx="2925" cy="86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158" y="2456"/>
            <a:ext cx="263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78" name="Visio" r:id="rId12" imgW="5377427" imgH="1532647" progId="Visio.Drawing.11">
                    <p:embed/>
                  </p:oleObj>
                </mc:Choice>
                <mc:Fallback>
                  <p:oleObj name="Visio" r:id="rId12" imgW="5377427" imgH="15326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456"/>
                          <a:ext cx="263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0" y="2341"/>
              <a:ext cx="2925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1" y="5364163"/>
            <a:ext cx="4643438" cy="1358900"/>
            <a:chOff x="0" y="3339"/>
            <a:chExt cx="2925" cy="856"/>
          </a:xfrm>
        </p:grpSpPr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158" y="3439"/>
            <a:ext cx="2631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79" name="Visio" r:id="rId14" imgW="5377427" imgH="1545077" progId="Visio.Drawing.11">
                    <p:embed/>
                  </p:oleObj>
                </mc:Choice>
                <mc:Fallback>
                  <p:oleObj name="Visio" r:id="rId14" imgW="5377427" imgH="154507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3439"/>
                          <a:ext cx="2631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0" y="3339"/>
              <a:ext cx="2925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4645027" y="2555877"/>
            <a:ext cx="4498975" cy="1781175"/>
            <a:chOff x="2926" y="1570"/>
            <a:chExt cx="2834" cy="1122"/>
          </a:xfrm>
        </p:grpSpPr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3007" y="1693"/>
            <a:ext cx="2640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80" name="Visio" r:id="rId16" imgW="5377427" imgH="2034162" progId="Visio.Drawing.11">
                    <p:embed/>
                  </p:oleObj>
                </mc:Choice>
                <mc:Fallback>
                  <p:oleObj name="Visio" r:id="rId16" imgW="5377427" imgH="203416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1693"/>
                          <a:ext cx="2640" cy="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926" y="1570"/>
              <a:ext cx="2834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4645027" y="4500565"/>
            <a:ext cx="4498975" cy="2160587"/>
            <a:chOff x="2926" y="2795"/>
            <a:chExt cx="2834" cy="1361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3008" y="2906"/>
            <a:ext cx="2639" cy="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81" name="Visio" r:id="rId18" imgW="5377427" imgH="2545945" progId="Visio.Drawing.11">
                    <p:embed/>
                  </p:oleObj>
                </mc:Choice>
                <mc:Fallback>
                  <p:oleObj name="Visio" r:id="rId18" imgW="5377427" imgH="25459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2906"/>
                          <a:ext cx="2639" cy="1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926" y="2795"/>
              <a:ext cx="2834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算法示例：</a:t>
            </a:r>
            <a:r>
              <a:rPr lang="en-US" altLang="zh-CN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w={5, 29, 7, 8, 14, 23, 3, 11}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0" y="5851423"/>
            <a:ext cx="9108132" cy="99795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 w="57150" algn="ctr">
            <a:solidFill>
              <a:srgbClr val="FFC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tIns="46800" anchor="ctr" anchorCtr="1">
            <a:sp3d extrusionH="57150">
              <a:bevelT w="38100" h="38100"/>
            </a:sp3d>
          </a:bodyPr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Arial Unicode MS" panose="020B0604020202020204" pitchFamily="34" charset="-122"/>
                <a:ea typeface="微软雅黑" pitchFamily="34" charset="-122"/>
              </a:rPr>
              <a:t>问题：如此建立的哈夫曼树是否唯一？</a:t>
            </a:r>
          </a:p>
        </p:txBody>
      </p:sp>
    </p:spTree>
    <p:extLst>
      <p:ext uri="{BB962C8B-B14F-4D97-AF65-F5344CB8AC3E}">
        <p14:creationId xmlns:p14="http://schemas.microsoft.com/office/powerpoint/2010/main" val="19651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</a:rPr>
              <a:t>树的基本术语</a:t>
            </a:r>
            <a:endParaRPr lang="zh-CN" altLang="en-US" kern="0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</p:txBody>
      </p:sp>
      <p:sp>
        <p:nvSpPr>
          <p:cNvPr id="648194" name="Rectangle 2"/>
          <p:cNvSpPr>
            <a:spLocks noGrp="1" noChangeArrowheads="1"/>
          </p:cNvSpPr>
          <p:nvPr>
            <p:ph idx="1"/>
          </p:nvPr>
        </p:nvSpPr>
        <p:spPr>
          <a:xfrm>
            <a:off x="0" y="3019804"/>
            <a:ext cx="9144000" cy="38381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结点（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node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）：表示树中的元素（包括数据项及分支项）</a:t>
            </a: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结点的度（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degree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）：结点拥有的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子树个数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4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的度：一棵树中最大的结点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度数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叶结点（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leaf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）：度为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的结点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子结点（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child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）：结点子树的根称为该结点的子结点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父节点（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parents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）：子结点的上层结点叫该结点的父节点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375230" y="923010"/>
            <a:ext cx="2398713" cy="1798637"/>
            <a:chOff x="3882" y="2223"/>
            <a:chExt cx="1511" cy="1133"/>
          </a:xfrm>
        </p:grpSpPr>
        <p:sp>
          <p:nvSpPr>
            <p:cNvPr id="7" name="Oval 71"/>
            <p:cNvSpPr>
              <a:spLocks noChangeArrowheads="1"/>
            </p:cNvSpPr>
            <p:nvPr/>
          </p:nvSpPr>
          <p:spPr bwMode="auto">
            <a:xfrm>
              <a:off x="4470" y="22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8" name="Oval 72"/>
            <p:cNvSpPr>
              <a:spLocks noChangeArrowheads="1"/>
            </p:cNvSpPr>
            <p:nvPr/>
          </p:nvSpPr>
          <p:spPr bwMode="auto">
            <a:xfrm>
              <a:off x="4167" y="261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9" name="Oval 73"/>
            <p:cNvSpPr>
              <a:spLocks noChangeArrowheads="1"/>
            </p:cNvSpPr>
            <p:nvPr/>
          </p:nvSpPr>
          <p:spPr bwMode="auto">
            <a:xfrm>
              <a:off x="4792" y="26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3882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" name="Oval 75"/>
            <p:cNvSpPr>
              <a:spLocks noChangeArrowheads="1"/>
            </p:cNvSpPr>
            <p:nvPr/>
          </p:nvSpPr>
          <p:spPr bwMode="auto">
            <a:xfrm>
              <a:off x="4486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2" name="Oval 76"/>
            <p:cNvSpPr>
              <a:spLocks noChangeArrowheads="1"/>
            </p:cNvSpPr>
            <p:nvPr/>
          </p:nvSpPr>
          <p:spPr bwMode="auto">
            <a:xfrm>
              <a:off x="5103" y="305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3" name="Line 77"/>
            <p:cNvSpPr>
              <a:spLocks noChangeShapeType="1"/>
            </p:cNvSpPr>
            <p:nvPr/>
          </p:nvSpPr>
          <p:spPr bwMode="auto">
            <a:xfrm flipH="1">
              <a:off x="4422" y="2496"/>
              <a:ext cx="108" cy="17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Line 78"/>
            <p:cNvSpPr>
              <a:spLocks noChangeShapeType="1"/>
            </p:cNvSpPr>
            <p:nvPr/>
          </p:nvSpPr>
          <p:spPr bwMode="auto">
            <a:xfrm flipH="1">
              <a:off x="4107" y="2896"/>
              <a:ext cx="146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4730" y="2452"/>
              <a:ext cx="133" cy="18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Line 80"/>
            <p:cNvSpPr>
              <a:spLocks noChangeShapeType="1"/>
            </p:cNvSpPr>
            <p:nvPr/>
          </p:nvSpPr>
          <p:spPr bwMode="auto">
            <a:xfrm>
              <a:off x="4385" y="2874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Line 81"/>
            <p:cNvSpPr>
              <a:spLocks noChangeShapeType="1"/>
            </p:cNvSpPr>
            <p:nvPr/>
          </p:nvSpPr>
          <p:spPr bwMode="auto">
            <a:xfrm>
              <a:off x="5019" y="2885"/>
              <a:ext cx="133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 bwMode="auto">
          <a:xfrm>
            <a:off x="-3304" y="296094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5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4" grpId="0" build="p" bldLvl="5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</a:t>
            </a:r>
            <a:r>
              <a:rPr lang="zh-CN" altLang="en-US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的结果是否唯一？</a:t>
            </a:r>
            <a:endParaRPr lang="zh-CN" altLang="zh-CN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0852" y="908720"/>
            <a:ext cx="8513763" cy="2092374"/>
            <a:chOff x="450850" y="832570"/>
            <a:chExt cx="8513763" cy="2092374"/>
          </a:xfrm>
        </p:grpSpPr>
        <p:grpSp>
          <p:nvGrpSpPr>
            <p:cNvPr id="4" name="组合 3"/>
            <p:cNvGrpSpPr/>
            <p:nvPr/>
          </p:nvGrpSpPr>
          <p:grpSpPr>
            <a:xfrm>
              <a:off x="450850" y="832570"/>
              <a:ext cx="2579688" cy="2092374"/>
              <a:chOff x="450850" y="764704"/>
              <a:chExt cx="2579688" cy="2092374"/>
            </a:xfrm>
          </p:grpSpPr>
          <p:graphicFrame>
            <p:nvGraphicFramePr>
              <p:cNvPr id="21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974659"/>
                  </p:ext>
                </p:extLst>
              </p:nvPr>
            </p:nvGraphicFramePr>
            <p:xfrm>
              <a:off x="450850" y="764704"/>
              <a:ext cx="2579688" cy="619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97" name="Visio" r:id="rId4" imgW="4584408" imgH="1098415" progId="Visio.Drawing.11">
                      <p:embed/>
                    </p:oleObj>
                  </mc:Choice>
                  <mc:Fallback>
                    <p:oleObj name="Visio" r:id="rId4" imgW="4584408" imgH="109841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850" y="764704"/>
                            <a:ext cx="2579688" cy="619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0325229"/>
                  </p:ext>
                </p:extLst>
              </p:nvPr>
            </p:nvGraphicFramePr>
            <p:xfrm>
              <a:off x="542132" y="1772816"/>
              <a:ext cx="2397125" cy="1084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98" name="Visio" r:id="rId6" imgW="4269358" imgH="1933102" progId="Visio.Drawing.11">
                      <p:embed/>
                    </p:oleObj>
                  </mc:Choice>
                  <mc:Fallback>
                    <p:oleObj name="Visio" r:id="rId6" imgW="4269358" imgH="1933102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132" y="1772816"/>
                            <a:ext cx="2397125" cy="1084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271692"/>
                </p:ext>
              </p:extLst>
            </p:nvPr>
          </p:nvGraphicFramePr>
          <p:xfrm>
            <a:off x="3563938" y="1037382"/>
            <a:ext cx="2435225" cy="168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9" name="Visio" r:id="rId8" imgW="4352166" imgH="3005306" progId="Visio.Drawing.11">
                    <p:embed/>
                  </p:oleObj>
                </mc:Choice>
                <mc:Fallback>
                  <p:oleObj name="Visio" r:id="rId8" imgW="4352166" imgH="300530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938" y="1037382"/>
                          <a:ext cx="2435225" cy="168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9077"/>
                </p:ext>
              </p:extLst>
            </p:nvPr>
          </p:nvGraphicFramePr>
          <p:xfrm>
            <a:off x="6303963" y="869901"/>
            <a:ext cx="2660650" cy="201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0" name="Visio" r:id="rId10" imgW="4748137" imgH="3597072" progId="Visio.Drawing.11">
                    <p:embed/>
                  </p:oleObj>
                </mc:Choice>
                <mc:Fallback>
                  <p:oleObj name="Visio" r:id="rId10" imgW="4748137" imgH="359707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3963" y="869901"/>
                          <a:ext cx="2660650" cy="2017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98513"/>
              </p:ext>
            </p:extLst>
          </p:nvPr>
        </p:nvGraphicFramePr>
        <p:xfrm>
          <a:off x="379829" y="4000114"/>
          <a:ext cx="2579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1" name="Visio" r:id="rId12" imgW="4584408" imgH="1098415" progId="Visio.Drawing.11">
                  <p:embed/>
                </p:oleObj>
              </mc:Choice>
              <mc:Fallback>
                <p:oleObj name="Visio" r:id="rId12" imgW="4584408" imgH="1098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29" y="4000114"/>
                        <a:ext cx="2579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0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3" y="5013607"/>
            <a:ext cx="2520000" cy="106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20" y="4135745"/>
            <a:ext cx="216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88" y="3861050"/>
            <a:ext cx="2160000" cy="243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/>
        </p:nvCxnSpPr>
        <p:spPr bwMode="auto">
          <a:xfrm>
            <a:off x="-3304" y="368102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481074" y="3102043"/>
            <a:ext cx="618185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×2+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×1</a:t>
            </a:r>
            <a:r>
              <a:rPr lang="en-US" altLang="zh-CN" sz="24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481074" y="6327274"/>
            <a:ext cx="618185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×3+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×2+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×1</a:t>
            </a:r>
            <a:r>
              <a:rPr lang="en-US" altLang="zh-CN" sz="2400" b="1">
                <a:solidFill>
                  <a:srgbClr val="00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764704"/>
            <a:ext cx="9144000" cy="280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buFont typeface="Wingdings 2" panose="05020102010507070707" pitchFamily="18" charset="2"/>
              <a:buChar char="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解决方案：为了规范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Huffman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树的构造算法，规定如下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SzPct val="80000"/>
              <a:buFont typeface="+mj-lt"/>
              <a:buAutoNum type="arabicPerio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设当前森林为：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F={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, ⋯,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T</a:t>
            </a:r>
            <a:r>
              <a:rPr lang="en-US" altLang="zh-CN" sz="2400" baseline="-25000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，构造时选择：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SzPct val="80000"/>
              <a:buFont typeface="+mj-lt"/>
              <a:buAutoNum type="arabicPerio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权值小的二叉树作为新构造的二叉树的左子树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SzPct val="80000"/>
              <a:buFont typeface="+mj-lt"/>
              <a:buAutoNum type="arabicPerio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权值大的二叉树作为新构造的二叉树的右子树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SzPct val="80000"/>
              <a:buFont typeface="+mj-lt"/>
              <a:buAutoNum type="arabicPeriod"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在权值相等时，深度小的二叉树作为新构造的二叉树的左子树，深度大的二叉树作为新构造的二叉树的右子树</a:t>
            </a:r>
          </a:p>
        </p:txBody>
      </p:sp>
    </p:spTree>
    <p:extLst>
      <p:ext uri="{BB962C8B-B14F-4D97-AF65-F5344CB8AC3E}">
        <p14:creationId xmlns:p14="http://schemas.microsoft.com/office/powerpoint/2010/main" val="33988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20982" y="3392996"/>
            <a:ext cx="9123018" cy="346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95400" indent="-381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个叶子的哈夫曼树的形态一般不唯一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但带权路径长度（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WPL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）是相同的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个叶子的哈夫曼树共有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2n-1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个结点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权值大的结点离根结点近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哈夫曼树只有度为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和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的结点，无度为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的结点</a:t>
            </a:r>
          </a:p>
        </p:txBody>
      </p:sp>
      <p:sp>
        <p:nvSpPr>
          <p:cNvPr id="27" name="标题 3"/>
          <p:cNvSpPr>
            <a:spLocks noGrp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</p:spPr>
        <p:txBody>
          <a:bodyPr/>
          <a:lstStyle/>
          <a:p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哈夫曼树的特点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31799"/>
              </p:ext>
            </p:extLst>
          </p:nvPr>
        </p:nvGraphicFramePr>
        <p:xfrm>
          <a:off x="4919093" y="856055"/>
          <a:ext cx="4189413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5" name="Visio" r:id="rId5" imgW="5377427" imgH="2545945" progId="Visio.Drawing.11">
                  <p:embed/>
                </p:oleObj>
              </mc:Choice>
              <mc:Fallback>
                <p:oleObj name="Visio" r:id="rId5" imgW="5377427" imgH="25459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093" y="856055"/>
                        <a:ext cx="4189413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42" y="856551"/>
            <a:ext cx="1944000" cy="219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62558"/>
              </p:ext>
            </p:extLst>
          </p:nvPr>
        </p:nvGraphicFramePr>
        <p:xfrm>
          <a:off x="107839" y="1091071"/>
          <a:ext cx="2591955" cy="196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6" name="Visio" r:id="rId8" imgW="4748137" imgH="3597072" progId="Visio.Drawing.11">
                  <p:embed/>
                </p:oleObj>
              </mc:Choice>
              <mc:Fallback>
                <p:oleObj name="Visio" r:id="rId8" imgW="4748137" imgH="3597072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39" y="1091071"/>
                        <a:ext cx="2591955" cy="196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 bwMode="auto">
          <a:xfrm>
            <a:off x="-3304" y="339299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uiExpand="1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" y="3429000"/>
            <a:ext cx="9144000" cy="3589164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数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据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结构设计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的结点构成要素</a:t>
            </a: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左右孩子指针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父指针：记录当前结点隶属于哪个中间结点</a:t>
            </a: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权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值：叶节点权值已知，中间结点的权值计算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得到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</a:t>
            </a:r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的实现</a:t>
            </a:r>
            <a:endParaRPr lang="zh-CN" altLang="zh-CN" b="0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977" y="728702"/>
            <a:ext cx="4197985" cy="258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defRPr/>
            </a:pPr>
            <a:r>
              <a:rPr kumimoji="1" lang="en-US" altLang="zh-CN"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 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struct{</a:t>
            </a:r>
            <a:endParaRPr lang="en-US" altLang="zh-CN" sz="2400" b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defRPr/>
            </a:pPr>
            <a:r>
              <a:rPr lang="en-US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int weight, parent</a:t>
            </a:r>
            <a:r>
              <a:rPr lang="en-US" altLang="zh-CN" sz="24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defRPr/>
            </a:pPr>
            <a:r>
              <a:rPr lang="en-US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int lchild, rchild</a:t>
            </a:r>
            <a:r>
              <a:rPr lang="en-US" altLang="zh-CN" sz="2400" b="1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pt-BR" altLang="zh-CN" sz="2400" b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defRPr/>
            </a:pP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altLang="zh-CN" sz="2400" b="1" ker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TNode</a:t>
            </a:r>
            <a:r>
              <a:rPr lang="en-US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400" b="1" ker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*PHT</a:t>
            </a:r>
            <a:r>
              <a:rPr lang="pt-BR" altLang="zh-CN" sz="2400" b="1" ker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2400" b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34451" y="1126088"/>
            <a:ext cx="4902047" cy="1118374"/>
            <a:chOff x="4134449" y="1126088"/>
            <a:chExt cx="4902047" cy="1118374"/>
          </a:xfrm>
        </p:grpSpPr>
        <p:pic>
          <p:nvPicPr>
            <p:cNvPr id="915459" name="Picture 3" descr="huffman树节点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449" y="1664804"/>
              <a:ext cx="4902047" cy="57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4722120" y="1126088"/>
              <a:ext cx="37267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Huffman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树的结点定义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 bwMode="auto">
          <a:xfrm>
            <a:off x="-3304" y="33209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74166"/>
              </p:ext>
            </p:extLst>
          </p:nvPr>
        </p:nvGraphicFramePr>
        <p:xfrm>
          <a:off x="6897276" y="3487915"/>
          <a:ext cx="2124364" cy="196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2" name="Visio" r:id="rId6" imgW="3814569" imgH="3527708" progId="Visio.Drawing.11">
                  <p:embed/>
                </p:oleObj>
              </mc:Choice>
              <mc:Fallback>
                <p:oleObj name="Visio" r:id="rId6" imgW="3814569" imgH="3527708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276" y="3487915"/>
                        <a:ext cx="2124364" cy="196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2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uiExpand="1" build="p" bldLvl="5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429000"/>
            <a:ext cx="9144000" cy="3589338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数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据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结构设计：采用顺序存储还是链式存储？</a:t>
            </a:r>
            <a:endParaRPr lang="zh-CN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提示：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zh-CN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的构造是反复从森林中选择子树进行合并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子树的选择：父指针为空，根权重最小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6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子树的合并：新增一个中间结点（总共新增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n-1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个）</a:t>
            </a:r>
          </a:p>
          <a:p>
            <a:pPr marL="936000" lvl="1" indent="-468000">
              <a:spcBef>
                <a:spcPts val="6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设置一个大小为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2n-1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的结构数组存储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树的结点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</a:t>
            </a:r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的实现</a:t>
            </a:r>
            <a:endParaRPr lang="zh-CN" altLang="zh-CN" b="0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-3304" y="33209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51493"/>
              </p:ext>
            </p:extLst>
          </p:nvPr>
        </p:nvGraphicFramePr>
        <p:xfrm>
          <a:off x="359534" y="1742609"/>
          <a:ext cx="2345171" cy="56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3" name="Visio" r:id="rId5" imgW="4584408" imgH="1098415" progId="Visio.Drawing.11">
                  <p:embed/>
                </p:oleObj>
              </mc:Choice>
              <mc:Fallback>
                <p:oleObj name="Visio" r:id="rId5" imgW="4584408" imgH="1098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4" y="1742609"/>
                        <a:ext cx="2345171" cy="56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0" y="1304766"/>
            <a:ext cx="2290909" cy="9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52" y="1157223"/>
            <a:ext cx="1963636" cy="163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7"/>
          <p:cNvCxnSpPr>
            <a:cxnSpLocks noChangeShapeType="1"/>
          </p:cNvCxnSpPr>
          <p:nvPr/>
        </p:nvCxnSpPr>
        <p:spPr bwMode="auto">
          <a:xfrm>
            <a:off x="2830235" y="2098787"/>
            <a:ext cx="625643" cy="1588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 type="none" w="sm" len="sm"/>
            <a:tailEnd type="arrow" w="med" len="med"/>
          </a:ln>
        </p:spPr>
      </p:cxnSp>
      <p:cxnSp>
        <p:nvCxnSpPr>
          <p:cNvPr id="17" name="Straight Arrow Connector 7"/>
          <p:cNvCxnSpPr>
            <a:cxnSpLocks noChangeShapeType="1"/>
          </p:cNvCxnSpPr>
          <p:nvPr/>
        </p:nvCxnSpPr>
        <p:spPr bwMode="auto">
          <a:xfrm>
            <a:off x="6142603" y="2098787"/>
            <a:ext cx="625643" cy="1588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8973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uiExpand="1" build="p" bldLvl="5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6127"/>
            <a:ext cx="9144000" cy="6038850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算法流程 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首先将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个叶结点存入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数组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父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指针置为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-1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表示根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节点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循环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处理（直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至数组被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填满）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从现有子树的根结点中选择两个权重最小者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构造新子树的根结点加入数组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修改选中结点的父指针指向新的根结点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12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同时更新该新根节点的孩子指针和权重值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34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zh-CN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算法</a:t>
            </a:r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的实现</a:t>
            </a:r>
            <a:endParaRPr lang="zh-CN" altLang="zh-CN" b="0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-3304" y="379502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35881"/>
              </p:ext>
            </p:extLst>
          </p:nvPr>
        </p:nvGraphicFramePr>
        <p:xfrm>
          <a:off x="3153174" y="1057783"/>
          <a:ext cx="283765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6" name="Visio" r:id="rId4" imgW="4584408" imgH="1098415" progId="Visio.Drawing.11">
                  <p:embed/>
                </p:oleObj>
              </mc:Choice>
              <mc:Fallback>
                <p:oleObj name="Visio" r:id="rId4" imgW="4584408" imgH="10984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174" y="1057783"/>
                        <a:ext cx="283765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00" y="4005066"/>
            <a:ext cx="2772000" cy="11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" y="908722"/>
            <a:ext cx="2465661" cy="98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3" y="2269234"/>
            <a:ext cx="7768019" cy="126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7"/>
          <p:cNvCxnSpPr>
            <a:cxnSpLocks noChangeShapeType="1"/>
          </p:cNvCxnSpPr>
          <p:nvPr/>
        </p:nvCxnSpPr>
        <p:spPr bwMode="auto">
          <a:xfrm>
            <a:off x="4572000" y="3474822"/>
            <a:ext cx="0" cy="818274"/>
          </a:xfrm>
          <a:prstGeom prst="straightConnector1">
            <a:avLst/>
          </a:prstGeom>
          <a:noFill/>
          <a:ln w="76200" cap="rnd" algn="ctr">
            <a:solidFill>
              <a:srgbClr val="00B050"/>
            </a:solidFill>
            <a:round/>
            <a:headEnd type="none" w="sm" len="sm"/>
            <a:tailEnd type="arrow" w="med" len="med"/>
          </a:ln>
        </p:spPr>
      </p:cxnSp>
      <p:pic>
        <p:nvPicPr>
          <p:cNvPr id="13825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3" y="5517234"/>
            <a:ext cx="7768019" cy="127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771072"/>
            <a:ext cx="9144000" cy="611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14400" indent="-45720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95400" indent="-381000"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void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select_subtree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PHT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Verdana" pitchFamily="34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n, </a:t>
            </a:r>
            <a:r>
              <a:rPr lang="en-US" altLang="zh-CN" sz="2000" b="1" err="1">
                <a:solidFill>
                  <a:srgbClr val="0000FF"/>
                </a:solidFill>
                <a:latin typeface="Verdana" pitchFamily="34" charset="0"/>
              </a:rPr>
              <a:t>int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*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pa, </a:t>
            </a:r>
            <a:r>
              <a:rPr lang="en-US" altLang="zh-CN" sz="2000" b="1" err="1">
                <a:solidFill>
                  <a:srgbClr val="0000FF"/>
                </a:solidFill>
                <a:latin typeface="Verdana" pitchFamily="34" charset="0"/>
              </a:rPr>
              <a:t>int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*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pb){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</a:t>
            </a:r>
            <a:r>
              <a:rPr lang="en-US" altLang="zh-CN" sz="2000" b="1" err="1">
                <a:solidFill>
                  <a:srgbClr val="0000FF"/>
                </a:solidFill>
                <a:latin typeface="Verdana" pitchFamily="34" charset="0"/>
              </a:rPr>
              <a:t>int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id,  ida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-1, idb= -1;              </a:t>
            </a:r>
            <a:r>
              <a:rPr lang="en-US" altLang="zh-CN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ida</a:t>
            </a:r>
            <a:r>
              <a:rPr lang="zh-CN" altLang="en-US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存放权重最小的结点下标</a:t>
            </a:r>
            <a:endParaRPr lang="en-US" altLang="zh-CN" sz="2000" b="1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int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wa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= </a:t>
            </a:r>
            <a:r>
              <a:rPr lang="en-US" altLang="zh-CN" sz="2000" b="1" dirty="0" err="1">
                <a:solidFill>
                  <a:srgbClr val="0000FF"/>
                </a:solidFill>
                <a:latin typeface="Verdana" pitchFamily="34" charset="0"/>
              </a:rPr>
              <a:t>INT_MAX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,  wb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</a:t>
            </a:r>
            <a:r>
              <a:rPr lang="en-US" altLang="zh-CN" sz="2000" b="1" err="1">
                <a:solidFill>
                  <a:srgbClr val="0000FF"/>
                </a:solidFill>
                <a:latin typeface="Verdana" pitchFamily="34" charset="0"/>
              </a:rPr>
              <a:t>INT_MAX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</a:t>
            </a:r>
            <a:r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wa</a:t>
            </a:r>
            <a:r>
              <a:rPr lang="zh-CN" altLang="en-US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 </a:t>
            </a:r>
            <a:r>
              <a:rPr lang="en-US" altLang="zh-CN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zh-CN" altLang="en-US" sz="20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次小值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for(id = 0; id &lt;= n; id++){       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if(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[id].parent == -1){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      if(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[id].weight &lt; </a:t>
            </a:r>
            <a:r>
              <a:rPr lang="en-US" altLang="zh-CN" sz="2000" b="1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wa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){</a:t>
            </a:r>
            <a:endParaRPr lang="en-US" altLang="zh-CN" sz="2000" b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            idb = ida;  wb = wa;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            ida = id;  wa = pht[id].weight; 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      else if(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[id].weight &lt; </a:t>
            </a:r>
            <a:r>
              <a:rPr lang="en-US" altLang="zh-CN" sz="2000" b="1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wb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){ 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            idb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id;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wb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=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[id].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weight; 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}           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*pa = ida;    *pb = idb;    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return;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}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sz="3200" b="0">
                <a:solidFill>
                  <a:schemeClr val="bg2">
                    <a:lumMod val="10000"/>
                  </a:schemeClr>
                </a:solidFill>
                <a:cs typeface="+mn-cs"/>
              </a:rPr>
              <a:t>Huffman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  <a:cs typeface="+mn-cs"/>
              </a:rPr>
              <a:t>：子树选择算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  <a:cs typeface="+mn-cs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32651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8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8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8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8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8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8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8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1" grpId="0" build="p" bldLvl="5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701434"/>
            <a:ext cx="9144000" cy="615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914400" indent="-457200"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295400" indent="-381000"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indent="-342900"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171700" indent="-342900"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3333FF"/>
                </a:solidFill>
                <a:latin typeface="Verdana" pitchFamily="34" charset="0"/>
              </a:rPr>
              <a:t>PTH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create_htree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int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weights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[],  int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n 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PHT 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pht;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int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,  lc,  rc,  ntotal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ntotal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(2 * n) - 1;                     </a:t>
            </a:r>
            <a:r>
              <a:rPr lang="en-US" altLang="zh-CN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2000" b="1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树的结点总数</a:t>
            </a:r>
            <a:endParaRPr lang="en-US" altLang="zh-CN" sz="2000" b="1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pht = (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PHT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) malloc( sizeof(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TNode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) * ntotal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for(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= 0;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&lt;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ntotal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 ++</a:t>
            </a:r>
            <a:r>
              <a:rPr lang="en-US" altLang="zh-CN" sz="2000" b="1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){        </a:t>
            </a:r>
            <a:r>
              <a:rPr lang="en-US" altLang="zh-CN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Huffman</a:t>
            </a:r>
            <a:r>
              <a:rPr lang="zh-CN" altLang="en-US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树结点初</a:t>
            </a:r>
            <a:r>
              <a:rPr lang="zh-CN" altLang="en-US" sz="2000" b="1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始化</a:t>
            </a:r>
            <a:endParaRPr lang="en-US" altLang="zh-CN" sz="2000" b="1" dirty="0">
              <a:solidFill>
                <a:srgbClr val="00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].weight = (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&lt; n) ? weights[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 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lchild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= -</a:t>
            </a:r>
            <a:r>
              <a:rPr lang="en-US" altLang="zh-CN" sz="2000" b="1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1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 pht[i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rchild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= -</a:t>
            </a:r>
            <a:r>
              <a:rPr lang="en-US" altLang="zh-CN" sz="2000" b="1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1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 pht[i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].parent =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}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for(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= n;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&lt;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ntotal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 ++</a:t>
            </a:r>
            <a:r>
              <a:rPr lang="en-US" altLang="zh-CN" sz="2000" b="1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){        </a:t>
            </a:r>
            <a:r>
              <a:rPr lang="en-US" altLang="zh-CN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000" b="1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Verdana" pitchFamily="34" charset="0"/>
              </a:rPr>
              <a:t>select_subtree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(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,  (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-1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),  &amp;lc,  &amp;rc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pht[lc].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parent =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    pht[rc].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parent =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lchild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lc;      pht[i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rchild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rc;</a:t>
            </a:r>
            <a:endParaRPr lang="en-US" altLang="zh-CN" sz="2000" b="1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     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[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i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].weight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= pht[lc].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weight </a:t>
            </a:r>
            <a:r>
              <a:rPr lang="en-US" altLang="zh-CN" sz="2000" b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+ pht[rc].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weight;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  return </a:t>
            </a:r>
            <a:r>
              <a:rPr lang="en-US" altLang="zh-CN" sz="2000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pht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}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  <a:cs typeface="+mn-cs"/>
              </a:rPr>
              <a:t>构建</a:t>
            </a:r>
            <a:r>
              <a:rPr lang="en-US" altLang="zh-CN" sz="3200" b="0">
                <a:solidFill>
                  <a:schemeClr val="bg2">
                    <a:lumMod val="10000"/>
                  </a:schemeClr>
                </a:solidFill>
                <a:cs typeface="+mn-cs"/>
              </a:rPr>
              <a:t>Huffman</a:t>
            </a:r>
            <a:r>
              <a:rPr lang="zh-CN" altLang="en-US" sz="3200" b="0">
                <a:solidFill>
                  <a:schemeClr val="bg2">
                    <a:lumMod val="10000"/>
                  </a:schemeClr>
                </a:solidFill>
                <a:cs typeface="+mn-cs"/>
              </a:rPr>
              <a:t>树</a:t>
            </a:r>
            <a:endParaRPr lang="zh-CN" altLang="en-US" sz="3200" b="0" dirty="0">
              <a:solidFill>
                <a:schemeClr val="bg2">
                  <a:lumMod val="10000"/>
                </a:schemeClr>
              </a:solidFill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716470"/>
            <a:ext cx="9144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81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81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8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8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81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8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8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8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8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1" grpId="0" uiExpand="1" build="p" bldLvl="5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370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/>
            <a:r>
              <a:rPr kumimoji="1" lang="zh-CN" altLang="en-US" sz="4800" b="1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30684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哈夫曼编码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/>
          <a:lstStyle/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编码：将文件字符转换为二进制位串（数据压缩）</a:t>
            </a:r>
          </a:p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解码：将二进制位串转换为文件字符（数据解压）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编码方式：等长编码和变长编码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哈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夫曼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编码（压缩率通常在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20%~90%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之间）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是广泛应用于数据文件压缩的一种十分有效的编码方法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哈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夫曼编码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算法的基本思路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使用字符在文件中出现的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频率表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作为输入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目标是：构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建一个用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位串表示各字符的最优表示方式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出现频率较高的字符赋予较短的编码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为出现频率较低的字符赋予较长的编码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由此实现对文件总编码长度的压缩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" y="42345"/>
            <a:ext cx="9149171" cy="597600"/>
          </a:xfrm>
        </p:spPr>
        <p:txBody>
          <a:bodyPr/>
          <a:lstStyle/>
          <a:p>
            <a:r>
              <a:rPr lang="zh-CN" altLang="en-US" kern="0">
                <a:solidFill>
                  <a:schemeClr val="bg2">
                    <a:lumMod val="10000"/>
                  </a:schemeClr>
                </a:solidFill>
              </a:rPr>
              <a:t>树的基本术语</a:t>
            </a:r>
            <a:endParaRPr lang="zh-CN" altLang="en-US" kern="0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</p:txBody>
      </p:sp>
      <p:sp>
        <p:nvSpPr>
          <p:cNvPr id="648194" name="Rectangle 2"/>
          <p:cNvSpPr>
            <a:spLocks noGrp="1" noChangeArrowheads="1"/>
          </p:cNvSpPr>
          <p:nvPr>
            <p:ph idx="1"/>
          </p:nvPr>
        </p:nvSpPr>
        <p:spPr>
          <a:xfrm>
            <a:off x="0" y="3019804"/>
            <a:ext cx="9144000" cy="38381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兄弟结点（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sibling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）：同一双亲的孩子</a:t>
            </a: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堂兄弟（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cousin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）：双亲在同一层的结点互为堂兄弟</a:t>
            </a: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结点的层次（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level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）：从根结点算起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4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根为第一层，它的孩子为第二层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……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依此类推</a:t>
            </a: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树的深度（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depth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）：树中结点的最大层次数</a:t>
            </a:r>
          </a:p>
          <a:p>
            <a:pPr marL="468000" lvl="1" indent="-468000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森林（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forest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）：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≥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）棵互不相交的树的集合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375230" y="923010"/>
            <a:ext cx="2398713" cy="1798637"/>
            <a:chOff x="3882" y="2223"/>
            <a:chExt cx="1511" cy="1133"/>
          </a:xfrm>
        </p:grpSpPr>
        <p:sp>
          <p:nvSpPr>
            <p:cNvPr id="7" name="Oval 71"/>
            <p:cNvSpPr>
              <a:spLocks noChangeArrowheads="1"/>
            </p:cNvSpPr>
            <p:nvPr/>
          </p:nvSpPr>
          <p:spPr bwMode="auto">
            <a:xfrm>
              <a:off x="4470" y="22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8" name="Oval 72"/>
            <p:cNvSpPr>
              <a:spLocks noChangeArrowheads="1"/>
            </p:cNvSpPr>
            <p:nvPr/>
          </p:nvSpPr>
          <p:spPr bwMode="auto">
            <a:xfrm>
              <a:off x="4167" y="261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9" name="Oval 73"/>
            <p:cNvSpPr>
              <a:spLocks noChangeArrowheads="1"/>
            </p:cNvSpPr>
            <p:nvPr/>
          </p:nvSpPr>
          <p:spPr bwMode="auto">
            <a:xfrm>
              <a:off x="4792" y="26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3882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1" name="Oval 75"/>
            <p:cNvSpPr>
              <a:spLocks noChangeArrowheads="1"/>
            </p:cNvSpPr>
            <p:nvPr/>
          </p:nvSpPr>
          <p:spPr bwMode="auto">
            <a:xfrm>
              <a:off x="4486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2" name="Oval 76"/>
            <p:cNvSpPr>
              <a:spLocks noChangeArrowheads="1"/>
            </p:cNvSpPr>
            <p:nvPr/>
          </p:nvSpPr>
          <p:spPr bwMode="auto">
            <a:xfrm>
              <a:off x="5103" y="305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3" name="Line 77"/>
            <p:cNvSpPr>
              <a:spLocks noChangeShapeType="1"/>
            </p:cNvSpPr>
            <p:nvPr/>
          </p:nvSpPr>
          <p:spPr bwMode="auto">
            <a:xfrm flipH="1">
              <a:off x="4422" y="2496"/>
              <a:ext cx="108" cy="17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Line 78"/>
            <p:cNvSpPr>
              <a:spLocks noChangeShapeType="1"/>
            </p:cNvSpPr>
            <p:nvPr/>
          </p:nvSpPr>
          <p:spPr bwMode="auto">
            <a:xfrm flipH="1">
              <a:off x="4107" y="2896"/>
              <a:ext cx="146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4730" y="2452"/>
              <a:ext cx="133" cy="18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Line 80"/>
            <p:cNvSpPr>
              <a:spLocks noChangeShapeType="1"/>
            </p:cNvSpPr>
            <p:nvPr/>
          </p:nvSpPr>
          <p:spPr bwMode="auto">
            <a:xfrm>
              <a:off x="4385" y="2874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Line 81"/>
            <p:cNvSpPr>
              <a:spLocks noChangeShapeType="1"/>
            </p:cNvSpPr>
            <p:nvPr/>
          </p:nvSpPr>
          <p:spPr bwMode="auto">
            <a:xfrm>
              <a:off x="5019" y="2885"/>
              <a:ext cx="133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 bwMode="auto">
          <a:xfrm>
            <a:off x="-3304" y="296094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4" grpId="0" build="p" bldLvl="5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9" name="Line 5"/>
          <p:cNvSpPr>
            <a:spLocks noChangeShapeType="1"/>
          </p:cNvSpPr>
          <p:nvPr/>
        </p:nvSpPr>
        <p:spPr bwMode="auto">
          <a:xfrm>
            <a:off x="842963" y="5856288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918" name="Text Box 14"/>
          <p:cNvSpPr txBox="1">
            <a:spLocks noChangeArrowheads="1"/>
          </p:cNvSpPr>
          <p:nvPr/>
        </p:nvSpPr>
        <p:spPr bwMode="auto">
          <a:xfrm>
            <a:off x="683567" y="4294460"/>
            <a:ext cx="7776864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则上述文字的电文为：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00010010101100 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共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rPr>
              <a:t>14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位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译码时：只需每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位一译即可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特点：等长等频率编码，译码容易，但电文不一定最短</a:t>
            </a:r>
            <a:endParaRPr kumimoji="1" lang="en-US" altLang="zh-CN" sz="2400" dirty="0">
              <a:solidFill>
                <a:srgbClr val="00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1922" name="Group 18"/>
          <p:cNvGrpSpPr>
            <a:grpSpLocks/>
          </p:cNvGrpSpPr>
          <p:nvPr/>
        </p:nvGrpSpPr>
        <p:grpSpPr bwMode="auto">
          <a:xfrm>
            <a:off x="395536" y="2561892"/>
            <a:ext cx="7010400" cy="1299156"/>
            <a:chOff x="476" y="2115"/>
            <a:chExt cx="4416" cy="558"/>
          </a:xfrm>
        </p:grpSpPr>
        <p:grpSp>
          <p:nvGrpSpPr>
            <p:cNvPr id="891919" name="Group 15"/>
            <p:cNvGrpSpPr>
              <a:grpSpLocks/>
            </p:cNvGrpSpPr>
            <p:nvPr/>
          </p:nvGrpSpPr>
          <p:grpSpPr bwMode="auto">
            <a:xfrm>
              <a:off x="1701" y="2115"/>
              <a:ext cx="3191" cy="558"/>
              <a:chOff x="1912" y="2159"/>
              <a:chExt cx="2734" cy="478"/>
            </a:xfrm>
          </p:grpSpPr>
          <p:sp>
            <p:nvSpPr>
              <p:cNvPr id="891913" name="Rectangle 9"/>
              <p:cNvSpPr>
                <a:spLocks noChangeArrowheads="1"/>
              </p:cNvSpPr>
              <p:nvPr/>
            </p:nvSpPr>
            <p:spPr bwMode="auto">
              <a:xfrm>
                <a:off x="1912" y="2159"/>
                <a:ext cx="2734" cy="478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891914" name="Line 10"/>
              <p:cNvSpPr>
                <a:spLocks noChangeShapeType="1"/>
              </p:cNvSpPr>
              <p:nvPr/>
            </p:nvSpPr>
            <p:spPr bwMode="auto">
              <a:xfrm>
                <a:off x="1927" y="2393"/>
                <a:ext cx="2719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1917" name="Text Box 13"/>
            <p:cNvSpPr txBox="1">
              <a:spLocks noChangeArrowheads="1"/>
            </p:cNvSpPr>
            <p:nvPr/>
          </p:nvSpPr>
          <p:spPr bwMode="auto">
            <a:xfrm>
              <a:off x="476" y="2178"/>
              <a:ext cx="13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编码</a:t>
              </a:r>
              <a:r>
                <a:rPr kumimoji="1" lang="zh-CN" altLang="en-US" sz="240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方案</a:t>
              </a:r>
              <a:endPara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等长编码</a:t>
              </a:r>
              <a:endPara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1701" y="2144"/>
              <a:ext cx="319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A          B         C          D</a:t>
              </a:r>
            </a:p>
          </p:txBody>
        </p:sp>
        <p:sp>
          <p:nvSpPr>
            <p:cNvPr id="891921" name="Text Box 17"/>
            <p:cNvSpPr txBox="1">
              <a:spLocks noChangeArrowheads="1"/>
            </p:cNvSpPr>
            <p:nvPr/>
          </p:nvSpPr>
          <p:spPr bwMode="auto">
            <a:xfrm>
              <a:off x="1719" y="2439"/>
              <a:ext cx="317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00        01       10        11 </a:t>
              </a: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等长编码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83568" y="909440"/>
            <a:ext cx="7920880" cy="144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例如：需将文字“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ABACCDA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”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转换成电文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分析：文字中有四种字符，用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位二进制便可分辨</a:t>
            </a:r>
          </a:p>
        </p:txBody>
      </p:sp>
    </p:spTree>
    <p:extLst>
      <p:ext uri="{BB962C8B-B14F-4D97-AF65-F5344CB8AC3E}">
        <p14:creationId xmlns:p14="http://schemas.microsoft.com/office/powerpoint/2010/main" val="1733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9" name="Line 5"/>
          <p:cNvSpPr>
            <a:spLocks noChangeShapeType="1"/>
          </p:cNvSpPr>
          <p:nvPr/>
        </p:nvSpPr>
        <p:spPr bwMode="auto">
          <a:xfrm>
            <a:off x="879475" y="5856288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918" name="Text Box 14"/>
          <p:cNvSpPr txBox="1">
            <a:spLocks noChangeArrowheads="1"/>
          </p:cNvSpPr>
          <p:nvPr/>
        </p:nvSpPr>
        <p:spPr bwMode="auto">
          <a:xfrm>
            <a:off x="611882" y="4149725"/>
            <a:ext cx="8424614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采用不等长编码，让出现次数多的字符用短码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则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ABACCDA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文字的电文为：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000011010 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共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位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但无法译码：既可译为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BBCCACA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，也可译为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AAAACCDA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等</a:t>
            </a:r>
            <a:endParaRPr kumimoji="1" lang="en-US" altLang="zh-CN" sz="2400" dirty="0">
              <a:solidFill>
                <a:srgbClr val="000000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1922" name="Group 18"/>
          <p:cNvGrpSpPr>
            <a:grpSpLocks/>
          </p:cNvGrpSpPr>
          <p:nvPr/>
        </p:nvGrpSpPr>
        <p:grpSpPr bwMode="auto">
          <a:xfrm>
            <a:off x="288032" y="2276872"/>
            <a:ext cx="7010400" cy="1299156"/>
            <a:chOff x="476" y="2115"/>
            <a:chExt cx="4416" cy="558"/>
          </a:xfrm>
        </p:grpSpPr>
        <p:grpSp>
          <p:nvGrpSpPr>
            <p:cNvPr id="891919" name="Group 15"/>
            <p:cNvGrpSpPr>
              <a:grpSpLocks/>
            </p:cNvGrpSpPr>
            <p:nvPr/>
          </p:nvGrpSpPr>
          <p:grpSpPr bwMode="auto">
            <a:xfrm>
              <a:off x="1701" y="2115"/>
              <a:ext cx="3191" cy="558"/>
              <a:chOff x="1912" y="2159"/>
              <a:chExt cx="2734" cy="478"/>
            </a:xfrm>
          </p:grpSpPr>
          <p:sp>
            <p:nvSpPr>
              <p:cNvPr id="891913" name="Rectangle 9"/>
              <p:cNvSpPr>
                <a:spLocks noChangeArrowheads="1"/>
              </p:cNvSpPr>
              <p:nvPr/>
            </p:nvSpPr>
            <p:spPr bwMode="auto">
              <a:xfrm>
                <a:off x="1912" y="2159"/>
                <a:ext cx="2734" cy="478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891914" name="Line 10"/>
              <p:cNvSpPr>
                <a:spLocks noChangeShapeType="1"/>
              </p:cNvSpPr>
              <p:nvPr/>
            </p:nvSpPr>
            <p:spPr bwMode="auto">
              <a:xfrm>
                <a:off x="1927" y="2393"/>
                <a:ext cx="2719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1917" name="Text Box 13"/>
            <p:cNvSpPr txBox="1">
              <a:spLocks noChangeArrowheads="1"/>
            </p:cNvSpPr>
            <p:nvPr/>
          </p:nvSpPr>
          <p:spPr bwMode="auto">
            <a:xfrm>
              <a:off x="476" y="2178"/>
              <a:ext cx="13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编码方案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不等长编码</a:t>
              </a:r>
              <a:endPara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1701" y="2144"/>
              <a:ext cx="319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A          B         C          D</a:t>
              </a:r>
            </a:p>
          </p:txBody>
        </p:sp>
        <p:sp>
          <p:nvSpPr>
            <p:cNvPr id="891921" name="Text Box 17"/>
            <p:cNvSpPr txBox="1">
              <a:spLocks noChangeArrowheads="1"/>
            </p:cNvSpPr>
            <p:nvPr/>
          </p:nvSpPr>
          <p:spPr bwMode="auto">
            <a:xfrm>
              <a:off x="1719" y="2439"/>
              <a:ext cx="317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0         00        1         01 </a:t>
              </a: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不等长编码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61874" y="1124746"/>
            <a:ext cx="8424613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例如：需将文字“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ABACCDA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”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转换成电文</a:t>
            </a:r>
          </a:p>
        </p:txBody>
      </p:sp>
    </p:spTree>
    <p:extLst>
      <p:ext uri="{BB962C8B-B14F-4D97-AF65-F5344CB8AC3E}">
        <p14:creationId xmlns:p14="http://schemas.microsoft.com/office/powerpoint/2010/main" val="4273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9" name="Line 5"/>
          <p:cNvSpPr>
            <a:spLocks noChangeShapeType="1"/>
          </p:cNvSpPr>
          <p:nvPr/>
        </p:nvSpPr>
        <p:spPr bwMode="auto">
          <a:xfrm>
            <a:off x="842963" y="5856288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918" name="Text Box 14"/>
          <p:cNvSpPr txBox="1">
            <a:spLocks noChangeArrowheads="1"/>
          </p:cNvSpPr>
          <p:nvPr/>
        </p:nvSpPr>
        <p:spPr bwMode="auto">
          <a:xfrm>
            <a:off x="626396" y="3501010"/>
            <a:ext cx="8424614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采用不等长编码</a:t>
            </a:r>
          </a:p>
          <a:p>
            <a:pPr marL="800100" lvl="1" indent="-342900">
              <a:lnSpc>
                <a:spcPct val="13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出现次数多的字符用短码</a:t>
            </a:r>
          </a:p>
          <a:p>
            <a:pPr marL="800100" lvl="1" indent="-342900">
              <a:lnSpc>
                <a:spcPct val="13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且任一编码不能是另一编码的前缀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则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ABACCDA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文字的电文为：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0110010101110 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共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rPr>
              <a:t>13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位</a:t>
            </a:r>
          </a:p>
        </p:txBody>
      </p:sp>
      <p:grpSp>
        <p:nvGrpSpPr>
          <p:cNvPr id="891922" name="Group 18"/>
          <p:cNvGrpSpPr>
            <a:grpSpLocks/>
          </p:cNvGrpSpPr>
          <p:nvPr/>
        </p:nvGrpSpPr>
        <p:grpSpPr bwMode="auto">
          <a:xfrm>
            <a:off x="337240" y="1841812"/>
            <a:ext cx="7010400" cy="1299156"/>
            <a:chOff x="476" y="2115"/>
            <a:chExt cx="4416" cy="558"/>
          </a:xfrm>
        </p:grpSpPr>
        <p:grpSp>
          <p:nvGrpSpPr>
            <p:cNvPr id="891919" name="Group 15"/>
            <p:cNvGrpSpPr>
              <a:grpSpLocks/>
            </p:cNvGrpSpPr>
            <p:nvPr/>
          </p:nvGrpSpPr>
          <p:grpSpPr bwMode="auto">
            <a:xfrm>
              <a:off x="1701" y="2115"/>
              <a:ext cx="3191" cy="558"/>
              <a:chOff x="1912" y="2159"/>
              <a:chExt cx="2734" cy="478"/>
            </a:xfrm>
          </p:grpSpPr>
          <p:sp>
            <p:nvSpPr>
              <p:cNvPr id="891913" name="Rectangle 9"/>
              <p:cNvSpPr>
                <a:spLocks noChangeArrowheads="1"/>
              </p:cNvSpPr>
              <p:nvPr/>
            </p:nvSpPr>
            <p:spPr bwMode="auto">
              <a:xfrm>
                <a:off x="1912" y="2159"/>
                <a:ext cx="2734" cy="478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891914" name="Line 10"/>
              <p:cNvSpPr>
                <a:spLocks noChangeShapeType="1"/>
              </p:cNvSpPr>
              <p:nvPr/>
            </p:nvSpPr>
            <p:spPr bwMode="auto">
              <a:xfrm>
                <a:off x="1927" y="2393"/>
                <a:ext cx="2719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1917" name="Text Box 13"/>
            <p:cNvSpPr txBox="1">
              <a:spLocks noChangeArrowheads="1"/>
            </p:cNvSpPr>
            <p:nvPr/>
          </p:nvSpPr>
          <p:spPr bwMode="auto">
            <a:xfrm>
              <a:off x="476" y="2178"/>
              <a:ext cx="1361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编码方案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anose="020B0503020204020204" pitchFamily="34" charset="-122"/>
                </a:rPr>
                <a:t>前缀码</a:t>
              </a:r>
              <a:endPara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1701" y="2144"/>
              <a:ext cx="319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en-US" altLang="zh-CN" sz="2400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A         B          C           D</a:t>
              </a:r>
            </a:p>
          </p:txBody>
        </p:sp>
        <p:sp>
          <p:nvSpPr>
            <p:cNvPr id="891921" name="Text Box 17"/>
            <p:cNvSpPr txBox="1">
              <a:spLocks noChangeArrowheads="1"/>
            </p:cNvSpPr>
            <p:nvPr/>
          </p:nvSpPr>
          <p:spPr bwMode="auto">
            <a:xfrm>
              <a:off x="1719" y="2439"/>
              <a:ext cx="317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latin typeface="Verdana" pitchFamily="34" charset="0"/>
                  <a:ea typeface="隶书" pitchFamily="49" charset="-122"/>
                </a:rPr>
                <a:t>    0       110       10        111</a:t>
              </a: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zh-CN" altLang="en-US" b="0" ker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前缀码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26398" y="980729"/>
            <a:ext cx="8424613" cy="72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例如：需将文字“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ABACCDA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”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转换成电文</a:t>
            </a:r>
          </a:p>
        </p:txBody>
      </p:sp>
    </p:spTree>
    <p:extLst>
      <p:ext uri="{BB962C8B-B14F-4D97-AF65-F5344CB8AC3E}">
        <p14:creationId xmlns:p14="http://schemas.microsoft.com/office/powerpoint/2010/main" val="38829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" y="42863"/>
            <a:ext cx="9148763" cy="5969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前缀码</a:t>
            </a:r>
            <a:r>
              <a:rPr lang="zh-CN" altLang="en-GB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（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prefix code</a:t>
            </a:r>
            <a:r>
              <a:rPr lang="zh-CN" altLang="en-GB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）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/>
          <a:lstStyle/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前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缀码：对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每一个字符规定一个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串作为其代码</a:t>
            </a:r>
          </a:p>
          <a:p>
            <a:pPr lvl="1"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要求：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任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一字符的代码都不是其他字符代码的前缀</a:t>
            </a:r>
          </a:p>
          <a:p>
            <a:pPr lvl="1"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这种编码称为前缀码（标准书面语，</a:t>
            </a:r>
            <a:r>
              <a:rPr lang="en-GB" altLang="zh-CN" dirty="0">
                <a:latin typeface="Verdana" panose="020B0604030504040204" pitchFamily="34" charset="0"/>
                <a:cs typeface="Verdana" panose="020B0604030504040204" pitchFamily="34" charset="0"/>
              </a:rPr>
              <a:t> prefix-free code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为什么要关注前缀码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已经证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明：通过字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符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编码获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得的最优数据压缩方式总可用某种前缀编码来表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达，因此算法设计时考虑前缀码不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失一般性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编码的前缀性质可以简化编解码方式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编码：只要将文件中表示每个字符的编码并置起来即可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解码：只需对第一个编码进行解码，然后迭代进行解码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897200" lvl="3" indent="-432000">
              <a:spcBef>
                <a:spcPts val="400"/>
              </a:spcBef>
              <a:buFont typeface="微软雅黑" panose="020B0503020204020204" pitchFamily="34" charset="-122"/>
              <a:buChar char="━"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由于是前缀码，因此被编码文件的起始编码是确定的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3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前缀码的二叉树表示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前缀码可以采用二叉树进行表示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4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利用二叉树的性质，可以很方便地对前缀码进行解码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>
              <a:spcBef>
                <a:spcPts val="4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前缀码二叉树的数据结构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4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二叉树的叶节点表示一个特定字符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Bef>
                <a:spcPts val="4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出现的频率（即权重）</a:t>
            </a:r>
          </a:p>
          <a:p>
            <a:pPr lvl="1">
              <a:spcBef>
                <a:spcPts val="4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二叉树的内节点表示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Bef>
                <a:spcPts val="4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其子树中所有叶子的频率之和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4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字符的编码为从根至该字符的路径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Bef>
                <a:spcPts val="4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路径上的字符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表示：转向左子节点</a:t>
            </a:r>
          </a:p>
          <a:p>
            <a:pPr lvl="2">
              <a:spcBef>
                <a:spcPts val="4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路径上的字符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表示：转向右子节点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6130" name="Picture 2" descr="E:\资料存档\课堂教学\算法分析与设计\我的课件\graph\CH04\huffman编码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12" y="2122944"/>
            <a:ext cx="4176465" cy="281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2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2" y="42863"/>
            <a:ext cx="9148763" cy="5969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最优前缀码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>
              <a:spcBef>
                <a:spcPts val="7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平均编码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长度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设：字母表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中的某个字符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在文件中出现的频率为：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f(c)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对于给定的编码方案，设对应的二叉树表示为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则：字符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深度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zh-CN" b="1" i="1" baseline="-2500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(c)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就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是该字符的编码长度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该编码方案的平均码长定义为：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即：编码该文件需要的位（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bit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）数，也称为树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的代价</a:t>
            </a:r>
          </a:p>
          <a:p>
            <a:pPr marL="468000" lvl="1">
              <a:spcBef>
                <a:spcPts val="7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最优前缀码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使平均编码长度达到最小的前缀编码方案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称为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给定字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符集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的最优前缀码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4483"/>
              </p:ext>
            </p:extLst>
          </p:nvPr>
        </p:nvGraphicFramePr>
        <p:xfrm>
          <a:off x="5211763" y="3410588"/>
          <a:ext cx="29718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5" name="Equation" r:id="rId4" imgW="1384200" imgH="342720" progId="Equation.DSMT4">
                  <p:embed/>
                </p:oleObj>
              </mc:Choice>
              <mc:Fallback>
                <p:oleObj name="Equation" r:id="rId4" imgW="1384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3410588"/>
                        <a:ext cx="29718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6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2" y="28575"/>
            <a:ext cx="9148763" cy="5969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最优前缀码的性质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39777"/>
            <a:ext cx="9144000" cy="60928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>
              <a:spcBef>
                <a:spcPts val="7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表示最优前缀码的二叉树总是一棵完全二叉树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即：树中任何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一个内节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点都有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个子节点</a:t>
            </a:r>
          </a:p>
          <a:p>
            <a:pPr marL="468000" lvl="1">
              <a:spcBef>
                <a:spcPts val="7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如果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是包含待编码字符的字母表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则：表示最优前缀编码的树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中恰有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|A|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片叶子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Bef>
                <a:spcPts val="70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每个叶节点表示字母表中的一个字母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表示最优前缀编码的树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中共有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|A|-1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个内节点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>
              <a:spcBef>
                <a:spcPts val="7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哈夫曼提出了一种构造最优前缀码的贪心算法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由此产生的编码方案称为哈夫曼编码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Bef>
                <a:spcPts val="70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码一个文件所需要的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位数即哈夫曼树的带权路径长度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90347"/>
            <a:ext cx="9144000" cy="5966098"/>
          </a:xfrm>
          <a:prstGeom prst="rect">
            <a:avLst/>
          </a:prstGeom>
          <a:noFill/>
        </p:spPr>
        <p:txBody>
          <a:bodyPr/>
          <a:lstStyle/>
          <a:p>
            <a:pPr marL="468000" lvl="1" indent="-468000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哈夫曼编码方法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设：有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种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字符（每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种字符出现的次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数为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设每种字符的编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码长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度为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则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整个电文总长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度为：∑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要得到最短的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电文（即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使得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∑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lang="en-US" altLang="zh-CN" b="1" baseline="-2500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最小）：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以字符出现的次数为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权值构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造一棵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规定：左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分支编码为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，右分支编码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则字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符的编码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为：从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根到该字符所在的叶结点的路径上的分支编号构成的序列</a:t>
            </a:r>
          </a:p>
          <a:p>
            <a:pPr marL="936000" lvl="1" indent="-468000"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用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树编出来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的码称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编码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编码</a:t>
            </a:r>
            <a:endParaRPr lang="zh-CN" altLang="zh-CN" b="0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1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59" name="Rectangle 35"/>
          <p:cNvSpPr>
            <a:spLocks noChangeArrowheads="1"/>
          </p:cNvSpPr>
          <p:nvPr/>
        </p:nvSpPr>
        <p:spPr bwMode="auto">
          <a:xfrm>
            <a:off x="6048040" y="4073739"/>
            <a:ext cx="1224260" cy="27396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A:4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B:3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C:3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D:2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 dirty="0" err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E:2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7060" name="Rectangle 36"/>
          <p:cNvSpPr>
            <a:spLocks noChangeArrowheads="1"/>
          </p:cNvSpPr>
          <p:nvPr/>
        </p:nvSpPr>
        <p:spPr bwMode="auto">
          <a:xfrm>
            <a:off x="6917831" y="4073739"/>
            <a:ext cx="1398587" cy="27396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Verdana" pitchFamily="34" charset="0"/>
              </a:rPr>
              <a:t>10</a:t>
            </a:r>
            <a:endParaRPr kumimoji="1" lang="en-US" altLang="zh-CN" sz="2400" b="1" dirty="0">
              <a:solidFill>
                <a:srgbClr val="0000FF"/>
              </a:solidFill>
              <a:latin typeface="Verdana" pitchFamily="34" charset="0"/>
            </a:endParaRP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01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Verdana" pitchFamily="34" charset="0"/>
              </a:rPr>
              <a:t>00</a:t>
            </a:r>
            <a:endParaRPr kumimoji="1" lang="en-US" altLang="zh-CN" sz="2400" b="1" dirty="0">
              <a:solidFill>
                <a:srgbClr val="0000FF"/>
              </a:solidFill>
              <a:latin typeface="Verdana" pitchFamily="34" charset="0"/>
            </a:endParaRP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110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111</a:t>
            </a:r>
          </a:p>
        </p:txBody>
      </p:sp>
      <p:pic>
        <p:nvPicPr>
          <p:cNvPr id="897061" name="Picture 37" descr="huffman编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2" y="872716"/>
            <a:ext cx="358827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32" y="21476"/>
            <a:ext cx="9144000" cy="621903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Huffman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</a:rPr>
              <a:t>编码</a:t>
            </a:r>
            <a:endParaRPr lang="zh-CN" altLang="zh-CN" b="0" kern="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7" name="Picture 37" descr="huffman编码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2" y="872716"/>
            <a:ext cx="3588275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-3304" y="407707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008050" y="4123334"/>
            <a:ext cx="1440284" cy="273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A:9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B:7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C:6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D:5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4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E:2</a:t>
            </a:r>
            <a:endParaRPr kumimoji="1" lang="en-US" altLang="zh-CN" sz="24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805325" y="4123334"/>
            <a:ext cx="1398587" cy="27346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01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00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110</a:t>
            </a:r>
          </a:p>
          <a:p>
            <a:pPr algn="r" eaLnBrk="1" hangingPunct="1">
              <a:lnSpc>
                <a:spcPct val="14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Verdana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77338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9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7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7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7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97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59" grpId="0"/>
      <p:bldP spid="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标题 3"/>
          <p:cNvSpPr>
            <a:spLocks noGrp="1"/>
          </p:cNvSpPr>
          <p:nvPr>
            <p:ph type="title"/>
          </p:nvPr>
        </p:nvSpPr>
        <p:spPr>
          <a:xfrm>
            <a:off x="2" y="42863"/>
            <a:ext cx="9148763" cy="596900"/>
          </a:xfrm>
        </p:spPr>
        <p:txBody>
          <a:bodyPr/>
          <a:lstStyle/>
          <a:p>
            <a:pPr lvl="1"/>
            <a:r>
              <a:rPr kumimoji="1" lang="zh-CN" altLang="en-US">
                <a:latin typeface="+mn-ea"/>
                <a:cs typeface="Times New Roman" panose="02020603050405020304" pitchFamily="18" charset="0"/>
              </a:rPr>
              <a:t>哈夫曼编码方法</a:t>
            </a:r>
            <a:endParaRPr lang="zh-CN" altLang="en-US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0" y="739777"/>
            <a:ext cx="9144000" cy="6092825"/>
          </a:xfrm>
        </p:spPr>
        <p:txBody>
          <a:bodyPr>
            <a:normAutofit/>
          </a:bodyPr>
          <a:lstStyle/>
          <a:p>
            <a:r>
              <a:rPr kumimoji="1" lang="zh-CN" altLang="en-US">
                <a:latin typeface="+mn-ea"/>
                <a:cs typeface="Times New Roman" panose="02020603050405020304" pitchFamily="18" charset="0"/>
              </a:rPr>
              <a:t>通过回溯生成字符的哈夫曼编码（编码本）</a:t>
            </a:r>
            <a:endParaRPr kumimoji="1" lang="en-US" altLang="zh-CN">
              <a:latin typeface="+mn-ea"/>
              <a:cs typeface="Times New Roman" panose="02020603050405020304" pitchFamily="18" charset="0"/>
            </a:endParaRPr>
          </a:p>
          <a:p>
            <a:pPr marL="9252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选择哈夫曼树的某个叶结点（设其下标为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idxa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zh-CN" altLang="en-US" b="1" baseline="-2500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252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利用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指针找到其父结点（设其下标为 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idxb 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9252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利用父结点的孩子指针域判断该结点是左孩子还是右孩子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若该结点是左孩子（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lchild== idxa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），则生成代码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若该结点是右孩子（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 rchild== idxb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），则生成代码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marL="9252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重复步骤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(2)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～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(3)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 直至回溯到根节点，得到一个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序列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思考：这个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序列是否为该字符的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编码？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spcBef>
                <a:spcPts val="0"/>
              </a:spcBef>
              <a:buClr>
                <a:schemeClr val="tx1"/>
              </a:buClr>
              <a:buSzPct val="70000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该序列是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Huffman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编码的逆序：将其反序得到字符编码</a:t>
            </a:r>
          </a:p>
          <a:p>
            <a:pPr marL="925200" lvl="1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重复步骤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(1)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～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(4)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，实现对全部叶节点的编码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dd9f6777d99920e60d0a25c502166848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uestc</Template>
  <TotalTime>8521</TotalTime>
  <Words>9717</Words>
  <Application>Microsoft Office PowerPoint</Application>
  <PresentationFormat>全屏显示(4:3)</PresentationFormat>
  <Paragraphs>1769</Paragraphs>
  <Slides>115</Slides>
  <Notes>86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115</vt:i4>
      </vt:variant>
    </vt:vector>
  </HeadingPairs>
  <TitlesOfParts>
    <vt:vector size="137" baseType="lpstr">
      <vt:lpstr>Arial Unicode MS</vt:lpstr>
      <vt:lpstr>仿宋</vt:lpstr>
      <vt:lpstr>黑体</vt:lpstr>
      <vt:lpstr>华文楷体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Wingdings 2</vt:lpstr>
      <vt:lpstr>Office 主题</vt:lpstr>
      <vt:lpstr>公式</vt:lpstr>
      <vt:lpstr>Visio</vt:lpstr>
      <vt:lpstr>MathType 6.0 Equation</vt:lpstr>
      <vt:lpstr>PowerPoint 演示文稿</vt:lpstr>
      <vt:lpstr>第7章 树与二叉树</vt:lpstr>
      <vt:lpstr>第7章 内容提要</vt:lpstr>
      <vt:lpstr>1.  树的定义与基本操作</vt:lpstr>
      <vt:lpstr>PowerPoint 演示文稿</vt:lpstr>
      <vt:lpstr>树的概念</vt:lpstr>
      <vt:lpstr>树的概念</vt:lpstr>
      <vt:lpstr>树的基本术语</vt:lpstr>
      <vt:lpstr>树的基本术语</vt:lpstr>
      <vt:lpstr>PowerPoint 演示文稿</vt:lpstr>
      <vt:lpstr>树结构和线性结构的比较</vt:lpstr>
      <vt:lpstr>树的基本操作</vt:lpstr>
      <vt:lpstr>2. 二叉树</vt:lpstr>
      <vt:lpstr>二叉树的主要内容概览</vt:lpstr>
      <vt:lpstr>二叉树的定义</vt:lpstr>
      <vt:lpstr>二叉树的定义</vt:lpstr>
      <vt:lpstr>满二叉树</vt:lpstr>
      <vt:lpstr>满二叉树</vt:lpstr>
      <vt:lpstr>完全二叉树</vt:lpstr>
      <vt:lpstr>完全二叉树</vt:lpstr>
      <vt:lpstr>完全二叉树</vt:lpstr>
      <vt:lpstr>请问：以下哪些树是完全二叉树？</vt:lpstr>
      <vt:lpstr>二叉树的性质</vt:lpstr>
      <vt:lpstr>二叉树的性质</vt:lpstr>
      <vt:lpstr>二叉树的性质</vt:lpstr>
      <vt:lpstr>二叉树的性质</vt:lpstr>
      <vt:lpstr>PowerPoint 演示文稿</vt:lpstr>
      <vt:lpstr>二叉树的性质</vt:lpstr>
      <vt:lpstr>二叉树的性质</vt:lpstr>
      <vt:lpstr>二叉树的存储结构</vt:lpstr>
      <vt:lpstr>二叉树的顺序存储结构</vt:lpstr>
      <vt:lpstr>二叉树的顺序存储结构</vt:lpstr>
      <vt:lpstr>二叉树的链式存储结构</vt:lpstr>
      <vt:lpstr>二叉链表</vt:lpstr>
      <vt:lpstr>三叉链表</vt:lpstr>
      <vt:lpstr>二叉树的遍历</vt:lpstr>
      <vt:lpstr>二叉树的四种遍历算法</vt:lpstr>
      <vt:lpstr>二叉树的前序遍历（ALR）</vt:lpstr>
      <vt:lpstr>前序遍历的递归算法</vt:lpstr>
      <vt:lpstr>PowerPoint 演示文稿</vt:lpstr>
      <vt:lpstr>二叉树的中序遍历（LAR）</vt:lpstr>
      <vt:lpstr>中序遍历的递归算法</vt:lpstr>
      <vt:lpstr>二叉树的后序遍历（LRA）</vt:lpstr>
      <vt:lpstr>后序遍历的递归算法</vt:lpstr>
      <vt:lpstr>二叉树的层次遍历算法</vt:lpstr>
      <vt:lpstr>代码示例：二叉树的层次遍历算法</vt:lpstr>
      <vt:lpstr>请给出遍历结果</vt:lpstr>
      <vt:lpstr>二叉树的非递归遍历</vt:lpstr>
      <vt:lpstr>前序遍历的非递归算法</vt:lpstr>
      <vt:lpstr>中序遍历的非递归算法</vt:lpstr>
      <vt:lpstr>中序遍历的非递归算法</vt:lpstr>
      <vt:lpstr>后序遍历的非递归算法</vt:lpstr>
      <vt:lpstr>二叉树遍历算法的应用</vt:lpstr>
      <vt:lpstr>二叉树遍历算法的应用</vt:lpstr>
      <vt:lpstr>二叉树遍历算法的应用</vt:lpstr>
      <vt:lpstr>统计二叉树中叶结点个数</vt:lpstr>
      <vt:lpstr>求二叉树深度</vt:lpstr>
      <vt:lpstr>3.  树和森林</vt:lpstr>
      <vt:lpstr>PowerPoint 演示文稿</vt:lpstr>
      <vt:lpstr>树的存储结构示例：孩子兄弟表示法</vt:lpstr>
      <vt:lpstr>树的存储结构：孩子兄弟链表</vt:lpstr>
      <vt:lpstr>树的双亲孩子表示法</vt:lpstr>
      <vt:lpstr>树与二叉树的相互转换</vt:lpstr>
      <vt:lpstr>树与二叉树的相互转换</vt:lpstr>
      <vt:lpstr>将树转换成二叉树</vt:lpstr>
      <vt:lpstr>将二叉树转换成树</vt:lpstr>
      <vt:lpstr>森林转换成二叉树</vt:lpstr>
      <vt:lpstr>二叉树转换成森林</vt:lpstr>
      <vt:lpstr>树和森林的遍历</vt:lpstr>
      <vt:lpstr>树的遍历</vt:lpstr>
      <vt:lpstr>森林的遍历</vt:lpstr>
      <vt:lpstr>森林的遍历</vt:lpstr>
      <vt:lpstr>树的遍历</vt:lpstr>
      <vt:lpstr>4.  哈夫曼树与哈夫曼编码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哈夫曼树的特点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哈夫曼编码</vt:lpstr>
      <vt:lpstr>哈夫曼编码</vt:lpstr>
      <vt:lpstr>PowerPoint 演示文稿</vt:lpstr>
      <vt:lpstr>PowerPoint 演示文稿</vt:lpstr>
      <vt:lpstr>PowerPoint 演示文稿</vt:lpstr>
      <vt:lpstr>前缀码（prefix code）</vt:lpstr>
      <vt:lpstr>前缀码的二叉树表示</vt:lpstr>
      <vt:lpstr>最优前缀码</vt:lpstr>
      <vt:lpstr>最优前缀码的性质</vt:lpstr>
      <vt:lpstr>PowerPoint 演示文稿</vt:lpstr>
      <vt:lpstr>PowerPoint 演示文稿</vt:lpstr>
      <vt:lpstr>哈夫曼编码方法</vt:lpstr>
      <vt:lpstr>哈夫曼编码的存储结构</vt:lpstr>
      <vt:lpstr>根据Huffman树求字符编码表</vt:lpstr>
      <vt:lpstr>PowerPoint 演示文稿</vt:lpstr>
      <vt:lpstr>哈夫曼解码算法</vt:lpstr>
      <vt:lpstr>树的应用：堆排序</vt:lpstr>
      <vt:lpstr>PowerPoint 演示文稿</vt:lpstr>
      <vt:lpstr>堆排序示例</vt:lpstr>
      <vt:lpstr>堆排序示例</vt:lpstr>
      <vt:lpstr>堆排序算法</vt:lpstr>
      <vt:lpstr>PowerPoint 演示文稿</vt:lpstr>
      <vt:lpstr>PowerPoint 演示文稿</vt:lpstr>
      <vt:lpstr>PowerPoint 演示文稿</vt:lpstr>
      <vt:lpstr>堆的构建算法示例</vt:lpstr>
      <vt:lpstr>PowerPoint 演示文稿</vt:lpstr>
      <vt:lpstr>PowerPoint 演示文稿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辅导</dc:title>
  <dc:creator>清华大学</dc:creator>
  <cp:lastModifiedBy>TOMMY</cp:lastModifiedBy>
  <cp:revision>256</cp:revision>
  <cp:lastPrinted>1601-01-01T00:00:00Z</cp:lastPrinted>
  <dcterms:created xsi:type="dcterms:W3CDTF">2009-06-26T00:04:30Z</dcterms:created>
  <dcterms:modified xsi:type="dcterms:W3CDTF">2019-06-19T13:53:11Z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