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00" r:id="rId1"/>
  </p:sldMasterIdLst>
  <p:notesMasterIdLst>
    <p:notesMasterId r:id="rId151"/>
  </p:notesMasterIdLst>
  <p:handoutMasterIdLst>
    <p:handoutMasterId r:id="rId152"/>
  </p:handoutMasterIdLst>
  <p:sldIdLst>
    <p:sldId id="648" r:id="rId2"/>
    <p:sldId id="646" r:id="rId3"/>
    <p:sldId id="647" r:id="rId4"/>
    <p:sldId id="818" r:id="rId5"/>
    <p:sldId id="653" r:id="rId6"/>
    <p:sldId id="825" r:id="rId7"/>
    <p:sldId id="827" r:id="rId8"/>
    <p:sldId id="826" r:id="rId9"/>
    <p:sldId id="828" r:id="rId10"/>
    <p:sldId id="807" r:id="rId11"/>
    <p:sldId id="829" r:id="rId12"/>
    <p:sldId id="830" r:id="rId13"/>
    <p:sldId id="831" r:id="rId14"/>
    <p:sldId id="832" r:id="rId15"/>
    <p:sldId id="836" r:id="rId16"/>
    <p:sldId id="834" r:id="rId17"/>
    <p:sldId id="837" r:id="rId18"/>
    <p:sldId id="835" r:id="rId19"/>
    <p:sldId id="838" r:id="rId20"/>
    <p:sldId id="841" r:id="rId21"/>
    <p:sldId id="842" r:id="rId22"/>
    <p:sldId id="820" r:id="rId23"/>
    <p:sldId id="843" r:id="rId24"/>
    <p:sldId id="863" r:id="rId25"/>
    <p:sldId id="864" r:id="rId26"/>
    <p:sldId id="865" r:id="rId27"/>
    <p:sldId id="866" r:id="rId28"/>
    <p:sldId id="848" r:id="rId29"/>
    <p:sldId id="867" r:id="rId30"/>
    <p:sldId id="868" r:id="rId31"/>
    <p:sldId id="869" r:id="rId32"/>
    <p:sldId id="854" r:id="rId33"/>
    <p:sldId id="882" r:id="rId34"/>
    <p:sldId id="855" r:id="rId35"/>
    <p:sldId id="870" r:id="rId36"/>
    <p:sldId id="884" r:id="rId37"/>
    <p:sldId id="885" r:id="rId38"/>
    <p:sldId id="883" r:id="rId39"/>
    <p:sldId id="886" r:id="rId40"/>
    <p:sldId id="887" r:id="rId41"/>
    <p:sldId id="888" r:id="rId42"/>
    <p:sldId id="889" r:id="rId43"/>
    <p:sldId id="890" r:id="rId44"/>
    <p:sldId id="891" r:id="rId45"/>
    <p:sldId id="892" r:id="rId46"/>
    <p:sldId id="893" r:id="rId47"/>
    <p:sldId id="894" r:id="rId48"/>
    <p:sldId id="895" r:id="rId49"/>
    <p:sldId id="821" r:id="rId50"/>
    <p:sldId id="896" r:id="rId51"/>
    <p:sldId id="897" r:id="rId52"/>
    <p:sldId id="898" r:id="rId53"/>
    <p:sldId id="899" r:id="rId54"/>
    <p:sldId id="901" r:id="rId55"/>
    <p:sldId id="900" r:id="rId56"/>
    <p:sldId id="911" r:id="rId57"/>
    <p:sldId id="912" r:id="rId58"/>
    <p:sldId id="902" r:id="rId59"/>
    <p:sldId id="913" r:id="rId60"/>
    <p:sldId id="914" r:id="rId61"/>
    <p:sldId id="905" r:id="rId62"/>
    <p:sldId id="906" r:id="rId63"/>
    <p:sldId id="917" r:id="rId64"/>
    <p:sldId id="916" r:id="rId65"/>
    <p:sldId id="918" r:id="rId66"/>
    <p:sldId id="919" r:id="rId67"/>
    <p:sldId id="822" r:id="rId68"/>
    <p:sldId id="937" r:id="rId69"/>
    <p:sldId id="939" r:id="rId70"/>
    <p:sldId id="940" r:id="rId71"/>
    <p:sldId id="941" r:id="rId72"/>
    <p:sldId id="966" r:id="rId73"/>
    <p:sldId id="945" r:id="rId74"/>
    <p:sldId id="942" r:id="rId75"/>
    <p:sldId id="943" r:id="rId76"/>
    <p:sldId id="938" r:id="rId77"/>
    <p:sldId id="952" r:id="rId78"/>
    <p:sldId id="951" r:id="rId79"/>
    <p:sldId id="953" r:id="rId80"/>
    <p:sldId id="954" r:id="rId81"/>
    <p:sldId id="958" r:id="rId82"/>
    <p:sldId id="959" r:id="rId83"/>
    <p:sldId id="961" r:id="rId84"/>
    <p:sldId id="967" r:id="rId85"/>
    <p:sldId id="1079" r:id="rId86"/>
    <p:sldId id="1080" r:id="rId87"/>
    <p:sldId id="1081" r:id="rId88"/>
    <p:sldId id="1082" r:id="rId89"/>
    <p:sldId id="1083" r:id="rId90"/>
    <p:sldId id="1084" r:id="rId91"/>
    <p:sldId id="1085" r:id="rId92"/>
    <p:sldId id="1086" r:id="rId93"/>
    <p:sldId id="977" r:id="rId94"/>
    <p:sldId id="823" r:id="rId95"/>
    <p:sldId id="995" r:id="rId96"/>
    <p:sldId id="997" r:id="rId97"/>
    <p:sldId id="998" r:id="rId98"/>
    <p:sldId id="999" r:id="rId99"/>
    <p:sldId id="1000" r:id="rId100"/>
    <p:sldId id="1001" r:id="rId101"/>
    <p:sldId id="1002" r:id="rId102"/>
    <p:sldId id="1003" r:id="rId103"/>
    <p:sldId id="1004" r:id="rId104"/>
    <p:sldId id="1005" r:id="rId105"/>
    <p:sldId id="1006" r:id="rId106"/>
    <p:sldId id="1007" r:id="rId107"/>
    <p:sldId id="1008" r:id="rId108"/>
    <p:sldId id="991" r:id="rId109"/>
    <p:sldId id="992" r:id="rId110"/>
    <p:sldId id="993" r:id="rId111"/>
    <p:sldId id="994" r:id="rId112"/>
    <p:sldId id="824" r:id="rId113"/>
    <p:sldId id="1010" r:id="rId114"/>
    <p:sldId id="1035" r:id="rId115"/>
    <p:sldId id="1011" r:id="rId116"/>
    <p:sldId id="1012" r:id="rId117"/>
    <p:sldId id="1013" r:id="rId118"/>
    <p:sldId id="1014" r:id="rId119"/>
    <p:sldId id="1015" r:id="rId120"/>
    <p:sldId id="1016" r:id="rId121"/>
    <p:sldId id="1017" r:id="rId122"/>
    <p:sldId id="1018" r:id="rId123"/>
    <p:sldId id="1026" r:id="rId124"/>
    <p:sldId id="1019" r:id="rId125"/>
    <p:sldId id="1027" r:id="rId126"/>
    <p:sldId id="1028" r:id="rId127"/>
    <p:sldId id="1023" r:id="rId128"/>
    <p:sldId id="1029" r:id="rId129"/>
    <p:sldId id="1030" r:id="rId130"/>
    <p:sldId id="1031" r:id="rId131"/>
    <p:sldId id="1032" r:id="rId132"/>
    <p:sldId id="1033" r:id="rId133"/>
    <p:sldId id="1034" r:id="rId134"/>
    <p:sldId id="1036" r:id="rId135"/>
    <p:sldId id="1050" r:id="rId136"/>
    <p:sldId id="1051" r:id="rId137"/>
    <p:sldId id="1053" r:id="rId138"/>
    <p:sldId id="1052" r:id="rId139"/>
    <p:sldId id="1054" r:id="rId140"/>
    <p:sldId id="1055" r:id="rId141"/>
    <p:sldId id="1056" r:id="rId142"/>
    <p:sldId id="1057" r:id="rId143"/>
    <p:sldId id="1061" r:id="rId144"/>
    <p:sldId id="1044" r:id="rId145"/>
    <p:sldId id="1045" r:id="rId146"/>
    <p:sldId id="1058" r:id="rId147"/>
    <p:sldId id="1059" r:id="rId148"/>
    <p:sldId id="1060" r:id="rId149"/>
    <p:sldId id="649" r:id="rId150"/>
  </p:sldIdLst>
  <p:sldSz cx="9144000" cy="6858000" type="screen4x3"/>
  <p:notesSz cx="7099300" cy="10234613"/>
  <p:custDataLst>
    <p:tags r:id="rId153"/>
  </p:custDataLst>
  <p:defaultTextStyle>
    <a:defPPr>
      <a:defRPr lang="en-US"/>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3333FF"/>
    <a:srgbClr val="FFFF66"/>
    <a:srgbClr val="000000"/>
    <a:srgbClr val="000099"/>
    <a:srgbClr val="FF33CC"/>
    <a:srgbClr val="CCFFCC"/>
    <a:srgbClr val="FFCCCC"/>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5" autoAdjust="0"/>
    <p:restoredTop sz="91416" autoAdjust="0"/>
  </p:normalViewPr>
  <p:slideViewPr>
    <p:cSldViewPr>
      <p:cViewPr varScale="1">
        <p:scale>
          <a:sx n="82" d="100"/>
          <a:sy n="82" d="100"/>
        </p:scale>
        <p:origin x="1104" y="6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854"/>
    </p:cViewPr>
  </p:sorterViewPr>
  <p:notesViewPr>
    <p:cSldViewPr>
      <p:cViewPr varScale="1">
        <p:scale>
          <a:sx n="79" d="100"/>
          <a:sy n="79" d="100"/>
        </p:scale>
        <p:origin x="3084" y="60"/>
      </p:cViewPr>
      <p:guideLst>
        <p:guide orient="horz" pos="3224"/>
        <p:guide pos="2236"/>
      </p:guideLst>
    </p:cSldViewPr>
  </p:notes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 Id="rId4"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2.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image" Target="../media/image67.emf"/><Relationship Id="rId7" Type="http://schemas.openxmlformats.org/officeDocument/2006/relationships/image" Target="../media/image71.emf"/><Relationship Id="rId2" Type="http://schemas.openxmlformats.org/officeDocument/2006/relationships/image" Target="../media/image66.emf"/><Relationship Id="rId1" Type="http://schemas.openxmlformats.org/officeDocument/2006/relationships/image" Target="../media/image65.emf"/><Relationship Id="rId6" Type="http://schemas.openxmlformats.org/officeDocument/2006/relationships/image" Target="../media/image70.emf"/><Relationship Id="rId5" Type="http://schemas.openxmlformats.org/officeDocument/2006/relationships/image" Target="../media/image69.emf"/><Relationship Id="rId4" Type="http://schemas.openxmlformats.org/officeDocument/2006/relationships/image" Target="../media/image68.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image" Target="../media/image73.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image" Target="../media/image7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image" Target="../media/image7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wmf"/><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1362" name="Rectangle 2"/>
          <p:cNvSpPr>
            <a:spLocks noGrp="1" noChangeArrowheads="1"/>
          </p:cNvSpPr>
          <p:nvPr>
            <p:ph type="hdr" sz="quarter"/>
          </p:nvPr>
        </p:nvSpPr>
        <p:spPr bwMode="auto">
          <a:xfrm>
            <a:off x="0"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defTabSz="990600" eaLnBrk="1" hangingPunct="1">
              <a:defRPr sz="1300">
                <a:latin typeface="Arial" panose="020B0604020202020204" pitchFamily="34" charset="0"/>
                <a:ea typeface="宋体" panose="02010600030101010101" pitchFamily="2" charset="-122"/>
              </a:defRPr>
            </a:lvl1pPr>
          </a:lstStyle>
          <a:p>
            <a:pPr>
              <a:defRPr/>
            </a:pPr>
            <a:endParaRPr lang="zh-CN" altLang="en-US"/>
          </a:p>
        </p:txBody>
      </p:sp>
      <p:sp>
        <p:nvSpPr>
          <p:cNvPr id="271363" name="Rectangle 3"/>
          <p:cNvSpPr>
            <a:spLocks noGrp="1" noChangeArrowheads="1"/>
          </p:cNvSpPr>
          <p:nvPr>
            <p:ph type="dt" sz="quarter" idx="1"/>
          </p:nvPr>
        </p:nvSpPr>
        <p:spPr bwMode="auto">
          <a:xfrm>
            <a:off x="4021138"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71364" name="Rectangle 4"/>
          <p:cNvSpPr>
            <a:spLocks noGrp="1" noChangeArrowheads="1"/>
          </p:cNvSpPr>
          <p:nvPr>
            <p:ph type="ftr" sz="quarter" idx="2"/>
          </p:nvPr>
        </p:nvSpPr>
        <p:spPr bwMode="auto">
          <a:xfrm>
            <a:off x="0" y="9721850"/>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defTabSz="990600"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71365" name="Rectangle 5"/>
          <p:cNvSpPr>
            <a:spLocks noGrp="1" noChangeArrowheads="1"/>
          </p:cNvSpPr>
          <p:nvPr>
            <p:ph type="sldNum" sz="quarter" idx="3"/>
          </p:nvPr>
        </p:nvSpPr>
        <p:spPr bwMode="auto">
          <a:xfrm>
            <a:off x="4021138" y="9721850"/>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r" defTabSz="990600" eaLnBrk="1" hangingPunct="1">
              <a:defRPr sz="1300" smtClean="0"/>
            </a:lvl1pPr>
          </a:lstStyle>
          <a:p>
            <a:pPr>
              <a:defRPr/>
            </a:pPr>
            <a:fld id="{D0C5F3D9-415E-4666-8E5F-C9FAB4E85430}" type="slidenum">
              <a:rPr lang="zh-CN" altLang="en-US"/>
              <a:pPr>
                <a:defRPr/>
              </a:pPr>
              <a:t>‹#›</a:t>
            </a:fld>
            <a:endParaRPr lang="en-US" altLang="zh-CN"/>
          </a:p>
        </p:txBody>
      </p:sp>
    </p:spTree>
    <p:extLst>
      <p:ext uri="{BB962C8B-B14F-4D97-AF65-F5344CB8AC3E}">
        <p14:creationId xmlns:p14="http://schemas.microsoft.com/office/powerpoint/2010/main" val="1198787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defTabSz="990600" eaLnBrk="1" hangingPunct="1">
              <a:defRPr sz="1300">
                <a:latin typeface="Arial" panose="020B0604020202020204" pitchFamily="34" charset="0"/>
                <a:ea typeface="宋体" panose="02010600030101010101" pitchFamily="2" charset="-122"/>
              </a:defRPr>
            </a:lvl1pPr>
          </a:lstStyle>
          <a:p>
            <a:pPr>
              <a:defRPr/>
            </a:pPr>
            <a:endParaRPr lang="zh-CN" altLang="en-US"/>
          </a:p>
        </p:txBody>
      </p:sp>
      <p:sp>
        <p:nvSpPr>
          <p:cNvPr id="151555" name="Rectangle 3"/>
          <p:cNvSpPr>
            <a:spLocks noGrp="1" noChangeArrowheads="1"/>
          </p:cNvSpPr>
          <p:nvPr>
            <p:ph type="dt" idx="1"/>
          </p:nvPr>
        </p:nvSpPr>
        <p:spPr bwMode="auto">
          <a:xfrm>
            <a:off x="4021138" y="0"/>
            <a:ext cx="3076575" cy="511175"/>
          </a:xfrm>
          <a:prstGeom prst="rect">
            <a:avLst/>
          </a:prstGeom>
          <a:noFill/>
          <a:ln>
            <a:noFill/>
          </a:ln>
          <a:effectLst/>
          <a:ex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13005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7" name="Rectangle 5"/>
          <p:cNvSpPr>
            <a:spLocks noGrp="1" noChangeArrowheads="1"/>
          </p:cNvSpPr>
          <p:nvPr>
            <p:ph type="body" sz="quarter" idx="3"/>
          </p:nvPr>
        </p:nvSpPr>
        <p:spPr bwMode="auto">
          <a:xfrm>
            <a:off x="709613" y="4860925"/>
            <a:ext cx="5680075" cy="4605338"/>
          </a:xfrm>
          <a:prstGeom prst="rect">
            <a:avLst/>
          </a:prstGeom>
          <a:noFill/>
          <a:ln>
            <a:noFill/>
          </a:ln>
          <a:effectLs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1558" name="Rectangle 6"/>
          <p:cNvSpPr>
            <a:spLocks noGrp="1" noChangeArrowheads="1"/>
          </p:cNvSpPr>
          <p:nvPr>
            <p:ph type="ftr" sz="quarter" idx="4"/>
          </p:nvPr>
        </p:nvSpPr>
        <p:spPr bwMode="auto">
          <a:xfrm>
            <a:off x="0" y="9721850"/>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defTabSz="990600"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151559" name="Rectangle 7"/>
          <p:cNvSpPr>
            <a:spLocks noGrp="1" noChangeArrowheads="1"/>
          </p:cNvSpPr>
          <p:nvPr>
            <p:ph type="sldNum" sz="quarter" idx="5"/>
          </p:nvPr>
        </p:nvSpPr>
        <p:spPr bwMode="auto">
          <a:xfrm>
            <a:off x="4021138" y="9721850"/>
            <a:ext cx="3076575" cy="511175"/>
          </a:xfrm>
          <a:prstGeom prst="rect">
            <a:avLst/>
          </a:prstGeom>
          <a:noFill/>
          <a:ln>
            <a:noFill/>
          </a:ln>
          <a:effectLst/>
          <a:extLst/>
        </p:spPr>
        <p:txBody>
          <a:bodyPr vert="horz" wrap="square" lIns="99048" tIns="49524" rIns="99048" bIns="49524" numCol="1" anchor="b" anchorCtr="0" compatLnSpc="1">
            <a:prstTxWarp prst="textNoShape">
              <a:avLst/>
            </a:prstTxWarp>
          </a:bodyPr>
          <a:lstStyle>
            <a:lvl1pPr algn="r" defTabSz="990600" eaLnBrk="1" hangingPunct="1">
              <a:defRPr sz="1300" smtClean="0"/>
            </a:lvl1pPr>
          </a:lstStyle>
          <a:p>
            <a:pPr>
              <a:defRPr/>
            </a:pPr>
            <a:fld id="{18FCE8FD-D288-4D9C-8B91-56445DF9CE44}" type="slidenum">
              <a:rPr lang="zh-CN" altLang="en-US"/>
              <a:pPr>
                <a:defRPr/>
              </a:pPr>
              <a:t>‹#›</a:t>
            </a:fld>
            <a:endParaRPr lang="en-US" altLang="zh-CN"/>
          </a:p>
        </p:txBody>
      </p:sp>
    </p:spTree>
    <p:extLst>
      <p:ext uri="{BB962C8B-B14F-4D97-AF65-F5344CB8AC3E}">
        <p14:creationId xmlns:p14="http://schemas.microsoft.com/office/powerpoint/2010/main" val="16023577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AC0D19E-0DAA-4EB5-B65A-83F0AB32B33C}" type="slidenum">
              <a:rPr lang="zh-CN" altLang="en-US" smtClean="0"/>
              <a:pPr eaLnBrk="1" hangingPunct="1"/>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Rot="1" noChangeAspect="1" noChangeArrowheads="1" noTextEdit="1"/>
          </p:cNvSpPr>
          <p:nvPr>
            <p:ph type="sldImg"/>
          </p:nvPr>
        </p:nvSpPr>
        <p:spPr>
          <a:xfrm>
            <a:off x="992188" y="768350"/>
            <a:ext cx="5114925" cy="3836988"/>
          </a:xfrm>
          <a:ln/>
        </p:spPr>
      </p:sp>
      <p:sp>
        <p:nvSpPr>
          <p:cNvPr id="705539" name="Rectangle 3"/>
          <p:cNvSpPr>
            <a:spLocks noGrp="1" noChangeArrowheads="1"/>
          </p:cNvSpPr>
          <p:nvPr>
            <p:ph type="body" idx="1"/>
          </p:nvPr>
        </p:nvSpPr>
        <p:spPr/>
        <p:txBody>
          <a:bodyPr/>
          <a:lstStyle/>
          <a:p>
            <a:r>
              <a:rPr kumimoji="1" lang="zh-CN" altLang="en-US" b="1"/>
              <a:t>图的顶点序列中，除了第一个顶点和最后一个顶点相同外，其余顶点不重复出现的回路叫简单回路。或者说，若通路或回路不重复地包含相同的边，则它是简单的。</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Rot="1" noChangeAspect="1" noChangeArrowheads="1" noTextEdit="1"/>
          </p:cNvSpPr>
          <p:nvPr>
            <p:ph type="sldImg"/>
          </p:nvPr>
        </p:nvSpPr>
        <p:spPr>
          <a:xfrm>
            <a:off x="992188" y="768350"/>
            <a:ext cx="5114925" cy="3836988"/>
          </a:xfrm>
          <a:ln/>
        </p:spPr>
      </p:sp>
      <p:sp>
        <p:nvSpPr>
          <p:cNvPr id="712707" name="Rectangle 3"/>
          <p:cNvSpPr>
            <a:spLocks noGrp="1" noChangeArrowheads="1"/>
          </p:cNvSpPr>
          <p:nvPr>
            <p:ph type="body" idx="1"/>
          </p:nvPr>
        </p:nvSpPr>
        <p:spPr/>
        <p:txBody>
          <a:bodyPr/>
          <a:lstStyle/>
          <a:p>
            <a:r>
              <a:rPr lang="zh-CN" altLang="en-US" b="1"/>
              <a:t>如果有图</a:t>
            </a:r>
            <a:r>
              <a:rPr lang="en-US" altLang="zh-CN" b="1"/>
              <a:t>G=(V</a:t>
            </a:r>
            <a:r>
              <a:rPr lang="zh-CN" altLang="en-US" b="1"/>
              <a:t>，</a:t>
            </a:r>
            <a:r>
              <a:rPr lang="en-US" altLang="zh-CN" b="1"/>
              <a:t>E)</a:t>
            </a:r>
            <a:r>
              <a:rPr lang="zh-CN" altLang="en-US" b="1"/>
              <a:t>和</a:t>
            </a:r>
            <a:r>
              <a:rPr lang="en-US" altLang="zh-CN" b="1"/>
              <a:t>G′=(V′,E′)</a:t>
            </a:r>
            <a:r>
              <a:rPr lang="zh-CN" altLang="en-US" b="1"/>
              <a:t>，</a:t>
            </a:r>
          </a:p>
          <a:p>
            <a:r>
              <a:rPr lang="zh-CN" altLang="en-US" b="1"/>
              <a:t>且</a:t>
            </a:r>
            <a:r>
              <a:rPr lang="en-US" altLang="zh-CN" b="1"/>
              <a:t>V′</a:t>
            </a:r>
            <a:r>
              <a:rPr lang="zh-CN" altLang="en-US" b="1"/>
              <a:t>是</a:t>
            </a:r>
            <a:r>
              <a:rPr lang="en-US" altLang="zh-CN" b="1"/>
              <a:t>V</a:t>
            </a:r>
            <a:r>
              <a:rPr lang="zh-CN" altLang="en-US" b="1"/>
              <a:t>的子集，</a:t>
            </a:r>
            <a:r>
              <a:rPr lang="en-US" altLang="zh-CN" b="1"/>
              <a:t>E′</a:t>
            </a:r>
            <a:r>
              <a:rPr lang="zh-CN" altLang="en-US" b="1"/>
              <a:t>是</a:t>
            </a:r>
            <a:r>
              <a:rPr lang="en-US" altLang="zh-CN" b="1"/>
              <a:t>E</a:t>
            </a:r>
            <a:r>
              <a:rPr lang="zh-CN" altLang="en-US" b="1"/>
              <a:t>的子集，则称</a:t>
            </a:r>
            <a:r>
              <a:rPr lang="en-US" altLang="zh-CN" b="1"/>
              <a:t>G′</a:t>
            </a:r>
          </a:p>
          <a:p>
            <a:r>
              <a:rPr lang="zh-CN" altLang="en-US" b="1"/>
              <a:t>是</a:t>
            </a:r>
            <a:r>
              <a:rPr lang="en-US" altLang="zh-CN" b="1"/>
              <a:t>G</a:t>
            </a:r>
            <a:r>
              <a:rPr lang="zh-CN" altLang="en-US" b="1"/>
              <a:t>的子图。</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Rot="1" noChangeAspect="1" noChangeArrowheads="1" noTextEdit="1"/>
          </p:cNvSpPr>
          <p:nvPr>
            <p:ph type="sldImg"/>
          </p:nvPr>
        </p:nvSpPr>
        <p:spPr>
          <a:xfrm>
            <a:off x="992188" y="768350"/>
            <a:ext cx="5114925" cy="3836988"/>
          </a:xfrm>
          <a:ln/>
        </p:spPr>
      </p:sp>
      <p:sp>
        <p:nvSpPr>
          <p:cNvPr id="711683" name="Rectangle 3"/>
          <p:cNvSpPr>
            <a:spLocks noGrp="1" noChangeArrowheads="1"/>
          </p:cNvSpPr>
          <p:nvPr>
            <p:ph type="body" idx="1"/>
          </p:nvPr>
        </p:nvSpPr>
        <p:spPr/>
        <p:txBody>
          <a:bodyPr/>
          <a:lstStyle/>
          <a:p>
            <a:endParaRPr kumimoji="1" lang="zh-CN" altLang="en-US" b="1"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Rot="1" noChangeAspect="1" noChangeArrowheads="1" noTextEdit="1"/>
          </p:cNvSpPr>
          <p:nvPr>
            <p:ph type="sldImg"/>
          </p:nvPr>
        </p:nvSpPr>
        <p:spPr>
          <a:xfrm>
            <a:off x="992188" y="768350"/>
            <a:ext cx="5114925" cy="3836988"/>
          </a:xfrm>
          <a:ln/>
        </p:spPr>
      </p:sp>
      <p:sp>
        <p:nvSpPr>
          <p:cNvPr id="711683" name="Rectangle 3"/>
          <p:cNvSpPr>
            <a:spLocks noGrp="1" noChangeArrowheads="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kumimoji="1" lang="zh-CN" altLang="en-US" sz="2400">
                <a:solidFill>
                  <a:srgbClr val="0070C0"/>
                </a:solidFill>
              </a:rPr>
              <a:t>如果一个图有</a:t>
            </a:r>
            <a:r>
              <a:rPr kumimoji="1" lang="en-US" altLang="zh-CN" sz="2400">
                <a:solidFill>
                  <a:srgbClr val="0070C0"/>
                </a:solidFill>
              </a:rPr>
              <a:t>n</a:t>
            </a:r>
            <a:r>
              <a:rPr kumimoji="1" lang="zh-CN" altLang="en-US" sz="2400">
                <a:solidFill>
                  <a:srgbClr val="0070C0"/>
                </a:solidFill>
              </a:rPr>
              <a:t>个顶点和</a:t>
            </a:r>
            <a:r>
              <a:rPr kumimoji="1" lang="zh-CN" altLang="en-US" sz="2400">
                <a:solidFill>
                  <a:srgbClr val="FF0000"/>
                </a:solidFill>
              </a:rPr>
              <a:t>小于</a:t>
            </a:r>
            <a:r>
              <a:rPr kumimoji="1" lang="en-US" altLang="zh-CN" sz="2400">
                <a:solidFill>
                  <a:srgbClr val="FF0000"/>
                </a:solidFill>
              </a:rPr>
              <a:t>n-1</a:t>
            </a:r>
            <a:r>
              <a:rPr kumimoji="1" lang="zh-CN" altLang="en-US" sz="2400">
                <a:solidFill>
                  <a:srgbClr val="0070C0"/>
                </a:solidFill>
              </a:rPr>
              <a:t>条边，则它</a:t>
            </a:r>
            <a:r>
              <a:rPr kumimoji="1" lang="zh-CN" altLang="en-US" sz="2400">
                <a:solidFill>
                  <a:srgbClr val="FF0000"/>
                </a:solidFill>
              </a:rPr>
              <a:t>非连通</a:t>
            </a:r>
            <a:endParaRPr kumimoji="1" lang="en-US" altLang="zh-CN" sz="2400">
              <a:solidFill>
                <a:srgbClr val="FF0000"/>
              </a:solidFill>
            </a:endParaRPr>
          </a:p>
          <a:p>
            <a:r>
              <a:rPr kumimoji="1" lang="zh-CN" altLang="en-US" b="1"/>
              <a:t>图的顶点序列中，除了第一个顶点和最后一个顶点相同外，其余顶点不重复出现的回路叫简单回路。或者说，若通路或回路不重复地包含相同的边，则它是简单的。</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Rot="1" noChangeAspect="1" noChangeArrowheads="1" noTextEdit="1"/>
          </p:cNvSpPr>
          <p:nvPr>
            <p:ph type="sldImg"/>
          </p:nvPr>
        </p:nvSpPr>
        <p:spPr>
          <a:xfrm>
            <a:off x="992188" y="768350"/>
            <a:ext cx="5114925" cy="3836988"/>
          </a:xfrm>
          <a:ln/>
        </p:spPr>
      </p:sp>
      <p:sp>
        <p:nvSpPr>
          <p:cNvPr id="711683" name="Rectangle 3"/>
          <p:cNvSpPr>
            <a:spLocks noGrp="1" noChangeArrowheads="1"/>
          </p:cNvSpPr>
          <p:nvPr>
            <p:ph type="body" idx="1"/>
          </p:nvPr>
        </p:nvSpPr>
        <p:spPr/>
        <p:txBody>
          <a:bodyPr/>
          <a:lstStyle/>
          <a:p>
            <a:endParaRPr kumimoji="1" lang="zh-CN" altLang="en-US"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Rot="1" noChangeAspect="1" noChangeArrowheads="1" noTextEdit="1"/>
          </p:cNvSpPr>
          <p:nvPr>
            <p:ph type="sldImg"/>
          </p:nvPr>
        </p:nvSpPr>
        <p:spPr>
          <a:xfrm>
            <a:off x="992188" y="768350"/>
            <a:ext cx="5114925" cy="3836988"/>
          </a:xfrm>
          <a:ln/>
        </p:spPr>
      </p:sp>
      <p:sp>
        <p:nvSpPr>
          <p:cNvPr id="711683" name="Rectangle 3"/>
          <p:cNvSpPr>
            <a:spLocks noGrp="1" noChangeArrowheads="1"/>
          </p:cNvSpPr>
          <p:nvPr>
            <p:ph type="body" idx="1"/>
          </p:nvPr>
        </p:nvSpPr>
        <p:spPr/>
        <p:txBody>
          <a:bodyPr/>
          <a:lstStyle/>
          <a:p>
            <a:endParaRPr kumimoji="1" lang="zh-CN" altLang="en-US" b="1"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Rot="1" noChangeAspect="1" noChangeArrowheads="1" noTextEdit="1"/>
          </p:cNvSpPr>
          <p:nvPr>
            <p:ph type="sldImg"/>
          </p:nvPr>
        </p:nvSpPr>
        <p:spPr>
          <a:xfrm>
            <a:off x="992188" y="768350"/>
            <a:ext cx="5114925" cy="3836988"/>
          </a:xfrm>
          <a:ln/>
        </p:spPr>
      </p:sp>
      <p:sp>
        <p:nvSpPr>
          <p:cNvPr id="711683" name="Rectangle 3"/>
          <p:cNvSpPr>
            <a:spLocks noGrp="1" noChangeArrowheads="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endParaRPr kumimoji="1" lang="zh-CN" altLang="en-US"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Rot="1" noChangeAspect="1" noChangeArrowheads="1" noTextEdit="1"/>
          </p:cNvSpPr>
          <p:nvPr>
            <p:ph type="sldImg"/>
          </p:nvPr>
        </p:nvSpPr>
        <p:spPr>
          <a:xfrm>
            <a:off x="992188" y="768350"/>
            <a:ext cx="5114925" cy="3836988"/>
          </a:xfrm>
          <a:ln/>
        </p:spPr>
      </p:sp>
      <p:sp>
        <p:nvSpPr>
          <p:cNvPr id="711683" name="Rectangle 3"/>
          <p:cNvSpPr>
            <a:spLocks noGrp="1" noChangeArrowheads="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endParaRPr kumimoji="1" lang="zh-CN" altLang="en-US"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Rot="1" noChangeAspect="1" noChangeArrowheads="1" noTextEdit="1"/>
          </p:cNvSpPr>
          <p:nvPr>
            <p:ph type="sldImg"/>
          </p:nvPr>
        </p:nvSpPr>
        <p:spPr>
          <a:xfrm>
            <a:off x="992188" y="768350"/>
            <a:ext cx="5114925" cy="3836988"/>
          </a:xfrm>
          <a:ln/>
        </p:spPr>
      </p:sp>
      <p:sp>
        <p:nvSpPr>
          <p:cNvPr id="711683" name="Rectangle 3"/>
          <p:cNvSpPr>
            <a:spLocks noGrp="1" noChangeArrowheads="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zh-CN" altLang="en-US" sz="1200" b="1">
                <a:solidFill>
                  <a:srgbClr val="006600"/>
                </a:solidFill>
                <a:cs typeface="Verdana" panose="020B0604030504040204" pitchFamily="34" charset="0"/>
              </a:rPr>
              <a:t>，</a:t>
            </a:r>
            <a:r>
              <a:rPr lang="en-US" altLang="zh-CN" sz="1200" b="1">
                <a:solidFill>
                  <a:srgbClr val="006600"/>
                </a:solidFill>
                <a:cs typeface="Verdana" panose="020B0604030504040204" pitchFamily="34" charset="0"/>
              </a:rPr>
              <a:t>Visit()</a:t>
            </a:r>
            <a:r>
              <a:rPr lang="zh-CN" altLang="en-US" sz="1200" b="1">
                <a:solidFill>
                  <a:srgbClr val="006600"/>
                </a:solidFill>
                <a:cs typeface="Verdana" panose="020B0604030504040204" pitchFamily="34" charset="0"/>
              </a:rPr>
              <a:t>是顶点的应用函数</a:t>
            </a:r>
            <a:endParaRPr kumimoji="1" lang="zh-CN" altLang="en-US"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a:t>设图</a:t>
            </a:r>
            <a:r>
              <a:rPr lang="en-US" altLang="zh-CN"/>
              <a:t>G=</a:t>
            </a:r>
            <a:r>
              <a:rPr lang="zh-CN" altLang="en-US"/>
              <a:t>（</a:t>
            </a:r>
            <a:r>
              <a:rPr lang="en-US" altLang="zh-CN"/>
              <a:t>V</a:t>
            </a:r>
            <a:r>
              <a:rPr lang="zh-CN" altLang="en-US"/>
              <a:t>，</a:t>
            </a:r>
            <a:r>
              <a:rPr lang="en-US" altLang="zh-CN"/>
              <a:t>{E}</a:t>
            </a:r>
            <a:r>
              <a:rPr lang="zh-CN" altLang="en-US"/>
              <a:t>）有</a:t>
            </a:r>
            <a:r>
              <a:rPr lang="en-US" altLang="zh-CN"/>
              <a:t>n</a:t>
            </a:r>
            <a:r>
              <a:rPr lang="zh-CN" altLang="en-US"/>
              <a:t>个顶点，则</a:t>
            </a:r>
            <a:r>
              <a:rPr lang="en-US" altLang="zh-CN"/>
              <a:t>G</a:t>
            </a:r>
            <a:r>
              <a:rPr lang="zh-CN" altLang="en-US"/>
              <a:t>的邻接矩阵定义为</a:t>
            </a:r>
            <a:r>
              <a:rPr lang="en-US" altLang="zh-CN"/>
              <a:t>n</a:t>
            </a:r>
            <a:r>
              <a:rPr lang="zh-CN" altLang="en-US"/>
              <a:t>阶方阵</a:t>
            </a:r>
            <a:r>
              <a:rPr lang="en-US" altLang="zh-CN"/>
              <a:t>A</a:t>
            </a:r>
          </a:p>
          <a:p>
            <a:endParaRPr lang="zh-CN" altLang="en-US"/>
          </a:p>
        </p:txBody>
      </p:sp>
      <p:sp>
        <p:nvSpPr>
          <p:cNvPr id="4" name="灯片编号占位符 3"/>
          <p:cNvSpPr>
            <a:spLocks noGrp="1"/>
          </p:cNvSpPr>
          <p:nvPr>
            <p:ph type="sldNum" sz="quarter" idx="10"/>
          </p:nvPr>
        </p:nvSpPr>
        <p:spPr/>
        <p:txBody>
          <a:bodyPr/>
          <a:lstStyle/>
          <a:p>
            <a:pPr>
              <a:defRPr/>
            </a:pPr>
            <a:fld id="{18FCE8FD-D288-4D9C-8B91-56445DF9CE44}" type="slidenum">
              <a:rPr lang="zh-CN" altLang="en-US" smtClean="0"/>
              <a:pPr>
                <a:defRPr/>
              </a:pPr>
              <a:t>25</a:t>
            </a:fld>
            <a:endParaRPr lang="en-US" altLang="zh-CN"/>
          </a:p>
        </p:txBody>
      </p:sp>
    </p:spTree>
    <p:extLst>
      <p:ext uri="{BB962C8B-B14F-4D97-AF65-F5344CB8AC3E}">
        <p14:creationId xmlns:p14="http://schemas.microsoft.com/office/powerpoint/2010/main" val="1678741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Rot="1" noChangeAspect="1" noChangeArrowheads="1" noTextEdit="1"/>
          </p:cNvSpPr>
          <p:nvPr>
            <p:ph type="sldImg"/>
          </p:nvPr>
        </p:nvSpPr>
        <p:spPr>
          <a:xfrm>
            <a:off x="992188" y="768350"/>
            <a:ext cx="5114925" cy="3836988"/>
          </a:xfrm>
          <a:ln/>
        </p:spPr>
      </p:sp>
      <p:sp>
        <p:nvSpPr>
          <p:cNvPr id="6471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Rot="1" noChangeAspect="1" noChangeArrowheads="1" noTextEdit="1"/>
          </p:cNvSpPr>
          <p:nvPr>
            <p:ph type="sldImg"/>
          </p:nvPr>
        </p:nvSpPr>
        <p:spPr>
          <a:xfrm>
            <a:off x="992188" y="768350"/>
            <a:ext cx="5114925" cy="3836988"/>
          </a:xfrm>
          <a:ln/>
        </p:spPr>
      </p:sp>
      <p:sp>
        <p:nvSpPr>
          <p:cNvPr id="755715" name="Rectangle 3"/>
          <p:cNvSpPr>
            <a:spLocks noGrp="1" noChangeArrowheads="1"/>
          </p:cNvSpPr>
          <p:nvPr>
            <p:ph type="body" idx="1"/>
          </p:nvPr>
        </p:nvSpPr>
        <p:spPr/>
        <p:txBody>
          <a:bodyPr/>
          <a:lstStyle/>
          <a:p>
            <a:r>
              <a:rPr kumimoji="1" lang="zh-CN" altLang="en-US" b="1"/>
              <a:t>图的顶点序列中，除了第一个顶点和最后一个顶点相同外，其余顶点不重复出现的回路叫简单回路。或者说，若通路或回路不重复地包含相同的边，则它是简单的。</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Rot="1" noChangeAspect="1" noChangeArrowheads="1" noTextEdit="1"/>
          </p:cNvSpPr>
          <p:nvPr>
            <p:ph type="sldImg"/>
          </p:nvPr>
        </p:nvSpPr>
        <p:spPr>
          <a:xfrm>
            <a:off x="992188" y="768350"/>
            <a:ext cx="5114925" cy="3836988"/>
          </a:xfrm>
          <a:ln/>
        </p:spPr>
      </p:sp>
      <p:sp>
        <p:nvSpPr>
          <p:cNvPr id="711683" name="Rectangle 3"/>
          <p:cNvSpPr>
            <a:spLocks noGrp="1" noChangeArrowheads="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kumimoji="1" lang="zh-CN" altLang="en-US" sz="1200" b="1">
                <a:solidFill>
                  <a:schemeClr val="bg2">
                    <a:lumMod val="10000"/>
                  </a:schemeClr>
                </a:solidFill>
                <a:latin typeface="Verdana" pitchFamily="34" charset="0"/>
                <a:ea typeface="微软雅黑" pitchFamily="34" charset="-122"/>
              </a:rPr>
              <a:t>链表中的结点表示与顶点 </a:t>
            </a:r>
            <a:r>
              <a:rPr kumimoji="1" lang="en-US" altLang="zh-CN" sz="1200" b="1">
                <a:solidFill>
                  <a:schemeClr val="bg2">
                    <a:lumMod val="10000"/>
                  </a:schemeClr>
                </a:solidFill>
                <a:latin typeface="Verdana" pitchFamily="34" charset="0"/>
                <a:ea typeface="微软雅黑" pitchFamily="34" charset="-122"/>
              </a:rPr>
              <a:t>V</a:t>
            </a:r>
            <a:r>
              <a:rPr kumimoji="1" lang="en-US" altLang="zh-CN" sz="1200" b="1" baseline="-25000">
                <a:solidFill>
                  <a:schemeClr val="bg2">
                    <a:lumMod val="10000"/>
                  </a:schemeClr>
                </a:solidFill>
                <a:latin typeface="Verdana" pitchFamily="34" charset="0"/>
                <a:ea typeface="微软雅黑" pitchFamily="34" charset="-122"/>
              </a:rPr>
              <a:t>i </a:t>
            </a:r>
            <a:r>
              <a:rPr kumimoji="1" lang="zh-CN" altLang="en-US" sz="1200" b="1">
                <a:solidFill>
                  <a:schemeClr val="bg2">
                    <a:lumMod val="10000"/>
                  </a:schemeClr>
                </a:solidFill>
                <a:latin typeface="Verdana" pitchFamily="34" charset="0"/>
                <a:ea typeface="微软雅黑" pitchFamily="34" charset="-122"/>
              </a:rPr>
              <a:t>相邻的边</a:t>
            </a:r>
            <a:endParaRPr kumimoji="1" lang="en-US" altLang="zh-CN" sz="1200" b="1">
              <a:solidFill>
                <a:schemeClr val="bg2">
                  <a:lumMod val="10000"/>
                </a:schemeClr>
              </a:solidFill>
              <a:latin typeface="Verdana" pitchFamily="34" charset="0"/>
              <a:ea typeface="微软雅黑" pitchFamily="34" charset="-122"/>
            </a:endParaRPr>
          </a:p>
          <a:p>
            <a:pPr marL="0" indent="0" eaLnBrk="1" hangingPunct="1">
              <a:lnSpc>
                <a:spcPct val="120000"/>
              </a:lnSpc>
              <a:buClr>
                <a:srgbClr val="FF0000"/>
              </a:buClr>
              <a:buSzPct val="65000"/>
              <a:buNone/>
            </a:pPr>
            <a:r>
              <a:rPr kumimoji="1" lang="en-US" altLang="zh-CN" sz="2400">
                <a:solidFill>
                  <a:srgbClr val="0070C0"/>
                </a:solidFill>
                <a:latin typeface="Times New Roman" panose="02020603050405020304" pitchFamily="18" charset="0"/>
              </a:rPr>
              <a:t>adjvex</a:t>
            </a:r>
            <a:r>
              <a:rPr kumimoji="1" lang="zh-CN" altLang="en-US" sz="2400">
                <a:solidFill>
                  <a:srgbClr val="0070C0"/>
                </a:solidFill>
                <a:latin typeface="Times New Roman" panose="02020603050405020304" pitchFamily="18" charset="0"/>
              </a:rPr>
              <a:t>：记载与顶点</a:t>
            </a:r>
            <a:r>
              <a:rPr kumimoji="1" lang="en-US" altLang="zh-CN" sz="2400">
                <a:solidFill>
                  <a:srgbClr val="0070C0"/>
                </a:solidFill>
                <a:latin typeface="Times New Roman" panose="02020603050405020304" pitchFamily="18" charset="0"/>
              </a:rPr>
              <a:t>Vi</a:t>
            </a:r>
            <a:r>
              <a:rPr kumimoji="1" lang="zh-CN" altLang="en-US" sz="2400">
                <a:solidFill>
                  <a:srgbClr val="0070C0"/>
                </a:solidFill>
                <a:latin typeface="Times New Roman" panose="02020603050405020304" pitchFamily="18" charset="0"/>
              </a:rPr>
              <a:t>邻接的顶点信息</a:t>
            </a:r>
            <a:endParaRPr kumimoji="1" lang="en-US" altLang="zh-CN" sz="2400">
              <a:solidFill>
                <a:srgbClr val="0070C0"/>
              </a:solidFill>
              <a:latin typeface="Times New Roman" panose="02020603050405020304" pitchFamily="18" charset="0"/>
            </a:endParaRPr>
          </a:p>
          <a:p>
            <a:pPr marL="0" indent="0" eaLnBrk="1" hangingPunct="1">
              <a:lnSpc>
                <a:spcPct val="120000"/>
              </a:lnSpc>
              <a:buClr>
                <a:srgbClr val="FF0000"/>
              </a:buClr>
              <a:buSzPct val="65000"/>
              <a:buNone/>
            </a:pPr>
            <a:r>
              <a:rPr kumimoji="1" lang="en-US" altLang="zh-CN" sz="2400">
                <a:solidFill>
                  <a:srgbClr val="0070C0"/>
                </a:solidFill>
                <a:latin typeface="Times New Roman" panose="02020603050405020304" pitchFamily="18" charset="0"/>
              </a:rPr>
              <a:t>      nextarc</a:t>
            </a:r>
            <a:r>
              <a:rPr kumimoji="1" lang="zh-CN" altLang="en-US" sz="2400">
                <a:solidFill>
                  <a:srgbClr val="0070C0"/>
                </a:solidFill>
                <a:latin typeface="Times New Roman" panose="02020603050405020304" pitchFamily="18" charset="0"/>
              </a:rPr>
              <a:t>：指向下一个与顶点</a:t>
            </a:r>
            <a:r>
              <a:rPr kumimoji="1" lang="en-US" altLang="zh-CN" sz="2400">
                <a:solidFill>
                  <a:srgbClr val="0070C0"/>
                </a:solidFill>
                <a:latin typeface="Times New Roman" panose="02020603050405020304" pitchFamily="18" charset="0"/>
              </a:rPr>
              <a:t>Vi</a:t>
            </a:r>
            <a:r>
              <a:rPr kumimoji="1" lang="zh-CN" altLang="en-US" sz="2400">
                <a:solidFill>
                  <a:srgbClr val="0070C0"/>
                </a:solidFill>
                <a:latin typeface="Times New Roman" panose="02020603050405020304" pitchFamily="18" charset="0"/>
              </a:rPr>
              <a:t>邻接的结点</a:t>
            </a:r>
            <a:endParaRPr kumimoji="1" lang="en-US" altLang="zh-CN" sz="2400">
              <a:solidFill>
                <a:srgbClr val="0070C0"/>
              </a:solidFill>
              <a:latin typeface="Times New Roman" panose="02020603050405020304" pitchFamily="18" charset="0"/>
            </a:endParaRPr>
          </a:p>
          <a:p>
            <a:pPr marL="0" indent="0" eaLnBrk="1" hangingPunct="1">
              <a:lnSpc>
                <a:spcPct val="120000"/>
              </a:lnSpc>
              <a:buClr>
                <a:srgbClr val="FF0000"/>
              </a:buClr>
              <a:buSzPct val="65000"/>
              <a:buNone/>
            </a:pPr>
            <a:r>
              <a:rPr kumimoji="1" lang="en-US" altLang="zh-CN" sz="2400">
                <a:solidFill>
                  <a:srgbClr val="0070C0"/>
                </a:solidFill>
                <a:latin typeface="Times New Roman" panose="02020603050405020304" pitchFamily="18" charset="0"/>
              </a:rPr>
              <a:t>      info</a:t>
            </a:r>
            <a:r>
              <a:rPr kumimoji="1" lang="zh-CN" altLang="en-US" sz="2400">
                <a:solidFill>
                  <a:srgbClr val="0070C0"/>
                </a:solidFill>
                <a:latin typeface="Times New Roman" panose="02020603050405020304" pitchFamily="18" charset="0"/>
              </a:rPr>
              <a:t>：数据域，存储与边或者弧相关的信息</a:t>
            </a:r>
            <a:endParaRPr kumimoji="1" lang="en-US" altLang="zh-CN" sz="2400">
              <a:solidFill>
                <a:srgbClr val="0070C0"/>
              </a:solidFill>
              <a:latin typeface="Times New Roman" panose="02020603050405020304" pitchFamily="18" charset="0"/>
            </a:endParaRPr>
          </a:p>
          <a:p>
            <a:pPr marL="0" indent="0" eaLnBrk="1" hangingPunct="1">
              <a:lnSpc>
                <a:spcPct val="120000"/>
              </a:lnSpc>
              <a:buClr>
                <a:srgbClr val="FF0000"/>
              </a:buClr>
              <a:buSzPct val="65000"/>
              <a:buNone/>
            </a:pPr>
            <a:r>
              <a:rPr kumimoji="1" lang="en-US" altLang="zh-CN" sz="2400">
                <a:solidFill>
                  <a:srgbClr val="0070C0"/>
                </a:solidFill>
                <a:latin typeface="Times New Roman" panose="02020603050405020304" pitchFamily="18" charset="0"/>
              </a:rPr>
              <a:t>      data</a:t>
            </a:r>
            <a:r>
              <a:rPr kumimoji="1" lang="zh-CN" altLang="en-US" sz="2400">
                <a:solidFill>
                  <a:srgbClr val="0070C0"/>
                </a:solidFill>
                <a:latin typeface="Times New Roman" panose="02020603050405020304" pitchFamily="18" charset="0"/>
              </a:rPr>
              <a:t>：存放顶点信息（姓名、编号等）</a:t>
            </a:r>
          </a:p>
          <a:p>
            <a:pPr marL="0" indent="0" eaLnBrk="1" hangingPunct="1">
              <a:lnSpc>
                <a:spcPct val="120000"/>
              </a:lnSpc>
              <a:buClr>
                <a:srgbClr val="FF0000"/>
              </a:buClr>
              <a:buSzPct val="65000"/>
              <a:buNone/>
            </a:pPr>
            <a:r>
              <a:rPr kumimoji="1" lang="en-US" altLang="zh-CN" sz="2400">
                <a:solidFill>
                  <a:srgbClr val="0070C0"/>
                </a:solidFill>
                <a:latin typeface="Times New Roman" panose="02020603050405020304" pitchFamily="18" charset="0"/>
              </a:rPr>
              <a:t>      firstarc</a:t>
            </a:r>
            <a:r>
              <a:rPr kumimoji="1" lang="zh-CN" altLang="en-US" sz="2400">
                <a:solidFill>
                  <a:srgbClr val="0070C0"/>
                </a:solidFill>
                <a:latin typeface="Times New Roman" panose="02020603050405020304" pitchFamily="18" charset="0"/>
              </a:rPr>
              <a:t>：指向链表的第一个结点</a:t>
            </a:r>
          </a:p>
          <a:p>
            <a:pPr marL="0" marR="0" lvl="2" indent="0" algn="l" defTabSz="914400" rtl="0" eaLnBrk="0" fontAlgn="base" latinLnBrk="0" hangingPunct="0">
              <a:lnSpc>
                <a:spcPct val="100000"/>
              </a:lnSpc>
              <a:spcBef>
                <a:spcPct val="30000"/>
              </a:spcBef>
              <a:spcAft>
                <a:spcPct val="0"/>
              </a:spcAft>
              <a:buClrTx/>
              <a:buSzTx/>
              <a:buFontTx/>
              <a:buNone/>
              <a:tabLst/>
              <a:defRPr/>
            </a:pPr>
            <a:endParaRPr kumimoji="1" lang="zh-CN" altLang="en-US" sz="1200" b="1">
              <a:solidFill>
                <a:schemeClr val="bg2">
                  <a:lumMod val="10000"/>
                </a:schemeClr>
              </a:solidFill>
              <a:latin typeface="Verdana" pitchFamily="34" charset="0"/>
              <a:ea typeface="微软雅黑" pitchFamily="34" charset="-122"/>
            </a:endParaRPr>
          </a:p>
          <a:p>
            <a:pPr marL="0" marR="0" lvl="2" indent="0" algn="l" defTabSz="914400" rtl="0" eaLnBrk="0" fontAlgn="base" latinLnBrk="0" hangingPunct="0">
              <a:lnSpc>
                <a:spcPct val="100000"/>
              </a:lnSpc>
              <a:spcBef>
                <a:spcPct val="30000"/>
              </a:spcBef>
              <a:spcAft>
                <a:spcPct val="0"/>
              </a:spcAft>
              <a:buClrTx/>
              <a:buSzTx/>
              <a:buFontTx/>
              <a:buNone/>
              <a:tabLst/>
              <a:defRPr/>
            </a:pPr>
            <a:endParaRPr kumimoji="1" lang="zh-CN" altLang="en-US" b="1"/>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Rot="1" noChangeAspect="1" noChangeArrowheads="1" noTextEdit="1"/>
          </p:cNvSpPr>
          <p:nvPr>
            <p:ph type="sldImg"/>
          </p:nvPr>
        </p:nvSpPr>
        <p:spPr>
          <a:xfrm>
            <a:off x="992188" y="768350"/>
            <a:ext cx="5114925" cy="3836988"/>
          </a:xfrm>
          <a:ln/>
        </p:spPr>
      </p:sp>
      <p:sp>
        <p:nvSpPr>
          <p:cNvPr id="711683" name="Rectangle 3"/>
          <p:cNvSpPr>
            <a:spLocks noGrp="1" noChangeArrowheads="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endParaRPr kumimoji="1" lang="zh-CN" altLang="en-US" b="1"/>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Rot="1" noChangeAspect="1" noChangeArrowheads="1" noTextEdit="1"/>
          </p:cNvSpPr>
          <p:nvPr>
            <p:ph type="sldImg"/>
          </p:nvPr>
        </p:nvSpPr>
        <p:spPr>
          <a:xfrm>
            <a:off x="992188" y="768350"/>
            <a:ext cx="5114925" cy="3836988"/>
          </a:xfrm>
          <a:ln/>
        </p:spPr>
      </p:sp>
      <p:sp>
        <p:nvSpPr>
          <p:cNvPr id="711683" name="Rectangle 3"/>
          <p:cNvSpPr>
            <a:spLocks noGrp="1" noChangeArrowheads="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endParaRPr kumimoji="1" lang="zh-CN" altLang="en-US" b="1"/>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a:t> while ( (c = getchar()) != '\n' &amp;&amp; c != EOF ) ;    /*</a:t>
            </a:r>
            <a:r>
              <a:rPr lang="zh-CN" altLang="en-US"/>
              <a:t>可直接将这句代码当成</a:t>
            </a:r>
            <a:r>
              <a:rPr lang="en-US" altLang="zh-CN"/>
              <a:t>fflush(stdio)</a:t>
            </a:r>
            <a:r>
              <a:rPr lang="zh-CN" altLang="en-US"/>
              <a:t>的替代，直接运行可清除输入缓存流*</a:t>
            </a:r>
            <a:r>
              <a:rPr lang="en-US" altLang="zh-CN"/>
              <a:t>/</a:t>
            </a:r>
            <a:endParaRPr lang="zh-CN" altLang="en-US"/>
          </a:p>
        </p:txBody>
      </p:sp>
      <p:sp>
        <p:nvSpPr>
          <p:cNvPr id="4" name="灯片编号占位符 3"/>
          <p:cNvSpPr>
            <a:spLocks noGrp="1"/>
          </p:cNvSpPr>
          <p:nvPr>
            <p:ph type="sldNum" sz="quarter" idx="10"/>
          </p:nvPr>
        </p:nvSpPr>
        <p:spPr/>
        <p:txBody>
          <a:bodyPr/>
          <a:lstStyle/>
          <a:p>
            <a:pPr>
              <a:defRPr/>
            </a:pPr>
            <a:fld id="{18FCE8FD-D288-4D9C-8B91-56445DF9CE44}" type="slidenum">
              <a:rPr lang="zh-CN" altLang="en-US" smtClean="0"/>
              <a:pPr>
                <a:defRPr/>
              </a:pPr>
              <a:t>34</a:t>
            </a:fld>
            <a:endParaRPr lang="en-US" altLang="zh-CN"/>
          </a:p>
        </p:txBody>
      </p:sp>
    </p:spTree>
    <p:extLst>
      <p:ext uri="{BB962C8B-B14F-4D97-AF65-F5344CB8AC3E}">
        <p14:creationId xmlns:p14="http://schemas.microsoft.com/office/powerpoint/2010/main" val="1606798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Rot="1" noChangeAspect="1" noChangeArrowheads="1" noTextEdit="1"/>
          </p:cNvSpPr>
          <p:nvPr>
            <p:ph type="sldImg"/>
          </p:nvPr>
        </p:nvSpPr>
        <p:spPr>
          <a:xfrm>
            <a:off x="992188" y="768350"/>
            <a:ext cx="5114925" cy="3836988"/>
          </a:xfrm>
          <a:ln/>
        </p:spPr>
      </p:sp>
      <p:sp>
        <p:nvSpPr>
          <p:cNvPr id="711683" name="Rectangle 3"/>
          <p:cNvSpPr>
            <a:spLocks noGrp="1" noChangeArrowheads="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endParaRPr kumimoji="1" lang="zh-CN" altLang="en-US" b="1"/>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Rot="1" noChangeAspect="1" noChangeArrowheads="1" noTextEdit="1"/>
          </p:cNvSpPr>
          <p:nvPr>
            <p:ph type="sldImg"/>
          </p:nvPr>
        </p:nvSpPr>
        <p:spPr>
          <a:xfrm>
            <a:off x="992188" y="768350"/>
            <a:ext cx="5114925" cy="3836988"/>
          </a:xfrm>
          <a:ln/>
        </p:spPr>
      </p:sp>
      <p:sp>
        <p:nvSpPr>
          <p:cNvPr id="765955" name="Rectangle 3"/>
          <p:cNvSpPr>
            <a:spLocks noGrp="1" noChangeArrowheads="1"/>
          </p:cNvSpPr>
          <p:nvPr>
            <p:ph type="body" idx="1"/>
          </p:nvPr>
        </p:nvSpPr>
        <p:spPr/>
        <p:txBody>
          <a:bodyPr/>
          <a:lstStyle/>
          <a:p>
            <a:pPr defTabSz="948873">
              <a:defRPr/>
            </a:pPr>
            <a:r>
              <a:rPr kumimoji="1" lang="zh-CN" altLang="en-US" b="1" dirty="0">
                <a:effectLst>
                  <a:outerShdw blurRad="38100" dist="38100" dir="2700000" algn="tl">
                    <a:srgbClr val="C0C0C0"/>
                  </a:outerShdw>
                </a:effectLst>
              </a:rPr>
              <a:t>有向图的每一条弧有一个</a:t>
            </a:r>
            <a:r>
              <a:rPr kumimoji="1" lang="zh-CN" altLang="en-US" b="1" dirty="0">
                <a:solidFill>
                  <a:srgbClr val="0000FF"/>
                </a:solidFill>
                <a:effectLst>
                  <a:outerShdw blurRad="38100" dist="38100" dir="2700000" algn="tl">
                    <a:srgbClr val="C0C0C0"/>
                  </a:outerShdw>
                </a:effectLst>
              </a:rPr>
              <a:t>弧结点</a:t>
            </a:r>
            <a:r>
              <a:rPr kumimoji="1" lang="zh-CN" altLang="en-US" b="1" dirty="0">
                <a:effectLst>
                  <a:outerShdw blurRad="38100" dist="38100" dir="2700000" algn="tl">
                    <a:srgbClr val="C0C0C0"/>
                  </a:outerShdw>
                </a:effectLst>
              </a:rPr>
              <a:t>，每一个顶点有一个</a:t>
            </a:r>
            <a:r>
              <a:rPr kumimoji="1" lang="zh-CN" altLang="en-US" b="1" dirty="0">
                <a:solidFill>
                  <a:srgbClr val="0000FF"/>
                </a:solidFill>
                <a:effectLst>
                  <a:outerShdw blurRad="38100" dist="38100" dir="2700000" algn="tl">
                    <a:srgbClr val="C0C0C0"/>
                  </a:outerShdw>
                </a:effectLst>
              </a:rPr>
              <a:t>顶点结点。</a:t>
            </a:r>
            <a:r>
              <a:rPr kumimoji="1" lang="zh-CN" altLang="en-US" b="1" dirty="0">
                <a:solidFill>
                  <a:schemeClr val="bg2">
                    <a:lumMod val="10000"/>
                  </a:schemeClr>
                </a:solidFill>
                <a:latin typeface="Verdana" pitchFamily="34" charset="0"/>
                <a:ea typeface="微软雅黑" pitchFamily="34" charset="-122"/>
              </a:rPr>
              <a:t>十字链表是将有向图的邻接表和逆邻接表结合起来的一种有向图的链式存储结构。需定义如下两类结点</a:t>
            </a:r>
            <a:r>
              <a:rPr kumimoji="1" lang="zh-CN" altLang="en-US" b="1" dirty="0">
                <a:solidFill>
                  <a:schemeClr val="bg2">
                    <a:lumMod val="10000"/>
                  </a:schemeClr>
                </a:solidFill>
                <a:ea typeface="微软雅黑" pitchFamily="34" charset="-122"/>
              </a:rPr>
              <a:t>结构</a:t>
            </a:r>
            <a:r>
              <a:rPr kumimoji="1" lang="zh-CN" altLang="en-US" b="1" dirty="0">
                <a:solidFill>
                  <a:schemeClr val="bg2">
                    <a:lumMod val="10000"/>
                  </a:schemeClr>
                </a:solidFill>
                <a:latin typeface="Verdana" pitchFamily="34" charset="0"/>
                <a:ea typeface="微软雅黑" pitchFamily="34" charset="-122"/>
              </a:rPr>
              <a:t>：</a:t>
            </a:r>
          </a:p>
          <a:p>
            <a:endParaRPr kumimoji="1" lang="zh-CN" altLang="en-US" b="1" dirty="0">
              <a:solidFill>
                <a:srgbClr val="0000FF"/>
              </a:solidFill>
              <a:effectLst>
                <a:outerShdw blurRad="38100" dist="38100" dir="2700000" algn="tl">
                  <a:srgbClr val="C0C0C0"/>
                </a:outerShdw>
              </a:effectLs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Rot="1" noChangeAspect="1" noChangeArrowheads="1" noTextEdit="1"/>
          </p:cNvSpPr>
          <p:nvPr>
            <p:ph type="sldImg"/>
          </p:nvPr>
        </p:nvSpPr>
        <p:spPr>
          <a:xfrm>
            <a:off x="992188" y="768350"/>
            <a:ext cx="5114925" cy="3836988"/>
          </a:xfrm>
          <a:ln/>
        </p:spPr>
      </p:sp>
      <p:sp>
        <p:nvSpPr>
          <p:cNvPr id="711683" name="Rectangle 3"/>
          <p:cNvSpPr>
            <a:spLocks noGrp="1" noChangeArrowheads="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endParaRPr kumimoji="1" lang="zh-CN" altLang="en-US" b="1"/>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992188" y="768350"/>
            <a:ext cx="5114925" cy="3836988"/>
          </a:xfrm>
          <a:ln/>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Rot="1" noChangeAspect="1" noChangeArrowheads="1" noTextEdit="1"/>
          </p:cNvSpPr>
          <p:nvPr>
            <p:ph type="sldImg"/>
          </p:nvPr>
        </p:nvSpPr>
        <p:spPr>
          <a:xfrm>
            <a:off x="992188" y="768350"/>
            <a:ext cx="5114925" cy="3836988"/>
          </a:xfrm>
          <a:ln/>
        </p:spPr>
      </p:sp>
      <p:sp>
        <p:nvSpPr>
          <p:cNvPr id="774147" name="Rectangle 3"/>
          <p:cNvSpPr>
            <a:spLocks noGrp="1" noChangeArrowheads="1"/>
          </p:cNvSpPr>
          <p:nvPr>
            <p:ph type="body" idx="1"/>
          </p:nvPr>
        </p:nvSpPr>
        <p:spPr/>
        <p:txBody>
          <a:bodyPr/>
          <a:lstStyle/>
          <a:p>
            <a:r>
              <a:rPr kumimoji="1" lang="zh-CN" altLang="en-US" b="1">
                <a:effectLst>
                  <a:outerShdw blurRad="38100" dist="38100" dir="2700000" algn="tl">
                    <a:srgbClr val="C0C0C0"/>
                  </a:outerShdw>
                </a:effectLst>
              </a:rPr>
              <a:t>有向图的每一条弧有一个</a:t>
            </a:r>
            <a:r>
              <a:rPr kumimoji="1" lang="zh-CN" altLang="en-US" b="1">
                <a:solidFill>
                  <a:srgbClr val="0000FF"/>
                </a:solidFill>
                <a:effectLst>
                  <a:outerShdw blurRad="38100" dist="38100" dir="2700000" algn="tl">
                    <a:srgbClr val="C0C0C0"/>
                  </a:outerShdw>
                </a:effectLst>
              </a:rPr>
              <a:t>弧结点</a:t>
            </a:r>
            <a:r>
              <a:rPr kumimoji="1" lang="zh-CN" altLang="en-US" b="1">
                <a:effectLst>
                  <a:outerShdw blurRad="38100" dist="38100" dir="2700000" algn="tl">
                    <a:srgbClr val="C0C0C0"/>
                  </a:outerShdw>
                </a:effectLst>
              </a:rPr>
              <a:t>，每一个顶点有一个</a:t>
            </a:r>
            <a:r>
              <a:rPr kumimoji="1" lang="zh-CN" altLang="en-US" b="1">
                <a:solidFill>
                  <a:srgbClr val="0000FF"/>
                </a:solidFill>
                <a:effectLst>
                  <a:outerShdw blurRad="38100" dist="38100" dir="2700000" algn="tl">
                    <a:srgbClr val="C0C0C0"/>
                  </a:outerShdw>
                </a:effectLst>
              </a:rPr>
              <a:t>顶点结点</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a:t> while ( (c = getchar()) != '\n' &amp;&amp; c != EOF ) ;    /*</a:t>
            </a:r>
            <a:r>
              <a:rPr lang="zh-CN" altLang="en-US"/>
              <a:t>可直接将这句代码当成</a:t>
            </a:r>
            <a:r>
              <a:rPr lang="en-US" altLang="zh-CN"/>
              <a:t>fflush(stdio)</a:t>
            </a:r>
            <a:r>
              <a:rPr lang="zh-CN" altLang="en-US"/>
              <a:t>的替代，直接运行可清除输入缓存流*</a:t>
            </a:r>
            <a:r>
              <a:rPr lang="en-US" altLang="zh-CN"/>
              <a:t>/</a:t>
            </a:r>
            <a:endParaRPr lang="zh-CN" altLang="en-US"/>
          </a:p>
        </p:txBody>
      </p:sp>
      <p:sp>
        <p:nvSpPr>
          <p:cNvPr id="4" name="灯片编号占位符 3"/>
          <p:cNvSpPr>
            <a:spLocks noGrp="1"/>
          </p:cNvSpPr>
          <p:nvPr>
            <p:ph type="sldNum" sz="quarter" idx="10"/>
          </p:nvPr>
        </p:nvSpPr>
        <p:spPr/>
        <p:txBody>
          <a:bodyPr/>
          <a:lstStyle/>
          <a:p>
            <a:pPr>
              <a:defRPr/>
            </a:pPr>
            <a:fld id="{18FCE8FD-D288-4D9C-8B91-56445DF9CE44}" type="slidenum">
              <a:rPr lang="zh-CN" altLang="en-US" smtClean="0"/>
              <a:pPr>
                <a:defRPr/>
              </a:pPr>
              <a:t>43</a:t>
            </a:fld>
            <a:endParaRPr lang="en-US" altLang="zh-CN"/>
          </a:p>
        </p:txBody>
      </p:sp>
    </p:spTree>
    <p:extLst>
      <p:ext uri="{BB962C8B-B14F-4D97-AF65-F5344CB8AC3E}">
        <p14:creationId xmlns:p14="http://schemas.microsoft.com/office/powerpoint/2010/main" val="1606798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xfrm>
            <a:off x="992188" y="768350"/>
            <a:ext cx="5114925" cy="3836988"/>
          </a:xfrm>
          <a:ln/>
        </p:spPr>
      </p:sp>
      <p:sp>
        <p:nvSpPr>
          <p:cNvPr id="776195" name="Rectangle 3"/>
          <p:cNvSpPr>
            <a:spLocks noGrp="1" noChangeArrowheads="1"/>
          </p:cNvSpPr>
          <p:nvPr>
            <p:ph type="body" idx="1"/>
          </p:nvPr>
        </p:nvSpPr>
        <p:spPr/>
        <p:txBody>
          <a:bodyPr/>
          <a:lstStyle/>
          <a:p>
            <a:r>
              <a:rPr kumimoji="1" lang="zh-CN" altLang="en-US" b="1">
                <a:effectLst>
                  <a:outerShdw blurRad="38100" dist="38100" dir="2700000" algn="tl">
                    <a:srgbClr val="C0C0C0"/>
                  </a:outerShdw>
                </a:effectLst>
              </a:rPr>
              <a:t>有向图的每一条弧有一个</a:t>
            </a:r>
            <a:r>
              <a:rPr kumimoji="1" lang="zh-CN" altLang="en-US" b="1">
                <a:solidFill>
                  <a:srgbClr val="0000FF"/>
                </a:solidFill>
                <a:effectLst>
                  <a:outerShdw blurRad="38100" dist="38100" dir="2700000" algn="tl">
                    <a:srgbClr val="C0C0C0"/>
                  </a:outerShdw>
                </a:effectLst>
              </a:rPr>
              <a:t>弧结点</a:t>
            </a:r>
            <a:r>
              <a:rPr kumimoji="1" lang="zh-CN" altLang="en-US" b="1">
                <a:effectLst>
                  <a:outerShdw blurRad="38100" dist="38100" dir="2700000" algn="tl">
                    <a:srgbClr val="C0C0C0"/>
                  </a:outerShdw>
                </a:effectLst>
              </a:rPr>
              <a:t>，每一个顶点有一个</a:t>
            </a:r>
            <a:r>
              <a:rPr kumimoji="1" lang="zh-CN" altLang="en-US" b="1">
                <a:solidFill>
                  <a:srgbClr val="0000FF"/>
                </a:solidFill>
                <a:effectLst>
                  <a:outerShdw blurRad="38100" dist="38100" dir="2700000" algn="tl">
                    <a:srgbClr val="C0C0C0"/>
                  </a:outerShdw>
                </a:effectLst>
              </a:rPr>
              <a:t>顶点结点</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zh-CN" altLang="en-US"/>
              <a:t>所有依附于同一顶点的边被串联到同一链表中</a:t>
            </a:r>
          </a:p>
          <a:p>
            <a:r>
              <a:rPr lang="zh-CN" altLang="en-US"/>
              <a:t>由于每个边有两个顶点，因此每条边又被串联到两个链表中</a:t>
            </a:r>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Rot="1" noChangeAspect="1" noChangeArrowheads="1" noTextEdit="1"/>
          </p:cNvSpPr>
          <p:nvPr>
            <p:ph type="sldImg"/>
          </p:nvPr>
        </p:nvSpPr>
        <p:spPr>
          <a:xfrm>
            <a:off x="992188" y="768350"/>
            <a:ext cx="5114925" cy="3836988"/>
          </a:xfrm>
          <a:ln/>
        </p:spPr>
      </p:sp>
      <p:sp>
        <p:nvSpPr>
          <p:cNvPr id="789507" name="Rectangle 3"/>
          <p:cNvSpPr>
            <a:spLocks noGrp="1" noChangeArrowheads="1"/>
          </p:cNvSpPr>
          <p:nvPr>
            <p:ph type="body" idx="1"/>
          </p:nvPr>
        </p:nvSpPr>
        <p:spPr/>
        <p:txBody>
          <a:bodyPr/>
          <a:lstStyle/>
          <a:p>
            <a:endParaRPr kumimoji="1" lang="zh-CN" altLang="en-US" b="1">
              <a:solidFill>
                <a:srgbClr val="0000FF"/>
              </a:solidFill>
              <a:effectLst>
                <a:outerShdw blurRad="38100" dist="38100" dir="2700000" algn="tl">
                  <a:srgbClr val="C0C0C0"/>
                </a:outerShdw>
              </a:effectLs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Rot="1" noChangeAspect="1" noChangeArrowheads="1" noTextEdit="1"/>
          </p:cNvSpPr>
          <p:nvPr>
            <p:ph type="sldImg"/>
          </p:nvPr>
        </p:nvSpPr>
        <p:spPr>
          <a:xfrm>
            <a:off x="992188" y="768350"/>
            <a:ext cx="5114925" cy="3836988"/>
          </a:xfrm>
          <a:ln/>
        </p:spPr>
      </p:sp>
      <p:sp>
        <p:nvSpPr>
          <p:cNvPr id="791555" name="Rectangle 3"/>
          <p:cNvSpPr>
            <a:spLocks noGrp="1" noChangeArrowheads="1"/>
          </p:cNvSpPr>
          <p:nvPr>
            <p:ph type="body" idx="1"/>
          </p:nvPr>
        </p:nvSpPr>
        <p:spPr/>
        <p:txBody>
          <a:bodyPr/>
          <a:lstStyle/>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访问当前顶点的下一个未被访问过的邻接点</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并将该顶点作为当前顶点（深度优先）</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重复步骤</a:t>
            </a:r>
            <a:r>
              <a:rPr lang="en-US" altLang="zh-CN">
                <a:latin typeface="Verdana" panose="020B0604030504040204" pitchFamily="34" charset="0"/>
                <a:cs typeface="Verdana" panose="020B0604030504040204" pitchFamily="34" charset="0"/>
              </a:rPr>
              <a:t>2</a:t>
            </a:r>
            <a:r>
              <a:rPr lang="zh-CN" altLang="en-US">
                <a:latin typeface="Verdana" panose="020B0604030504040204" pitchFamily="34" charset="0"/>
                <a:cs typeface="Verdana" panose="020B0604030504040204" pitchFamily="34" charset="0"/>
              </a:rPr>
              <a:t>，直到当前顶点的所有邻接点都被访问过</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沿搜索路径回退</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退到尚有邻接点未被访问过的某结点</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将该结点作为当前结点，重复步骤</a:t>
            </a:r>
            <a:r>
              <a:rPr lang="en-US" altLang="zh-CN">
                <a:latin typeface="Verdana" panose="020B0604030504040204" pitchFamily="34" charset="0"/>
                <a:cs typeface="Verdana" panose="020B0604030504040204" pitchFamily="34" charset="0"/>
              </a:rPr>
              <a:t>2</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直到所有顶点被访问过为止</a:t>
            </a:r>
          </a:p>
          <a:p>
            <a:endParaRPr kumimoji="1" lang="zh-CN" altLang="en-US" b="1">
              <a:solidFill>
                <a:srgbClr val="0000FF"/>
              </a:solidFill>
              <a:effectLst>
                <a:outerShdw blurRad="38100" dist="38100" dir="2700000" algn="tl">
                  <a:srgbClr val="C0C0C0"/>
                </a:outerShdw>
              </a:effectLs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52</a:t>
            </a:fld>
            <a:endParaRPr lang="en-US" altLang="zh-CN"/>
          </a:p>
        </p:txBody>
      </p:sp>
    </p:spTree>
    <p:extLst>
      <p:ext uri="{BB962C8B-B14F-4D97-AF65-F5344CB8AC3E}">
        <p14:creationId xmlns:p14="http://schemas.microsoft.com/office/powerpoint/2010/main" val="3625109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Rot="1" noChangeAspect="1" noChangeArrowheads="1" noTextEdit="1"/>
          </p:cNvSpPr>
          <p:nvPr>
            <p:ph type="sldImg"/>
          </p:nvPr>
        </p:nvSpPr>
        <p:spPr>
          <a:xfrm>
            <a:off x="992188" y="768350"/>
            <a:ext cx="5114925" cy="3836988"/>
          </a:xfrm>
          <a:ln/>
        </p:spPr>
      </p:sp>
      <p:sp>
        <p:nvSpPr>
          <p:cNvPr id="802819" name="Rectangle 3"/>
          <p:cNvSpPr>
            <a:spLocks noGrp="1" noChangeArrowheads="1"/>
          </p:cNvSpPr>
          <p:nvPr>
            <p:ph type="body" idx="1"/>
          </p:nvPr>
        </p:nvSpPr>
        <p:spPr/>
        <p:txBody>
          <a:bodyPr/>
          <a:lstStyle/>
          <a:p>
            <a:r>
              <a:rPr lang="zh-CN" altLang="en-US" dirty="0"/>
              <a:t>练习题：写出以</a:t>
            </a:r>
            <a:r>
              <a:rPr lang="en-US" altLang="zh-CN" dirty="0" err="1"/>
              <a:t>V2</a:t>
            </a:r>
            <a:r>
              <a:rPr lang="zh-CN" altLang="en-US" dirty="0"/>
              <a:t>、</a:t>
            </a:r>
            <a:r>
              <a:rPr lang="en-US" altLang="zh-CN" dirty="0" err="1"/>
              <a:t>V8</a:t>
            </a:r>
            <a:r>
              <a:rPr lang="zh-CN" altLang="en-US" dirty="0"/>
              <a:t>为起始点的深度优先遍历序列。</a:t>
            </a:r>
          </a:p>
          <a:p>
            <a:r>
              <a:rPr lang="zh-CN" altLang="en-US" dirty="0"/>
              <a:t>答案为：</a:t>
            </a:r>
          </a:p>
          <a:p>
            <a:r>
              <a:rPr lang="zh-CN" altLang="en-US" dirty="0"/>
              <a:t>以</a:t>
            </a:r>
            <a:r>
              <a:rPr lang="en-US" altLang="zh-CN" dirty="0" err="1"/>
              <a:t>V2</a:t>
            </a:r>
            <a:r>
              <a:rPr lang="zh-CN" altLang="en-US" dirty="0"/>
              <a:t>为起始点：</a:t>
            </a:r>
            <a:r>
              <a:rPr lang="en-US" altLang="zh-CN" dirty="0" err="1"/>
              <a:t>V2-V1-V3-V6-V7-V4-V8-V5</a:t>
            </a:r>
            <a:endParaRPr lang="en-US" altLang="zh-CN" dirty="0"/>
          </a:p>
          <a:p>
            <a:r>
              <a:rPr lang="zh-CN" altLang="en-US" dirty="0"/>
              <a:t>以</a:t>
            </a:r>
            <a:r>
              <a:rPr lang="en-US" altLang="zh-CN" dirty="0" err="1"/>
              <a:t>V8</a:t>
            </a:r>
            <a:r>
              <a:rPr lang="zh-CN" altLang="en-US" dirty="0"/>
              <a:t>为起始点：</a:t>
            </a:r>
            <a:r>
              <a:rPr lang="en-US" altLang="zh-CN" dirty="0" err="1"/>
              <a:t>V8-V4-V2-V1-V3-V6-V7-V5</a:t>
            </a:r>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8FCE8FD-D288-4D9C-8B91-56445DF9CE44}" type="slidenum">
              <a:rPr lang="zh-CN" altLang="en-US" smtClean="0"/>
              <a:pPr>
                <a:defRPr/>
              </a:pPr>
              <a:t>6</a:t>
            </a:fld>
            <a:endParaRPr lang="en-US" altLang="zh-CN"/>
          </a:p>
        </p:txBody>
      </p:sp>
    </p:spTree>
    <p:extLst>
      <p:ext uri="{BB962C8B-B14F-4D97-AF65-F5344CB8AC3E}">
        <p14:creationId xmlns:p14="http://schemas.microsoft.com/office/powerpoint/2010/main" val="19077801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Rot="1" noChangeAspect="1" noChangeArrowheads="1" noTextEdit="1"/>
          </p:cNvSpPr>
          <p:nvPr>
            <p:ph type="sldImg"/>
          </p:nvPr>
        </p:nvSpPr>
        <p:spPr>
          <a:xfrm>
            <a:off x="992188" y="768350"/>
            <a:ext cx="5114925" cy="3836988"/>
          </a:xfrm>
          <a:ln/>
        </p:spPr>
      </p:sp>
      <p:sp>
        <p:nvSpPr>
          <p:cNvPr id="795651" name="Rectangle 3"/>
          <p:cNvSpPr>
            <a:spLocks noGrp="1" noChangeArrowheads="1"/>
          </p:cNvSpPr>
          <p:nvPr>
            <p:ph type="body" idx="1"/>
          </p:nvPr>
        </p:nvSpPr>
        <p:spPr/>
        <p:txBody>
          <a:bodyPr/>
          <a:lstStyle/>
          <a:p>
            <a:r>
              <a:rPr kumimoji="1" lang="zh-CN" altLang="en-US" b="1" dirty="0">
                <a:effectLst>
                  <a:outerShdw blurRad="38100" dist="38100" dir="2700000" algn="tl">
                    <a:srgbClr val="C0C0C0"/>
                  </a:outerShdw>
                </a:effectLst>
              </a:rPr>
              <a:t>从演示过程可以看出，我们必须知道顶点是否已经被访问过。在具体实现时，我们用一个全局数组</a:t>
            </a:r>
            <a:r>
              <a:rPr kumimoji="1" lang="en-US" altLang="zh-CN" b="1" dirty="0">
                <a:effectLst>
                  <a:outerShdw blurRad="38100" dist="38100" dir="2700000" algn="tl">
                    <a:srgbClr val="C0C0C0"/>
                  </a:outerShdw>
                </a:effectLst>
              </a:rPr>
              <a:t>Visited[]</a:t>
            </a:r>
            <a:r>
              <a:rPr kumimoji="1" lang="zh-CN" altLang="en-US" b="1" dirty="0">
                <a:effectLst>
                  <a:outerShdw blurRad="38100" dist="38100" dir="2700000" algn="tl">
                    <a:srgbClr val="C0C0C0"/>
                  </a:outerShdw>
                </a:effectLst>
              </a:rPr>
              <a:t>来记录顶点是否被访问过。如果</a:t>
            </a:r>
            <a:r>
              <a:rPr kumimoji="1" lang="en-US" altLang="zh-CN" b="1" dirty="0">
                <a:effectLst>
                  <a:outerShdw blurRad="38100" dist="38100" dir="2700000" algn="tl">
                    <a:srgbClr val="C0C0C0"/>
                  </a:outerShdw>
                </a:effectLst>
              </a:rPr>
              <a:t>Visited[</a:t>
            </a:r>
            <a:r>
              <a:rPr kumimoji="1" lang="en-US" altLang="zh-CN" b="1" dirty="0" err="1">
                <a:effectLst>
                  <a:outerShdw blurRad="38100" dist="38100" dir="2700000" algn="tl">
                    <a:srgbClr val="C0C0C0"/>
                  </a:outerShdw>
                </a:effectLst>
              </a:rPr>
              <a:t>i</a:t>
            </a:r>
            <a:r>
              <a:rPr kumimoji="1" lang="en-US" altLang="zh-CN" b="1" dirty="0">
                <a:effectLst>
                  <a:outerShdw blurRad="38100" dist="38100" dir="2700000" algn="tl">
                    <a:srgbClr val="C0C0C0"/>
                  </a:outerShdw>
                </a:effectLst>
              </a:rPr>
              <a:t>]</a:t>
            </a:r>
            <a:r>
              <a:rPr kumimoji="1" lang="zh-CN" altLang="en-US" b="1" dirty="0">
                <a:effectLst>
                  <a:outerShdw blurRad="38100" dist="38100" dir="2700000" algn="tl">
                    <a:srgbClr val="C0C0C0"/>
                  </a:outerShdw>
                </a:effectLst>
              </a:rPr>
              <a:t>的值为</a:t>
            </a:r>
            <a:r>
              <a:rPr kumimoji="1" lang="en-US" altLang="zh-CN" b="1" dirty="0">
                <a:effectLst>
                  <a:outerShdw blurRad="38100" dist="38100" dir="2700000" algn="tl">
                    <a:srgbClr val="C0C0C0"/>
                  </a:outerShdw>
                </a:effectLst>
              </a:rPr>
              <a:t>True</a:t>
            </a:r>
            <a:r>
              <a:rPr kumimoji="1" lang="zh-CN" altLang="en-US" b="1" dirty="0">
                <a:effectLst>
                  <a:outerShdw blurRad="38100" dist="38100" dir="2700000" algn="tl">
                    <a:srgbClr val="C0C0C0"/>
                  </a:outerShdw>
                </a:effectLst>
              </a:rPr>
              <a:t>，则顶点</a:t>
            </a:r>
            <a:r>
              <a:rPr kumimoji="1" lang="en-US" altLang="zh-CN" b="1" dirty="0">
                <a:effectLst>
                  <a:outerShdw blurRad="38100" dist="38100" dir="2700000" algn="tl">
                    <a:srgbClr val="C0C0C0"/>
                  </a:outerShdw>
                </a:effectLst>
              </a:rPr>
              <a:t>Vi</a:t>
            </a:r>
            <a:r>
              <a:rPr kumimoji="1" lang="zh-CN" altLang="en-US" b="1" dirty="0">
                <a:effectLst>
                  <a:outerShdw blurRad="38100" dist="38100" dir="2700000" algn="tl">
                    <a:srgbClr val="C0C0C0"/>
                  </a:outerShdw>
                </a:effectLst>
              </a:rPr>
              <a:t>已经被访问，否则没有被访问。</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Rot="1" noChangeAspect="1" noChangeArrowheads="1" noTextEdit="1"/>
          </p:cNvSpPr>
          <p:nvPr>
            <p:ph type="sldImg"/>
          </p:nvPr>
        </p:nvSpPr>
        <p:spPr>
          <a:xfrm>
            <a:off x="992188" y="768350"/>
            <a:ext cx="5114925" cy="3836988"/>
          </a:xfrm>
          <a:ln/>
        </p:spPr>
      </p:sp>
      <p:sp>
        <p:nvSpPr>
          <p:cNvPr id="800771" name="Rectangle 3"/>
          <p:cNvSpPr>
            <a:spLocks noGrp="1" noChangeArrowheads="1"/>
          </p:cNvSpPr>
          <p:nvPr>
            <p:ph type="body" idx="1"/>
          </p:nvPr>
        </p:nvSpPr>
        <p:spPr/>
        <p:txBody>
          <a:bodyPr/>
          <a:lstStyle/>
          <a:p>
            <a:endParaRPr lang="zh-CN" altLang="en-US" b="1"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Rot="1" noChangeAspect="1" noChangeArrowheads="1" noTextEdit="1"/>
          </p:cNvSpPr>
          <p:nvPr>
            <p:ph type="sldImg"/>
          </p:nvPr>
        </p:nvSpPr>
        <p:spPr>
          <a:xfrm>
            <a:off x="992188" y="768350"/>
            <a:ext cx="5114925" cy="3836988"/>
          </a:xfrm>
          <a:ln/>
        </p:spPr>
      </p:sp>
      <p:sp>
        <p:nvSpPr>
          <p:cNvPr id="79667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0">
                <a:solidFill>
                  <a:schemeClr val="bg2">
                    <a:lumMod val="10000"/>
                  </a:schemeClr>
                </a:solidFill>
              </a:rPr>
              <a:t>从顶点 </a:t>
            </a:r>
            <a:r>
              <a:rPr lang="en-US" altLang="zh-CN" sz="1200" kern="0">
                <a:solidFill>
                  <a:schemeClr val="bg2">
                    <a:lumMod val="10000"/>
                  </a:schemeClr>
                </a:solidFill>
              </a:rPr>
              <a:t>V</a:t>
            </a:r>
            <a:r>
              <a:rPr lang="en-US" altLang="zh-CN" sz="1200" kern="0" baseline="-20000">
                <a:solidFill>
                  <a:schemeClr val="bg2">
                    <a:lumMod val="10000"/>
                  </a:schemeClr>
                </a:solidFill>
              </a:rPr>
              <a:t>0 </a:t>
            </a:r>
            <a:r>
              <a:rPr lang="zh-CN" altLang="en-US" sz="1200" kern="0">
                <a:solidFill>
                  <a:schemeClr val="bg2">
                    <a:lumMod val="10000"/>
                  </a:schemeClr>
                </a:solidFill>
              </a:rPr>
              <a:t>出发深度优先搜索图</a:t>
            </a:r>
            <a:r>
              <a:rPr lang="en-US" altLang="zh-CN" sz="1200" kern="0">
                <a:solidFill>
                  <a:schemeClr val="bg2">
                    <a:lumMod val="10000"/>
                  </a:schemeClr>
                </a:solidFill>
              </a:rPr>
              <a:t>G</a:t>
            </a:r>
            <a:r>
              <a:rPr lang="zh-CN" altLang="en-US" sz="1200" kern="0">
                <a:solidFill>
                  <a:schemeClr val="bg2">
                    <a:lumMod val="10000"/>
                  </a:schemeClr>
                </a:solidFill>
              </a:rPr>
              <a:t>中能访问的各个顶点</a:t>
            </a:r>
          </a:p>
          <a:p>
            <a:r>
              <a:rPr lang="en-US" altLang="zh-CN" b="1"/>
              <a:t>/*</a:t>
            </a:r>
            <a:r>
              <a:rPr lang="zh-CN" altLang="en-US" b="1" dirty="0"/>
              <a:t>顶点未被访问，则递归的进行深度遍历 *</a:t>
            </a:r>
            <a:r>
              <a:rPr lang="en-US" altLang="zh-CN" b="1" dirty="0"/>
              <a:t>/</a:t>
            </a:r>
          </a:p>
          <a:p>
            <a:pPr>
              <a:spcBef>
                <a:spcPct val="0"/>
              </a:spcBef>
            </a:pPr>
            <a:r>
              <a:rPr lang="en-US" altLang="zh-CN" b="1" dirty="0"/>
              <a:t>/*</a:t>
            </a:r>
            <a:r>
              <a:rPr lang="zh-CN" altLang="en-US" b="1" dirty="0"/>
              <a:t>顶点已访问，则取顶点</a:t>
            </a:r>
            <a:r>
              <a:rPr lang="en-US" altLang="zh-CN" b="1" dirty="0" err="1"/>
              <a:t>V0</a:t>
            </a:r>
            <a:r>
              <a:rPr lang="zh-CN" altLang="en-US" b="1" dirty="0"/>
              <a:t>在</a:t>
            </a:r>
            <a:r>
              <a:rPr lang="en-US" altLang="zh-CN" b="1" dirty="0"/>
              <a:t>w</a:t>
            </a:r>
            <a:r>
              <a:rPr lang="zh-CN" altLang="en-US" b="1" dirty="0"/>
              <a:t>后面的下一个邻接点 *</a:t>
            </a:r>
            <a:r>
              <a:rPr lang="en-US" altLang="zh-CN" b="1" dirty="0"/>
              <a:t>/</a:t>
            </a:r>
          </a:p>
          <a:p>
            <a:endParaRPr lang="zh-CN" altLang="en-US" b="1"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Rot="1" noChangeAspect="1" noChangeArrowheads="1" noTextEdit="1"/>
          </p:cNvSpPr>
          <p:nvPr>
            <p:ph type="sldImg"/>
          </p:nvPr>
        </p:nvSpPr>
        <p:spPr>
          <a:xfrm>
            <a:off x="992188" y="768350"/>
            <a:ext cx="5114925" cy="3836988"/>
          </a:xfrm>
          <a:ln/>
        </p:spPr>
      </p:sp>
      <p:sp>
        <p:nvSpPr>
          <p:cNvPr id="79667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0">
                <a:solidFill>
                  <a:schemeClr val="bg2">
                    <a:lumMod val="10000"/>
                  </a:schemeClr>
                </a:solidFill>
              </a:rPr>
              <a:t>从顶点 </a:t>
            </a:r>
            <a:r>
              <a:rPr lang="en-US" altLang="zh-CN" sz="1200" kern="0">
                <a:solidFill>
                  <a:schemeClr val="bg2">
                    <a:lumMod val="10000"/>
                  </a:schemeClr>
                </a:solidFill>
              </a:rPr>
              <a:t>V</a:t>
            </a:r>
            <a:r>
              <a:rPr lang="en-US" altLang="zh-CN" sz="1200" kern="0" baseline="-20000">
                <a:solidFill>
                  <a:schemeClr val="bg2">
                    <a:lumMod val="10000"/>
                  </a:schemeClr>
                </a:solidFill>
              </a:rPr>
              <a:t>0 </a:t>
            </a:r>
            <a:r>
              <a:rPr lang="zh-CN" altLang="en-US" sz="1200" kern="0">
                <a:solidFill>
                  <a:schemeClr val="bg2">
                    <a:lumMod val="10000"/>
                  </a:schemeClr>
                </a:solidFill>
              </a:rPr>
              <a:t>出发深度优先搜索图</a:t>
            </a:r>
            <a:r>
              <a:rPr lang="en-US" altLang="zh-CN" sz="1200" kern="0">
                <a:solidFill>
                  <a:schemeClr val="bg2">
                    <a:lumMod val="10000"/>
                  </a:schemeClr>
                </a:solidFill>
              </a:rPr>
              <a:t>G</a:t>
            </a:r>
            <a:r>
              <a:rPr lang="zh-CN" altLang="en-US" sz="1200" kern="0">
                <a:solidFill>
                  <a:schemeClr val="bg2">
                    <a:lumMod val="10000"/>
                  </a:schemeClr>
                </a:solidFill>
              </a:rPr>
              <a:t>中能访问的各个顶点</a:t>
            </a:r>
          </a:p>
          <a:p>
            <a:r>
              <a:rPr lang="en-US" altLang="zh-CN" b="1"/>
              <a:t>/*</a:t>
            </a:r>
            <a:r>
              <a:rPr lang="zh-CN" altLang="en-US" b="1" dirty="0"/>
              <a:t>顶点未被访问，则递归的进行深度遍历 *</a:t>
            </a:r>
            <a:r>
              <a:rPr lang="en-US" altLang="zh-CN" b="1" dirty="0"/>
              <a:t>/</a:t>
            </a:r>
          </a:p>
          <a:p>
            <a:pPr>
              <a:spcBef>
                <a:spcPct val="0"/>
              </a:spcBef>
            </a:pPr>
            <a:r>
              <a:rPr lang="en-US" altLang="zh-CN" b="1" dirty="0"/>
              <a:t>/*</a:t>
            </a:r>
            <a:r>
              <a:rPr lang="zh-CN" altLang="en-US" b="1" dirty="0"/>
              <a:t>顶点已访问，则取顶点</a:t>
            </a:r>
            <a:r>
              <a:rPr lang="en-US" altLang="zh-CN" b="1" dirty="0" err="1"/>
              <a:t>V0</a:t>
            </a:r>
            <a:r>
              <a:rPr lang="zh-CN" altLang="en-US" b="1" dirty="0"/>
              <a:t>在</a:t>
            </a:r>
            <a:r>
              <a:rPr lang="en-US" altLang="zh-CN" b="1" dirty="0"/>
              <a:t>w</a:t>
            </a:r>
            <a:r>
              <a:rPr lang="zh-CN" altLang="en-US" b="1" dirty="0"/>
              <a:t>后面的下一个邻接点 *</a:t>
            </a:r>
            <a:r>
              <a:rPr lang="en-US" altLang="zh-CN" b="1" dirty="0"/>
              <a:t>/</a:t>
            </a:r>
          </a:p>
          <a:p>
            <a:endParaRPr lang="zh-CN" altLang="en-US" b="1"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Rot="1" noChangeAspect="1" noChangeArrowheads="1" noTextEdit="1"/>
          </p:cNvSpPr>
          <p:nvPr>
            <p:ph type="sldImg"/>
          </p:nvPr>
        </p:nvSpPr>
        <p:spPr>
          <a:xfrm>
            <a:off x="992188" y="768350"/>
            <a:ext cx="5114925" cy="3836988"/>
          </a:xfrm>
          <a:ln/>
        </p:spPr>
      </p:sp>
      <p:sp>
        <p:nvSpPr>
          <p:cNvPr id="804867" name="Rectangle 3"/>
          <p:cNvSpPr>
            <a:spLocks noGrp="1" noChangeArrowheads="1"/>
          </p:cNvSpPr>
          <p:nvPr>
            <p:ph type="body" idx="1"/>
          </p:nvPr>
        </p:nvSpPr>
        <p:spPr/>
        <p:txBody>
          <a:bodyPr/>
          <a:lstStyle/>
          <a:p>
            <a:endParaRPr kumimoji="1" lang="zh-CN" altLang="en-US" b="1">
              <a:solidFill>
                <a:srgbClr val="0000FF"/>
              </a:solidFill>
              <a:effectLst>
                <a:outerShdw blurRad="38100" dist="38100" dir="2700000" algn="tl">
                  <a:srgbClr val="C0C0C0"/>
                </a:outerShdw>
              </a:effectLs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Rot="1" noChangeAspect="1" noChangeArrowheads="1" noTextEdit="1"/>
          </p:cNvSpPr>
          <p:nvPr>
            <p:ph type="sldImg"/>
          </p:nvPr>
        </p:nvSpPr>
        <p:spPr>
          <a:xfrm>
            <a:off x="992188" y="768350"/>
            <a:ext cx="5114925" cy="3836988"/>
          </a:xfrm>
          <a:ln/>
        </p:spPr>
      </p:sp>
      <p:sp>
        <p:nvSpPr>
          <p:cNvPr id="806915" name="Rectangle 3"/>
          <p:cNvSpPr>
            <a:spLocks noGrp="1" noChangeArrowheads="1"/>
          </p:cNvSpPr>
          <p:nvPr>
            <p:ph type="body" idx="1"/>
          </p:nvPr>
        </p:nvSpPr>
        <p:spPr/>
        <p:txBody>
          <a:bodyPr/>
          <a:lstStyle/>
          <a:p>
            <a:r>
              <a:rPr lang="zh-CN" altLang="en-US" dirty="0"/>
              <a:t>练习题：写出以</a:t>
            </a:r>
            <a:r>
              <a:rPr lang="en-US" altLang="zh-CN" dirty="0" err="1"/>
              <a:t>V2</a:t>
            </a:r>
            <a:r>
              <a:rPr lang="zh-CN" altLang="en-US" dirty="0"/>
              <a:t>、</a:t>
            </a:r>
            <a:r>
              <a:rPr lang="en-US" altLang="zh-CN" dirty="0" err="1"/>
              <a:t>V8</a:t>
            </a:r>
            <a:r>
              <a:rPr lang="zh-CN" altLang="en-US" dirty="0"/>
              <a:t>为起始点的深度优先遍历序列。</a:t>
            </a:r>
          </a:p>
          <a:p>
            <a:r>
              <a:rPr lang="zh-CN" altLang="en-US" dirty="0"/>
              <a:t>答案为：</a:t>
            </a:r>
          </a:p>
          <a:p>
            <a:r>
              <a:rPr lang="zh-CN" altLang="en-US" dirty="0"/>
              <a:t>以</a:t>
            </a:r>
            <a:r>
              <a:rPr lang="en-US" altLang="zh-CN" dirty="0" err="1"/>
              <a:t>V2</a:t>
            </a:r>
            <a:r>
              <a:rPr lang="zh-CN" altLang="en-US" dirty="0"/>
              <a:t>为起始点：</a:t>
            </a:r>
            <a:r>
              <a:rPr lang="en-US" altLang="zh-CN" dirty="0" err="1"/>
              <a:t>V2-V1-V3-V6-V7-V4-V8-V5</a:t>
            </a:r>
            <a:endParaRPr lang="en-US" altLang="zh-CN" dirty="0"/>
          </a:p>
          <a:p>
            <a:r>
              <a:rPr lang="zh-CN" altLang="en-US" dirty="0"/>
              <a:t>以</a:t>
            </a:r>
            <a:r>
              <a:rPr lang="en-US" altLang="zh-CN" dirty="0" err="1"/>
              <a:t>V8</a:t>
            </a:r>
            <a:r>
              <a:rPr lang="zh-CN" altLang="en-US" dirty="0"/>
              <a:t>为起始点：</a:t>
            </a:r>
            <a:r>
              <a:rPr lang="en-US" altLang="zh-CN" dirty="0" err="1"/>
              <a:t>V8-V4-V2-V1-V3-V6-V7-V5</a:t>
            </a:r>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Rot="1" noChangeAspect="1" noChangeArrowheads="1" noTextEdit="1"/>
          </p:cNvSpPr>
          <p:nvPr>
            <p:ph type="sldImg"/>
          </p:nvPr>
        </p:nvSpPr>
        <p:spPr>
          <a:xfrm>
            <a:off x="992188" y="768350"/>
            <a:ext cx="5114925" cy="3836988"/>
          </a:xfrm>
          <a:ln/>
        </p:spPr>
      </p:sp>
      <p:sp>
        <p:nvSpPr>
          <p:cNvPr id="760835" name="Rectangle 3"/>
          <p:cNvSpPr>
            <a:spLocks noGrp="1" noChangeArrowheads="1"/>
          </p:cNvSpPr>
          <p:nvPr>
            <p:ph type="body" idx="1"/>
          </p:nvPr>
        </p:nvSpPr>
        <p:spPr/>
        <p:txBody>
          <a:bodyPr/>
          <a:lstStyle/>
          <a:p>
            <a:r>
              <a:rPr kumimoji="1" lang="en-US" altLang="zh-CN" b="1">
                <a:solidFill>
                  <a:srgbClr val="0000FF"/>
                </a:solidFill>
                <a:effectLst>
                  <a:outerShdw blurRad="38100" dist="38100" dir="2700000" algn="tl">
                    <a:srgbClr val="C0C0C0"/>
                  </a:outerShdw>
                </a:effectLst>
              </a:rPr>
              <a:t>4</a:t>
            </a:r>
            <a:r>
              <a:rPr kumimoji="1" lang="zh-CN" altLang="en-US" b="1">
                <a:solidFill>
                  <a:srgbClr val="0000FF"/>
                </a:solidFill>
                <a:effectLst>
                  <a:outerShdw blurRad="38100" dist="38100" dir="2700000" algn="tl">
                    <a:srgbClr val="C0C0C0"/>
                  </a:outerShdw>
                </a:effectLst>
              </a:rPr>
              <a:t>个顶点选择</a:t>
            </a:r>
            <a:r>
              <a:rPr kumimoji="1" lang="en-US" altLang="zh-CN" b="1">
                <a:solidFill>
                  <a:srgbClr val="0000FF"/>
                </a:solidFill>
                <a:effectLst>
                  <a:outerShdw blurRad="38100" dist="38100" dir="2700000" algn="tl">
                    <a:srgbClr val="C0C0C0"/>
                  </a:outerShdw>
                </a:effectLst>
              </a:rPr>
              <a:t>3</a:t>
            </a:r>
            <a:r>
              <a:rPr kumimoji="1" lang="zh-CN" altLang="en-US" b="1">
                <a:solidFill>
                  <a:srgbClr val="0000FF"/>
                </a:solidFill>
                <a:effectLst>
                  <a:outerShdw blurRad="38100" dist="38100" dir="2700000" algn="tl">
                    <a:srgbClr val="C0C0C0"/>
                  </a:outerShdw>
                </a:effectLst>
              </a:rPr>
              <a:t>条边有</a:t>
            </a:r>
          </a:p>
          <a:p>
            <a:r>
              <a:rPr kumimoji="1" lang="zh-CN" altLang="en-US" b="1">
                <a:solidFill>
                  <a:srgbClr val="0000FF"/>
                </a:solidFill>
                <a:effectLst>
                  <a:outerShdw blurRad="38100" dist="38100" dir="2700000" algn="tl">
                    <a:srgbClr val="C0C0C0"/>
                  </a:outerShdw>
                </a:effectLst>
              </a:rPr>
              <a:t>如下</a:t>
            </a:r>
            <a:r>
              <a:rPr kumimoji="1" lang="en-US" altLang="zh-CN" b="1">
                <a:solidFill>
                  <a:srgbClr val="0000FF"/>
                </a:solidFill>
                <a:effectLst>
                  <a:outerShdw blurRad="38100" dist="38100" dir="2700000" algn="tl">
                    <a:srgbClr val="C0C0C0"/>
                  </a:outerShdw>
                </a:effectLst>
              </a:rPr>
              <a:t>5</a:t>
            </a:r>
            <a:r>
              <a:rPr kumimoji="1" lang="zh-CN" altLang="en-US" b="1">
                <a:solidFill>
                  <a:srgbClr val="0000FF"/>
                </a:solidFill>
                <a:effectLst>
                  <a:outerShdw blurRad="38100" dist="38100" dir="2700000" algn="tl">
                    <a:srgbClr val="C0C0C0"/>
                  </a:outerShdw>
                </a:effectLst>
              </a:rPr>
              <a:t>种形状</a:t>
            </a:r>
            <a:r>
              <a:rPr kumimoji="1" lang="en-US" altLang="zh-CN" b="1">
                <a:solidFill>
                  <a:srgbClr val="0000FF"/>
                </a:solidFill>
                <a:effectLst>
                  <a:outerShdw blurRad="38100" dist="38100" dir="2700000" algn="tl">
                    <a:srgbClr val="C0C0C0"/>
                  </a:outerShdw>
                </a:effectLst>
              </a:rPr>
              <a:t>(5×4= 20</a:t>
            </a:r>
            <a:r>
              <a:rPr kumimoji="1" lang="zh-CN" altLang="en-US" b="1">
                <a:solidFill>
                  <a:srgbClr val="0000FF"/>
                </a:solidFill>
                <a:effectLst>
                  <a:outerShdw blurRad="38100" dist="38100" dir="2700000" algn="tl">
                    <a:srgbClr val="C0C0C0"/>
                  </a:outerShdw>
                </a:effectLst>
              </a:rPr>
              <a:t>种</a:t>
            </a:r>
            <a:r>
              <a:rPr kumimoji="1" lang="en-US" altLang="zh-CN" b="1">
                <a:solidFill>
                  <a:srgbClr val="0000FF"/>
                </a:solidFill>
                <a:effectLst>
                  <a:outerShdw blurRad="38100" dist="38100" dir="2700000" algn="tl">
                    <a:srgbClr val="C0C0C0"/>
                  </a:outerShdw>
                </a:effectLst>
              </a:rPr>
              <a:t>):</a:t>
            </a:r>
          </a:p>
          <a:p>
            <a:r>
              <a:rPr kumimoji="1" lang="zh-CN" altLang="en-US" b="1">
                <a:solidFill>
                  <a:srgbClr val="0000FF"/>
                </a:solidFill>
                <a:effectLst>
                  <a:outerShdw blurRad="38100" dist="38100" dir="2700000" algn="tl">
                    <a:srgbClr val="C0C0C0"/>
                  </a:outerShdw>
                </a:effectLst>
              </a:rPr>
              <a:t>其中</a:t>
            </a:r>
            <a:r>
              <a:rPr kumimoji="1" lang="en-US" altLang="zh-CN" b="1">
                <a:solidFill>
                  <a:srgbClr val="0000FF"/>
                </a:solidFill>
                <a:effectLst>
                  <a:outerShdw blurRad="38100" dist="38100" dir="2700000" algn="tl">
                    <a:srgbClr val="C0C0C0"/>
                  </a:outerShdw>
                </a:effectLst>
              </a:rPr>
              <a:t>16</a:t>
            </a:r>
            <a:r>
              <a:rPr kumimoji="1" lang="zh-CN" altLang="en-US" b="1">
                <a:solidFill>
                  <a:srgbClr val="0000FF"/>
                </a:solidFill>
                <a:effectLst>
                  <a:outerShdw blurRad="38100" dist="38100" dir="2700000" algn="tl">
                    <a:srgbClr val="C0C0C0"/>
                  </a:outerShdw>
                </a:effectLst>
              </a:rPr>
              <a:t>种为生成树</a:t>
            </a:r>
            <a:r>
              <a:rPr kumimoji="1" lang="en-US" altLang="zh-CN" b="1">
                <a:solidFill>
                  <a:srgbClr val="0000FF"/>
                </a:solidFill>
                <a:effectLst>
                  <a:outerShdw blurRad="38100" dist="38100" dir="2700000" algn="tl">
                    <a:srgbClr val="C0C0C0"/>
                  </a:outerShdw>
                </a:effectLst>
              </a:rPr>
              <a:t>,</a:t>
            </a:r>
            <a:r>
              <a:rPr kumimoji="1" lang="zh-CN" altLang="en-US" b="1">
                <a:solidFill>
                  <a:srgbClr val="0000FF"/>
                </a:solidFill>
                <a:effectLst>
                  <a:outerShdw blurRad="38100" dist="38100" dir="2700000" algn="tl">
                    <a:srgbClr val="C0C0C0"/>
                  </a:outerShdw>
                </a:effectLst>
              </a:rPr>
              <a:t>（保证了连通）</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Rot="1" noChangeAspect="1" noChangeArrowheads="1" noTextEdit="1"/>
          </p:cNvSpPr>
          <p:nvPr>
            <p:ph type="sldImg"/>
          </p:nvPr>
        </p:nvSpPr>
        <p:spPr>
          <a:xfrm>
            <a:off x="992188" y="768350"/>
            <a:ext cx="5114925" cy="3836988"/>
          </a:xfrm>
          <a:ln/>
        </p:spPr>
      </p:sp>
      <p:sp>
        <p:nvSpPr>
          <p:cNvPr id="766979" name="Rectangle 3"/>
          <p:cNvSpPr>
            <a:spLocks noGrp="1" noChangeArrowheads="1"/>
          </p:cNvSpPr>
          <p:nvPr>
            <p:ph type="body" idx="1"/>
          </p:nvPr>
        </p:nvSpPr>
        <p:spPr/>
        <p:txBody>
          <a:bodyPr/>
          <a:lstStyle/>
          <a:p>
            <a:r>
              <a:rPr kumimoji="1" lang="en-US" altLang="zh-CN" b="1">
                <a:solidFill>
                  <a:srgbClr val="0000FF"/>
                </a:solidFill>
                <a:effectLst>
                  <a:outerShdw blurRad="38100" dist="38100" dir="2700000" algn="tl">
                    <a:srgbClr val="C0C0C0"/>
                  </a:outerShdw>
                </a:effectLst>
              </a:rPr>
              <a:t>4</a:t>
            </a:r>
            <a:r>
              <a:rPr kumimoji="1" lang="zh-CN" altLang="en-US" b="1">
                <a:solidFill>
                  <a:srgbClr val="0000FF"/>
                </a:solidFill>
                <a:effectLst>
                  <a:outerShdw blurRad="38100" dist="38100" dir="2700000" algn="tl">
                    <a:srgbClr val="C0C0C0"/>
                  </a:outerShdw>
                </a:effectLst>
              </a:rPr>
              <a:t>个顶点选择</a:t>
            </a:r>
            <a:r>
              <a:rPr kumimoji="1" lang="en-US" altLang="zh-CN" b="1">
                <a:solidFill>
                  <a:srgbClr val="0000FF"/>
                </a:solidFill>
                <a:effectLst>
                  <a:outerShdw blurRad="38100" dist="38100" dir="2700000" algn="tl">
                    <a:srgbClr val="C0C0C0"/>
                  </a:outerShdw>
                </a:effectLst>
              </a:rPr>
              <a:t>3</a:t>
            </a:r>
            <a:r>
              <a:rPr kumimoji="1" lang="zh-CN" altLang="en-US" b="1">
                <a:solidFill>
                  <a:srgbClr val="0000FF"/>
                </a:solidFill>
                <a:effectLst>
                  <a:outerShdw blurRad="38100" dist="38100" dir="2700000" algn="tl">
                    <a:srgbClr val="C0C0C0"/>
                  </a:outerShdw>
                </a:effectLst>
              </a:rPr>
              <a:t>条边有</a:t>
            </a:r>
          </a:p>
          <a:p>
            <a:r>
              <a:rPr kumimoji="1" lang="zh-CN" altLang="en-US" b="1">
                <a:solidFill>
                  <a:srgbClr val="0000FF"/>
                </a:solidFill>
                <a:effectLst>
                  <a:outerShdw blurRad="38100" dist="38100" dir="2700000" algn="tl">
                    <a:srgbClr val="C0C0C0"/>
                  </a:outerShdw>
                </a:effectLst>
              </a:rPr>
              <a:t>如下</a:t>
            </a:r>
            <a:r>
              <a:rPr kumimoji="1" lang="en-US" altLang="zh-CN" b="1">
                <a:solidFill>
                  <a:srgbClr val="0000FF"/>
                </a:solidFill>
                <a:effectLst>
                  <a:outerShdw blurRad="38100" dist="38100" dir="2700000" algn="tl">
                    <a:srgbClr val="C0C0C0"/>
                  </a:outerShdw>
                </a:effectLst>
              </a:rPr>
              <a:t>5</a:t>
            </a:r>
            <a:r>
              <a:rPr kumimoji="1" lang="zh-CN" altLang="en-US" b="1">
                <a:solidFill>
                  <a:srgbClr val="0000FF"/>
                </a:solidFill>
                <a:effectLst>
                  <a:outerShdw blurRad="38100" dist="38100" dir="2700000" algn="tl">
                    <a:srgbClr val="C0C0C0"/>
                  </a:outerShdw>
                </a:effectLst>
              </a:rPr>
              <a:t>种形状</a:t>
            </a:r>
            <a:r>
              <a:rPr kumimoji="1" lang="en-US" altLang="zh-CN" b="1">
                <a:solidFill>
                  <a:srgbClr val="0000FF"/>
                </a:solidFill>
                <a:effectLst>
                  <a:outerShdw blurRad="38100" dist="38100" dir="2700000" algn="tl">
                    <a:srgbClr val="C0C0C0"/>
                  </a:outerShdw>
                </a:effectLst>
              </a:rPr>
              <a:t>(5×4= 20</a:t>
            </a:r>
            <a:r>
              <a:rPr kumimoji="1" lang="zh-CN" altLang="en-US" b="1">
                <a:solidFill>
                  <a:srgbClr val="0000FF"/>
                </a:solidFill>
                <a:effectLst>
                  <a:outerShdw blurRad="38100" dist="38100" dir="2700000" algn="tl">
                    <a:srgbClr val="C0C0C0"/>
                  </a:outerShdw>
                </a:effectLst>
              </a:rPr>
              <a:t>种</a:t>
            </a:r>
            <a:r>
              <a:rPr kumimoji="1" lang="en-US" altLang="zh-CN" b="1">
                <a:solidFill>
                  <a:srgbClr val="0000FF"/>
                </a:solidFill>
                <a:effectLst>
                  <a:outerShdw blurRad="38100" dist="38100" dir="2700000" algn="tl">
                    <a:srgbClr val="C0C0C0"/>
                  </a:outerShdw>
                </a:effectLst>
              </a:rPr>
              <a:t>):</a:t>
            </a:r>
          </a:p>
          <a:p>
            <a:r>
              <a:rPr kumimoji="1" lang="zh-CN" altLang="en-US" b="1">
                <a:solidFill>
                  <a:srgbClr val="0000FF"/>
                </a:solidFill>
                <a:effectLst>
                  <a:outerShdw blurRad="38100" dist="38100" dir="2700000" algn="tl">
                    <a:srgbClr val="C0C0C0"/>
                  </a:outerShdw>
                </a:effectLst>
              </a:rPr>
              <a:t>其中</a:t>
            </a:r>
            <a:r>
              <a:rPr kumimoji="1" lang="en-US" altLang="zh-CN" b="1">
                <a:solidFill>
                  <a:srgbClr val="0000FF"/>
                </a:solidFill>
                <a:effectLst>
                  <a:outerShdw blurRad="38100" dist="38100" dir="2700000" algn="tl">
                    <a:srgbClr val="C0C0C0"/>
                  </a:outerShdw>
                </a:effectLst>
              </a:rPr>
              <a:t>16</a:t>
            </a:r>
            <a:r>
              <a:rPr kumimoji="1" lang="zh-CN" altLang="en-US" b="1">
                <a:solidFill>
                  <a:srgbClr val="0000FF"/>
                </a:solidFill>
                <a:effectLst>
                  <a:outerShdw blurRad="38100" dist="38100" dir="2700000" algn="tl">
                    <a:srgbClr val="C0C0C0"/>
                  </a:outerShdw>
                </a:effectLst>
              </a:rPr>
              <a:t>种为生成树</a:t>
            </a:r>
            <a:r>
              <a:rPr kumimoji="1" lang="en-US" altLang="zh-CN" b="1">
                <a:solidFill>
                  <a:srgbClr val="0000FF"/>
                </a:solidFill>
                <a:effectLst>
                  <a:outerShdw blurRad="38100" dist="38100" dir="2700000" algn="tl">
                    <a:srgbClr val="C0C0C0"/>
                  </a:outerShdw>
                </a:effectLst>
              </a:rPr>
              <a:t>,</a:t>
            </a:r>
            <a:r>
              <a:rPr kumimoji="1" lang="zh-CN" altLang="en-US" b="1">
                <a:solidFill>
                  <a:srgbClr val="0000FF"/>
                </a:solidFill>
                <a:effectLst>
                  <a:outerShdw blurRad="38100" dist="38100" dir="2700000" algn="tl">
                    <a:srgbClr val="C0C0C0"/>
                  </a:outerShdw>
                </a:effectLst>
              </a:rPr>
              <a:t>（保证了连通）</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kumimoji="1" lang="zh-CN" altLang="en-US">
                <a:solidFill>
                  <a:schemeClr val="bg2">
                    <a:lumMod val="10000"/>
                  </a:schemeClr>
                </a:solidFill>
                <a:latin typeface="Verdana" panose="020B0604030504040204" pitchFamily="34" charset="0"/>
                <a:ea typeface="微软雅黑" panose="020B0503020204020204" pitchFamily="34" charset="-122"/>
              </a:rPr>
              <a:t>生成树代价</a:t>
            </a:r>
            <a:r>
              <a:rPr kumimoji="1" lang="en-US" altLang="zh-CN">
                <a:solidFill>
                  <a:schemeClr val="bg2">
                    <a:lumMod val="10000"/>
                  </a:schemeClr>
                </a:solidFill>
                <a:latin typeface="Verdana" panose="020B0604030504040204" pitchFamily="34" charset="0"/>
                <a:ea typeface="微软雅黑" panose="020B0503020204020204" pitchFamily="34" charset="-122"/>
              </a:rPr>
              <a:t>(</a:t>
            </a:r>
            <a:r>
              <a:rPr kumimoji="1" lang="zh-CN" altLang="en-US">
                <a:solidFill>
                  <a:schemeClr val="bg2">
                    <a:lumMod val="10000"/>
                  </a:schemeClr>
                </a:solidFill>
                <a:latin typeface="Verdana" panose="020B0604030504040204" pitchFamily="34" charset="0"/>
                <a:ea typeface="微软雅黑" panose="020B0503020204020204" pitchFamily="34" charset="-122"/>
              </a:rPr>
              <a:t>权</a:t>
            </a:r>
            <a:r>
              <a:rPr kumimoji="1" lang="zh-CN" altLang="en-US" b="1">
                <a:solidFill>
                  <a:schemeClr val="bg2">
                    <a:lumMod val="10000"/>
                  </a:schemeClr>
                </a:solidFill>
                <a:latin typeface="Verdana" panose="020B0604030504040204" pitchFamily="34" charset="0"/>
                <a:ea typeface="微软雅黑" panose="020B0503020204020204" pitchFamily="34" charset="-122"/>
              </a:rPr>
              <a:t>值和</a:t>
            </a:r>
            <a:r>
              <a:rPr kumimoji="1" lang="en-US" altLang="zh-CN" b="1">
                <a:solidFill>
                  <a:schemeClr val="bg2">
                    <a:lumMod val="10000"/>
                  </a:schemeClr>
                </a:solidFill>
                <a:latin typeface="Verdana" panose="020B0604030504040204" pitchFamily="34" charset="0"/>
                <a:ea typeface="微软雅黑" panose="020B0503020204020204" pitchFamily="34" charset="-122"/>
              </a:rPr>
              <a:t>)= </a:t>
            </a:r>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75</a:t>
            </a:fld>
            <a:endParaRPr lang="en-US" altLang="zh-CN"/>
          </a:p>
        </p:txBody>
      </p:sp>
    </p:spTree>
    <p:extLst>
      <p:ext uri="{BB962C8B-B14F-4D97-AF65-F5344CB8AC3E}">
        <p14:creationId xmlns:p14="http://schemas.microsoft.com/office/powerpoint/2010/main" val="25011921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a:latin typeface="Verdana" panose="020B0604030504040204" pitchFamily="34" charset="0"/>
                <a:cs typeface="Verdana" panose="020B0604030504040204" pitchFamily="34" charset="0"/>
              </a:rPr>
              <a:t>cost == 0 </a:t>
            </a:r>
            <a:r>
              <a:rPr lang="zh-CN" altLang="en-US">
                <a:latin typeface="Verdana" panose="020B0604030504040204" pitchFamily="34" charset="0"/>
                <a:cs typeface="Verdana" panose="020B0604030504040204" pitchFamily="34" charset="0"/>
              </a:rPr>
              <a:t>表示：边</a:t>
            </a:r>
            <a:r>
              <a:rPr lang="en-US" altLang="zh-CN">
                <a:latin typeface="Verdana" panose="020B0604030504040204" pitchFamily="34" charset="0"/>
                <a:cs typeface="Verdana" panose="020B0604030504040204" pitchFamily="34" charset="0"/>
              </a:rPr>
              <a:t>(i, vex) </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MST </a:t>
            </a:r>
            <a:endParaRPr lang="zh-CN" altLang="en-US"/>
          </a:p>
        </p:txBody>
      </p:sp>
      <p:sp>
        <p:nvSpPr>
          <p:cNvPr id="4" name="灯片编号占位符 3"/>
          <p:cNvSpPr>
            <a:spLocks noGrp="1"/>
          </p:cNvSpPr>
          <p:nvPr>
            <p:ph type="sldNum" sz="quarter" idx="10"/>
          </p:nvPr>
        </p:nvSpPr>
        <p:spPr/>
        <p:txBody>
          <a:bodyPr/>
          <a:lstStyle/>
          <a:p>
            <a:pPr>
              <a:defRPr/>
            </a:pPr>
            <a:fld id="{18FCE8FD-D288-4D9C-8B91-56445DF9CE44}" type="slidenum">
              <a:rPr lang="zh-CN" altLang="en-US" smtClean="0"/>
              <a:pPr>
                <a:defRPr/>
              </a:pPr>
              <a:t>77</a:t>
            </a:fld>
            <a:endParaRPr lang="en-US" altLang="zh-CN"/>
          </a:p>
        </p:txBody>
      </p:sp>
    </p:spTree>
    <p:extLst>
      <p:ext uri="{BB962C8B-B14F-4D97-AF65-F5344CB8AC3E}">
        <p14:creationId xmlns:p14="http://schemas.microsoft.com/office/powerpoint/2010/main" val="3008276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8FCE8FD-D288-4D9C-8B91-56445DF9CE44}" type="slidenum">
              <a:rPr lang="zh-CN" altLang="en-US" smtClean="0"/>
              <a:pPr>
                <a:defRPr/>
              </a:pPr>
              <a:t>7</a:t>
            </a:fld>
            <a:endParaRPr lang="en-US" altLang="zh-CN"/>
          </a:p>
        </p:txBody>
      </p:sp>
    </p:spTree>
    <p:extLst>
      <p:ext uri="{BB962C8B-B14F-4D97-AF65-F5344CB8AC3E}">
        <p14:creationId xmlns:p14="http://schemas.microsoft.com/office/powerpoint/2010/main" val="19077801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dirty="0"/>
              <a:t>3(</a:t>
            </a:r>
            <a:r>
              <a:rPr lang="en-US" altLang="zh-CN" dirty="0" err="1"/>
              <a:t>i</a:t>
            </a:r>
            <a:r>
              <a:rPr lang="en-US" altLang="zh-CN" dirty="0"/>
              <a:t>-1)-</a:t>
            </a:r>
            <a:r>
              <a:rPr lang="en-US" altLang="zh-CN" dirty="0" err="1"/>
              <a:t>1+j-i+2-1</a:t>
            </a:r>
            <a:endParaRPr lang="en-US"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dirty="0"/>
              <a:t>3(</a:t>
            </a:r>
            <a:r>
              <a:rPr lang="en-US" altLang="zh-CN" dirty="0" err="1"/>
              <a:t>i</a:t>
            </a:r>
            <a:r>
              <a:rPr lang="en-US" altLang="zh-CN" dirty="0"/>
              <a:t>-1)-</a:t>
            </a:r>
            <a:r>
              <a:rPr lang="en-US" altLang="zh-CN" dirty="0" err="1"/>
              <a:t>1+j-i+2-1</a:t>
            </a:r>
            <a:endParaRPr lang="en-US"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zh-CN" altLang="en-US" dirty="0"/>
              <a:t> </a:t>
            </a:r>
            <a:r>
              <a:rPr lang="en-US" altLang="zh-CN" dirty="0"/>
              <a:t>// </a:t>
            </a:r>
            <a:r>
              <a:rPr lang="zh-CN" altLang="en-US" dirty="0"/>
              <a:t>根据邻接矩阵对结构数组进行初始化 </a:t>
            </a:r>
            <a:r>
              <a:rPr lang="en-US" altLang="zh-CN" dirty="0"/>
              <a:t>// </a:t>
            </a:r>
            <a:r>
              <a:rPr lang="zh-CN" altLang="en-US" dirty="0"/>
              <a:t>从序号为</a:t>
            </a:r>
            <a:r>
              <a:rPr lang="en-US" altLang="zh-CN" dirty="0"/>
              <a:t>0</a:t>
            </a:r>
            <a:r>
              <a:rPr lang="zh-CN" altLang="en-US" dirty="0"/>
              <a:t>的顶点出发生成最小生成树</a:t>
            </a:r>
            <a:endParaRPr lang="en-US" altLang="zh-CN" dirty="0"/>
          </a:p>
          <a:p>
            <a:r>
              <a:rPr lang="en-US" altLang="zh-CN" dirty="0"/>
              <a:t>// </a:t>
            </a:r>
            <a:r>
              <a:rPr lang="zh-CN" altLang="en-US" dirty="0"/>
              <a:t>根据权值最小原则，逐一选择顶点并入集合</a:t>
            </a:r>
            <a:r>
              <a:rPr lang="en-US" altLang="zh-CN" dirty="0"/>
              <a:t>U</a:t>
            </a:r>
            <a:r>
              <a:rPr lang="zh-CN" altLang="en-US" dirty="0"/>
              <a:t>，同时更新候选边  </a:t>
            </a:r>
            <a:r>
              <a:rPr lang="en-US" altLang="zh-CN" dirty="0"/>
              <a:t>// </a:t>
            </a:r>
            <a:r>
              <a:rPr lang="zh-CN" altLang="en-US" dirty="0"/>
              <a:t>从候选边中选择权值最小的顶点加入集合</a:t>
            </a:r>
            <a:r>
              <a:rPr lang="en-US" altLang="zh-CN" dirty="0"/>
              <a:t>U</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Rot="1" noChangeAspect="1" noChangeArrowheads="1" noTextEdit="1"/>
          </p:cNvSpPr>
          <p:nvPr>
            <p:ph type="sldImg"/>
          </p:nvPr>
        </p:nvSpPr>
        <p:spPr>
          <a:xfrm>
            <a:off x="992188" y="768350"/>
            <a:ext cx="5114925" cy="3836988"/>
          </a:xfrm>
          <a:ln/>
        </p:spPr>
      </p:sp>
      <p:sp>
        <p:nvSpPr>
          <p:cNvPr id="780291" name="Rectangle 3"/>
          <p:cNvSpPr>
            <a:spLocks noGrp="1" noChangeArrowheads="1"/>
          </p:cNvSpPr>
          <p:nvPr>
            <p:ph type="body" idx="1"/>
          </p:nvPr>
        </p:nvSpPr>
        <p:spPr/>
        <p:txBody>
          <a:bodyPr/>
          <a:lstStyle/>
          <a:p>
            <a:r>
              <a:rPr kumimoji="1" lang="en-US" altLang="zh-CN" b="1" dirty="0">
                <a:solidFill>
                  <a:srgbClr val="0000FF"/>
                </a:solidFill>
                <a:effectLst>
                  <a:outerShdw blurRad="38100" dist="38100" dir="2700000" algn="tl">
                    <a:srgbClr val="C0C0C0"/>
                  </a:outerShdw>
                </a:effectLst>
              </a:rPr>
              <a:t>4</a:t>
            </a:r>
            <a:r>
              <a:rPr kumimoji="1" lang="zh-CN" altLang="en-US" b="1" dirty="0">
                <a:solidFill>
                  <a:srgbClr val="0000FF"/>
                </a:solidFill>
                <a:effectLst>
                  <a:outerShdw blurRad="38100" dist="38100" dir="2700000" algn="tl">
                    <a:srgbClr val="C0C0C0"/>
                  </a:outerShdw>
                </a:effectLst>
              </a:rPr>
              <a:t>个顶点选择</a:t>
            </a:r>
            <a:r>
              <a:rPr kumimoji="1" lang="en-US" altLang="zh-CN" b="1" dirty="0">
                <a:solidFill>
                  <a:srgbClr val="0000FF"/>
                </a:solidFill>
                <a:effectLst>
                  <a:outerShdw blurRad="38100" dist="38100" dir="2700000" algn="tl">
                    <a:srgbClr val="C0C0C0"/>
                  </a:outerShdw>
                </a:effectLst>
              </a:rPr>
              <a:t>3</a:t>
            </a:r>
            <a:r>
              <a:rPr kumimoji="1" lang="zh-CN" altLang="en-US" b="1" dirty="0">
                <a:solidFill>
                  <a:srgbClr val="0000FF"/>
                </a:solidFill>
                <a:effectLst>
                  <a:outerShdw blurRad="38100" dist="38100" dir="2700000" algn="tl">
                    <a:srgbClr val="C0C0C0"/>
                  </a:outerShdw>
                </a:effectLst>
              </a:rPr>
              <a:t>条边有</a:t>
            </a:r>
          </a:p>
          <a:p>
            <a:r>
              <a:rPr kumimoji="1" lang="zh-CN" altLang="en-US" b="1" dirty="0">
                <a:solidFill>
                  <a:srgbClr val="0000FF"/>
                </a:solidFill>
                <a:effectLst>
                  <a:outerShdw blurRad="38100" dist="38100" dir="2700000" algn="tl">
                    <a:srgbClr val="C0C0C0"/>
                  </a:outerShdw>
                </a:effectLst>
              </a:rPr>
              <a:t>如下</a:t>
            </a:r>
            <a:r>
              <a:rPr kumimoji="1" lang="en-US" altLang="zh-CN" b="1" dirty="0">
                <a:solidFill>
                  <a:srgbClr val="0000FF"/>
                </a:solidFill>
                <a:effectLst>
                  <a:outerShdw blurRad="38100" dist="38100" dir="2700000" algn="tl">
                    <a:srgbClr val="C0C0C0"/>
                  </a:outerShdw>
                </a:effectLst>
              </a:rPr>
              <a:t>5</a:t>
            </a:r>
            <a:r>
              <a:rPr kumimoji="1" lang="zh-CN" altLang="en-US" b="1" dirty="0">
                <a:solidFill>
                  <a:srgbClr val="0000FF"/>
                </a:solidFill>
                <a:effectLst>
                  <a:outerShdw blurRad="38100" dist="38100" dir="2700000" algn="tl">
                    <a:srgbClr val="C0C0C0"/>
                  </a:outerShdw>
                </a:effectLst>
              </a:rPr>
              <a:t>种形状</a:t>
            </a:r>
            <a:r>
              <a:rPr kumimoji="1" lang="en-US" altLang="zh-CN" b="1" dirty="0">
                <a:solidFill>
                  <a:srgbClr val="0000FF"/>
                </a:solidFill>
                <a:effectLst>
                  <a:outerShdw blurRad="38100" dist="38100" dir="2700000" algn="tl">
                    <a:srgbClr val="C0C0C0"/>
                  </a:outerShdw>
                </a:effectLst>
              </a:rPr>
              <a:t>(5×4= 20</a:t>
            </a:r>
            <a:r>
              <a:rPr kumimoji="1" lang="zh-CN" altLang="en-US" b="1" dirty="0">
                <a:solidFill>
                  <a:srgbClr val="0000FF"/>
                </a:solidFill>
                <a:effectLst>
                  <a:outerShdw blurRad="38100" dist="38100" dir="2700000" algn="tl">
                    <a:srgbClr val="C0C0C0"/>
                  </a:outerShdw>
                </a:effectLst>
              </a:rPr>
              <a:t>种</a:t>
            </a:r>
            <a:r>
              <a:rPr kumimoji="1" lang="en-US" altLang="zh-CN" b="1" dirty="0">
                <a:solidFill>
                  <a:srgbClr val="0000FF"/>
                </a:solidFill>
                <a:effectLst>
                  <a:outerShdw blurRad="38100" dist="38100" dir="2700000" algn="tl">
                    <a:srgbClr val="C0C0C0"/>
                  </a:outerShdw>
                </a:effectLst>
              </a:rPr>
              <a:t>):</a:t>
            </a:r>
          </a:p>
          <a:p>
            <a:r>
              <a:rPr kumimoji="1" lang="zh-CN" altLang="en-US" b="1" dirty="0">
                <a:solidFill>
                  <a:srgbClr val="0000FF"/>
                </a:solidFill>
                <a:effectLst>
                  <a:outerShdw blurRad="38100" dist="38100" dir="2700000" algn="tl">
                    <a:srgbClr val="C0C0C0"/>
                  </a:outerShdw>
                </a:effectLst>
              </a:rPr>
              <a:t>其中</a:t>
            </a:r>
            <a:r>
              <a:rPr kumimoji="1" lang="en-US" altLang="zh-CN" b="1" dirty="0">
                <a:solidFill>
                  <a:srgbClr val="0000FF"/>
                </a:solidFill>
                <a:effectLst>
                  <a:outerShdw blurRad="38100" dist="38100" dir="2700000" algn="tl">
                    <a:srgbClr val="C0C0C0"/>
                  </a:outerShdw>
                </a:effectLst>
              </a:rPr>
              <a:t>16</a:t>
            </a:r>
            <a:r>
              <a:rPr kumimoji="1" lang="zh-CN" altLang="en-US" b="1" dirty="0">
                <a:solidFill>
                  <a:srgbClr val="0000FF"/>
                </a:solidFill>
                <a:effectLst>
                  <a:outerShdw blurRad="38100" dist="38100" dir="2700000" algn="tl">
                    <a:srgbClr val="C0C0C0"/>
                  </a:outerShdw>
                </a:effectLst>
              </a:rPr>
              <a:t>种为生成树</a:t>
            </a:r>
            <a:r>
              <a:rPr kumimoji="1" lang="en-US" altLang="zh-CN" b="1" dirty="0">
                <a:solidFill>
                  <a:srgbClr val="0000FF"/>
                </a:solidFill>
                <a:effectLst>
                  <a:outerShdw blurRad="38100" dist="38100" dir="2700000" algn="tl">
                    <a:srgbClr val="C0C0C0"/>
                  </a:outerShdw>
                </a:effectLst>
              </a:rPr>
              <a:t>,</a:t>
            </a:r>
            <a:r>
              <a:rPr kumimoji="1" lang="zh-CN" altLang="en-US" b="1" dirty="0">
                <a:solidFill>
                  <a:srgbClr val="0000FF"/>
                </a:solidFill>
                <a:effectLst>
                  <a:outerShdw blurRad="38100" dist="38100" dir="2700000" algn="tl">
                    <a:srgbClr val="C0C0C0"/>
                  </a:outerShdw>
                </a:effectLst>
              </a:rPr>
              <a:t>（保证了连通）</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86</a:t>
            </a:fld>
            <a:endParaRPr lang="en-US" altLang="zh-CN"/>
          </a:p>
        </p:txBody>
      </p:sp>
    </p:spTree>
    <p:extLst>
      <p:ext uri="{BB962C8B-B14F-4D97-AF65-F5344CB8AC3E}">
        <p14:creationId xmlns:p14="http://schemas.microsoft.com/office/powerpoint/2010/main" val="35288442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flag</a:t>
            </a:r>
            <a:r>
              <a:rPr lang="zh-CN" altLang="en-US">
                <a:latin typeface="Verdana" panose="020B0604030504040204" pitchFamily="34" charset="0"/>
                <a:cs typeface="Verdana" panose="020B0604030504040204" pitchFamily="34" charset="0"/>
              </a:rPr>
              <a:t>为</a:t>
            </a:r>
            <a:r>
              <a:rPr lang="en-US" altLang="zh-CN">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 </a:t>
            </a:r>
            <a:endParaRPr lang="zh-CN" altLang="en-US"/>
          </a:p>
        </p:txBody>
      </p:sp>
      <p:sp>
        <p:nvSpPr>
          <p:cNvPr id="4" name="灯片编号占位符 3"/>
          <p:cNvSpPr>
            <a:spLocks noGrp="1"/>
          </p:cNvSpPr>
          <p:nvPr>
            <p:ph type="sldNum" sz="quarter" idx="10"/>
          </p:nvPr>
        </p:nvSpPr>
        <p:spPr/>
        <p:txBody>
          <a:bodyPr/>
          <a:lstStyle/>
          <a:p>
            <a:pPr>
              <a:defRPr/>
            </a:pPr>
            <a:fld id="{18FCE8FD-D288-4D9C-8B91-56445DF9CE44}" type="slidenum">
              <a:rPr lang="zh-CN" altLang="en-US" smtClean="0"/>
              <a:pPr>
                <a:defRPr/>
              </a:pPr>
              <a:t>89</a:t>
            </a:fld>
            <a:endParaRPr lang="en-US" altLang="zh-CN"/>
          </a:p>
        </p:txBody>
      </p:sp>
    </p:spTree>
    <p:extLst>
      <p:ext uri="{BB962C8B-B14F-4D97-AF65-F5344CB8AC3E}">
        <p14:creationId xmlns:p14="http://schemas.microsoft.com/office/powerpoint/2010/main" val="30761253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a:t>：稀疏图常采用三元组方式进行存储</a:t>
            </a:r>
          </a:p>
        </p:txBody>
      </p:sp>
      <p:sp>
        <p:nvSpPr>
          <p:cNvPr id="4" name="灯片编号占位符 3"/>
          <p:cNvSpPr>
            <a:spLocks noGrp="1"/>
          </p:cNvSpPr>
          <p:nvPr>
            <p:ph type="sldNum" sz="quarter" idx="10"/>
          </p:nvPr>
        </p:nvSpPr>
        <p:spPr/>
        <p:txBody>
          <a:bodyPr/>
          <a:lstStyle/>
          <a:p>
            <a:pPr>
              <a:defRPr/>
            </a:pPr>
            <a:fld id="{18FCE8FD-D288-4D9C-8B91-56445DF9CE44}" type="slidenum">
              <a:rPr lang="zh-CN" altLang="en-US" smtClean="0"/>
              <a:pPr>
                <a:defRPr/>
              </a:pPr>
              <a:t>90</a:t>
            </a:fld>
            <a:endParaRPr lang="en-US" altLang="zh-CN"/>
          </a:p>
        </p:txBody>
      </p:sp>
    </p:spTree>
    <p:extLst>
      <p:ext uri="{BB962C8B-B14F-4D97-AF65-F5344CB8AC3E}">
        <p14:creationId xmlns:p14="http://schemas.microsoft.com/office/powerpoint/2010/main" val="1713282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8FCE8FD-D288-4D9C-8B91-56445DF9CE44}" type="slidenum">
              <a:rPr lang="zh-CN" altLang="en-US" smtClean="0"/>
              <a:pPr>
                <a:defRPr/>
              </a:pPr>
              <a:t>8</a:t>
            </a:fld>
            <a:endParaRPr lang="en-US" altLang="zh-CN"/>
          </a:p>
        </p:txBody>
      </p:sp>
    </p:spTree>
    <p:extLst>
      <p:ext uri="{BB962C8B-B14F-4D97-AF65-F5344CB8AC3E}">
        <p14:creationId xmlns:p14="http://schemas.microsoft.com/office/powerpoint/2010/main" val="19077801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dirty="0"/>
              <a:t>3(</a:t>
            </a:r>
            <a:r>
              <a:rPr lang="en-US" altLang="zh-CN" dirty="0" err="1"/>
              <a:t>i</a:t>
            </a:r>
            <a:r>
              <a:rPr lang="en-US" altLang="zh-CN" dirty="0"/>
              <a:t>-1)-</a:t>
            </a:r>
            <a:r>
              <a:rPr lang="en-US" altLang="zh-CN" dirty="0" err="1"/>
              <a:t>1+j-i+2-1</a:t>
            </a:r>
            <a:endParaRPr lang="en-US"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Rot="1" noChangeAspect="1" noChangeArrowheads="1" noTextEdit="1"/>
          </p:cNvSpPr>
          <p:nvPr>
            <p:ph type="sldImg"/>
          </p:nvPr>
        </p:nvSpPr>
        <p:spPr>
          <a:xfrm>
            <a:off x="992188" y="768350"/>
            <a:ext cx="5114925" cy="3836988"/>
          </a:xfrm>
          <a:ln/>
        </p:spPr>
      </p:sp>
      <p:sp>
        <p:nvSpPr>
          <p:cNvPr id="787459" name="Rectangle 3"/>
          <p:cNvSpPr>
            <a:spLocks noGrp="1" noChangeArrowheads="1"/>
          </p:cNvSpPr>
          <p:nvPr>
            <p:ph type="body" idx="1"/>
          </p:nvPr>
        </p:nvSpPr>
        <p:spPr/>
        <p:txBody>
          <a:bodyPr/>
          <a:lstStyle/>
          <a:p>
            <a:endParaRPr lang="zh-CN" altLang="en-US" sz="1000" b="1">
              <a:latin typeface="微软雅黑" pitchFamily="34" charset="-122"/>
              <a:ea typeface="微软雅黑" pitchFamily="34" charset="-122"/>
            </a:endParaRPr>
          </a:p>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Rot="1" noChangeAspect="1" noChangeArrowheads="1" noTextEdit="1"/>
          </p:cNvSpPr>
          <p:nvPr>
            <p:ph type="sldImg"/>
          </p:nvPr>
        </p:nvSpPr>
        <p:spPr>
          <a:xfrm>
            <a:off x="992188" y="768350"/>
            <a:ext cx="5114925" cy="3836988"/>
          </a:xfrm>
          <a:ln/>
        </p:spPr>
      </p:sp>
      <p:sp>
        <p:nvSpPr>
          <p:cNvPr id="906243" name="Rectangle 3"/>
          <p:cNvSpPr>
            <a:spLocks noGrp="1" noChangeArrowheads="1"/>
          </p:cNvSpPr>
          <p:nvPr>
            <p:ph type="body" idx="1"/>
          </p:nvPr>
        </p:nvSpPr>
        <p:spPr/>
        <p:txBody>
          <a:bodyPr/>
          <a:lstStyle/>
          <a:p>
            <a:pPr marL="0" lvl="1" defTabSz="948873">
              <a:defRPr/>
            </a:pPr>
            <a:r>
              <a:rPr lang="zh-CN" altLang="en-US" sz="2300" b="1" dirty="0">
                <a:cs typeface="Verdana" panose="020B0604030504040204" pitchFamily="34" charset="0"/>
              </a:rPr>
              <a:t>（反证法可证）</a:t>
            </a:r>
            <a:r>
              <a:rPr lang="en-US" altLang="zh-CN" sz="2300" b="1" dirty="0" err="1">
                <a:cs typeface="Verdana" panose="020B0604030504040204" pitchFamily="34" charset="0"/>
              </a:rPr>
              <a:t>Dijkstra</a:t>
            </a:r>
            <a:r>
              <a:rPr lang="zh-CN" altLang="en-US" sz="2300" b="1" dirty="0">
                <a:cs typeface="Verdana" panose="020B0604030504040204" pitchFamily="34" charset="0"/>
              </a:rPr>
              <a:t>算法的基本思想</a:t>
            </a:r>
          </a:p>
          <a:p>
            <a:pPr marL="0" lvl="1" defTabSz="948873">
              <a:defRPr/>
            </a:pPr>
            <a:r>
              <a:rPr lang="zh-CN" altLang="en-US" sz="2300" b="1" dirty="0">
                <a:cs typeface="Verdana" panose="020B0604030504040204" pitchFamily="34" charset="0"/>
              </a:rPr>
              <a:t>设</a:t>
            </a:r>
            <a:r>
              <a:rPr lang="en-US" altLang="zh-CN" sz="2300" b="1" dirty="0">
                <a:cs typeface="Verdana" panose="020B0604030504040204" pitchFamily="34" charset="0"/>
              </a:rPr>
              <a:t>u</a:t>
            </a:r>
            <a:r>
              <a:rPr lang="zh-CN" altLang="en-US" sz="2300" b="1" dirty="0">
                <a:cs typeface="Verdana" panose="020B0604030504040204" pitchFamily="34" charset="0"/>
              </a:rPr>
              <a:t>是</a:t>
            </a:r>
            <a:r>
              <a:rPr lang="en-US" altLang="zh-CN" sz="2300" b="1" dirty="0">
                <a:cs typeface="Verdana" panose="020B0604030504040204" pitchFamily="34" charset="0"/>
              </a:rPr>
              <a:t>G</a:t>
            </a:r>
            <a:r>
              <a:rPr lang="zh-CN" altLang="en-US" sz="2300" b="1" dirty="0">
                <a:cs typeface="Verdana" panose="020B0604030504040204" pitchFamily="34" charset="0"/>
              </a:rPr>
              <a:t>的某一个顶点，把从源到</a:t>
            </a:r>
            <a:r>
              <a:rPr lang="en-US" altLang="zh-CN" sz="2300" b="1" dirty="0">
                <a:cs typeface="Verdana" panose="020B0604030504040204" pitchFamily="34" charset="0"/>
              </a:rPr>
              <a:t>u</a:t>
            </a:r>
            <a:r>
              <a:rPr lang="zh-CN" altLang="en-US" sz="2300" b="1" dirty="0">
                <a:cs typeface="Verdana" panose="020B0604030504040204" pitchFamily="34" charset="0"/>
              </a:rPr>
              <a:t>并且中间只经过</a:t>
            </a:r>
            <a:r>
              <a:rPr lang="en-US" altLang="zh-CN" sz="2300" b="1" dirty="0">
                <a:cs typeface="Verdana" panose="020B0604030504040204" pitchFamily="34" charset="0"/>
              </a:rPr>
              <a:t>S</a:t>
            </a:r>
            <a:r>
              <a:rPr lang="zh-CN" altLang="en-US" sz="2300" b="1" dirty="0">
                <a:cs typeface="Verdana" panose="020B0604030504040204" pitchFamily="34" charset="0"/>
              </a:rPr>
              <a:t>中顶点的路径称为从源到</a:t>
            </a:r>
            <a:r>
              <a:rPr lang="en-US" altLang="zh-CN" sz="2300" b="1" dirty="0">
                <a:cs typeface="Verdana" panose="020B0604030504040204" pitchFamily="34" charset="0"/>
              </a:rPr>
              <a:t>u</a:t>
            </a:r>
            <a:r>
              <a:rPr lang="zh-CN" altLang="en-US" sz="2300" b="1" dirty="0">
                <a:cs typeface="Verdana" panose="020B0604030504040204" pitchFamily="34" charset="0"/>
              </a:rPr>
              <a:t>的特殊路径，并且数组</a:t>
            </a:r>
            <a:r>
              <a:rPr lang="en-US" altLang="zh-CN" sz="2300" b="1" dirty="0" err="1">
                <a:cs typeface="Verdana" panose="020B0604030504040204" pitchFamily="34" charset="0"/>
              </a:rPr>
              <a:t>dist</a:t>
            </a:r>
            <a:r>
              <a:rPr lang="zh-CN" altLang="en-US" sz="2300" b="1" dirty="0">
                <a:cs typeface="Verdana" panose="020B0604030504040204" pitchFamily="34" charset="0"/>
              </a:rPr>
              <a:t>记录当前每个顶点所对应的最短特殊路径长度。</a:t>
            </a:r>
            <a:r>
              <a:rPr lang="en-US" altLang="zh-CN" sz="2300" b="1" dirty="0" err="1">
                <a:cs typeface="Verdana" panose="020B0604030504040204" pitchFamily="34" charset="0"/>
              </a:rPr>
              <a:t>Dijkstra</a:t>
            </a:r>
            <a:r>
              <a:rPr lang="zh-CN" altLang="en-US" sz="2300" b="1" dirty="0">
                <a:cs typeface="Verdana" panose="020B0604030504040204" pitchFamily="34" charset="0"/>
              </a:rPr>
              <a:t>算法每次从</a:t>
            </a:r>
            <a:r>
              <a:rPr lang="en-US" altLang="zh-CN" sz="2300" b="1" dirty="0">
                <a:cs typeface="Verdana" panose="020B0604030504040204" pitchFamily="34" charset="0"/>
              </a:rPr>
              <a:t>V-S</a:t>
            </a:r>
            <a:r>
              <a:rPr lang="zh-CN" altLang="en-US" sz="2300" b="1" dirty="0">
                <a:cs typeface="Verdana" panose="020B0604030504040204" pitchFamily="34" charset="0"/>
              </a:rPr>
              <a:t>中取出具有最短特殊路长度的顶点</a:t>
            </a:r>
            <a:r>
              <a:rPr lang="en-US" altLang="zh-CN" sz="2300" b="1" dirty="0">
                <a:cs typeface="Verdana" panose="020B0604030504040204" pitchFamily="34" charset="0"/>
              </a:rPr>
              <a:t>u,</a:t>
            </a:r>
            <a:r>
              <a:rPr lang="zh-CN" altLang="en-US" sz="2300" b="1" dirty="0">
                <a:cs typeface="Verdana" panose="020B0604030504040204" pitchFamily="34" charset="0"/>
              </a:rPr>
              <a:t>将</a:t>
            </a:r>
            <a:r>
              <a:rPr lang="en-US" altLang="zh-CN" sz="2300" b="1" dirty="0">
                <a:cs typeface="Verdana" panose="020B0604030504040204" pitchFamily="34" charset="0"/>
              </a:rPr>
              <a:t>u</a:t>
            </a:r>
            <a:r>
              <a:rPr lang="zh-CN" altLang="en-US" sz="2300" b="1" dirty="0">
                <a:cs typeface="Verdana" panose="020B0604030504040204" pitchFamily="34" charset="0"/>
              </a:rPr>
              <a:t>添加到</a:t>
            </a:r>
            <a:r>
              <a:rPr lang="en-US" altLang="zh-CN" sz="2300" b="1" dirty="0">
                <a:cs typeface="Verdana" panose="020B0604030504040204" pitchFamily="34" charset="0"/>
              </a:rPr>
              <a:t>S</a:t>
            </a:r>
            <a:r>
              <a:rPr lang="zh-CN" altLang="en-US" sz="2300" b="1" dirty="0">
                <a:cs typeface="Verdana" panose="020B0604030504040204" pitchFamily="34" charset="0"/>
              </a:rPr>
              <a:t>中，同时对数组</a:t>
            </a:r>
            <a:r>
              <a:rPr lang="en-US" altLang="zh-CN" sz="2300" b="1" dirty="0" err="1">
                <a:cs typeface="Verdana" panose="020B0604030504040204" pitchFamily="34" charset="0"/>
              </a:rPr>
              <a:t>dist</a:t>
            </a:r>
            <a:r>
              <a:rPr lang="zh-CN" altLang="en-US" sz="2300" b="1" dirty="0">
                <a:cs typeface="Verdana" panose="020B0604030504040204" pitchFamily="34" charset="0"/>
              </a:rPr>
              <a:t>作必要的修改。一旦</a:t>
            </a:r>
            <a:r>
              <a:rPr lang="en-US" altLang="zh-CN" sz="2300" b="1" dirty="0">
                <a:cs typeface="Verdana" panose="020B0604030504040204" pitchFamily="34" charset="0"/>
              </a:rPr>
              <a:t>S</a:t>
            </a:r>
            <a:r>
              <a:rPr lang="zh-CN" altLang="en-US" sz="2300" b="1" dirty="0">
                <a:cs typeface="Verdana" panose="020B0604030504040204" pitchFamily="34" charset="0"/>
              </a:rPr>
              <a:t>包含了所有</a:t>
            </a:r>
            <a:r>
              <a:rPr lang="en-US" altLang="zh-CN" sz="2300" b="1" dirty="0">
                <a:cs typeface="Verdana" panose="020B0604030504040204" pitchFamily="34" charset="0"/>
              </a:rPr>
              <a:t>V</a:t>
            </a:r>
            <a:r>
              <a:rPr lang="zh-CN" altLang="en-US" sz="2300" b="1" dirty="0">
                <a:cs typeface="Verdana" panose="020B0604030504040204" pitchFamily="34" charset="0"/>
              </a:rPr>
              <a:t>中顶点，</a:t>
            </a:r>
            <a:r>
              <a:rPr lang="en-US" altLang="zh-CN" sz="2300" b="1" dirty="0" err="1">
                <a:cs typeface="Verdana" panose="020B0604030504040204" pitchFamily="34" charset="0"/>
              </a:rPr>
              <a:t>dist</a:t>
            </a:r>
            <a:r>
              <a:rPr lang="zh-CN" altLang="en-US" sz="2300" b="1" dirty="0">
                <a:cs typeface="Verdana" panose="020B0604030504040204" pitchFamily="34" charset="0"/>
              </a:rPr>
              <a:t>就记录了从源到所有其他顶点之间的最短路径长度。</a:t>
            </a:r>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Rot="1" noChangeAspect="1" noChangeArrowheads="1" noTextEdit="1"/>
          </p:cNvSpPr>
          <p:nvPr>
            <p:ph type="sldImg"/>
          </p:nvPr>
        </p:nvSpPr>
        <p:spPr>
          <a:xfrm>
            <a:off x="992188" y="768350"/>
            <a:ext cx="5114925" cy="3836988"/>
          </a:xfrm>
          <a:ln/>
        </p:spPr>
      </p:sp>
      <p:sp>
        <p:nvSpPr>
          <p:cNvPr id="906243" name="Rectangle 3"/>
          <p:cNvSpPr>
            <a:spLocks noGrp="1" noChangeArrowheads="1"/>
          </p:cNvSpPr>
          <p:nvPr>
            <p:ph type="body" idx="1"/>
          </p:nvPr>
        </p:nvSpPr>
        <p:spPr/>
        <p:txBody>
          <a:bodyPr/>
          <a:lstStyle/>
          <a:p>
            <a:r>
              <a:rPr kumimoji="1" lang="zh-CN" altLang="en-US"/>
              <a:t>初始时，集合</a:t>
            </a:r>
            <a:r>
              <a:rPr kumimoji="1" lang="en-US" altLang="zh-CN"/>
              <a:t>S</a:t>
            </a:r>
            <a:r>
              <a:rPr kumimoji="1" lang="zh-CN" altLang="en-US"/>
              <a:t>中仅包含源点</a:t>
            </a:r>
            <a:r>
              <a:rPr kumimoji="1" lang="en-US" altLang="zh-CN"/>
              <a:t>V0 </a:t>
            </a:r>
          </a:p>
          <a:p>
            <a:r>
              <a:rPr kumimoji="1" lang="zh-CN" altLang="en-US"/>
              <a:t>依据：可以证明</a:t>
            </a:r>
            <a:r>
              <a:rPr kumimoji="1" lang="en-US" altLang="zh-CN"/>
              <a:t>V0</a:t>
            </a:r>
            <a:r>
              <a:rPr kumimoji="1" lang="zh-CN" altLang="zh-CN"/>
              <a:t>到</a:t>
            </a:r>
            <a:r>
              <a:rPr kumimoji="1" lang="en-US" altLang="zh-CN"/>
              <a:t>T</a:t>
            </a:r>
            <a:r>
              <a:rPr kumimoji="1" lang="zh-CN" altLang="zh-CN"/>
              <a:t>中顶点</a:t>
            </a:r>
            <a:r>
              <a:rPr kumimoji="1" lang="en-US" altLang="zh-CN"/>
              <a:t>Vk</a:t>
            </a:r>
            <a:r>
              <a:rPr kumimoji="1" lang="zh-CN" altLang="zh-CN"/>
              <a:t>的最短路径</a:t>
            </a:r>
            <a:r>
              <a:rPr kumimoji="1" lang="zh-CN" altLang="en-US"/>
              <a:t>：</a:t>
            </a:r>
            <a:r>
              <a:rPr kumimoji="1" lang="zh-CN" altLang="zh-CN"/>
              <a:t>或是从</a:t>
            </a:r>
            <a:r>
              <a:rPr kumimoji="1" lang="en-US" altLang="zh-CN"/>
              <a:t>V0</a:t>
            </a:r>
            <a:r>
              <a:rPr kumimoji="1" lang="zh-CN" altLang="zh-CN"/>
              <a:t>到</a:t>
            </a:r>
            <a:r>
              <a:rPr kumimoji="1" lang="en-US" altLang="zh-CN"/>
              <a:t>Vk</a:t>
            </a:r>
            <a:r>
              <a:rPr kumimoji="1" lang="zh-CN" altLang="zh-CN"/>
              <a:t>的直接路径的权值；或是从</a:t>
            </a:r>
            <a:r>
              <a:rPr kumimoji="1" lang="en-US" altLang="zh-CN"/>
              <a:t>V0</a:t>
            </a:r>
            <a:r>
              <a:rPr kumimoji="1" lang="zh-CN" altLang="zh-CN"/>
              <a:t>经</a:t>
            </a:r>
            <a:r>
              <a:rPr kumimoji="1" lang="en-US" altLang="zh-CN"/>
              <a:t>S</a:t>
            </a:r>
            <a:r>
              <a:rPr kumimoji="1" lang="zh-CN" altLang="zh-CN"/>
              <a:t>中顶点到</a:t>
            </a:r>
            <a:r>
              <a:rPr kumimoji="1" lang="en-US" altLang="zh-CN"/>
              <a:t>Vk</a:t>
            </a:r>
            <a:r>
              <a:rPr kumimoji="1" lang="zh-CN" altLang="zh-CN"/>
              <a:t>的路径权值之和（反证法可证）</a:t>
            </a:r>
            <a:endParaRPr kumimoji="1" lang="zh-CN" altLang="en-US"/>
          </a:p>
          <a:p>
            <a:endParaRPr lang="zh-CN" altLang="en-US"/>
          </a:p>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Rot="1" noChangeAspect="1" noChangeArrowheads="1" noTextEdit="1"/>
          </p:cNvSpPr>
          <p:nvPr>
            <p:ph type="sldImg"/>
          </p:nvPr>
        </p:nvSpPr>
        <p:spPr>
          <a:xfrm>
            <a:off x="992188" y="768350"/>
            <a:ext cx="5114925" cy="3836988"/>
          </a:xfrm>
          <a:ln/>
        </p:spPr>
      </p:sp>
      <p:sp>
        <p:nvSpPr>
          <p:cNvPr id="906243" name="Rectangle 3"/>
          <p:cNvSpPr>
            <a:spLocks noGrp="1" noChangeArrowheads="1"/>
          </p:cNvSpPr>
          <p:nvPr>
            <p:ph type="body" idx="1"/>
          </p:nvPr>
        </p:nvSpPr>
        <p:spPr/>
        <p:txBody>
          <a:bodyPr/>
          <a:lstStyle/>
          <a:p>
            <a:pPr marL="0" lvl="1" defTabSz="948873">
              <a:defRPr/>
            </a:pPr>
            <a:r>
              <a:rPr lang="zh-CN" altLang="en-US" sz="2300" b="1" dirty="0">
                <a:cs typeface="Verdana" panose="020B0604030504040204" pitchFamily="34" charset="0"/>
              </a:rPr>
              <a:t>（反证法可证）</a:t>
            </a:r>
            <a:r>
              <a:rPr lang="en-US" altLang="zh-CN" sz="2300" b="1" dirty="0" err="1">
                <a:cs typeface="Verdana" panose="020B0604030504040204" pitchFamily="34" charset="0"/>
              </a:rPr>
              <a:t>Dijkstra</a:t>
            </a:r>
            <a:r>
              <a:rPr lang="zh-CN" altLang="en-US" sz="2300" b="1" dirty="0">
                <a:cs typeface="Verdana" panose="020B0604030504040204" pitchFamily="34" charset="0"/>
              </a:rPr>
              <a:t>算法的基本思想</a:t>
            </a:r>
          </a:p>
          <a:p>
            <a:pPr marL="0" lvl="1" defTabSz="948873">
              <a:defRPr/>
            </a:pPr>
            <a:r>
              <a:rPr lang="zh-CN" altLang="en-US" sz="2300" b="1" dirty="0">
                <a:cs typeface="Verdana" panose="020B0604030504040204" pitchFamily="34" charset="0"/>
              </a:rPr>
              <a:t>设</a:t>
            </a:r>
            <a:r>
              <a:rPr lang="en-US" altLang="zh-CN" sz="2300" b="1" dirty="0">
                <a:cs typeface="Verdana" panose="020B0604030504040204" pitchFamily="34" charset="0"/>
              </a:rPr>
              <a:t>u</a:t>
            </a:r>
            <a:r>
              <a:rPr lang="zh-CN" altLang="en-US" sz="2300" b="1" dirty="0">
                <a:cs typeface="Verdana" panose="020B0604030504040204" pitchFamily="34" charset="0"/>
              </a:rPr>
              <a:t>是</a:t>
            </a:r>
            <a:r>
              <a:rPr lang="en-US" altLang="zh-CN" sz="2300" b="1" dirty="0">
                <a:cs typeface="Verdana" panose="020B0604030504040204" pitchFamily="34" charset="0"/>
              </a:rPr>
              <a:t>G</a:t>
            </a:r>
            <a:r>
              <a:rPr lang="zh-CN" altLang="en-US" sz="2300" b="1" dirty="0">
                <a:cs typeface="Verdana" panose="020B0604030504040204" pitchFamily="34" charset="0"/>
              </a:rPr>
              <a:t>的某一个顶点，把从源到</a:t>
            </a:r>
            <a:r>
              <a:rPr lang="en-US" altLang="zh-CN" sz="2300" b="1" dirty="0">
                <a:cs typeface="Verdana" panose="020B0604030504040204" pitchFamily="34" charset="0"/>
              </a:rPr>
              <a:t>u</a:t>
            </a:r>
            <a:r>
              <a:rPr lang="zh-CN" altLang="en-US" sz="2300" b="1" dirty="0">
                <a:cs typeface="Verdana" panose="020B0604030504040204" pitchFamily="34" charset="0"/>
              </a:rPr>
              <a:t>并且中间只经过</a:t>
            </a:r>
            <a:r>
              <a:rPr lang="en-US" altLang="zh-CN" sz="2300" b="1" dirty="0">
                <a:cs typeface="Verdana" panose="020B0604030504040204" pitchFamily="34" charset="0"/>
              </a:rPr>
              <a:t>S</a:t>
            </a:r>
            <a:r>
              <a:rPr lang="zh-CN" altLang="en-US" sz="2300" b="1" dirty="0">
                <a:cs typeface="Verdana" panose="020B0604030504040204" pitchFamily="34" charset="0"/>
              </a:rPr>
              <a:t>中顶点的路径称为从源到</a:t>
            </a:r>
            <a:r>
              <a:rPr lang="en-US" altLang="zh-CN" sz="2300" b="1" dirty="0">
                <a:cs typeface="Verdana" panose="020B0604030504040204" pitchFamily="34" charset="0"/>
              </a:rPr>
              <a:t>u</a:t>
            </a:r>
            <a:r>
              <a:rPr lang="zh-CN" altLang="en-US" sz="2300" b="1" dirty="0">
                <a:cs typeface="Verdana" panose="020B0604030504040204" pitchFamily="34" charset="0"/>
              </a:rPr>
              <a:t>的特殊路径，并且数组</a:t>
            </a:r>
            <a:r>
              <a:rPr lang="en-US" altLang="zh-CN" sz="2300" b="1" dirty="0" err="1">
                <a:cs typeface="Verdana" panose="020B0604030504040204" pitchFamily="34" charset="0"/>
              </a:rPr>
              <a:t>dist</a:t>
            </a:r>
            <a:r>
              <a:rPr lang="zh-CN" altLang="en-US" sz="2300" b="1" dirty="0">
                <a:cs typeface="Verdana" panose="020B0604030504040204" pitchFamily="34" charset="0"/>
              </a:rPr>
              <a:t>记录当前每个顶点所对应的最短特殊路径长度。</a:t>
            </a:r>
            <a:r>
              <a:rPr lang="en-US" altLang="zh-CN" sz="2300" b="1" dirty="0" err="1">
                <a:cs typeface="Verdana" panose="020B0604030504040204" pitchFamily="34" charset="0"/>
              </a:rPr>
              <a:t>Dijkstra</a:t>
            </a:r>
            <a:r>
              <a:rPr lang="zh-CN" altLang="en-US" sz="2300" b="1" dirty="0">
                <a:cs typeface="Verdana" panose="020B0604030504040204" pitchFamily="34" charset="0"/>
              </a:rPr>
              <a:t>算法每次从</a:t>
            </a:r>
            <a:r>
              <a:rPr lang="en-US" altLang="zh-CN" sz="2300" b="1" dirty="0">
                <a:cs typeface="Verdana" panose="020B0604030504040204" pitchFamily="34" charset="0"/>
              </a:rPr>
              <a:t>V-S</a:t>
            </a:r>
            <a:r>
              <a:rPr lang="zh-CN" altLang="en-US" sz="2300" b="1" dirty="0">
                <a:cs typeface="Verdana" panose="020B0604030504040204" pitchFamily="34" charset="0"/>
              </a:rPr>
              <a:t>中取出具有最短特殊路长度的顶点</a:t>
            </a:r>
            <a:r>
              <a:rPr lang="en-US" altLang="zh-CN" sz="2300" b="1" dirty="0">
                <a:cs typeface="Verdana" panose="020B0604030504040204" pitchFamily="34" charset="0"/>
              </a:rPr>
              <a:t>u,</a:t>
            </a:r>
            <a:r>
              <a:rPr lang="zh-CN" altLang="en-US" sz="2300" b="1" dirty="0">
                <a:cs typeface="Verdana" panose="020B0604030504040204" pitchFamily="34" charset="0"/>
              </a:rPr>
              <a:t>将</a:t>
            </a:r>
            <a:r>
              <a:rPr lang="en-US" altLang="zh-CN" sz="2300" b="1" dirty="0">
                <a:cs typeface="Verdana" panose="020B0604030504040204" pitchFamily="34" charset="0"/>
              </a:rPr>
              <a:t>u</a:t>
            </a:r>
            <a:r>
              <a:rPr lang="zh-CN" altLang="en-US" sz="2300" b="1" dirty="0">
                <a:cs typeface="Verdana" panose="020B0604030504040204" pitchFamily="34" charset="0"/>
              </a:rPr>
              <a:t>添加到</a:t>
            </a:r>
            <a:r>
              <a:rPr lang="en-US" altLang="zh-CN" sz="2300" b="1" dirty="0">
                <a:cs typeface="Verdana" panose="020B0604030504040204" pitchFamily="34" charset="0"/>
              </a:rPr>
              <a:t>S</a:t>
            </a:r>
            <a:r>
              <a:rPr lang="zh-CN" altLang="en-US" sz="2300" b="1" dirty="0">
                <a:cs typeface="Verdana" panose="020B0604030504040204" pitchFamily="34" charset="0"/>
              </a:rPr>
              <a:t>中，同时对数组</a:t>
            </a:r>
            <a:r>
              <a:rPr lang="en-US" altLang="zh-CN" sz="2300" b="1" dirty="0" err="1">
                <a:cs typeface="Verdana" panose="020B0604030504040204" pitchFamily="34" charset="0"/>
              </a:rPr>
              <a:t>dist</a:t>
            </a:r>
            <a:r>
              <a:rPr lang="zh-CN" altLang="en-US" sz="2300" b="1" dirty="0">
                <a:cs typeface="Verdana" panose="020B0604030504040204" pitchFamily="34" charset="0"/>
              </a:rPr>
              <a:t>作必要的修改。一旦</a:t>
            </a:r>
            <a:r>
              <a:rPr lang="en-US" altLang="zh-CN" sz="2300" b="1" dirty="0">
                <a:cs typeface="Verdana" panose="020B0604030504040204" pitchFamily="34" charset="0"/>
              </a:rPr>
              <a:t>S</a:t>
            </a:r>
            <a:r>
              <a:rPr lang="zh-CN" altLang="en-US" sz="2300" b="1" dirty="0">
                <a:cs typeface="Verdana" panose="020B0604030504040204" pitchFamily="34" charset="0"/>
              </a:rPr>
              <a:t>包含了所有</a:t>
            </a:r>
            <a:r>
              <a:rPr lang="en-US" altLang="zh-CN" sz="2300" b="1" dirty="0">
                <a:cs typeface="Verdana" panose="020B0604030504040204" pitchFamily="34" charset="0"/>
              </a:rPr>
              <a:t>V</a:t>
            </a:r>
            <a:r>
              <a:rPr lang="zh-CN" altLang="en-US" sz="2300" b="1" dirty="0">
                <a:cs typeface="Verdana" panose="020B0604030504040204" pitchFamily="34" charset="0"/>
              </a:rPr>
              <a:t>中顶点，</a:t>
            </a:r>
            <a:r>
              <a:rPr lang="en-US" altLang="zh-CN" sz="2300" b="1" dirty="0" err="1">
                <a:cs typeface="Verdana" panose="020B0604030504040204" pitchFamily="34" charset="0"/>
              </a:rPr>
              <a:t>dist</a:t>
            </a:r>
            <a:r>
              <a:rPr lang="zh-CN" altLang="en-US" sz="2300" b="1" dirty="0">
                <a:cs typeface="Verdana" panose="020B0604030504040204" pitchFamily="34" charset="0"/>
              </a:rPr>
              <a:t>就记录了从源到所有其他顶点之间的最短路径长度。</a:t>
            </a:r>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Rot="1" noChangeAspect="1" noChangeArrowheads="1" noTextEdit="1"/>
          </p:cNvSpPr>
          <p:nvPr>
            <p:ph type="sldImg"/>
          </p:nvPr>
        </p:nvSpPr>
        <p:spPr>
          <a:xfrm>
            <a:off x="992188" y="768350"/>
            <a:ext cx="5114925" cy="3836988"/>
          </a:xfrm>
          <a:ln/>
        </p:spPr>
      </p:sp>
      <p:sp>
        <p:nvSpPr>
          <p:cNvPr id="906243" name="Rectangle 3"/>
          <p:cNvSpPr>
            <a:spLocks noGrp="1" noChangeArrowheads="1"/>
          </p:cNvSpPr>
          <p:nvPr>
            <p:ph type="body" idx="1"/>
          </p:nvPr>
        </p:nvSpPr>
        <p:spPr/>
        <p:txBody>
          <a:bodyPr/>
          <a:lstStyle/>
          <a:p>
            <a:pPr marL="0" lvl="1" defTabSz="948873">
              <a:defRPr/>
            </a:pPr>
            <a:r>
              <a:rPr lang="zh-CN" altLang="en-US" sz="2300" b="1" dirty="0">
                <a:cs typeface="Verdana" panose="020B0604030504040204" pitchFamily="34" charset="0"/>
              </a:rPr>
              <a:t>（反证法可证）</a:t>
            </a:r>
            <a:r>
              <a:rPr lang="en-US" altLang="zh-CN" sz="2300" b="1" dirty="0" err="1">
                <a:cs typeface="Verdana" panose="020B0604030504040204" pitchFamily="34" charset="0"/>
              </a:rPr>
              <a:t>Dijkstra</a:t>
            </a:r>
            <a:r>
              <a:rPr lang="zh-CN" altLang="en-US" sz="2300" b="1" dirty="0">
                <a:cs typeface="Verdana" panose="020B0604030504040204" pitchFamily="34" charset="0"/>
              </a:rPr>
              <a:t>算法的基本思想</a:t>
            </a:r>
          </a:p>
          <a:p>
            <a:pPr marL="0" lvl="1" defTabSz="948873">
              <a:defRPr/>
            </a:pPr>
            <a:r>
              <a:rPr lang="zh-CN" altLang="en-US" sz="2300" b="1" dirty="0">
                <a:cs typeface="Verdana" panose="020B0604030504040204" pitchFamily="34" charset="0"/>
              </a:rPr>
              <a:t>设</a:t>
            </a:r>
            <a:r>
              <a:rPr lang="en-US" altLang="zh-CN" sz="2300" b="1" dirty="0">
                <a:cs typeface="Verdana" panose="020B0604030504040204" pitchFamily="34" charset="0"/>
              </a:rPr>
              <a:t>u</a:t>
            </a:r>
            <a:r>
              <a:rPr lang="zh-CN" altLang="en-US" sz="2300" b="1" dirty="0">
                <a:cs typeface="Verdana" panose="020B0604030504040204" pitchFamily="34" charset="0"/>
              </a:rPr>
              <a:t>是</a:t>
            </a:r>
            <a:r>
              <a:rPr lang="en-US" altLang="zh-CN" sz="2300" b="1" dirty="0">
                <a:cs typeface="Verdana" panose="020B0604030504040204" pitchFamily="34" charset="0"/>
              </a:rPr>
              <a:t>G</a:t>
            </a:r>
            <a:r>
              <a:rPr lang="zh-CN" altLang="en-US" sz="2300" b="1" dirty="0">
                <a:cs typeface="Verdana" panose="020B0604030504040204" pitchFamily="34" charset="0"/>
              </a:rPr>
              <a:t>的某一个顶点，把从源到</a:t>
            </a:r>
            <a:r>
              <a:rPr lang="en-US" altLang="zh-CN" sz="2300" b="1" dirty="0">
                <a:cs typeface="Verdana" panose="020B0604030504040204" pitchFamily="34" charset="0"/>
              </a:rPr>
              <a:t>u</a:t>
            </a:r>
            <a:r>
              <a:rPr lang="zh-CN" altLang="en-US" sz="2300" b="1" dirty="0">
                <a:cs typeface="Verdana" panose="020B0604030504040204" pitchFamily="34" charset="0"/>
              </a:rPr>
              <a:t>并且中间只经过</a:t>
            </a:r>
            <a:r>
              <a:rPr lang="en-US" altLang="zh-CN" sz="2300" b="1" dirty="0">
                <a:cs typeface="Verdana" panose="020B0604030504040204" pitchFamily="34" charset="0"/>
              </a:rPr>
              <a:t>S</a:t>
            </a:r>
            <a:r>
              <a:rPr lang="zh-CN" altLang="en-US" sz="2300" b="1" dirty="0">
                <a:cs typeface="Verdana" panose="020B0604030504040204" pitchFamily="34" charset="0"/>
              </a:rPr>
              <a:t>中顶点的路径称为从源到</a:t>
            </a:r>
            <a:r>
              <a:rPr lang="en-US" altLang="zh-CN" sz="2300" b="1" dirty="0">
                <a:cs typeface="Verdana" panose="020B0604030504040204" pitchFamily="34" charset="0"/>
              </a:rPr>
              <a:t>u</a:t>
            </a:r>
            <a:r>
              <a:rPr lang="zh-CN" altLang="en-US" sz="2300" b="1" dirty="0">
                <a:cs typeface="Verdana" panose="020B0604030504040204" pitchFamily="34" charset="0"/>
              </a:rPr>
              <a:t>的特殊路径，并且数组</a:t>
            </a:r>
            <a:r>
              <a:rPr lang="en-US" altLang="zh-CN" sz="2300" b="1" dirty="0" err="1">
                <a:cs typeface="Verdana" panose="020B0604030504040204" pitchFamily="34" charset="0"/>
              </a:rPr>
              <a:t>dist</a:t>
            </a:r>
            <a:r>
              <a:rPr lang="zh-CN" altLang="en-US" sz="2300" b="1" dirty="0">
                <a:cs typeface="Verdana" panose="020B0604030504040204" pitchFamily="34" charset="0"/>
              </a:rPr>
              <a:t>记录当前每个顶点所对应的最短特殊路径长度。</a:t>
            </a:r>
            <a:r>
              <a:rPr lang="en-US" altLang="zh-CN" sz="2300" b="1" dirty="0" err="1">
                <a:cs typeface="Verdana" panose="020B0604030504040204" pitchFamily="34" charset="0"/>
              </a:rPr>
              <a:t>Dijkstra</a:t>
            </a:r>
            <a:r>
              <a:rPr lang="zh-CN" altLang="en-US" sz="2300" b="1" dirty="0">
                <a:cs typeface="Verdana" panose="020B0604030504040204" pitchFamily="34" charset="0"/>
              </a:rPr>
              <a:t>算法每次从</a:t>
            </a:r>
            <a:r>
              <a:rPr lang="en-US" altLang="zh-CN" sz="2300" b="1" dirty="0">
                <a:cs typeface="Verdana" panose="020B0604030504040204" pitchFamily="34" charset="0"/>
              </a:rPr>
              <a:t>V-S</a:t>
            </a:r>
            <a:r>
              <a:rPr lang="zh-CN" altLang="en-US" sz="2300" b="1" dirty="0">
                <a:cs typeface="Verdana" panose="020B0604030504040204" pitchFamily="34" charset="0"/>
              </a:rPr>
              <a:t>中取出具有最短特殊路长度的顶点</a:t>
            </a:r>
            <a:r>
              <a:rPr lang="en-US" altLang="zh-CN" sz="2300" b="1" dirty="0">
                <a:cs typeface="Verdana" panose="020B0604030504040204" pitchFamily="34" charset="0"/>
              </a:rPr>
              <a:t>u,</a:t>
            </a:r>
            <a:r>
              <a:rPr lang="zh-CN" altLang="en-US" sz="2300" b="1" dirty="0">
                <a:cs typeface="Verdana" panose="020B0604030504040204" pitchFamily="34" charset="0"/>
              </a:rPr>
              <a:t>将</a:t>
            </a:r>
            <a:r>
              <a:rPr lang="en-US" altLang="zh-CN" sz="2300" b="1" dirty="0">
                <a:cs typeface="Verdana" panose="020B0604030504040204" pitchFamily="34" charset="0"/>
              </a:rPr>
              <a:t>u</a:t>
            </a:r>
            <a:r>
              <a:rPr lang="zh-CN" altLang="en-US" sz="2300" b="1" dirty="0">
                <a:cs typeface="Verdana" panose="020B0604030504040204" pitchFamily="34" charset="0"/>
              </a:rPr>
              <a:t>添加到</a:t>
            </a:r>
            <a:r>
              <a:rPr lang="en-US" altLang="zh-CN" sz="2300" b="1" dirty="0">
                <a:cs typeface="Verdana" panose="020B0604030504040204" pitchFamily="34" charset="0"/>
              </a:rPr>
              <a:t>S</a:t>
            </a:r>
            <a:r>
              <a:rPr lang="zh-CN" altLang="en-US" sz="2300" b="1" dirty="0">
                <a:cs typeface="Verdana" panose="020B0604030504040204" pitchFamily="34" charset="0"/>
              </a:rPr>
              <a:t>中，同时对数组</a:t>
            </a:r>
            <a:r>
              <a:rPr lang="en-US" altLang="zh-CN" sz="2300" b="1" dirty="0" err="1">
                <a:cs typeface="Verdana" panose="020B0604030504040204" pitchFamily="34" charset="0"/>
              </a:rPr>
              <a:t>dist</a:t>
            </a:r>
            <a:r>
              <a:rPr lang="zh-CN" altLang="en-US" sz="2300" b="1" dirty="0">
                <a:cs typeface="Verdana" panose="020B0604030504040204" pitchFamily="34" charset="0"/>
              </a:rPr>
              <a:t>作必要的修改。一旦</a:t>
            </a:r>
            <a:r>
              <a:rPr lang="en-US" altLang="zh-CN" sz="2300" b="1" dirty="0">
                <a:cs typeface="Verdana" panose="020B0604030504040204" pitchFamily="34" charset="0"/>
              </a:rPr>
              <a:t>S</a:t>
            </a:r>
            <a:r>
              <a:rPr lang="zh-CN" altLang="en-US" sz="2300" b="1" dirty="0">
                <a:cs typeface="Verdana" panose="020B0604030504040204" pitchFamily="34" charset="0"/>
              </a:rPr>
              <a:t>包含了所有</a:t>
            </a:r>
            <a:r>
              <a:rPr lang="en-US" altLang="zh-CN" sz="2300" b="1" dirty="0">
                <a:cs typeface="Verdana" panose="020B0604030504040204" pitchFamily="34" charset="0"/>
              </a:rPr>
              <a:t>V</a:t>
            </a:r>
            <a:r>
              <a:rPr lang="zh-CN" altLang="en-US" sz="2300" b="1" dirty="0">
                <a:cs typeface="Verdana" panose="020B0604030504040204" pitchFamily="34" charset="0"/>
              </a:rPr>
              <a:t>中顶点，</a:t>
            </a:r>
            <a:r>
              <a:rPr lang="en-US" altLang="zh-CN" sz="2300" b="1" dirty="0" err="1">
                <a:cs typeface="Verdana" panose="020B0604030504040204" pitchFamily="34" charset="0"/>
              </a:rPr>
              <a:t>dist</a:t>
            </a:r>
            <a:r>
              <a:rPr lang="zh-CN" altLang="en-US" sz="2300" b="1" dirty="0">
                <a:cs typeface="Verdana" panose="020B0604030504040204" pitchFamily="34" charset="0"/>
              </a:rPr>
              <a:t>就记录了从源到所有其他顶点之间的最短路径长度。</a:t>
            </a:r>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101</a:t>
            </a:fld>
            <a:endParaRPr lang="en-US" altLang="zh-CN"/>
          </a:p>
        </p:txBody>
      </p:sp>
    </p:spTree>
    <p:extLst>
      <p:ext uri="{BB962C8B-B14F-4D97-AF65-F5344CB8AC3E}">
        <p14:creationId xmlns:p14="http://schemas.microsoft.com/office/powerpoint/2010/main" val="11115482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B61B277-938D-4192-B353-8467E7094591}" type="slidenum">
              <a:rPr lang="zh-CN" altLang="en-US" smtClean="0"/>
              <a:pPr>
                <a:defRPr/>
              </a:pPr>
              <a:t>103</a:t>
            </a:fld>
            <a:endParaRPr lang="en-US" altLang="zh-CN"/>
          </a:p>
        </p:txBody>
      </p:sp>
    </p:spTree>
    <p:extLst>
      <p:ext uri="{BB962C8B-B14F-4D97-AF65-F5344CB8AC3E}">
        <p14:creationId xmlns:p14="http://schemas.microsoft.com/office/powerpoint/2010/main" val="891204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Rot="1" noChangeAspect="1" noChangeArrowheads="1" noTextEdit="1"/>
          </p:cNvSpPr>
          <p:nvPr>
            <p:ph type="sldImg"/>
          </p:nvPr>
        </p:nvSpPr>
        <p:spPr>
          <a:xfrm>
            <a:off x="992188" y="768350"/>
            <a:ext cx="5114925" cy="3836988"/>
          </a:xfrm>
          <a:ln/>
        </p:spPr>
      </p:sp>
      <p:sp>
        <p:nvSpPr>
          <p:cNvPr id="695299" name="Rectangle 3"/>
          <p:cNvSpPr>
            <a:spLocks noGrp="1" noChangeArrowheads="1"/>
          </p:cNvSpPr>
          <p:nvPr>
            <p:ph type="body" idx="1"/>
          </p:nvPr>
        </p:nvSpPr>
        <p:spPr/>
        <p:txBody>
          <a:bodyPr/>
          <a:lstStyle/>
          <a:p>
            <a:r>
              <a:rPr kumimoji="1" lang="zh-CN" altLang="en-US" b="1">
                <a:effectLst>
                  <a:outerShdw blurRad="38100" dist="38100" dir="2700000" algn="tl">
                    <a:srgbClr val="C0C0C0"/>
                  </a:outerShdw>
                </a:effectLst>
              </a:rPr>
              <a:t>证明：每个顶点至多有</a:t>
            </a:r>
            <a:r>
              <a:rPr kumimoji="1" lang="en-US" altLang="zh-CN" b="1">
                <a:effectLst>
                  <a:outerShdw blurRad="38100" dist="38100" dir="2700000" algn="tl">
                    <a:srgbClr val="C0C0C0"/>
                  </a:outerShdw>
                </a:effectLst>
              </a:rPr>
              <a:t>n-1</a:t>
            </a:r>
            <a:r>
              <a:rPr kumimoji="1" lang="zh-CN" altLang="en-US" b="1">
                <a:effectLst>
                  <a:outerShdw blurRad="38100" dist="38100" dir="2700000" algn="tl">
                    <a:srgbClr val="C0C0C0"/>
                  </a:outerShdw>
                </a:effectLst>
              </a:rPr>
              <a:t>条边与其它的</a:t>
            </a:r>
            <a:r>
              <a:rPr kumimoji="1" lang="en-US" altLang="zh-CN" b="1">
                <a:effectLst>
                  <a:outerShdw blurRad="38100" dist="38100" dir="2700000" algn="tl">
                    <a:srgbClr val="C0C0C0"/>
                  </a:outerShdw>
                </a:effectLst>
              </a:rPr>
              <a:t>n-1</a:t>
            </a:r>
            <a:r>
              <a:rPr kumimoji="1" lang="zh-CN" altLang="en-US" b="1">
                <a:effectLst>
                  <a:outerShdw blurRad="38100" dist="38100" dir="2700000" algn="tl">
                    <a:srgbClr val="C0C0C0"/>
                  </a:outerShdw>
                </a:effectLst>
              </a:rPr>
              <a:t>个顶点相连，则</a:t>
            </a:r>
            <a:r>
              <a:rPr kumimoji="1" lang="en-US" altLang="zh-CN" b="1">
                <a:effectLst>
                  <a:outerShdw blurRad="38100" dist="38100" dir="2700000" algn="tl">
                    <a:srgbClr val="C0C0C0"/>
                  </a:outerShdw>
                </a:effectLst>
              </a:rPr>
              <a:t>n</a:t>
            </a:r>
            <a:r>
              <a:rPr kumimoji="1" lang="zh-CN" altLang="en-US" b="1">
                <a:effectLst>
                  <a:outerShdw blurRad="38100" dist="38100" dir="2700000" algn="tl">
                    <a:srgbClr val="C0C0C0"/>
                  </a:outerShdw>
                </a:effectLst>
              </a:rPr>
              <a:t>个顶点至多有</a:t>
            </a:r>
            <a:r>
              <a:rPr kumimoji="1" lang="en-US" altLang="zh-CN" b="1">
                <a:solidFill>
                  <a:srgbClr val="0000FF"/>
                </a:solidFill>
              </a:rPr>
              <a:t>n(n-1)</a:t>
            </a:r>
            <a:r>
              <a:rPr kumimoji="1" lang="zh-CN" altLang="en-US" b="1">
                <a:solidFill>
                  <a:srgbClr val="0000FF"/>
                </a:solidFill>
              </a:rPr>
              <a:t>条边</a:t>
            </a:r>
            <a:r>
              <a:rPr kumimoji="1" lang="zh-CN" altLang="en-US" b="1"/>
              <a:t>。</a:t>
            </a:r>
            <a:r>
              <a:rPr kumimoji="1" lang="zh-CN" altLang="en-US" b="1">
                <a:effectLst>
                  <a:outerShdw blurRad="38100" dist="38100" dir="2700000" algn="tl">
                    <a:srgbClr val="C0C0C0"/>
                  </a:outerShdw>
                </a:effectLst>
              </a:rPr>
              <a:t>但每条边连接</a:t>
            </a:r>
            <a:r>
              <a:rPr kumimoji="1" lang="en-US" altLang="zh-CN" b="1">
                <a:effectLst>
                  <a:outerShdw blurRad="38100" dist="38100" dir="2700000" algn="tl">
                    <a:srgbClr val="C0C0C0"/>
                  </a:outerShdw>
                </a:effectLst>
              </a:rPr>
              <a:t>2</a:t>
            </a:r>
            <a:r>
              <a:rPr kumimoji="1" lang="zh-CN" altLang="en-US" b="1">
                <a:effectLst>
                  <a:outerShdw blurRad="38100" dist="38100" dir="2700000" algn="tl">
                    <a:srgbClr val="C0C0C0"/>
                  </a:outerShdw>
                </a:effectLst>
              </a:rPr>
              <a:t>个顶点，故最多为</a:t>
            </a:r>
            <a:r>
              <a:rPr kumimoji="1" lang="en-US" altLang="zh-CN" b="1">
                <a:solidFill>
                  <a:srgbClr val="0000FF"/>
                </a:solidFill>
              </a:rPr>
              <a:t>n(n-1)/2</a:t>
            </a:r>
            <a:endParaRPr kumimoji="1" lang="en-US" altLang="zh-CN" b="1">
              <a:solidFill>
                <a:schemeClr val="bg2"/>
              </a:solidFill>
              <a:effectLst>
                <a:outerShdw blurRad="38100" dist="38100" dir="2700000" algn="tl">
                  <a:srgbClr val="C0C0C0"/>
                </a:outerShdw>
              </a:effectLst>
            </a:endParaRPr>
          </a:p>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a:t>//c</a:t>
            </a:r>
            <a:r>
              <a:rPr lang="zh-CN" altLang="en-US"/>
              <a:t>和</a:t>
            </a:r>
            <a:r>
              <a:rPr lang="en-US" altLang="zh-CN"/>
              <a:t>p</a:t>
            </a:r>
            <a:r>
              <a:rPr lang="zh-CN" altLang="en-US"/>
              <a:t>分别表示</a:t>
            </a:r>
            <a:r>
              <a:rPr lang="en-US" altLang="zh-CN"/>
              <a:t>T</a:t>
            </a:r>
            <a:r>
              <a:rPr lang="zh-CN" altLang="en-US"/>
              <a:t>中孩子和双亲的位置</a:t>
            </a:r>
          </a:p>
        </p:txBody>
      </p:sp>
      <p:sp>
        <p:nvSpPr>
          <p:cNvPr id="4" name="灯片编号占位符 3"/>
          <p:cNvSpPr>
            <a:spLocks noGrp="1"/>
          </p:cNvSpPr>
          <p:nvPr>
            <p:ph type="sldNum" sz="quarter" idx="10"/>
          </p:nvPr>
        </p:nvSpPr>
        <p:spPr/>
        <p:txBody>
          <a:bodyPr/>
          <a:lstStyle/>
          <a:p>
            <a:pPr>
              <a:defRPr/>
            </a:pPr>
            <a:fld id="{18FCE8FD-D288-4D9C-8B91-56445DF9CE44}" type="slidenum">
              <a:rPr lang="zh-CN" altLang="en-US" smtClean="0"/>
              <a:pPr>
                <a:defRPr/>
              </a:pPr>
              <a:t>105</a:t>
            </a:fld>
            <a:endParaRPr lang="en-US" altLang="zh-CN"/>
          </a:p>
        </p:txBody>
      </p:sp>
    </p:spTree>
    <p:extLst>
      <p:ext uri="{BB962C8B-B14F-4D97-AF65-F5344CB8AC3E}">
        <p14:creationId xmlns:p14="http://schemas.microsoft.com/office/powerpoint/2010/main" val="80656056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b="1">
                <a:solidFill>
                  <a:srgbClr val="006600"/>
                </a:solidFill>
                <a:cs typeface="Verdana" panose="020B0604030504040204" pitchFamily="34" charset="0"/>
              </a:rPr>
              <a:t>// k</a:t>
            </a:r>
            <a:r>
              <a:rPr lang="zh-CN" altLang="en-US" b="1">
                <a:solidFill>
                  <a:srgbClr val="006600"/>
                </a:solidFill>
                <a:cs typeface="Verdana" panose="020B0604030504040204" pitchFamily="34" charset="0"/>
              </a:rPr>
              <a:t>不属于</a:t>
            </a:r>
            <a:r>
              <a:rPr lang="en-US" altLang="zh-CN" b="1">
                <a:solidFill>
                  <a:srgbClr val="006600"/>
                </a:solidFill>
                <a:cs typeface="Verdana" panose="020B0604030504040204" pitchFamily="34" charset="0"/>
              </a:rPr>
              <a:t>S</a:t>
            </a:r>
            <a:r>
              <a:rPr lang="zh-CN" altLang="en-US" b="1">
                <a:solidFill>
                  <a:srgbClr val="006600"/>
                </a:solidFill>
                <a:cs typeface="Verdana" panose="020B0604030504040204" pitchFamily="34" charset="0"/>
              </a:rPr>
              <a:t>，且</a:t>
            </a:r>
            <a:r>
              <a:rPr lang="en-US" altLang="zh-CN" b="1">
                <a:solidFill>
                  <a:srgbClr val="006600"/>
                </a:solidFill>
                <a:cs typeface="Verdana" panose="020B0604030504040204" pitchFamily="34" charset="0"/>
              </a:rPr>
              <a:t>k</a:t>
            </a:r>
            <a:r>
              <a:rPr lang="zh-CN" altLang="en-US" b="1">
                <a:solidFill>
                  <a:srgbClr val="006600"/>
                </a:solidFill>
                <a:cs typeface="Verdana" panose="020B0604030504040204" pitchFamily="34" charset="0"/>
              </a:rPr>
              <a:t>离</a:t>
            </a:r>
            <a:r>
              <a:rPr lang="en-US" altLang="zh-CN" b="1">
                <a:solidFill>
                  <a:srgbClr val="006600"/>
                </a:solidFill>
                <a:cs typeface="Verdana" panose="020B0604030504040204" pitchFamily="34" charset="0"/>
              </a:rPr>
              <a:t>v0</a:t>
            </a:r>
            <a:r>
              <a:rPr lang="zh-CN" altLang="en-US" b="1">
                <a:solidFill>
                  <a:srgbClr val="006600"/>
                </a:solidFill>
                <a:cs typeface="Verdana" panose="020B0604030504040204" pitchFamily="34" charset="0"/>
              </a:rPr>
              <a:t>更近  </a:t>
            </a:r>
            <a:r>
              <a:rPr lang="en-US" altLang="zh-CN" b="1">
                <a:latin typeface="Verdana" panose="020B0604030504040204" pitchFamily="34" charset="0"/>
                <a:ea typeface="Verdana" panose="020B0604030504040204" pitchFamily="34" charset="0"/>
                <a:cs typeface="Verdana" panose="020B0604030504040204" pitchFamily="34" charset="0"/>
              </a:rPr>
              <a:t>// </a:t>
            </a:r>
            <a:r>
              <a:rPr lang="zh-CN" altLang="en-US" b="1">
                <a:latin typeface="Verdana" panose="020B0604030504040204" pitchFamily="34" charset="0"/>
                <a:cs typeface="Verdana" panose="020B0604030504040204" pitchFamily="34" charset="0"/>
              </a:rPr>
              <a:t>调整</a:t>
            </a:r>
            <a:r>
              <a:rPr lang="en-US" altLang="zh-CN" b="1">
                <a:latin typeface="Verdana" panose="020B0604030504040204" pitchFamily="34" charset="0"/>
                <a:ea typeface="Verdana" panose="020B0604030504040204" pitchFamily="34" charset="0"/>
                <a:cs typeface="Verdana" panose="020B0604030504040204" pitchFamily="34" charset="0"/>
              </a:rPr>
              <a:t>v0</a:t>
            </a:r>
            <a:r>
              <a:rPr lang="zh-CN" altLang="en-US" b="1">
                <a:latin typeface="Verdana" panose="020B0604030504040204" pitchFamily="34" charset="0"/>
                <a:cs typeface="Verdana" panose="020B0604030504040204" pitchFamily="34" charset="0"/>
              </a:rPr>
              <a:t>到</a:t>
            </a:r>
            <a:r>
              <a:rPr lang="en-US" altLang="zh-CN" b="1">
                <a:latin typeface="Verdana" panose="020B0604030504040204" pitchFamily="34" charset="0"/>
                <a:ea typeface="Verdana" panose="020B0604030504040204" pitchFamily="34" charset="0"/>
                <a:cs typeface="Verdana" panose="020B0604030504040204" pitchFamily="34" charset="0"/>
              </a:rPr>
              <a:t>V-S</a:t>
            </a:r>
            <a:r>
              <a:rPr lang="zh-CN" altLang="en-US" b="1">
                <a:latin typeface="Verdana" panose="020B0604030504040204" pitchFamily="34" charset="0"/>
                <a:cs typeface="Verdana" panose="020B0604030504040204" pitchFamily="34" charset="0"/>
              </a:rPr>
              <a:t>中顶点的距离值</a:t>
            </a:r>
            <a:endParaRPr lang="zh-CN" altLang="en-US"/>
          </a:p>
        </p:txBody>
      </p:sp>
      <p:sp>
        <p:nvSpPr>
          <p:cNvPr id="4" name="灯片编号占位符 3"/>
          <p:cNvSpPr>
            <a:spLocks noGrp="1"/>
          </p:cNvSpPr>
          <p:nvPr>
            <p:ph type="sldNum" sz="quarter" idx="10"/>
          </p:nvPr>
        </p:nvSpPr>
        <p:spPr/>
        <p:txBody>
          <a:bodyPr/>
          <a:lstStyle/>
          <a:p>
            <a:pPr>
              <a:defRPr/>
            </a:pPr>
            <a:fld id="{18FCE8FD-D288-4D9C-8B91-56445DF9CE44}" type="slidenum">
              <a:rPr lang="zh-CN" altLang="en-US" smtClean="0"/>
              <a:pPr>
                <a:defRPr/>
              </a:pPr>
              <a:t>106</a:t>
            </a:fld>
            <a:endParaRPr lang="en-US" altLang="zh-CN"/>
          </a:p>
        </p:txBody>
      </p:sp>
    </p:spTree>
    <p:extLst>
      <p:ext uri="{BB962C8B-B14F-4D97-AF65-F5344CB8AC3E}">
        <p14:creationId xmlns:p14="http://schemas.microsoft.com/office/powerpoint/2010/main" val="8065605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sz="2500" b="1">
                <a:solidFill>
                  <a:srgbClr val="000000"/>
                </a:solidFill>
                <a:latin typeface="宋体" pitchFamily="2" charset="-122"/>
                <a:ea typeface="宋体" pitchFamily="2" charset="-122"/>
              </a:defRPr>
            </a:lvl1pPr>
            <a:lvl2pPr marL="770959" indent="-296523">
              <a:defRPr sz="2500" b="1">
                <a:solidFill>
                  <a:srgbClr val="000000"/>
                </a:solidFill>
                <a:latin typeface="宋体" pitchFamily="2" charset="-122"/>
                <a:ea typeface="宋体" pitchFamily="2" charset="-122"/>
              </a:defRPr>
            </a:lvl2pPr>
            <a:lvl3pPr marL="1186091" indent="-237218">
              <a:defRPr sz="2500" b="1">
                <a:solidFill>
                  <a:srgbClr val="000000"/>
                </a:solidFill>
                <a:latin typeface="宋体" pitchFamily="2" charset="-122"/>
                <a:ea typeface="宋体" pitchFamily="2" charset="-122"/>
              </a:defRPr>
            </a:lvl3pPr>
            <a:lvl4pPr marL="1660528" indent="-237218">
              <a:defRPr sz="2500" b="1">
                <a:solidFill>
                  <a:srgbClr val="000000"/>
                </a:solidFill>
                <a:latin typeface="宋体" pitchFamily="2" charset="-122"/>
                <a:ea typeface="宋体" pitchFamily="2" charset="-122"/>
              </a:defRPr>
            </a:lvl4pPr>
            <a:lvl5pPr marL="2134964" indent="-237218">
              <a:defRPr sz="2500" b="1">
                <a:solidFill>
                  <a:srgbClr val="000000"/>
                </a:solidFill>
                <a:latin typeface="宋体" pitchFamily="2" charset="-122"/>
                <a:ea typeface="宋体" pitchFamily="2" charset="-122"/>
              </a:defRPr>
            </a:lvl5pPr>
            <a:lvl6pPr marL="2609400" indent="-237218" eaLnBrk="0" fontAlgn="base" hangingPunct="0">
              <a:lnSpc>
                <a:spcPct val="150000"/>
              </a:lnSpc>
              <a:spcBef>
                <a:spcPct val="30000"/>
              </a:spcBef>
              <a:spcAft>
                <a:spcPct val="0"/>
              </a:spcAft>
              <a:defRPr sz="2500" b="1">
                <a:solidFill>
                  <a:srgbClr val="000000"/>
                </a:solidFill>
                <a:latin typeface="宋体" pitchFamily="2" charset="-122"/>
                <a:ea typeface="宋体" pitchFamily="2" charset="-122"/>
              </a:defRPr>
            </a:lvl6pPr>
            <a:lvl7pPr marL="3083837" indent="-237218" eaLnBrk="0" fontAlgn="base" hangingPunct="0">
              <a:lnSpc>
                <a:spcPct val="150000"/>
              </a:lnSpc>
              <a:spcBef>
                <a:spcPct val="30000"/>
              </a:spcBef>
              <a:spcAft>
                <a:spcPct val="0"/>
              </a:spcAft>
              <a:defRPr sz="2500" b="1">
                <a:solidFill>
                  <a:srgbClr val="000000"/>
                </a:solidFill>
                <a:latin typeface="宋体" pitchFamily="2" charset="-122"/>
                <a:ea typeface="宋体" pitchFamily="2" charset="-122"/>
              </a:defRPr>
            </a:lvl7pPr>
            <a:lvl8pPr marL="3558273" indent="-237218" eaLnBrk="0" fontAlgn="base" hangingPunct="0">
              <a:lnSpc>
                <a:spcPct val="150000"/>
              </a:lnSpc>
              <a:spcBef>
                <a:spcPct val="30000"/>
              </a:spcBef>
              <a:spcAft>
                <a:spcPct val="0"/>
              </a:spcAft>
              <a:defRPr sz="2500" b="1">
                <a:solidFill>
                  <a:srgbClr val="000000"/>
                </a:solidFill>
                <a:latin typeface="宋体" pitchFamily="2" charset="-122"/>
                <a:ea typeface="宋体" pitchFamily="2" charset="-122"/>
              </a:defRPr>
            </a:lvl8pPr>
            <a:lvl9pPr marL="4032710" indent="-237218" eaLnBrk="0" fontAlgn="base" hangingPunct="0">
              <a:lnSpc>
                <a:spcPct val="150000"/>
              </a:lnSpc>
              <a:spcBef>
                <a:spcPct val="30000"/>
              </a:spcBef>
              <a:spcAft>
                <a:spcPct val="0"/>
              </a:spcAft>
              <a:defRPr sz="2500" b="1">
                <a:solidFill>
                  <a:srgbClr val="000000"/>
                </a:solidFill>
                <a:latin typeface="宋体" pitchFamily="2" charset="-122"/>
                <a:ea typeface="宋体" pitchFamily="2" charset="-122"/>
              </a:defRPr>
            </a:lvl9pPr>
          </a:lstStyle>
          <a:p>
            <a:fld id="{57553137-B19E-4D2A-A016-535517FC7E19}" type="slidenum">
              <a:rPr lang="zh-CN" altLang="en-US" sz="1200" b="0">
                <a:solidFill>
                  <a:schemeClr val="tx1"/>
                </a:solidFill>
                <a:latin typeface="Arial" charset="0"/>
              </a:rPr>
              <a:pPr/>
              <a:t>107</a:t>
            </a:fld>
            <a:endParaRPr lang="en-US" altLang="zh-CN" sz="1200" b="0">
              <a:solidFill>
                <a:schemeClr val="tx1"/>
              </a:solidFill>
              <a:latin typeface="Arial" charset="0"/>
            </a:endParaRPr>
          </a:p>
        </p:txBody>
      </p:sp>
      <p:sp>
        <p:nvSpPr>
          <p:cNvPr id="196611" name="Rectangle 2"/>
          <p:cNvSpPr>
            <a:spLocks noGrp="1" noRot="1" noChangeAspect="1" noChangeArrowheads="1" noTextEdit="1"/>
          </p:cNvSpPr>
          <p:nvPr>
            <p:ph type="sldImg"/>
          </p:nvPr>
        </p:nvSpPr>
        <p:spPr>
          <a:xfrm>
            <a:off x="992188" y="768350"/>
            <a:ext cx="5114925" cy="3836988"/>
          </a:xfrm>
          <a:ln/>
        </p:spPr>
      </p:sp>
      <p:sp>
        <p:nvSpPr>
          <p:cNvPr id="196612" name="Rectangle 3"/>
          <p:cNvSpPr>
            <a:spLocks noGrp="1" noChangeArrowheads="1"/>
          </p:cNvSpPr>
          <p:nvPr>
            <p:ph type="body" idx="1"/>
          </p:nvPr>
        </p:nvSpPr>
        <p:spPr>
          <a:noFill/>
        </p:spPr>
        <p:txBody>
          <a:bodyPr/>
          <a:lstStyle/>
          <a:p>
            <a:pPr eaLnBrk="1" hangingPunct="1"/>
            <a:endParaRPr lang="zh-CN" altLang="en-US" dirty="0">
              <a:latin typeface="Arial"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Rot="1" noChangeAspect="1" noChangeArrowheads="1" noTextEdit="1"/>
          </p:cNvSpPr>
          <p:nvPr>
            <p:ph type="sldImg"/>
          </p:nvPr>
        </p:nvSpPr>
        <p:spPr>
          <a:xfrm>
            <a:off x="992188" y="768350"/>
            <a:ext cx="5114925" cy="3836988"/>
          </a:xfrm>
          <a:ln/>
        </p:spPr>
      </p:sp>
      <p:sp>
        <p:nvSpPr>
          <p:cNvPr id="911363" name="Rectangle 3"/>
          <p:cNvSpPr>
            <a:spLocks noGrp="1" noChangeArrowheads="1"/>
          </p:cNvSpPr>
          <p:nvPr>
            <p:ph type="body" idx="1"/>
          </p:nvPr>
        </p:nvSpPr>
        <p:spPr/>
        <p:txBody>
          <a:bodyPr/>
          <a:lstStyle/>
          <a:p>
            <a:r>
              <a:rPr kumimoji="1" lang="zh-CN" altLang="en-US"/>
              <a:t>依据：可以证明</a:t>
            </a:r>
            <a:r>
              <a:rPr kumimoji="1" lang="en-US" altLang="zh-CN"/>
              <a:t>V0</a:t>
            </a:r>
            <a:r>
              <a:rPr kumimoji="1" lang="zh-CN" altLang="zh-CN"/>
              <a:t>到</a:t>
            </a:r>
            <a:r>
              <a:rPr kumimoji="1" lang="en-US" altLang="zh-CN"/>
              <a:t>T</a:t>
            </a:r>
            <a:r>
              <a:rPr kumimoji="1" lang="zh-CN" altLang="zh-CN"/>
              <a:t>中顶点</a:t>
            </a:r>
            <a:r>
              <a:rPr kumimoji="1" lang="en-US" altLang="zh-CN"/>
              <a:t>Vk</a:t>
            </a:r>
            <a:r>
              <a:rPr kumimoji="1" lang="zh-CN" altLang="zh-CN"/>
              <a:t>的最短路径</a:t>
            </a:r>
            <a:r>
              <a:rPr kumimoji="1" lang="zh-CN" altLang="en-US"/>
              <a:t>：</a:t>
            </a:r>
            <a:r>
              <a:rPr kumimoji="1" lang="zh-CN" altLang="zh-CN"/>
              <a:t>或是从</a:t>
            </a:r>
            <a:r>
              <a:rPr kumimoji="1" lang="en-US" altLang="zh-CN"/>
              <a:t>V0</a:t>
            </a:r>
            <a:r>
              <a:rPr kumimoji="1" lang="zh-CN" altLang="zh-CN"/>
              <a:t>到</a:t>
            </a:r>
            <a:r>
              <a:rPr kumimoji="1" lang="en-US" altLang="zh-CN"/>
              <a:t>Vk</a:t>
            </a:r>
            <a:r>
              <a:rPr kumimoji="1" lang="zh-CN" altLang="zh-CN"/>
              <a:t>的直接路径的权值；或是从</a:t>
            </a:r>
            <a:r>
              <a:rPr kumimoji="1" lang="en-US" altLang="zh-CN"/>
              <a:t>V0</a:t>
            </a:r>
            <a:r>
              <a:rPr kumimoji="1" lang="zh-CN" altLang="zh-CN"/>
              <a:t>经</a:t>
            </a:r>
            <a:r>
              <a:rPr kumimoji="1" lang="en-US" altLang="zh-CN"/>
              <a:t>S</a:t>
            </a:r>
            <a:r>
              <a:rPr kumimoji="1" lang="zh-CN" altLang="zh-CN"/>
              <a:t>中顶点到</a:t>
            </a:r>
            <a:r>
              <a:rPr kumimoji="1" lang="en-US" altLang="zh-CN"/>
              <a:t>Vk</a:t>
            </a:r>
            <a:r>
              <a:rPr kumimoji="1" lang="zh-CN" altLang="zh-CN"/>
              <a:t>的路径权值之和（反证法可证）</a:t>
            </a:r>
            <a:endParaRPr kumimoji="1" lang="zh-CN" altLang="en-US"/>
          </a:p>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Rot="1" noChangeAspect="1" noChangeArrowheads="1" noTextEdit="1"/>
          </p:cNvSpPr>
          <p:nvPr>
            <p:ph type="sldImg"/>
          </p:nvPr>
        </p:nvSpPr>
        <p:spPr>
          <a:xfrm>
            <a:off x="992188" y="768350"/>
            <a:ext cx="5114925" cy="3836988"/>
          </a:xfrm>
          <a:ln/>
        </p:spPr>
      </p:sp>
      <p:sp>
        <p:nvSpPr>
          <p:cNvPr id="914435" name="Rectangle 3"/>
          <p:cNvSpPr>
            <a:spLocks noGrp="1" noChangeArrowheads="1"/>
          </p:cNvSpPr>
          <p:nvPr>
            <p:ph type="body" idx="1"/>
          </p:nvPr>
        </p:nvSpPr>
        <p:spPr/>
        <p:txBody>
          <a:bodyPr/>
          <a:lstStyle/>
          <a:p>
            <a:r>
              <a:rPr kumimoji="1" lang="zh-CN" altLang="en-US" dirty="0"/>
              <a:t>依据：可以证明</a:t>
            </a:r>
            <a:r>
              <a:rPr kumimoji="1" lang="en-US" altLang="zh-CN" dirty="0"/>
              <a:t>V0</a:t>
            </a:r>
            <a:r>
              <a:rPr kumimoji="1" lang="zh-CN" altLang="zh-CN" dirty="0"/>
              <a:t>到</a:t>
            </a:r>
            <a:r>
              <a:rPr kumimoji="1" lang="en-US" altLang="zh-CN" dirty="0"/>
              <a:t>T</a:t>
            </a:r>
            <a:r>
              <a:rPr kumimoji="1" lang="zh-CN" altLang="zh-CN" dirty="0"/>
              <a:t>中顶点</a:t>
            </a:r>
            <a:r>
              <a:rPr kumimoji="1" lang="en-US" altLang="zh-CN" dirty="0" err="1"/>
              <a:t>Vk</a:t>
            </a:r>
            <a:r>
              <a:rPr kumimoji="1" lang="zh-CN" altLang="zh-CN" dirty="0"/>
              <a:t>的最短路径</a:t>
            </a:r>
            <a:r>
              <a:rPr kumimoji="1" lang="zh-CN" altLang="en-US" dirty="0"/>
              <a:t>：</a:t>
            </a:r>
            <a:r>
              <a:rPr kumimoji="1" lang="zh-CN" altLang="zh-CN" dirty="0"/>
              <a:t>或是从</a:t>
            </a:r>
            <a:r>
              <a:rPr kumimoji="1" lang="en-US" altLang="zh-CN" dirty="0"/>
              <a:t>V0</a:t>
            </a:r>
            <a:r>
              <a:rPr kumimoji="1" lang="zh-CN" altLang="zh-CN" dirty="0"/>
              <a:t>到</a:t>
            </a:r>
            <a:r>
              <a:rPr kumimoji="1" lang="en-US" altLang="zh-CN" dirty="0" err="1"/>
              <a:t>Vk</a:t>
            </a:r>
            <a:r>
              <a:rPr kumimoji="1" lang="zh-CN" altLang="zh-CN" dirty="0"/>
              <a:t>的直接路径的权值；或是从</a:t>
            </a:r>
            <a:r>
              <a:rPr kumimoji="1" lang="en-US" altLang="zh-CN" dirty="0"/>
              <a:t>V0</a:t>
            </a:r>
            <a:r>
              <a:rPr kumimoji="1" lang="zh-CN" altLang="zh-CN" dirty="0"/>
              <a:t>经</a:t>
            </a:r>
            <a:r>
              <a:rPr kumimoji="1" lang="en-US" altLang="zh-CN" dirty="0"/>
              <a:t>S</a:t>
            </a:r>
            <a:r>
              <a:rPr kumimoji="1" lang="zh-CN" altLang="zh-CN" dirty="0"/>
              <a:t>中顶点到</a:t>
            </a:r>
            <a:r>
              <a:rPr kumimoji="1" lang="en-US" altLang="zh-CN" dirty="0" err="1"/>
              <a:t>Vk</a:t>
            </a:r>
            <a:r>
              <a:rPr kumimoji="1" lang="zh-CN" altLang="zh-CN" dirty="0"/>
              <a:t>的路径权值之和（反证法可证）</a:t>
            </a:r>
            <a:endParaRPr kumimoji="1" lang="zh-CN" altLang="en-US" dirty="0"/>
          </a:p>
          <a:p>
            <a:endParaRPr lang="zh-CN"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dirty="0"/>
              <a:t>3(i-1)-1+j-i+2-1</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ChangeArrowheads="1" noTextEdit="1"/>
          </p:cNvSpPr>
          <p:nvPr>
            <p:ph type="sldImg" idx="4294967295"/>
          </p:nvPr>
        </p:nvSpPr>
        <p:spPr>
          <a:xfrm>
            <a:off x="992188" y="768350"/>
            <a:ext cx="5114925" cy="3836988"/>
          </a:xfrm>
          <a:ln/>
        </p:spPr>
      </p:sp>
      <p:sp>
        <p:nvSpPr>
          <p:cNvPr id="3" name="备注占位符 2"/>
          <p:cNvSpPr>
            <a:spLocks noGrp="1"/>
          </p:cNvSpPr>
          <p:nvPr>
            <p:ph type="body" idx="1"/>
          </p:nvPr>
        </p:nvSpPr>
        <p:spPr>
          <a:ln/>
        </p:spPr>
        <p:txBody>
          <a:bodyPr/>
          <a:lstStyle/>
          <a:p>
            <a:pPr>
              <a:defRPr/>
            </a:pPr>
            <a:endParaRPr kumimoji="1" lang="en-US" altLang="zh-CN" b="1" dirty="0">
              <a:solidFill>
                <a:srgbClr val="0000FF"/>
              </a:solidFill>
              <a:effectLst>
                <a:outerShdw blurRad="38100" dist="38100" dir="2700000" algn="tl">
                  <a:srgbClr val="C0C0C0"/>
                </a:outerShdw>
              </a:effectLst>
              <a:sym typeface="+mn-ea"/>
            </a:endParaRPr>
          </a:p>
        </p:txBody>
      </p:sp>
      <p:sp>
        <p:nvSpPr>
          <p:cNvPr id="39939" name="页脚占位符 3"/>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buFont typeface="Arial" panose="020B0604020202020204" pitchFamily="34" charset="0"/>
              <a:buNone/>
            </a:pPr>
            <a:endParaRPr lang="en-US" altLang="zh-CN">
              <a:latin typeface="Arial" panose="020B0604020202020204" pitchFamily="34" charset="0"/>
            </a:endParaRPr>
          </a:p>
        </p:txBody>
      </p:sp>
      <p:sp>
        <p:nvSpPr>
          <p:cNvPr id="39940" name="灯片编号占位符 4"/>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buFont typeface="Arial" panose="020B0604020202020204" pitchFamily="34" charset="0"/>
              <a:buNone/>
            </a:pPr>
            <a:fld id="{3F901F50-217A-4321-9206-43084D20E0EE}" type="slidenum">
              <a:rPr lang="zh-CN" altLang="en-US"/>
              <a:pPr>
                <a:buFont typeface="Arial" panose="020B0604020202020204" pitchFamily="34" charset="0"/>
                <a:buNone/>
              </a:pPr>
              <a:t>113</a:t>
            </a:fld>
            <a:endParaRPr lang="en-US" altLang="zh-CN"/>
          </a:p>
        </p:txBody>
      </p:sp>
    </p:spTree>
    <p:extLst>
      <p:ext uri="{BB962C8B-B14F-4D97-AF65-F5344CB8AC3E}">
        <p14:creationId xmlns:p14="http://schemas.microsoft.com/office/powerpoint/2010/main" val="992451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ChangeArrowheads="1" noTextEdit="1"/>
          </p:cNvSpPr>
          <p:nvPr>
            <p:ph type="sldImg" idx="4294967295"/>
          </p:nvPr>
        </p:nvSpPr>
        <p:spPr>
          <a:xfrm>
            <a:off x="992188" y="768350"/>
            <a:ext cx="5114925" cy="3836988"/>
          </a:xfrm>
          <a:ln/>
        </p:spPr>
      </p:sp>
      <p:sp>
        <p:nvSpPr>
          <p:cNvPr id="3" name="备注占位符 2"/>
          <p:cNvSpPr>
            <a:spLocks noGrp="1"/>
          </p:cNvSpPr>
          <p:nvPr>
            <p:ph type="body" idx="1"/>
          </p:nvPr>
        </p:nvSpPr>
        <p:spPr>
          <a:ln/>
        </p:spPr>
        <p:txBody>
          <a:bodyPr/>
          <a:lstStyle/>
          <a:p>
            <a:pPr>
              <a:defRPr/>
            </a:pPr>
            <a:endParaRPr kumimoji="1" lang="en-US" altLang="zh-CN" b="1" dirty="0">
              <a:solidFill>
                <a:srgbClr val="0000FF"/>
              </a:solidFill>
              <a:effectLst>
                <a:outerShdw blurRad="38100" dist="38100" dir="2700000" algn="tl">
                  <a:srgbClr val="C0C0C0"/>
                </a:outerShdw>
              </a:effectLst>
              <a:sym typeface="+mn-ea"/>
            </a:endParaRPr>
          </a:p>
        </p:txBody>
      </p:sp>
      <p:sp>
        <p:nvSpPr>
          <p:cNvPr id="39939" name="页脚占位符 3"/>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buFont typeface="Arial" panose="020B0604020202020204" pitchFamily="34" charset="0"/>
              <a:buNone/>
            </a:pPr>
            <a:endParaRPr lang="en-US" altLang="zh-CN">
              <a:latin typeface="Arial" panose="020B0604020202020204" pitchFamily="34" charset="0"/>
            </a:endParaRPr>
          </a:p>
        </p:txBody>
      </p:sp>
      <p:sp>
        <p:nvSpPr>
          <p:cNvPr id="39940" name="灯片编号占位符 4"/>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buFont typeface="Arial" panose="020B0604020202020204" pitchFamily="34" charset="0"/>
              <a:buNone/>
            </a:pPr>
            <a:fld id="{3F901F50-217A-4321-9206-43084D20E0EE}" type="slidenum">
              <a:rPr lang="zh-CN" altLang="en-US"/>
              <a:pPr>
                <a:buFont typeface="Arial" panose="020B0604020202020204" pitchFamily="34" charset="0"/>
                <a:buNone/>
              </a:pPr>
              <a:t>115</a:t>
            </a:fld>
            <a:endParaRPr lang="en-US" altLang="zh-CN"/>
          </a:p>
        </p:txBody>
      </p:sp>
    </p:spTree>
    <p:extLst>
      <p:ext uri="{BB962C8B-B14F-4D97-AF65-F5344CB8AC3E}">
        <p14:creationId xmlns:p14="http://schemas.microsoft.com/office/powerpoint/2010/main" val="247505679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Rot="1" noChangeAspect="1" noChangeArrowheads="1" noTextEdit="1"/>
          </p:cNvSpPr>
          <p:nvPr>
            <p:ph type="sldImg"/>
          </p:nvPr>
        </p:nvSpPr>
        <p:spPr>
          <a:xfrm>
            <a:off x="992188" y="768350"/>
            <a:ext cx="5114925" cy="3836988"/>
          </a:xfrm>
          <a:ln/>
        </p:spPr>
      </p:sp>
      <p:sp>
        <p:nvSpPr>
          <p:cNvPr id="789507" name="Rectangle 3"/>
          <p:cNvSpPr>
            <a:spLocks noGrp="1" noChangeArrowheads="1"/>
          </p:cNvSpPr>
          <p:nvPr>
            <p:ph type="body" idx="1"/>
          </p:nvPr>
        </p:nvSpPr>
        <p:spPr/>
        <p:txBody>
          <a:bodyPr/>
          <a:lstStyle/>
          <a:p>
            <a:endParaRPr kumimoji="1" lang="zh-CN" altLang="en-US" b="1" dirty="0">
              <a:solidFill>
                <a:srgbClr val="0000FF"/>
              </a:solidFill>
              <a:effectLst>
                <a:outerShdw blurRad="38100" dist="38100" dir="2700000" algn="tl">
                  <a:srgbClr val="C0C0C0"/>
                </a:outerShdw>
              </a:effectLs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Rot="1" noChangeAspect="1" noChangeArrowheads="1" noTextEdit="1"/>
          </p:cNvSpPr>
          <p:nvPr>
            <p:ph type="sldImg"/>
          </p:nvPr>
        </p:nvSpPr>
        <p:spPr>
          <a:xfrm>
            <a:off x="992188" y="768350"/>
            <a:ext cx="5114925" cy="3836988"/>
          </a:xfrm>
          <a:ln/>
        </p:spPr>
      </p:sp>
      <p:sp>
        <p:nvSpPr>
          <p:cNvPr id="6952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Rot="1" noChangeAspect="1" noChangeArrowheads="1" noTextEdit="1"/>
          </p:cNvSpPr>
          <p:nvPr>
            <p:ph type="sldImg"/>
          </p:nvPr>
        </p:nvSpPr>
        <p:spPr>
          <a:xfrm>
            <a:off x="992188" y="768350"/>
            <a:ext cx="5114925" cy="3836988"/>
          </a:xfrm>
          <a:ln/>
        </p:spPr>
      </p:sp>
      <p:sp>
        <p:nvSpPr>
          <p:cNvPr id="701443" name="Rectangle 3"/>
          <p:cNvSpPr>
            <a:spLocks noGrp="1" noChangeArrowheads="1"/>
          </p:cNvSpPr>
          <p:nvPr>
            <p:ph type="body" idx="1"/>
          </p:nvPr>
        </p:nvSpPr>
        <p:spPr/>
        <p:txBody>
          <a:bodyPr/>
          <a:lstStyle/>
          <a:p>
            <a:r>
              <a:rPr kumimoji="1" lang="zh-CN" altLang="en-US" b="1">
                <a:solidFill>
                  <a:srgbClr val="FF0066"/>
                </a:solidFill>
              </a:rPr>
              <a:t>无向图的度数为依附于顶点</a:t>
            </a:r>
            <a:r>
              <a:rPr kumimoji="1" lang="en-US" altLang="zh-CN" b="1">
                <a:solidFill>
                  <a:srgbClr val="FF0066"/>
                </a:solidFill>
              </a:rPr>
              <a:t>v</a:t>
            </a:r>
            <a:r>
              <a:rPr kumimoji="1" lang="zh-CN" altLang="en-US" b="1">
                <a:solidFill>
                  <a:srgbClr val="FF0066"/>
                </a:solidFill>
              </a:rPr>
              <a:t>的边数；有向图的度数等于以顶点</a:t>
            </a:r>
            <a:r>
              <a:rPr kumimoji="1" lang="en-US" altLang="zh-CN" b="1">
                <a:solidFill>
                  <a:srgbClr val="FF0066"/>
                </a:solidFill>
              </a:rPr>
              <a:t>v </a:t>
            </a:r>
            <a:r>
              <a:rPr kumimoji="1" lang="zh-CN" altLang="en-US" b="1">
                <a:solidFill>
                  <a:srgbClr val="FF0066"/>
                </a:solidFill>
              </a:rPr>
              <a:t>为弧头的弧数与以顶点</a:t>
            </a:r>
            <a:r>
              <a:rPr kumimoji="1" lang="en-US" altLang="zh-CN" b="1">
                <a:solidFill>
                  <a:srgbClr val="FF0066"/>
                </a:solidFill>
              </a:rPr>
              <a:t>v</a:t>
            </a:r>
            <a:r>
              <a:rPr kumimoji="1" lang="zh-CN" altLang="en-US" b="1">
                <a:solidFill>
                  <a:srgbClr val="FF0066"/>
                </a:solidFill>
              </a:rPr>
              <a:t>为弧尾的弧数之和</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endParaRPr lang="en-US" altLang="zh-CN"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a:t>AOE</a:t>
            </a:r>
            <a:r>
              <a:rPr lang="zh-CN" altLang="en-US"/>
              <a:t>网中，有些活动可以并行地进行，所以完成工程的最短时间是从开始点到完成点的最长路径的长度（路径上各活动持续时间之和）路径长度最长的路径叫作关键路径。</a:t>
            </a:r>
          </a:p>
          <a:p>
            <a:endParaRPr lang="zh-CN" altLang="en-US"/>
          </a:p>
        </p:txBody>
      </p:sp>
      <p:sp>
        <p:nvSpPr>
          <p:cNvPr id="4" name="灯片编号占位符 3"/>
          <p:cNvSpPr>
            <a:spLocks noGrp="1"/>
          </p:cNvSpPr>
          <p:nvPr>
            <p:ph type="sldNum" sz="quarter" idx="10"/>
          </p:nvPr>
        </p:nvSpPr>
        <p:spPr/>
        <p:txBody>
          <a:bodyPr/>
          <a:lstStyle/>
          <a:p>
            <a:pPr>
              <a:defRPr/>
            </a:pPr>
            <a:fld id="{18FCE8FD-D288-4D9C-8B91-56445DF9CE44}" type="slidenum">
              <a:rPr lang="zh-CN" altLang="en-US" smtClean="0"/>
              <a:pPr>
                <a:defRPr/>
              </a:pPr>
              <a:t>137</a:t>
            </a:fld>
            <a:endParaRPr lang="en-US" altLang="zh-CN"/>
          </a:p>
        </p:txBody>
      </p:sp>
    </p:spTree>
    <p:extLst>
      <p:ext uri="{BB962C8B-B14F-4D97-AF65-F5344CB8AC3E}">
        <p14:creationId xmlns:p14="http://schemas.microsoft.com/office/powerpoint/2010/main" val="269579696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kumimoji="1" lang="zh-CN" altLang="en-US" sz="1200" kern="1200">
                <a:solidFill>
                  <a:srgbClr val="0070C0"/>
                </a:solidFill>
                <a:cs typeface="+mn-cs"/>
              </a:rPr>
              <a:t>关键路径上的所有活动都是关键活动，它们可以加快工程的进度。因此分析关键路径的目的是遍布哪些是关键活动，争取缩小关键活动时间，从而缩短整个工期。</a:t>
            </a:r>
            <a:endParaRPr lang="zh-CN" altLang="en-US"/>
          </a:p>
        </p:txBody>
      </p:sp>
      <p:sp>
        <p:nvSpPr>
          <p:cNvPr id="4" name="灯片编号占位符 3"/>
          <p:cNvSpPr>
            <a:spLocks noGrp="1"/>
          </p:cNvSpPr>
          <p:nvPr>
            <p:ph type="sldNum" sz="quarter" idx="10"/>
          </p:nvPr>
        </p:nvSpPr>
        <p:spPr/>
        <p:txBody>
          <a:bodyPr/>
          <a:lstStyle/>
          <a:p>
            <a:pPr>
              <a:defRPr/>
            </a:pPr>
            <a:fld id="{18FCE8FD-D288-4D9C-8B91-56445DF9CE44}" type="slidenum">
              <a:rPr lang="zh-CN" altLang="en-US" smtClean="0"/>
              <a:pPr>
                <a:defRPr/>
              </a:pPr>
              <a:t>138</a:t>
            </a:fld>
            <a:endParaRPr lang="en-US" altLang="zh-CN"/>
          </a:p>
        </p:txBody>
      </p:sp>
    </p:spTree>
    <p:extLst>
      <p:ext uri="{BB962C8B-B14F-4D97-AF65-F5344CB8AC3E}">
        <p14:creationId xmlns:p14="http://schemas.microsoft.com/office/powerpoint/2010/main" val="198144120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Rot="1" noChangeAspect="1" noChangeArrowheads="1" noTextEdit="1"/>
          </p:cNvSpPr>
          <p:nvPr>
            <p:ph type="sldImg"/>
          </p:nvPr>
        </p:nvSpPr>
        <p:spPr>
          <a:xfrm>
            <a:off x="992188" y="768350"/>
            <a:ext cx="5114925" cy="3836988"/>
          </a:xfrm>
          <a:ln/>
        </p:spPr>
      </p:sp>
      <p:sp>
        <p:nvSpPr>
          <p:cNvPr id="758787" name="Rectangle 3"/>
          <p:cNvSpPr>
            <a:spLocks noGrp="1" noChangeArrowheads="1"/>
          </p:cNvSpPr>
          <p:nvPr>
            <p:ph type="body" idx="1"/>
          </p:nvPr>
        </p:nvSpPr>
        <p:spPr/>
        <p:txBody>
          <a:bodyPr/>
          <a:lstStyle/>
          <a:p>
            <a:r>
              <a:rPr kumimoji="1" lang="en-US" altLang="zh-CN" b="1">
                <a:solidFill>
                  <a:srgbClr val="0000FF"/>
                </a:solidFill>
                <a:effectLst>
                  <a:outerShdw blurRad="38100" dist="38100" dir="2700000" algn="tl">
                    <a:srgbClr val="C0C0C0"/>
                  </a:outerShdw>
                </a:effectLst>
              </a:rPr>
              <a:t>4</a:t>
            </a:r>
            <a:r>
              <a:rPr kumimoji="1" lang="zh-CN" altLang="en-US" b="1">
                <a:solidFill>
                  <a:srgbClr val="0000FF"/>
                </a:solidFill>
                <a:effectLst>
                  <a:outerShdw blurRad="38100" dist="38100" dir="2700000" algn="tl">
                    <a:srgbClr val="C0C0C0"/>
                  </a:outerShdw>
                </a:effectLst>
              </a:rPr>
              <a:t>个顶点选择</a:t>
            </a:r>
            <a:r>
              <a:rPr kumimoji="1" lang="en-US" altLang="zh-CN" b="1">
                <a:solidFill>
                  <a:srgbClr val="0000FF"/>
                </a:solidFill>
                <a:effectLst>
                  <a:outerShdw blurRad="38100" dist="38100" dir="2700000" algn="tl">
                    <a:srgbClr val="C0C0C0"/>
                  </a:outerShdw>
                </a:effectLst>
              </a:rPr>
              <a:t>3</a:t>
            </a:r>
            <a:r>
              <a:rPr kumimoji="1" lang="zh-CN" altLang="en-US" b="1">
                <a:solidFill>
                  <a:srgbClr val="0000FF"/>
                </a:solidFill>
                <a:effectLst>
                  <a:outerShdw blurRad="38100" dist="38100" dir="2700000" algn="tl">
                    <a:srgbClr val="C0C0C0"/>
                  </a:outerShdw>
                </a:effectLst>
              </a:rPr>
              <a:t>条边有</a:t>
            </a:r>
          </a:p>
          <a:p>
            <a:r>
              <a:rPr kumimoji="1" lang="zh-CN" altLang="en-US" b="1">
                <a:solidFill>
                  <a:srgbClr val="0000FF"/>
                </a:solidFill>
                <a:effectLst>
                  <a:outerShdw blurRad="38100" dist="38100" dir="2700000" algn="tl">
                    <a:srgbClr val="C0C0C0"/>
                  </a:outerShdw>
                </a:effectLst>
              </a:rPr>
              <a:t>如下</a:t>
            </a:r>
            <a:r>
              <a:rPr kumimoji="1" lang="en-US" altLang="zh-CN" b="1">
                <a:solidFill>
                  <a:srgbClr val="0000FF"/>
                </a:solidFill>
                <a:effectLst>
                  <a:outerShdw blurRad="38100" dist="38100" dir="2700000" algn="tl">
                    <a:srgbClr val="C0C0C0"/>
                  </a:outerShdw>
                </a:effectLst>
              </a:rPr>
              <a:t>5</a:t>
            </a:r>
            <a:r>
              <a:rPr kumimoji="1" lang="zh-CN" altLang="en-US" b="1">
                <a:solidFill>
                  <a:srgbClr val="0000FF"/>
                </a:solidFill>
                <a:effectLst>
                  <a:outerShdw blurRad="38100" dist="38100" dir="2700000" algn="tl">
                    <a:srgbClr val="C0C0C0"/>
                  </a:outerShdw>
                </a:effectLst>
              </a:rPr>
              <a:t>种形状</a:t>
            </a:r>
            <a:r>
              <a:rPr kumimoji="1" lang="en-US" altLang="zh-CN" b="1">
                <a:solidFill>
                  <a:srgbClr val="0000FF"/>
                </a:solidFill>
                <a:effectLst>
                  <a:outerShdw blurRad="38100" dist="38100" dir="2700000" algn="tl">
                    <a:srgbClr val="C0C0C0"/>
                  </a:outerShdw>
                </a:effectLst>
              </a:rPr>
              <a:t>(5×4= 20</a:t>
            </a:r>
            <a:r>
              <a:rPr kumimoji="1" lang="zh-CN" altLang="en-US" b="1">
                <a:solidFill>
                  <a:srgbClr val="0000FF"/>
                </a:solidFill>
                <a:effectLst>
                  <a:outerShdw blurRad="38100" dist="38100" dir="2700000" algn="tl">
                    <a:srgbClr val="C0C0C0"/>
                  </a:outerShdw>
                </a:effectLst>
              </a:rPr>
              <a:t>种</a:t>
            </a:r>
            <a:r>
              <a:rPr kumimoji="1" lang="en-US" altLang="zh-CN" b="1">
                <a:solidFill>
                  <a:srgbClr val="0000FF"/>
                </a:solidFill>
                <a:effectLst>
                  <a:outerShdw blurRad="38100" dist="38100" dir="2700000" algn="tl">
                    <a:srgbClr val="C0C0C0"/>
                  </a:outerShdw>
                </a:effectLst>
              </a:rPr>
              <a:t>):</a:t>
            </a:r>
          </a:p>
          <a:p>
            <a:r>
              <a:rPr kumimoji="1" lang="zh-CN" altLang="en-US" b="1">
                <a:solidFill>
                  <a:srgbClr val="0000FF"/>
                </a:solidFill>
                <a:effectLst>
                  <a:outerShdw blurRad="38100" dist="38100" dir="2700000" algn="tl">
                    <a:srgbClr val="C0C0C0"/>
                  </a:outerShdw>
                </a:effectLst>
              </a:rPr>
              <a:t>其中</a:t>
            </a:r>
            <a:r>
              <a:rPr kumimoji="1" lang="en-US" altLang="zh-CN" b="1">
                <a:solidFill>
                  <a:srgbClr val="0000FF"/>
                </a:solidFill>
                <a:effectLst>
                  <a:outerShdw blurRad="38100" dist="38100" dir="2700000" algn="tl">
                    <a:srgbClr val="C0C0C0"/>
                  </a:outerShdw>
                </a:effectLst>
              </a:rPr>
              <a:t>16</a:t>
            </a:r>
            <a:r>
              <a:rPr kumimoji="1" lang="zh-CN" altLang="en-US" b="1">
                <a:solidFill>
                  <a:srgbClr val="0000FF"/>
                </a:solidFill>
                <a:effectLst>
                  <a:outerShdw blurRad="38100" dist="38100" dir="2700000" algn="tl">
                    <a:srgbClr val="C0C0C0"/>
                  </a:outerShdw>
                </a:effectLst>
              </a:rPr>
              <a:t>种为生成树</a:t>
            </a:r>
            <a:r>
              <a:rPr kumimoji="1" lang="en-US" altLang="zh-CN" b="1">
                <a:solidFill>
                  <a:srgbClr val="0000FF"/>
                </a:solidFill>
                <a:effectLst>
                  <a:outerShdw blurRad="38100" dist="38100" dir="2700000" algn="tl">
                    <a:srgbClr val="C0C0C0"/>
                  </a:outerShdw>
                </a:effectLst>
              </a:rPr>
              <a:t>,</a:t>
            </a:r>
            <a:r>
              <a:rPr kumimoji="1" lang="zh-CN" altLang="en-US" b="1">
                <a:solidFill>
                  <a:srgbClr val="0000FF"/>
                </a:solidFill>
                <a:effectLst>
                  <a:outerShdw blurRad="38100" dist="38100" dir="2700000" algn="tl">
                    <a:srgbClr val="C0C0C0"/>
                  </a:outerShdw>
                </a:effectLst>
              </a:rPr>
              <a:t>（保证了连通）</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992188" y="768350"/>
            <a:ext cx="5114925" cy="3836988"/>
          </a:xfrm>
          <a:ln/>
        </p:spPr>
      </p:sp>
      <p:sp>
        <p:nvSpPr>
          <p:cNvPr id="785411" name="Rectangle 3"/>
          <p:cNvSpPr>
            <a:spLocks noGrp="1" noChangeArrowheads="1"/>
          </p:cNvSpPr>
          <p:nvPr>
            <p:ph type="body" idx="1"/>
          </p:nvPr>
        </p:nvSpPr>
        <p:spPr/>
        <p:txBody>
          <a:bodyPr/>
          <a:lstStyle/>
          <a:p>
            <a:r>
              <a:rPr lang="en-US" altLang="zh-CN"/>
              <a:t>3(i-1)-1+j-i+2-1</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8FCE8FD-D288-4D9C-8B91-56445DF9CE44}" type="slidenum">
              <a:rPr lang="zh-CN" altLang="en-US" smtClean="0"/>
              <a:pPr>
                <a:defRPr/>
              </a:pPr>
              <a:t>147</a:t>
            </a:fld>
            <a:endParaRPr lang="en-US" altLang="zh-CN"/>
          </a:p>
        </p:txBody>
      </p:sp>
    </p:spTree>
    <p:extLst>
      <p:ext uri="{BB962C8B-B14F-4D97-AF65-F5344CB8AC3E}">
        <p14:creationId xmlns:p14="http://schemas.microsoft.com/office/powerpoint/2010/main" val="253083558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xfrm>
            <a:off x="992188" y="768350"/>
            <a:ext cx="5114925" cy="3836988"/>
          </a:xfrm>
          <a:ln/>
        </p:spPr>
      </p:sp>
      <p:sp>
        <p:nvSpPr>
          <p:cNvPr id="211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7" name="标题占位符 1"/>
          <p:cNvSpPr>
            <a:spLocks noGrp="1"/>
          </p:cNvSpPr>
          <p:nvPr>
            <p:ph type="title"/>
          </p:nvPr>
        </p:nvSpPr>
        <p:spPr>
          <a:xfrm>
            <a:off x="-1" y="42345"/>
            <a:ext cx="9149171" cy="597600"/>
          </a:xfrm>
          <a:prstGeom prst="rect">
            <a:avLst/>
          </a:prstGeom>
        </p:spPr>
        <p:txBody>
          <a:bodyPr rtlCol="0">
            <a:noAutofit/>
          </a:bodyPr>
          <a:lstStyle/>
          <a:p>
            <a:r>
              <a:rPr lang="zh-CN" altLang="en-US"/>
              <a:t>单击此处编辑母版标题样式</a:t>
            </a:r>
            <a:endParaRPr lang="zh-CN" altLang="en-US" dirty="0"/>
          </a:p>
        </p:txBody>
      </p:sp>
      <p:sp>
        <p:nvSpPr>
          <p:cNvPr id="8" name="文本占位符 2"/>
          <p:cNvSpPr>
            <a:spLocks noGrp="1"/>
          </p:cNvSpPr>
          <p:nvPr>
            <p:ph idx="1"/>
          </p:nvPr>
        </p:nvSpPr>
        <p:spPr>
          <a:xfrm>
            <a:off x="0" y="739304"/>
            <a:ext cx="9144000" cy="6093296"/>
          </a:xfrm>
          <a:prstGeom prst="rect">
            <a:avLst/>
          </a:prstGeom>
        </p:spPr>
        <p:txBody>
          <a:bodyPr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extLst>
      <p:ext uri="{BB962C8B-B14F-4D97-AF65-F5344CB8AC3E}">
        <p14:creationId xmlns:p14="http://schemas.microsoft.com/office/powerpoint/2010/main" val="269829966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2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5286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5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191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cxnSp>
        <p:nvCxnSpPr>
          <p:cNvPr id="2" name="直接连接符 1"/>
          <p:cNvCxnSpPr/>
          <p:nvPr userDrawn="1"/>
        </p:nvCxnSpPr>
        <p:spPr bwMode="auto">
          <a:xfrm>
            <a:off x="-12829" y="704056"/>
            <a:ext cx="9162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729872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9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4"/>
          <p:cNvSpPr txBox="1">
            <a:spLocks noChangeArrowheads="1"/>
          </p:cNvSpPr>
          <p:nvPr userDrawn="1"/>
        </p:nvSpPr>
        <p:spPr bwMode="auto">
          <a:xfrm>
            <a:off x="4075082" y="94795"/>
            <a:ext cx="49688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r>
              <a:rPr lang="zh-CN" altLang="en-US" sz="2400" b="1" dirty="0">
                <a:solidFill>
                  <a:schemeClr val="bg1"/>
                </a:solidFill>
                <a:latin typeface="华文楷体" pitchFamily="2" charset="-122"/>
                <a:ea typeface="华文楷体" pitchFamily="2" charset="-122"/>
              </a:rPr>
              <a:t>信息与软件工程学院</a:t>
            </a:r>
            <a:endParaRPr lang="en-US" altLang="zh-CN" sz="2400" b="1" dirty="0">
              <a:solidFill>
                <a:schemeClr val="bg1"/>
              </a:solidFill>
              <a:latin typeface="华文楷体" pitchFamily="2" charset="-122"/>
              <a:ea typeface="华文楷体" pitchFamily="2" charset="-122"/>
            </a:endParaRPr>
          </a:p>
        </p:txBody>
      </p:sp>
    </p:spTree>
    <p:extLst>
      <p:ext uri="{BB962C8B-B14F-4D97-AF65-F5344CB8AC3E}">
        <p14:creationId xmlns:p14="http://schemas.microsoft.com/office/powerpoint/2010/main" val="405694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510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30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空白">
    <p:bg>
      <p:bgPr>
        <a:pattFill prst="ltHorz">
          <a:fgClr>
            <a:srgbClr val="DBEEF4"/>
          </a:fgClr>
          <a:bgClr>
            <a:schemeClr val="bg1"/>
          </a:bgClr>
        </a:pattFill>
        <a:effectLst/>
      </p:bgPr>
    </p:bg>
    <p:spTree>
      <p:nvGrpSpPr>
        <p:cNvPr id="1" name=""/>
        <p:cNvGrpSpPr/>
        <p:nvPr/>
      </p:nvGrpSpPr>
      <p:grpSpPr>
        <a:xfrm>
          <a:off x="0" y="0"/>
          <a:ext cx="0" cy="0"/>
          <a:chOff x="0" y="0"/>
          <a:chExt cx="0" cy="0"/>
        </a:xfrm>
      </p:grpSpPr>
      <p:pic>
        <p:nvPicPr>
          <p:cNvPr id="2" name="Picture 79" descr="电子科技大学校徽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4713" y="6165850"/>
            <a:ext cx="614362"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userDrawn="1"/>
        </p:nvCxnSpPr>
        <p:spPr bwMode="auto">
          <a:xfrm>
            <a:off x="-3304" y="679450"/>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481165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165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自定义版式">
    <p:bg>
      <p:bgPr>
        <a:solidFill>
          <a:schemeClr val="bg1"/>
        </a:solidFill>
        <a:effectLst/>
      </p:bgPr>
    </p:bg>
    <p:spTree>
      <p:nvGrpSpPr>
        <p:cNvPr id="1" name=""/>
        <p:cNvGrpSpPr/>
        <p:nvPr/>
      </p:nvGrpSpPr>
      <p:grpSpPr>
        <a:xfrm>
          <a:off x="0" y="0"/>
          <a:ext cx="0" cy="0"/>
          <a:chOff x="0" y="0"/>
          <a:chExt cx="0" cy="0"/>
        </a:xfrm>
      </p:grpSpPr>
      <p:pic>
        <p:nvPicPr>
          <p:cNvPr id="3" name="Picture 79" descr="电子科技大学校徽30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94713" y="6165850"/>
            <a:ext cx="614362"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userDrawn="1"/>
        </p:nvCxnSpPr>
        <p:spPr bwMode="auto">
          <a:xfrm>
            <a:off x="-12829" y="679450"/>
            <a:ext cx="9162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30774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rgbClr val="DBEEF4"/>
          </a:fgClr>
          <a:bgClr>
            <a:schemeClr val="bg1"/>
          </a:bgClr>
        </a:patt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0" y="42863"/>
            <a:ext cx="914876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0" y="739775"/>
            <a:ext cx="9144000"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cxnSp>
        <p:nvCxnSpPr>
          <p:cNvPr id="8" name="直接连接符 7"/>
          <p:cNvCxnSpPr/>
          <p:nvPr/>
        </p:nvCxnSpPr>
        <p:spPr bwMode="auto">
          <a:xfrm>
            <a:off x="-12829" y="704056"/>
            <a:ext cx="9162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cSld>
  <p:clrMap bg1="lt1" tx1="dk1" bg2="lt2" tx2="dk2" accent1="accent1" accent2="accent2" accent3="accent3" accent4="accent4" accent5="accent5" accent6="accent6" hlink="hlink" folHlink="folHlink"/>
  <p:sldLayoutIdLst>
    <p:sldLayoutId id="2147484101" r:id="rId1"/>
    <p:sldLayoutId id="2147484105" r:id="rId2"/>
    <p:sldLayoutId id="2147484113" r:id="rId3"/>
    <p:sldLayoutId id="2147484107" r:id="rId4"/>
    <p:sldLayoutId id="2147484109" r:id="rId5"/>
    <p:sldLayoutId id="2147484108" r:id="rId6"/>
    <p:sldLayoutId id="2147484115" r:id="rId7"/>
    <p:sldLayoutId id="2147484117" r:id="rId8"/>
    <p:sldLayoutId id="2147484118" r:id="rId9"/>
    <p:sldLayoutId id="2147484119" r:id="rId10"/>
    <p:sldLayoutId id="2147484120" r:id="rId11"/>
  </p:sldLayoutIdLst>
  <p:hf hdr="0" ftr="0" dt="0"/>
  <p:txStyles>
    <p:titleStyle>
      <a:lvl1pPr algn="ctr" rtl="0" fontAlgn="base">
        <a:spcBef>
          <a:spcPct val="0"/>
        </a:spcBef>
        <a:spcAft>
          <a:spcPct val="0"/>
        </a:spcAft>
        <a:defRPr sz="3200" kern="1200">
          <a:solidFill>
            <a:schemeClr val="tx1"/>
          </a:solidFill>
          <a:latin typeface="微软雅黑" panose="020B0503020204020204" pitchFamily="34" charset="-122"/>
          <a:ea typeface="微软雅黑" panose="020B0503020204020204" pitchFamily="34" charset="-122"/>
          <a:cs typeface="+mj-cs"/>
        </a:defRPr>
      </a:lvl1pPr>
      <a:lvl2pPr algn="ctr" rtl="0" fontAlgn="base">
        <a:spcBef>
          <a:spcPct val="0"/>
        </a:spcBef>
        <a:spcAft>
          <a:spcPct val="0"/>
        </a:spcAft>
        <a:defRPr sz="3200">
          <a:solidFill>
            <a:schemeClr val="tx1"/>
          </a:solidFill>
          <a:latin typeface="微软雅黑" pitchFamily="34" charset="-122"/>
          <a:ea typeface="微软雅黑" pitchFamily="34" charset="-122"/>
        </a:defRPr>
      </a:lvl2pPr>
      <a:lvl3pPr algn="ctr" rtl="0" fontAlgn="base">
        <a:spcBef>
          <a:spcPct val="0"/>
        </a:spcBef>
        <a:spcAft>
          <a:spcPct val="0"/>
        </a:spcAft>
        <a:defRPr sz="3200">
          <a:solidFill>
            <a:schemeClr val="tx1"/>
          </a:solidFill>
          <a:latin typeface="微软雅黑" pitchFamily="34" charset="-122"/>
          <a:ea typeface="微软雅黑" pitchFamily="34" charset="-122"/>
        </a:defRPr>
      </a:lvl3pPr>
      <a:lvl4pPr algn="ctr" rtl="0" fontAlgn="base">
        <a:spcBef>
          <a:spcPct val="0"/>
        </a:spcBef>
        <a:spcAft>
          <a:spcPct val="0"/>
        </a:spcAft>
        <a:defRPr sz="3200">
          <a:solidFill>
            <a:schemeClr val="tx1"/>
          </a:solidFill>
          <a:latin typeface="微软雅黑" pitchFamily="34" charset="-122"/>
          <a:ea typeface="微软雅黑" pitchFamily="34" charset="-122"/>
        </a:defRPr>
      </a:lvl4pPr>
      <a:lvl5pPr algn="ctr" rtl="0" fontAlgn="base">
        <a:spcBef>
          <a:spcPct val="0"/>
        </a:spcBef>
        <a:spcAft>
          <a:spcPct val="0"/>
        </a:spcAft>
        <a:defRPr sz="3200">
          <a:solidFill>
            <a:schemeClr val="tx1"/>
          </a:solidFill>
          <a:latin typeface="微软雅黑" pitchFamily="34" charset="-122"/>
          <a:ea typeface="微软雅黑" pitchFamily="34" charset="-122"/>
        </a:defRPr>
      </a:lvl5pPr>
      <a:lvl6pPr marL="457200" algn="ctr" rtl="0" fontAlgn="base">
        <a:spcBef>
          <a:spcPct val="0"/>
        </a:spcBef>
        <a:spcAft>
          <a:spcPct val="0"/>
        </a:spcAft>
        <a:defRPr sz="3200">
          <a:solidFill>
            <a:schemeClr val="tx1"/>
          </a:solidFill>
          <a:latin typeface="微软雅黑" pitchFamily="34" charset="-122"/>
          <a:ea typeface="微软雅黑" pitchFamily="34" charset="-122"/>
        </a:defRPr>
      </a:lvl6pPr>
      <a:lvl7pPr marL="914400" algn="ctr" rtl="0" fontAlgn="base">
        <a:spcBef>
          <a:spcPct val="0"/>
        </a:spcBef>
        <a:spcAft>
          <a:spcPct val="0"/>
        </a:spcAft>
        <a:defRPr sz="3200">
          <a:solidFill>
            <a:schemeClr val="tx1"/>
          </a:solidFill>
          <a:latin typeface="微软雅黑" pitchFamily="34" charset="-122"/>
          <a:ea typeface="微软雅黑" pitchFamily="34" charset="-122"/>
        </a:defRPr>
      </a:lvl7pPr>
      <a:lvl8pPr marL="1371600" algn="ctr" rtl="0" fontAlgn="base">
        <a:spcBef>
          <a:spcPct val="0"/>
        </a:spcBef>
        <a:spcAft>
          <a:spcPct val="0"/>
        </a:spcAft>
        <a:defRPr sz="3200">
          <a:solidFill>
            <a:schemeClr val="tx1"/>
          </a:solidFill>
          <a:latin typeface="微软雅黑" pitchFamily="34" charset="-122"/>
          <a:ea typeface="微软雅黑" pitchFamily="34" charset="-122"/>
        </a:defRPr>
      </a:lvl8pPr>
      <a:lvl9pPr marL="1828800" algn="ctr" rtl="0" fontAlgn="base">
        <a:spcBef>
          <a:spcPct val="0"/>
        </a:spcBef>
        <a:spcAft>
          <a:spcPct val="0"/>
        </a:spcAft>
        <a:defRPr sz="3200">
          <a:solidFill>
            <a:schemeClr val="tx1"/>
          </a:solidFill>
          <a:latin typeface="微软雅黑" pitchFamily="34" charset="-122"/>
          <a:ea typeface="微软雅黑" pitchFamily="34" charset="-122"/>
        </a:defRPr>
      </a:lvl9pPr>
    </p:titleStyle>
    <p:bodyStyle>
      <a:lvl1pPr marL="466725" indent="-466725" algn="l" rtl="0" fontAlgn="base">
        <a:lnSpc>
          <a:spcPct val="150000"/>
        </a:lnSpc>
        <a:spcBef>
          <a:spcPct val="0"/>
        </a:spcBef>
        <a:spcAft>
          <a:spcPct val="0"/>
        </a:spcAft>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935038" indent="-466725" algn="l" rtl="0" fontAlgn="base">
        <a:lnSpc>
          <a:spcPct val="150000"/>
        </a:lnSpc>
        <a:spcBef>
          <a:spcPct val="0"/>
        </a:spcBef>
        <a:spcAft>
          <a:spcPct val="0"/>
        </a:spcAft>
        <a:buSzPct val="60000"/>
        <a:buFont typeface="Wingdings" pitchFamily="2" charset="2"/>
        <a:buChar char="l"/>
        <a:defRPr sz="2400" kern="1200">
          <a:solidFill>
            <a:schemeClr val="tx1"/>
          </a:solidFill>
          <a:latin typeface="微软雅黑" panose="020B0503020204020204" pitchFamily="34" charset="-122"/>
          <a:ea typeface="微软雅黑" panose="020B0503020204020204" pitchFamily="34" charset="-122"/>
          <a:cs typeface="+mn-cs"/>
        </a:defRPr>
      </a:lvl2pPr>
      <a:lvl3pPr marL="1403350" indent="-466725" algn="l" rtl="0" fontAlgn="base">
        <a:lnSpc>
          <a:spcPct val="150000"/>
        </a:lnSpc>
        <a:spcBef>
          <a:spcPct val="0"/>
        </a:spcBef>
        <a:spcAft>
          <a:spcPct val="0"/>
        </a:spcAft>
        <a:buSzPct val="60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871663" indent="-466725" algn="l" rtl="0" fontAlgn="base">
        <a:lnSpc>
          <a:spcPct val="150000"/>
        </a:lnSpc>
        <a:spcBef>
          <a:spcPct val="0"/>
        </a:spcBef>
        <a:spcAft>
          <a:spcPct val="0"/>
        </a:spcAft>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6.xml"/><Relationship Id="rId1" Type="http://schemas.openxmlformats.org/officeDocument/2006/relationships/slideLayout" Target="../slideLayouts/slideLayout9.xml"/><Relationship Id="rId4" Type="http://schemas.openxmlformats.org/officeDocument/2006/relationships/image" Target="../media/image59.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8.emf"/></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13.wmf"/><Relationship Id="rId4" Type="http://schemas.openxmlformats.org/officeDocument/2006/relationships/oleObject" Target="../embeddings/oleObject6.bin"/></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6.xml"/><Relationship Id="rId1" Type="http://schemas.openxmlformats.org/officeDocument/2006/relationships/vmlDrawing" Target="../drawings/vmlDrawing25.vml"/><Relationship Id="rId5" Type="http://schemas.openxmlformats.org/officeDocument/2006/relationships/image" Target="../media/image63.emf"/><Relationship Id="rId4" Type="http://schemas.openxmlformats.org/officeDocument/2006/relationships/oleObject" Target="../embeddings/oleObject44.bin"/></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64.emf"/><Relationship Id="rId4" Type="http://schemas.openxmlformats.org/officeDocument/2006/relationships/oleObject" Target="../embeddings/oleObject45.bin"/></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69.emf"/><Relationship Id="rId18" Type="http://schemas.openxmlformats.org/officeDocument/2006/relationships/oleObject" Target="../embeddings/oleObject53.bin"/><Relationship Id="rId3" Type="http://schemas.openxmlformats.org/officeDocument/2006/relationships/notesSlide" Target="../notesSlides/notesSlide85.xml"/><Relationship Id="rId7" Type="http://schemas.openxmlformats.org/officeDocument/2006/relationships/image" Target="../media/image66.emf"/><Relationship Id="rId12" Type="http://schemas.openxmlformats.org/officeDocument/2006/relationships/oleObject" Target="../embeddings/oleObject50.bin"/><Relationship Id="rId17" Type="http://schemas.openxmlformats.org/officeDocument/2006/relationships/image" Target="../media/image71.emf"/><Relationship Id="rId2" Type="http://schemas.openxmlformats.org/officeDocument/2006/relationships/slideLayout" Target="../slideLayouts/slideLayout2.xml"/><Relationship Id="rId16" Type="http://schemas.openxmlformats.org/officeDocument/2006/relationships/oleObject" Target="../embeddings/oleObject52.bin"/><Relationship Id="rId1" Type="http://schemas.openxmlformats.org/officeDocument/2006/relationships/vmlDrawing" Target="../drawings/vmlDrawing27.vml"/><Relationship Id="rId6" Type="http://schemas.openxmlformats.org/officeDocument/2006/relationships/oleObject" Target="../embeddings/oleObject47.bin"/><Relationship Id="rId11" Type="http://schemas.openxmlformats.org/officeDocument/2006/relationships/image" Target="../media/image68.emf"/><Relationship Id="rId5" Type="http://schemas.openxmlformats.org/officeDocument/2006/relationships/image" Target="../media/image65.emf"/><Relationship Id="rId15" Type="http://schemas.openxmlformats.org/officeDocument/2006/relationships/image" Target="../media/image70.emf"/><Relationship Id="rId10" Type="http://schemas.openxmlformats.org/officeDocument/2006/relationships/oleObject" Target="../embeddings/oleObject49.bin"/><Relationship Id="rId19" Type="http://schemas.openxmlformats.org/officeDocument/2006/relationships/image" Target="../media/image72.emf"/><Relationship Id="rId4" Type="http://schemas.openxmlformats.org/officeDocument/2006/relationships/oleObject" Target="../embeddings/oleObject46.bin"/><Relationship Id="rId9" Type="http://schemas.openxmlformats.org/officeDocument/2006/relationships/image" Target="../media/image67.emf"/><Relationship Id="rId14" Type="http://schemas.openxmlformats.org/officeDocument/2006/relationships/oleObject" Target="../embeddings/oleObject51.bin"/></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image" Target="../media/image74.emf"/><Relationship Id="rId5" Type="http://schemas.openxmlformats.org/officeDocument/2006/relationships/oleObject" Target="../embeddings/oleObject55.bin"/><Relationship Id="rId4" Type="http://schemas.openxmlformats.org/officeDocument/2006/relationships/image" Target="../media/image73.emf"/></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6.xml"/><Relationship Id="rId7" Type="http://schemas.openxmlformats.org/officeDocument/2006/relationships/image" Target="../media/image73.emf"/><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oleObject" Target="../embeddings/oleObject57.bin"/><Relationship Id="rId5" Type="http://schemas.openxmlformats.org/officeDocument/2006/relationships/image" Target="../media/image74.emf"/><Relationship Id="rId4" Type="http://schemas.openxmlformats.org/officeDocument/2006/relationships/oleObject" Target="../embeddings/oleObject56.bin"/></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notesSlide" Target="../notesSlides/notesSlide87.xml"/><Relationship Id="rId7" Type="http://schemas.openxmlformats.org/officeDocument/2006/relationships/oleObject" Target="../embeddings/oleObject59.bin"/><Relationship Id="rId2" Type="http://schemas.openxmlformats.org/officeDocument/2006/relationships/slideLayout" Target="../slideLayouts/slideLayout5.xml"/><Relationship Id="rId1" Type="http://schemas.openxmlformats.org/officeDocument/2006/relationships/vmlDrawing" Target="../drawings/vmlDrawing30.vml"/><Relationship Id="rId6" Type="http://schemas.openxmlformats.org/officeDocument/2006/relationships/image" Target="../media/image74.emf"/><Relationship Id="rId5" Type="http://schemas.openxmlformats.org/officeDocument/2006/relationships/oleObject" Target="../embeddings/oleObject58.bin"/><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5.xml"/><Relationship Id="rId1" Type="http://schemas.openxmlformats.org/officeDocument/2006/relationships/vmlDrawing" Target="../drawings/vmlDrawing31.vml"/><Relationship Id="rId5" Type="http://schemas.openxmlformats.org/officeDocument/2006/relationships/image" Target="../media/image74.emf"/><Relationship Id="rId4" Type="http://schemas.openxmlformats.org/officeDocument/2006/relationships/oleObject" Target="../embeddings/oleObject60.bin"/></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5.xml"/><Relationship Id="rId1" Type="http://schemas.openxmlformats.org/officeDocument/2006/relationships/vmlDrawing" Target="../drawings/vmlDrawing32.vml"/><Relationship Id="rId5" Type="http://schemas.openxmlformats.org/officeDocument/2006/relationships/image" Target="../media/image74.emf"/><Relationship Id="rId4" Type="http://schemas.openxmlformats.org/officeDocument/2006/relationships/oleObject" Target="../embeddings/oleObject61.bin"/></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5.xml"/><Relationship Id="rId1" Type="http://schemas.openxmlformats.org/officeDocument/2006/relationships/vmlDrawing" Target="../drawings/vmlDrawing33.vml"/><Relationship Id="rId5" Type="http://schemas.openxmlformats.org/officeDocument/2006/relationships/image" Target="../media/image74.emf"/><Relationship Id="rId4" Type="http://schemas.openxmlformats.org/officeDocument/2006/relationships/oleObject" Target="../embeddings/oleObject62.bin"/></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xml"/><Relationship Id="rId1" Type="http://schemas.openxmlformats.org/officeDocument/2006/relationships/vmlDrawing" Target="../drawings/vmlDrawing34.vml"/><Relationship Id="rId4" Type="http://schemas.openxmlformats.org/officeDocument/2006/relationships/image" Target="../media/image75.wmf"/></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1.xml"/><Relationship Id="rId1" Type="http://schemas.openxmlformats.org/officeDocument/2006/relationships/vmlDrawing" Target="../drawings/vmlDrawing35.vml"/><Relationship Id="rId4" Type="http://schemas.openxmlformats.org/officeDocument/2006/relationships/image" Target="../media/image76.wmf"/></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6.e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5.e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9.xml"/><Relationship Id="rId7" Type="http://schemas.openxmlformats.org/officeDocument/2006/relationships/image" Target="../media/image18.e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7.wmf"/><Relationship Id="rId4" Type="http://schemas.openxmlformats.org/officeDocument/2006/relationships/oleObject" Target="../embeddings/oleObject10.bin"/><Relationship Id="rId9" Type="http://schemas.openxmlformats.org/officeDocument/2006/relationships/image" Target="../media/image19.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1.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20.wmf"/><Relationship Id="rId4" Type="http://schemas.openxmlformats.org/officeDocument/2006/relationships/oleObject" Target="../embeddings/oleObject13.bin"/></Relationships>
</file>

<file path=ppt/slides/_rels/slide27.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16.bin"/><Relationship Id="rId4" Type="http://schemas.openxmlformats.org/officeDocument/2006/relationships/image" Target="../media/image2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22.xml"/><Relationship Id="rId7" Type="http://schemas.openxmlformats.org/officeDocument/2006/relationships/image" Target="../media/image28.e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19.bin"/><Relationship Id="rId11" Type="http://schemas.openxmlformats.org/officeDocument/2006/relationships/image" Target="../media/image30.emf"/><Relationship Id="rId5" Type="http://schemas.openxmlformats.org/officeDocument/2006/relationships/image" Target="../media/image27.e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9.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32.e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23.bin"/><Relationship Id="rId5" Type="http://schemas.openxmlformats.org/officeDocument/2006/relationships/image" Target="../media/image31.emf"/><Relationship Id="rId4" Type="http://schemas.openxmlformats.org/officeDocument/2006/relationships/oleObject" Target="../embeddings/oleObject2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34.e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image" Target="../media/image33.emf"/><Relationship Id="rId4" Type="http://schemas.openxmlformats.org/officeDocument/2006/relationships/oleObject" Target="../embeddings/oleObject24.bin"/></Relationships>
</file>

<file path=ppt/slides/_rels/slide3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26.xml"/><Relationship Id="rId7" Type="http://schemas.openxmlformats.org/officeDocument/2006/relationships/image" Target="../media/image34.emf"/><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oleObject" Target="../embeddings/oleObject27.bin"/><Relationship Id="rId5" Type="http://schemas.openxmlformats.org/officeDocument/2006/relationships/image" Target="../media/image35.emf"/><Relationship Id="rId4" Type="http://schemas.openxmlformats.org/officeDocument/2006/relationships/oleObject" Target="../embeddings/oleObject26.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14.vml"/><Relationship Id="rId5" Type="http://schemas.openxmlformats.org/officeDocument/2006/relationships/image" Target="../media/image37.emf"/><Relationship Id="rId4" Type="http://schemas.openxmlformats.org/officeDocument/2006/relationships/oleObject" Target="../embeddings/oleObject28.bin"/></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image" Target="../media/image37.emf"/><Relationship Id="rId4" Type="http://schemas.openxmlformats.org/officeDocument/2006/relationships/oleObject" Target="../embeddings/oleObject29.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43.emf"/><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oleObject" Target="../embeddings/oleObject31.bin"/><Relationship Id="rId5" Type="http://schemas.openxmlformats.org/officeDocument/2006/relationships/image" Target="../media/image42.emf"/><Relationship Id="rId4" Type="http://schemas.openxmlformats.org/officeDocument/2006/relationships/oleObject" Target="../embeddings/oleObject30.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43.e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oleObject" Target="../embeddings/oleObject33.bin"/><Relationship Id="rId5" Type="http://schemas.openxmlformats.org/officeDocument/2006/relationships/image" Target="../media/image42.emf"/><Relationship Id="rId4" Type="http://schemas.openxmlformats.org/officeDocument/2006/relationships/oleObject" Target="../embeddings/oleObject32.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vmlDrawing" Target="../drawings/vmlDrawing18.vml"/><Relationship Id="rId5" Type="http://schemas.openxmlformats.org/officeDocument/2006/relationships/image" Target="../media/image44.emf"/><Relationship Id="rId4" Type="http://schemas.openxmlformats.org/officeDocument/2006/relationships/oleObject" Target="../embeddings/oleObject34.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vmlDrawing" Target="../drawings/vmlDrawing19.vml"/><Relationship Id="rId5" Type="http://schemas.openxmlformats.org/officeDocument/2006/relationships/image" Target="../media/image45.emf"/><Relationship Id="rId4" Type="http://schemas.openxmlformats.org/officeDocument/2006/relationships/oleObject" Target="../embeddings/oleObject35.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xml"/><Relationship Id="rId1" Type="http://schemas.openxmlformats.org/officeDocument/2006/relationships/vmlDrawing" Target="../drawings/vmlDrawing20.vml"/><Relationship Id="rId4" Type="http://schemas.openxmlformats.org/officeDocument/2006/relationships/image" Target="../media/image46.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9.xml"/><Relationship Id="rId1" Type="http://schemas.openxmlformats.org/officeDocument/2006/relationships/slideLayout" Target="../slideLayouts/slideLayout5.xml"/><Relationship Id="rId5" Type="http://schemas.openxmlformats.org/officeDocument/2006/relationships/image" Target="../media/image49.png"/><Relationship Id="rId4" Type="http://schemas.openxmlformats.org/officeDocument/2006/relationships/image" Target="../media/image48.png"/></Relationships>
</file>

<file path=ppt/slides/_rels/slide7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51.emf"/><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oleObject" Target="../embeddings/oleObject38.bin"/><Relationship Id="rId5" Type="http://schemas.openxmlformats.org/officeDocument/2006/relationships/image" Target="../media/image50.emf"/><Relationship Id="rId4" Type="http://schemas.openxmlformats.org/officeDocument/2006/relationships/oleObject" Target="../embeddings/oleObject3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51.emf"/><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oleObject" Target="../embeddings/oleObject40.bin"/><Relationship Id="rId5" Type="http://schemas.openxmlformats.org/officeDocument/2006/relationships/image" Target="../media/image52.emf"/><Relationship Id="rId4" Type="http://schemas.openxmlformats.org/officeDocument/2006/relationships/oleObject" Target="../embeddings/oleObject39.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54.emf"/><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oleObject" Target="../embeddings/oleObject42.bin"/><Relationship Id="rId5" Type="http://schemas.openxmlformats.org/officeDocument/2006/relationships/image" Target="../media/image53.emf"/><Relationship Id="rId4" Type="http://schemas.openxmlformats.org/officeDocument/2006/relationships/oleObject" Target="../embeddings/oleObject41.bin"/></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vmlDrawing" Target="../drawings/vmlDrawing24.vml"/><Relationship Id="rId5" Type="http://schemas.openxmlformats.org/officeDocument/2006/relationships/image" Target="../media/image56.emf"/><Relationship Id="rId4" Type="http://schemas.openxmlformats.org/officeDocument/2006/relationships/oleObject" Target="../embeddings/oleObject43.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0" y="4797152"/>
            <a:ext cx="9144000" cy="115212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itchFamily="34" charset="0"/>
                <a:ea typeface="黑体" pitchFamily="2" charset="-122"/>
              </a:defRPr>
            </a:lvl2pPr>
            <a:lvl3pPr algn="ctr" rtl="0" eaLnBrk="0" fontAlgn="base" hangingPunct="0">
              <a:spcBef>
                <a:spcPct val="0"/>
              </a:spcBef>
              <a:spcAft>
                <a:spcPct val="0"/>
              </a:spcAft>
              <a:defRPr sz="4400">
                <a:solidFill>
                  <a:schemeClr val="tx1"/>
                </a:solidFill>
                <a:latin typeface="Calibri" pitchFamily="34" charset="0"/>
                <a:ea typeface="黑体" pitchFamily="2" charset="-122"/>
              </a:defRPr>
            </a:lvl3pPr>
            <a:lvl4pPr algn="ctr" rtl="0" eaLnBrk="0" fontAlgn="base" hangingPunct="0">
              <a:spcBef>
                <a:spcPct val="0"/>
              </a:spcBef>
              <a:spcAft>
                <a:spcPct val="0"/>
              </a:spcAft>
              <a:defRPr sz="4400">
                <a:solidFill>
                  <a:schemeClr val="tx1"/>
                </a:solidFill>
                <a:latin typeface="Calibri" pitchFamily="34" charset="0"/>
                <a:ea typeface="黑体" pitchFamily="2" charset="-122"/>
              </a:defRPr>
            </a:lvl4pPr>
            <a:lvl5pPr algn="ctr" rtl="0" eaLnBrk="0" fontAlgn="base" hangingPunct="0">
              <a:spcBef>
                <a:spcPct val="0"/>
              </a:spcBef>
              <a:spcAft>
                <a:spcPct val="0"/>
              </a:spcAft>
              <a:defRPr sz="4400">
                <a:solidFill>
                  <a:schemeClr val="tx1"/>
                </a:solidFill>
                <a:latin typeface="Calibri" pitchFamily="34"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黑体" pitchFamily="2" charset="-122"/>
              </a:defRPr>
            </a:lvl6pPr>
            <a:lvl7pPr marL="914400" algn="ctr" rtl="0" fontAlgn="base">
              <a:spcBef>
                <a:spcPct val="0"/>
              </a:spcBef>
              <a:spcAft>
                <a:spcPct val="0"/>
              </a:spcAft>
              <a:defRPr sz="4400">
                <a:solidFill>
                  <a:schemeClr val="tx1"/>
                </a:solidFill>
                <a:latin typeface="Calibri" pitchFamily="34" charset="0"/>
                <a:ea typeface="黑体" pitchFamily="2" charset="-122"/>
              </a:defRPr>
            </a:lvl7pPr>
            <a:lvl8pPr marL="1371600" algn="ctr" rtl="0" fontAlgn="base">
              <a:spcBef>
                <a:spcPct val="0"/>
              </a:spcBef>
              <a:spcAft>
                <a:spcPct val="0"/>
              </a:spcAft>
              <a:defRPr sz="4400">
                <a:solidFill>
                  <a:schemeClr val="tx1"/>
                </a:solidFill>
                <a:latin typeface="Calibri" pitchFamily="34" charset="0"/>
                <a:ea typeface="黑体" pitchFamily="2" charset="-122"/>
              </a:defRPr>
            </a:lvl8pPr>
            <a:lvl9pPr marL="1828800" algn="ctr" rtl="0" fontAlgn="base">
              <a:spcBef>
                <a:spcPct val="0"/>
              </a:spcBef>
              <a:spcAft>
                <a:spcPct val="0"/>
              </a:spcAft>
              <a:defRPr sz="4400">
                <a:solidFill>
                  <a:schemeClr val="tx1"/>
                </a:solidFill>
                <a:latin typeface="Calibri" pitchFamily="34" charset="0"/>
                <a:ea typeface="黑体" pitchFamily="2" charset="-122"/>
              </a:defRPr>
            </a:lvl9pPr>
          </a:lstStyle>
          <a:p>
            <a:pPr eaLnBrk="1" hangingPunct="1">
              <a:lnSpc>
                <a:spcPct val="150000"/>
              </a:lnSpc>
              <a:defRPr/>
            </a:pPr>
            <a:r>
              <a:rPr kumimoji="1" lang="zh-CN" altLang="en-US" sz="4800" dirty="0">
                <a:solidFill>
                  <a:srgbClr val="0000FF"/>
                </a:solidFill>
                <a:latin typeface="隶书" panose="02010509060101010101" pitchFamily="49" charset="-122"/>
                <a:ea typeface="隶书" panose="02010509060101010101" pitchFamily="49" charset="-122"/>
              </a:rPr>
              <a:t>主讲教师：刘峤</a:t>
            </a:r>
            <a:endParaRPr kumimoji="1" lang="zh-CN" altLang="en-US" sz="3200" dirty="0">
              <a:solidFill>
                <a:srgbClr val="0000FF"/>
              </a:solidFill>
              <a:latin typeface="楷体_GB2312" panose="02010609030101010101" pitchFamily="49" charset="-122"/>
              <a:ea typeface="楷体_GB2312" panose="02010609030101010101" pitchFamily="49" charset="-122"/>
              <a:cs typeface="+mn-cs"/>
            </a:endParaRPr>
          </a:p>
        </p:txBody>
      </p:sp>
      <p:sp>
        <p:nvSpPr>
          <p:cNvPr id="4" name="标题 1"/>
          <p:cNvSpPr txBox="1">
            <a:spLocks/>
          </p:cNvSpPr>
          <p:nvPr/>
        </p:nvSpPr>
        <p:spPr bwMode="auto">
          <a:xfrm>
            <a:off x="0" y="1628800"/>
            <a:ext cx="9144000" cy="179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200" kern="1200">
                <a:solidFill>
                  <a:schemeClr val="tx1"/>
                </a:solidFill>
                <a:latin typeface="微软雅黑" panose="020B0503020204020204" pitchFamily="34" charset="-122"/>
                <a:ea typeface="微软雅黑" panose="020B0503020204020204" pitchFamily="34" charset="-122"/>
                <a:cs typeface="+mj-cs"/>
              </a:defRPr>
            </a:lvl1pPr>
            <a:lvl2pPr algn="ctr" rtl="0" fontAlgn="base">
              <a:spcBef>
                <a:spcPct val="0"/>
              </a:spcBef>
              <a:spcAft>
                <a:spcPct val="0"/>
              </a:spcAft>
              <a:defRPr sz="3200">
                <a:solidFill>
                  <a:schemeClr val="tx1"/>
                </a:solidFill>
                <a:latin typeface="微软雅黑" pitchFamily="34" charset="-122"/>
                <a:ea typeface="微软雅黑" pitchFamily="34" charset="-122"/>
              </a:defRPr>
            </a:lvl2pPr>
            <a:lvl3pPr algn="ctr" rtl="0" fontAlgn="base">
              <a:spcBef>
                <a:spcPct val="0"/>
              </a:spcBef>
              <a:spcAft>
                <a:spcPct val="0"/>
              </a:spcAft>
              <a:defRPr sz="3200">
                <a:solidFill>
                  <a:schemeClr val="tx1"/>
                </a:solidFill>
                <a:latin typeface="微软雅黑" pitchFamily="34" charset="-122"/>
                <a:ea typeface="微软雅黑" pitchFamily="34" charset="-122"/>
              </a:defRPr>
            </a:lvl3pPr>
            <a:lvl4pPr algn="ctr" rtl="0" fontAlgn="base">
              <a:spcBef>
                <a:spcPct val="0"/>
              </a:spcBef>
              <a:spcAft>
                <a:spcPct val="0"/>
              </a:spcAft>
              <a:defRPr sz="3200">
                <a:solidFill>
                  <a:schemeClr val="tx1"/>
                </a:solidFill>
                <a:latin typeface="微软雅黑" pitchFamily="34" charset="-122"/>
                <a:ea typeface="微软雅黑" pitchFamily="34" charset="-122"/>
              </a:defRPr>
            </a:lvl4pPr>
            <a:lvl5pPr algn="ctr" rtl="0" fontAlgn="base">
              <a:spcBef>
                <a:spcPct val="0"/>
              </a:spcBef>
              <a:spcAft>
                <a:spcPct val="0"/>
              </a:spcAft>
              <a:defRPr sz="3200">
                <a:solidFill>
                  <a:schemeClr val="tx1"/>
                </a:solidFill>
                <a:latin typeface="微软雅黑" pitchFamily="34" charset="-122"/>
                <a:ea typeface="微软雅黑" pitchFamily="34" charset="-122"/>
              </a:defRPr>
            </a:lvl5pPr>
            <a:lvl6pPr marL="457200" algn="ctr" rtl="0" fontAlgn="base">
              <a:spcBef>
                <a:spcPct val="0"/>
              </a:spcBef>
              <a:spcAft>
                <a:spcPct val="0"/>
              </a:spcAft>
              <a:defRPr sz="3200">
                <a:solidFill>
                  <a:schemeClr val="tx1"/>
                </a:solidFill>
                <a:latin typeface="微软雅黑" pitchFamily="34" charset="-122"/>
                <a:ea typeface="微软雅黑" pitchFamily="34" charset="-122"/>
              </a:defRPr>
            </a:lvl6pPr>
            <a:lvl7pPr marL="914400" algn="ctr" rtl="0" fontAlgn="base">
              <a:spcBef>
                <a:spcPct val="0"/>
              </a:spcBef>
              <a:spcAft>
                <a:spcPct val="0"/>
              </a:spcAft>
              <a:defRPr sz="3200">
                <a:solidFill>
                  <a:schemeClr val="tx1"/>
                </a:solidFill>
                <a:latin typeface="微软雅黑" pitchFamily="34" charset="-122"/>
                <a:ea typeface="微软雅黑" pitchFamily="34" charset="-122"/>
              </a:defRPr>
            </a:lvl7pPr>
            <a:lvl8pPr marL="1371600" algn="ctr" rtl="0" fontAlgn="base">
              <a:spcBef>
                <a:spcPct val="0"/>
              </a:spcBef>
              <a:spcAft>
                <a:spcPct val="0"/>
              </a:spcAft>
              <a:defRPr sz="3200">
                <a:solidFill>
                  <a:schemeClr val="tx1"/>
                </a:solidFill>
                <a:latin typeface="微软雅黑" pitchFamily="34" charset="-122"/>
                <a:ea typeface="微软雅黑" pitchFamily="34" charset="-122"/>
              </a:defRPr>
            </a:lvl8pPr>
            <a:lvl9pPr marL="1828800" algn="ctr" rtl="0" fontAlgn="base">
              <a:spcBef>
                <a:spcPct val="0"/>
              </a:spcBef>
              <a:spcAft>
                <a:spcPct val="0"/>
              </a:spcAft>
              <a:defRPr sz="3200">
                <a:solidFill>
                  <a:schemeClr val="tx1"/>
                </a:solidFill>
                <a:latin typeface="微软雅黑" pitchFamily="34" charset="-122"/>
                <a:ea typeface="微软雅黑" pitchFamily="34" charset="-122"/>
              </a:defRPr>
            </a:lvl9pPr>
          </a:lstStyle>
          <a:p>
            <a:pPr eaLnBrk="1" hangingPunct="1">
              <a:defRPr/>
            </a:pPr>
            <a:r>
              <a:rPr kumimoji="1" lang="zh-CN" altLang="en-US" sz="6000" dirty="0">
                <a:solidFill>
                  <a:srgbClr val="FF0000"/>
                </a:solidFill>
                <a:latin typeface="隶书" panose="02010509060101010101" pitchFamily="49" charset="-122"/>
                <a:ea typeface="隶书" panose="02010509060101010101" pitchFamily="49" charset="-122"/>
                <a:cs typeface="+mn-cs"/>
              </a:rPr>
              <a:t>程序设计与算法基础</a:t>
            </a:r>
            <a:r>
              <a:rPr kumimoji="1" lang="en-US" altLang="zh-CN" sz="6000" dirty="0">
                <a:solidFill>
                  <a:srgbClr val="FF0000"/>
                </a:solidFill>
                <a:latin typeface="仿宋" panose="02010609060101010101" pitchFamily="49" charset="-122"/>
                <a:ea typeface="仿宋" panose="02010609060101010101" pitchFamily="49" charset="-122"/>
                <a:cs typeface="+mn-cs"/>
              </a:rPr>
              <a:t>2</a:t>
            </a:r>
            <a:br>
              <a:rPr kumimoji="1" lang="en-US" altLang="zh-CN" sz="6000" dirty="0">
                <a:solidFill>
                  <a:srgbClr val="FF0000"/>
                </a:solidFill>
                <a:latin typeface="仿宋" panose="02010609060101010101" pitchFamily="49" charset="-122"/>
                <a:ea typeface="仿宋" panose="02010609060101010101" pitchFamily="49" charset="-122"/>
                <a:cs typeface="+mn-cs"/>
              </a:rPr>
            </a:br>
            <a:r>
              <a:rPr kumimoji="1" lang="zh-CN" altLang="en-US" sz="6000" dirty="0">
                <a:solidFill>
                  <a:srgbClr val="FF0000"/>
                </a:solidFill>
                <a:latin typeface="隶书" panose="02010509060101010101" pitchFamily="49" charset="-122"/>
                <a:ea typeface="隶书" panose="02010509060101010101" pitchFamily="49" charset="-122"/>
                <a:cs typeface="+mn-cs"/>
              </a:rPr>
              <a:t>数据结构与算法</a:t>
            </a:r>
            <a:endParaRPr kumimoji="1" lang="zh-CN" altLang="en-US" sz="2800" dirty="0">
              <a:latin typeface="楷体_GB2312" panose="02010609030101010101" pitchFamily="49" charset="-122"/>
              <a:ea typeface="楷体_GB2312" panose="02010609030101010101" pitchFamily="49" charset="-122"/>
              <a:cs typeface="+mn-cs"/>
            </a:endParaRPr>
          </a:p>
        </p:txBody>
      </p:sp>
    </p:spTree>
    <p:extLst>
      <p:ext uri="{BB962C8B-B14F-4D97-AF65-F5344CB8AC3E}">
        <p14:creationId xmlns:p14="http://schemas.microsoft.com/office/powerpoint/2010/main" val="204600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zh-CN" altLang="en-US"/>
              <a:t>图的定义</a:t>
            </a:r>
            <a:endParaRPr lang="zh-CN" altLang="en-US" dirty="0">
              <a:solidFill>
                <a:schemeClr val="bg2">
                  <a:lumMod val="10000"/>
                </a:schemeClr>
              </a:solidFill>
            </a:endParaRPr>
          </a:p>
        </p:txBody>
      </p:sp>
      <p:sp>
        <p:nvSpPr>
          <p:cNvPr id="139267" name="Rectangle 3"/>
          <p:cNvSpPr>
            <a:spLocks noGrp="1" noChangeArrowheads="1"/>
          </p:cNvSpPr>
          <p:nvPr>
            <p:ph idx="1"/>
          </p:nvPr>
        </p:nvSpPr>
        <p:spPr/>
        <p:txBody>
          <a:bodyPr/>
          <a:lstStyle/>
          <a:p>
            <a:pPr marL="468000" lvl="1" indent="-468000" eaLnBrk="1" hangingPunct="1">
              <a:lnSpc>
                <a:spcPct val="200000"/>
              </a:lnSpc>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稀疏图（</a:t>
            </a:r>
            <a:r>
              <a:rPr lang="en-US" altLang="zh-CN">
                <a:latin typeface="Verdana" panose="020B0604030504040204" pitchFamily="34" charset="0"/>
                <a:cs typeface="Verdana" panose="020B0604030504040204" pitchFamily="34" charset="0"/>
              </a:rPr>
              <a:t>Spare Graph</a:t>
            </a:r>
            <a:r>
              <a:rPr lang="zh-CN" altLang="en-US">
                <a:latin typeface="Verdana" panose="020B0604030504040204" pitchFamily="34" charset="0"/>
                <a:cs typeface="Verdana" panose="020B0604030504040204" pitchFamily="34" charset="0"/>
              </a:rPr>
              <a:t>）</a:t>
            </a:r>
            <a:endParaRPr lang="en-US" altLang="zh-CN">
              <a:latin typeface="Verdana" panose="020B0604030504040204" pitchFamily="34" charset="0"/>
              <a:cs typeface="Verdana" panose="020B0604030504040204" pitchFamily="34" charset="0"/>
            </a:endParaRPr>
          </a:p>
          <a:p>
            <a:pPr marL="936000" lvl="1" indent="-468000" eaLnBrk="1" hangingPunct="1">
              <a:lnSpc>
                <a:spcPct val="200000"/>
              </a:lnSpc>
              <a:spcBef>
                <a:spcPts val="0"/>
              </a:spcBef>
              <a:buClr>
                <a:schemeClr val="tx1"/>
              </a:buClr>
              <a:defRPr/>
            </a:pPr>
            <a:r>
              <a:rPr lang="zh-CN" altLang="en-US">
                <a:latin typeface="Verdana" panose="020B0604030504040204" pitchFamily="34" charset="0"/>
                <a:cs typeface="Verdana" panose="020B0604030504040204" pitchFamily="34" charset="0"/>
              </a:rPr>
              <a:t>图</a:t>
            </a:r>
            <a:r>
              <a:rPr lang="en-US" altLang="zh-CN">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中的边或者弧很少（</a:t>
            </a:r>
            <a:r>
              <a:rPr lang="en-US" altLang="zh-CN">
                <a:latin typeface="Verdana" panose="020B0604030504040204" pitchFamily="34" charset="0"/>
                <a:cs typeface="Verdana" panose="020B0604030504040204" pitchFamily="34" charset="0"/>
              </a:rPr>
              <a:t>edges &lt; nlogn</a:t>
            </a:r>
            <a:r>
              <a:rPr lang="zh-CN" altLang="en-US">
                <a:latin typeface="Verdana" panose="020B0604030504040204" pitchFamily="34" charset="0"/>
                <a:cs typeface="Verdana" panose="020B0604030504040204" pitchFamily="34" charset="0"/>
              </a:rPr>
              <a:t>）</a:t>
            </a:r>
            <a:endParaRPr lang="en-US" altLang="zh-CN">
              <a:latin typeface="Verdana" panose="020B0604030504040204" pitchFamily="34" charset="0"/>
              <a:cs typeface="Verdana" panose="020B0604030504040204" pitchFamily="34" charset="0"/>
            </a:endParaRPr>
          </a:p>
          <a:p>
            <a:pPr marL="468000" lvl="1" indent="-468000" eaLnBrk="1" hangingPunct="1">
              <a:lnSpc>
                <a:spcPct val="200000"/>
              </a:lnSpc>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稠密图（</a:t>
            </a:r>
            <a:r>
              <a:rPr lang="en-US" altLang="zh-CN">
                <a:latin typeface="Verdana" panose="020B0604030504040204" pitchFamily="34" charset="0"/>
                <a:cs typeface="Verdana" panose="020B0604030504040204" pitchFamily="34" charset="0"/>
              </a:rPr>
              <a:t>Dense Graph</a:t>
            </a:r>
            <a:r>
              <a:rPr lang="zh-CN" altLang="en-US">
                <a:latin typeface="Verdana" panose="020B0604030504040204" pitchFamily="34" charset="0"/>
                <a:cs typeface="Verdana" panose="020B0604030504040204" pitchFamily="34" charset="0"/>
              </a:rPr>
              <a:t>）</a:t>
            </a:r>
            <a:endParaRPr lang="en-US" altLang="zh-CN">
              <a:latin typeface="Verdana" panose="020B0604030504040204" pitchFamily="34" charset="0"/>
              <a:cs typeface="Verdana" panose="020B0604030504040204" pitchFamily="34" charset="0"/>
            </a:endParaRPr>
          </a:p>
          <a:p>
            <a:pPr marL="936000" lvl="1" indent="-468000" eaLnBrk="1" hangingPunct="1">
              <a:lnSpc>
                <a:spcPct val="200000"/>
              </a:lnSpc>
              <a:spcBef>
                <a:spcPts val="0"/>
              </a:spcBef>
              <a:buClr>
                <a:schemeClr val="tx1"/>
              </a:buClr>
              <a:defRPr/>
            </a:pPr>
            <a:r>
              <a:rPr lang="zh-CN" altLang="en-US">
                <a:latin typeface="Verdana" panose="020B0604030504040204" pitchFamily="34" charset="0"/>
                <a:cs typeface="Verdana" panose="020B0604030504040204" pitchFamily="34" charset="0"/>
              </a:rPr>
              <a:t>图</a:t>
            </a:r>
            <a:r>
              <a:rPr lang="en-US" altLang="zh-CN">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中的边或者弧很少（</a:t>
            </a:r>
            <a:r>
              <a:rPr lang="en-US" altLang="zh-CN">
                <a:latin typeface="Verdana" panose="020B0604030504040204" pitchFamily="34" charset="0"/>
                <a:cs typeface="Verdana" panose="020B0604030504040204" pitchFamily="34" charset="0"/>
              </a:rPr>
              <a:t>edges &gt; nlogn</a:t>
            </a:r>
            <a:r>
              <a:rPr lang="zh-CN" altLang="en-US">
                <a:latin typeface="Verdana" panose="020B0604030504040204" pitchFamily="34" charset="0"/>
                <a:cs typeface="Verdana" panose="020B0604030504040204" pitchFamily="34" charset="0"/>
              </a:rPr>
              <a:t>）</a:t>
            </a:r>
            <a:endParaRPr lang="en-US" altLang="zh-CN">
              <a:latin typeface="Verdana" panose="020B0604030504040204" pitchFamily="34" charset="0"/>
              <a:cs typeface="Verdana" panose="020B0604030504040204" pitchFamily="34" charset="0"/>
            </a:endParaRPr>
          </a:p>
          <a:p>
            <a:pPr marL="468000" lvl="1" indent="-468000" eaLnBrk="1" hangingPunct="1">
              <a:lnSpc>
                <a:spcPct val="200000"/>
              </a:lnSpc>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网（</a:t>
            </a:r>
            <a:r>
              <a:rPr lang="en-US" altLang="zh-CN">
                <a:latin typeface="Verdana" panose="020B0604030504040204" pitchFamily="34" charset="0"/>
                <a:cs typeface="Verdana" panose="020B0604030504040204" pitchFamily="34" charset="0"/>
              </a:rPr>
              <a:t>Net</a:t>
            </a:r>
            <a:r>
              <a:rPr lang="zh-CN" altLang="en-US">
                <a:latin typeface="Verdana" panose="020B0604030504040204" pitchFamily="34" charset="0"/>
                <a:cs typeface="Verdana" panose="020B0604030504040204" pitchFamily="34" charset="0"/>
              </a:rPr>
              <a:t>）</a:t>
            </a:r>
            <a:endParaRPr lang="en-US" altLang="zh-CN">
              <a:latin typeface="Verdana" panose="020B0604030504040204" pitchFamily="34" charset="0"/>
              <a:cs typeface="Verdana" panose="020B0604030504040204" pitchFamily="34" charset="0"/>
            </a:endParaRPr>
          </a:p>
          <a:p>
            <a:pPr marL="936000" lvl="1" indent="-468000" eaLnBrk="1" hangingPunct="1">
              <a:lnSpc>
                <a:spcPct val="200000"/>
              </a:lnSpc>
              <a:spcBef>
                <a:spcPts val="0"/>
              </a:spcBef>
              <a:buClr>
                <a:schemeClr val="tx1"/>
              </a:buClr>
              <a:defRPr/>
            </a:pPr>
            <a:r>
              <a:rPr lang="zh-CN" altLang="en-US">
                <a:latin typeface="Verdana" panose="020B0604030504040204" pitchFamily="34" charset="0"/>
                <a:cs typeface="Verdana" panose="020B0604030504040204" pitchFamily="34" charset="0"/>
              </a:rPr>
              <a:t>边或弧上带有权值的图</a:t>
            </a:r>
            <a:endParaRPr lang="en-US" altLang="zh-CN">
              <a:latin typeface="Verdana" panose="020B0604030504040204" pitchFamily="34" charset="0"/>
              <a:cs typeface="Verdana" panose="020B0604030504040204" pitchFamily="34" charset="0"/>
            </a:endParaRPr>
          </a:p>
          <a:p>
            <a:pPr marL="936000" lvl="1" indent="-468000">
              <a:lnSpc>
                <a:spcPct val="200000"/>
              </a:lnSpc>
              <a:spcBef>
                <a:spcPts val="0"/>
              </a:spcBef>
              <a:buClr>
                <a:schemeClr val="tx1"/>
              </a:buClr>
              <a:defRPr/>
            </a:pPr>
            <a:r>
              <a:rPr lang="zh-CN" altLang="zh-CN">
                <a:latin typeface="Verdana" panose="020B0604030504040204" pitchFamily="34" charset="0"/>
                <a:cs typeface="Verdana" panose="020B0604030504040204" pitchFamily="34" charset="0"/>
              </a:rPr>
              <a:t>权</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weights</a:t>
            </a:r>
            <a:r>
              <a:rPr lang="zh-CN" altLang="en-US">
                <a:latin typeface="Verdana" panose="020B0604030504040204" pitchFamily="34" charset="0"/>
                <a:cs typeface="Verdana" panose="020B0604030504040204" pitchFamily="34" charset="0"/>
              </a:rPr>
              <a:t>）</a:t>
            </a:r>
            <a:r>
              <a:rPr lang="zh-CN" altLang="zh-CN">
                <a:latin typeface="Verdana" panose="020B0604030504040204" pitchFamily="34" charset="0"/>
                <a:cs typeface="Verdana" panose="020B0604030504040204" pitchFamily="34" charset="0"/>
              </a:rPr>
              <a:t>：与图的边或弧相关的数值称为权</a:t>
            </a:r>
            <a:endParaRPr lang="en-US" altLang="zh-CN" dirty="0">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31584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wipe(left)">
                                      <p:cBhvr>
                                        <p:cTn id="7" dur="500"/>
                                        <p:tgtEl>
                                          <p:spTgt spid="139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wipe(left)">
                                      <p:cBhvr>
                                        <p:cTn id="12" dur="500"/>
                                        <p:tgtEl>
                                          <p:spTgt spid="139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9267">
                                            <p:txEl>
                                              <p:pRg st="2" end="2"/>
                                            </p:txEl>
                                          </p:spTgt>
                                        </p:tgtEl>
                                        <p:attrNameLst>
                                          <p:attrName>style.visibility</p:attrName>
                                        </p:attrNameLst>
                                      </p:cBhvr>
                                      <p:to>
                                        <p:strVal val="visible"/>
                                      </p:to>
                                    </p:set>
                                    <p:animEffect transition="in" filter="wipe(left)">
                                      <p:cBhvr>
                                        <p:cTn id="17" dur="500"/>
                                        <p:tgtEl>
                                          <p:spTgt spid="139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9267">
                                            <p:txEl>
                                              <p:pRg st="3" end="3"/>
                                            </p:txEl>
                                          </p:spTgt>
                                        </p:tgtEl>
                                        <p:attrNameLst>
                                          <p:attrName>style.visibility</p:attrName>
                                        </p:attrNameLst>
                                      </p:cBhvr>
                                      <p:to>
                                        <p:strVal val="visible"/>
                                      </p:to>
                                    </p:set>
                                    <p:animEffect transition="in" filter="wipe(left)">
                                      <p:cBhvr>
                                        <p:cTn id="22" dur="500"/>
                                        <p:tgtEl>
                                          <p:spTgt spid="139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9267">
                                            <p:txEl>
                                              <p:pRg st="4" end="4"/>
                                            </p:txEl>
                                          </p:spTgt>
                                        </p:tgtEl>
                                        <p:attrNameLst>
                                          <p:attrName>style.visibility</p:attrName>
                                        </p:attrNameLst>
                                      </p:cBhvr>
                                      <p:to>
                                        <p:strVal val="visible"/>
                                      </p:to>
                                    </p:set>
                                    <p:animEffect transition="in" filter="wipe(left)">
                                      <p:cBhvr>
                                        <p:cTn id="27" dur="500"/>
                                        <p:tgtEl>
                                          <p:spTgt spid="139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9267">
                                            <p:txEl>
                                              <p:pRg st="5" end="5"/>
                                            </p:txEl>
                                          </p:spTgt>
                                        </p:tgtEl>
                                        <p:attrNameLst>
                                          <p:attrName>style.visibility</p:attrName>
                                        </p:attrNameLst>
                                      </p:cBhvr>
                                      <p:to>
                                        <p:strVal val="visible"/>
                                      </p:to>
                                    </p:set>
                                    <p:animEffect transition="in" filter="wipe(left)">
                                      <p:cBhvr>
                                        <p:cTn id="32" dur="500"/>
                                        <p:tgtEl>
                                          <p:spTgt spid="139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9267">
                                            <p:txEl>
                                              <p:pRg st="6" end="6"/>
                                            </p:txEl>
                                          </p:spTgt>
                                        </p:tgtEl>
                                        <p:attrNameLst>
                                          <p:attrName>style.visibility</p:attrName>
                                        </p:attrNameLst>
                                      </p:cBhvr>
                                      <p:to>
                                        <p:strVal val="visible"/>
                                      </p:to>
                                    </p:set>
                                    <p:animEffect transition="in" filter="wipe(left)">
                                      <p:cBhvr>
                                        <p:cTn id="37" dur="500"/>
                                        <p:tgtEl>
                                          <p:spTgt spid="139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idx="4294967295"/>
          </p:nvPr>
        </p:nvSpPr>
        <p:spPr>
          <a:xfrm>
            <a:off x="0" y="3284984"/>
            <a:ext cx="9144000" cy="3543988"/>
          </a:xfrm>
          <a:prstGeom prst="rect">
            <a:avLst/>
          </a:prstGeom>
        </p:spPr>
        <p:txBody>
          <a:bodyPr>
            <a:normAutofit/>
          </a:bodyPr>
          <a:lstStyle/>
          <a:p>
            <a:pPr marL="468000" lvl="1" fontAlgn="base">
              <a:spcBef>
                <a:spcPts val="6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贪心选择策略：</a:t>
            </a:r>
            <a:endParaRPr lang="en-US" altLang="zh-CN">
              <a:latin typeface="Verdana" panose="020B0604030504040204" pitchFamily="34" charset="0"/>
              <a:cs typeface="Verdana" panose="020B0604030504040204" pitchFamily="34" charset="0"/>
            </a:endParaRPr>
          </a:p>
          <a:p>
            <a:pPr lvl="1" fontAlgn="base">
              <a:lnSpc>
                <a:spcPct val="130000"/>
              </a:lnSpc>
              <a:spcBef>
                <a:spcPts val="600"/>
              </a:spcBef>
              <a:buClr>
                <a:schemeClr val="tx1"/>
              </a:buClr>
              <a:defRPr/>
            </a:pPr>
            <a:r>
              <a:rPr lang="zh-CN" altLang="en-US">
                <a:latin typeface="Verdana" panose="020B0604030504040204" pitchFamily="34" charset="0"/>
                <a:cs typeface="Verdana" panose="020B0604030504040204" pitchFamily="34" charset="0"/>
              </a:rPr>
              <a:t>按路径长度递增的次序产生到各顶点的最短路径</a:t>
            </a:r>
            <a:endParaRPr lang="en-US" altLang="zh-CN">
              <a:latin typeface="Verdana" panose="020B0604030504040204" pitchFamily="34" charset="0"/>
              <a:cs typeface="Verdana" panose="020B0604030504040204" pitchFamily="34" charset="0"/>
            </a:endParaRPr>
          </a:p>
          <a:p>
            <a:pPr marL="468000" lvl="1" fontAlgn="base">
              <a:spcBef>
                <a:spcPts val="6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问题：这种策略能否保证得到全局最优解？</a:t>
            </a:r>
            <a:endParaRPr lang="en-US" altLang="zh-CN">
              <a:latin typeface="Verdana" panose="020B0604030504040204" pitchFamily="34" charset="0"/>
              <a:cs typeface="Verdana" panose="020B0604030504040204" pitchFamily="34" charset="0"/>
            </a:endParaRPr>
          </a:p>
          <a:p>
            <a:pPr lvl="1" fontAlgn="base">
              <a:lnSpc>
                <a:spcPct val="130000"/>
              </a:lnSpc>
              <a:spcBef>
                <a:spcPts val="600"/>
              </a:spcBef>
              <a:buClr>
                <a:schemeClr val="tx1"/>
              </a:buClr>
              <a:defRPr/>
            </a:pPr>
            <a:r>
              <a:rPr lang="zh-CN" altLang="en-US">
                <a:latin typeface="Verdana" panose="020B0604030504040204" pitchFamily="34" charset="0"/>
                <a:cs typeface="Verdana" panose="020B0604030504040204" pitchFamily="34" charset="0"/>
              </a:rPr>
              <a:t>设图中标出的路径长度为从</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到相应顶点的特殊路径长度</a:t>
            </a:r>
            <a:endParaRPr lang="en-US" altLang="zh-CN">
              <a:latin typeface="Verdana" panose="020B0604030504040204" pitchFamily="34" charset="0"/>
              <a:cs typeface="Verdana" panose="020B0604030504040204" pitchFamily="34" charset="0"/>
            </a:endParaRPr>
          </a:p>
          <a:p>
            <a:pPr lvl="1" fontAlgn="base">
              <a:lnSpc>
                <a:spcPct val="130000"/>
              </a:lnSpc>
              <a:spcBef>
                <a:spcPts val="600"/>
              </a:spcBef>
              <a:buClr>
                <a:schemeClr val="tx1"/>
              </a:buClr>
              <a:defRPr/>
            </a:pPr>
            <a:r>
              <a:rPr lang="zh-CN" altLang="en-US">
                <a:latin typeface="Verdana" panose="020B0604030504040204" pitchFamily="34" charset="0"/>
                <a:cs typeface="Verdana" panose="020B0604030504040204" pitchFamily="34" charset="0"/>
              </a:rPr>
              <a:t>不妨设：</a:t>
            </a:r>
            <a:r>
              <a:rPr lang="en-US" altLang="zh-CN">
                <a:latin typeface="Verdana" panose="020B0604030504040204" pitchFamily="34" charset="0"/>
                <a:cs typeface="Verdana" panose="020B0604030504040204" pitchFamily="34" charset="0"/>
              </a:rPr>
              <a:t>d</a:t>
            </a:r>
            <a:r>
              <a:rPr lang="en-US" altLang="zh-CN" b="1" baseline="-25000">
                <a:latin typeface="Verdana" panose="020B0604030504040204" pitchFamily="34" charset="0"/>
                <a:cs typeface="Verdana" panose="020B0604030504040204" pitchFamily="34" charset="0"/>
              </a:rPr>
              <a:t>1 </a:t>
            </a:r>
            <a:r>
              <a:rPr lang="zh-CN" altLang="en-US">
                <a:latin typeface="Verdana" panose="020B0604030504040204" pitchFamily="34" charset="0"/>
                <a:cs typeface="Verdana" panose="020B0604030504040204" pitchFamily="34" charset="0"/>
              </a:rPr>
              <a:t>≤ </a:t>
            </a:r>
            <a:r>
              <a:rPr lang="en-US" altLang="zh-CN">
                <a:latin typeface="Verdana" panose="020B0604030504040204" pitchFamily="34" charset="0"/>
                <a:cs typeface="Verdana" panose="020B0604030504040204" pitchFamily="34" charset="0"/>
              </a:rPr>
              <a:t>d</a:t>
            </a:r>
            <a:r>
              <a:rPr lang="en-US" altLang="zh-CN" b="1" baseline="-25000">
                <a:latin typeface="Verdana" panose="020B0604030504040204" pitchFamily="34" charset="0"/>
                <a:cs typeface="Verdana" panose="020B0604030504040204" pitchFamily="34" charset="0"/>
              </a:rPr>
              <a:t>2</a:t>
            </a:r>
            <a:r>
              <a:rPr lang="zh-CN" altLang="en-US">
                <a:latin typeface="Verdana" panose="020B0604030504040204" pitchFamily="34" charset="0"/>
                <a:cs typeface="Verdana" panose="020B0604030504040204" pitchFamily="34" charset="0"/>
              </a:rPr>
              <a:t> ≤ </a:t>
            </a:r>
            <a:r>
              <a:rPr lang="en-US" altLang="zh-CN">
                <a:latin typeface="Verdana" panose="020B0604030504040204" pitchFamily="34" charset="0"/>
                <a:cs typeface="Verdana" panose="020B0604030504040204" pitchFamily="34" charset="0"/>
              </a:rPr>
              <a:t>d</a:t>
            </a:r>
            <a:r>
              <a:rPr lang="en-US" altLang="zh-CN" b="1" baseline="-25000">
                <a:latin typeface="Verdana" panose="020B0604030504040204" pitchFamily="34" charset="0"/>
                <a:cs typeface="Verdana" panose="020B0604030504040204" pitchFamily="34" charset="0"/>
              </a:rPr>
              <a:t>3</a:t>
            </a:r>
          </a:p>
          <a:p>
            <a:pPr lvl="1" fontAlgn="base">
              <a:lnSpc>
                <a:spcPct val="130000"/>
              </a:lnSpc>
              <a:spcBef>
                <a:spcPts val="600"/>
              </a:spcBef>
              <a:buClr>
                <a:schemeClr val="tx1"/>
              </a:buClr>
              <a:defRPr/>
            </a:pPr>
            <a:r>
              <a:rPr lang="zh-CN" altLang="en-US">
                <a:latin typeface="Verdana" panose="020B0604030504040204" pitchFamily="34" charset="0"/>
                <a:cs typeface="Verdana" panose="020B0604030504040204" pitchFamily="34" charset="0"/>
              </a:rPr>
              <a:t>则：从</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出发到</a:t>
            </a:r>
            <a:r>
              <a:rPr lang="en-US" altLang="zh-CN">
                <a:latin typeface="Verdana" panose="020B0604030504040204" pitchFamily="34" charset="0"/>
                <a:cs typeface="Verdana" panose="020B0604030504040204" pitchFamily="34" charset="0"/>
              </a:rPr>
              <a:t>V-S</a:t>
            </a:r>
            <a:r>
              <a:rPr lang="zh-CN" altLang="en-US">
                <a:latin typeface="Verdana" panose="020B0604030504040204" pitchFamily="34" charset="0"/>
                <a:cs typeface="Verdana" panose="020B0604030504040204" pitchFamily="34" charset="0"/>
              </a:rPr>
              <a:t>的任意顶点的最短路径长度 ≥</a:t>
            </a:r>
            <a:r>
              <a:rPr lang="en-US" altLang="zh-CN">
                <a:latin typeface="Verdana" panose="020B0604030504040204" pitchFamily="34" charset="0"/>
                <a:cs typeface="Verdana" panose="020B0604030504040204" pitchFamily="34" charset="0"/>
              </a:rPr>
              <a:t> d</a:t>
            </a:r>
            <a:r>
              <a:rPr lang="en-US" altLang="zh-CN" b="1" baseline="-25000">
                <a:latin typeface="Verdana" panose="020B0604030504040204" pitchFamily="34" charset="0"/>
                <a:cs typeface="Verdana" panose="020B0604030504040204" pitchFamily="34" charset="0"/>
              </a:rPr>
              <a:t>1 </a:t>
            </a:r>
            <a:endParaRPr lang="en-US" altLang="zh-CN">
              <a:latin typeface="Verdana" panose="020B0604030504040204" pitchFamily="34" charset="0"/>
              <a:cs typeface="Verdana" panose="020B0604030504040204" pitchFamily="34" charset="0"/>
            </a:endParaRPr>
          </a:p>
        </p:txBody>
      </p:sp>
      <p:sp>
        <p:nvSpPr>
          <p:cNvPr id="3"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kumimoji="1" lang="en-US" altLang="zh-CN" b="0">
                <a:solidFill>
                  <a:schemeClr val="bg2">
                    <a:lumMod val="10000"/>
                  </a:schemeClr>
                </a:solidFill>
                <a:latin typeface="Verdana" pitchFamily="34" charset="0"/>
              </a:rPr>
              <a:t>Dijkstra</a:t>
            </a:r>
            <a:r>
              <a:rPr kumimoji="1" lang="zh-CN" altLang="en-US" b="0">
                <a:solidFill>
                  <a:schemeClr val="bg2">
                    <a:lumMod val="10000"/>
                  </a:schemeClr>
                </a:solidFill>
                <a:latin typeface="Verdana" pitchFamily="34" charset="0"/>
              </a:rPr>
              <a:t>算法的贪心选择策略的有效性</a:t>
            </a:r>
          </a:p>
        </p:txBody>
      </p:sp>
      <p:cxnSp>
        <p:nvCxnSpPr>
          <p:cNvPr id="4" name="直接连接符 3"/>
          <p:cNvCxnSpPr/>
          <p:nvPr/>
        </p:nvCxnSpPr>
        <p:spPr bwMode="auto">
          <a:xfrm>
            <a:off x="-3304" y="3284984"/>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pic>
        <p:nvPicPr>
          <p:cNvPr id="2129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01" y="959811"/>
            <a:ext cx="5170684" cy="21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29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2807" y="959811"/>
            <a:ext cx="3437103" cy="21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直接连接符 9"/>
          <p:cNvCxnSpPr/>
          <p:nvPr/>
        </p:nvCxnSpPr>
        <p:spPr bwMode="auto">
          <a:xfrm>
            <a:off x="5444363" y="699914"/>
            <a:ext cx="3304" cy="2556000"/>
          </a:xfrm>
          <a:prstGeom prst="line">
            <a:avLst/>
          </a:prstGeom>
          <a:ln w="57150">
            <a:solidFill>
              <a:srgbClr val="FF0000"/>
            </a:solidFill>
            <a:headEnd type="none" w="med" len="med"/>
            <a:tailEnd type="none" w="med" len="med"/>
          </a:ln>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09754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05218">
                                            <p:txEl>
                                              <p:pRg st="0" end="0"/>
                                            </p:txEl>
                                          </p:spTgt>
                                        </p:tgtEl>
                                        <p:attrNameLst>
                                          <p:attrName>style.visibility</p:attrName>
                                        </p:attrNameLst>
                                      </p:cBhvr>
                                      <p:to>
                                        <p:strVal val="visible"/>
                                      </p:to>
                                    </p:set>
                                    <p:animEffect transition="in" filter="wipe(left)">
                                      <p:cBhvr>
                                        <p:cTn id="7" dur="500"/>
                                        <p:tgtEl>
                                          <p:spTgt spid="905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5218">
                                            <p:txEl>
                                              <p:pRg st="1" end="1"/>
                                            </p:txEl>
                                          </p:spTgt>
                                        </p:tgtEl>
                                        <p:attrNameLst>
                                          <p:attrName>style.visibility</p:attrName>
                                        </p:attrNameLst>
                                      </p:cBhvr>
                                      <p:to>
                                        <p:strVal val="visible"/>
                                      </p:to>
                                    </p:set>
                                    <p:animEffect transition="in" filter="wipe(left)">
                                      <p:cBhvr>
                                        <p:cTn id="12" dur="500"/>
                                        <p:tgtEl>
                                          <p:spTgt spid="9052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5218">
                                            <p:txEl>
                                              <p:pRg st="2" end="2"/>
                                            </p:txEl>
                                          </p:spTgt>
                                        </p:tgtEl>
                                        <p:attrNameLst>
                                          <p:attrName>style.visibility</p:attrName>
                                        </p:attrNameLst>
                                      </p:cBhvr>
                                      <p:to>
                                        <p:strVal val="visible"/>
                                      </p:to>
                                    </p:set>
                                    <p:animEffect transition="in" filter="wipe(left)">
                                      <p:cBhvr>
                                        <p:cTn id="17" dur="500"/>
                                        <p:tgtEl>
                                          <p:spTgt spid="9052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5218">
                                            <p:txEl>
                                              <p:pRg st="3" end="3"/>
                                            </p:txEl>
                                          </p:spTgt>
                                        </p:tgtEl>
                                        <p:attrNameLst>
                                          <p:attrName>style.visibility</p:attrName>
                                        </p:attrNameLst>
                                      </p:cBhvr>
                                      <p:to>
                                        <p:strVal val="visible"/>
                                      </p:to>
                                    </p:set>
                                    <p:animEffect transition="in" filter="wipe(left)">
                                      <p:cBhvr>
                                        <p:cTn id="22" dur="500"/>
                                        <p:tgtEl>
                                          <p:spTgt spid="905218">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12994"/>
                                        </p:tgtEl>
                                        <p:attrNameLst>
                                          <p:attrName>style.visibility</p:attrName>
                                        </p:attrNameLst>
                                      </p:cBhvr>
                                      <p:to>
                                        <p:strVal val="visible"/>
                                      </p:to>
                                    </p:set>
                                    <p:animEffect transition="in" filter="fade">
                                      <p:cBhvr>
                                        <p:cTn id="25" dur="500"/>
                                        <p:tgtEl>
                                          <p:spTgt spid="21299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05218">
                                            <p:txEl>
                                              <p:pRg st="4" end="4"/>
                                            </p:txEl>
                                          </p:spTgt>
                                        </p:tgtEl>
                                        <p:attrNameLst>
                                          <p:attrName>style.visibility</p:attrName>
                                        </p:attrNameLst>
                                      </p:cBhvr>
                                      <p:to>
                                        <p:strVal val="visible"/>
                                      </p:to>
                                    </p:set>
                                    <p:animEffect transition="in" filter="wipe(left)">
                                      <p:cBhvr>
                                        <p:cTn id="30" dur="500"/>
                                        <p:tgtEl>
                                          <p:spTgt spid="905218">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12996"/>
                                        </p:tgtEl>
                                        <p:attrNameLst>
                                          <p:attrName>style.visibility</p:attrName>
                                        </p:attrNameLst>
                                      </p:cBhvr>
                                      <p:to>
                                        <p:strVal val="visible"/>
                                      </p:to>
                                    </p:set>
                                    <p:animEffect transition="in" filter="fade">
                                      <p:cBhvr>
                                        <p:cTn id="33" dur="500"/>
                                        <p:tgtEl>
                                          <p:spTgt spid="21299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05218">
                                            <p:txEl>
                                              <p:pRg st="5" end="5"/>
                                            </p:txEl>
                                          </p:spTgt>
                                        </p:tgtEl>
                                        <p:attrNameLst>
                                          <p:attrName>style.visibility</p:attrName>
                                        </p:attrNameLst>
                                      </p:cBhvr>
                                      <p:to>
                                        <p:strVal val="visible"/>
                                      </p:to>
                                    </p:set>
                                    <p:animEffect transition="in" filter="wipe(left)">
                                      <p:cBhvr>
                                        <p:cTn id="38" dur="500"/>
                                        <p:tgtEl>
                                          <p:spTgt spid="9052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ChangeArrowheads="1"/>
          </p:cNvSpPr>
          <p:nvPr>
            <p:ph idx="4294967295"/>
          </p:nvPr>
        </p:nvSpPr>
        <p:spPr>
          <a:xfrm>
            <a:off x="0" y="739775"/>
            <a:ext cx="9144000" cy="6092825"/>
          </a:xfrm>
          <a:prstGeom prst="rect">
            <a:avLst/>
          </a:prstGeom>
        </p:spPr>
        <p:txBody>
          <a:bodyPr>
            <a:normAutofit/>
          </a:bodyPr>
          <a:lstStyle/>
          <a:p>
            <a:pPr marL="468000" lvl="1" fontAlgn="base">
              <a:lnSpc>
                <a:spcPct val="160000"/>
              </a:lnSpc>
              <a:buClr>
                <a:schemeClr val="tx1"/>
              </a:buClr>
              <a:buSzPct val="100000"/>
              <a:buFont typeface="+mj-lt"/>
              <a:buAutoNum type="arabicPeriod"/>
              <a:defRPr/>
            </a:pPr>
            <a:r>
              <a:rPr lang="zh-CN" altLang="en-US">
                <a:latin typeface="Verdana" panose="020B0604030504040204" pitchFamily="34" charset="0"/>
                <a:cs typeface="Verdana" panose="020B0604030504040204" pitchFamily="34" charset="0"/>
              </a:rPr>
              <a:t>初始化</a:t>
            </a:r>
            <a:endParaRPr lang="zh-CN" altLang="en-US" dirty="0">
              <a:latin typeface="Verdana" panose="020B0604030504040204" pitchFamily="34" charset="0"/>
              <a:cs typeface="Verdana" panose="020B0604030504040204" pitchFamily="34" charset="0"/>
            </a:endParaRPr>
          </a:p>
          <a:p>
            <a:pPr lvl="1" fontAlgn="base">
              <a:lnSpc>
                <a:spcPct val="160000"/>
              </a:lnSpc>
              <a:buClr>
                <a:schemeClr val="tx1"/>
              </a:buClr>
              <a:defRPr/>
            </a:pPr>
            <a:r>
              <a:rPr lang="zh-CN" altLang="zh-CN" dirty="0">
                <a:latin typeface="Verdana" panose="020B0604030504040204" pitchFamily="34" charset="0"/>
                <a:cs typeface="Verdana" panose="020B0604030504040204" pitchFamily="34" charset="0"/>
              </a:rPr>
              <a:t>令</a:t>
            </a:r>
            <a:r>
              <a:rPr lang="zh-CN" altLang="en-US" dirty="0">
                <a:latin typeface="Verdana" panose="020B0604030504040204" pitchFamily="34" charset="0"/>
                <a:cs typeface="Verdana" panose="020B0604030504040204" pitchFamily="34" charset="0"/>
              </a:rPr>
              <a:t>：</a:t>
            </a:r>
            <a:r>
              <a:rPr lang="zh-CN" altLang="zh-CN" dirty="0">
                <a:latin typeface="Verdana" panose="020B0604030504040204" pitchFamily="34" charset="0"/>
                <a:cs typeface="Verdana" panose="020B0604030504040204" pitchFamily="34" charset="0"/>
              </a:rPr>
              <a:t> </a:t>
            </a:r>
            <a:r>
              <a:rPr lang="zh-CN" altLang="zh-CN">
                <a:latin typeface="Verdana" panose="020B0604030504040204" pitchFamily="34" charset="0"/>
                <a:cs typeface="Verdana" panose="020B0604030504040204" pitchFamily="34" charset="0"/>
              </a:rPr>
              <a:t>S={</a:t>
            </a:r>
            <a:r>
              <a:rPr lang="en-US" altLang="zh-CN">
                <a:latin typeface="Verdana" panose="020B0604030504040204" pitchFamily="34" charset="0"/>
                <a:cs typeface="Verdana" panose="020B0604030504040204" pitchFamily="34" charset="0"/>
              </a:rPr>
              <a:t>v</a:t>
            </a:r>
            <a:r>
              <a:rPr lang="zh-CN" altLang="zh-CN" b="1" baseline="-25000">
                <a:latin typeface="Verdana" panose="020B0604030504040204" pitchFamily="34" charset="0"/>
                <a:cs typeface="Verdana" panose="020B0604030504040204" pitchFamily="34" charset="0"/>
              </a:rPr>
              <a:t>0</a:t>
            </a:r>
            <a:r>
              <a:rPr lang="zh-CN" altLang="zh-CN" dirty="0">
                <a:latin typeface="Verdana" panose="020B0604030504040204" pitchFamily="34" charset="0"/>
                <a:cs typeface="Verdana" panose="020B0604030504040204" pitchFamily="34" charset="0"/>
              </a:rPr>
              <a:t>}</a:t>
            </a:r>
            <a:r>
              <a:rPr lang="zh-CN" altLang="en-US" dirty="0">
                <a:latin typeface="Verdana" panose="020B0604030504040204" pitchFamily="34" charset="0"/>
                <a:cs typeface="Verdana" panose="020B0604030504040204" pitchFamily="34" charset="0"/>
              </a:rPr>
              <a:t>，</a:t>
            </a:r>
            <a:r>
              <a:rPr lang="zh-CN" altLang="zh-CN" dirty="0">
                <a:latin typeface="Verdana" panose="020B0604030504040204" pitchFamily="34" charset="0"/>
                <a:cs typeface="Verdana" panose="020B0604030504040204" pitchFamily="34" charset="0"/>
              </a:rPr>
              <a:t>T={其余顶点}</a:t>
            </a:r>
            <a:endParaRPr lang="zh-CN" altLang="en-US" dirty="0">
              <a:latin typeface="Verdana" panose="020B0604030504040204" pitchFamily="34" charset="0"/>
              <a:cs typeface="Verdana" panose="020B0604030504040204" pitchFamily="34" charset="0"/>
            </a:endParaRPr>
          </a:p>
          <a:p>
            <a:pPr lvl="1" fontAlgn="base">
              <a:lnSpc>
                <a:spcPct val="160000"/>
              </a:lnSpc>
              <a:buClr>
                <a:schemeClr val="tx1"/>
              </a:buClr>
              <a:defRPr/>
            </a:pPr>
            <a:r>
              <a:rPr lang="zh-CN" altLang="zh-CN" dirty="0">
                <a:latin typeface="Verdana" panose="020B0604030504040204" pitchFamily="34" charset="0"/>
                <a:cs typeface="Verdana" panose="020B0604030504040204" pitchFamily="34" charset="0"/>
              </a:rPr>
              <a:t>T中顶</a:t>
            </a:r>
            <a:r>
              <a:rPr lang="zh-CN" altLang="zh-CN">
                <a:latin typeface="Verdana" panose="020B0604030504040204" pitchFamily="34" charset="0"/>
                <a:cs typeface="Verdana" panose="020B0604030504040204" pitchFamily="34" charset="0"/>
              </a:rPr>
              <a:t>点</a:t>
            </a:r>
            <a:r>
              <a:rPr lang="en-US" altLang="zh-CN">
                <a:latin typeface="Verdana" panose="020B0604030504040204" pitchFamily="34" charset="0"/>
                <a:cs typeface="Verdana" panose="020B0604030504040204" pitchFamily="34" charset="0"/>
              </a:rPr>
              <a:t> v</a:t>
            </a:r>
            <a:r>
              <a:rPr lang="zh-CN"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与</a:t>
            </a:r>
            <a:r>
              <a:rPr lang="en-US" altLang="zh-CN">
                <a:latin typeface="Verdana" panose="020B0604030504040204" pitchFamily="34" charset="0"/>
                <a:cs typeface="Verdana" panose="020B0604030504040204" pitchFamily="34" charset="0"/>
              </a:rPr>
              <a:t>v</a:t>
            </a:r>
            <a:r>
              <a:rPr lang="zh-CN" altLang="zh-CN" b="1" baseline="-25000">
                <a:latin typeface="Verdana" panose="020B0604030504040204" pitchFamily="34" charset="0"/>
                <a:cs typeface="Verdana" panose="020B0604030504040204" pitchFamily="34" charset="0"/>
              </a:rPr>
              <a:t>0</a:t>
            </a:r>
            <a:r>
              <a:rPr lang="zh-CN" altLang="zh-CN">
                <a:latin typeface="Verdana" panose="020B0604030504040204" pitchFamily="34" charset="0"/>
                <a:cs typeface="Verdana" panose="020B0604030504040204" pitchFamily="34" charset="0"/>
              </a:rPr>
              <a:t>的</a:t>
            </a:r>
            <a:r>
              <a:rPr lang="zh-CN" altLang="zh-CN" dirty="0">
                <a:latin typeface="Verdana" panose="020B0604030504040204" pitchFamily="34" charset="0"/>
                <a:cs typeface="Verdana" panose="020B0604030504040204" pitchFamily="34" charset="0"/>
              </a:rPr>
              <a:t>距离值</a:t>
            </a:r>
            <a:r>
              <a:rPr lang="en-US" altLang="zh-CN" dirty="0">
                <a:latin typeface="Verdana" panose="020B0604030504040204" pitchFamily="34" charset="0"/>
                <a:cs typeface="Verdana" panose="020B0604030504040204" pitchFamily="34" charset="0"/>
              </a:rPr>
              <a:t> </a:t>
            </a:r>
            <a:r>
              <a:rPr lang="en-US" altLang="zh-CN">
                <a:latin typeface="Verdana" panose="020B0604030504040204" pitchFamily="34" charset="0"/>
                <a:cs typeface="Verdana" panose="020B0604030504040204" pitchFamily="34" charset="0"/>
              </a:rPr>
              <a:t>D</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定义为</a:t>
            </a:r>
            <a:endParaRPr lang="zh-CN" altLang="en-US" dirty="0">
              <a:latin typeface="Verdana" panose="020B0604030504040204" pitchFamily="34" charset="0"/>
              <a:cs typeface="Verdana" panose="020B0604030504040204" pitchFamily="34" charset="0"/>
            </a:endParaRPr>
          </a:p>
          <a:p>
            <a:pPr lvl="2" fontAlgn="base">
              <a:lnSpc>
                <a:spcPct val="160000"/>
              </a:lnSpc>
              <a:buClr>
                <a:schemeClr val="tx1"/>
              </a:buClr>
              <a:buSzPct val="70000"/>
              <a:defRPr/>
            </a:pPr>
            <a:r>
              <a:rPr lang="zh-CN" altLang="zh-CN" dirty="0">
                <a:latin typeface="Verdana" panose="020B0604030504040204" pitchFamily="34" charset="0"/>
                <a:cs typeface="Verdana" panose="020B0604030504040204" pitchFamily="34" charset="0"/>
              </a:rPr>
              <a:t>若存</a:t>
            </a:r>
            <a:r>
              <a:rPr lang="zh-CN" altLang="zh-CN">
                <a:latin typeface="Verdana" panose="020B0604030504040204" pitchFamily="34" charset="0"/>
                <a:cs typeface="Verdana" panose="020B0604030504040204" pitchFamily="34" charset="0"/>
              </a:rPr>
              <a:t>在&lt;</a:t>
            </a:r>
            <a:r>
              <a:rPr lang="en-US" altLang="zh-CN">
                <a:latin typeface="Verdana" panose="020B0604030504040204" pitchFamily="34" charset="0"/>
                <a:cs typeface="Verdana" panose="020B0604030504040204" pitchFamily="34" charset="0"/>
              </a:rPr>
              <a:t>v</a:t>
            </a:r>
            <a:r>
              <a:rPr lang="zh-CN" altLang="zh-CN" b="1" baseline="-25000">
                <a:latin typeface="Verdana" panose="020B0604030504040204" pitchFamily="34" charset="0"/>
                <a:cs typeface="Verdana" panose="020B0604030504040204" pitchFamily="34" charset="0"/>
              </a:rPr>
              <a:t>0</a:t>
            </a:r>
            <a:r>
              <a:rPr lang="zh-CN" altLang="zh-CN">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 v</a:t>
            </a:r>
            <a:r>
              <a:rPr lang="zh-CN" altLang="zh-CN" b="1" baseline="-25000">
                <a:latin typeface="Verdana" panose="020B0604030504040204" pitchFamily="34" charset="0"/>
                <a:cs typeface="Verdana" panose="020B0604030504040204" pitchFamily="34" charset="0"/>
              </a:rPr>
              <a:t>i</a:t>
            </a:r>
            <a:r>
              <a:rPr lang="zh-CN" altLang="zh-CN" dirty="0">
                <a:latin typeface="Verdana" panose="020B0604030504040204" pitchFamily="34" charset="0"/>
                <a:cs typeface="Verdana" panose="020B0604030504040204" pitchFamily="34" charset="0"/>
              </a:rPr>
              <a:t>&gt;</a:t>
            </a:r>
            <a:r>
              <a:rPr lang="zh-CN" altLang="en-US" dirty="0">
                <a:latin typeface="Verdana" panose="020B0604030504040204" pitchFamily="34" charset="0"/>
                <a:cs typeface="Verdana" panose="020B0604030504040204" pitchFamily="34" charset="0"/>
              </a:rPr>
              <a:t>：</a:t>
            </a:r>
            <a:r>
              <a:rPr lang="en-US" altLang="zh-CN" dirty="0">
                <a:latin typeface="Verdana" panose="020B0604030504040204" pitchFamily="34" charset="0"/>
                <a:cs typeface="Verdana" panose="020B0604030504040204" pitchFamily="34" charset="0"/>
              </a:rPr>
              <a:t> </a:t>
            </a:r>
            <a:r>
              <a:rPr lang="en-US" altLang="zh-CN">
                <a:latin typeface="Verdana" panose="020B0604030504040204" pitchFamily="34" charset="0"/>
                <a:cs typeface="Verdana" panose="020B0604030504040204" pitchFamily="34" charset="0"/>
              </a:rPr>
              <a:t>D</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a:t>
            </a:r>
            <a:r>
              <a:rPr lang="zh-CN" altLang="zh-CN">
                <a:latin typeface="Verdana" panose="020B0604030504040204" pitchFamily="34" charset="0"/>
                <a:cs typeface="Verdana" panose="020B0604030504040204" pitchFamily="34" charset="0"/>
              </a:rPr>
              <a:t>为弧&lt;</a:t>
            </a:r>
            <a:r>
              <a:rPr lang="en-US" altLang="zh-CN">
                <a:latin typeface="Verdana" panose="020B0604030504040204" pitchFamily="34" charset="0"/>
                <a:cs typeface="Verdana" panose="020B0604030504040204" pitchFamily="34" charset="0"/>
              </a:rPr>
              <a:t>v</a:t>
            </a:r>
            <a:r>
              <a:rPr lang="zh-CN" altLang="zh-CN" b="1" baseline="-25000">
                <a:latin typeface="Verdana" panose="020B0604030504040204" pitchFamily="34" charset="0"/>
                <a:cs typeface="Verdana" panose="020B0604030504040204" pitchFamily="34" charset="0"/>
              </a:rPr>
              <a:t>0</a:t>
            </a:r>
            <a:r>
              <a:rPr lang="zh-CN" altLang="zh-CN">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 v</a:t>
            </a:r>
            <a:r>
              <a:rPr lang="zh-CN" altLang="zh-CN" b="1" baseline="-25000">
                <a:latin typeface="Verdana" panose="020B0604030504040204" pitchFamily="34" charset="0"/>
                <a:cs typeface="Verdana" panose="020B0604030504040204" pitchFamily="34" charset="0"/>
              </a:rPr>
              <a:t>i</a:t>
            </a:r>
            <a:r>
              <a:rPr lang="zh-CN" altLang="zh-CN">
                <a:latin typeface="Verdana" panose="020B0604030504040204" pitchFamily="34" charset="0"/>
                <a:cs typeface="Verdana" panose="020B0604030504040204" pitchFamily="34" charset="0"/>
              </a:rPr>
              <a:t>&gt;上</a:t>
            </a:r>
            <a:r>
              <a:rPr lang="zh-CN" altLang="zh-CN" dirty="0">
                <a:latin typeface="Verdana" panose="020B0604030504040204" pitchFamily="34" charset="0"/>
                <a:cs typeface="Verdana" panose="020B0604030504040204" pitchFamily="34" charset="0"/>
              </a:rPr>
              <a:t>的权值</a:t>
            </a:r>
            <a:endParaRPr lang="zh-CN" altLang="en-US" dirty="0">
              <a:latin typeface="Verdana" panose="020B0604030504040204" pitchFamily="34" charset="0"/>
              <a:cs typeface="Verdana" panose="020B0604030504040204" pitchFamily="34" charset="0"/>
            </a:endParaRPr>
          </a:p>
          <a:p>
            <a:pPr lvl="2" fontAlgn="base">
              <a:lnSpc>
                <a:spcPct val="160000"/>
              </a:lnSpc>
              <a:buClr>
                <a:schemeClr val="tx1"/>
              </a:buClr>
              <a:buSzPct val="70000"/>
              <a:defRPr/>
            </a:pPr>
            <a:r>
              <a:rPr lang="zh-CN" altLang="zh-CN" dirty="0">
                <a:latin typeface="Verdana" panose="020B0604030504040204" pitchFamily="34" charset="0"/>
                <a:cs typeface="Verdana" panose="020B0604030504040204" pitchFamily="34" charset="0"/>
              </a:rPr>
              <a:t>若不存</a:t>
            </a:r>
            <a:r>
              <a:rPr lang="zh-CN" altLang="zh-CN">
                <a:latin typeface="Verdana" panose="020B0604030504040204" pitchFamily="34" charset="0"/>
                <a:cs typeface="Verdana" panose="020B0604030504040204" pitchFamily="34" charset="0"/>
              </a:rPr>
              <a:t>在&lt;</a:t>
            </a:r>
            <a:r>
              <a:rPr lang="en-US" altLang="zh-CN">
                <a:latin typeface="Verdana" panose="020B0604030504040204" pitchFamily="34" charset="0"/>
                <a:cs typeface="Verdana" panose="020B0604030504040204" pitchFamily="34" charset="0"/>
              </a:rPr>
              <a:t>v</a:t>
            </a:r>
            <a:r>
              <a:rPr lang="zh-CN" altLang="zh-CN" b="1" baseline="-25000">
                <a:latin typeface="Verdana" panose="020B0604030504040204" pitchFamily="34" charset="0"/>
                <a:cs typeface="Verdana" panose="020B0604030504040204" pitchFamily="34" charset="0"/>
              </a:rPr>
              <a:t>0</a:t>
            </a:r>
            <a:r>
              <a:rPr lang="zh-CN" altLang="zh-CN">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 v</a:t>
            </a:r>
            <a:r>
              <a:rPr lang="zh-CN" altLang="zh-CN" b="1" baseline="-25000">
                <a:latin typeface="Verdana" panose="020B0604030504040204" pitchFamily="34" charset="0"/>
                <a:cs typeface="Verdana" panose="020B0604030504040204" pitchFamily="34" charset="0"/>
              </a:rPr>
              <a:t>i</a:t>
            </a:r>
            <a:r>
              <a:rPr lang="zh-CN" altLang="zh-CN" dirty="0">
                <a:latin typeface="Verdana" panose="020B0604030504040204" pitchFamily="34" charset="0"/>
                <a:cs typeface="Verdana" panose="020B0604030504040204" pitchFamily="34" charset="0"/>
              </a:rPr>
              <a:t>&gt;</a:t>
            </a:r>
            <a:r>
              <a:rPr lang="zh-CN" altLang="en-US" dirty="0">
                <a:latin typeface="Verdana" panose="020B0604030504040204" pitchFamily="34" charset="0"/>
                <a:cs typeface="Verdana" panose="020B0604030504040204" pitchFamily="34" charset="0"/>
              </a:rPr>
              <a:t>：</a:t>
            </a:r>
            <a:r>
              <a:rPr lang="en-US" altLang="zh-CN" dirty="0">
                <a:latin typeface="Verdana" panose="020B0604030504040204" pitchFamily="34" charset="0"/>
                <a:cs typeface="Verdana" panose="020B0604030504040204" pitchFamily="34" charset="0"/>
              </a:rPr>
              <a:t> D</a:t>
            </a:r>
            <a:r>
              <a:rPr lang="en-US" altLang="zh-CN" b="1" baseline="-25000" dirty="0">
                <a:latin typeface="Verdana" panose="020B0604030504040204" pitchFamily="34" charset="0"/>
                <a:cs typeface="Verdana" panose="020B0604030504040204" pitchFamily="34" charset="0"/>
              </a:rPr>
              <a:t>i</a:t>
            </a:r>
            <a:r>
              <a:rPr lang="en-US" altLang="zh-CN" dirty="0">
                <a:latin typeface="Verdana" panose="020B0604030504040204" pitchFamily="34" charset="0"/>
                <a:cs typeface="Verdana" panose="020B0604030504040204" pitchFamily="34" charset="0"/>
              </a:rPr>
              <a:t> </a:t>
            </a:r>
            <a:r>
              <a:rPr lang="zh-CN" altLang="zh-CN" dirty="0">
                <a:latin typeface="Verdana" panose="020B0604030504040204" pitchFamily="34" charset="0"/>
                <a:cs typeface="Verdana" panose="020B0604030504040204" pitchFamily="34" charset="0"/>
              </a:rPr>
              <a:t>为</a:t>
            </a:r>
            <a:r>
              <a:rPr lang="zh-CN" altLang="en-US" dirty="0">
                <a:latin typeface="Verdana" panose="020B0604030504040204" pitchFamily="34" charset="0"/>
                <a:cs typeface="Verdana" panose="020B0604030504040204" pitchFamily="34" charset="0"/>
              </a:rPr>
              <a:t>∞</a:t>
            </a:r>
            <a:endParaRPr lang="zh-CN" altLang="zh-CN" dirty="0">
              <a:latin typeface="Verdana" panose="020B0604030504040204" pitchFamily="34" charset="0"/>
              <a:cs typeface="Verdana" panose="020B0604030504040204" pitchFamily="34" charset="0"/>
            </a:endParaRPr>
          </a:p>
          <a:p>
            <a:pPr marL="457200" lvl="1" indent="-457200" fontAlgn="base">
              <a:lnSpc>
                <a:spcPct val="160000"/>
              </a:lnSpc>
              <a:buClr>
                <a:schemeClr val="tx1"/>
              </a:buClr>
              <a:buSzPct val="100000"/>
              <a:buFont typeface="+mj-lt"/>
              <a:buAutoNum type="arabicPeriod" startAt="2"/>
              <a:defRPr/>
            </a:pPr>
            <a:r>
              <a:rPr lang="zh-CN" altLang="zh-CN">
                <a:latin typeface="Verdana" panose="020B0604030504040204" pitchFamily="34" charset="0"/>
                <a:cs typeface="Verdana" panose="020B0604030504040204" pitchFamily="34" charset="0"/>
              </a:rPr>
              <a:t>从T</a:t>
            </a:r>
            <a:r>
              <a:rPr lang="en-US" altLang="zh-CN">
                <a:latin typeface="Verdana" panose="020B0604030504040204" pitchFamily="34" charset="0"/>
                <a:cs typeface="Verdana" panose="020B0604030504040204" pitchFamily="34" charset="0"/>
              </a:rPr>
              <a:t>=V-S</a:t>
            </a:r>
            <a:r>
              <a:rPr lang="zh-CN" altLang="zh-CN">
                <a:latin typeface="Verdana" panose="020B0604030504040204" pitchFamily="34" charset="0"/>
                <a:cs typeface="Verdana" panose="020B0604030504040204" pitchFamily="34" charset="0"/>
              </a:rPr>
              <a:t>中</a:t>
            </a:r>
            <a:r>
              <a:rPr lang="zh-CN" altLang="zh-CN" dirty="0">
                <a:latin typeface="Verdana" panose="020B0604030504040204" pitchFamily="34" charset="0"/>
                <a:cs typeface="Verdana" panose="020B0604030504040204" pitchFamily="34" charset="0"/>
              </a:rPr>
              <a:t>选取</a:t>
            </a:r>
            <a:r>
              <a:rPr lang="zh-CN" altLang="zh-CN">
                <a:latin typeface="Verdana" panose="020B0604030504040204" pitchFamily="34" charset="0"/>
                <a:cs typeface="Verdana" panose="020B0604030504040204" pitchFamily="34" charset="0"/>
              </a:rPr>
              <a:t>一个</a:t>
            </a:r>
            <a:r>
              <a:rPr lang="zh-CN" altLang="en-US">
                <a:latin typeface="Verdana" panose="020B0604030504040204" pitchFamily="34" charset="0"/>
                <a:cs typeface="Verdana" panose="020B0604030504040204" pitchFamily="34" charset="0"/>
              </a:rPr>
              <a:t>与</a:t>
            </a:r>
            <a:r>
              <a:rPr lang="en-US" altLang="zh-CN">
                <a:latin typeface="Verdana" panose="020B0604030504040204" pitchFamily="34" charset="0"/>
                <a:cs typeface="Verdana" panose="020B0604030504040204" pitchFamily="34" charset="0"/>
              </a:rPr>
              <a:t>v</a:t>
            </a:r>
            <a:r>
              <a:rPr lang="zh-CN" altLang="zh-CN" b="1" baseline="-25000">
                <a:latin typeface="Verdana" panose="020B0604030504040204" pitchFamily="34" charset="0"/>
                <a:cs typeface="Verdana" panose="020B0604030504040204" pitchFamily="34" charset="0"/>
              </a:rPr>
              <a:t>0</a:t>
            </a:r>
            <a:r>
              <a:rPr lang="zh-CN" altLang="zh-CN">
                <a:latin typeface="Verdana" panose="020B0604030504040204" pitchFamily="34" charset="0"/>
                <a:cs typeface="Verdana" panose="020B0604030504040204" pitchFamily="34" charset="0"/>
              </a:rPr>
              <a:t>的</a:t>
            </a:r>
            <a:r>
              <a:rPr lang="zh-CN" altLang="en-US">
                <a:latin typeface="Verdana" panose="020B0604030504040204" pitchFamily="34" charset="0"/>
                <a:cs typeface="Verdana" panose="020B0604030504040204" pitchFamily="34" charset="0"/>
              </a:rPr>
              <a:t>距离值</a:t>
            </a:r>
            <a:r>
              <a:rPr lang="zh-CN" altLang="zh-CN">
                <a:latin typeface="Verdana" panose="020B0604030504040204" pitchFamily="34" charset="0"/>
                <a:cs typeface="Verdana" panose="020B0604030504040204" pitchFamily="34" charset="0"/>
              </a:rPr>
              <a:t>最</a:t>
            </a:r>
            <a:r>
              <a:rPr lang="zh-CN" altLang="zh-CN" dirty="0">
                <a:latin typeface="Verdana" panose="020B0604030504040204" pitchFamily="34" charset="0"/>
                <a:cs typeface="Verdana" panose="020B0604030504040204" pitchFamily="34" charset="0"/>
              </a:rPr>
              <a:t>小的</a:t>
            </a:r>
            <a:r>
              <a:rPr lang="zh-CN" altLang="zh-CN">
                <a:latin typeface="Verdana" panose="020B0604030504040204" pitchFamily="34" charset="0"/>
                <a:cs typeface="Verdana" panose="020B0604030504040204" pitchFamily="34" charset="0"/>
              </a:rPr>
              <a:t>顶点</a:t>
            </a:r>
            <a:r>
              <a:rPr lang="en-US" altLang="zh-CN">
                <a:latin typeface="Verdana" panose="020B0604030504040204" pitchFamily="34" charset="0"/>
                <a:cs typeface="Verdana" panose="020B0604030504040204" pitchFamily="34" charset="0"/>
              </a:rPr>
              <a:t>v</a:t>
            </a:r>
            <a:r>
              <a:rPr lang="zh-CN" altLang="zh-CN" b="1" baseline="-25000">
                <a:latin typeface="Verdana" panose="020B0604030504040204" pitchFamily="34" charset="0"/>
                <a:cs typeface="Verdana" panose="020B0604030504040204" pitchFamily="34" charset="0"/>
              </a:rPr>
              <a:t>W</a:t>
            </a:r>
            <a:r>
              <a:rPr lang="zh-CN" altLang="zh-CN" dirty="0">
                <a:latin typeface="Verdana" panose="020B0604030504040204" pitchFamily="34" charset="0"/>
                <a:cs typeface="Verdana" panose="020B0604030504040204" pitchFamily="34" charset="0"/>
              </a:rPr>
              <a:t>加入S</a:t>
            </a:r>
          </a:p>
          <a:p>
            <a:pPr lvl="1" fontAlgn="base">
              <a:lnSpc>
                <a:spcPct val="160000"/>
              </a:lnSpc>
              <a:buClr>
                <a:schemeClr val="tx1"/>
              </a:buClr>
              <a:defRPr/>
            </a:pPr>
            <a:r>
              <a:rPr lang="zh-CN" altLang="en-US">
                <a:latin typeface="Verdana" panose="020B0604030504040204" pitchFamily="34" charset="0"/>
                <a:cs typeface="Verdana" panose="020B0604030504040204" pitchFamily="34" charset="0"/>
              </a:rPr>
              <a:t>同时更新</a:t>
            </a:r>
            <a:r>
              <a:rPr lang="zh-CN" altLang="zh-CN">
                <a:latin typeface="Verdana" panose="020B0604030504040204" pitchFamily="34" charset="0"/>
                <a:cs typeface="Verdana" panose="020B0604030504040204" pitchFamily="34" charset="0"/>
              </a:rPr>
              <a:t>T</a:t>
            </a:r>
            <a:r>
              <a:rPr lang="zh-CN" altLang="zh-CN" dirty="0">
                <a:latin typeface="Verdana" panose="020B0604030504040204" pitchFamily="34" charset="0"/>
                <a:cs typeface="Verdana" panose="020B0604030504040204" pitchFamily="34" charset="0"/>
              </a:rPr>
              <a:t>中顶点的距</a:t>
            </a:r>
            <a:r>
              <a:rPr lang="zh-CN" altLang="zh-CN">
                <a:latin typeface="Verdana" panose="020B0604030504040204" pitchFamily="34" charset="0"/>
                <a:cs typeface="Verdana" panose="020B0604030504040204" pitchFamily="34" charset="0"/>
              </a:rPr>
              <a:t>离值</a:t>
            </a:r>
            <a:r>
              <a:rPr lang="zh-CN" altLang="en-US">
                <a:latin typeface="Verdana" panose="020B0604030504040204" pitchFamily="34" charset="0"/>
                <a:cs typeface="Verdana" panose="020B0604030504040204" pitchFamily="34" charset="0"/>
              </a:rPr>
              <a:t>：</a:t>
            </a:r>
            <a:r>
              <a:rPr lang="zh-CN" altLang="zh-CN">
                <a:latin typeface="Verdana" panose="020B0604030504040204" pitchFamily="34" charset="0"/>
                <a:cs typeface="Verdana" panose="020B0604030504040204" pitchFamily="34" charset="0"/>
              </a:rPr>
              <a:t>若</a:t>
            </a:r>
            <a:r>
              <a:rPr lang="zh-CN" altLang="en-US">
                <a:latin typeface="Verdana" panose="020B0604030504040204" pitchFamily="34" charset="0"/>
                <a:cs typeface="Verdana" panose="020B0604030504040204" pitchFamily="34" charset="0"/>
              </a:rPr>
              <a:t>增加</a:t>
            </a:r>
            <a:r>
              <a:rPr lang="en-US" altLang="zh-CN">
                <a:latin typeface="Verdana" panose="020B0604030504040204" pitchFamily="34" charset="0"/>
                <a:cs typeface="Verdana" panose="020B0604030504040204" pitchFamily="34" charset="0"/>
              </a:rPr>
              <a:t>v</a:t>
            </a:r>
            <a:r>
              <a:rPr lang="zh-CN" altLang="zh-CN" b="1" baseline="-25000">
                <a:latin typeface="Verdana" panose="020B0604030504040204" pitchFamily="34" charset="0"/>
                <a:cs typeface="Verdana" panose="020B0604030504040204" pitchFamily="34" charset="0"/>
              </a:rPr>
              <a:t>W</a:t>
            </a:r>
            <a:r>
              <a:rPr lang="zh-CN" altLang="zh-CN">
                <a:latin typeface="Verdana" panose="020B0604030504040204" pitchFamily="34" charset="0"/>
                <a:cs typeface="Verdana" panose="020B0604030504040204" pitchFamily="34" charset="0"/>
              </a:rPr>
              <a:t>作</a:t>
            </a:r>
            <a:r>
              <a:rPr lang="zh-CN" altLang="zh-CN" dirty="0">
                <a:latin typeface="Verdana" panose="020B0604030504040204" pitchFamily="34" charset="0"/>
                <a:cs typeface="Verdana" panose="020B0604030504040204" pitchFamily="34" charset="0"/>
              </a:rPr>
              <a:t>中间顶点</a:t>
            </a:r>
            <a:r>
              <a:rPr lang="zh-CN" altLang="en-US">
                <a:latin typeface="Verdana" panose="020B0604030504040204" pitchFamily="34" charset="0"/>
                <a:cs typeface="Verdana" panose="020B0604030504040204" pitchFamily="34" charset="0"/>
              </a:rPr>
              <a:t>之后</a:t>
            </a:r>
            <a:endParaRPr lang="en-US" altLang="zh-CN">
              <a:latin typeface="Verdana" panose="020B0604030504040204" pitchFamily="34" charset="0"/>
              <a:cs typeface="Verdana" panose="020B0604030504040204" pitchFamily="34" charset="0"/>
            </a:endParaRPr>
          </a:p>
          <a:p>
            <a:pPr lvl="2" fontAlgn="base">
              <a:lnSpc>
                <a:spcPct val="160000"/>
              </a:lnSpc>
              <a:buClr>
                <a:schemeClr val="tx1"/>
              </a:buClr>
              <a:buSzPct val="70000"/>
              <a:defRPr/>
            </a:pPr>
            <a:r>
              <a:rPr lang="zh-CN" altLang="zh-CN">
                <a:latin typeface="Verdana" panose="020B0604030504040204" pitchFamily="34" charset="0"/>
                <a:cs typeface="Verdana" panose="020B0604030504040204" pitchFamily="34" charset="0"/>
              </a:rPr>
              <a:t>从</a:t>
            </a:r>
            <a:r>
              <a:rPr lang="en-US" altLang="zh-CN">
                <a:latin typeface="Verdana" panose="020B0604030504040204" pitchFamily="34" charset="0"/>
                <a:cs typeface="Verdana" panose="020B0604030504040204" pitchFamily="34" charset="0"/>
              </a:rPr>
              <a:t>v</a:t>
            </a:r>
            <a:r>
              <a:rPr lang="zh-CN" altLang="zh-CN" b="1" baseline="-25000">
                <a:latin typeface="Verdana" panose="020B0604030504040204" pitchFamily="34" charset="0"/>
                <a:cs typeface="Verdana" panose="020B0604030504040204" pitchFamily="34" charset="0"/>
              </a:rPr>
              <a:t>0</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经 </a:t>
            </a:r>
            <a:r>
              <a:rPr lang="en-US" altLang="zh-CN">
                <a:latin typeface="Verdana" panose="020B0604030504040204" pitchFamily="34" charset="0"/>
                <a:cs typeface="Verdana" panose="020B0604030504040204" pitchFamily="34" charset="0"/>
              </a:rPr>
              <a:t>v</a:t>
            </a:r>
            <a:r>
              <a:rPr lang="zh-CN" altLang="zh-CN" b="1" baseline="-25000">
                <a:latin typeface="Verdana" panose="020B0604030504040204" pitchFamily="34" charset="0"/>
                <a:cs typeface="Verdana" panose="020B0604030504040204" pitchFamily="34" charset="0"/>
              </a:rPr>
              <a:t>W</a:t>
            </a:r>
            <a:r>
              <a:rPr lang="en-US" altLang="zh-CN">
                <a:latin typeface="Verdana" panose="020B0604030504040204" pitchFamily="34" charset="0"/>
                <a:cs typeface="Verdana" panose="020B0604030504040204" pitchFamily="34" charset="0"/>
              </a:rPr>
              <a:t> </a:t>
            </a:r>
            <a:r>
              <a:rPr lang="zh-CN" altLang="zh-CN">
                <a:latin typeface="Verdana" panose="020B0604030504040204" pitchFamily="34" charset="0"/>
                <a:cs typeface="Verdana" panose="020B0604030504040204" pitchFamily="34" charset="0"/>
              </a:rPr>
              <a:t>到</a:t>
            </a:r>
            <a:r>
              <a:rPr lang="en-US" altLang="zh-CN">
                <a:latin typeface="Verdana" panose="020B0604030504040204" pitchFamily="34" charset="0"/>
                <a:cs typeface="Verdana" panose="020B0604030504040204" pitchFamily="34" charset="0"/>
              </a:rPr>
              <a:t> v</a:t>
            </a:r>
            <a:r>
              <a:rPr lang="zh-CN"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a:t>
            </a:r>
            <a:r>
              <a:rPr lang="zh-CN" altLang="zh-CN" dirty="0">
                <a:latin typeface="Verdana" panose="020B0604030504040204" pitchFamily="34" charset="0"/>
                <a:cs typeface="Verdana" panose="020B0604030504040204" pitchFamily="34" charset="0"/>
              </a:rPr>
              <a:t>的距离</a:t>
            </a:r>
            <a:r>
              <a:rPr lang="zh-CN" altLang="zh-CN">
                <a:latin typeface="Verdana" panose="020B0604030504040204" pitchFamily="34" charset="0"/>
                <a:cs typeface="Verdana" panose="020B0604030504040204" pitchFamily="34" charset="0"/>
              </a:rPr>
              <a:t>值比</a:t>
            </a:r>
            <a:r>
              <a:rPr lang="zh-CN" altLang="en-US">
                <a:latin typeface="Verdana" panose="020B0604030504040204" pitchFamily="34" charset="0"/>
                <a:cs typeface="Verdana" panose="020B0604030504040204" pitchFamily="34" charset="0"/>
              </a:rPr>
              <a:t>之前的特殊路径</a:t>
            </a:r>
            <a:r>
              <a:rPr lang="zh-CN" altLang="zh-CN">
                <a:latin typeface="Verdana" panose="020B0604030504040204" pitchFamily="34" charset="0"/>
                <a:cs typeface="Verdana" panose="020B0604030504040204" pitchFamily="34" charset="0"/>
              </a:rPr>
              <a:t>短</a:t>
            </a:r>
            <a:endParaRPr lang="en-US" altLang="zh-CN">
              <a:latin typeface="Verdana" panose="020B0604030504040204" pitchFamily="34" charset="0"/>
              <a:cs typeface="Verdana" panose="020B0604030504040204" pitchFamily="34" charset="0"/>
            </a:endParaRPr>
          </a:p>
          <a:p>
            <a:pPr lvl="2" fontAlgn="base">
              <a:lnSpc>
                <a:spcPct val="160000"/>
              </a:lnSpc>
              <a:buClr>
                <a:schemeClr val="tx1"/>
              </a:buClr>
              <a:buSzPct val="70000"/>
              <a:defRPr/>
            </a:pPr>
            <a:r>
              <a:rPr lang="zh-CN" altLang="zh-CN">
                <a:latin typeface="Verdana" panose="020B0604030504040204" pitchFamily="34" charset="0"/>
                <a:cs typeface="Verdana" panose="020B0604030504040204" pitchFamily="34" charset="0"/>
              </a:rPr>
              <a:t>则</a:t>
            </a:r>
            <a:r>
              <a:rPr lang="zh-CN" altLang="en-US" dirty="0">
                <a:latin typeface="Verdana" panose="020B0604030504040204" pitchFamily="34" charset="0"/>
                <a:cs typeface="Verdana" panose="020B0604030504040204" pitchFamily="34" charset="0"/>
              </a:rPr>
              <a:t>更</a:t>
            </a:r>
            <a:r>
              <a:rPr lang="zh-CN" altLang="en-US">
                <a:latin typeface="Verdana" panose="020B0604030504040204" pitchFamily="34" charset="0"/>
                <a:cs typeface="Verdana" panose="020B0604030504040204" pitchFamily="34" charset="0"/>
              </a:rPr>
              <a:t>新 </a:t>
            </a:r>
            <a:r>
              <a:rPr lang="en-US" altLang="zh-CN">
                <a:latin typeface="Verdana" panose="020B0604030504040204" pitchFamily="34" charset="0"/>
                <a:cs typeface="Verdana" panose="020B0604030504040204" pitchFamily="34" charset="0"/>
              </a:rPr>
              <a:t>v</a:t>
            </a:r>
            <a:r>
              <a:rPr lang="zh-CN"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a:t>
            </a:r>
            <a:r>
              <a:rPr lang="zh-CN" altLang="zh-CN" dirty="0">
                <a:latin typeface="Verdana" panose="020B0604030504040204" pitchFamily="34" charset="0"/>
                <a:cs typeface="Verdana" panose="020B0604030504040204" pitchFamily="34" charset="0"/>
              </a:rPr>
              <a:t>距离值</a:t>
            </a:r>
            <a:r>
              <a:rPr lang="zh-CN" altLang="en-US" dirty="0">
                <a:latin typeface="Verdana" panose="020B0604030504040204" pitchFamily="34" charset="0"/>
                <a:cs typeface="Verdana" panose="020B0604030504040204" pitchFamily="34" charset="0"/>
              </a:rPr>
              <a:t>（为较小的值）</a:t>
            </a:r>
            <a:endParaRPr lang="zh-CN" altLang="zh-CN" dirty="0">
              <a:latin typeface="Verdana" panose="020B0604030504040204" pitchFamily="34" charset="0"/>
              <a:cs typeface="Verdana" panose="020B0604030504040204" pitchFamily="34" charset="0"/>
            </a:endParaRPr>
          </a:p>
          <a:p>
            <a:pPr marL="457200" lvl="1" indent="-457200" fontAlgn="base">
              <a:lnSpc>
                <a:spcPct val="160000"/>
              </a:lnSpc>
              <a:buClr>
                <a:schemeClr val="tx1"/>
              </a:buClr>
              <a:buSzPct val="100000"/>
              <a:buFont typeface="+mj-lt"/>
              <a:buAutoNum type="arabicPeriod" startAt="3"/>
              <a:defRPr/>
            </a:pPr>
            <a:r>
              <a:rPr lang="zh-CN" altLang="zh-CN" dirty="0">
                <a:latin typeface="Verdana" panose="020B0604030504040204" pitchFamily="34" charset="0"/>
                <a:cs typeface="Verdana" panose="020B0604030504040204" pitchFamily="34" charset="0"/>
              </a:rPr>
              <a:t>重复上述步骤，直到S中包含所有顶点</a:t>
            </a:r>
            <a:r>
              <a:rPr lang="zh-CN" altLang="en-US" dirty="0">
                <a:latin typeface="Verdana" panose="020B0604030504040204" pitchFamily="34" charset="0"/>
                <a:cs typeface="Verdana" panose="020B0604030504040204" pitchFamily="34" charset="0"/>
              </a:rPr>
              <a:t>（</a:t>
            </a:r>
            <a:r>
              <a:rPr lang="zh-CN" altLang="zh-CN" dirty="0">
                <a:latin typeface="Verdana" panose="020B0604030504040204" pitchFamily="34" charset="0"/>
                <a:cs typeface="Verdana" panose="020B0604030504040204" pitchFamily="34" charset="0"/>
              </a:rPr>
              <a:t>即S=V</a:t>
            </a:r>
            <a:r>
              <a:rPr lang="zh-CN" altLang="en-US" dirty="0">
                <a:latin typeface="Verdana" panose="020B0604030504040204" pitchFamily="34" charset="0"/>
                <a:cs typeface="Verdana" panose="020B0604030504040204" pitchFamily="34" charset="0"/>
              </a:rPr>
              <a:t>）</a:t>
            </a:r>
            <a:r>
              <a:rPr lang="zh-CN" altLang="zh-CN" dirty="0">
                <a:latin typeface="Verdana" panose="020B0604030504040204" pitchFamily="34" charset="0"/>
                <a:cs typeface="Verdana" panose="020B0604030504040204" pitchFamily="34" charset="0"/>
              </a:rPr>
              <a:t>为止</a:t>
            </a:r>
            <a:endParaRPr lang="en-US" altLang="zh-CN" dirty="0">
              <a:latin typeface="Verdana" panose="020B0604030504040204" pitchFamily="34" charset="0"/>
              <a:cs typeface="Verdana" panose="020B0604030504040204" pitchFamily="34" charset="0"/>
            </a:endParaRPr>
          </a:p>
        </p:txBody>
      </p:sp>
      <p:sp>
        <p:nvSpPr>
          <p:cNvPr id="3"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lang="en-GB" altLang="zh-CN" b="0" kern="0"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Dijkstra</a:t>
            </a:r>
            <a:r>
              <a:rPr lang="zh-CN" altLang="en-US" b="0" kern="0" dirty="0">
                <a:solidFill>
                  <a:schemeClr val="bg2">
                    <a:lumMod val="10000"/>
                  </a:schemeClr>
                </a:solidFill>
                <a:latin typeface="Verdana" panose="020B0604030504040204" pitchFamily="34" charset="0"/>
                <a:cs typeface="Verdana" panose="020B0604030504040204" pitchFamily="34" charset="0"/>
              </a:rPr>
              <a:t>算法</a:t>
            </a:r>
            <a:r>
              <a:rPr lang="zh-CN" altLang="en-US" b="0" kern="0">
                <a:solidFill>
                  <a:schemeClr val="bg2">
                    <a:lumMod val="10000"/>
                  </a:schemeClr>
                </a:solidFill>
                <a:latin typeface="Verdana" panose="020B0604030504040204" pitchFamily="34" charset="0"/>
                <a:cs typeface="Verdana" panose="020B0604030504040204" pitchFamily="34" charset="0"/>
              </a:rPr>
              <a:t>流程</a:t>
            </a:r>
            <a:endParaRPr lang="zh-CN" altLang="en-US" b="0" kern="0" dirty="0">
              <a:solidFill>
                <a:schemeClr val="bg2">
                  <a:lumMod val="10000"/>
                </a:schemeClr>
              </a:solidFill>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20437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07266">
                                            <p:txEl>
                                              <p:pRg st="0" end="0"/>
                                            </p:txEl>
                                          </p:spTgt>
                                        </p:tgtEl>
                                        <p:attrNameLst>
                                          <p:attrName>style.visibility</p:attrName>
                                        </p:attrNameLst>
                                      </p:cBhvr>
                                      <p:to>
                                        <p:strVal val="visible"/>
                                      </p:to>
                                    </p:set>
                                    <p:animEffect transition="in" filter="wipe(left)">
                                      <p:cBhvr>
                                        <p:cTn id="7" dur="500"/>
                                        <p:tgtEl>
                                          <p:spTgt spid="907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07266">
                                            <p:txEl>
                                              <p:pRg st="1" end="1"/>
                                            </p:txEl>
                                          </p:spTgt>
                                        </p:tgtEl>
                                        <p:attrNameLst>
                                          <p:attrName>style.visibility</p:attrName>
                                        </p:attrNameLst>
                                      </p:cBhvr>
                                      <p:to>
                                        <p:strVal val="visible"/>
                                      </p:to>
                                    </p:set>
                                    <p:animEffect transition="in" filter="wipe(left)">
                                      <p:cBhvr>
                                        <p:cTn id="12" dur="500"/>
                                        <p:tgtEl>
                                          <p:spTgt spid="907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07266">
                                            <p:txEl>
                                              <p:pRg st="2" end="2"/>
                                            </p:txEl>
                                          </p:spTgt>
                                        </p:tgtEl>
                                        <p:attrNameLst>
                                          <p:attrName>style.visibility</p:attrName>
                                        </p:attrNameLst>
                                      </p:cBhvr>
                                      <p:to>
                                        <p:strVal val="visible"/>
                                      </p:to>
                                    </p:set>
                                    <p:animEffect transition="in" filter="wipe(left)">
                                      <p:cBhvr>
                                        <p:cTn id="17" dur="500"/>
                                        <p:tgtEl>
                                          <p:spTgt spid="9072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07266">
                                            <p:txEl>
                                              <p:pRg st="3" end="3"/>
                                            </p:txEl>
                                          </p:spTgt>
                                        </p:tgtEl>
                                        <p:attrNameLst>
                                          <p:attrName>style.visibility</p:attrName>
                                        </p:attrNameLst>
                                      </p:cBhvr>
                                      <p:to>
                                        <p:strVal val="visible"/>
                                      </p:to>
                                    </p:set>
                                    <p:animEffect transition="in" filter="wipe(left)">
                                      <p:cBhvr>
                                        <p:cTn id="22" dur="500"/>
                                        <p:tgtEl>
                                          <p:spTgt spid="9072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07266">
                                            <p:txEl>
                                              <p:pRg st="4" end="4"/>
                                            </p:txEl>
                                          </p:spTgt>
                                        </p:tgtEl>
                                        <p:attrNameLst>
                                          <p:attrName>style.visibility</p:attrName>
                                        </p:attrNameLst>
                                      </p:cBhvr>
                                      <p:to>
                                        <p:strVal val="visible"/>
                                      </p:to>
                                    </p:set>
                                    <p:animEffect transition="in" filter="wipe(left)">
                                      <p:cBhvr>
                                        <p:cTn id="27" dur="500"/>
                                        <p:tgtEl>
                                          <p:spTgt spid="9072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07266">
                                            <p:txEl>
                                              <p:pRg st="5" end="5"/>
                                            </p:txEl>
                                          </p:spTgt>
                                        </p:tgtEl>
                                        <p:attrNameLst>
                                          <p:attrName>style.visibility</p:attrName>
                                        </p:attrNameLst>
                                      </p:cBhvr>
                                      <p:to>
                                        <p:strVal val="visible"/>
                                      </p:to>
                                    </p:set>
                                    <p:animEffect transition="in" filter="wipe(left)">
                                      <p:cBhvr>
                                        <p:cTn id="32" dur="500"/>
                                        <p:tgtEl>
                                          <p:spTgt spid="90726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07266">
                                            <p:txEl>
                                              <p:pRg st="6" end="6"/>
                                            </p:txEl>
                                          </p:spTgt>
                                        </p:tgtEl>
                                        <p:attrNameLst>
                                          <p:attrName>style.visibility</p:attrName>
                                        </p:attrNameLst>
                                      </p:cBhvr>
                                      <p:to>
                                        <p:strVal val="visible"/>
                                      </p:to>
                                    </p:set>
                                    <p:animEffect transition="in" filter="wipe(left)">
                                      <p:cBhvr>
                                        <p:cTn id="37" dur="500"/>
                                        <p:tgtEl>
                                          <p:spTgt spid="90726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07266">
                                            <p:txEl>
                                              <p:pRg st="7" end="7"/>
                                            </p:txEl>
                                          </p:spTgt>
                                        </p:tgtEl>
                                        <p:attrNameLst>
                                          <p:attrName>style.visibility</p:attrName>
                                        </p:attrNameLst>
                                      </p:cBhvr>
                                      <p:to>
                                        <p:strVal val="visible"/>
                                      </p:to>
                                    </p:set>
                                    <p:animEffect transition="in" filter="wipe(left)">
                                      <p:cBhvr>
                                        <p:cTn id="42" dur="500"/>
                                        <p:tgtEl>
                                          <p:spTgt spid="90726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07266">
                                            <p:txEl>
                                              <p:pRg st="8" end="8"/>
                                            </p:txEl>
                                          </p:spTgt>
                                        </p:tgtEl>
                                        <p:attrNameLst>
                                          <p:attrName>style.visibility</p:attrName>
                                        </p:attrNameLst>
                                      </p:cBhvr>
                                      <p:to>
                                        <p:strVal val="visible"/>
                                      </p:to>
                                    </p:set>
                                    <p:animEffect transition="in" filter="wipe(left)">
                                      <p:cBhvr>
                                        <p:cTn id="47" dur="500"/>
                                        <p:tgtEl>
                                          <p:spTgt spid="907266">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07266">
                                            <p:txEl>
                                              <p:pRg st="9" end="9"/>
                                            </p:txEl>
                                          </p:spTgt>
                                        </p:tgtEl>
                                        <p:attrNameLst>
                                          <p:attrName>style.visibility</p:attrName>
                                        </p:attrNameLst>
                                      </p:cBhvr>
                                      <p:to>
                                        <p:strVal val="visible"/>
                                      </p:to>
                                    </p:set>
                                    <p:animEffect transition="in" filter="wipe(left)">
                                      <p:cBhvr>
                                        <p:cTn id="52" dur="500"/>
                                        <p:tgtEl>
                                          <p:spTgt spid="9072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Grp="1" noChangeArrowheads="1"/>
          </p:cNvSpPr>
          <p:nvPr>
            <p:ph idx="4294967295"/>
          </p:nvPr>
        </p:nvSpPr>
        <p:spPr>
          <a:xfrm>
            <a:off x="0" y="739776"/>
            <a:ext cx="1223751" cy="436324"/>
          </a:xfrm>
          <a:prstGeom prst="rect">
            <a:avLst/>
          </a:prstGeom>
        </p:spPr>
        <p:txBody>
          <a:bodyPr/>
          <a:lstStyle/>
          <a:p>
            <a:pPr>
              <a:lnSpc>
                <a:spcPct val="90000"/>
              </a:lnSpc>
              <a:buFontTx/>
              <a:buNone/>
            </a:pPr>
            <a:r>
              <a:rPr lang="zh-CN" altLang="en-US" sz="2400" b="1">
                <a:ea typeface="微软雅黑" pitchFamily="34" charset="-122"/>
              </a:rPr>
              <a:t>例子</a:t>
            </a:r>
          </a:p>
        </p:txBody>
      </p:sp>
      <p:sp>
        <p:nvSpPr>
          <p:cNvPr id="55" name="Text Box 53"/>
          <p:cNvSpPr txBox="1">
            <a:spLocks noChangeArrowheads="1"/>
          </p:cNvSpPr>
          <p:nvPr/>
        </p:nvSpPr>
        <p:spPr bwMode="auto">
          <a:xfrm>
            <a:off x="5795963" y="5691188"/>
            <a:ext cx="1800225"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1600" b="1">
                <a:latin typeface="Verdana" pitchFamily="34" charset="0"/>
                <a:ea typeface="宋体" pitchFamily="2" charset="-122"/>
              </a:rPr>
              <a:t>60(v</a:t>
            </a:r>
            <a:r>
              <a:rPr kumimoji="1" lang="en-US" altLang="zh-CN" sz="1600" b="1" baseline="-25000">
                <a:latin typeface="Verdana" pitchFamily="34" charset="0"/>
                <a:ea typeface="宋体" pitchFamily="2" charset="-122"/>
              </a:rPr>
              <a:t>0</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4,</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3,</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5</a:t>
            </a:r>
            <a:r>
              <a:rPr kumimoji="1" lang="en-US" altLang="zh-CN" sz="1600" b="1">
                <a:latin typeface="Verdana" pitchFamily="34" charset="0"/>
                <a:ea typeface="宋体" pitchFamily="2" charset="-122"/>
              </a:rPr>
              <a:t>)</a:t>
            </a:r>
          </a:p>
        </p:txBody>
      </p:sp>
      <p:sp>
        <p:nvSpPr>
          <p:cNvPr id="56" name="Text Box 54"/>
          <p:cNvSpPr txBox="1">
            <a:spLocks noChangeArrowheads="1"/>
          </p:cNvSpPr>
          <p:nvPr/>
        </p:nvSpPr>
        <p:spPr bwMode="auto">
          <a:xfrm>
            <a:off x="5724525" y="6172840"/>
            <a:ext cx="1800225"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kumimoji="1" lang="en-US" altLang="zh-CN" sz="2400" b="1">
                <a:solidFill>
                  <a:srgbClr val="000000"/>
                </a:solidFill>
                <a:latin typeface="Verdana" pitchFamily="34" charset="0"/>
                <a:ea typeface="宋体" pitchFamily="2" charset="-122"/>
              </a:rPr>
              <a:t>v</a:t>
            </a:r>
            <a:r>
              <a:rPr kumimoji="1" lang="en-US" altLang="zh-CN" sz="2400" b="1" baseline="-25000">
                <a:solidFill>
                  <a:srgbClr val="000000"/>
                </a:solidFill>
                <a:latin typeface="Verdana" pitchFamily="34" charset="0"/>
                <a:ea typeface="宋体" pitchFamily="2" charset="-122"/>
              </a:rPr>
              <a:t>5</a:t>
            </a:r>
            <a:endParaRPr kumimoji="1" lang="en-US" altLang="zh-CN" sz="2400" b="1">
              <a:solidFill>
                <a:srgbClr val="000000"/>
              </a:solidFill>
              <a:latin typeface="Verdana" pitchFamily="34" charset="0"/>
              <a:ea typeface="宋体" pitchFamily="2" charset="-122"/>
            </a:endParaRPr>
          </a:p>
        </p:txBody>
      </p:sp>
      <p:sp>
        <p:nvSpPr>
          <p:cNvPr id="57" name="Text Box 55"/>
          <p:cNvSpPr txBox="1">
            <a:spLocks noChangeArrowheads="1"/>
          </p:cNvSpPr>
          <p:nvPr/>
        </p:nvSpPr>
        <p:spPr bwMode="auto">
          <a:xfrm>
            <a:off x="4067175" y="4595813"/>
            <a:ext cx="165735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1600" b="1">
                <a:latin typeface="Verdana" pitchFamily="34" charset="0"/>
                <a:ea typeface="宋体" pitchFamily="2" charset="-122"/>
              </a:rPr>
              <a:t>50(v</a:t>
            </a:r>
            <a:r>
              <a:rPr kumimoji="1" lang="en-US" altLang="zh-CN" sz="1600" b="1" baseline="-25000">
                <a:latin typeface="Verdana" pitchFamily="34" charset="0"/>
                <a:ea typeface="宋体" pitchFamily="2" charset="-122"/>
              </a:rPr>
              <a:t>0</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4,</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3</a:t>
            </a:r>
            <a:r>
              <a:rPr kumimoji="1" lang="en-US" altLang="zh-CN" sz="1600" b="1">
                <a:latin typeface="Verdana" pitchFamily="34" charset="0"/>
                <a:ea typeface="宋体" pitchFamily="2" charset="-122"/>
              </a:rPr>
              <a:t>)</a:t>
            </a:r>
          </a:p>
        </p:txBody>
      </p:sp>
      <p:sp>
        <p:nvSpPr>
          <p:cNvPr id="58" name="Text Box 56"/>
          <p:cNvSpPr txBox="1">
            <a:spLocks noChangeArrowheads="1"/>
          </p:cNvSpPr>
          <p:nvPr/>
        </p:nvSpPr>
        <p:spPr bwMode="auto">
          <a:xfrm>
            <a:off x="4067175" y="5691188"/>
            <a:ext cx="165735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1600" b="1">
                <a:latin typeface="Verdana" pitchFamily="34" charset="0"/>
                <a:ea typeface="宋体" pitchFamily="2" charset="-122"/>
              </a:rPr>
              <a:t>90(v</a:t>
            </a:r>
            <a:r>
              <a:rPr kumimoji="1" lang="en-US" altLang="zh-CN" sz="1600" b="1" baseline="-25000">
                <a:latin typeface="Verdana" pitchFamily="34" charset="0"/>
                <a:ea typeface="宋体" pitchFamily="2" charset="-122"/>
              </a:rPr>
              <a:t>0</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4,</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5</a:t>
            </a:r>
            <a:r>
              <a:rPr kumimoji="1" lang="en-US" altLang="zh-CN" sz="1600" b="1">
                <a:latin typeface="Verdana" pitchFamily="34" charset="0"/>
                <a:ea typeface="宋体" pitchFamily="2" charset="-122"/>
              </a:rPr>
              <a:t>)</a:t>
            </a:r>
          </a:p>
        </p:txBody>
      </p:sp>
      <p:sp>
        <p:nvSpPr>
          <p:cNvPr id="59" name="Text Box 57"/>
          <p:cNvSpPr txBox="1">
            <a:spLocks noChangeArrowheads="1"/>
          </p:cNvSpPr>
          <p:nvPr/>
        </p:nvSpPr>
        <p:spPr bwMode="auto">
          <a:xfrm>
            <a:off x="4140200" y="6172840"/>
            <a:ext cx="15113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kumimoji="1" lang="en-US" altLang="zh-CN" sz="2400" b="1">
                <a:solidFill>
                  <a:srgbClr val="000000"/>
                </a:solidFill>
                <a:latin typeface="Verdana" pitchFamily="34" charset="0"/>
                <a:ea typeface="宋体" pitchFamily="2" charset="-122"/>
              </a:rPr>
              <a:t>v</a:t>
            </a:r>
            <a:r>
              <a:rPr kumimoji="1" lang="en-US" altLang="zh-CN" sz="2400" b="1" baseline="-25000">
                <a:solidFill>
                  <a:srgbClr val="000000"/>
                </a:solidFill>
                <a:latin typeface="Verdana" pitchFamily="34" charset="0"/>
                <a:ea typeface="宋体" pitchFamily="2" charset="-122"/>
              </a:rPr>
              <a:t>3</a:t>
            </a:r>
            <a:endParaRPr kumimoji="1" lang="en-US" altLang="zh-CN" sz="2400" b="1">
              <a:solidFill>
                <a:srgbClr val="000000"/>
              </a:solidFill>
              <a:latin typeface="Verdana" pitchFamily="34" charset="0"/>
              <a:ea typeface="宋体" pitchFamily="2" charset="-122"/>
            </a:endParaRPr>
          </a:p>
        </p:txBody>
      </p:sp>
      <p:sp>
        <p:nvSpPr>
          <p:cNvPr id="60" name="Text Box 58"/>
          <p:cNvSpPr txBox="1">
            <a:spLocks noChangeArrowheads="1"/>
          </p:cNvSpPr>
          <p:nvPr/>
        </p:nvSpPr>
        <p:spPr bwMode="auto">
          <a:xfrm>
            <a:off x="1127601" y="4057650"/>
            <a:ext cx="1421448"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tIns="82800"/>
          <a:lstStyle/>
          <a:p>
            <a:pPr algn="ctr"/>
            <a:r>
              <a:rPr kumimoji="1" lang="en-US" altLang="zh-CN" sz="1600" b="1">
                <a:latin typeface="Verdana" pitchFamily="34" charset="0"/>
              </a:rPr>
              <a:t>10 (v</a:t>
            </a:r>
            <a:r>
              <a:rPr kumimoji="1" lang="en-US" altLang="zh-CN" sz="1600" b="1" baseline="-25000">
                <a:latin typeface="Verdana" pitchFamily="34" charset="0"/>
              </a:rPr>
              <a:t>0</a:t>
            </a:r>
            <a:r>
              <a:rPr kumimoji="1" lang="en-US" altLang="zh-CN" sz="1600" b="1">
                <a:latin typeface="Verdana" pitchFamily="34" charset="0"/>
              </a:rPr>
              <a:t>,v</a:t>
            </a:r>
            <a:r>
              <a:rPr kumimoji="1" lang="en-US" altLang="zh-CN" sz="1600" b="1" baseline="-25000">
                <a:latin typeface="Verdana" pitchFamily="34" charset="0"/>
              </a:rPr>
              <a:t>2</a:t>
            </a:r>
            <a:r>
              <a:rPr kumimoji="1" lang="en-US" altLang="zh-CN" sz="1600" b="1">
                <a:latin typeface="Verdana" pitchFamily="34" charset="0"/>
              </a:rPr>
              <a:t>)</a:t>
            </a:r>
          </a:p>
        </p:txBody>
      </p:sp>
      <p:sp>
        <p:nvSpPr>
          <p:cNvPr id="61" name="Text Box 59"/>
          <p:cNvSpPr txBox="1">
            <a:spLocks noChangeArrowheads="1"/>
          </p:cNvSpPr>
          <p:nvPr/>
        </p:nvSpPr>
        <p:spPr bwMode="auto">
          <a:xfrm>
            <a:off x="1154271" y="5149850"/>
            <a:ext cx="1393508"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tIns="82800"/>
          <a:lstStyle/>
          <a:p>
            <a:pPr algn="ctr"/>
            <a:r>
              <a:rPr kumimoji="1" lang="en-US" altLang="zh-CN" sz="1600" b="1">
                <a:latin typeface="Verdana" pitchFamily="34" charset="0"/>
              </a:rPr>
              <a:t>30 (v</a:t>
            </a:r>
            <a:r>
              <a:rPr kumimoji="1" lang="en-US" altLang="zh-CN" sz="1600" b="1" baseline="-25000">
                <a:latin typeface="Verdana" pitchFamily="34" charset="0"/>
              </a:rPr>
              <a:t>0</a:t>
            </a:r>
            <a:r>
              <a:rPr kumimoji="1" lang="en-US" altLang="zh-CN" sz="1600" b="1">
                <a:latin typeface="Verdana" pitchFamily="34" charset="0"/>
              </a:rPr>
              <a:t>,v</a:t>
            </a:r>
            <a:r>
              <a:rPr kumimoji="1" lang="en-US" altLang="zh-CN" sz="1600" b="1" baseline="-25000">
                <a:latin typeface="Verdana" pitchFamily="34" charset="0"/>
              </a:rPr>
              <a:t>4</a:t>
            </a:r>
            <a:r>
              <a:rPr kumimoji="1" lang="en-US" altLang="zh-CN" sz="1600" b="1">
                <a:latin typeface="Verdana" pitchFamily="34" charset="0"/>
              </a:rPr>
              <a:t>)</a:t>
            </a:r>
          </a:p>
        </p:txBody>
      </p:sp>
      <p:sp>
        <p:nvSpPr>
          <p:cNvPr id="62" name="Text Box 60"/>
          <p:cNvSpPr txBox="1">
            <a:spLocks noChangeArrowheads="1"/>
          </p:cNvSpPr>
          <p:nvPr/>
        </p:nvSpPr>
        <p:spPr bwMode="auto">
          <a:xfrm>
            <a:off x="1122601" y="5661025"/>
            <a:ext cx="1426687"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tIns="82800"/>
          <a:lstStyle/>
          <a:p>
            <a:pPr algn="ctr"/>
            <a:r>
              <a:rPr kumimoji="1" lang="en-US" altLang="zh-CN" sz="1600" b="1">
                <a:latin typeface="Verdana" pitchFamily="34" charset="0"/>
              </a:rPr>
              <a:t>100(v</a:t>
            </a:r>
            <a:r>
              <a:rPr kumimoji="1" lang="en-US" altLang="zh-CN" sz="1600" b="1" baseline="-25000">
                <a:latin typeface="Verdana" pitchFamily="34" charset="0"/>
              </a:rPr>
              <a:t>0</a:t>
            </a:r>
            <a:r>
              <a:rPr kumimoji="1" lang="en-US" altLang="zh-CN" sz="1600" b="1">
                <a:latin typeface="Verdana" pitchFamily="34" charset="0"/>
              </a:rPr>
              <a:t>,v</a:t>
            </a:r>
            <a:r>
              <a:rPr kumimoji="1" lang="en-US" altLang="zh-CN" sz="1600" b="1" baseline="-25000">
                <a:latin typeface="Verdana" pitchFamily="34" charset="0"/>
              </a:rPr>
              <a:t>5</a:t>
            </a:r>
            <a:r>
              <a:rPr kumimoji="1" lang="en-US" altLang="zh-CN" sz="1600" b="1">
                <a:latin typeface="Verdana" pitchFamily="34" charset="0"/>
              </a:rPr>
              <a:t>)</a:t>
            </a:r>
          </a:p>
        </p:txBody>
      </p:sp>
      <p:sp>
        <p:nvSpPr>
          <p:cNvPr id="63" name="Text Box 61"/>
          <p:cNvSpPr txBox="1">
            <a:spLocks noChangeArrowheads="1"/>
          </p:cNvSpPr>
          <p:nvPr/>
        </p:nvSpPr>
        <p:spPr bwMode="auto">
          <a:xfrm flipH="1">
            <a:off x="1258887" y="6172840"/>
            <a:ext cx="1152525" cy="496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2400" b="1" dirty="0">
                <a:solidFill>
                  <a:srgbClr val="000000"/>
                </a:solidFill>
                <a:latin typeface="Verdana" pitchFamily="34" charset="0"/>
                <a:ea typeface="宋体" pitchFamily="2" charset="-122"/>
              </a:rPr>
              <a:t>v</a:t>
            </a:r>
            <a:r>
              <a:rPr kumimoji="1" lang="en-US" altLang="zh-CN" sz="2400" b="1" baseline="-25000" dirty="0">
                <a:solidFill>
                  <a:srgbClr val="000000"/>
                </a:solidFill>
                <a:latin typeface="Verdana" pitchFamily="34" charset="0"/>
                <a:ea typeface="宋体" pitchFamily="2" charset="-122"/>
              </a:rPr>
              <a:t>2</a:t>
            </a:r>
            <a:endParaRPr kumimoji="1" lang="en-US" altLang="zh-CN" sz="2400" b="1" dirty="0">
              <a:solidFill>
                <a:srgbClr val="000000"/>
              </a:solidFill>
              <a:latin typeface="Verdana" pitchFamily="34" charset="0"/>
              <a:ea typeface="宋体" pitchFamily="2" charset="-122"/>
            </a:endParaRPr>
          </a:p>
        </p:txBody>
      </p:sp>
      <p:sp>
        <p:nvSpPr>
          <p:cNvPr id="64" name="Text Box 62"/>
          <p:cNvSpPr txBox="1">
            <a:spLocks noChangeArrowheads="1"/>
          </p:cNvSpPr>
          <p:nvPr/>
        </p:nvSpPr>
        <p:spPr bwMode="auto">
          <a:xfrm>
            <a:off x="2555875" y="4595813"/>
            <a:ext cx="15113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1600" b="1">
                <a:latin typeface="Verdana" pitchFamily="34" charset="0"/>
                <a:ea typeface="宋体" pitchFamily="2" charset="-122"/>
              </a:rPr>
              <a:t>60(v</a:t>
            </a:r>
            <a:r>
              <a:rPr kumimoji="1" lang="en-US" altLang="zh-CN" sz="1600" b="1" baseline="-25000">
                <a:latin typeface="Verdana" pitchFamily="34" charset="0"/>
                <a:ea typeface="宋体" pitchFamily="2" charset="-122"/>
              </a:rPr>
              <a:t>0</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2,</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3</a:t>
            </a:r>
            <a:r>
              <a:rPr kumimoji="1" lang="en-US" altLang="zh-CN" sz="1600" b="1">
                <a:latin typeface="Verdana" pitchFamily="34" charset="0"/>
                <a:ea typeface="宋体" pitchFamily="2" charset="-122"/>
              </a:rPr>
              <a:t>)</a:t>
            </a:r>
          </a:p>
        </p:txBody>
      </p:sp>
      <p:sp>
        <p:nvSpPr>
          <p:cNvPr id="65" name="Text Box 63"/>
          <p:cNvSpPr txBox="1">
            <a:spLocks noChangeArrowheads="1"/>
          </p:cNvSpPr>
          <p:nvPr/>
        </p:nvSpPr>
        <p:spPr bwMode="auto">
          <a:xfrm>
            <a:off x="2627313" y="6172840"/>
            <a:ext cx="1368425"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kumimoji="1" lang="en-US" altLang="zh-CN" sz="2400" b="1">
                <a:solidFill>
                  <a:srgbClr val="000000"/>
                </a:solidFill>
                <a:latin typeface="Verdana" pitchFamily="34" charset="0"/>
                <a:ea typeface="宋体" pitchFamily="2" charset="-122"/>
              </a:rPr>
              <a:t>v</a:t>
            </a:r>
            <a:r>
              <a:rPr kumimoji="1" lang="en-US" altLang="zh-CN" sz="2400" b="1" baseline="-25000">
                <a:solidFill>
                  <a:srgbClr val="000000"/>
                </a:solidFill>
                <a:latin typeface="Verdana" pitchFamily="34" charset="0"/>
                <a:ea typeface="宋体" pitchFamily="2" charset="-122"/>
              </a:rPr>
              <a:t>4</a:t>
            </a:r>
            <a:endParaRPr kumimoji="1" lang="en-US" altLang="zh-CN" sz="2400" b="1">
              <a:solidFill>
                <a:srgbClr val="000000"/>
              </a:solidFill>
              <a:latin typeface="Verdana" pitchFamily="34" charset="0"/>
              <a:ea typeface="宋体" pitchFamily="2" charset="-122"/>
            </a:endParaRPr>
          </a:p>
        </p:txBody>
      </p:sp>
      <p:sp>
        <p:nvSpPr>
          <p:cNvPr id="66" name="Text Box 64"/>
          <p:cNvSpPr txBox="1">
            <a:spLocks noChangeArrowheads="1"/>
          </p:cNvSpPr>
          <p:nvPr/>
        </p:nvSpPr>
        <p:spPr bwMode="auto">
          <a:xfrm>
            <a:off x="2555875" y="5164138"/>
            <a:ext cx="14398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kumimoji="1" lang="en-US" altLang="zh-CN" sz="1600" b="1">
                <a:latin typeface="Verdana" pitchFamily="34" charset="0"/>
                <a:ea typeface="宋体" pitchFamily="2" charset="-122"/>
              </a:rPr>
              <a:t>30(v</a:t>
            </a:r>
            <a:r>
              <a:rPr kumimoji="1" lang="en-US" altLang="zh-CN" sz="1600" b="1" baseline="-25000">
                <a:latin typeface="Verdana" pitchFamily="34" charset="0"/>
                <a:ea typeface="宋体" pitchFamily="2" charset="-122"/>
              </a:rPr>
              <a:t>0</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4</a:t>
            </a:r>
            <a:r>
              <a:rPr kumimoji="1" lang="en-US" altLang="zh-CN" sz="1600" b="1">
                <a:latin typeface="Verdana" pitchFamily="34" charset="0"/>
                <a:ea typeface="宋体" pitchFamily="2" charset="-122"/>
              </a:rPr>
              <a:t>)</a:t>
            </a:r>
          </a:p>
        </p:txBody>
      </p:sp>
      <p:sp>
        <p:nvSpPr>
          <p:cNvPr id="67" name="Text Box 65"/>
          <p:cNvSpPr txBox="1">
            <a:spLocks noChangeArrowheads="1"/>
          </p:cNvSpPr>
          <p:nvPr/>
        </p:nvSpPr>
        <p:spPr bwMode="auto">
          <a:xfrm>
            <a:off x="2555875" y="5691188"/>
            <a:ext cx="14398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kumimoji="1" lang="en-US" altLang="zh-CN" sz="1600" b="1">
                <a:latin typeface="Verdana" pitchFamily="34" charset="0"/>
                <a:ea typeface="宋体" pitchFamily="2" charset="-122"/>
              </a:rPr>
              <a:t>100(v</a:t>
            </a:r>
            <a:r>
              <a:rPr kumimoji="1" lang="en-US" altLang="zh-CN" sz="1600" b="1" baseline="-25000">
                <a:latin typeface="Verdana" pitchFamily="34" charset="0"/>
                <a:ea typeface="宋体" pitchFamily="2" charset="-122"/>
              </a:rPr>
              <a:t>0</a:t>
            </a:r>
            <a:r>
              <a:rPr kumimoji="1" lang="en-US" altLang="zh-CN" sz="1600" b="1">
                <a:latin typeface="Verdana" pitchFamily="34" charset="0"/>
                <a:ea typeface="宋体" pitchFamily="2" charset="-122"/>
              </a:rPr>
              <a:t>,v</a:t>
            </a:r>
            <a:r>
              <a:rPr kumimoji="1" lang="en-US" altLang="zh-CN" sz="1600" b="1" baseline="-25000">
                <a:latin typeface="Verdana" pitchFamily="34" charset="0"/>
                <a:ea typeface="宋体" pitchFamily="2" charset="-122"/>
              </a:rPr>
              <a:t>5</a:t>
            </a:r>
            <a:r>
              <a:rPr kumimoji="1" lang="en-US" altLang="zh-CN" sz="1600" b="1">
                <a:latin typeface="Verdana" pitchFamily="34" charset="0"/>
                <a:ea typeface="宋体" pitchFamily="2" charset="-122"/>
              </a:rPr>
              <a:t>)</a:t>
            </a:r>
          </a:p>
        </p:txBody>
      </p:sp>
      <p:grpSp>
        <p:nvGrpSpPr>
          <p:cNvPr id="68" name="Group 66"/>
          <p:cNvGrpSpPr>
            <a:grpSpLocks/>
          </p:cNvGrpSpPr>
          <p:nvPr/>
        </p:nvGrpSpPr>
        <p:grpSpPr bwMode="auto">
          <a:xfrm>
            <a:off x="733273" y="332656"/>
            <a:ext cx="3298667" cy="2395867"/>
            <a:chOff x="246" y="316"/>
            <a:chExt cx="1889" cy="1372"/>
          </a:xfrm>
        </p:grpSpPr>
        <p:sp>
          <p:nvSpPr>
            <p:cNvPr id="69" name="Oval 67"/>
            <p:cNvSpPr>
              <a:spLocks noChangeArrowheads="1"/>
            </p:cNvSpPr>
            <p:nvPr/>
          </p:nvSpPr>
          <p:spPr bwMode="auto">
            <a:xfrm>
              <a:off x="748" y="748"/>
              <a:ext cx="233" cy="233"/>
            </a:xfrm>
            <a:prstGeom prst="ellipse">
              <a:avLst/>
            </a:prstGeom>
            <a:noFill/>
            <a:ln w="38100">
              <a:solidFill>
                <a:schemeClr val="bg2">
                  <a:lumMod val="10000"/>
                </a:schemeClr>
              </a:solidFill>
              <a:round/>
              <a:headEnd/>
              <a:tailEnd/>
            </a:ln>
            <a:extLst>
              <a:ext uri="{909E8E84-426E-40DD-AFC4-6F175D3DCCD1}">
                <a14:hiddenFill xmlns:a14="http://schemas.microsoft.com/office/drawing/2010/main">
                  <a:solidFill>
                    <a:schemeClr val="accent1"/>
                  </a:solidFill>
                </a14:hiddenFill>
              </a:ext>
            </a:extLst>
          </p:spPr>
          <p:txBody>
            <a:bodyPr wrap="none" tIns="36000" anchor="ctr"/>
            <a:lstStyle/>
            <a:p>
              <a:pPr algn="ctr">
                <a:lnSpc>
                  <a:spcPct val="120000"/>
                </a:lnSpc>
              </a:pPr>
              <a:r>
                <a:rPr kumimoji="1" lang="en-US" altLang="zh-CN" sz="2200" b="1" dirty="0">
                  <a:solidFill>
                    <a:schemeClr val="bg2">
                      <a:lumMod val="10000"/>
                    </a:schemeClr>
                  </a:solidFill>
                  <a:latin typeface="微软雅黑" panose="020B0503020204020204" pitchFamily="34" charset="-122"/>
                  <a:ea typeface="微软雅黑" panose="020B0503020204020204" pitchFamily="34" charset="-122"/>
                </a:rPr>
                <a:t>0</a:t>
              </a:r>
            </a:p>
          </p:txBody>
        </p:sp>
        <p:sp>
          <p:nvSpPr>
            <p:cNvPr id="70" name="Line 68"/>
            <p:cNvSpPr>
              <a:spLocks noChangeShapeType="1"/>
            </p:cNvSpPr>
            <p:nvPr/>
          </p:nvSpPr>
          <p:spPr bwMode="auto">
            <a:xfrm>
              <a:off x="981" y="858"/>
              <a:ext cx="74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69"/>
            <p:cNvSpPr>
              <a:spLocks noChangeShapeType="1"/>
            </p:cNvSpPr>
            <p:nvPr/>
          </p:nvSpPr>
          <p:spPr bwMode="auto">
            <a:xfrm flipH="1" flipV="1">
              <a:off x="1414" y="534"/>
              <a:ext cx="355" cy="26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70"/>
            <p:cNvSpPr>
              <a:spLocks noChangeShapeType="1"/>
            </p:cNvSpPr>
            <p:nvPr/>
          </p:nvSpPr>
          <p:spPr bwMode="auto">
            <a:xfrm flipV="1">
              <a:off x="961" y="585"/>
              <a:ext cx="276" cy="21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71"/>
            <p:cNvSpPr>
              <a:spLocks noChangeShapeType="1"/>
            </p:cNvSpPr>
            <p:nvPr/>
          </p:nvSpPr>
          <p:spPr bwMode="auto">
            <a:xfrm>
              <a:off x="1837" y="994"/>
              <a:ext cx="0" cy="38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72"/>
            <p:cNvSpPr>
              <a:spLocks noChangeShapeType="1"/>
            </p:cNvSpPr>
            <p:nvPr/>
          </p:nvSpPr>
          <p:spPr bwMode="auto">
            <a:xfrm>
              <a:off x="873" y="987"/>
              <a:ext cx="0" cy="39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73"/>
            <p:cNvSpPr>
              <a:spLocks noChangeShapeType="1"/>
            </p:cNvSpPr>
            <p:nvPr/>
          </p:nvSpPr>
          <p:spPr bwMode="auto">
            <a:xfrm>
              <a:off x="488" y="1488"/>
              <a:ext cx="2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74"/>
            <p:cNvSpPr>
              <a:spLocks noChangeShapeType="1"/>
            </p:cNvSpPr>
            <p:nvPr/>
          </p:nvSpPr>
          <p:spPr bwMode="auto">
            <a:xfrm>
              <a:off x="989" y="1484"/>
              <a:ext cx="72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75"/>
            <p:cNvSpPr>
              <a:spLocks noChangeShapeType="1"/>
            </p:cNvSpPr>
            <p:nvPr/>
          </p:nvSpPr>
          <p:spPr bwMode="auto">
            <a:xfrm flipH="1" flipV="1">
              <a:off x="1356" y="603"/>
              <a:ext cx="417" cy="79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Text Box 76"/>
            <p:cNvSpPr txBox="1">
              <a:spLocks noChangeArrowheads="1"/>
            </p:cNvSpPr>
            <p:nvPr/>
          </p:nvSpPr>
          <p:spPr bwMode="auto">
            <a:xfrm>
              <a:off x="507" y="1455"/>
              <a:ext cx="219"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dirty="0">
                  <a:solidFill>
                    <a:srgbClr val="0000FF"/>
                  </a:solidFill>
                  <a:latin typeface="+mj-lt"/>
                  <a:ea typeface="宋体" pitchFamily="2" charset="-122"/>
                </a:rPr>
                <a:t>5</a:t>
              </a:r>
            </a:p>
          </p:txBody>
        </p:sp>
        <p:sp>
          <p:nvSpPr>
            <p:cNvPr id="79" name="Text Box 77"/>
            <p:cNvSpPr txBox="1">
              <a:spLocks noChangeArrowheads="1"/>
            </p:cNvSpPr>
            <p:nvPr/>
          </p:nvSpPr>
          <p:spPr bwMode="auto">
            <a:xfrm>
              <a:off x="588" y="1051"/>
              <a:ext cx="32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a:solidFill>
                    <a:srgbClr val="0000FF"/>
                  </a:solidFill>
                  <a:latin typeface="+mj-lt"/>
                  <a:ea typeface="宋体" pitchFamily="2" charset="-122"/>
                </a:rPr>
                <a:t>10</a:t>
              </a:r>
            </a:p>
          </p:txBody>
        </p:sp>
        <p:sp>
          <p:nvSpPr>
            <p:cNvPr id="80" name="Text Box 78"/>
            <p:cNvSpPr txBox="1">
              <a:spLocks noChangeArrowheads="1"/>
            </p:cNvSpPr>
            <p:nvPr/>
          </p:nvSpPr>
          <p:spPr bwMode="auto">
            <a:xfrm>
              <a:off x="1156" y="1455"/>
              <a:ext cx="32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dirty="0">
                  <a:solidFill>
                    <a:srgbClr val="0000FF"/>
                  </a:solidFill>
                  <a:latin typeface="+mj-lt"/>
                  <a:ea typeface="宋体" pitchFamily="2" charset="-122"/>
                </a:rPr>
                <a:t>50</a:t>
              </a:r>
            </a:p>
          </p:txBody>
        </p:sp>
        <p:sp>
          <p:nvSpPr>
            <p:cNvPr id="81" name="Text Box 79"/>
            <p:cNvSpPr txBox="1">
              <a:spLocks noChangeArrowheads="1"/>
            </p:cNvSpPr>
            <p:nvPr/>
          </p:nvSpPr>
          <p:spPr bwMode="auto">
            <a:xfrm>
              <a:off x="1156" y="821"/>
              <a:ext cx="32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a:solidFill>
                    <a:srgbClr val="0000FF"/>
                  </a:solidFill>
                  <a:latin typeface="+mj-lt"/>
                  <a:ea typeface="宋体" pitchFamily="2" charset="-122"/>
                </a:rPr>
                <a:t>30</a:t>
              </a:r>
            </a:p>
          </p:txBody>
        </p:sp>
        <p:sp>
          <p:nvSpPr>
            <p:cNvPr id="82" name="Text Box 80"/>
            <p:cNvSpPr txBox="1">
              <a:spLocks noChangeArrowheads="1"/>
            </p:cNvSpPr>
            <p:nvPr/>
          </p:nvSpPr>
          <p:spPr bwMode="auto">
            <a:xfrm>
              <a:off x="796" y="463"/>
              <a:ext cx="496"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1800" b="1">
                  <a:solidFill>
                    <a:srgbClr val="0000FF"/>
                  </a:solidFill>
                  <a:latin typeface="+mj-lt"/>
                  <a:ea typeface="宋体" pitchFamily="2" charset="-122"/>
                </a:rPr>
                <a:t>100</a:t>
              </a:r>
            </a:p>
          </p:txBody>
        </p:sp>
        <p:sp>
          <p:nvSpPr>
            <p:cNvPr id="83" name="Text Box 81"/>
            <p:cNvSpPr txBox="1">
              <a:spLocks noChangeArrowheads="1"/>
            </p:cNvSpPr>
            <p:nvPr/>
          </p:nvSpPr>
          <p:spPr bwMode="auto">
            <a:xfrm>
              <a:off x="1538" y="475"/>
              <a:ext cx="32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dirty="0">
                  <a:solidFill>
                    <a:srgbClr val="0000FF"/>
                  </a:solidFill>
                  <a:latin typeface="+mj-lt"/>
                  <a:ea typeface="宋体" pitchFamily="2" charset="-122"/>
                </a:rPr>
                <a:t>60</a:t>
              </a:r>
            </a:p>
          </p:txBody>
        </p:sp>
        <p:sp>
          <p:nvSpPr>
            <p:cNvPr id="84" name="Text Box 82"/>
            <p:cNvSpPr txBox="1">
              <a:spLocks noChangeArrowheads="1"/>
            </p:cNvSpPr>
            <p:nvPr/>
          </p:nvSpPr>
          <p:spPr bwMode="auto">
            <a:xfrm>
              <a:off x="1351" y="1051"/>
              <a:ext cx="322" cy="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dirty="0">
                  <a:solidFill>
                    <a:srgbClr val="0000FF"/>
                  </a:solidFill>
                  <a:latin typeface="+mj-lt"/>
                  <a:ea typeface="宋体" pitchFamily="2" charset="-122"/>
                </a:rPr>
                <a:t>10</a:t>
              </a:r>
            </a:p>
          </p:txBody>
        </p:sp>
        <p:sp>
          <p:nvSpPr>
            <p:cNvPr id="85" name="Text Box 83"/>
            <p:cNvSpPr txBox="1">
              <a:spLocks noChangeArrowheads="1"/>
            </p:cNvSpPr>
            <p:nvPr/>
          </p:nvSpPr>
          <p:spPr bwMode="auto">
            <a:xfrm>
              <a:off x="1813" y="1051"/>
              <a:ext cx="322" cy="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1800" b="1">
                  <a:solidFill>
                    <a:srgbClr val="0000FF"/>
                  </a:solidFill>
                  <a:latin typeface="+mj-lt"/>
                  <a:ea typeface="宋体" pitchFamily="2" charset="-122"/>
                </a:rPr>
                <a:t>20</a:t>
              </a:r>
            </a:p>
          </p:txBody>
        </p:sp>
        <p:grpSp>
          <p:nvGrpSpPr>
            <p:cNvPr id="86" name="Group 84"/>
            <p:cNvGrpSpPr>
              <a:grpSpLocks noChangeAspect="1"/>
            </p:cNvGrpSpPr>
            <p:nvPr/>
          </p:nvGrpSpPr>
          <p:grpSpPr bwMode="auto">
            <a:xfrm>
              <a:off x="1188" y="316"/>
              <a:ext cx="286" cy="347"/>
              <a:chOff x="1188" y="316"/>
              <a:chExt cx="286" cy="347"/>
            </a:xfrm>
          </p:grpSpPr>
          <p:sp>
            <p:nvSpPr>
              <p:cNvPr id="99" name="AutoShape 85"/>
              <p:cNvSpPr>
                <a:spLocks noChangeAspect="1" noChangeArrowheads="1" noTextEdit="1"/>
              </p:cNvSpPr>
              <p:nvPr/>
            </p:nvSpPr>
            <p:spPr bwMode="auto">
              <a:xfrm>
                <a:off x="1202" y="377"/>
                <a:ext cx="27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 name="Rectangle 86"/>
              <p:cNvSpPr>
                <a:spLocks noChangeArrowheads="1"/>
              </p:cNvSpPr>
              <p:nvPr/>
            </p:nvSpPr>
            <p:spPr bwMode="auto">
              <a:xfrm>
                <a:off x="1188" y="316"/>
                <a:ext cx="25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000000"/>
                    </a:solidFill>
                    <a:latin typeface="微软雅黑" panose="020B0503020204020204" pitchFamily="34" charset="-122"/>
                    <a:ea typeface="微软雅黑" panose="020B0503020204020204" pitchFamily="34" charset="-122"/>
                  </a:rPr>
                  <a:t>⑤</a:t>
                </a:r>
                <a:endParaRPr lang="zh-CN" altLang="en-US" sz="2800" b="1" dirty="0">
                  <a:latin typeface="微软雅黑" panose="020B0503020204020204" pitchFamily="34" charset="-122"/>
                  <a:ea typeface="微软雅黑" panose="020B0503020204020204" pitchFamily="34" charset="-122"/>
                </a:endParaRPr>
              </a:p>
            </p:txBody>
          </p:sp>
        </p:grpSp>
        <p:grpSp>
          <p:nvGrpSpPr>
            <p:cNvPr id="87" name="Group 87"/>
            <p:cNvGrpSpPr>
              <a:grpSpLocks noChangeAspect="1"/>
            </p:cNvGrpSpPr>
            <p:nvPr/>
          </p:nvGrpSpPr>
          <p:grpSpPr bwMode="auto">
            <a:xfrm>
              <a:off x="1709" y="699"/>
              <a:ext cx="309" cy="344"/>
              <a:chOff x="1709" y="699"/>
              <a:chExt cx="309" cy="344"/>
            </a:xfrm>
          </p:grpSpPr>
          <p:sp>
            <p:nvSpPr>
              <p:cNvPr id="97" name="AutoShape 88"/>
              <p:cNvSpPr>
                <a:spLocks noChangeAspect="1" noChangeArrowheads="1" noTextEdit="1"/>
              </p:cNvSpPr>
              <p:nvPr/>
            </p:nvSpPr>
            <p:spPr bwMode="auto">
              <a:xfrm>
                <a:off x="1724" y="748"/>
                <a:ext cx="29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 name="Rectangle 89"/>
              <p:cNvSpPr>
                <a:spLocks noChangeArrowheads="1"/>
              </p:cNvSpPr>
              <p:nvPr/>
            </p:nvSpPr>
            <p:spPr bwMode="auto">
              <a:xfrm>
                <a:off x="1709" y="699"/>
                <a:ext cx="25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000000"/>
                    </a:solidFill>
                    <a:latin typeface="微软雅黑" panose="020B0503020204020204" pitchFamily="34" charset="-122"/>
                    <a:ea typeface="微软雅黑" panose="020B0503020204020204" pitchFamily="34" charset="-122"/>
                  </a:rPr>
                  <a:t>④</a:t>
                </a:r>
                <a:endParaRPr lang="zh-CN" altLang="en-US" sz="3200" b="1" dirty="0">
                  <a:latin typeface="微软雅黑" panose="020B0503020204020204" pitchFamily="34" charset="-122"/>
                  <a:ea typeface="微软雅黑" panose="020B0503020204020204" pitchFamily="34" charset="-122"/>
                </a:endParaRPr>
              </a:p>
            </p:txBody>
          </p:sp>
        </p:grpSp>
        <p:grpSp>
          <p:nvGrpSpPr>
            <p:cNvPr id="88" name="Group 90"/>
            <p:cNvGrpSpPr>
              <a:grpSpLocks noChangeAspect="1"/>
            </p:cNvGrpSpPr>
            <p:nvPr/>
          </p:nvGrpSpPr>
          <p:grpSpPr bwMode="auto">
            <a:xfrm>
              <a:off x="1710" y="1287"/>
              <a:ext cx="308" cy="344"/>
              <a:chOff x="1710" y="1287"/>
              <a:chExt cx="308" cy="344"/>
            </a:xfrm>
          </p:grpSpPr>
          <p:sp>
            <p:nvSpPr>
              <p:cNvPr id="95" name="AutoShape 91"/>
              <p:cNvSpPr>
                <a:spLocks noChangeAspect="1" noChangeArrowheads="1" noTextEdit="1"/>
              </p:cNvSpPr>
              <p:nvPr/>
            </p:nvSpPr>
            <p:spPr bwMode="auto">
              <a:xfrm>
                <a:off x="1710" y="1287"/>
                <a:ext cx="308"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 name="Rectangle 92"/>
              <p:cNvSpPr>
                <a:spLocks noChangeArrowheads="1"/>
              </p:cNvSpPr>
              <p:nvPr/>
            </p:nvSpPr>
            <p:spPr bwMode="auto">
              <a:xfrm>
                <a:off x="1710" y="1321"/>
                <a:ext cx="25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000000"/>
                    </a:solidFill>
                    <a:latin typeface="微软雅黑" panose="020B0503020204020204" pitchFamily="34" charset="-122"/>
                    <a:ea typeface="微软雅黑" panose="020B0503020204020204" pitchFamily="34" charset="-122"/>
                  </a:rPr>
                  <a:t>③</a:t>
                </a:r>
                <a:endParaRPr lang="zh-CN" altLang="en-US" sz="3200" b="1" dirty="0">
                  <a:latin typeface="微软雅黑" panose="020B0503020204020204" pitchFamily="34" charset="-122"/>
                  <a:ea typeface="微软雅黑" panose="020B0503020204020204" pitchFamily="34" charset="-122"/>
                </a:endParaRPr>
              </a:p>
            </p:txBody>
          </p:sp>
        </p:grpSp>
        <p:grpSp>
          <p:nvGrpSpPr>
            <p:cNvPr id="89" name="Group 93"/>
            <p:cNvGrpSpPr>
              <a:grpSpLocks noChangeAspect="1"/>
            </p:cNvGrpSpPr>
            <p:nvPr/>
          </p:nvGrpSpPr>
          <p:grpSpPr bwMode="auto">
            <a:xfrm>
              <a:off x="748" y="1287"/>
              <a:ext cx="295" cy="344"/>
              <a:chOff x="748" y="1287"/>
              <a:chExt cx="295" cy="344"/>
            </a:xfrm>
          </p:grpSpPr>
          <p:sp>
            <p:nvSpPr>
              <p:cNvPr id="93" name="AutoShape 94"/>
              <p:cNvSpPr>
                <a:spLocks noChangeAspect="1" noChangeArrowheads="1" noTextEdit="1"/>
              </p:cNvSpPr>
              <p:nvPr/>
            </p:nvSpPr>
            <p:spPr bwMode="auto">
              <a:xfrm>
                <a:off x="786" y="1287"/>
                <a:ext cx="23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 name="Rectangle 95"/>
              <p:cNvSpPr>
                <a:spLocks noChangeArrowheads="1"/>
              </p:cNvSpPr>
              <p:nvPr/>
            </p:nvSpPr>
            <p:spPr bwMode="auto">
              <a:xfrm>
                <a:off x="748" y="1321"/>
                <a:ext cx="29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000000"/>
                    </a:solidFill>
                    <a:latin typeface="微软雅黑" panose="020B0503020204020204" pitchFamily="34" charset="-122"/>
                    <a:ea typeface="微软雅黑" panose="020B0503020204020204" pitchFamily="34" charset="-122"/>
                  </a:rPr>
                  <a:t>②</a:t>
                </a:r>
                <a:endParaRPr lang="zh-CN" altLang="en-US" sz="3200" b="1" dirty="0">
                  <a:latin typeface="微软雅黑" panose="020B0503020204020204" pitchFamily="34" charset="-122"/>
                  <a:ea typeface="微软雅黑" panose="020B0503020204020204" pitchFamily="34" charset="-122"/>
                </a:endParaRPr>
              </a:p>
            </p:txBody>
          </p:sp>
        </p:grpSp>
        <p:grpSp>
          <p:nvGrpSpPr>
            <p:cNvPr id="90" name="Group 96"/>
            <p:cNvGrpSpPr>
              <a:grpSpLocks noChangeAspect="1"/>
            </p:cNvGrpSpPr>
            <p:nvPr/>
          </p:nvGrpSpPr>
          <p:grpSpPr bwMode="auto">
            <a:xfrm>
              <a:off x="246" y="1253"/>
              <a:ext cx="321" cy="379"/>
              <a:chOff x="277" y="1303"/>
              <a:chExt cx="248" cy="379"/>
            </a:xfrm>
          </p:grpSpPr>
          <p:sp>
            <p:nvSpPr>
              <p:cNvPr id="91" name="AutoShape 97"/>
              <p:cNvSpPr>
                <a:spLocks noChangeAspect="1" noChangeArrowheads="1" noTextEdit="1"/>
              </p:cNvSpPr>
              <p:nvPr/>
            </p:nvSpPr>
            <p:spPr bwMode="auto">
              <a:xfrm>
                <a:off x="277" y="1303"/>
                <a:ext cx="248"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 name="Rectangle 98"/>
              <p:cNvSpPr>
                <a:spLocks noChangeArrowheads="1"/>
              </p:cNvSpPr>
              <p:nvPr/>
            </p:nvSpPr>
            <p:spPr bwMode="auto">
              <a:xfrm>
                <a:off x="277" y="1372"/>
                <a:ext cx="21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3200" b="1" dirty="0">
                    <a:solidFill>
                      <a:srgbClr val="000000"/>
                    </a:solidFill>
                    <a:latin typeface="微软雅黑" panose="020B0503020204020204" pitchFamily="34" charset="-122"/>
                    <a:ea typeface="微软雅黑" panose="020B0503020204020204" pitchFamily="34" charset="-122"/>
                  </a:rPr>
                  <a:t>①</a:t>
                </a:r>
                <a:endParaRPr lang="zh-CN" altLang="en-US" sz="3200" b="1" dirty="0">
                  <a:latin typeface="微软雅黑" panose="020B0503020204020204" pitchFamily="34" charset="-122"/>
                  <a:ea typeface="微软雅黑" panose="020B0503020204020204" pitchFamily="34" charset="-122"/>
                </a:endParaRPr>
              </a:p>
            </p:txBody>
          </p:sp>
        </p:grpSp>
      </p:grpSp>
      <p:grpSp>
        <p:nvGrpSpPr>
          <p:cNvPr id="101" name="Group 99"/>
          <p:cNvGrpSpPr>
            <a:grpSpLocks/>
          </p:cNvGrpSpPr>
          <p:nvPr/>
        </p:nvGrpSpPr>
        <p:grpSpPr bwMode="auto">
          <a:xfrm>
            <a:off x="323850" y="2857503"/>
            <a:ext cx="8496300" cy="3811591"/>
            <a:chOff x="204" y="1800"/>
            <a:chExt cx="5352" cy="2401"/>
          </a:xfrm>
        </p:grpSpPr>
        <p:sp>
          <p:nvSpPr>
            <p:cNvPr id="102" name="Text Box 100"/>
            <p:cNvSpPr txBox="1">
              <a:spLocks noChangeArrowheads="1"/>
            </p:cNvSpPr>
            <p:nvPr/>
          </p:nvSpPr>
          <p:spPr bwMode="auto">
            <a:xfrm>
              <a:off x="748" y="1800"/>
              <a:ext cx="4763" cy="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lnSpc>
                  <a:spcPct val="150000"/>
                </a:lnSpc>
              </a:pPr>
              <a:r>
                <a:rPr kumimoji="1" lang="zh-CN" altLang="zh-CN" sz="2000" b="1" dirty="0">
                  <a:solidFill>
                    <a:schemeClr val="bg2">
                      <a:lumMod val="10000"/>
                    </a:schemeClr>
                  </a:solidFill>
                  <a:latin typeface="Verdana" panose="020B0604030504040204" pitchFamily="34" charset="0"/>
                  <a:ea typeface="微软雅黑" panose="020B0503020204020204" pitchFamily="34" charset="-122"/>
                </a:rPr>
                <a:t>从</a:t>
              </a:r>
              <a:r>
                <a:rPr kumimoji="1" lang="en-US" altLang="zh-CN" sz="2000" b="1" dirty="0" err="1">
                  <a:solidFill>
                    <a:schemeClr val="bg2">
                      <a:lumMod val="10000"/>
                    </a:schemeClr>
                  </a:solidFill>
                  <a:latin typeface="Verdana" panose="020B0604030504040204" pitchFamily="34" charset="0"/>
                  <a:ea typeface="微软雅黑" panose="020B0503020204020204" pitchFamily="34" charset="-122"/>
                </a:rPr>
                <a:t>v</a:t>
              </a:r>
              <a:r>
                <a:rPr kumimoji="1" lang="en-US" altLang="zh-CN" sz="2000" b="1" baseline="-25000" dirty="0" err="1">
                  <a:solidFill>
                    <a:schemeClr val="bg2">
                      <a:lumMod val="10000"/>
                    </a:schemeClr>
                  </a:solidFill>
                  <a:latin typeface="Verdana" panose="020B0604030504040204" pitchFamily="34" charset="0"/>
                  <a:ea typeface="微软雅黑" panose="020B0503020204020204" pitchFamily="34" charset="-122"/>
                </a:rPr>
                <a:t>0</a:t>
              </a:r>
              <a:r>
                <a:rPr kumimoji="1" lang="zh-CN" altLang="zh-CN" sz="2000" b="1" dirty="0">
                  <a:solidFill>
                    <a:schemeClr val="bg2">
                      <a:lumMod val="10000"/>
                    </a:schemeClr>
                  </a:solidFill>
                  <a:latin typeface="Verdana" panose="020B0604030504040204" pitchFamily="34" charset="0"/>
                  <a:ea typeface="微软雅黑" panose="020B0503020204020204" pitchFamily="34" charset="-122"/>
                </a:rPr>
                <a:t>到各终点的最短路径和</a:t>
              </a:r>
              <a:r>
                <a:rPr kumimoji="1" lang="zh-CN" altLang="en-US" sz="2000" b="1" dirty="0">
                  <a:solidFill>
                    <a:schemeClr val="bg2">
                      <a:lumMod val="10000"/>
                    </a:schemeClr>
                  </a:solidFill>
                  <a:latin typeface="Verdana" panose="020B0604030504040204" pitchFamily="34" charset="0"/>
                  <a:ea typeface="微软雅黑" panose="020B0503020204020204" pitchFamily="34" charset="-122"/>
                </a:rPr>
                <a:t>路径长度</a:t>
              </a:r>
              <a:r>
                <a:rPr kumimoji="1" lang="zh-CN" altLang="zh-CN" sz="2000" b="1" dirty="0">
                  <a:solidFill>
                    <a:schemeClr val="bg2">
                      <a:lumMod val="10000"/>
                    </a:schemeClr>
                  </a:solidFill>
                  <a:latin typeface="Verdana" panose="020B0604030504040204" pitchFamily="34" charset="0"/>
                  <a:ea typeface="微软雅黑" panose="020B0503020204020204" pitchFamily="34" charset="-122"/>
                </a:rPr>
                <a:t>值</a:t>
              </a:r>
              <a:r>
                <a:rPr kumimoji="1" lang="zh-CN" altLang="en-US" sz="2000" b="1" dirty="0">
                  <a:solidFill>
                    <a:schemeClr val="bg2">
                      <a:lumMod val="10000"/>
                    </a:schemeClr>
                  </a:solidFill>
                  <a:latin typeface="Verdana" panose="020B0604030504040204" pitchFamily="34" charset="0"/>
                  <a:ea typeface="微软雅黑" panose="020B0503020204020204" pitchFamily="34" charset="-122"/>
                </a:rPr>
                <a:t>（</a:t>
              </a:r>
              <a:r>
                <a:rPr kumimoji="1" lang="en-US" altLang="zh-CN" sz="2000" b="1" dirty="0" err="1">
                  <a:solidFill>
                    <a:schemeClr val="bg2">
                      <a:lumMod val="10000"/>
                    </a:schemeClr>
                  </a:solidFill>
                  <a:latin typeface="Verdana" panose="020B0604030504040204" pitchFamily="34" charset="0"/>
                  <a:ea typeface="微软雅黑" panose="020B0503020204020204" pitchFamily="34" charset="-122"/>
                </a:rPr>
                <a:t>dist</a:t>
              </a:r>
              <a:r>
                <a:rPr kumimoji="1" lang="zh-CN" altLang="en-US" sz="2000" b="1" dirty="0">
                  <a:solidFill>
                    <a:schemeClr val="bg2">
                      <a:lumMod val="10000"/>
                    </a:schemeClr>
                  </a:solidFill>
                  <a:latin typeface="Verdana" panose="020B0604030504040204" pitchFamily="34" charset="0"/>
                  <a:ea typeface="微软雅黑" panose="020B0503020204020204" pitchFamily="34" charset="-122"/>
                </a:rPr>
                <a:t>）</a:t>
              </a:r>
            </a:p>
          </p:txBody>
        </p:sp>
        <p:sp>
          <p:nvSpPr>
            <p:cNvPr id="103" name="Text Box 101"/>
            <p:cNvSpPr txBox="1">
              <a:spLocks noChangeArrowheads="1"/>
            </p:cNvSpPr>
            <p:nvPr/>
          </p:nvSpPr>
          <p:spPr bwMode="auto">
            <a:xfrm>
              <a:off x="249" y="2151"/>
              <a:ext cx="448" cy="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2400" b="1" dirty="0">
                  <a:solidFill>
                    <a:srgbClr val="000000"/>
                  </a:solidFill>
                  <a:latin typeface="Verdana" pitchFamily="34" charset="0"/>
                  <a:ea typeface="宋体" pitchFamily="2" charset="-122"/>
                </a:rPr>
                <a:t>v</a:t>
              </a:r>
              <a:r>
                <a:rPr kumimoji="1" lang="en-US" altLang="zh-CN" sz="2400" b="1" baseline="-25000" dirty="0">
                  <a:solidFill>
                    <a:srgbClr val="000000"/>
                  </a:solidFill>
                  <a:latin typeface="Verdana" pitchFamily="34" charset="0"/>
                  <a:ea typeface="宋体" pitchFamily="2" charset="-122"/>
                </a:rPr>
                <a:t>1</a:t>
              </a:r>
              <a:endParaRPr kumimoji="1" lang="en-US" altLang="zh-CN" sz="2400" b="1" dirty="0">
                <a:solidFill>
                  <a:srgbClr val="000000"/>
                </a:solidFill>
                <a:latin typeface="Verdana" pitchFamily="34" charset="0"/>
                <a:ea typeface="宋体" pitchFamily="2" charset="-122"/>
              </a:endParaRPr>
            </a:p>
          </p:txBody>
        </p:sp>
        <p:sp>
          <p:nvSpPr>
            <p:cNvPr id="104" name="Text Box 102"/>
            <p:cNvSpPr txBox="1">
              <a:spLocks noChangeArrowheads="1"/>
            </p:cNvSpPr>
            <p:nvPr/>
          </p:nvSpPr>
          <p:spPr bwMode="auto">
            <a:xfrm>
              <a:off x="249" y="2498"/>
              <a:ext cx="448" cy="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2400" b="1">
                  <a:solidFill>
                    <a:srgbClr val="000000"/>
                  </a:solidFill>
                  <a:latin typeface="Verdana" pitchFamily="34" charset="0"/>
                  <a:ea typeface="宋体" pitchFamily="2" charset="-122"/>
                </a:rPr>
                <a:t>v</a:t>
              </a:r>
              <a:r>
                <a:rPr kumimoji="1" lang="en-US" altLang="zh-CN" sz="2400" b="1" baseline="-25000">
                  <a:solidFill>
                    <a:srgbClr val="000000"/>
                  </a:solidFill>
                  <a:latin typeface="Verdana" pitchFamily="34" charset="0"/>
                  <a:ea typeface="宋体" pitchFamily="2" charset="-122"/>
                </a:rPr>
                <a:t>2</a:t>
              </a:r>
              <a:endParaRPr kumimoji="1" lang="en-US" altLang="zh-CN" sz="2400" b="1">
                <a:solidFill>
                  <a:srgbClr val="000000"/>
                </a:solidFill>
                <a:latin typeface="Verdana" pitchFamily="34" charset="0"/>
                <a:ea typeface="宋体" pitchFamily="2" charset="-122"/>
              </a:endParaRPr>
            </a:p>
          </p:txBody>
        </p:sp>
        <p:sp>
          <p:nvSpPr>
            <p:cNvPr id="105" name="Text Box 103"/>
            <p:cNvSpPr txBox="1">
              <a:spLocks noChangeArrowheads="1"/>
            </p:cNvSpPr>
            <p:nvPr/>
          </p:nvSpPr>
          <p:spPr bwMode="auto">
            <a:xfrm>
              <a:off x="249" y="3193"/>
              <a:ext cx="448" cy="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2400" b="1">
                  <a:solidFill>
                    <a:srgbClr val="000000"/>
                  </a:solidFill>
                  <a:latin typeface="Verdana" pitchFamily="34" charset="0"/>
                  <a:ea typeface="宋体" pitchFamily="2" charset="-122"/>
                </a:rPr>
                <a:t>v</a:t>
              </a:r>
              <a:r>
                <a:rPr kumimoji="1" lang="en-US" altLang="zh-CN" sz="2400" b="1" baseline="-25000">
                  <a:solidFill>
                    <a:srgbClr val="000000"/>
                  </a:solidFill>
                  <a:latin typeface="Verdana" pitchFamily="34" charset="0"/>
                  <a:ea typeface="宋体" pitchFamily="2" charset="-122"/>
                </a:rPr>
                <a:t>4</a:t>
              </a:r>
              <a:endParaRPr kumimoji="1" lang="en-US" altLang="zh-CN" sz="2400" b="1">
                <a:solidFill>
                  <a:srgbClr val="000000"/>
                </a:solidFill>
                <a:latin typeface="Verdana" pitchFamily="34" charset="0"/>
                <a:ea typeface="宋体" pitchFamily="2" charset="-122"/>
              </a:endParaRPr>
            </a:p>
          </p:txBody>
        </p:sp>
        <p:sp>
          <p:nvSpPr>
            <p:cNvPr id="106" name="Text Box 104"/>
            <p:cNvSpPr txBox="1">
              <a:spLocks noChangeArrowheads="1"/>
            </p:cNvSpPr>
            <p:nvPr/>
          </p:nvSpPr>
          <p:spPr bwMode="auto">
            <a:xfrm>
              <a:off x="249" y="2845"/>
              <a:ext cx="448" cy="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2400" b="1">
                  <a:solidFill>
                    <a:srgbClr val="000000"/>
                  </a:solidFill>
                  <a:latin typeface="Verdana" pitchFamily="34" charset="0"/>
                  <a:ea typeface="宋体" pitchFamily="2" charset="-122"/>
                </a:rPr>
                <a:t>v</a:t>
              </a:r>
              <a:r>
                <a:rPr kumimoji="1" lang="en-US" altLang="zh-CN" sz="2400" b="1" baseline="-25000">
                  <a:solidFill>
                    <a:srgbClr val="000000"/>
                  </a:solidFill>
                  <a:latin typeface="Verdana" pitchFamily="34" charset="0"/>
                  <a:ea typeface="宋体" pitchFamily="2" charset="-122"/>
                </a:rPr>
                <a:t>3</a:t>
              </a:r>
              <a:endParaRPr kumimoji="1" lang="en-US" altLang="zh-CN" sz="2400" b="1">
                <a:solidFill>
                  <a:srgbClr val="000000"/>
                </a:solidFill>
                <a:latin typeface="Verdana" pitchFamily="34" charset="0"/>
                <a:ea typeface="宋体" pitchFamily="2" charset="-122"/>
              </a:endParaRPr>
            </a:p>
          </p:txBody>
        </p:sp>
        <p:sp>
          <p:nvSpPr>
            <p:cNvPr id="107" name="Text Box 105"/>
            <p:cNvSpPr txBox="1">
              <a:spLocks noChangeArrowheads="1"/>
            </p:cNvSpPr>
            <p:nvPr/>
          </p:nvSpPr>
          <p:spPr bwMode="auto">
            <a:xfrm>
              <a:off x="249" y="3540"/>
              <a:ext cx="448" cy="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a:r>
                <a:rPr kumimoji="1" lang="en-US" altLang="zh-CN" sz="2400" b="1">
                  <a:solidFill>
                    <a:srgbClr val="000000"/>
                  </a:solidFill>
                  <a:latin typeface="Verdana" pitchFamily="34" charset="0"/>
                  <a:ea typeface="宋体" pitchFamily="2" charset="-122"/>
                </a:rPr>
                <a:t>v</a:t>
              </a:r>
              <a:r>
                <a:rPr kumimoji="1" lang="en-US" altLang="zh-CN" sz="2400" b="1" baseline="-25000">
                  <a:solidFill>
                    <a:srgbClr val="000000"/>
                  </a:solidFill>
                  <a:latin typeface="Verdana" pitchFamily="34" charset="0"/>
                  <a:ea typeface="宋体" pitchFamily="2" charset="-122"/>
                </a:rPr>
                <a:t>5</a:t>
              </a:r>
              <a:endParaRPr kumimoji="1" lang="en-US" altLang="zh-CN" sz="2400" b="1">
                <a:solidFill>
                  <a:srgbClr val="000000"/>
                </a:solidFill>
                <a:latin typeface="Verdana" pitchFamily="34" charset="0"/>
                <a:ea typeface="宋体" pitchFamily="2" charset="-122"/>
              </a:endParaRPr>
            </a:p>
          </p:txBody>
        </p:sp>
        <p:sp>
          <p:nvSpPr>
            <p:cNvPr id="108" name="Text Box 106"/>
            <p:cNvSpPr txBox="1">
              <a:spLocks noChangeArrowheads="1"/>
            </p:cNvSpPr>
            <p:nvPr/>
          </p:nvSpPr>
          <p:spPr bwMode="auto">
            <a:xfrm>
              <a:off x="249" y="3888"/>
              <a:ext cx="454"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tIns="46800">
              <a:spAutoFit/>
            </a:bodyPr>
            <a:lstStyle/>
            <a:p>
              <a:pPr algn="ctr"/>
              <a:r>
                <a:rPr kumimoji="1" lang="en-US" altLang="zh-CN" sz="2400" b="1" dirty="0">
                  <a:solidFill>
                    <a:srgbClr val="000000"/>
                  </a:solidFill>
                  <a:latin typeface="Verdana" pitchFamily="34" charset="0"/>
                  <a:ea typeface="宋体" pitchFamily="2" charset="-122"/>
                </a:rPr>
                <a:t>v</a:t>
              </a:r>
              <a:r>
                <a:rPr kumimoji="1" lang="en-US" altLang="zh-CN" sz="2400" b="1" baseline="-25000" dirty="0">
                  <a:solidFill>
                    <a:srgbClr val="000000"/>
                  </a:solidFill>
                  <a:latin typeface="Verdana" pitchFamily="34" charset="0"/>
                  <a:ea typeface="宋体" pitchFamily="2" charset="-122"/>
                </a:rPr>
                <a:t>i</a:t>
              </a:r>
              <a:endParaRPr kumimoji="1" lang="en-US" altLang="zh-CN" sz="2400" b="1" dirty="0">
                <a:solidFill>
                  <a:srgbClr val="000000"/>
                </a:solidFill>
                <a:latin typeface="Verdana" pitchFamily="34" charset="0"/>
                <a:ea typeface="宋体" pitchFamily="2" charset="-122"/>
              </a:endParaRPr>
            </a:p>
          </p:txBody>
        </p:sp>
        <p:grpSp>
          <p:nvGrpSpPr>
            <p:cNvPr id="109" name="Group 107"/>
            <p:cNvGrpSpPr>
              <a:grpSpLocks/>
            </p:cNvGrpSpPr>
            <p:nvPr/>
          </p:nvGrpSpPr>
          <p:grpSpPr bwMode="auto">
            <a:xfrm>
              <a:off x="204" y="1842"/>
              <a:ext cx="5352" cy="2359"/>
              <a:chOff x="204" y="1842"/>
              <a:chExt cx="5352" cy="2359"/>
            </a:xfrm>
          </p:grpSpPr>
          <p:sp>
            <p:nvSpPr>
              <p:cNvPr id="111" name="Line 108"/>
              <p:cNvSpPr>
                <a:spLocks noChangeShapeType="1"/>
              </p:cNvSpPr>
              <p:nvPr/>
            </p:nvSpPr>
            <p:spPr bwMode="auto">
              <a:xfrm>
                <a:off x="204" y="4201"/>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 name="Line 109"/>
              <p:cNvSpPr>
                <a:spLocks noChangeShapeType="1"/>
              </p:cNvSpPr>
              <p:nvPr/>
            </p:nvSpPr>
            <p:spPr bwMode="auto">
              <a:xfrm>
                <a:off x="204" y="1842"/>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 name="Line 110"/>
              <p:cNvSpPr>
                <a:spLocks noChangeShapeType="1"/>
              </p:cNvSpPr>
              <p:nvPr/>
            </p:nvSpPr>
            <p:spPr bwMode="auto">
              <a:xfrm>
                <a:off x="731" y="1842"/>
                <a:ext cx="0" cy="23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 name="Line 111"/>
              <p:cNvSpPr>
                <a:spLocks noChangeShapeType="1"/>
              </p:cNvSpPr>
              <p:nvPr/>
            </p:nvSpPr>
            <p:spPr bwMode="auto">
              <a:xfrm>
                <a:off x="1592" y="2160"/>
                <a:ext cx="0" cy="20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 name="Line 112"/>
              <p:cNvSpPr>
                <a:spLocks noChangeShapeType="1"/>
              </p:cNvSpPr>
              <p:nvPr/>
            </p:nvSpPr>
            <p:spPr bwMode="auto">
              <a:xfrm>
                <a:off x="2569" y="2160"/>
                <a:ext cx="0" cy="20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 name="Line 113"/>
              <p:cNvSpPr>
                <a:spLocks noChangeShapeType="1"/>
              </p:cNvSpPr>
              <p:nvPr/>
            </p:nvSpPr>
            <p:spPr bwMode="auto">
              <a:xfrm>
                <a:off x="3603" y="2160"/>
                <a:ext cx="0" cy="20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 name="Line 114"/>
              <p:cNvSpPr>
                <a:spLocks noChangeShapeType="1"/>
              </p:cNvSpPr>
              <p:nvPr/>
            </p:nvSpPr>
            <p:spPr bwMode="auto">
              <a:xfrm>
                <a:off x="4810" y="2160"/>
                <a:ext cx="0" cy="20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 name="Line 115"/>
              <p:cNvSpPr>
                <a:spLocks noChangeShapeType="1"/>
              </p:cNvSpPr>
              <p:nvPr/>
            </p:nvSpPr>
            <p:spPr bwMode="auto">
              <a:xfrm>
                <a:off x="5556" y="1842"/>
                <a:ext cx="0" cy="23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 name="Line 116"/>
              <p:cNvSpPr>
                <a:spLocks noChangeShapeType="1"/>
              </p:cNvSpPr>
              <p:nvPr/>
            </p:nvSpPr>
            <p:spPr bwMode="auto">
              <a:xfrm>
                <a:off x="204" y="1842"/>
                <a:ext cx="0" cy="23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 name="Line 117"/>
              <p:cNvSpPr>
                <a:spLocks noChangeShapeType="1"/>
              </p:cNvSpPr>
              <p:nvPr/>
            </p:nvSpPr>
            <p:spPr bwMode="auto">
              <a:xfrm>
                <a:off x="204" y="2160"/>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 name="Line 118"/>
              <p:cNvSpPr>
                <a:spLocks noChangeShapeType="1"/>
              </p:cNvSpPr>
              <p:nvPr/>
            </p:nvSpPr>
            <p:spPr bwMode="auto">
              <a:xfrm>
                <a:off x="204" y="3860"/>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 name="Line 119"/>
              <p:cNvSpPr>
                <a:spLocks noChangeShapeType="1"/>
              </p:cNvSpPr>
              <p:nvPr/>
            </p:nvSpPr>
            <p:spPr bwMode="auto">
              <a:xfrm>
                <a:off x="204" y="3520"/>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 name="Line 120"/>
              <p:cNvSpPr>
                <a:spLocks noChangeShapeType="1"/>
              </p:cNvSpPr>
              <p:nvPr/>
            </p:nvSpPr>
            <p:spPr bwMode="auto">
              <a:xfrm>
                <a:off x="204" y="3180"/>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 name="Line 121"/>
              <p:cNvSpPr>
                <a:spLocks noChangeShapeType="1"/>
              </p:cNvSpPr>
              <p:nvPr/>
            </p:nvSpPr>
            <p:spPr bwMode="auto">
              <a:xfrm>
                <a:off x="204" y="2840"/>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Line 122"/>
              <p:cNvSpPr>
                <a:spLocks noChangeShapeType="1"/>
              </p:cNvSpPr>
              <p:nvPr/>
            </p:nvSpPr>
            <p:spPr bwMode="auto">
              <a:xfrm>
                <a:off x="204" y="2500"/>
                <a:ext cx="53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0" name="Rectangle 123"/>
            <p:cNvSpPr>
              <a:spLocks noChangeArrowheads="1"/>
            </p:cNvSpPr>
            <p:nvPr/>
          </p:nvSpPr>
          <p:spPr bwMode="auto">
            <a:xfrm>
              <a:off x="204" y="1800"/>
              <a:ext cx="500"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kumimoji="1" lang="zh-CN" altLang="zh-CN" sz="2000" b="1" dirty="0">
                  <a:solidFill>
                    <a:schemeClr val="bg2">
                      <a:lumMod val="10000"/>
                    </a:schemeClr>
                  </a:solidFill>
                  <a:latin typeface="Verdana" panose="020B0604030504040204" pitchFamily="34" charset="0"/>
                  <a:ea typeface="微软雅黑" panose="020B0503020204020204" pitchFamily="34" charset="-122"/>
                </a:rPr>
                <a:t>终点</a:t>
              </a:r>
              <a:endParaRPr kumimoji="1" lang="zh-CN" altLang="en-US" sz="2000" b="1" dirty="0">
                <a:solidFill>
                  <a:schemeClr val="bg2">
                    <a:lumMod val="10000"/>
                  </a:schemeClr>
                </a:solidFill>
                <a:latin typeface="Verdana" panose="020B0604030504040204" pitchFamily="34" charset="0"/>
                <a:ea typeface="微软雅黑" panose="020B0503020204020204" pitchFamily="34" charset="-122"/>
              </a:endParaRPr>
            </a:p>
          </p:txBody>
        </p:sp>
      </p:grpSp>
      <p:sp>
        <p:nvSpPr>
          <p:cNvPr id="126" name="Rectangle 124"/>
          <p:cNvSpPr>
            <a:spLocks noChangeArrowheads="1"/>
          </p:cNvSpPr>
          <p:nvPr/>
        </p:nvSpPr>
        <p:spPr bwMode="auto">
          <a:xfrm>
            <a:off x="1252538" y="3521515"/>
            <a:ext cx="11588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b="1" dirty="0">
                <a:solidFill>
                  <a:srgbClr val="000000"/>
                </a:solidFill>
                <a:latin typeface="华文琥珀" panose="02010800040101010101" pitchFamily="2" charset="-122"/>
                <a:ea typeface="华文琥珀" panose="02010800040101010101" pitchFamily="2" charset="-122"/>
              </a:rPr>
              <a:t>∞</a:t>
            </a:r>
          </a:p>
        </p:txBody>
      </p:sp>
      <p:sp>
        <p:nvSpPr>
          <p:cNvPr id="127" name="Rectangle 125"/>
          <p:cNvSpPr>
            <a:spLocks noChangeArrowheads="1"/>
          </p:cNvSpPr>
          <p:nvPr/>
        </p:nvSpPr>
        <p:spPr bwMode="auto">
          <a:xfrm>
            <a:off x="2627313" y="3521515"/>
            <a:ext cx="1368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a:solidFill>
                  <a:srgbClr val="000000"/>
                </a:solidFill>
                <a:latin typeface="华文琥珀" panose="02010800040101010101" pitchFamily="2" charset="-122"/>
                <a:ea typeface="华文琥珀" panose="02010800040101010101" pitchFamily="2" charset="-122"/>
              </a:rPr>
              <a:t>∞</a:t>
            </a:r>
          </a:p>
        </p:txBody>
      </p:sp>
      <p:sp>
        <p:nvSpPr>
          <p:cNvPr id="128" name="Rectangle 126"/>
          <p:cNvSpPr>
            <a:spLocks noChangeArrowheads="1"/>
          </p:cNvSpPr>
          <p:nvPr/>
        </p:nvSpPr>
        <p:spPr bwMode="auto">
          <a:xfrm>
            <a:off x="4140200" y="3521515"/>
            <a:ext cx="1511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a:solidFill>
                  <a:srgbClr val="000000"/>
                </a:solidFill>
                <a:latin typeface="华文琥珀" panose="02010800040101010101" pitchFamily="2" charset="-122"/>
                <a:ea typeface="华文琥珀" panose="02010800040101010101" pitchFamily="2" charset="-122"/>
              </a:rPr>
              <a:t>∞</a:t>
            </a:r>
          </a:p>
        </p:txBody>
      </p:sp>
      <p:sp>
        <p:nvSpPr>
          <p:cNvPr id="129" name="Rectangle 127"/>
          <p:cNvSpPr>
            <a:spLocks noChangeArrowheads="1"/>
          </p:cNvSpPr>
          <p:nvPr/>
        </p:nvSpPr>
        <p:spPr bwMode="auto">
          <a:xfrm>
            <a:off x="5795963" y="3521515"/>
            <a:ext cx="17287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a:solidFill>
                  <a:srgbClr val="000000"/>
                </a:solidFill>
                <a:latin typeface="华文琥珀" panose="02010800040101010101" pitchFamily="2" charset="-122"/>
                <a:ea typeface="华文琥珀" panose="02010800040101010101" pitchFamily="2" charset="-122"/>
              </a:rPr>
              <a:t>∞</a:t>
            </a:r>
          </a:p>
        </p:txBody>
      </p:sp>
      <p:sp>
        <p:nvSpPr>
          <p:cNvPr id="130" name="Rectangle 128"/>
          <p:cNvSpPr>
            <a:spLocks noChangeArrowheads="1"/>
          </p:cNvSpPr>
          <p:nvPr/>
        </p:nvSpPr>
        <p:spPr bwMode="auto">
          <a:xfrm>
            <a:off x="7667625" y="3521515"/>
            <a:ext cx="1081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a:solidFill>
                  <a:srgbClr val="000000"/>
                </a:solidFill>
                <a:latin typeface="华文琥珀" panose="02010800040101010101" pitchFamily="2" charset="-122"/>
                <a:ea typeface="华文琥珀" panose="02010800040101010101" pitchFamily="2" charset="-122"/>
              </a:rPr>
              <a:t>∞</a:t>
            </a:r>
          </a:p>
        </p:txBody>
      </p:sp>
      <p:sp>
        <p:nvSpPr>
          <p:cNvPr id="131" name="Rectangle 129"/>
          <p:cNvSpPr>
            <a:spLocks noChangeArrowheads="1"/>
          </p:cNvSpPr>
          <p:nvPr/>
        </p:nvSpPr>
        <p:spPr bwMode="auto">
          <a:xfrm>
            <a:off x="1200944" y="4592118"/>
            <a:ext cx="1274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b="1" dirty="0">
                <a:solidFill>
                  <a:srgbClr val="000000"/>
                </a:solidFill>
                <a:latin typeface="华文琥珀" panose="02010800040101010101" pitchFamily="2" charset="-122"/>
                <a:ea typeface="华文琥珀" panose="02010800040101010101" pitchFamily="2" charset="-122"/>
              </a:rPr>
              <a:t>∞</a:t>
            </a:r>
          </a:p>
        </p:txBody>
      </p:sp>
      <p:sp>
        <p:nvSpPr>
          <p:cNvPr id="132" name="Oval 130"/>
          <p:cNvSpPr>
            <a:spLocks noChangeArrowheads="1"/>
          </p:cNvSpPr>
          <p:nvPr/>
        </p:nvSpPr>
        <p:spPr bwMode="auto">
          <a:xfrm>
            <a:off x="1187450" y="4005263"/>
            <a:ext cx="1223963" cy="503237"/>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Verdana" pitchFamily="34" charset="0"/>
            </a:endParaRPr>
          </a:p>
        </p:txBody>
      </p:sp>
      <p:sp>
        <p:nvSpPr>
          <p:cNvPr id="133" name="Rectangle 131"/>
          <p:cNvSpPr>
            <a:spLocks noChangeArrowheads="1"/>
          </p:cNvSpPr>
          <p:nvPr/>
        </p:nvSpPr>
        <p:spPr bwMode="auto">
          <a:xfrm>
            <a:off x="2627313" y="4060825"/>
            <a:ext cx="136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p>
        </p:txBody>
      </p:sp>
      <p:sp>
        <p:nvSpPr>
          <p:cNvPr id="134" name="Rectangle 132"/>
          <p:cNvSpPr>
            <a:spLocks noChangeArrowheads="1"/>
          </p:cNvSpPr>
          <p:nvPr/>
        </p:nvSpPr>
        <p:spPr bwMode="auto">
          <a:xfrm>
            <a:off x="4140200" y="4060825"/>
            <a:ext cx="1511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35" name="Rectangle 133"/>
          <p:cNvSpPr>
            <a:spLocks noChangeArrowheads="1"/>
          </p:cNvSpPr>
          <p:nvPr/>
        </p:nvSpPr>
        <p:spPr bwMode="auto">
          <a:xfrm>
            <a:off x="5795963" y="4060825"/>
            <a:ext cx="1728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36" name="Rectangle 134"/>
          <p:cNvSpPr>
            <a:spLocks noChangeArrowheads="1"/>
          </p:cNvSpPr>
          <p:nvPr/>
        </p:nvSpPr>
        <p:spPr bwMode="auto">
          <a:xfrm>
            <a:off x="7667625" y="4060825"/>
            <a:ext cx="1081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dirty="0">
                <a:solidFill>
                  <a:srgbClr val="FF0000"/>
                </a:solidFill>
                <a:latin typeface="Verdana" pitchFamily="34" charset="0"/>
              </a:rPr>
              <a:t>X</a:t>
            </a:r>
            <a:endParaRPr lang="zh-CN" altLang="en-US" sz="2000" b="1" dirty="0">
              <a:solidFill>
                <a:srgbClr val="FF0000"/>
              </a:solidFill>
              <a:latin typeface="Verdana" pitchFamily="34" charset="0"/>
            </a:endParaRPr>
          </a:p>
        </p:txBody>
      </p:sp>
      <p:sp>
        <p:nvSpPr>
          <p:cNvPr id="137" name="Oval 135"/>
          <p:cNvSpPr>
            <a:spLocks noChangeArrowheads="1"/>
          </p:cNvSpPr>
          <p:nvPr/>
        </p:nvSpPr>
        <p:spPr bwMode="auto">
          <a:xfrm>
            <a:off x="2627313" y="5086350"/>
            <a:ext cx="1223962" cy="503238"/>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Rectangle 136"/>
          <p:cNvSpPr>
            <a:spLocks noChangeArrowheads="1"/>
          </p:cNvSpPr>
          <p:nvPr/>
        </p:nvSpPr>
        <p:spPr bwMode="auto">
          <a:xfrm>
            <a:off x="4140200" y="5157788"/>
            <a:ext cx="1511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39" name="Rectangle 137"/>
          <p:cNvSpPr>
            <a:spLocks noChangeArrowheads="1"/>
          </p:cNvSpPr>
          <p:nvPr/>
        </p:nvSpPr>
        <p:spPr bwMode="auto">
          <a:xfrm>
            <a:off x="5795963" y="5157788"/>
            <a:ext cx="1728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40" name="Rectangle 138"/>
          <p:cNvSpPr>
            <a:spLocks noChangeArrowheads="1"/>
          </p:cNvSpPr>
          <p:nvPr/>
        </p:nvSpPr>
        <p:spPr bwMode="auto">
          <a:xfrm>
            <a:off x="7667625" y="5157788"/>
            <a:ext cx="1081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41" name="Oval 139"/>
          <p:cNvSpPr>
            <a:spLocks noChangeArrowheads="1"/>
          </p:cNvSpPr>
          <p:nvPr/>
        </p:nvSpPr>
        <p:spPr bwMode="auto">
          <a:xfrm>
            <a:off x="4140200" y="4508500"/>
            <a:ext cx="1511300" cy="503238"/>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Rectangle 140"/>
          <p:cNvSpPr>
            <a:spLocks noChangeArrowheads="1"/>
          </p:cNvSpPr>
          <p:nvPr/>
        </p:nvSpPr>
        <p:spPr bwMode="auto">
          <a:xfrm>
            <a:off x="5795963" y="4637088"/>
            <a:ext cx="1728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43" name="Rectangle 141"/>
          <p:cNvSpPr>
            <a:spLocks noChangeArrowheads="1"/>
          </p:cNvSpPr>
          <p:nvPr/>
        </p:nvSpPr>
        <p:spPr bwMode="auto">
          <a:xfrm>
            <a:off x="7667625" y="4637088"/>
            <a:ext cx="1081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sp>
        <p:nvSpPr>
          <p:cNvPr id="144" name="Oval 142"/>
          <p:cNvSpPr>
            <a:spLocks noChangeArrowheads="1"/>
          </p:cNvSpPr>
          <p:nvPr/>
        </p:nvSpPr>
        <p:spPr bwMode="auto">
          <a:xfrm>
            <a:off x="5724525" y="5589588"/>
            <a:ext cx="1871663" cy="503237"/>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 name="Rectangle 143"/>
          <p:cNvSpPr>
            <a:spLocks noChangeArrowheads="1"/>
          </p:cNvSpPr>
          <p:nvPr/>
        </p:nvSpPr>
        <p:spPr bwMode="auto">
          <a:xfrm>
            <a:off x="7667625" y="5716588"/>
            <a:ext cx="1081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000" b="1">
                <a:solidFill>
                  <a:srgbClr val="FF0000"/>
                </a:solidFill>
                <a:latin typeface="Verdana" pitchFamily="34" charset="0"/>
              </a:rPr>
              <a:t>X</a:t>
            </a:r>
            <a:endParaRPr lang="zh-CN" altLang="en-US" sz="2000" b="1">
              <a:solidFill>
                <a:srgbClr val="FF0000"/>
              </a:solidFill>
              <a:latin typeface="Verdana" pitchFamily="34" charset="0"/>
            </a:endParaRPr>
          </a:p>
        </p:txBody>
      </p:sp>
      <p:pic>
        <p:nvPicPr>
          <p:cNvPr id="43374" name="Picture 3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850" y="224242"/>
            <a:ext cx="3020779" cy="2529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391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374"/>
                                        </p:tgtEl>
                                        <p:attrNameLst>
                                          <p:attrName>style.visibility</p:attrName>
                                        </p:attrNameLst>
                                      </p:cBhvr>
                                      <p:to>
                                        <p:strVal val="visible"/>
                                      </p:to>
                                    </p:set>
                                    <p:animEffect transition="in" filter="fade">
                                      <p:cBhvr>
                                        <p:cTn id="12" dur="500"/>
                                        <p:tgtEl>
                                          <p:spTgt spid="4337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dissolv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6"/>
                                        </p:tgtEl>
                                        <p:attrNameLst>
                                          <p:attrName>style.visibility</p:attrName>
                                        </p:attrNameLst>
                                      </p:cBhvr>
                                      <p:to>
                                        <p:strVal val="visible"/>
                                      </p:to>
                                    </p:set>
                                    <p:animEffect transition="in" filter="wipe(left)">
                                      <p:cBhvr>
                                        <p:cTn id="22" dur="500"/>
                                        <p:tgtEl>
                                          <p:spTgt spid="1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wipe(left)">
                                      <p:cBhvr>
                                        <p:cTn id="32" dur="500"/>
                                        <p:tgtEl>
                                          <p:spTgt spid="1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wipe(left)">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wipe(left)">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132"/>
                                        </p:tgtEl>
                                        <p:attrNameLst>
                                          <p:attrName>style.visibility</p:attrName>
                                        </p:attrNameLst>
                                      </p:cBhvr>
                                      <p:to>
                                        <p:strVal val="visible"/>
                                      </p:to>
                                    </p:set>
                                    <p:animEffect transition="in" filter="wheel(1)">
                                      <p:cBhvr>
                                        <p:cTn id="47" dur="500"/>
                                        <p:tgtEl>
                                          <p:spTgt spid="1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wipe(left)">
                                      <p:cBhvr>
                                        <p:cTn id="52" dur="500"/>
                                        <p:tgtEl>
                                          <p:spTgt spid="6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3"/>
                                        </p:tgtEl>
                                        <p:attrNameLst>
                                          <p:attrName>style.visibility</p:attrName>
                                        </p:attrNameLst>
                                      </p:cBhvr>
                                      <p:to>
                                        <p:strVal val="visible"/>
                                      </p:to>
                                    </p:set>
                                    <p:animEffect transition="in" filter="wipe(left)">
                                      <p:cBhvr>
                                        <p:cTn id="57" dur="500"/>
                                        <p:tgtEl>
                                          <p:spTgt spid="133"/>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34"/>
                                        </p:tgtEl>
                                        <p:attrNameLst>
                                          <p:attrName>style.visibility</p:attrName>
                                        </p:attrNameLst>
                                      </p:cBhvr>
                                      <p:to>
                                        <p:strVal val="visible"/>
                                      </p:to>
                                    </p:set>
                                    <p:animEffect transition="in" filter="wipe(left)">
                                      <p:cBhvr>
                                        <p:cTn id="61" dur="500"/>
                                        <p:tgtEl>
                                          <p:spTgt spid="134"/>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135"/>
                                        </p:tgtEl>
                                        <p:attrNameLst>
                                          <p:attrName>style.visibility</p:attrName>
                                        </p:attrNameLst>
                                      </p:cBhvr>
                                      <p:to>
                                        <p:strVal val="visible"/>
                                      </p:to>
                                    </p:set>
                                    <p:animEffect transition="in" filter="wipe(left)">
                                      <p:cBhvr>
                                        <p:cTn id="65" dur="500"/>
                                        <p:tgtEl>
                                          <p:spTgt spid="135"/>
                                        </p:tgtEl>
                                      </p:cBhvr>
                                    </p:animEffect>
                                  </p:childTnLst>
                                </p:cTn>
                              </p:par>
                            </p:childTnLst>
                          </p:cTn>
                        </p:par>
                        <p:par>
                          <p:cTn id="66" fill="hold">
                            <p:stCondLst>
                              <p:cond delay="1500"/>
                            </p:stCondLst>
                            <p:childTnLst>
                              <p:par>
                                <p:cTn id="67" presetID="22" presetClass="entr" presetSubtype="8" fill="hold" grpId="0" nodeType="afterEffect">
                                  <p:stCondLst>
                                    <p:cond delay="0"/>
                                  </p:stCondLst>
                                  <p:childTnLst>
                                    <p:set>
                                      <p:cBhvr>
                                        <p:cTn id="68" dur="1" fill="hold">
                                          <p:stCondLst>
                                            <p:cond delay="0"/>
                                          </p:stCondLst>
                                        </p:cTn>
                                        <p:tgtEl>
                                          <p:spTgt spid="136"/>
                                        </p:tgtEl>
                                        <p:attrNameLst>
                                          <p:attrName>style.visibility</p:attrName>
                                        </p:attrNameLst>
                                      </p:cBhvr>
                                      <p:to>
                                        <p:strVal val="visible"/>
                                      </p:to>
                                    </p:set>
                                    <p:animEffect transition="in" filter="wipe(left)">
                                      <p:cBhvr>
                                        <p:cTn id="69" dur="500"/>
                                        <p:tgtEl>
                                          <p:spTgt spid="136"/>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7"/>
                                        </p:tgtEl>
                                        <p:attrNameLst>
                                          <p:attrName>style.visibility</p:attrName>
                                        </p:attrNameLst>
                                      </p:cBhvr>
                                      <p:to>
                                        <p:strVal val="visible"/>
                                      </p:to>
                                    </p:set>
                                    <p:animEffect transition="in" filter="dissolve">
                                      <p:cBhvr>
                                        <p:cTn id="74" dur="500"/>
                                        <p:tgtEl>
                                          <p:spTgt spid="12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dissolv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dissolve">
                                      <p:cBhvr>
                                        <p:cTn id="84" dur="500"/>
                                        <p:tgtEl>
                                          <p:spTgt spid="66"/>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dissolve">
                                      <p:cBhvr>
                                        <p:cTn id="89" dur="500"/>
                                        <p:tgtEl>
                                          <p:spTgt spid="67"/>
                                        </p:tgtEl>
                                      </p:cBhvr>
                                    </p:animEffect>
                                  </p:childTnLst>
                                </p:cTn>
                              </p:par>
                            </p:childTnLst>
                          </p:cTn>
                        </p:par>
                      </p:childTnLst>
                    </p:cTn>
                  </p:par>
                  <p:par>
                    <p:cTn id="90" fill="hold">
                      <p:stCondLst>
                        <p:cond delay="indefinite"/>
                      </p:stCondLst>
                      <p:childTnLst>
                        <p:par>
                          <p:cTn id="91" fill="hold">
                            <p:stCondLst>
                              <p:cond delay="0"/>
                            </p:stCondLst>
                            <p:childTnLst>
                              <p:par>
                                <p:cTn id="92" presetID="21" presetClass="entr" presetSubtype="1" fill="hold" grpId="0" nodeType="clickEffect">
                                  <p:stCondLst>
                                    <p:cond delay="0"/>
                                  </p:stCondLst>
                                  <p:childTnLst>
                                    <p:set>
                                      <p:cBhvr>
                                        <p:cTn id="93" dur="1" fill="hold">
                                          <p:stCondLst>
                                            <p:cond delay="0"/>
                                          </p:stCondLst>
                                        </p:cTn>
                                        <p:tgtEl>
                                          <p:spTgt spid="137"/>
                                        </p:tgtEl>
                                        <p:attrNameLst>
                                          <p:attrName>style.visibility</p:attrName>
                                        </p:attrNameLst>
                                      </p:cBhvr>
                                      <p:to>
                                        <p:strVal val="visible"/>
                                      </p:to>
                                    </p:set>
                                    <p:animEffect transition="in" filter="wheel(1)">
                                      <p:cBhvr>
                                        <p:cTn id="94" dur="500"/>
                                        <p:tgtEl>
                                          <p:spTgt spid="137"/>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dissolve">
                                      <p:cBhvr>
                                        <p:cTn id="99" dur="500"/>
                                        <p:tgtEl>
                                          <p:spTgt spid="6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38"/>
                                        </p:tgtEl>
                                        <p:attrNameLst>
                                          <p:attrName>style.visibility</p:attrName>
                                        </p:attrNameLst>
                                      </p:cBhvr>
                                      <p:to>
                                        <p:strVal val="visible"/>
                                      </p:to>
                                    </p:set>
                                    <p:animEffect transition="in" filter="wipe(left)">
                                      <p:cBhvr>
                                        <p:cTn id="104" dur="500"/>
                                        <p:tgtEl>
                                          <p:spTgt spid="138"/>
                                        </p:tgtEl>
                                      </p:cBhvr>
                                    </p:animEffect>
                                  </p:childTnLst>
                                </p:cTn>
                              </p:par>
                            </p:childTnLst>
                          </p:cTn>
                        </p:par>
                        <p:par>
                          <p:cTn id="105" fill="hold">
                            <p:stCondLst>
                              <p:cond delay="500"/>
                            </p:stCondLst>
                            <p:childTnLst>
                              <p:par>
                                <p:cTn id="106" presetID="22" presetClass="entr" presetSubtype="8" fill="hold" grpId="0" nodeType="afterEffect">
                                  <p:stCondLst>
                                    <p:cond delay="0"/>
                                  </p:stCondLst>
                                  <p:childTnLst>
                                    <p:set>
                                      <p:cBhvr>
                                        <p:cTn id="107" dur="1" fill="hold">
                                          <p:stCondLst>
                                            <p:cond delay="0"/>
                                          </p:stCondLst>
                                        </p:cTn>
                                        <p:tgtEl>
                                          <p:spTgt spid="139"/>
                                        </p:tgtEl>
                                        <p:attrNameLst>
                                          <p:attrName>style.visibility</p:attrName>
                                        </p:attrNameLst>
                                      </p:cBhvr>
                                      <p:to>
                                        <p:strVal val="visible"/>
                                      </p:to>
                                    </p:set>
                                    <p:animEffect transition="in" filter="wipe(left)">
                                      <p:cBhvr>
                                        <p:cTn id="108" dur="500"/>
                                        <p:tgtEl>
                                          <p:spTgt spid="139"/>
                                        </p:tgtEl>
                                      </p:cBhvr>
                                    </p:animEffect>
                                  </p:childTnLst>
                                </p:cTn>
                              </p:par>
                            </p:childTnLst>
                          </p:cTn>
                        </p:par>
                        <p:par>
                          <p:cTn id="109" fill="hold">
                            <p:stCondLst>
                              <p:cond delay="1000"/>
                            </p:stCondLst>
                            <p:childTnLst>
                              <p:par>
                                <p:cTn id="110" presetID="22" presetClass="entr" presetSubtype="8" fill="hold" grpId="0" nodeType="afterEffect">
                                  <p:stCondLst>
                                    <p:cond delay="0"/>
                                  </p:stCondLst>
                                  <p:childTnLst>
                                    <p:set>
                                      <p:cBhvr>
                                        <p:cTn id="111" dur="1" fill="hold">
                                          <p:stCondLst>
                                            <p:cond delay="0"/>
                                          </p:stCondLst>
                                        </p:cTn>
                                        <p:tgtEl>
                                          <p:spTgt spid="140"/>
                                        </p:tgtEl>
                                        <p:attrNameLst>
                                          <p:attrName>style.visibility</p:attrName>
                                        </p:attrNameLst>
                                      </p:cBhvr>
                                      <p:to>
                                        <p:strVal val="visible"/>
                                      </p:to>
                                    </p:set>
                                    <p:animEffect transition="in" filter="wipe(left)">
                                      <p:cBhvr>
                                        <p:cTn id="112" dur="500"/>
                                        <p:tgtEl>
                                          <p:spTgt spid="140"/>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28"/>
                                        </p:tgtEl>
                                        <p:attrNameLst>
                                          <p:attrName>style.visibility</p:attrName>
                                        </p:attrNameLst>
                                      </p:cBhvr>
                                      <p:to>
                                        <p:strVal val="visible"/>
                                      </p:to>
                                    </p:set>
                                    <p:animEffect transition="in" filter="dissolve">
                                      <p:cBhvr>
                                        <p:cTn id="117" dur="500"/>
                                        <p:tgtEl>
                                          <p:spTgt spid="128"/>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57"/>
                                        </p:tgtEl>
                                        <p:attrNameLst>
                                          <p:attrName>style.visibility</p:attrName>
                                        </p:attrNameLst>
                                      </p:cBhvr>
                                      <p:to>
                                        <p:strVal val="visible"/>
                                      </p:to>
                                    </p:set>
                                    <p:animEffect transition="in" filter="dissolve">
                                      <p:cBhvr>
                                        <p:cTn id="122" dur="500"/>
                                        <p:tgtEl>
                                          <p:spTgt spid="57"/>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cTn>
                              </p:par>
                            </p:childTnLst>
                          </p:cTn>
                        </p:par>
                      </p:childTnLst>
                    </p:cTn>
                  </p:par>
                  <p:par>
                    <p:cTn id="128" fill="hold">
                      <p:stCondLst>
                        <p:cond delay="indefinite"/>
                      </p:stCondLst>
                      <p:childTnLst>
                        <p:par>
                          <p:cTn id="129" fill="hold">
                            <p:stCondLst>
                              <p:cond delay="0"/>
                            </p:stCondLst>
                            <p:childTnLst>
                              <p:par>
                                <p:cTn id="130" presetID="21" presetClass="entr" presetSubtype="1" fill="hold" grpId="0" nodeType="clickEffect">
                                  <p:stCondLst>
                                    <p:cond delay="0"/>
                                  </p:stCondLst>
                                  <p:childTnLst>
                                    <p:set>
                                      <p:cBhvr>
                                        <p:cTn id="131" dur="1" fill="hold">
                                          <p:stCondLst>
                                            <p:cond delay="0"/>
                                          </p:stCondLst>
                                        </p:cTn>
                                        <p:tgtEl>
                                          <p:spTgt spid="141"/>
                                        </p:tgtEl>
                                        <p:attrNameLst>
                                          <p:attrName>style.visibility</p:attrName>
                                        </p:attrNameLst>
                                      </p:cBhvr>
                                      <p:to>
                                        <p:strVal val="visible"/>
                                      </p:to>
                                    </p:set>
                                    <p:animEffect transition="in" filter="wheel(1)">
                                      <p:cBhvr>
                                        <p:cTn id="132" dur="500"/>
                                        <p:tgtEl>
                                          <p:spTgt spid="141"/>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dissolve">
                                      <p:cBhvr>
                                        <p:cTn id="137" dur="500"/>
                                        <p:tgtEl>
                                          <p:spTgt spid="5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142"/>
                                        </p:tgtEl>
                                        <p:attrNameLst>
                                          <p:attrName>style.visibility</p:attrName>
                                        </p:attrNameLst>
                                      </p:cBhvr>
                                      <p:to>
                                        <p:strVal val="visible"/>
                                      </p:to>
                                    </p:set>
                                    <p:animEffect transition="in" filter="wipe(left)">
                                      <p:cBhvr>
                                        <p:cTn id="142" dur="500"/>
                                        <p:tgtEl>
                                          <p:spTgt spid="142"/>
                                        </p:tgtEl>
                                      </p:cBhvr>
                                    </p:animEffect>
                                  </p:childTnLst>
                                </p:cTn>
                              </p:par>
                            </p:childTnLst>
                          </p:cTn>
                        </p:par>
                        <p:par>
                          <p:cTn id="143" fill="hold">
                            <p:stCondLst>
                              <p:cond delay="500"/>
                            </p:stCondLst>
                            <p:childTnLst>
                              <p:par>
                                <p:cTn id="144" presetID="22" presetClass="entr" presetSubtype="8" fill="hold" grpId="0" nodeType="afterEffect">
                                  <p:stCondLst>
                                    <p:cond delay="0"/>
                                  </p:stCondLst>
                                  <p:childTnLst>
                                    <p:set>
                                      <p:cBhvr>
                                        <p:cTn id="145" dur="1" fill="hold">
                                          <p:stCondLst>
                                            <p:cond delay="0"/>
                                          </p:stCondLst>
                                        </p:cTn>
                                        <p:tgtEl>
                                          <p:spTgt spid="143"/>
                                        </p:tgtEl>
                                        <p:attrNameLst>
                                          <p:attrName>style.visibility</p:attrName>
                                        </p:attrNameLst>
                                      </p:cBhvr>
                                      <p:to>
                                        <p:strVal val="visible"/>
                                      </p:to>
                                    </p:set>
                                    <p:animEffect transition="in" filter="wipe(left)">
                                      <p:cBhvr>
                                        <p:cTn id="146" dur="500"/>
                                        <p:tgtEl>
                                          <p:spTgt spid="143"/>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dissolve">
                                      <p:cBhvr>
                                        <p:cTn id="151" dur="500"/>
                                        <p:tgtEl>
                                          <p:spTgt spid="129"/>
                                        </p:tgtEl>
                                      </p:cBhvr>
                                    </p:animEffect>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55"/>
                                        </p:tgtEl>
                                        <p:attrNameLst>
                                          <p:attrName>style.visibility</p:attrName>
                                        </p:attrNameLst>
                                      </p:cBhvr>
                                      <p:to>
                                        <p:strVal val="visible"/>
                                      </p:to>
                                    </p:set>
                                    <p:animEffect transition="in" filter="dissolve">
                                      <p:cBhvr>
                                        <p:cTn id="156" dur="500"/>
                                        <p:tgtEl>
                                          <p:spTgt spid="55"/>
                                        </p:tgtEl>
                                      </p:cBhvr>
                                    </p:animEffect>
                                  </p:childTnLst>
                                </p:cTn>
                              </p:par>
                            </p:childTnLst>
                          </p:cTn>
                        </p:par>
                      </p:childTnLst>
                    </p:cTn>
                  </p:par>
                  <p:par>
                    <p:cTn id="157" fill="hold">
                      <p:stCondLst>
                        <p:cond delay="indefinite"/>
                      </p:stCondLst>
                      <p:childTnLst>
                        <p:par>
                          <p:cTn id="158" fill="hold">
                            <p:stCondLst>
                              <p:cond delay="0"/>
                            </p:stCondLst>
                            <p:childTnLst>
                              <p:par>
                                <p:cTn id="159" presetID="21" presetClass="entr" presetSubtype="1" fill="hold" grpId="0" nodeType="clickEffect">
                                  <p:stCondLst>
                                    <p:cond delay="0"/>
                                  </p:stCondLst>
                                  <p:childTnLst>
                                    <p:set>
                                      <p:cBhvr>
                                        <p:cTn id="160" dur="1" fill="hold">
                                          <p:stCondLst>
                                            <p:cond delay="0"/>
                                          </p:stCondLst>
                                        </p:cTn>
                                        <p:tgtEl>
                                          <p:spTgt spid="144"/>
                                        </p:tgtEl>
                                        <p:attrNameLst>
                                          <p:attrName>style.visibility</p:attrName>
                                        </p:attrNameLst>
                                      </p:cBhvr>
                                      <p:to>
                                        <p:strVal val="visible"/>
                                      </p:to>
                                    </p:set>
                                    <p:animEffect transition="in" filter="wheel(1)">
                                      <p:cBhvr>
                                        <p:cTn id="161" dur="500"/>
                                        <p:tgtEl>
                                          <p:spTgt spid="144"/>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56"/>
                                        </p:tgtEl>
                                        <p:attrNameLst>
                                          <p:attrName>style.visibility</p:attrName>
                                        </p:attrNameLst>
                                      </p:cBhvr>
                                      <p:to>
                                        <p:strVal val="visible"/>
                                      </p:to>
                                    </p:set>
                                    <p:animEffect transition="in" filter="dissolve">
                                      <p:cBhvr>
                                        <p:cTn id="166" dur="500"/>
                                        <p:tgtEl>
                                          <p:spTgt spid="56"/>
                                        </p:tgtEl>
                                      </p:cBhvr>
                                    </p:animEffect>
                                  </p:childTnLst>
                                </p:cTn>
                              </p:par>
                            </p:childTnLst>
                          </p:cTn>
                        </p:par>
                        <p:par>
                          <p:cTn id="167" fill="hold">
                            <p:stCondLst>
                              <p:cond delay="500"/>
                            </p:stCondLst>
                            <p:childTnLst>
                              <p:par>
                                <p:cTn id="168" presetID="10" presetClass="entr" presetSubtype="0" fill="hold" grpId="0" nodeType="afterEffect">
                                  <p:stCondLst>
                                    <p:cond delay="0"/>
                                  </p:stCondLst>
                                  <p:childTnLst>
                                    <p:set>
                                      <p:cBhvr>
                                        <p:cTn id="169" dur="1" fill="hold">
                                          <p:stCondLst>
                                            <p:cond delay="0"/>
                                          </p:stCondLst>
                                        </p:cTn>
                                        <p:tgtEl>
                                          <p:spTgt spid="130"/>
                                        </p:tgtEl>
                                        <p:attrNameLst>
                                          <p:attrName>style.visibility</p:attrName>
                                        </p:attrNameLst>
                                      </p:cBhvr>
                                      <p:to>
                                        <p:strVal val="visible"/>
                                      </p:to>
                                    </p:set>
                                    <p:animEffect transition="in" filter="fade">
                                      <p:cBhvr>
                                        <p:cTn id="170" dur="500"/>
                                        <p:tgtEl>
                                          <p:spTgt spid="130"/>
                                        </p:tgtEl>
                                      </p:cBhvr>
                                    </p:animEffect>
                                  </p:childTnLst>
                                </p:cTn>
                              </p:par>
                            </p:childTnLst>
                          </p:cTn>
                        </p:par>
                        <p:par>
                          <p:cTn id="171" fill="hold">
                            <p:stCondLst>
                              <p:cond delay="1000"/>
                            </p:stCondLst>
                            <p:childTnLst>
                              <p:par>
                                <p:cTn id="172" presetID="22" presetClass="entr" presetSubtype="8" fill="hold" grpId="0" nodeType="afterEffect">
                                  <p:stCondLst>
                                    <p:cond delay="0"/>
                                  </p:stCondLst>
                                  <p:childTnLst>
                                    <p:set>
                                      <p:cBhvr>
                                        <p:cTn id="173" dur="1" fill="hold">
                                          <p:stCondLst>
                                            <p:cond delay="0"/>
                                          </p:stCondLst>
                                        </p:cTn>
                                        <p:tgtEl>
                                          <p:spTgt spid="145"/>
                                        </p:tgtEl>
                                        <p:attrNameLst>
                                          <p:attrName>style.visibility</p:attrName>
                                        </p:attrNameLst>
                                      </p:cBhvr>
                                      <p:to>
                                        <p:strVal val="visible"/>
                                      </p:to>
                                    </p:set>
                                    <p:animEffect transition="in" filter="wipe(left)">
                                      <p:cBhvr>
                                        <p:cTn id="174"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P spid="59" grpId="0"/>
      <p:bldP spid="60" grpId="0"/>
      <p:bldP spid="61" grpId="0"/>
      <p:bldP spid="62" grpId="0"/>
      <p:bldP spid="63" grpId="0"/>
      <p:bldP spid="64" grpId="0"/>
      <p:bldP spid="65" grpId="0"/>
      <p:bldP spid="66" grpId="0"/>
      <p:bldP spid="67" grpId="0"/>
      <p:bldP spid="126" grpId="0"/>
      <p:bldP spid="127" grpId="0"/>
      <p:bldP spid="128" grpId="0"/>
      <p:bldP spid="129" grpId="0"/>
      <p:bldP spid="130" grpId="0"/>
      <p:bldP spid="131" grpId="0"/>
      <p:bldP spid="132" grpId="0" animBg="1"/>
      <p:bldP spid="133" grpId="0"/>
      <p:bldP spid="134" grpId="0"/>
      <p:bldP spid="135" grpId="0"/>
      <p:bldP spid="136" grpId="0"/>
      <p:bldP spid="137" grpId="0" animBg="1"/>
      <p:bldP spid="138" grpId="0"/>
      <p:bldP spid="139" grpId="0"/>
      <p:bldP spid="140" grpId="0"/>
      <p:bldP spid="141" grpId="0" animBg="1"/>
      <p:bldP spid="142" grpId="0"/>
      <p:bldP spid="143" grpId="0"/>
      <p:bldP spid="144" grpId="0" animBg="1"/>
      <p:bldP spid="14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idx="4294967295"/>
          </p:nvPr>
        </p:nvSpPr>
        <p:spPr>
          <a:xfrm>
            <a:off x="0" y="739775"/>
            <a:ext cx="9144000" cy="6092825"/>
          </a:xfrm>
          <a:prstGeom prst="rect">
            <a:avLst/>
          </a:prstGeom>
        </p:spPr>
        <p:txBody>
          <a:bodyPr>
            <a:normAutofit/>
          </a:bodyPr>
          <a:lstStyle/>
          <a:p>
            <a:pPr marL="468000" lvl="1" fontAlgn="base">
              <a:spcBef>
                <a:spcPts val="600"/>
              </a:spcBef>
              <a:buClr>
                <a:schemeClr val="tx1"/>
              </a:buClr>
              <a:buSzPct val="100000"/>
              <a:buFont typeface="Wingdings" panose="05000000000000000000" pitchFamily="2" charset="2"/>
              <a:buChar char=""/>
              <a:defRPr/>
            </a:pPr>
            <a:r>
              <a:rPr lang="zh-CN" altLang="en-US" dirty="0">
                <a:latin typeface="Verdana" panose="020B0604030504040204" pitchFamily="34" charset="0"/>
                <a:cs typeface="Verdana" panose="020B0604030504040204" pitchFamily="34" charset="0"/>
              </a:rPr>
              <a:t> </a:t>
            </a:r>
            <a:r>
              <a:rPr lang="en-US" altLang="zh-CN" dirty="0" err="1">
                <a:latin typeface="Verdana" panose="020B0604030504040204" pitchFamily="34" charset="0"/>
                <a:cs typeface="Verdana" panose="020B0604030504040204" pitchFamily="34" charset="0"/>
              </a:rPr>
              <a:t>Dijkstra</a:t>
            </a:r>
            <a:r>
              <a:rPr lang="zh-CN" altLang="en-US" dirty="0">
                <a:latin typeface="Verdana" panose="020B0604030504040204" pitchFamily="34" charset="0"/>
                <a:cs typeface="Verdana" panose="020B0604030504040204" pitchFamily="34" charset="0"/>
              </a:rPr>
              <a:t>算法的数据结构设计</a:t>
            </a:r>
          </a:p>
          <a:p>
            <a:pPr lvl="1" fontAlgn="base">
              <a:spcBef>
                <a:spcPts val="600"/>
              </a:spcBef>
              <a:buClr>
                <a:schemeClr val="tx1"/>
              </a:buClr>
              <a:defRPr/>
            </a:pPr>
            <a:r>
              <a:rPr lang="zh-CN" altLang="en-US" dirty="0">
                <a:latin typeface="Verdana" panose="020B0604030504040204" pitchFamily="34" charset="0"/>
                <a:cs typeface="Verdana" panose="020B0604030504040204" pitchFamily="34" charset="0"/>
              </a:rPr>
              <a:t>使用带权邻接矩阵表示有向图</a:t>
            </a:r>
            <a:r>
              <a:rPr lang="en-US" altLang="zh-CN" dirty="0">
                <a:latin typeface="Verdana" panose="020B0604030504040204" pitchFamily="34" charset="0"/>
                <a:cs typeface="Verdana" panose="020B0604030504040204" pitchFamily="34" charset="0"/>
              </a:rPr>
              <a:t>G</a:t>
            </a:r>
          </a:p>
          <a:p>
            <a:pPr lvl="1" fontAlgn="base">
              <a:spcBef>
                <a:spcPts val="600"/>
              </a:spcBef>
              <a:buClr>
                <a:schemeClr val="tx1"/>
              </a:buClr>
              <a:defRPr/>
            </a:pPr>
            <a:r>
              <a:rPr lang="zh-CN" altLang="en-US">
                <a:latin typeface="Verdana" panose="020B0604030504040204" pitchFamily="34" charset="0"/>
                <a:cs typeface="Verdana" panose="020B0604030504040204" pitchFamily="34" charset="0"/>
              </a:rPr>
              <a:t>数组</a:t>
            </a:r>
            <a:r>
              <a:rPr lang="en-US" altLang="zh-CN" b="1">
                <a:latin typeface="Verdana" panose="020B0604030504040204" pitchFamily="34" charset="0"/>
                <a:cs typeface="Verdana" panose="020B0604030504040204" pitchFamily="34" charset="0"/>
              </a:rPr>
              <a:t>S[n]</a:t>
            </a:r>
            <a:r>
              <a:rPr lang="zh-CN" altLang="en-US">
                <a:latin typeface="Verdana" panose="020B0604030504040204" pitchFamily="34" charset="0"/>
                <a:cs typeface="Verdana" panose="020B0604030504040204" pitchFamily="34" charset="0"/>
              </a:rPr>
              <a:t>：顶点集合</a:t>
            </a:r>
            <a:r>
              <a:rPr lang="en-US" altLang="zh-CN">
                <a:latin typeface="Verdana" panose="020B0604030504040204" pitchFamily="34" charset="0"/>
                <a:cs typeface="Verdana" panose="020B0604030504040204" pitchFamily="34" charset="0"/>
              </a:rPr>
              <a:t> (n </a:t>
            </a:r>
            <a:r>
              <a:rPr lang="zh-CN" altLang="en-US" dirty="0">
                <a:latin typeface="Verdana" panose="020B0604030504040204" pitchFamily="34" charset="0"/>
                <a:cs typeface="Verdana" panose="020B0604030504040204" pitchFamily="34" charset="0"/>
              </a:rPr>
              <a:t>为图中</a:t>
            </a:r>
            <a:r>
              <a:rPr lang="zh-CN" altLang="en-US">
                <a:latin typeface="Verdana" panose="020B0604030504040204" pitchFamily="34" charset="0"/>
                <a:cs typeface="Verdana" panose="020B0604030504040204" pitchFamily="34" charset="0"/>
              </a:rPr>
              <a:t>顶点数</a:t>
            </a:r>
            <a:r>
              <a:rPr lang="en-US" altLang="zh-CN">
                <a:latin typeface="Verdana" panose="020B0604030504040204" pitchFamily="34" charset="0"/>
                <a:cs typeface="Verdana" panose="020B0604030504040204" pitchFamily="34" charset="0"/>
              </a:rPr>
              <a:t>)</a:t>
            </a:r>
            <a:endParaRPr lang="zh-CN" altLang="en-US" dirty="0">
              <a:latin typeface="Verdana" panose="020B0604030504040204" pitchFamily="34" charset="0"/>
              <a:cs typeface="Verdana" panose="020B0604030504040204" pitchFamily="34" charset="0"/>
            </a:endParaRPr>
          </a:p>
          <a:p>
            <a:pPr lvl="2" fontAlgn="base">
              <a:spcBef>
                <a:spcPts val="600"/>
              </a:spcBef>
              <a:buClr>
                <a:schemeClr val="tx1"/>
              </a:buClr>
              <a:buSzPct val="70000"/>
              <a:defRPr/>
            </a:pPr>
            <a:r>
              <a:rPr lang="zh-CN" altLang="en-US">
                <a:latin typeface="Verdana" panose="020B0604030504040204" pitchFamily="34" charset="0"/>
                <a:cs typeface="Verdana" panose="020B0604030504040204" pitchFamily="34" charset="0"/>
              </a:rPr>
              <a:t>记录已</a:t>
            </a:r>
            <a:r>
              <a:rPr lang="zh-CN" altLang="en-US" dirty="0">
                <a:latin typeface="Verdana" panose="020B0604030504040204" pitchFamily="34" charset="0"/>
                <a:cs typeface="Verdana" panose="020B0604030504040204" pitchFamily="34" charset="0"/>
              </a:rPr>
              <a:t>找</a:t>
            </a:r>
            <a:r>
              <a:rPr lang="zh-CN" altLang="en-US">
                <a:latin typeface="Verdana" panose="020B0604030504040204" pitchFamily="34" charset="0"/>
                <a:cs typeface="Verdana" panose="020B0604030504040204" pitchFamily="34" charset="0"/>
              </a:rPr>
              <a:t>到从</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zh-CN" altLang="en-US" dirty="0">
                <a:latin typeface="Verdana" panose="020B0604030504040204" pitchFamily="34" charset="0"/>
                <a:cs typeface="Verdana" panose="020B0604030504040204" pitchFamily="34" charset="0"/>
              </a:rPr>
              <a:t>出发的最短路</a:t>
            </a:r>
            <a:r>
              <a:rPr lang="zh-CN" altLang="en-US">
                <a:latin typeface="Verdana" panose="020B0604030504040204" pitchFamily="34" charset="0"/>
                <a:cs typeface="Verdana" panose="020B0604030504040204" pitchFamily="34" charset="0"/>
              </a:rPr>
              <a:t>径的顶点</a:t>
            </a:r>
            <a:endParaRPr lang="zh-CN" altLang="en-US" dirty="0">
              <a:latin typeface="Verdana" panose="020B0604030504040204" pitchFamily="34" charset="0"/>
              <a:cs typeface="Verdana" panose="020B0604030504040204" pitchFamily="34" charset="0"/>
            </a:endParaRPr>
          </a:p>
          <a:p>
            <a:pPr lvl="1" fontAlgn="base">
              <a:spcBef>
                <a:spcPts val="600"/>
              </a:spcBef>
              <a:buClr>
                <a:schemeClr val="tx1"/>
              </a:buClr>
              <a:defRPr/>
            </a:pPr>
            <a:r>
              <a:rPr lang="zh-CN" altLang="en-US">
                <a:latin typeface="Verdana" panose="020B0604030504040204" pitchFamily="34" charset="0"/>
                <a:cs typeface="Verdana" panose="020B0604030504040204" pitchFamily="34" charset="0"/>
              </a:rPr>
              <a:t>数组</a:t>
            </a:r>
            <a:r>
              <a:rPr lang="en-US" altLang="zh-CN" b="1">
                <a:latin typeface="Verdana" panose="020B0604030504040204" pitchFamily="34" charset="0"/>
                <a:cs typeface="Verdana" panose="020B0604030504040204" pitchFamily="34" charset="0"/>
              </a:rPr>
              <a:t>dist[n]</a:t>
            </a:r>
            <a:endParaRPr lang="en-US" altLang="zh-CN" b="1" dirty="0">
              <a:latin typeface="Verdana" panose="020B0604030504040204" pitchFamily="34" charset="0"/>
              <a:cs typeface="Verdana" panose="020B0604030504040204" pitchFamily="34" charset="0"/>
            </a:endParaRPr>
          </a:p>
          <a:p>
            <a:pPr lvl="2" fontAlgn="base">
              <a:spcBef>
                <a:spcPts val="600"/>
              </a:spcBef>
              <a:buClr>
                <a:schemeClr val="tx1"/>
              </a:buClr>
              <a:buSzPct val="70000"/>
              <a:defRPr/>
            </a:pPr>
            <a:r>
              <a:rPr lang="zh-CN" altLang="en-US">
                <a:latin typeface="Verdana" panose="020B0604030504040204" pitchFamily="34" charset="0"/>
                <a:cs typeface="Verdana" panose="020B0604030504040204" pitchFamily="34" charset="0"/>
              </a:rPr>
              <a:t>存放各顶点距离</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的</a:t>
            </a:r>
            <a:r>
              <a:rPr lang="zh-CN" altLang="en-US">
                <a:solidFill>
                  <a:srgbClr val="FF0000"/>
                </a:solidFill>
                <a:latin typeface="Verdana" panose="020B0604030504040204" pitchFamily="34" charset="0"/>
                <a:cs typeface="Verdana" panose="020B0604030504040204" pitchFamily="34" charset="0"/>
              </a:rPr>
              <a:t>当前</a:t>
            </a:r>
            <a:r>
              <a:rPr lang="zh-CN" altLang="en-US">
                <a:latin typeface="Verdana" panose="020B0604030504040204" pitchFamily="34" charset="0"/>
                <a:cs typeface="Verdana" panose="020B0604030504040204" pitchFamily="34" charset="0"/>
              </a:rPr>
              <a:t>最</a:t>
            </a:r>
            <a:r>
              <a:rPr lang="zh-CN" altLang="en-US" dirty="0">
                <a:latin typeface="Verdana" panose="020B0604030504040204" pitchFamily="34" charset="0"/>
                <a:cs typeface="Verdana" panose="020B0604030504040204" pitchFamily="34" charset="0"/>
              </a:rPr>
              <a:t>短路径长度</a:t>
            </a:r>
            <a:endParaRPr lang="en-US" altLang="zh-CN" dirty="0">
              <a:latin typeface="Verdana" panose="020B0604030504040204" pitchFamily="34" charset="0"/>
              <a:cs typeface="Verdana" panose="020B0604030504040204" pitchFamily="34" charset="0"/>
            </a:endParaRPr>
          </a:p>
          <a:p>
            <a:pPr lvl="1" fontAlgn="base">
              <a:spcBef>
                <a:spcPts val="600"/>
              </a:spcBef>
              <a:buClr>
                <a:schemeClr val="tx1"/>
              </a:buClr>
              <a:defRPr/>
            </a:pPr>
            <a:r>
              <a:rPr lang="zh-CN" altLang="en-US" dirty="0">
                <a:latin typeface="Verdana" panose="020B0604030504040204" pitchFamily="34" charset="0"/>
                <a:cs typeface="Verdana" panose="020B0604030504040204" pitchFamily="34" charset="0"/>
              </a:rPr>
              <a:t>辅助数组</a:t>
            </a:r>
            <a:r>
              <a:rPr lang="zh-CN" altLang="en-US">
                <a:latin typeface="Verdana" panose="020B0604030504040204" pitchFamily="34" charset="0"/>
                <a:cs typeface="Verdana" panose="020B0604030504040204" pitchFamily="34" charset="0"/>
              </a:rPr>
              <a:t>：</a:t>
            </a:r>
            <a:r>
              <a:rPr lang="en-US" altLang="zh-CN" b="1">
                <a:latin typeface="Verdana" panose="020B0604030504040204" pitchFamily="34" charset="0"/>
                <a:cs typeface="Verdana" panose="020B0604030504040204" pitchFamily="34" charset="0"/>
              </a:rPr>
              <a:t>path[n]</a:t>
            </a:r>
            <a:r>
              <a:rPr lang="en-US" altLang="zh-CN">
                <a:latin typeface="Verdana" panose="020B0604030504040204" pitchFamily="34" charset="0"/>
                <a:cs typeface="Verdana" panose="020B0604030504040204" pitchFamily="34" charset="0"/>
              </a:rPr>
              <a:t>(</a:t>
            </a:r>
            <a:r>
              <a:rPr lang="zh-CN" altLang="en-US" dirty="0">
                <a:latin typeface="Verdana" panose="020B0604030504040204" pitchFamily="34" charset="0"/>
                <a:cs typeface="Verdana" panose="020B0604030504040204" pitchFamily="34" charset="0"/>
              </a:rPr>
              <a:t>存储最短路径</a:t>
            </a:r>
            <a:r>
              <a:rPr lang="en-US" altLang="zh-CN" dirty="0">
                <a:latin typeface="Verdana" panose="020B0604030504040204" pitchFamily="34" charset="0"/>
                <a:cs typeface="Verdana" panose="020B0604030504040204" pitchFamily="34" charset="0"/>
              </a:rPr>
              <a:t>)</a:t>
            </a:r>
          </a:p>
          <a:p>
            <a:pPr lvl="2" fontAlgn="base">
              <a:spcBef>
                <a:spcPts val="600"/>
              </a:spcBef>
              <a:buClr>
                <a:schemeClr val="tx1"/>
              </a:buClr>
              <a:buSzPct val="70000"/>
              <a:defRPr/>
            </a:pPr>
            <a:r>
              <a:rPr lang="en-US" altLang="zh-CN">
                <a:latin typeface="Verdana" panose="020B0604030504040204" pitchFamily="34" charset="0"/>
                <a:cs typeface="Verdana" panose="020B0604030504040204" pitchFamily="34" charset="0"/>
              </a:rPr>
              <a:t>path[i]</a:t>
            </a:r>
            <a:r>
              <a:rPr lang="zh-CN" altLang="en-US">
                <a:latin typeface="Verdana" panose="020B0604030504040204" pitchFamily="34" charset="0"/>
                <a:cs typeface="Verdana" panose="020B0604030504040204" pitchFamily="34" charset="0"/>
              </a:rPr>
              <a:t>表示从</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到</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zh-CN" altLang="en-US">
                <a:latin typeface="Verdana" panose="020B0604030504040204" pitchFamily="34" charset="0"/>
                <a:cs typeface="Verdana" panose="020B0604030504040204" pitchFamily="34" charset="0"/>
              </a:rPr>
              <a:t>的</a:t>
            </a:r>
            <a:r>
              <a:rPr lang="en-US" altLang="zh-CN">
                <a:latin typeface="Verdana" panose="020B0604030504040204" pitchFamily="34" charset="0"/>
                <a:cs typeface="Verdana" panose="020B0604030504040204" pitchFamily="34" charset="0"/>
              </a:rPr>
              <a:t>SP</a:t>
            </a:r>
            <a:r>
              <a:rPr lang="zh-CN" altLang="en-US">
                <a:latin typeface="Verdana" panose="020B0604030504040204" pitchFamily="34" charset="0"/>
                <a:cs typeface="Verdana" panose="020B0604030504040204" pitchFamily="34" charset="0"/>
              </a:rPr>
              <a:t>上，</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 </a:t>
            </a:r>
            <a:r>
              <a:rPr lang="zh-CN" altLang="en-US">
                <a:latin typeface="Verdana" panose="020B0604030504040204" pitchFamily="34" charset="0"/>
                <a:cs typeface="Verdana" panose="020B0604030504040204" pitchFamily="34" charset="0"/>
              </a:rPr>
              <a:t>的前序顶</a:t>
            </a:r>
            <a:r>
              <a:rPr lang="zh-CN" altLang="en-US" dirty="0">
                <a:latin typeface="Verdana" panose="020B0604030504040204" pitchFamily="34" charset="0"/>
                <a:cs typeface="Verdana" panose="020B0604030504040204" pitchFamily="34" charset="0"/>
              </a:rPr>
              <a:t>点的</a:t>
            </a:r>
            <a:r>
              <a:rPr lang="zh-CN" altLang="en-US">
                <a:latin typeface="Verdana" panose="020B0604030504040204" pitchFamily="34" charset="0"/>
                <a:cs typeface="Verdana" panose="020B0604030504040204" pitchFamily="34" charset="0"/>
              </a:rPr>
              <a:t>序号</a:t>
            </a:r>
            <a:endParaRPr lang="en-US" altLang="zh-CN">
              <a:latin typeface="Verdana" panose="020B0604030504040204" pitchFamily="34" charset="0"/>
              <a:cs typeface="Verdana" panose="020B0604030504040204" pitchFamily="34" charset="0"/>
            </a:endParaRPr>
          </a:p>
          <a:p>
            <a:pPr lvl="2" fontAlgn="base">
              <a:spcBef>
                <a:spcPts val="600"/>
              </a:spcBef>
              <a:buClr>
                <a:schemeClr val="tx1"/>
              </a:buClr>
              <a:buSzPct val="70000"/>
              <a:defRPr/>
            </a:pPr>
            <a:r>
              <a:rPr lang="zh-CN" altLang="en-US">
                <a:latin typeface="Verdana" panose="020B0604030504040204" pitchFamily="34" charset="0"/>
                <a:cs typeface="Verdana" panose="020B0604030504040204" pitchFamily="34" charset="0"/>
              </a:rPr>
              <a:t>若从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 </a:t>
            </a:r>
            <a:r>
              <a:rPr lang="zh-CN" altLang="en-US">
                <a:latin typeface="Verdana" panose="020B0604030504040204" pitchFamily="34" charset="0"/>
                <a:cs typeface="Verdana" panose="020B0604030504040204" pitchFamily="34" charset="0"/>
              </a:rPr>
              <a:t>到某顶点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 </a:t>
            </a:r>
            <a:r>
              <a:rPr lang="zh-CN" altLang="en-US">
                <a:latin typeface="Verdana" panose="020B0604030504040204" pitchFamily="34" charset="0"/>
                <a:cs typeface="Verdana" panose="020B0604030504040204" pitchFamily="34" charset="0"/>
              </a:rPr>
              <a:t>无</a:t>
            </a:r>
            <a:r>
              <a:rPr lang="zh-CN" altLang="en-US" dirty="0">
                <a:latin typeface="Verdana" panose="020B0604030504040204" pitchFamily="34" charset="0"/>
                <a:cs typeface="Verdana" panose="020B0604030504040204" pitchFamily="34" charset="0"/>
              </a:rPr>
              <a:t>路径</a:t>
            </a:r>
            <a:r>
              <a:rPr lang="zh-CN" altLang="en-US">
                <a:latin typeface="Verdana" panose="020B0604030504040204" pitchFamily="34" charset="0"/>
                <a:cs typeface="Verdana" panose="020B0604030504040204" pitchFamily="34" charset="0"/>
              </a:rPr>
              <a:t>，则</a:t>
            </a:r>
            <a:r>
              <a:rPr lang="en-US" altLang="zh-CN">
                <a:latin typeface="Verdana" panose="020B0604030504040204" pitchFamily="34" charset="0"/>
                <a:cs typeface="Verdana" panose="020B0604030504040204" pitchFamily="34" charset="0"/>
              </a:rPr>
              <a:t>path[i]=-1</a:t>
            </a:r>
            <a:endParaRPr lang="en-US" altLang="zh-CN" dirty="0">
              <a:latin typeface="Verdana" panose="020B0604030504040204" pitchFamily="34" charset="0"/>
              <a:cs typeface="Verdana" panose="020B0604030504040204" pitchFamily="34" charset="0"/>
            </a:endParaRPr>
          </a:p>
        </p:txBody>
      </p:sp>
      <p:sp>
        <p:nvSpPr>
          <p:cNvPr id="4"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lang="en-GB" altLang="zh-CN" b="0" kern="0"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Dijkstra</a:t>
            </a:r>
            <a:r>
              <a:rPr lang="zh-CN" altLang="en-US" b="0" kern="0" dirty="0">
                <a:solidFill>
                  <a:schemeClr val="bg2">
                    <a:lumMod val="10000"/>
                  </a:schemeClr>
                </a:solidFill>
                <a:latin typeface="Verdana" panose="020B0604030504040204" pitchFamily="34" charset="0"/>
                <a:cs typeface="Verdana" panose="020B0604030504040204" pitchFamily="34" charset="0"/>
              </a:rPr>
              <a:t>算法流程</a:t>
            </a:r>
          </a:p>
        </p:txBody>
      </p:sp>
    </p:spTree>
    <p:extLst>
      <p:ext uri="{BB962C8B-B14F-4D97-AF65-F5344CB8AC3E}">
        <p14:creationId xmlns:p14="http://schemas.microsoft.com/office/powerpoint/2010/main" val="59917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09314">
                                            <p:txEl>
                                              <p:pRg st="0" end="0"/>
                                            </p:txEl>
                                          </p:spTgt>
                                        </p:tgtEl>
                                        <p:attrNameLst>
                                          <p:attrName>style.visibility</p:attrName>
                                        </p:attrNameLst>
                                      </p:cBhvr>
                                      <p:to>
                                        <p:strVal val="visible"/>
                                      </p:to>
                                    </p:set>
                                    <p:animEffect transition="in" filter="wipe(left)">
                                      <p:cBhvr>
                                        <p:cTn id="7" dur="500"/>
                                        <p:tgtEl>
                                          <p:spTgt spid="909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9314">
                                            <p:txEl>
                                              <p:pRg st="1" end="1"/>
                                            </p:txEl>
                                          </p:spTgt>
                                        </p:tgtEl>
                                        <p:attrNameLst>
                                          <p:attrName>style.visibility</p:attrName>
                                        </p:attrNameLst>
                                      </p:cBhvr>
                                      <p:to>
                                        <p:strVal val="visible"/>
                                      </p:to>
                                    </p:set>
                                    <p:animEffect transition="in" filter="wipe(left)">
                                      <p:cBhvr>
                                        <p:cTn id="12" dur="500"/>
                                        <p:tgtEl>
                                          <p:spTgt spid="9093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9314">
                                            <p:txEl>
                                              <p:pRg st="2" end="2"/>
                                            </p:txEl>
                                          </p:spTgt>
                                        </p:tgtEl>
                                        <p:attrNameLst>
                                          <p:attrName>style.visibility</p:attrName>
                                        </p:attrNameLst>
                                      </p:cBhvr>
                                      <p:to>
                                        <p:strVal val="visible"/>
                                      </p:to>
                                    </p:set>
                                    <p:animEffect transition="in" filter="wipe(left)">
                                      <p:cBhvr>
                                        <p:cTn id="17" dur="500"/>
                                        <p:tgtEl>
                                          <p:spTgt spid="9093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9314">
                                            <p:txEl>
                                              <p:pRg st="3" end="3"/>
                                            </p:txEl>
                                          </p:spTgt>
                                        </p:tgtEl>
                                        <p:attrNameLst>
                                          <p:attrName>style.visibility</p:attrName>
                                        </p:attrNameLst>
                                      </p:cBhvr>
                                      <p:to>
                                        <p:strVal val="visible"/>
                                      </p:to>
                                    </p:set>
                                    <p:animEffect transition="in" filter="wipe(left)">
                                      <p:cBhvr>
                                        <p:cTn id="22" dur="500"/>
                                        <p:tgtEl>
                                          <p:spTgt spid="9093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09314">
                                            <p:txEl>
                                              <p:pRg st="4" end="4"/>
                                            </p:txEl>
                                          </p:spTgt>
                                        </p:tgtEl>
                                        <p:attrNameLst>
                                          <p:attrName>style.visibility</p:attrName>
                                        </p:attrNameLst>
                                      </p:cBhvr>
                                      <p:to>
                                        <p:strVal val="visible"/>
                                      </p:to>
                                    </p:set>
                                    <p:animEffect transition="in" filter="wipe(left)">
                                      <p:cBhvr>
                                        <p:cTn id="27" dur="500"/>
                                        <p:tgtEl>
                                          <p:spTgt spid="9093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09314">
                                            <p:txEl>
                                              <p:pRg st="5" end="5"/>
                                            </p:txEl>
                                          </p:spTgt>
                                        </p:tgtEl>
                                        <p:attrNameLst>
                                          <p:attrName>style.visibility</p:attrName>
                                        </p:attrNameLst>
                                      </p:cBhvr>
                                      <p:to>
                                        <p:strVal val="visible"/>
                                      </p:to>
                                    </p:set>
                                    <p:animEffect transition="in" filter="wipe(left)">
                                      <p:cBhvr>
                                        <p:cTn id="32" dur="500"/>
                                        <p:tgtEl>
                                          <p:spTgt spid="9093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09314">
                                            <p:txEl>
                                              <p:pRg st="6" end="6"/>
                                            </p:txEl>
                                          </p:spTgt>
                                        </p:tgtEl>
                                        <p:attrNameLst>
                                          <p:attrName>style.visibility</p:attrName>
                                        </p:attrNameLst>
                                      </p:cBhvr>
                                      <p:to>
                                        <p:strVal val="visible"/>
                                      </p:to>
                                    </p:set>
                                    <p:animEffect transition="in" filter="wipe(left)">
                                      <p:cBhvr>
                                        <p:cTn id="37" dur="500"/>
                                        <p:tgtEl>
                                          <p:spTgt spid="9093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09314">
                                            <p:txEl>
                                              <p:pRg st="7" end="7"/>
                                            </p:txEl>
                                          </p:spTgt>
                                        </p:tgtEl>
                                        <p:attrNameLst>
                                          <p:attrName>style.visibility</p:attrName>
                                        </p:attrNameLst>
                                      </p:cBhvr>
                                      <p:to>
                                        <p:strVal val="visible"/>
                                      </p:to>
                                    </p:set>
                                    <p:animEffect transition="in" filter="wipe(left)">
                                      <p:cBhvr>
                                        <p:cTn id="42" dur="500"/>
                                        <p:tgtEl>
                                          <p:spTgt spid="9093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09314">
                                            <p:txEl>
                                              <p:pRg st="8" end="8"/>
                                            </p:txEl>
                                          </p:spTgt>
                                        </p:tgtEl>
                                        <p:attrNameLst>
                                          <p:attrName>style.visibility</p:attrName>
                                        </p:attrNameLst>
                                      </p:cBhvr>
                                      <p:to>
                                        <p:strVal val="visible"/>
                                      </p:to>
                                    </p:set>
                                    <p:animEffect transition="in" filter="wipe(left)">
                                      <p:cBhvr>
                                        <p:cTn id="47" dur="500"/>
                                        <p:tgtEl>
                                          <p:spTgt spid="9093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4"/>
          <p:cNvSpPr>
            <a:spLocks noGrp="1"/>
          </p:cNvSpPr>
          <p:nvPr>
            <p:ph idx="4294967295"/>
          </p:nvPr>
        </p:nvSpPr>
        <p:spPr>
          <a:xfrm>
            <a:off x="436314" y="764704"/>
            <a:ext cx="8312150" cy="6012334"/>
          </a:xfrm>
        </p:spPr>
        <p:txBody>
          <a:bodyPr>
            <a:normAutofit/>
          </a:bodyPr>
          <a:lstStyle/>
          <a:p>
            <a:pPr marL="0" indent="0">
              <a:lnSpc>
                <a:spcPct val="200000"/>
              </a:lnSpc>
              <a:buNone/>
            </a:pPr>
            <a:r>
              <a:rPr lang="en-US" altLang="zh-CN" sz="2800" b="1">
                <a:latin typeface="Verdana" panose="020B0604030504040204" pitchFamily="34" charset="0"/>
                <a:ea typeface="Verdana" panose="020B0604030504040204" pitchFamily="34" charset="0"/>
                <a:cs typeface="Verdana" panose="020B0604030504040204" pitchFamily="34" charset="0"/>
              </a:rPr>
              <a:t>#define N 6               </a:t>
            </a:r>
            <a:r>
              <a:rPr lang="en-US" altLang="zh-CN" sz="2800" b="1">
                <a:solidFill>
                  <a:srgbClr val="006600"/>
                </a:solidFill>
                <a:cs typeface="Verdana" panose="020B0604030504040204" pitchFamily="34" charset="0"/>
              </a:rPr>
              <a:t>// </a:t>
            </a:r>
            <a:r>
              <a:rPr lang="zh-CN" altLang="en-US" sz="2800" b="1">
                <a:solidFill>
                  <a:srgbClr val="006600"/>
                </a:solidFill>
                <a:cs typeface="Verdana" panose="020B0604030504040204" pitchFamily="34" charset="0"/>
              </a:rPr>
              <a:t>图中顶点总数</a:t>
            </a:r>
            <a:endParaRPr lang="en-US" altLang="zh-CN" sz="2800" b="1">
              <a:latin typeface="Verdana" panose="020B0604030504040204" pitchFamily="34" charset="0"/>
              <a:ea typeface="Verdana" panose="020B0604030504040204" pitchFamily="34" charset="0"/>
              <a:cs typeface="Verdana" panose="020B0604030504040204" pitchFamily="34" charset="0"/>
            </a:endParaRPr>
          </a:p>
          <a:p>
            <a:pPr marL="0" indent="0">
              <a:lnSpc>
                <a:spcPct val="200000"/>
              </a:lnSpc>
              <a:buNone/>
            </a:pPr>
            <a:r>
              <a:rPr lang="en-US" altLang="zh-CN" sz="2800" b="1">
                <a:latin typeface="Verdana" panose="020B0604030504040204" pitchFamily="34" charset="0"/>
                <a:ea typeface="Verdana" panose="020B0604030504040204" pitchFamily="34" charset="0"/>
                <a:cs typeface="Verdana" panose="020B0604030504040204" pitchFamily="34" charset="0"/>
              </a:rPr>
              <a:t>typedef  struct {</a:t>
            </a:r>
          </a:p>
          <a:p>
            <a:pPr marL="0" indent="0">
              <a:lnSpc>
                <a:spcPct val="200000"/>
              </a:lnSpc>
              <a:buNone/>
            </a:pPr>
            <a:r>
              <a:rPr lang="en-US" altLang="zh-CN" sz="2800" b="1">
                <a:latin typeface="Verdana" panose="020B0604030504040204" pitchFamily="34" charset="0"/>
                <a:ea typeface="Verdana" panose="020B0604030504040204" pitchFamily="34" charset="0"/>
                <a:cs typeface="Verdana" panose="020B0604030504040204" pitchFamily="34" charset="0"/>
              </a:rPr>
              <a:t>      int  vex[N];            </a:t>
            </a:r>
            <a:r>
              <a:rPr lang="en-US" altLang="zh-CN" sz="2800" b="1">
                <a:solidFill>
                  <a:srgbClr val="006600"/>
                </a:solidFill>
                <a:cs typeface="Verdana" panose="020B0604030504040204" pitchFamily="34" charset="0"/>
              </a:rPr>
              <a:t>// </a:t>
            </a:r>
            <a:r>
              <a:rPr lang="zh-CN" altLang="en-US" sz="2800" b="1">
                <a:solidFill>
                  <a:srgbClr val="006600"/>
                </a:solidFill>
                <a:cs typeface="Verdana" panose="020B0604030504040204" pitchFamily="34" charset="0"/>
              </a:rPr>
              <a:t>顶点数组</a:t>
            </a:r>
          </a:p>
          <a:p>
            <a:pPr marL="0" indent="0">
              <a:lnSpc>
                <a:spcPct val="200000"/>
              </a:lnSpc>
              <a:buNone/>
            </a:pPr>
            <a:r>
              <a:rPr lang="zh-CN" altLang="en-US" sz="2800" b="1">
                <a:latin typeface="Verdana" panose="020B0604030504040204" pitchFamily="34" charset="0"/>
                <a:cs typeface="Verdana" panose="020B0604030504040204" pitchFamily="34" charset="0"/>
              </a:rPr>
              <a:t>      </a:t>
            </a:r>
            <a:r>
              <a:rPr lang="en-US" altLang="zh-CN" sz="2800" b="1">
                <a:latin typeface="Verdana" panose="020B0604030504040204" pitchFamily="34" charset="0"/>
                <a:ea typeface="Verdana" panose="020B0604030504040204" pitchFamily="34" charset="0"/>
                <a:cs typeface="Verdana" panose="020B0604030504040204" pitchFamily="34" charset="0"/>
              </a:rPr>
              <a:t>int  arc[N][N];      </a:t>
            </a:r>
            <a:r>
              <a:rPr lang="en-US" altLang="zh-CN" sz="2800" b="1">
                <a:solidFill>
                  <a:srgbClr val="006600"/>
                </a:solidFill>
                <a:cs typeface="Verdana" panose="020B0604030504040204" pitchFamily="34" charset="0"/>
              </a:rPr>
              <a:t>// </a:t>
            </a:r>
            <a:r>
              <a:rPr lang="zh-CN" altLang="en-US" sz="2800" b="1">
                <a:solidFill>
                  <a:srgbClr val="006600"/>
                </a:solidFill>
                <a:cs typeface="Verdana" panose="020B0604030504040204" pitchFamily="34" charset="0"/>
              </a:rPr>
              <a:t>邻接矩阵</a:t>
            </a:r>
          </a:p>
          <a:p>
            <a:pPr marL="0" indent="0">
              <a:lnSpc>
                <a:spcPct val="200000"/>
              </a:lnSpc>
              <a:buNone/>
            </a:pPr>
            <a:r>
              <a:rPr lang="en-US" altLang="zh-CN" sz="2800" b="1">
                <a:latin typeface="Verdana" panose="020B0604030504040204" pitchFamily="34" charset="0"/>
                <a:ea typeface="Verdana" panose="020B0604030504040204" pitchFamily="34" charset="0"/>
                <a:cs typeface="Verdana" panose="020B0604030504040204" pitchFamily="34" charset="0"/>
              </a:rPr>
              <a:t>}</a:t>
            </a:r>
            <a:r>
              <a:rPr lang="en-US" altLang="zh-CN" sz="2800" b="1">
                <a:solidFill>
                  <a:srgbClr val="FF0000"/>
                </a:solidFill>
                <a:latin typeface="Verdana" panose="020B0604030504040204" pitchFamily="34" charset="0"/>
                <a:ea typeface="Verdana" panose="020B0604030504040204" pitchFamily="34" charset="0"/>
                <a:cs typeface="Verdana" panose="020B0604030504040204" pitchFamily="34" charset="0"/>
              </a:rPr>
              <a:t>TGraph</a:t>
            </a:r>
            <a:r>
              <a:rPr lang="en-US" altLang="zh-CN" sz="2800" b="1">
                <a:latin typeface="Verdana" panose="020B0604030504040204" pitchFamily="34" charset="0"/>
                <a:ea typeface="Verdana" panose="020B0604030504040204" pitchFamily="34" charset="0"/>
                <a:cs typeface="Verdana" panose="020B0604030504040204" pitchFamily="34" charset="0"/>
              </a:rPr>
              <a:t>;</a:t>
            </a:r>
            <a:endParaRPr lang="zh-CN" altLang="en-US" sz="2800" b="1">
              <a:latin typeface="Verdana" panose="020B0604030504040204" pitchFamily="34" charset="0"/>
              <a:cs typeface="Verdana" panose="020B0604030504040204" pitchFamily="34" charset="0"/>
            </a:endParaRPr>
          </a:p>
        </p:txBody>
      </p:sp>
      <p:sp>
        <p:nvSpPr>
          <p:cNvPr id="8" name="标题 3"/>
          <p:cNvSpPr>
            <a:spLocks noGrp="1"/>
          </p:cNvSpPr>
          <p:nvPr>
            <p:ph type="title" idx="4294967295"/>
          </p:nvPr>
        </p:nvSpPr>
        <p:spPr>
          <a:xfrm>
            <a:off x="0" y="42863"/>
            <a:ext cx="9148763" cy="596900"/>
          </a:xfrm>
        </p:spPr>
        <p:txBody>
          <a:bodyPr/>
          <a:lstStyle/>
          <a:p>
            <a:pPr lvl="1" algn="ctr" rtl="0" eaLnBrk="0" fontAlgn="base" hangingPunct="0">
              <a:spcBef>
                <a:spcPct val="0"/>
              </a:spcBef>
              <a:spcAft>
                <a:spcPct val="0"/>
              </a:spcAft>
              <a:defRPr/>
            </a:pPr>
            <a:r>
              <a:rPr lang="en-US" altLang="zh-CN" sz="3200" kern="1200">
                <a:solidFill>
                  <a:schemeClr val="bg2">
                    <a:lumMod val="10000"/>
                  </a:schemeClr>
                </a:solidFill>
                <a:latin typeface="微软雅黑" panose="020B0503020204020204" pitchFamily="34" charset="-122"/>
                <a:ea typeface="微软雅黑" panose="020B0503020204020204" pitchFamily="34" charset="-122"/>
                <a:cs typeface="+mn-cs"/>
              </a:rPr>
              <a:t>Dijkstra</a:t>
            </a:r>
            <a:r>
              <a:rPr lang="zh-CN" altLang="en-US" sz="3200" kern="1200">
                <a:solidFill>
                  <a:schemeClr val="bg2">
                    <a:lumMod val="10000"/>
                  </a:schemeClr>
                </a:solidFill>
                <a:latin typeface="微软雅黑" panose="020B0503020204020204" pitchFamily="34" charset="-122"/>
                <a:ea typeface="微软雅黑" panose="020B0503020204020204" pitchFamily="34" charset="-122"/>
                <a:cs typeface="+mn-cs"/>
              </a:rPr>
              <a:t>算法的存储结构</a:t>
            </a:r>
          </a:p>
        </p:txBody>
      </p:sp>
    </p:spTree>
    <p:extLst>
      <p:ext uri="{BB962C8B-B14F-4D97-AF65-F5344CB8AC3E}">
        <p14:creationId xmlns:p14="http://schemas.microsoft.com/office/powerpoint/2010/main" val="7621928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4"/>
          <p:cNvSpPr>
            <a:spLocks noGrp="1"/>
          </p:cNvSpPr>
          <p:nvPr>
            <p:ph idx="1"/>
          </p:nvPr>
        </p:nvSpPr>
        <p:spPr>
          <a:xfrm>
            <a:off x="0" y="739775"/>
            <a:ext cx="9144000" cy="6092825"/>
          </a:xfrm>
        </p:spPr>
        <p:txBody>
          <a:bodyPr>
            <a:noAutofit/>
          </a:bodyPr>
          <a:lstStyle/>
          <a:p>
            <a:pPr marL="0" indent="0">
              <a:lnSpc>
                <a:spcPct val="200000"/>
              </a:lnSpc>
              <a:buNone/>
            </a:pPr>
            <a:r>
              <a:rPr lang="en-US" altLang="zh-CN" sz="2200" b="1">
                <a:solidFill>
                  <a:srgbClr val="006600"/>
                </a:solidFill>
                <a:cs typeface="Verdana" panose="020B0604030504040204" pitchFamily="34" charset="0"/>
              </a:rPr>
              <a:t>// </a:t>
            </a:r>
            <a:r>
              <a:rPr lang="zh-CN" altLang="en-US" sz="2200" b="1">
                <a:solidFill>
                  <a:srgbClr val="006600"/>
                </a:solidFill>
                <a:cs typeface="Verdana" panose="020B0604030504040204" pitchFamily="34" charset="0"/>
              </a:rPr>
              <a:t>求有向网</a:t>
            </a:r>
            <a:r>
              <a:rPr lang="en-US" altLang="zh-CN" sz="2200" b="1">
                <a:solidFill>
                  <a:srgbClr val="006600"/>
                </a:solidFill>
                <a:cs typeface="Verdana" panose="020B0604030504040204" pitchFamily="34" charset="0"/>
              </a:rPr>
              <a:t>G</a:t>
            </a:r>
            <a:r>
              <a:rPr lang="zh-CN" altLang="en-US" sz="2200" b="1">
                <a:solidFill>
                  <a:srgbClr val="006600"/>
                </a:solidFill>
                <a:cs typeface="Verdana" panose="020B0604030504040204" pitchFamily="34" charset="0"/>
              </a:rPr>
              <a:t>的</a:t>
            </a:r>
            <a:r>
              <a:rPr lang="en-US" altLang="zh-CN" sz="2200" b="1">
                <a:solidFill>
                  <a:srgbClr val="006600"/>
                </a:solidFill>
                <a:cs typeface="Verdana" panose="020B0604030504040204" pitchFamily="34" charset="0"/>
              </a:rPr>
              <a:t>v0</a:t>
            </a:r>
            <a:r>
              <a:rPr lang="zh-CN" altLang="en-US" sz="2200" b="1">
                <a:solidFill>
                  <a:srgbClr val="006600"/>
                </a:solidFill>
                <a:cs typeface="Verdana" panose="020B0604030504040204" pitchFamily="34" charset="0"/>
              </a:rPr>
              <a:t>顶点到其余顶点的最短路径</a:t>
            </a:r>
            <a:endParaRPr lang="en-US" altLang="zh-CN" sz="2200" b="1">
              <a:solidFill>
                <a:srgbClr val="006600"/>
              </a:solidFill>
              <a:cs typeface="Verdana" panose="020B0604030504040204" pitchFamily="34" charset="0"/>
            </a:endParaRPr>
          </a:p>
          <a:p>
            <a:pPr marL="0" indent="0">
              <a:lnSpc>
                <a:spcPct val="200000"/>
              </a:lnSpc>
              <a:buNone/>
            </a:pPr>
            <a:r>
              <a:rPr lang="en-US" altLang="zh-CN" sz="2200" b="1">
                <a:latin typeface="Verdana" panose="020B0604030504040204" pitchFamily="34" charset="0"/>
                <a:ea typeface="Verdana" panose="020B0604030504040204" pitchFamily="34" charset="0"/>
                <a:cs typeface="Verdana" panose="020B0604030504040204" pitchFamily="34" charset="0"/>
              </a:rPr>
              <a:t>void </a:t>
            </a:r>
            <a:r>
              <a:rPr lang="en-US" altLang="zh-CN" sz="2200" b="1">
                <a:solidFill>
                  <a:srgbClr val="FF0000"/>
                </a:solidFill>
                <a:latin typeface="Verdana" panose="020B0604030504040204" pitchFamily="34" charset="0"/>
                <a:ea typeface="Verdana" panose="020B0604030504040204" pitchFamily="34" charset="0"/>
                <a:cs typeface="Verdana" panose="020B0604030504040204" pitchFamily="34" charset="0"/>
              </a:rPr>
              <a:t>dijkstra</a:t>
            </a:r>
            <a:r>
              <a:rPr lang="en-US" altLang="zh-CN" sz="2200" b="1">
                <a:latin typeface="Verdana" panose="020B0604030504040204" pitchFamily="34" charset="0"/>
                <a:ea typeface="Verdana" panose="020B0604030504040204" pitchFamily="34" charset="0"/>
                <a:cs typeface="Verdana" panose="020B0604030504040204" pitchFamily="34" charset="0"/>
              </a:rPr>
              <a:t>(</a:t>
            </a:r>
            <a:r>
              <a:rPr lang="en-US" altLang="zh-CN" sz="2200" b="1">
                <a:solidFill>
                  <a:srgbClr val="0033CC"/>
                </a:solidFill>
                <a:latin typeface="Verdana" panose="020B0604030504040204" pitchFamily="34" charset="0"/>
                <a:ea typeface="Verdana" panose="020B0604030504040204" pitchFamily="34" charset="0"/>
                <a:cs typeface="Verdana" panose="020B0604030504040204" pitchFamily="34" charset="0"/>
              </a:rPr>
              <a:t>TGraph</a:t>
            </a:r>
            <a:r>
              <a:rPr lang="en-US" altLang="zh-CN" sz="2200" b="1">
                <a:latin typeface="Verdana" panose="020B0604030504040204" pitchFamily="34" charset="0"/>
                <a:ea typeface="Verdana" panose="020B0604030504040204" pitchFamily="34" charset="0"/>
                <a:cs typeface="Verdana" panose="020B0604030504040204" pitchFamily="34" charset="0"/>
              </a:rPr>
              <a:t> G, int v0, int path[], int dist[]) {   </a:t>
            </a:r>
          </a:p>
          <a:p>
            <a:pPr marL="0" indent="0">
              <a:lnSpc>
                <a:spcPct val="200000"/>
              </a:lnSpc>
              <a:buNone/>
            </a:pPr>
            <a:r>
              <a:rPr lang="en-US" altLang="zh-CN" sz="2200" b="1">
                <a:latin typeface="Verdana" panose="020B0604030504040204" pitchFamily="34" charset="0"/>
                <a:ea typeface="Verdana" panose="020B0604030504040204" pitchFamily="34" charset="0"/>
                <a:cs typeface="Verdana" panose="020B0604030504040204" pitchFamily="34" charset="0"/>
              </a:rPr>
              <a:t>      int </a:t>
            </a:r>
            <a:r>
              <a:rPr lang="en-US" altLang="zh-CN" sz="2200" b="1">
                <a:solidFill>
                  <a:srgbClr val="C00000"/>
                </a:solidFill>
                <a:latin typeface="Verdana" panose="020B0604030504040204" pitchFamily="34" charset="0"/>
                <a:ea typeface="Verdana" panose="020B0604030504040204" pitchFamily="34" charset="0"/>
                <a:cs typeface="Verdana" panose="020B0604030504040204" pitchFamily="34" charset="0"/>
              </a:rPr>
              <a:t>S</a:t>
            </a:r>
            <a:r>
              <a:rPr lang="en-US" altLang="zh-CN" sz="2200" b="1">
                <a:latin typeface="Verdana" panose="020B0604030504040204" pitchFamily="34" charset="0"/>
                <a:ea typeface="Verdana" panose="020B0604030504040204" pitchFamily="34" charset="0"/>
                <a:cs typeface="Verdana" panose="020B0604030504040204" pitchFamily="34" charset="0"/>
              </a:rPr>
              <a:t>[N] = {0};   </a:t>
            </a:r>
            <a:r>
              <a:rPr lang="en-US" altLang="zh-CN" sz="2200" b="1">
                <a:solidFill>
                  <a:srgbClr val="C00000"/>
                </a:solidFill>
                <a:latin typeface="Verdana" panose="020B0604030504040204" pitchFamily="34" charset="0"/>
                <a:ea typeface="Verdana" panose="020B0604030504040204" pitchFamily="34" charset="0"/>
                <a:cs typeface="Verdana" panose="020B0604030504040204" pitchFamily="34" charset="0"/>
              </a:rPr>
              <a:t>S</a:t>
            </a:r>
            <a:r>
              <a:rPr lang="en-US" altLang="zh-CN" sz="2200" b="1">
                <a:latin typeface="Verdana" panose="020B0604030504040204" pitchFamily="34" charset="0"/>
                <a:ea typeface="Verdana" panose="020B0604030504040204" pitchFamily="34" charset="0"/>
                <a:cs typeface="Verdana" panose="020B0604030504040204" pitchFamily="34" charset="0"/>
              </a:rPr>
              <a:t>[v0] = 1;    </a:t>
            </a:r>
            <a:r>
              <a:rPr lang="en-US" altLang="zh-CN" sz="2200" b="1">
                <a:solidFill>
                  <a:srgbClr val="006600"/>
                </a:solidFill>
                <a:cs typeface="Verdana" panose="020B0604030504040204" pitchFamily="34" charset="0"/>
              </a:rPr>
              <a:t>// </a:t>
            </a:r>
            <a:r>
              <a:rPr lang="zh-CN" altLang="en-US" sz="2200" b="1">
                <a:solidFill>
                  <a:srgbClr val="006600"/>
                </a:solidFill>
                <a:cs typeface="Verdana" panose="020B0604030504040204" pitchFamily="34" charset="0"/>
              </a:rPr>
              <a:t>将</a:t>
            </a:r>
            <a:r>
              <a:rPr lang="en-US" altLang="zh-CN" sz="2200" b="1">
                <a:solidFill>
                  <a:srgbClr val="006600"/>
                </a:solidFill>
                <a:cs typeface="Verdana" panose="020B0604030504040204" pitchFamily="34" charset="0"/>
              </a:rPr>
              <a:t>v0</a:t>
            </a:r>
            <a:r>
              <a:rPr lang="zh-CN" altLang="en-US" sz="2200" b="1">
                <a:solidFill>
                  <a:srgbClr val="006600"/>
                </a:solidFill>
                <a:cs typeface="Verdana" panose="020B0604030504040204" pitchFamily="34" charset="0"/>
              </a:rPr>
              <a:t>加入到集合</a:t>
            </a:r>
            <a:r>
              <a:rPr lang="en-US" altLang="zh-CN" sz="2200" b="1">
                <a:solidFill>
                  <a:srgbClr val="006600"/>
                </a:solidFill>
                <a:cs typeface="Verdana" panose="020B0604030504040204" pitchFamily="34" charset="0"/>
              </a:rPr>
              <a:t>S</a:t>
            </a:r>
            <a:r>
              <a:rPr lang="zh-CN" altLang="en-US" sz="2200" b="1">
                <a:solidFill>
                  <a:srgbClr val="006600"/>
                </a:solidFill>
                <a:cs typeface="Verdana" panose="020B0604030504040204" pitchFamily="34" charset="0"/>
              </a:rPr>
              <a:t>中  </a:t>
            </a:r>
          </a:p>
          <a:p>
            <a:pPr marL="0" indent="0">
              <a:lnSpc>
                <a:spcPct val="200000"/>
              </a:lnSpc>
              <a:buNone/>
            </a:pPr>
            <a:r>
              <a:rPr lang="zh-CN" altLang="en-US" sz="2200" b="1">
                <a:latin typeface="Verdana" panose="020B0604030504040204" pitchFamily="34" charset="0"/>
                <a:ea typeface="Verdana" panose="020B0604030504040204" pitchFamily="34" charset="0"/>
                <a:cs typeface="Verdana" panose="020B0604030504040204" pitchFamily="34" charset="0"/>
              </a:rPr>
              <a:t>      </a:t>
            </a:r>
            <a:r>
              <a:rPr lang="en-US" altLang="zh-CN" sz="2200" b="1">
                <a:latin typeface="Verdana" panose="020B0604030504040204" pitchFamily="34" charset="0"/>
                <a:ea typeface="Verdana" panose="020B0604030504040204" pitchFamily="34" charset="0"/>
                <a:cs typeface="Verdana" panose="020B0604030504040204" pitchFamily="34" charset="0"/>
              </a:rPr>
              <a:t>for(int i = 0; i &lt; NV; i++) {</a:t>
            </a:r>
          </a:p>
          <a:p>
            <a:pPr marL="0" indent="0">
              <a:lnSpc>
                <a:spcPct val="200000"/>
              </a:lnSpc>
              <a:buNone/>
            </a:pPr>
            <a:r>
              <a:rPr lang="en-US" altLang="zh-CN" sz="2200" b="1">
                <a:latin typeface="Verdana" panose="020B0604030504040204" pitchFamily="34" charset="0"/>
                <a:ea typeface="Verdana" panose="020B0604030504040204" pitchFamily="34" charset="0"/>
                <a:cs typeface="Verdana" panose="020B0604030504040204" pitchFamily="34" charset="0"/>
              </a:rPr>
              <a:t>            </a:t>
            </a:r>
            <a:r>
              <a:rPr lang="en-US" altLang="zh-CN" sz="2200" b="1">
                <a:solidFill>
                  <a:srgbClr val="C00000"/>
                </a:solidFill>
                <a:latin typeface="Verdana" panose="020B0604030504040204" pitchFamily="34" charset="0"/>
                <a:ea typeface="Verdana" panose="020B0604030504040204" pitchFamily="34" charset="0"/>
                <a:cs typeface="Verdana" panose="020B0604030504040204" pitchFamily="34" charset="0"/>
              </a:rPr>
              <a:t>dist</a:t>
            </a:r>
            <a:r>
              <a:rPr lang="en-US" altLang="zh-CN" sz="2200" b="1">
                <a:latin typeface="Verdana" panose="020B0604030504040204" pitchFamily="34" charset="0"/>
                <a:ea typeface="Verdana" panose="020B0604030504040204" pitchFamily="34" charset="0"/>
                <a:cs typeface="Verdana" panose="020B0604030504040204" pitchFamily="34" charset="0"/>
              </a:rPr>
              <a:t>[i] = G.arc[v0][i]; </a:t>
            </a:r>
            <a:r>
              <a:rPr lang="en-US" altLang="zh-CN" sz="2200" b="1">
                <a:solidFill>
                  <a:srgbClr val="006600"/>
                </a:solidFill>
                <a:cs typeface="Verdana" panose="020B0604030504040204" pitchFamily="34" charset="0"/>
              </a:rPr>
              <a:t>// v0</a:t>
            </a:r>
            <a:r>
              <a:rPr lang="zh-CN" altLang="en-US" sz="2200" b="1">
                <a:solidFill>
                  <a:srgbClr val="006600"/>
                </a:solidFill>
                <a:cs typeface="Verdana" panose="020B0604030504040204" pitchFamily="34" charset="0"/>
              </a:rPr>
              <a:t>到其他顶点的当前最短距离</a:t>
            </a:r>
          </a:p>
          <a:p>
            <a:pPr marL="0" indent="0">
              <a:lnSpc>
                <a:spcPct val="200000"/>
              </a:lnSpc>
              <a:buNone/>
            </a:pPr>
            <a:r>
              <a:rPr lang="zh-CN" altLang="en-US" sz="2200" b="1">
                <a:latin typeface="Verdana" panose="020B0604030504040204" pitchFamily="34" charset="0"/>
                <a:ea typeface="Verdana" panose="020B0604030504040204" pitchFamily="34" charset="0"/>
                <a:cs typeface="Verdana" panose="020B0604030504040204" pitchFamily="34" charset="0"/>
              </a:rPr>
              <a:t>            </a:t>
            </a:r>
            <a:r>
              <a:rPr lang="en-US" altLang="zh-CN" sz="2200" b="1">
                <a:latin typeface="Verdana" panose="020B0604030504040204" pitchFamily="34" charset="0"/>
                <a:ea typeface="Verdana" panose="020B0604030504040204" pitchFamily="34" charset="0"/>
                <a:cs typeface="Verdana" panose="020B0604030504040204" pitchFamily="34" charset="0"/>
              </a:rPr>
              <a:t>if( </a:t>
            </a:r>
            <a:r>
              <a:rPr lang="en-US" altLang="zh-CN" sz="2200" b="1">
                <a:solidFill>
                  <a:srgbClr val="C00000"/>
                </a:solidFill>
                <a:latin typeface="Verdana" panose="020B0604030504040204" pitchFamily="34" charset="0"/>
                <a:ea typeface="Verdana" panose="020B0604030504040204" pitchFamily="34" charset="0"/>
                <a:cs typeface="Verdana" panose="020B0604030504040204" pitchFamily="34" charset="0"/>
              </a:rPr>
              <a:t>dist</a:t>
            </a:r>
            <a:r>
              <a:rPr lang="en-US" altLang="zh-CN" sz="2200" b="1">
                <a:latin typeface="Verdana" panose="020B0604030504040204" pitchFamily="34" charset="0"/>
                <a:ea typeface="Verdana" panose="020B0604030504040204" pitchFamily="34" charset="0"/>
                <a:cs typeface="Verdana" panose="020B0604030504040204" pitchFamily="34" charset="0"/>
              </a:rPr>
              <a:t>[i] &lt; INT_MAX ) </a:t>
            </a:r>
            <a:r>
              <a:rPr lang="en-US" altLang="zh-CN" sz="2200" b="1">
                <a:solidFill>
                  <a:srgbClr val="C00000"/>
                </a:solidFill>
                <a:latin typeface="Verdana" panose="020B0604030504040204" pitchFamily="34" charset="0"/>
                <a:ea typeface="Verdana" panose="020B0604030504040204" pitchFamily="34" charset="0"/>
                <a:cs typeface="Verdana" panose="020B0604030504040204" pitchFamily="34" charset="0"/>
              </a:rPr>
              <a:t>path</a:t>
            </a:r>
            <a:r>
              <a:rPr lang="en-US" altLang="zh-CN" sz="2200" b="1">
                <a:latin typeface="Verdana" panose="020B0604030504040204" pitchFamily="34" charset="0"/>
                <a:ea typeface="Verdana" panose="020B0604030504040204" pitchFamily="34" charset="0"/>
                <a:cs typeface="Verdana" panose="020B0604030504040204" pitchFamily="34" charset="0"/>
              </a:rPr>
              <a:t>[i] = v0;  </a:t>
            </a:r>
            <a:r>
              <a:rPr lang="en-US" altLang="zh-CN" sz="2200" b="1">
                <a:solidFill>
                  <a:srgbClr val="006600"/>
                </a:solidFill>
                <a:cs typeface="Verdana" panose="020B0604030504040204" pitchFamily="34" charset="0"/>
              </a:rPr>
              <a:t>// </a:t>
            </a:r>
            <a:r>
              <a:rPr lang="zh-CN" altLang="en-US" sz="2200" b="1">
                <a:solidFill>
                  <a:srgbClr val="006600"/>
                </a:solidFill>
                <a:cs typeface="Verdana" panose="020B0604030504040204" pitchFamily="34" charset="0"/>
              </a:rPr>
              <a:t>记录前驱</a:t>
            </a:r>
          </a:p>
          <a:p>
            <a:pPr marL="0" indent="0">
              <a:lnSpc>
                <a:spcPct val="200000"/>
              </a:lnSpc>
              <a:buNone/>
            </a:pPr>
            <a:r>
              <a:rPr lang="zh-CN" altLang="en-US" sz="2200" b="1">
                <a:latin typeface="Verdana" panose="020B0604030504040204" pitchFamily="34" charset="0"/>
                <a:ea typeface="Verdana" panose="020B0604030504040204" pitchFamily="34" charset="0"/>
                <a:cs typeface="Verdana" panose="020B0604030504040204" pitchFamily="34" charset="0"/>
              </a:rPr>
              <a:t>            </a:t>
            </a:r>
            <a:r>
              <a:rPr lang="en-US" altLang="zh-CN" sz="2200" b="1">
                <a:latin typeface="Verdana" panose="020B0604030504040204" pitchFamily="34" charset="0"/>
                <a:ea typeface="Verdana" panose="020B0604030504040204" pitchFamily="34" charset="0"/>
                <a:cs typeface="Verdana" panose="020B0604030504040204" pitchFamily="34" charset="0"/>
              </a:rPr>
              <a:t>else </a:t>
            </a:r>
            <a:r>
              <a:rPr lang="en-US" altLang="zh-CN" sz="2200" b="1">
                <a:solidFill>
                  <a:srgbClr val="C00000"/>
                </a:solidFill>
                <a:latin typeface="Verdana" panose="020B0604030504040204" pitchFamily="34" charset="0"/>
                <a:ea typeface="Verdana" panose="020B0604030504040204" pitchFamily="34" charset="0"/>
                <a:cs typeface="Verdana" panose="020B0604030504040204" pitchFamily="34" charset="0"/>
              </a:rPr>
              <a:t>path</a:t>
            </a:r>
            <a:r>
              <a:rPr lang="en-US" altLang="zh-CN" sz="2200" b="1">
                <a:latin typeface="Verdana" panose="020B0604030504040204" pitchFamily="34" charset="0"/>
                <a:ea typeface="Verdana" panose="020B0604030504040204" pitchFamily="34" charset="0"/>
                <a:cs typeface="Verdana" panose="020B0604030504040204" pitchFamily="34" charset="0"/>
              </a:rPr>
              <a:t>[i] = -1;  </a:t>
            </a:r>
          </a:p>
          <a:p>
            <a:pPr marL="0" indent="0">
              <a:lnSpc>
                <a:spcPct val="200000"/>
              </a:lnSpc>
              <a:buNone/>
            </a:pPr>
            <a:r>
              <a:rPr lang="en-US" altLang="zh-CN" sz="2200" b="1">
                <a:latin typeface="Verdana" panose="020B0604030504040204" pitchFamily="34" charset="0"/>
                <a:ea typeface="Verdana" panose="020B0604030504040204" pitchFamily="34" charset="0"/>
                <a:cs typeface="Verdana" panose="020B0604030504040204" pitchFamily="34" charset="0"/>
              </a:rPr>
              <a:t>      }</a:t>
            </a:r>
            <a:endParaRPr lang="zh-CN" altLang="en-US" sz="2200" b="1">
              <a:latin typeface="Verdana" panose="020B0604030504040204" pitchFamily="34" charset="0"/>
              <a:cs typeface="Verdana" panose="020B0604030504040204" pitchFamily="34" charset="0"/>
            </a:endParaRPr>
          </a:p>
        </p:txBody>
      </p:sp>
      <p:sp>
        <p:nvSpPr>
          <p:cNvPr id="8" name="标题 3"/>
          <p:cNvSpPr>
            <a:spLocks noGrp="1"/>
          </p:cNvSpPr>
          <p:nvPr>
            <p:ph type="title"/>
          </p:nvPr>
        </p:nvSpPr>
        <p:spPr>
          <a:xfrm>
            <a:off x="0" y="42863"/>
            <a:ext cx="9148763" cy="596900"/>
          </a:xfrm>
        </p:spPr>
        <p:txBody>
          <a:bodyPr/>
          <a:lstStyle/>
          <a:p>
            <a:pPr marL="447675" lvl="1" indent="-447675" algn="ctr" rtl="0" eaLnBrk="0" fontAlgn="base" hangingPunct="0">
              <a:lnSpc>
                <a:spcPct val="100000"/>
              </a:lnSpc>
              <a:spcBef>
                <a:spcPct val="0"/>
              </a:spcBef>
              <a:spcAft>
                <a:spcPct val="0"/>
              </a:spcAft>
              <a:defRPr/>
            </a:pPr>
            <a:r>
              <a:rPr lang="en-US" altLang="zh-CN" sz="3200" kern="1200">
                <a:solidFill>
                  <a:schemeClr val="bg2">
                    <a:lumMod val="10000"/>
                  </a:schemeClr>
                </a:solidFill>
                <a:latin typeface="微软雅黑" panose="020B0503020204020204" pitchFamily="34" charset="-122"/>
                <a:ea typeface="微软雅黑" panose="020B0503020204020204" pitchFamily="34" charset="-122"/>
                <a:cs typeface="+mn-cs"/>
              </a:rPr>
              <a:t>Dijkstra</a:t>
            </a:r>
            <a:r>
              <a:rPr lang="zh-CN" altLang="en-US" sz="3200" kern="1200">
                <a:solidFill>
                  <a:schemeClr val="bg2">
                    <a:lumMod val="10000"/>
                  </a:schemeClr>
                </a:solidFill>
                <a:latin typeface="微软雅黑" panose="020B0503020204020204" pitchFamily="34" charset="-122"/>
                <a:ea typeface="微软雅黑" panose="020B0503020204020204" pitchFamily="34" charset="-122"/>
                <a:cs typeface="+mn-cs"/>
              </a:rPr>
              <a:t>算法</a:t>
            </a:r>
            <a:endParaRPr lang="zh-CN" altLang="en-US" sz="3200" kern="1200" dirty="0">
              <a:solidFill>
                <a:schemeClr val="bg2">
                  <a:lumMod val="10000"/>
                </a:schemeClr>
              </a:solidFill>
              <a:latin typeface="微软雅黑" panose="020B0503020204020204" pitchFamily="34" charset="-122"/>
              <a:ea typeface="微软雅黑" panose="020B0503020204020204" pitchFamily="34" charset="-122"/>
              <a:cs typeface="+mn-cs"/>
            </a:endParaRPr>
          </a:p>
        </p:txBody>
      </p:sp>
      <p:sp>
        <p:nvSpPr>
          <p:cNvPr id="4" name="内容占位符 4"/>
          <p:cNvSpPr txBox="1">
            <a:spLocks/>
          </p:cNvSpPr>
          <p:nvPr/>
        </p:nvSpPr>
        <p:spPr>
          <a:xfrm>
            <a:off x="6221638" y="908720"/>
            <a:ext cx="2814858" cy="2037545"/>
          </a:xfrm>
          <a:prstGeom prst="rect">
            <a:avLst/>
          </a:prstGeom>
          <a:solidFill>
            <a:srgbClr val="FFFF99"/>
          </a:solidFill>
          <a:ln w="57150">
            <a:solidFill>
              <a:schemeClr val="accent1"/>
            </a:solidFill>
          </a:ln>
        </p:spPr>
        <p:txBody>
          <a:bodyPr vert="horz" lIns="91440" tIns="45720" rIns="91440" bIns="45720" rtlCol="0">
            <a:normAutofit/>
          </a:bodyPr>
          <a:lstStyle>
            <a:lvl1pPr marL="468000" indent="-468000" algn="l" defTabSz="914400" rtl="0" eaLnBrk="1" latinLnBrk="0" hangingPunct="1">
              <a:lnSpc>
                <a:spcPct val="150000"/>
              </a:lnSpc>
              <a:spcBef>
                <a:spcPts val="0"/>
              </a:spcBef>
              <a:buFont typeface="Wingdings" panose="05000000000000000000"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936000" indent="-468000" algn="l" defTabSz="914400" rtl="0" eaLnBrk="1" latinLnBrk="0" hangingPunct="1">
              <a:lnSpc>
                <a:spcPct val="150000"/>
              </a:lnSpc>
              <a:spcBef>
                <a:spcPts val="0"/>
              </a:spcBef>
              <a:buSzPct val="60000"/>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defRPr>
            </a:lvl2pPr>
            <a:lvl3pPr marL="1404000" indent="-468000" algn="l" defTabSz="914400" rtl="0" eaLnBrk="1" latinLnBrk="0" hangingPunct="1">
              <a:lnSpc>
                <a:spcPct val="150000"/>
              </a:lnSpc>
              <a:spcBef>
                <a:spcPts val="0"/>
              </a:spcBef>
              <a:buSzPct val="60000"/>
              <a:buFont typeface="Wingdings" panose="05000000000000000000"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872000" indent="-468000" algn="l" defTabSz="914400" rtl="0" eaLnBrk="1" latinLnBrk="0" hangingPunct="1">
              <a:lnSpc>
                <a:spcPct val="150000"/>
              </a:lnSpc>
              <a:spcBef>
                <a:spcPts val="0"/>
              </a:spcBef>
              <a:buFont typeface="Wingdings" panose="05000000000000000000"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Font typeface="Wingdings" panose="05000000000000000000" pitchFamily="2" charset="2"/>
              <a:buNone/>
            </a:pPr>
            <a:r>
              <a:rPr lang="en-US" altLang="zh-CN" sz="2000" b="1">
                <a:latin typeface="Verdana" panose="020B0604030504040204" pitchFamily="34" charset="0"/>
                <a:ea typeface="Verdana" panose="020B0604030504040204" pitchFamily="34" charset="0"/>
                <a:cs typeface="Verdana" panose="020B0604030504040204" pitchFamily="34" charset="0"/>
              </a:rPr>
              <a:t>typedef  struct {</a:t>
            </a:r>
          </a:p>
          <a:p>
            <a:pPr marL="0" indent="0" fontAlgn="auto">
              <a:spcAft>
                <a:spcPts val="0"/>
              </a:spcAft>
              <a:buFont typeface="Wingdings" panose="05000000000000000000" pitchFamily="2" charset="2"/>
              <a:buNone/>
            </a:pPr>
            <a:r>
              <a:rPr lang="en-US" altLang="zh-CN" sz="2000" b="1">
                <a:latin typeface="Verdana" panose="020B0604030504040204" pitchFamily="34" charset="0"/>
                <a:ea typeface="Verdana" panose="020B0604030504040204" pitchFamily="34" charset="0"/>
                <a:cs typeface="Verdana" panose="020B0604030504040204" pitchFamily="34" charset="0"/>
              </a:rPr>
              <a:t>    int  </a:t>
            </a:r>
            <a:r>
              <a:rPr lang="en-US" altLang="zh-CN" sz="2000" b="1">
                <a:solidFill>
                  <a:srgbClr val="0033CC"/>
                </a:solidFill>
                <a:latin typeface="Verdana" panose="020B0604030504040204" pitchFamily="34" charset="0"/>
                <a:ea typeface="Verdana" panose="020B0604030504040204" pitchFamily="34" charset="0"/>
                <a:cs typeface="Verdana" panose="020B0604030504040204" pitchFamily="34" charset="0"/>
              </a:rPr>
              <a:t>vex</a:t>
            </a:r>
            <a:r>
              <a:rPr lang="en-US" altLang="zh-CN" sz="2000" b="1">
                <a:latin typeface="Verdana" panose="020B0604030504040204" pitchFamily="34" charset="0"/>
                <a:ea typeface="Verdana" panose="020B0604030504040204" pitchFamily="34" charset="0"/>
                <a:cs typeface="Verdana" panose="020B0604030504040204" pitchFamily="34" charset="0"/>
              </a:rPr>
              <a:t>[N];   </a:t>
            </a:r>
            <a:endParaRPr lang="zh-CN" altLang="en-US" sz="2000" b="1">
              <a:solidFill>
                <a:srgbClr val="006600"/>
              </a:solidFill>
              <a:latin typeface="Verdana" panose="020B0604030504040204" pitchFamily="34" charset="0"/>
              <a:cs typeface="Verdana" panose="020B0604030504040204" pitchFamily="34" charset="0"/>
            </a:endParaRPr>
          </a:p>
          <a:p>
            <a:pPr marL="0" indent="0" fontAlgn="auto">
              <a:spcAft>
                <a:spcPts val="0"/>
              </a:spcAft>
              <a:buFont typeface="Wingdings" panose="05000000000000000000" pitchFamily="2" charset="2"/>
              <a:buNone/>
            </a:pPr>
            <a:r>
              <a:rPr lang="zh-CN" altLang="en-US" sz="2000" b="1">
                <a:latin typeface="Verdana" panose="020B0604030504040204" pitchFamily="34" charset="0"/>
                <a:cs typeface="Verdana" panose="020B0604030504040204" pitchFamily="34" charset="0"/>
              </a:rPr>
              <a:t>    </a:t>
            </a:r>
            <a:r>
              <a:rPr lang="en-US" altLang="zh-CN" sz="2000" b="1">
                <a:latin typeface="Verdana" panose="020B0604030504040204" pitchFamily="34" charset="0"/>
                <a:ea typeface="Verdana" panose="020B0604030504040204" pitchFamily="34" charset="0"/>
                <a:cs typeface="Verdana" panose="020B0604030504040204" pitchFamily="34" charset="0"/>
              </a:rPr>
              <a:t>int  </a:t>
            </a:r>
            <a:r>
              <a:rPr lang="en-US" altLang="zh-CN" sz="2000" b="1">
                <a:solidFill>
                  <a:srgbClr val="0033CC"/>
                </a:solidFill>
                <a:latin typeface="Verdana" panose="020B0604030504040204" pitchFamily="34" charset="0"/>
                <a:ea typeface="Verdana" panose="020B0604030504040204" pitchFamily="34" charset="0"/>
                <a:cs typeface="Verdana" panose="020B0604030504040204" pitchFamily="34" charset="0"/>
              </a:rPr>
              <a:t>arc</a:t>
            </a:r>
            <a:r>
              <a:rPr lang="en-US" altLang="zh-CN" sz="2000" b="1">
                <a:latin typeface="Verdana" panose="020B0604030504040204" pitchFamily="34" charset="0"/>
                <a:ea typeface="Verdana" panose="020B0604030504040204" pitchFamily="34" charset="0"/>
                <a:cs typeface="Verdana" panose="020B0604030504040204" pitchFamily="34" charset="0"/>
              </a:rPr>
              <a:t>[N][N];</a:t>
            </a:r>
            <a:endParaRPr lang="zh-CN" altLang="en-US" sz="2000" b="1">
              <a:solidFill>
                <a:srgbClr val="006600"/>
              </a:solidFill>
              <a:latin typeface="Verdana" panose="020B0604030504040204" pitchFamily="34" charset="0"/>
              <a:cs typeface="Verdana" panose="020B0604030504040204" pitchFamily="34" charset="0"/>
            </a:endParaRPr>
          </a:p>
          <a:p>
            <a:pPr marL="0" indent="0" fontAlgn="auto">
              <a:spcAft>
                <a:spcPts val="0"/>
              </a:spcAft>
              <a:buFont typeface="Wingdings" panose="05000000000000000000" pitchFamily="2" charset="2"/>
              <a:buNone/>
            </a:pPr>
            <a:r>
              <a:rPr lang="en-US" altLang="zh-CN" sz="2000" b="1">
                <a:latin typeface="Verdana" panose="020B0604030504040204" pitchFamily="34" charset="0"/>
                <a:ea typeface="Verdana" panose="020B0604030504040204" pitchFamily="34" charset="0"/>
                <a:cs typeface="Verdana" panose="020B0604030504040204" pitchFamily="34" charset="0"/>
              </a:rPr>
              <a:t>}</a:t>
            </a:r>
            <a:r>
              <a:rPr lang="en-US" altLang="zh-CN" sz="2000" b="1">
                <a:solidFill>
                  <a:srgbClr val="FF0000"/>
                </a:solidFill>
                <a:latin typeface="Verdana" panose="020B0604030504040204" pitchFamily="34" charset="0"/>
                <a:ea typeface="Verdana" panose="020B0604030504040204" pitchFamily="34" charset="0"/>
                <a:cs typeface="Verdana" panose="020B0604030504040204" pitchFamily="34" charset="0"/>
              </a:rPr>
              <a:t>TGraph</a:t>
            </a:r>
            <a:r>
              <a:rPr lang="en-US" altLang="zh-CN" sz="2000" b="1">
                <a:latin typeface="Verdana" panose="020B0604030504040204" pitchFamily="34" charset="0"/>
                <a:ea typeface="Verdana" panose="020B0604030504040204" pitchFamily="34" charset="0"/>
                <a:cs typeface="Verdana" panose="020B0604030504040204" pitchFamily="34" charset="0"/>
              </a:rPr>
              <a:t>;</a:t>
            </a:r>
            <a:endParaRPr lang="zh-CN" altLang="en-US" sz="2000" b="1">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6587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wipe(left)">
                                      <p:cBhvr>
                                        <p:cTn id="25" dur="500"/>
                                        <p:tgtEl>
                                          <p:spTgt spid="6">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wipe(left)">
                                      <p:cBhvr>
                                        <p:cTn id="35" dur="500"/>
                                        <p:tgtEl>
                                          <p:spTgt spid="6">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wipe(left)">
                                      <p:cBhvr>
                                        <p:cTn id="40" dur="500"/>
                                        <p:tgtEl>
                                          <p:spTgt spid="6">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animEffect transition="in" filter="wipe(left)">
                                      <p:cBhvr>
                                        <p:cTn id="45"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4"/>
          <p:cNvSpPr>
            <a:spLocks noGrp="1"/>
          </p:cNvSpPr>
          <p:nvPr>
            <p:ph idx="4294967295"/>
          </p:nvPr>
        </p:nvSpPr>
        <p:spPr>
          <a:xfrm>
            <a:off x="0" y="1"/>
            <a:ext cx="9144000" cy="6832600"/>
          </a:xfrm>
        </p:spPr>
        <p:txBody>
          <a:bodyPr>
            <a:noAutofit/>
          </a:bodyPr>
          <a:lstStyle/>
          <a:p>
            <a:pPr marL="0" indent="0">
              <a:lnSpc>
                <a:spcPct val="130000"/>
              </a:lnSpc>
              <a:buNone/>
            </a:pPr>
            <a:r>
              <a:rPr lang="en-US" altLang="zh-CN" sz="2000" b="1">
                <a:solidFill>
                  <a:srgbClr val="0033CC"/>
                </a:solidFill>
                <a:latin typeface="Verdana" panose="020B0604030504040204" pitchFamily="34" charset="0"/>
                <a:ea typeface="Verdana" panose="020B0604030504040204" pitchFamily="34" charset="0"/>
                <a:cs typeface="Verdana" panose="020B0604030504040204" pitchFamily="34" charset="0"/>
              </a:rPr>
              <a:t>for</a:t>
            </a:r>
            <a:r>
              <a:rPr lang="en-US" altLang="zh-CN" sz="2000" b="1">
                <a:latin typeface="Verdana" panose="020B0604030504040204" pitchFamily="34" charset="0"/>
                <a:ea typeface="Verdana" panose="020B0604030504040204" pitchFamily="34" charset="0"/>
                <a:cs typeface="Verdana" panose="020B0604030504040204" pitchFamily="34" charset="0"/>
              </a:rPr>
              <a:t>(int  i = 0; i &lt; NV; ++i) {</a:t>
            </a:r>
          </a:p>
          <a:p>
            <a:pPr marL="0" indent="0">
              <a:lnSpc>
                <a:spcPct val="13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if( i != v0 ){</a:t>
            </a:r>
          </a:p>
          <a:p>
            <a:pPr marL="0" indent="0">
              <a:lnSpc>
                <a:spcPct val="13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int min = </a:t>
            </a:r>
            <a:r>
              <a:rPr lang="en-US" altLang="zh-CN" sz="2000" b="1">
                <a:solidFill>
                  <a:srgbClr val="C00000"/>
                </a:solidFill>
                <a:latin typeface="Verdana" panose="020B0604030504040204" pitchFamily="34" charset="0"/>
                <a:ea typeface="Verdana" panose="020B0604030504040204" pitchFamily="34" charset="0"/>
                <a:cs typeface="Verdana" panose="020B0604030504040204" pitchFamily="34" charset="0"/>
              </a:rPr>
              <a:t>INT_MAX</a:t>
            </a:r>
            <a:r>
              <a:rPr lang="en-US" altLang="zh-CN" sz="2000" b="1">
                <a:latin typeface="Verdana" panose="020B0604030504040204" pitchFamily="34" charset="0"/>
                <a:ea typeface="Verdana" panose="020B0604030504040204" pitchFamily="34" charset="0"/>
                <a:cs typeface="Verdana" panose="020B0604030504040204" pitchFamily="34" charset="0"/>
              </a:rPr>
              <a:t>,  v = -1;     </a:t>
            </a:r>
            <a:r>
              <a:rPr lang="en-US" altLang="zh-CN" sz="2000" b="1">
                <a:solidFill>
                  <a:srgbClr val="006600"/>
                </a:solidFill>
                <a:cs typeface="Verdana" panose="020B0604030504040204" pitchFamily="34" charset="0"/>
              </a:rPr>
              <a:t>// </a:t>
            </a:r>
            <a:r>
              <a:rPr lang="zh-CN" altLang="en-US" sz="2000" b="1">
                <a:solidFill>
                  <a:srgbClr val="006600"/>
                </a:solidFill>
                <a:cs typeface="Verdana" panose="020B0604030504040204" pitchFamily="34" charset="0"/>
              </a:rPr>
              <a:t>临时变量（记录当前最小）</a:t>
            </a:r>
            <a:endParaRPr lang="en-US" altLang="zh-CN" sz="2000" b="1">
              <a:latin typeface="Verdana" panose="020B0604030504040204" pitchFamily="34" charset="0"/>
              <a:ea typeface="Verdana" panose="020B0604030504040204" pitchFamily="34" charset="0"/>
              <a:cs typeface="Verdana" panose="020B0604030504040204" pitchFamily="34" charset="0"/>
            </a:endParaRPr>
          </a:p>
          <a:p>
            <a:pPr marL="0" indent="0">
              <a:lnSpc>
                <a:spcPct val="13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a:t>
            </a:r>
            <a:r>
              <a:rPr lang="en-US" altLang="zh-CN" sz="2000" b="1">
                <a:solidFill>
                  <a:srgbClr val="0033CC"/>
                </a:solidFill>
                <a:latin typeface="Verdana" panose="020B0604030504040204" pitchFamily="34" charset="0"/>
                <a:ea typeface="Verdana" panose="020B0604030504040204" pitchFamily="34" charset="0"/>
                <a:cs typeface="Verdana" panose="020B0604030504040204" pitchFamily="34" charset="0"/>
              </a:rPr>
              <a:t> for</a:t>
            </a:r>
            <a:r>
              <a:rPr lang="en-US" altLang="zh-CN" sz="2000" b="1">
                <a:latin typeface="Verdana" panose="020B0604030504040204" pitchFamily="34" charset="0"/>
                <a:ea typeface="Verdana" panose="020B0604030504040204" pitchFamily="34" charset="0"/>
                <a:cs typeface="Verdana" panose="020B0604030504040204" pitchFamily="34" charset="0"/>
              </a:rPr>
              <a:t>( int k = 0; k &lt; N; k++){     </a:t>
            </a:r>
            <a:r>
              <a:rPr lang="en-US" altLang="zh-CN" sz="2000" b="1">
                <a:solidFill>
                  <a:srgbClr val="006600"/>
                </a:solidFill>
                <a:cs typeface="Verdana" panose="020B0604030504040204" pitchFamily="34" charset="0"/>
              </a:rPr>
              <a:t>// </a:t>
            </a:r>
            <a:r>
              <a:rPr lang="zh-CN" altLang="en-US" sz="2000" b="1">
                <a:solidFill>
                  <a:srgbClr val="006600"/>
                </a:solidFill>
                <a:cs typeface="Verdana" panose="020B0604030504040204" pitchFamily="34" charset="0"/>
              </a:rPr>
              <a:t>找出最小的</a:t>
            </a:r>
            <a:r>
              <a:rPr lang="en-US" altLang="zh-CN" sz="2000" b="1">
                <a:solidFill>
                  <a:srgbClr val="006600"/>
                </a:solidFill>
                <a:cs typeface="Verdana" panose="020B0604030504040204" pitchFamily="34" charset="0"/>
              </a:rPr>
              <a:t>dist[k]</a:t>
            </a:r>
          </a:p>
          <a:p>
            <a:pPr marL="0" indent="0">
              <a:lnSpc>
                <a:spcPct val="13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if( </a:t>
            </a:r>
            <a:r>
              <a:rPr lang="en-US" altLang="zh-CN" sz="2000" b="1">
                <a:solidFill>
                  <a:srgbClr val="C00000"/>
                </a:solidFill>
                <a:latin typeface="Verdana" panose="020B0604030504040204" pitchFamily="34" charset="0"/>
                <a:ea typeface="Verdana" panose="020B0604030504040204" pitchFamily="34" charset="0"/>
                <a:cs typeface="Verdana" panose="020B0604030504040204" pitchFamily="34" charset="0"/>
              </a:rPr>
              <a:t>S</a:t>
            </a:r>
            <a:r>
              <a:rPr lang="en-US" altLang="zh-CN" sz="2000" b="1">
                <a:latin typeface="Verdana" panose="020B0604030504040204" pitchFamily="34" charset="0"/>
                <a:ea typeface="Verdana" panose="020B0604030504040204" pitchFamily="34" charset="0"/>
                <a:cs typeface="Verdana" panose="020B0604030504040204" pitchFamily="34" charset="0"/>
              </a:rPr>
              <a:t>[k]==0 &amp;&amp; </a:t>
            </a:r>
            <a:r>
              <a:rPr lang="en-US" altLang="zh-CN" sz="2000" b="1">
                <a:solidFill>
                  <a:srgbClr val="C00000"/>
                </a:solidFill>
                <a:latin typeface="Verdana" panose="020B0604030504040204" pitchFamily="34" charset="0"/>
                <a:ea typeface="Verdana" panose="020B0604030504040204" pitchFamily="34" charset="0"/>
                <a:cs typeface="Verdana" panose="020B0604030504040204" pitchFamily="34" charset="0"/>
              </a:rPr>
              <a:t>dist</a:t>
            </a:r>
            <a:r>
              <a:rPr lang="en-US" altLang="zh-CN" sz="2000" b="1">
                <a:latin typeface="Verdana" panose="020B0604030504040204" pitchFamily="34" charset="0"/>
                <a:ea typeface="Verdana" panose="020B0604030504040204" pitchFamily="34" charset="0"/>
                <a:cs typeface="Verdana" panose="020B0604030504040204" pitchFamily="34" charset="0"/>
              </a:rPr>
              <a:t>[k] &lt; min) {  </a:t>
            </a:r>
            <a:endParaRPr lang="zh-CN" altLang="en-US" sz="2000" b="1">
              <a:solidFill>
                <a:srgbClr val="006600"/>
              </a:solidFill>
              <a:cs typeface="Verdana" panose="020B0604030504040204" pitchFamily="34" charset="0"/>
            </a:endParaRPr>
          </a:p>
          <a:p>
            <a:pPr marL="0" indent="0">
              <a:lnSpc>
                <a:spcPct val="130000"/>
              </a:lnSpc>
              <a:buNone/>
            </a:pPr>
            <a:r>
              <a:rPr lang="zh-CN" altLang="en-US" sz="2000" b="1">
                <a:latin typeface="Verdana" panose="020B0604030504040204" pitchFamily="34" charset="0"/>
                <a:cs typeface="Verdana" panose="020B0604030504040204" pitchFamily="34" charset="0"/>
              </a:rPr>
              <a:t>                        </a:t>
            </a:r>
            <a:r>
              <a:rPr lang="en-US" altLang="zh-CN" sz="2000" b="1">
                <a:latin typeface="Verdana" panose="020B0604030504040204" pitchFamily="34" charset="0"/>
                <a:ea typeface="Verdana" panose="020B0604030504040204" pitchFamily="34" charset="0"/>
                <a:cs typeface="Verdana" panose="020B0604030504040204" pitchFamily="34" charset="0"/>
              </a:rPr>
              <a:t>v = k;  min = </a:t>
            </a:r>
            <a:r>
              <a:rPr lang="en-US" altLang="zh-CN" sz="2000" b="1">
                <a:solidFill>
                  <a:srgbClr val="C00000"/>
                </a:solidFill>
                <a:latin typeface="Verdana" panose="020B0604030504040204" pitchFamily="34" charset="0"/>
                <a:ea typeface="Verdana" panose="020B0604030504040204" pitchFamily="34" charset="0"/>
                <a:cs typeface="Verdana" panose="020B0604030504040204" pitchFamily="34" charset="0"/>
              </a:rPr>
              <a:t>dist</a:t>
            </a:r>
            <a:r>
              <a:rPr lang="en-US" altLang="zh-CN" sz="2000" b="1">
                <a:latin typeface="Verdana" panose="020B0604030504040204" pitchFamily="34" charset="0"/>
                <a:ea typeface="Verdana" panose="020B0604030504040204" pitchFamily="34" charset="0"/>
                <a:cs typeface="Verdana" panose="020B0604030504040204" pitchFamily="34" charset="0"/>
              </a:rPr>
              <a:t>[k];   </a:t>
            </a:r>
          </a:p>
          <a:p>
            <a:pPr marL="0" indent="0">
              <a:lnSpc>
                <a:spcPct val="13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 </a:t>
            </a:r>
          </a:p>
          <a:p>
            <a:pPr marL="0" indent="0">
              <a:lnSpc>
                <a:spcPct val="13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a:t>
            </a:r>
          </a:p>
          <a:p>
            <a:pPr marL="0" indent="0">
              <a:lnSpc>
                <a:spcPct val="13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if(v == -1) break;    </a:t>
            </a:r>
            <a:r>
              <a:rPr lang="en-US" altLang="zh-CN" sz="2000" b="1">
                <a:solidFill>
                  <a:srgbClr val="006600"/>
                </a:solidFill>
                <a:cs typeface="Verdana" panose="020B0604030504040204" pitchFamily="34" charset="0"/>
              </a:rPr>
              <a:t>// </a:t>
            </a:r>
            <a:r>
              <a:rPr lang="zh-CN" altLang="en-US" sz="2000" b="1">
                <a:solidFill>
                  <a:srgbClr val="006600"/>
                </a:solidFill>
                <a:cs typeface="Verdana" panose="020B0604030504040204" pitchFamily="34" charset="0"/>
              </a:rPr>
              <a:t>已无顶点可加入</a:t>
            </a:r>
            <a:r>
              <a:rPr lang="en-US" altLang="zh-CN" sz="2000" b="1">
                <a:solidFill>
                  <a:srgbClr val="006600"/>
                </a:solidFill>
                <a:cs typeface="Verdana" panose="020B0604030504040204" pitchFamily="34" charset="0"/>
              </a:rPr>
              <a:t>S</a:t>
            </a:r>
            <a:r>
              <a:rPr lang="zh-CN" altLang="en-US" sz="2000" b="1">
                <a:solidFill>
                  <a:srgbClr val="006600"/>
                </a:solidFill>
                <a:cs typeface="Verdana" panose="020B0604030504040204" pitchFamily="34" charset="0"/>
              </a:rPr>
              <a:t>中</a:t>
            </a:r>
          </a:p>
          <a:p>
            <a:pPr marL="0" indent="0">
              <a:lnSpc>
                <a:spcPct val="130000"/>
              </a:lnSpc>
              <a:buNone/>
            </a:pPr>
            <a:r>
              <a:rPr lang="zh-CN" altLang="en-US" sz="2000" b="1">
                <a:latin typeface="Verdana" panose="020B0604030504040204" pitchFamily="34" charset="0"/>
                <a:cs typeface="Verdana" panose="020B0604030504040204" pitchFamily="34" charset="0"/>
              </a:rPr>
              <a:t>            </a:t>
            </a:r>
            <a:r>
              <a:rPr lang="en-US" altLang="zh-CN" sz="2000" b="1">
                <a:solidFill>
                  <a:srgbClr val="C00000"/>
                </a:solidFill>
                <a:latin typeface="Verdana" panose="020B0604030504040204" pitchFamily="34" charset="0"/>
                <a:ea typeface="Verdana" panose="020B0604030504040204" pitchFamily="34" charset="0"/>
                <a:cs typeface="Verdana" panose="020B0604030504040204" pitchFamily="34" charset="0"/>
              </a:rPr>
              <a:t>S</a:t>
            </a:r>
            <a:r>
              <a:rPr lang="en-US" altLang="zh-CN" sz="2000" b="1">
                <a:latin typeface="Verdana" panose="020B0604030504040204" pitchFamily="34" charset="0"/>
                <a:ea typeface="Verdana" panose="020B0604030504040204" pitchFamily="34" charset="0"/>
                <a:cs typeface="Verdana" panose="020B0604030504040204" pitchFamily="34" charset="0"/>
              </a:rPr>
              <a:t>[v] = 1;                  </a:t>
            </a:r>
            <a:r>
              <a:rPr lang="en-US" altLang="zh-CN" sz="2000" b="1">
                <a:solidFill>
                  <a:srgbClr val="006600"/>
                </a:solidFill>
                <a:cs typeface="Verdana" panose="020B0604030504040204" pitchFamily="34" charset="0"/>
              </a:rPr>
              <a:t>// </a:t>
            </a:r>
            <a:r>
              <a:rPr lang="zh-CN" altLang="en-US" sz="2000" b="1">
                <a:solidFill>
                  <a:srgbClr val="006600"/>
                </a:solidFill>
                <a:cs typeface="Verdana" panose="020B0604030504040204" pitchFamily="34" charset="0"/>
              </a:rPr>
              <a:t>将顶点</a:t>
            </a:r>
            <a:r>
              <a:rPr lang="en-US" altLang="zh-CN" sz="2000" b="1">
                <a:solidFill>
                  <a:srgbClr val="006600"/>
                </a:solidFill>
                <a:cs typeface="Verdana" panose="020B0604030504040204" pitchFamily="34" charset="0"/>
              </a:rPr>
              <a:t>v</a:t>
            </a:r>
            <a:r>
              <a:rPr lang="zh-CN" altLang="en-US" sz="2000" b="1">
                <a:solidFill>
                  <a:srgbClr val="006600"/>
                </a:solidFill>
                <a:cs typeface="Verdana" panose="020B0604030504040204" pitchFamily="34" charset="0"/>
              </a:rPr>
              <a:t>并入集合</a:t>
            </a:r>
            <a:r>
              <a:rPr lang="en-US" altLang="zh-CN" sz="2000" b="1">
                <a:solidFill>
                  <a:srgbClr val="006600"/>
                </a:solidFill>
                <a:cs typeface="Verdana" panose="020B0604030504040204" pitchFamily="34" charset="0"/>
              </a:rPr>
              <a:t>S</a:t>
            </a:r>
          </a:p>
          <a:p>
            <a:pPr marL="0" indent="0">
              <a:lnSpc>
                <a:spcPct val="13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a:t>
            </a:r>
            <a:r>
              <a:rPr lang="en-US" altLang="zh-CN" sz="2000" b="1">
                <a:solidFill>
                  <a:srgbClr val="0033CC"/>
                </a:solidFill>
                <a:latin typeface="Verdana" panose="020B0604030504040204" pitchFamily="34" charset="0"/>
                <a:ea typeface="Verdana" panose="020B0604030504040204" pitchFamily="34" charset="0"/>
                <a:cs typeface="Verdana" panose="020B0604030504040204" pitchFamily="34" charset="0"/>
              </a:rPr>
              <a:t>for</a:t>
            </a:r>
            <a:r>
              <a:rPr lang="en-US" altLang="zh-CN" sz="2000" b="1">
                <a:latin typeface="Verdana" panose="020B0604030504040204" pitchFamily="34" charset="0"/>
                <a:ea typeface="Verdana" panose="020B0604030504040204" pitchFamily="34" charset="0"/>
                <a:cs typeface="Verdana" panose="020B0604030504040204" pitchFamily="34" charset="0"/>
              </a:rPr>
              <a:t>(int k = 0; k &lt; N; k++){ </a:t>
            </a:r>
            <a:endParaRPr lang="zh-CN" altLang="en-US" sz="2000" b="1">
              <a:latin typeface="Verdana" panose="020B0604030504040204" pitchFamily="34" charset="0"/>
              <a:cs typeface="Verdana" panose="020B0604030504040204" pitchFamily="34" charset="0"/>
            </a:endParaRPr>
          </a:p>
          <a:p>
            <a:pPr marL="0" indent="0">
              <a:lnSpc>
                <a:spcPct val="130000"/>
              </a:lnSpc>
              <a:buNone/>
            </a:pPr>
            <a:r>
              <a:rPr lang="zh-CN" altLang="en-US" sz="2000" b="1">
                <a:latin typeface="Verdana" panose="020B0604030504040204" pitchFamily="34" charset="0"/>
                <a:cs typeface="Verdana" panose="020B0604030504040204" pitchFamily="34" charset="0"/>
              </a:rPr>
              <a:t>                 </a:t>
            </a:r>
            <a:r>
              <a:rPr lang="en-US" altLang="zh-CN" sz="2000" b="1">
                <a:latin typeface="Verdana" panose="020B0604030504040204" pitchFamily="34" charset="0"/>
                <a:ea typeface="Verdana" panose="020B0604030504040204" pitchFamily="34" charset="0"/>
                <a:cs typeface="Verdana" panose="020B0604030504040204" pitchFamily="34" charset="0"/>
              </a:rPr>
              <a:t>if(</a:t>
            </a:r>
            <a:r>
              <a:rPr lang="en-US" altLang="zh-CN" sz="2000" b="1">
                <a:solidFill>
                  <a:srgbClr val="C00000"/>
                </a:solidFill>
                <a:latin typeface="Verdana" panose="020B0604030504040204" pitchFamily="34" charset="0"/>
                <a:ea typeface="Verdana" panose="020B0604030504040204" pitchFamily="34" charset="0"/>
                <a:cs typeface="Verdana" panose="020B0604030504040204" pitchFamily="34" charset="0"/>
              </a:rPr>
              <a:t>S</a:t>
            </a:r>
            <a:r>
              <a:rPr lang="en-US" altLang="zh-CN" sz="2000" b="1">
                <a:latin typeface="Verdana" panose="020B0604030504040204" pitchFamily="34" charset="0"/>
                <a:ea typeface="Verdana" panose="020B0604030504040204" pitchFamily="34" charset="0"/>
                <a:cs typeface="Verdana" panose="020B0604030504040204" pitchFamily="34" charset="0"/>
              </a:rPr>
              <a:t>[k]==0 &amp;&amp; (min + G.arc[v][k]) &lt; </a:t>
            </a:r>
            <a:r>
              <a:rPr lang="en-US" altLang="zh-CN" sz="2000" b="1">
                <a:solidFill>
                  <a:srgbClr val="C00000"/>
                </a:solidFill>
                <a:latin typeface="Verdana" panose="020B0604030504040204" pitchFamily="34" charset="0"/>
                <a:ea typeface="Verdana" panose="020B0604030504040204" pitchFamily="34" charset="0"/>
                <a:cs typeface="Verdana" panose="020B0604030504040204" pitchFamily="34" charset="0"/>
              </a:rPr>
              <a:t>dist</a:t>
            </a:r>
            <a:r>
              <a:rPr lang="en-US" altLang="zh-CN" sz="2000" b="1">
                <a:latin typeface="Verdana" panose="020B0604030504040204" pitchFamily="34" charset="0"/>
                <a:ea typeface="Verdana" panose="020B0604030504040204" pitchFamily="34" charset="0"/>
                <a:cs typeface="Verdana" panose="020B0604030504040204" pitchFamily="34" charset="0"/>
              </a:rPr>
              <a:t>[k] { </a:t>
            </a:r>
          </a:p>
          <a:p>
            <a:pPr marL="0" indent="0">
              <a:lnSpc>
                <a:spcPct val="13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dist[k] = min + G.arc[v][k];   path[k] = v; </a:t>
            </a:r>
          </a:p>
          <a:p>
            <a:pPr marL="0" indent="0">
              <a:lnSpc>
                <a:spcPct val="13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a:t>
            </a:r>
          </a:p>
          <a:p>
            <a:pPr marL="0" indent="0">
              <a:lnSpc>
                <a:spcPct val="13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a:t>
            </a:r>
          </a:p>
          <a:p>
            <a:pPr marL="0" indent="0">
              <a:lnSpc>
                <a:spcPct val="13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a:t>
            </a:r>
          </a:p>
          <a:p>
            <a:pPr marL="0" indent="0">
              <a:lnSpc>
                <a:spcPct val="13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a:t>
            </a:r>
            <a:endParaRPr lang="zh-CN" altLang="en-US" sz="2000" b="1">
              <a:latin typeface="Verdana" panose="020B0604030504040204" pitchFamily="34" charset="0"/>
              <a:cs typeface="Verdana" panose="020B0604030504040204" pitchFamily="34" charset="0"/>
            </a:endParaRPr>
          </a:p>
        </p:txBody>
      </p:sp>
      <p:sp>
        <p:nvSpPr>
          <p:cNvPr id="8" name="标题 3"/>
          <p:cNvSpPr>
            <a:spLocks noGrp="1"/>
          </p:cNvSpPr>
          <p:nvPr>
            <p:ph type="title" idx="4294967295"/>
          </p:nvPr>
        </p:nvSpPr>
        <p:spPr>
          <a:xfrm>
            <a:off x="5972175" y="42863"/>
            <a:ext cx="3171825" cy="596900"/>
          </a:xfrm>
        </p:spPr>
        <p:txBody>
          <a:bodyPr/>
          <a:lstStyle/>
          <a:p>
            <a:pPr marL="447675" lvl="1" indent="-447675" algn="ctr" rtl="0" eaLnBrk="0" fontAlgn="base" hangingPunct="0">
              <a:lnSpc>
                <a:spcPct val="100000"/>
              </a:lnSpc>
              <a:spcBef>
                <a:spcPct val="0"/>
              </a:spcBef>
              <a:spcAft>
                <a:spcPct val="0"/>
              </a:spcAft>
              <a:defRPr/>
            </a:pPr>
            <a:r>
              <a:rPr lang="en-US" altLang="zh-CN" sz="3200" kern="1200">
                <a:solidFill>
                  <a:schemeClr val="bg2">
                    <a:lumMod val="10000"/>
                  </a:schemeClr>
                </a:solidFill>
                <a:latin typeface="微软雅黑" panose="020B0503020204020204" pitchFamily="34" charset="-122"/>
                <a:ea typeface="微软雅黑" panose="020B0503020204020204" pitchFamily="34" charset="-122"/>
                <a:cs typeface="+mn-cs"/>
              </a:rPr>
              <a:t>Dijkstra</a:t>
            </a:r>
            <a:r>
              <a:rPr lang="zh-CN" altLang="en-US" sz="3200" kern="1200">
                <a:solidFill>
                  <a:schemeClr val="bg2">
                    <a:lumMod val="10000"/>
                  </a:schemeClr>
                </a:solidFill>
                <a:latin typeface="微软雅黑" panose="020B0503020204020204" pitchFamily="34" charset="-122"/>
                <a:ea typeface="微软雅黑" panose="020B0503020204020204" pitchFamily="34" charset="-122"/>
                <a:cs typeface="+mn-cs"/>
              </a:rPr>
              <a:t>算法</a:t>
            </a:r>
            <a:endParaRPr lang="zh-CN" altLang="en-US" sz="3200" kern="1200" dirty="0">
              <a:solidFill>
                <a:schemeClr val="bg2">
                  <a:lumMod val="10000"/>
                </a:schemeClr>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17588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6" end="16"/>
                                            </p:txEl>
                                          </p:spTgt>
                                        </p:tgtEl>
                                        <p:attrNameLst>
                                          <p:attrName>style.visibility</p:attrName>
                                        </p:attrNameLst>
                                      </p:cBhvr>
                                      <p:to>
                                        <p:strVal val="visible"/>
                                      </p:to>
                                    </p:set>
                                    <p:animEffect transition="in" filter="wipe(left)">
                                      <p:cBhvr>
                                        <p:cTn id="11" dur="500"/>
                                        <p:tgtEl>
                                          <p:spTgt spid="6">
                                            <p:txEl>
                                              <p:pRg st="16" end="1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wipe(left)">
                                      <p:cBhvr>
                                        <p:cTn id="16" dur="500"/>
                                        <p:tgtEl>
                                          <p:spTgt spid="6">
                                            <p:txEl>
                                              <p:pRg st="1" end="1"/>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
                                            <p:txEl>
                                              <p:pRg st="15" end="15"/>
                                            </p:txEl>
                                          </p:spTgt>
                                        </p:tgtEl>
                                        <p:attrNameLst>
                                          <p:attrName>style.visibility</p:attrName>
                                        </p:attrNameLst>
                                      </p:cBhvr>
                                      <p:to>
                                        <p:strVal val="visible"/>
                                      </p:to>
                                    </p:set>
                                    <p:animEffect transition="in" filter="wipe(left)">
                                      <p:cBhvr>
                                        <p:cTn id="20" dur="500"/>
                                        <p:tgtEl>
                                          <p:spTgt spid="6">
                                            <p:txEl>
                                              <p:pRg st="15" end="1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wipe(left)">
                                      <p:cBhvr>
                                        <p:cTn id="25" dur="500"/>
                                        <p:tgtEl>
                                          <p:spTgt spid="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wipe(left)">
                                      <p:cBhvr>
                                        <p:cTn id="30" dur="500"/>
                                        <p:tgtEl>
                                          <p:spTgt spid="6">
                                            <p:txEl>
                                              <p:pRg st="3" end="3"/>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wipe(left)">
                                      <p:cBhvr>
                                        <p:cTn id="34" dur="500"/>
                                        <p:tgtEl>
                                          <p:spTgt spid="6">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wipe(left)">
                                      <p:cBhvr>
                                        <p:cTn id="39" dur="500"/>
                                        <p:tgtEl>
                                          <p:spTgt spid="6">
                                            <p:txEl>
                                              <p:pRg st="4" end="4"/>
                                            </p:txEl>
                                          </p:spTgt>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wipe(left)">
                                      <p:cBhvr>
                                        <p:cTn id="43" dur="500"/>
                                        <p:tgtEl>
                                          <p:spTgt spid="6">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
                                            <p:txEl>
                                              <p:pRg st="5" end="5"/>
                                            </p:txEl>
                                          </p:spTgt>
                                        </p:tgtEl>
                                        <p:attrNameLst>
                                          <p:attrName>style.visibility</p:attrName>
                                        </p:attrNameLst>
                                      </p:cBhvr>
                                      <p:to>
                                        <p:strVal val="visible"/>
                                      </p:to>
                                    </p:set>
                                    <p:animEffect transition="in" filter="wipe(left)">
                                      <p:cBhvr>
                                        <p:cTn id="48" dur="500"/>
                                        <p:tgtEl>
                                          <p:spTgt spid="6">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animEffect transition="in" filter="wipe(left)">
                                      <p:cBhvr>
                                        <p:cTn id="53" dur="500"/>
                                        <p:tgtEl>
                                          <p:spTgt spid="6">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
                                            <p:txEl>
                                              <p:pRg st="9" end="9"/>
                                            </p:txEl>
                                          </p:spTgt>
                                        </p:tgtEl>
                                        <p:attrNameLst>
                                          <p:attrName>style.visibility</p:attrName>
                                        </p:attrNameLst>
                                      </p:cBhvr>
                                      <p:to>
                                        <p:strVal val="visible"/>
                                      </p:to>
                                    </p:set>
                                    <p:animEffect transition="in" filter="wipe(left)">
                                      <p:cBhvr>
                                        <p:cTn id="58" dur="500"/>
                                        <p:tgtEl>
                                          <p:spTgt spid="6">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xEl>
                                              <p:pRg st="10" end="10"/>
                                            </p:txEl>
                                          </p:spTgt>
                                        </p:tgtEl>
                                        <p:attrNameLst>
                                          <p:attrName>style.visibility</p:attrName>
                                        </p:attrNameLst>
                                      </p:cBhvr>
                                      <p:to>
                                        <p:strVal val="visible"/>
                                      </p:to>
                                    </p:set>
                                    <p:animEffect transition="in" filter="wipe(left)">
                                      <p:cBhvr>
                                        <p:cTn id="63" dur="500"/>
                                        <p:tgtEl>
                                          <p:spTgt spid="6">
                                            <p:txEl>
                                              <p:pRg st="10" end="10"/>
                                            </p:txEl>
                                          </p:spTgt>
                                        </p:tgtEl>
                                      </p:cBhvr>
                                    </p:animEffect>
                                  </p:childTnLst>
                                </p:cTn>
                              </p:par>
                              <p:par>
                                <p:cTn id="64" presetID="22" presetClass="entr" presetSubtype="8" fill="hold" nodeType="withEffect">
                                  <p:stCondLst>
                                    <p:cond delay="0"/>
                                  </p:stCondLst>
                                  <p:childTnLst>
                                    <p:set>
                                      <p:cBhvr>
                                        <p:cTn id="65" dur="1" fill="hold">
                                          <p:stCondLst>
                                            <p:cond delay="0"/>
                                          </p:stCondLst>
                                        </p:cTn>
                                        <p:tgtEl>
                                          <p:spTgt spid="6">
                                            <p:txEl>
                                              <p:pRg st="14" end="14"/>
                                            </p:txEl>
                                          </p:spTgt>
                                        </p:tgtEl>
                                        <p:attrNameLst>
                                          <p:attrName>style.visibility</p:attrName>
                                        </p:attrNameLst>
                                      </p:cBhvr>
                                      <p:to>
                                        <p:strVal val="visible"/>
                                      </p:to>
                                    </p:set>
                                    <p:animEffect transition="in" filter="wipe(left)">
                                      <p:cBhvr>
                                        <p:cTn id="66" dur="500"/>
                                        <p:tgtEl>
                                          <p:spTgt spid="6">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6">
                                            <p:txEl>
                                              <p:pRg st="11" end="11"/>
                                            </p:txEl>
                                          </p:spTgt>
                                        </p:tgtEl>
                                        <p:attrNameLst>
                                          <p:attrName>style.visibility</p:attrName>
                                        </p:attrNameLst>
                                      </p:cBhvr>
                                      <p:to>
                                        <p:strVal val="visible"/>
                                      </p:to>
                                    </p:set>
                                    <p:animEffect transition="in" filter="wipe(left)">
                                      <p:cBhvr>
                                        <p:cTn id="71" dur="500"/>
                                        <p:tgtEl>
                                          <p:spTgt spid="6">
                                            <p:txEl>
                                              <p:pRg st="11" end="11"/>
                                            </p:txEl>
                                          </p:spTgt>
                                        </p:tgtEl>
                                      </p:cBhvr>
                                    </p:animEffect>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wipe(left)">
                                      <p:cBhvr>
                                        <p:cTn id="75" dur="500"/>
                                        <p:tgtEl>
                                          <p:spTgt spid="6">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6">
                                            <p:txEl>
                                              <p:pRg st="12" end="12"/>
                                            </p:txEl>
                                          </p:spTgt>
                                        </p:tgtEl>
                                        <p:attrNameLst>
                                          <p:attrName>style.visibility</p:attrName>
                                        </p:attrNameLst>
                                      </p:cBhvr>
                                      <p:to>
                                        <p:strVal val="visible"/>
                                      </p:to>
                                    </p:set>
                                    <p:animEffect transition="in" filter="wipe(left)">
                                      <p:cBhvr>
                                        <p:cTn id="80"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4763" y="42863"/>
            <a:ext cx="9148763" cy="596900"/>
          </a:xfrm>
          <a:prstGeom prst="rect">
            <a:avLst/>
          </a:prstGeom>
        </p:spPr>
        <p:txBody>
          <a:bodyPr/>
          <a:lstStyle/>
          <a:p>
            <a:pPr eaLnBrk="1" hangingPunct="1"/>
            <a:r>
              <a:rPr lang="zh-CN" altLang="en-US" dirty="0">
                <a:solidFill>
                  <a:schemeClr val="bg2">
                    <a:lumMod val="10000"/>
                  </a:schemeClr>
                </a:solidFill>
                <a:cs typeface="Courier New" pitchFamily="49" charset="0"/>
              </a:rPr>
              <a:t>单源最短路径</a:t>
            </a:r>
          </a:p>
        </p:txBody>
      </p:sp>
      <p:sp>
        <p:nvSpPr>
          <p:cNvPr id="2258947" name="Rectangle 3"/>
          <p:cNvSpPr>
            <a:spLocks noGrp="1" noChangeArrowheads="1"/>
          </p:cNvSpPr>
          <p:nvPr>
            <p:ph idx="4294967295"/>
          </p:nvPr>
        </p:nvSpPr>
        <p:spPr>
          <a:xfrm>
            <a:off x="0" y="739775"/>
            <a:ext cx="9144000" cy="6092825"/>
          </a:xfrm>
          <a:prstGeom prst="rect">
            <a:avLst/>
          </a:prstGeom>
        </p:spPr>
        <p:txBody>
          <a:bodyPr/>
          <a:lstStyle/>
          <a:p>
            <a:pPr marL="468000" lvl="1" fontAlgn="base">
              <a:spcBef>
                <a:spcPts val="600"/>
              </a:spcBef>
              <a:buClr>
                <a:schemeClr val="tx1"/>
              </a:buClr>
              <a:buSzPct val="100000"/>
              <a:buFont typeface="Wingdings" panose="05000000000000000000" pitchFamily="2" charset="2"/>
              <a:buChar char=""/>
              <a:defRPr/>
            </a:pPr>
            <a:r>
              <a:rPr lang="zh-CN" altLang="en-US" dirty="0">
                <a:latin typeface="Verdana" panose="020B0604030504040204" pitchFamily="34" charset="0"/>
                <a:cs typeface="Verdana" panose="020B0604030504040204" pitchFamily="34" charset="0"/>
              </a:rPr>
              <a:t>算法复杂性分析</a:t>
            </a:r>
            <a:endParaRPr lang="en-US" altLang="zh-CN" dirty="0">
              <a:latin typeface="Verdana" panose="020B0604030504040204" pitchFamily="34" charset="0"/>
              <a:cs typeface="Verdana" panose="020B0604030504040204" pitchFamily="34" charset="0"/>
            </a:endParaRPr>
          </a:p>
          <a:p>
            <a:pPr lvl="1" fontAlgn="base">
              <a:spcBef>
                <a:spcPts val="600"/>
              </a:spcBef>
              <a:buClr>
                <a:schemeClr val="tx1"/>
              </a:buClr>
              <a:defRPr/>
            </a:pPr>
            <a:r>
              <a:rPr lang="zh-CN" altLang="en-US">
                <a:latin typeface="Verdana" panose="020B0604030504040204" pitchFamily="34" charset="0"/>
                <a:cs typeface="Verdana" panose="020B0604030504040204" pitchFamily="34" charset="0"/>
              </a:rPr>
              <a:t>对于有</a:t>
            </a:r>
            <a:r>
              <a:rPr lang="en-US" altLang="zh-CN" dirty="0">
                <a:latin typeface="Verdana" panose="020B0604030504040204" pitchFamily="34" charset="0"/>
                <a:cs typeface="Verdana" panose="020B0604030504040204" pitchFamily="34" charset="0"/>
              </a:rPr>
              <a:t>n</a:t>
            </a:r>
            <a:r>
              <a:rPr lang="zh-CN" altLang="en-US" dirty="0">
                <a:latin typeface="Verdana" panose="020B0604030504040204" pitchFamily="34" charset="0"/>
                <a:cs typeface="Verdana" panose="020B0604030504040204" pitchFamily="34" charset="0"/>
              </a:rPr>
              <a:t>个顶点和</a:t>
            </a:r>
            <a:r>
              <a:rPr lang="en-US" altLang="zh-CN" dirty="0">
                <a:latin typeface="Verdana" panose="020B0604030504040204" pitchFamily="34" charset="0"/>
                <a:cs typeface="Verdana" panose="020B0604030504040204" pitchFamily="34" charset="0"/>
              </a:rPr>
              <a:t>e</a:t>
            </a:r>
            <a:r>
              <a:rPr lang="zh-CN" altLang="en-US" dirty="0">
                <a:latin typeface="Verdana" panose="020B0604030504040204" pitchFamily="34" charset="0"/>
                <a:cs typeface="Verdana" panose="020B0604030504040204" pitchFamily="34" charset="0"/>
              </a:rPr>
              <a:t>条边的带权有向图</a:t>
            </a:r>
            <a:r>
              <a:rPr lang="en-US" altLang="zh-CN" dirty="0">
                <a:latin typeface="Verdana" panose="020B0604030504040204" pitchFamily="34" charset="0"/>
                <a:cs typeface="Verdana" panose="020B0604030504040204" pitchFamily="34" charset="0"/>
              </a:rPr>
              <a:t>G</a:t>
            </a:r>
          </a:p>
          <a:p>
            <a:pPr lvl="2" fontAlgn="base">
              <a:spcBef>
                <a:spcPts val="600"/>
              </a:spcBef>
              <a:buClr>
                <a:schemeClr val="tx1"/>
              </a:buClr>
              <a:buSzPct val="70000"/>
              <a:defRPr/>
            </a:pPr>
            <a:r>
              <a:rPr lang="zh-CN" altLang="en-US">
                <a:latin typeface="Verdana" panose="020B0604030504040204" pitchFamily="34" charset="0"/>
                <a:cs typeface="Verdana" panose="020B0604030504040204" pitchFamily="34" charset="0"/>
              </a:rPr>
              <a:t>采用带</a:t>
            </a:r>
            <a:r>
              <a:rPr lang="zh-CN" altLang="en-US" dirty="0">
                <a:latin typeface="Verdana" panose="020B0604030504040204" pitchFamily="34" charset="0"/>
                <a:cs typeface="Verdana" panose="020B0604030504040204" pitchFamily="34" charset="0"/>
              </a:rPr>
              <a:t>权邻接矩阵表示图</a:t>
            </a:r>
            <a:r>
              <a:rPr lang="en-US" altLang="zh-CN" dirty="0">
                <a:latin typeface="Verdana" panose="020B0604030504040204" pitchFamily="34" charset="0"/>
                <a:cs typeface="Verdana" panose="020B0604030504040204" pitchFamily="34" charset="0"/>
              </a:rPr>
              <a:t>G</a:t>
            </a:r>
          </a:p>
          <a:p>
            <a:pPr lvl="2" fontAlgn="base">
              <a:spcBef>
                <a:spcPts val="600"/>
              </a:spcBef>
              <a:buClr>
                <a:schemeClr val="tx1"/>
              </a:buClr>
              <a:buSzPct val="70000"/>
              <a:defRPr/>
            </a:pPr>
            <a:r>
              <a:rPr lang="zh-CN" altLang="en-US">
                <a:latin typeface="Verdana" panose="020B0604030504040204" pitchFamily="34" charset="0"/>
                <a:cs typeface="Verdana" panose="020B0604030504040204" pitchFamily="34" charset="0"/>
              </a:rPr>
              <a:t>在</a:t>
            </a:r>
            <a:r>
              <a:rPr lang="en-US" altLang="zh-CN">
                <a:latin typeface="Verdana" panose="020B0604030504040204" pitchFamily="34" charset="0"/>
                <a:cs typeface="Verdana" panose="020B0604030504040204" pitchFamily="34" charset="0"/>
              </a:rPr>
              <a:t>dist[]</a:t>
            </a:r>
            <a:r>
              <a:rPr lang="zh-CN" altLang="en-US">
                <a:latin typeface="Verdana" panose="020B0604030504040204" pitchFamily="34" charset="0"/>
                <a:cs typeface="Verdana" panose="020B0604030504040204" pitchFamily="34" charset="0"/>
              </a:rPr>
              <a:t>数组中查找最小值需时：</a:t>
            </a:r>
            <a:r>
              <a:rPr lang="en-US" altLang="zh-CN">
                <a:latin typeface="Verdana" panose="020B0604030504040204" pitchFamily="34" charset="0"/>
                <a:cs typeface="Verdana" panose="020B0604030504040204" pitchFamily="34" charset="0"/>
              </a:rPr>
              <a:t>O(n)</a:t>
            </a:r>
            <a:r>
              <a:rPr lang="zh-CN" altLang="en-US">
                <a:latin typeface="Verdana" panose="020B0604030504040204" pitchFamily="34" charset="0"/>
                <a:cs typeface="Verdana" panose="020B0604030504040204" pitchFamily="34" charset="0"/>
              </a:rPr>
              <a:t> </a:t>
            </a:r>
            <a:endParaRPr lang="en-US" altLang="zh-CN" dirty="0">
              <a:latin typeface="Verdana" panose="020B0604030504040204" pitchFamily="34" charset="0"/>
              <a:cs typeface="Verdana" panose="020B0604030504040204" pitchFamily="34" charset="0"/>
            </a:endParaRPr>
          </a:p>
          <a:p>
            <a:pPr lvl="2" fontAlgn="base">
              <a:spcBef>
                <a:spcPts val="600"/>
              </a:spcBef>
              <a:buClr>
                <a:schemeClr val="tx1"/>
              </a:buClr>
              <a:buSzPct val="70000"/>
              <a:defRPr/>
            </a:pPr>
            <a:r>
              <a:rPr lang="zh-CN" altLang="en-US">
                <a:latin typeface="Verdana" panose="020B0604030504040204" pitchFamily="34" charset="0"/>
                <a:cs typeface="Verdana" panose="020B0604030504040204" pitchFamily="34" charset="0"/>
              </a:rPr>
              <a:t>需对</a:t>
            </a:r>
            <a:r>
              <a:rPr lang="en-US" altLang="zh-CN">
                <a:latin typeface="Verdana" panose="020B0604030504040204" pitchFamily="34" charset="0"/>
                <a:cs typeface="Verdana" panose="020B0604030504040204" pitchFamily="34" charset="0"/>
              </a:rPr>
              <a:t>n-1</a:t>
            </a:r>
            <a:r>
              <a:rPr lang="zh-CN" altLang="en-US">
                <a:latin typeface="Verdana" panose="020B0604030504040204" pitchFamily="34" charset="0"/>
                <a:cs typeface="Verdana" panose="020B0604030504040204" pitchFamily="34" charset="0"/>
              </a:rPr>
              <a:t>的顶点执行上述操作</a:t>
            </a:r>
            <a:endParaRPr lang="en-US" altLang="zh-CN">
              <a:latin typeface="Verdana" panose="020B0604030504040204" pitchFamily="34" charset="0"/>
              <a:cs typeface="Verdana" panose="020B0604030504040204" pitchFamily="34" charset="0"/>
            </a:endParaRPr>
          </a:p>
          <a:p>
            <a:pPr lvl="2" fontAlgn="base">
              <a:spcBef>
                <a:spcPts val="600"/>
              </a:spcBef>
              <a:buClr>
                <a:schemeClr val="tx1"/>
              </a:buClr>
              <a:buSzPct val="70000"/>
              <a:defRPr/>
            </a:pPr>
            <a:r>
              <a:rPr lang="zh-CN" altLang="en-US">
                <a:latin typeface="Verdana" panose="020B0604030504040204" pitchFamily="34" charset="0"/>
                <a:cs typeface="Verdana" panose="020B0604030504040204" pitchFamily="34" charset="0"/>
              </a:rPr>
              <a:t>算</a:t>
            </a:r>
            <a:r>
              <a:rPr lang="zh-CN" altLang="en-US" dirty="0">
                <a:latin typeface="Verdana" panose="020B0604030504040204" pitchFamily="34" charset="0"/>
                <a:cs typeface="Verdana" panose="020B0604030504040204" pitchFamily="34" charset="0"/>
              </a:rPr>
              <a:t>法的其余部</a:t>
            </a:r>
            <a:r>
              <a:rPr lang="zh-CN" altLang="en-US">
                <a:latin typeface="Verdana" panose="020B0604030504040204" pitchFamily="34" charset="0"/>
                <a:cs typeface="Verdana" panose="020B0604030504040204" pitchFamily="34" charset="0"/>
              </a:rPr>
              <a:t>分需时不</a:t>
            </a:r>
            <a:r>
              <a:rPr lang="zh-CN" altLang="en-US" dirty="0">
                <a:latin typeface="Verdana" panose="020B0604030504040204" pitchFamily="34" charset="0"/>
                <a:cs typeface="Verdana" panose="020B0604030504040204" pitchFamily="34" charset="0"/>
              </a:rPr>
              <a:t>超过</a:t>
            </a:r>
            <a:r>
              <a:rPr lang="en-US" altLang="zh-CN">
                <a:latin typeface="Verdana" panose="020B0604030504040204" pitchFamily="34" charset="0"/>
                <a:cs typeface="Verdana" panose="020B0604030504040204" pitchFamily="34" charset="0"/>
              </a:rPr>
              <a:t>O(n</a:t>
            </a:r>
            <a:r>
              <a:rPr lang="en-US" altLang="zh-CN" b="1" baseline="30000">
                <a:latin typeface="Verdana" panose="020B0604030504040204" pitchFamily="34" charset="0"/>
                <a:cs typeface="Verdana" panose="020B0604030504040204" pitchFamily="34" charset="0"/>
              </a:rPr>
              <a:t>2</a:t>
            </a:r>
            <a:r>
              <a:rPr lang="en-US" altLang="zh-CN">
                <a:latin typeface="Verdana" panose="020B0604030504040204" pitchFamily="34" charset="0"/>
                <a:cs typeface="Verdana" panose="020B0604030504040204" pitchFamily="34" charset="0"/>
              </a:rPr>
              <a:t>)</a:t>
            </a:r>
          </a:p>
          <a:p>
            <a:pPr lvl="1">
              <a:spcBef>
                <a:spcPts val="600"/>
              </a:spcBef>
              <a:buClr>
                <a:schemeClr val="tx1"/>
              </a:buClr>
              <a:defRPr/>
            </a:pPr>
            <a:r>
              <a:rPr lang="en-GB" altLang="zh-CN">
                <a:latin typeface="Verdana" panose="020B0604030504040204" pitchFamily="34" charset="0"/>
                <a:cs typeface="Verdana" panose="020B0604030504040204" pitchFamily="34" charset="0"/>
              </a:rPr>
              <a:t>Dijkstra</a:t>
            </a:r>
            <a:r>
              <a:rPr lang="zh-CN" altLang="en-US">
                <a:latin typeface="Verdana" panose="020B0604030504040204" pitchFamily="34" charset="0"/>
                <a:cs typeface="Verdana" panose="020B0604030504040204" pitchFamily="34" charset="0"/>
              </a:rPr>
              <a:t>算法的复杂度为：</a:t>
            </a:r>
            <a:r>
              <a:rPr lang="en-US" altLang="zh-CN">
                <a:latin typeface="Verdana" panose="020B0604030504040204" pitchFamily="34" charset="0"/>
                <a:cs typeface="Verdana" panose="020B0604030504040204" pitchFamily="34" charset="0"/>
              </a:rPr>
              <a:t>O(n</a:t>
            </a:r>
            <a:r>
              <a:rPr lang="en-US" altLang="zh-CN" b="1" baseline="30000">
                <a:latin typeface="Verdana" panose="020B0604030504040204" pitchFamily="34" charset="0"/>
                <a:cs typeface="Verdana" panose="020B0604030504040204" pitchFamily="34" charset="0"/>
              </a:rPr>
              <a:t>2</a:t>
            </a:r>
            <a:r>
              <a:rPr lang="en-US" altLang="zh-CN">
                <a:latin typeface="Verdana" panose="020B0604030504040204" pitchFamily="34" charset="0"/>
                <a:cs typeface="Verdana" panose="020B0604030504040204" pitchFamily="34" charset="0"/>
              </a:rPr>
              <a:t>)</a:t>
            </a:r>
          </a:p>
          <a:p>
            <a:pPr marL="468000" lvl="1">
              <a:spcBef>
                <a:spcPts val="6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算法改进？</a:t>
            </a:r>
            <a:endParaRPr lang="en-US" altLang="zh-CN">
              <a:latin typeface="Verdana" panose="020B0604030504040204" pitchFamily="34" charset="0"/>
              <a:cs typeface="Verdana" panose="020B0604030504040204" pitchFamily="34" charset="0"/>
            </a:endParaRPr>
          </a:p>
          <a:p>
            <a:pPr lvl="1">
              <a:spcBef>
                <a:spcPts val="600"/>
              </a:spcBef>
              <a:buClr>
                <a:schemeClr val="tx1"/>
              </a:buClr>
              <a:defRPr/>
            </a:pPr>
            <a:r>
              <a:rPr lang="zh-CN" altLang="en-US">
                <a:latin typeface="Verdana" panose="020B0604030504040204" pitchFamily="34" charset="0"/>
                <a:cs typeface="Verdana" panose="020B0604030504040204" pitchFamily="34" charset="0"/>
              </a:rPr>
              <a:t>采用基于堆的优先队列</a:t>
            </a:r>
            <a:r>
              <a:rPr lang="en-US" altLang="zh-CN">
                <a:latin typeface="Verdana" panose="020B0604030504040204" pitchFamily="34" charset="0"/>
                <a:cs typeface="Verdana" panose="020B0604030504040204" pitchFamily="34" charset="0"/>
              </a:rPr>
              <a:t>   </a:t>
            </a:r>
            <a:r>
              <a:rPr lang="zh-CN" altLang="en-US">
                <a:solidFill>
                  <a:srgbClr val="FF0000"/>
                </a:solidFill>
                <a:latin typeface="Verdana" panose="020B0604030504040204" pitchFamily="34" charset="0"/>
                <a:cs typeface="Verdana" panose="020B0604030504040204" pitchFamily="34" charset="0"/>
              </a:rPr>
              <a:t>请自己实现</a:t>
            </a:r>
            <a:endParaRPr lang="zh-CN" altLang="en-US" dirty="0">
              <a:solidFill>
                <a:srgbClr val="FF0000"/>
              </a:solidFill>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713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8947">
                                            <p:txEl>
                                              <p:pRg st="2" end="2"/>
                                            </p:txEl>
                                          </p:spTgt>
                                        </p:tgtEl>
                                        <p:attrNameLst>
                                          <p:attrName>style.visibility</p:attrName>
                                        </p:attrNameLst>
                                      </p:cBhvr>
                                      <p:to>
                                        <p:strVal val="visible"/>
                                      </p:to>
                                    </p:set>
                                    <p:animEffect transition="in" filter="wipe(left)">
                                      <p:cBhvr>
                                        <p:cTn id="17" dur="500"/>
                                        <p:tgtEl>
                                          <p:spTgt spid="225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8947">
                                            <p:txEl>
                                              <p:pRg st="3" end="3"/>
                                            </p:txEl>
                                          </p:spTgt>
                                        </p:tgtEl>
                                        <p:attrNameLst>
                                          <p:attrName>style.visibility</p:attrName>
                                        </p:attrNameLst>
                                      </p:cBhvr>
                                      <p:to>
                                        <p:strVal val="visible"/>
                                      </p:to>
                                    </p:set>
                                    <p:animEffect transition="in" filter="wipe(left)">
                                      <p:cBhvr>
                                        <p:cTn id="22" dur="500"/>
                                        <p:tgtEl>
                                          <p:spTgt spid="225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8947">
                                            <p:txEl>
                                              <p:pRg st="4" end="4"/>
                                            </p:txEl>
                                          </p:spTgt>
                                        </p:tgtEl>
                                        <p:attrNameLst>
                                          <p:attrName>style.visibility</p:attrName>
                                        </p:attrNameLst>
                                      </p:cBhvr>
                                      <p:to>
                                        <p:strVal val="visible"/>
                                      </p:to>
                                    </p:set>
                                    <p:animEffect transition="in" filter="wipe(left)">
                                      <p:cBhvr>
                                        <p:cTn id="27" dur="500"/>
                                        <p:tgtEl>
                                          <p:spTgt spid="2258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8947">
                                            <p:txEl>
                                              <p:pRg st="5" end="5"/>
                                            </p:txEl>
                                          </p:spTgt>
                                        </p:tgtEl>
                                        <p:attrNameLst>
                                          <p:attrName>style.visibility</p:attrName>
                                        </p:attrNameLst>
                                      </p:cBhvr>
                                      <p:to>
                                        <p:strVal val="visible"/>
                                      </p:to>
                                    </p:set>
                                    <p:animEffect transition="in" filter="wipe(left)">
                                      <p:cBhvr>
                                        <p:cTn id="32" dur="500"/>
                                        <p:tgtEl>
                                          <p:spTgt spid="2258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8947">
                                            <p:txEl>
                                              <p:pRg st="6" end="6"/>
                                            </p:txEl>
                                          </p:spTgt>
                                        </p:tgtEl>
                                        <p:attrNameLst>
                                          <p:attrName>style.visibility</p:attrName>
                                        </p:attrNameLst>
                                      </p:cBhvr>
                                      <p:to>
                                        <p:strVal val="visible"/>
                                      </p:to>
                                    </p:set>
                                    <p:animEffect transition="in" filter="wipe(left)">
                                      <p:cBhvr>
                                        <p:cTn id="37" dur="500"/>
                                        <p:tgtEl>
                                          <p:spTgt spid="2258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8947">
                                            <p:txEl>
                                              <p:pRg st="7" end="7"/>
                                            </p:txEl>
                                          </p:spTgt>
                                        </p:tgtEl>
                                        <p:attrNameLst>
                                          <p:attrName>style.visibility</p:attrName>
                                        </p:attrNameLst>
                                      </p:cBhvr>
                                      <p:to>
                                        <p:strVal val="visible"/>
                                      </p:to>
                                    </p:set>
                                    <p:animEffect transition="in" filter="wipe(left)">
                                      <p:cBhvr>
                                        <p:cTn id="42" dur="500"/>
                                        <p:tgtEl>
                                          <p:spTgt spid="22589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8947">
                                            <p:txEl>
                                              <p:pRg st="8" end="8"/>
                                            </p:txEl>
                                          </p:spTgt>
                                        </p:tgtEl>
                                        <p:attrNameLst>
                                          <p:attrName>style.visibility</p:attrName>
                                        </p:attrNameLst>
                                      </p:cBhvr>
                                      <p:to>
                                        <p:strVal val="visible"/>
                                      </p:to>
                                    </p:set>
                                    <p:animEffect transition="in" filter="wipe(left)">
                                      <p:cBhvr>
                                        <p:cTn id="47" dur="500"/>
                                        <p:tgtEl>
                                          <p:spTgt spid="2258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求每一对顶点之间的最短路径：</a:t>
            </a:r>
            <a:r>
              <a:rPr lang="en-US" altLang="zh-CN"/>
              <a:t>Floyd</a:t>
            </a:r>
            <a:r>
              <a:rPr lang="zh-CN" altLang="en-US"/>
              <a:t>算法</a:t>
            </a:r>
          </a:p>
        </p:txBody>
      </p:sp>
      <p:sp>
        <p:nvSpPr>
          <p:cNvPr id="910338" name="Rectangle 2"/>
          <p:cNvSpPr>
            <a:spLocks noGrp="1" noChangeArrowheads="1"/>
          </p:cNvSpPr>
          <p:nvPr>
            <p:ph idx="1"/>
          </p:nvPr>
        </p:nvSpPr>
        <p:spPr>
          <a:prstGeom prst="rect">
            <a:avLst/>
          </a:prstGeom>
        </p:spPr>
        <p:txBody>
          <a:bodyPr/>
          <a:lstStyle/>
          <a:p>
            <a:pPr marL="468000" lvl="1" indent="-468000">
              <a:spcBef>
                <a:spcPts val="0"/>
              </a:spcBef>
              <a:buClr>
                <a:schemeClr val="tx1"/>
              </a:buClr>
              <a:buSzPct val="100000"/>
              <a:buFont typeface="Wingdings" panose="05000000000000000000" pitchFamily="2" charset="2"/>
              <a:buChar char=""/>
              <a:defRPr/>
            </a:pPr>
            <a:r>
              <a:rPr lang="zh-CN" altLang="en-US" dirty="0">
                <a:latin typeface="Verdana" panose="020B0604030504040204" pitchFamily="34" charset="0"/>
                <a:cs typeface="Verdana" panose="020B0604030504040204" pitchFamily="34" charset="0"/>
              </a:rPr>
              <a:t>方法一：每次以一个顶点为源点</a:t>
            </a:r>
          </a:p>
          <a:p>
            <a:pPr marL="936000" lvl="1" indent="-468000">
              <a:spcBef>
                <a:spcPts val="0"/>
              </a:spcBef>
              <a:buClr>
                <a:schemeClr val="tx1"/>
              </a:buClr>
              <a:defRPr/>
            </a:pPr>
            <a:r>
              <a:rPr lang="zh-CN" altLang="en-US" dirty="0">
                <a:latin typeface="Verdana" panose="020B0604030504040204" pitchFamily="34" charset="0"/>
                <a:cs typeface="Verdana" panose="020B0604030504040204" pitchFamily="34" charset="0"/>
              </a:rPr>
              <a:t>重复执行</a:t>
            </a:r>
            <a:r>
              <a:rPr lang="en-US" altLang="zh-CN" dirty="0" err="1">
                <a:latin typeface="Verdana" panose="020B0604030504040204" pitchFamily="34" charset="0"/>
                <a:cs typeface="Verdana" panose="020B0604030504040204" pitchFamily="34" charset="0"/>
              </a:rPr>
              <a:t>Dijkstra</a:t>
            </a:r>
            <a:r>
              <a:rPr lang="zh-CN" altLang="en-US" dirty="0">
                <a:latin typeface="Verdana" panose="020B0604030504040204" pitchFamily="34" charset="0"/>
                <a:cs typeface="Verdana" panose="020B0604030504040204" pitchFamily="34" charset="0"/>
              </a:rPr>
              <a:t>算法</a:t>
            </a:r>
            <a:r>
              <a:rPr lang="en-US" altLang="zh-CN" dirty="0">
                <a:latin typeface="Verdana" panose="020B0604030504040204" pitchFamily="34" charset="0"/>
                <a:cs typeface="Verdana" panose="020B0604030504040204" pitchFamily="34" charset="0"/>
              </a:rPr>
              <a:t>n</a:t>
            </a:r>
            <a:r>
              <a:rPr lang="zh-CN" altLang="en-US" dirty="0">
                <a:latin typeface="Verdana" panose="020B0604030504040204" pitchFamily="34" charset="0"/>
                <a:cs typeface="Verdana" panose="020B0604030504040204" pitchFamily="34" charset="0"/>
              </a:rPr>
              <a:t>次：</a:t>
            </a:r>
            <a:r>
              <a:rPr lang="en-US" altLang="zh-CN" dirty="0">
                <a:latin typeface="Verdana" panose="020B0604030504040204" pitchFamily="34" charset="0"/>
                <a:cs typeface="Verdana" panose="020B0604030504040204" pitchFamily="34" charset="0"/>
              </a:rPr>
              <a:t>T(n)=O(</a:t>
            </a:r>
            <a:r>
              <a:rPr lang="en-US" altLang="zh-CN" dirty="0" err="1">
                <a:latin typeface="Verdana" panose="020B0604030504040204" pitchFamily="34" charset="0"/>
                <a:cs typeface="Verdana" panose="020B0604030504040204" pitchFamily="34" charset="0"/>
              </a:rPr>
              <a:t>n³</a:t>
            </a:r>
            <a:r>
              <a:rPr lang="en-US" altLang="zh-CN" dirty="0">
                <a:latin typeface="Verdana" panose="020B0604030504040204" pitchFamily="34" charset="0"/>
                <a:cs typeface="Verdana" panose="020B0604030504040204" pitchFamily="34" charset="0"/>
              </a:rPr>
              <a:t>)</a:t>
            </a:r>
          </a:p>
          <a:p>
            <a:pPr marL="468000" lvl="1" indent="-468000">
              <a:spcBef>
                <a:spcPts val="0"/>
              </a:spcBef>
              <a:buClr>
                <a:schemeClr val="tx1"/>
              </a:buClr>
              <a:buSzPct val="100000"/>
              <a:buFont typeface="Wingdings" panose="05000000000000000000" pitchFamily="2" charset="2"/>
              <a:buChar char=""/>
              <a:defRPr/>
            </a:pPr>
            <a:r>
              <a:rPr lang="zh-CN" altLang="en-US" dirty="0">
                <a:latin typeface="Verdana" panose="020B0604030504040204" pitchFamily="34" charset="0"/>
                <a:cs typeface="Verdana" panose="020B0604030504040204" pitchFamily="34" charset="0"/>
              </a:rPr>
              <a:t> 方法</a:t>
            </a:r>
            <a:r>
              <a:rPr lang="zh-CN" altLang="en-US">
                <a:latin typeface="Verdana" panose="020B0604030504040204" pitchFamily="34" charset="0"/>
                <a:cs typeface="Verdana" panose="020B0604030504040204" pitchFamily="34" charset="0"/>
              </a:rPr>
              <a:t>二：</a:t>
            </a:r>
            <a:r>
              <a:rPr lang="en-US" altLang="zh-CN">
                <a:latin typeface="Verdana" panose="020B0604030504040204" pitchFamily="34" charset="0"/>
                <a:cs typeface="Verdana" panose="020B0604030504040204" pitchFamily="34" charset="0"/>
              </a:rPr>
              <a:t>Floyd</a:t>
            </a:r>
            <a:r>
              <a:rPr lang="zh-CN" altLang="en-US">
                <a:latin typeface="Verdana" panose="020B0604030504040204" pitchFamily="34" charset="0"/>
                <a:cs typeface="Verdana" panose="020B0604030504040204" pitchFamily="34" charset="0"/>
              </a:rPr>
              <a:t>算法（逐个顶点试探法）</a:t>
            </a:r>
            <a:endParaRPr lang="en-US" altLang="zh-CN">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从</a:t>
            </a:r>
            <a:r>
              <a:rPr lang="zh-CN" altLang="en-US" dirty="0">
                <a:latin typeface="Verdana" panose="020B0604030504040204" pitchFamily="34" charset="0"/>
                <a:cs typeface="Verdana" panose="020B0604030504040204" pitchFamily="34" charset="0"/>
              </a:rPr>
              <a:t>任意顶点</a:t>
            </a:r>
            <a:r>
              <a:rPr lang="en-US" altLang="zh-CN" dirty="0">
                <a:latin typeface="Verdana" panose="020B0604030504040204" pitchFamily="34" charset="0"/>
                <a:cs typeface="Verdana" panose="020B0604030504040204" pitchFamily="34" charset="0"/>
              </a:rPr>
              <a:t>A</a:t>
            </a:r>
            <a:r>
              <a:rPr lang="zh-CN" altLang="en-US" dirty="0">
                <a:latin typeface="Verdana" panose="020B0604030504040204" pitchFamily="34" charset="0"/>
                <a:cs typeface="Verdana" panose="020B0604030504040204" pitchFamily="34" charset="0"/>
              </a:rPr>
              <a:t>到任意顶点</a:t>
            </a:r>
            <a:r>
              <a:rPr lang="en-US" altLang="zh-CN" dirty="0">
                <a:latin typeface="Verdana" panose="020B0604030504040204" pitchFamily="34" charset="0"/>
                <a:cs typeface="Verdana" panose="020B0604030504040204" pitchFamily="34" charset="0"/>
              </a:rPr>
              <a:t>B</a:t>
            </a:r>
            <a:r>
              <a:rPr lang="zh-CN" altLang="en-US" dirty="0">
                <a:latin typeface="Verdana" panose="020B0604030504040204" pitchFamily="34" charset="0"/>
                <a:cs typeface="Verdana" panose="020B0604030504040204" pitchFamily="34" charset="0"/>
              </a:rPr>
              <a:t>的最短路径只有两种可能</a:t>
            </a:r>
            <a:r>
              <a:rPr lang="en-US" altLang="zh-CN" dirty="0">
                <a:latin typeface="Verdana" panose="020B0604030504040204" pitchFamily="34" charset="0"/>
                <a:cs typeface="Verdana" panose="020B0604030504040204" pitchFamily="34" charset="0"/>
              </a:rPr>
              <a:t>:</a:t>
            </a:r>
          </a:p>
          <a:p>
            <a:pPr marL="1404000" lvl="2" indent="-468000">
              <a:spcBef>
                <a:spcPts val="0"/>
              </a:spcBef>
              <a:buClr>
                <a:schemeClr val="tx1"/>
              </a:buClr>
              <a:buSzPct val="70000"/>
              <a:defRPr/>
            </a:pPr>
            <a:r>
              <a:rPr lang="en-US" altLang="zh-CN" dirty="0" err="1">
                <a:latin typeface="Verdana" panose="020B0604030504040204" pitchFamily="34" charset="0"/>
                <a:cs typeface="Verdana" panose="020B0604030504040204" pitchFamily="34" charset="0"/>
              </a:rPr>
              <a:t>SP</a:t>
            </a:r>
            <a:r>
              <a:rPr lang="en-US" altLang="zh-CN" dirty="0">
                <a:latin typeface="Verdana" panose="020B0604030504040204" pitchFamily="34" charset="0"/>
                <a:cs typeface="Verdana" panose="020B0604030504040204" pitchFamily="34" charset="0"/>
              </a:rPr>
              <a:t>(</a:t>
            </a:r>
            <a:r>
              <a:rPr lang="en-US" altLang="zh-CN" dirty="0" err="1">
                <a:latin typeface="Verdana" panose="020B0604030504040204" pitchFamily="34" charset="0"/>
                <a:cs typeface="Verdana" panose="020B0604030504040204" pitchFamily="34" charset="0"/>
              </a:rPr>
              <a:t>A,B</a:t>
            </a:r>
            <a:r>
              <a:rPr lang="en-US" altLang="zh-CN" dirty="0">
                <a:latin typeface="Verdana" panose="020B0604030504040204" pitchFamily="34" charset="0"/>
                <a:cs typeface="Verdana" panose="020B0604030504040204" pitchFamily="34" charset="0"/>
              </a:rPr>
              <a:t>)</a:t>
            </a:r>
            <a:r>
              <a:rPr lang="zh-CN" altLang="en-US" dirty="0">
                <a:latin typeface="Verdana" panose="020B0604030504040204" pitchFamily="34" charset="0"/>
                <a:cs typeface="Verdana" panose="020B0604030504040204" pitchFamily="34" charset="0"/>
              </a:rPr>
              <a:t>为：从</a:t>
            </a:r>
            <a:r>
              <a:rPr lang="en-US" altLang="zh-CN" dirty="0">
                <a:latin typeface="Verdana" panose="020B0604030504040204" pitchFamily="34" charset="0"/>
                <a:cs typeface="Verdana" panose="020B0604030504040204" pitchFamily="34" charset="0"/>
              </a:rPr>
              <a:t>A</a:t>
            </a:r>
            <a:r>
              <a:rPr lang="zh-CN" altLang="en-US" dirty="0">
                <a:latin typeface="Verdana" panose="020B0604030504040204" pitchFamily="34" charset="0"/>
                <a:cs typeface="Verdana" panose="020B0604030504040204" pitchFamily="34" charset="0"/>
              </a:rPr>
              <a:t>到</a:t>
            </a:r>
            <a:r>
              <a:rPr lang="en-US" altLang="zh-CN" dirty="0">
                <a:latin typeface="Verdana" panose="020B0604030504040204" pitchFamily="34" charset="0"/>
                <a:cs typeface="Verdana" panose="020B0604030504040204" pitchFamily="34" charset="0"/>
              </a:rPr>
              <a:t>B</a:t>
            </a:r>
            <a:r>
              <a:rPr lang="zh-CN" altLang="en-US" dirty="0">
                <a:latin typeface="Verdana" panose="020B0604030504040204" pitchFamily="34" charset="0"/>
                <a:cs typeface="Verdana" panose="020B0604030504040204" pitchFamily="34" charset="0"/>
              </a:rPr>
              <a:t>的直接路径</a:t>
            </a:r>
          </a:p>
          <a:p>
            <a:pPr marL="1404000" lvl="2" indent="-468000">
              <a:spcBef>
                <a:spcPts val="0"/>
              </a:spcBef>
              <a:buClr>
                <a:schemeClr val="tx1"/>
              </a:buClr>
              <a:buSzPct val="70000"/>
              <a:defRPr/>
            </a:pPr>
            <a:r>
              <a:rPr lang="en-US" altLang="zh-CN" dirty="0" err="1">
                <a:latin typeface="Verdana" panose="020B0604030504040204" pitchFamily="34" charset="0"/>
                <a:cs typeface="Verdana" panose="020B0604030504040204" pitchFamily="34" charset="0"/>
              </a:rPr>
              <a:t>SP</a:t>
            </a:r>
            <a:r>
              <a:rPr lang="en-US" altLang="zh-CN" dirty="0">
                <a:latin typeface="Verdana" panose="020B0604030504040204" pitchFamily="34" charset="0"/>
                <a:cs typeface="Verdana" panose="020B0604030504040204" pitchFamily="34" charset="0"/>
              </a:rPr>
              <a:t>(</a:t>
            </a:r>
            <a:r>
              <a:rPr lang="en-US" altLang="zh-CN" dirty="0" err="1">
                <a:latin typeface="Verdana" panose="020B0604030504040204" pitchFamily="34" charset="0"/>
                <a:cs typeface="Verdana" panose="020B0604030504040204" pitchFamily="34" charset="0"/>
              </a:rPr>
              <a:t>A,B</a:t>
            </a:r>
            <a:r>
              <a:rPr lang="en-US" altLang="zh-CN" dirty="0">
                <a:latin typeface="Verdana" panose="020B0604030504040204" pitchFamily="34" charset="0"/>
                <a:cs typeface="Verdana" panose="020B0604030504040204" pitchFamily="34" charset="0"/>
              </a:rPr>
              <a:t>)</a:t>
            </a:r>
            <a:r>
              <a:rPr lang="zh-CN" altLang="en-US" dirty="0">
                <a:latin typeface="Verdana" panose="020B0604030504040204" pitchFamily="34" charset="0"/>
                <a:cs typeface="Verdana" panose="020B0604030504040204" pitchFamily="34" charset="0"/>
              </a:rPr>
              <a:t>为：从</a:t>
            </a:r>
            <a:r>
              <a:rPr lang="en-US" altLang="zh-CN" dirty="0">
                <a:latin typeface="Verdana" panose="020B0604030504040204" pitchFamily="34" charset="0"/>
                <a:cs typeface="Verdana" panose="020B0604030504040204" pitchFamily="34" charset="0"/>
              </a:rPr>
              <a:t>A</a:t>
            </a:r>
            <a:r>
              <a:rPr lang="zh-CN" altLang="en-US" dirty="0">
                <a:latin typeface="Verdana" panose="020B0604030504040204" pitchFamily="34" charset="0"/>
                <a:cs typeface="Verdana" panose="020B0604030504040204" pitchFamily="34" charset="0"/>
              </a:rPr>
              <a:t>开始经过若干个中间节点 </a:t>
            </a:r>
            <a:r>
              <a:rPr lang="en-US" altLang="zh-CN" dirty="0">
                <a:latin typeface="Verdana" panose="020B0604030504040204" pitchFamily="34" charset="0"/>
                <a:cs typeface="Verdana" panose="020B0604030504040204" pitchFamily="34" charset="0"/>
              </a:rPr>
              <a:t>K</a:t>
            </a:r>
            <a:r>
              <a:rPr lang="en-US" altLang="zh-CN" b="1" baseline="-25000" dirty="0">
                <a:latin typeface="Verdana" panose="020B0604030504040204" pitchFamily="34" charset="0"/>
                <a:cs typeface="Verdana" panose="020B0604030504040204" pitchFamily="34" charset="0"/>
              </a:rPr>
              <a:t>i</a:t>
            </a:r>
            <a:r>
              <a:rPr lang="en-US" altLang="zh-CN" dirty="0">
                <a:latin typeface="Verdana" panose="020B0604030504040204" pitchFamily="34" charset="0"/>
                <a:cs typeface="Verdana" panose="020B0604030504040204" pitchFamily="34" charset="0"/>
              </a:rPr>
              <a:t> </a:t>
            </a:r>
            <a:r>
              <a:rPr lang="zh-CN" altLang="en-US" dirty="0">
                <a:latin typeface="Verdana" panose="020B0604030504040204" pitchFamily="34" charset="0"/>
                <a:cs typeface="Verdana" panose="020B0604030504040204" pitchFamily="34" charset="0"/>
              </a:rPr>
              <a:t>到</a:t>
            </a:r>
            <a:r>
              <a:rPr lang="en-US" altLang="zh-CN" dirty="0">
                <a:latin typeface="Verdana" panose="020B0604030504040204" pitchFamily="34" charset="0"/>
                <a:cs typeface="Verdana" panose="020B0604030504040204" pitchFamily="34" charset="0"/>
              </a:rPr>
              <a:t>B</a:t>
            </a:r>
            <a:endParaRPr lang="zh-CN" altLang="en-US" dirty="0">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zh-CN" altLang="en-US" dirty="0">
                <a:latin typeface="Verdana" panose="020B0604030504040204" pitchFamily="34" charset="0"/>
                <a:cs typeface="Verdana" panose="020B0604030504040204" pitchFamily="34" charset="0"/>
              </a:rPr>
              <a:t>对于后者可采用逐一试探的方法</a:t>
            </a:r>
          </a:p>
          <a:p>
            <a:pPr marL="1404000" lvl="2" indent="-468000">
              <a:spcBef>
                <a:spcPts val="0"/>
              </a:spcBef>
              <a:buClr>
                <a:schemeClr val="tx1"/>
              </a:buClr>
              <a:buSzPct val="70000"/>
              <a:defRPr/>
            </a:pPr>
            <a:r>
              <a:rPr lang="zh-CN" altLang="en-US" dirty="0">
                <a:latin typeface="Verdana" panose="020B0604030504040204" pitchFamily="34" charset="0"/>
                <a:cs typeface="Verdana" panose="020B0604030504040204" pitchFamily="34" charset="0"/>
              </a:rPr>
              <a:t>对于每一个</a:t>
            </a:r>
            <a:r>
              <a:rPr lang="zh-CN" altLang="en-US">
                <a:latin typeface="Verdana" panose="020B0604030504040204" pitchFamily="34" charset="0"/>
                <a:cs typeface="Verdana" panose="020B0604030504040204" pitchFamily="34" charset="0"/>
              </a:rPr>
              <a:t>顶点 </a:t>
            </a:r>
            <a:r>
              <a:rPr lang="en-US" altLang="zh-CN">
                <a:latin typeface="Verdana" panose="020B0604030504040204" pitchFamily="34" charset="0"/>
                <a:cs typeface="Verdana" panose="020B0604030504040204" pitchFamily="34" charset="0"/>
              </a:rPr>
              <a:t>K</a:t>
            </a:r>
            <a:r>
              <a:rPr lang="zh-CN" altLang="en-US" dirty="0">
                <a:latin typeface="Verdana" panose="020B0604030504040204" pitchFamily="34" charset="0"/>
                <a:cs typeface="Verdana" panose="020B0604030504040204" pitchFamily="34" charset="0"/>
              </a:rPr>
              <a:t>（</a:t>
            </a:r>
            <a:r>
              <a:rPr lang="en-US" altLang="zh-CN" dirty="0" err="1">
                <a:latin typeface="Verdana" panose="020B0604030504040204" pitchFamily="34" charset="0"/>
                <a:cs typeface="Verdana" panose="020B0604030504040204" pitchFamily="34" charset="0"/>
              </a:rPr>
              <a:t>K≠A</a:t>
            </a:r>
            <a:r>
              <a:rPr lang="en-US" altLang="zh-CN" dirty="0">
                <a:latin typeface="Verdana" panose="020B0604030504040204" pitchFamily="34" charset="0"/>
                <a:cs typeface="Verdana" panose="020B0604030504040204" pitchFamily="34" charset="0"/>
              </a:rPr>
              <a:t> </a:t>
            </a:r>
            <a:r>
              <a:rPr lang="zh-CN" altLang="en-US" dirty="0">
                <a:latin typeface="Verdana" panose="020B0604030504040204" pitchFamily="34" charset="0"/>
                <a:cs typeface="Verdana" panose="020B0604030504040204" pitchFamily="34" charset="0"/>
              </a:rPr>
              <a:t>且 </a:t>
            </a:r>
            <a:r>
              <a:rPr lang="en-US" altLang="zh-CN" dirty="0" err="1">
                <a:latin typeface="Verdana" panose="020B0604030504040204" pitchFamily="34" charset="0"/>
                <a:cs typeface="Verdana" panose="020B0604030504040204" pitchFamily="34" charset="0"/>
              </a:rPr>
              <a:t>K≠B</a:t>
            </a:r>
            <a:r>
              <a:rPr lang="zh-CN" altLang="en-US" dirty="0">
                <a:latin typeface="Verdana" panose="020B0604030504040204" pitchFamily="34" charset="0"/>
                <a:cs typeface="Verdana" panose="020B0604030504040204" pitchFamily="34" charset="0"/>
              </a:rPr>
              <a:t>）</a:t>
            </a:r>
          </a:p>
          <a:p>
            <a:pPr marL="1404000" lvl="2" indent="-468000">
              <a:spcBef>
                <a:spcPts val="0"/>
              </a:spcBef>
              <a:buClr>
                <a:schemeClr val="tx1"/>
              </a:buClr>
              <a:buSzPct val="70000"/>
              <a:defRPr/>
            </a:pPr>
            <a:r>
              <a:rPr lang="zh-CN" altLang="en-US" dirty="0">
                <a:latin typeface="Verdana" panose="020B0604030504040204" pitchFamily="34" charset="0"/>
                <a:cs typeface="Verdana" panose="020B0604030504040204" pitchFamily="34" charset="0"/>
              </a:rPr>
              <a:t>若有：</a:t>
            </a:r>
            <a:r>
              <a:rPr lang="en-US" altLang="zh-CN" dirty="0" err="1">
                <a:latin typeface="Verdana" panose="020B0604030504040204" pitchFamily="34" charset="0"/>
                <a:cs typeface="Verdana" panose="020B0604030504040204" pitchFamily="34" charset="0"/>
              </a:rPr>
              <a:t>Dist</a:t>
            </a:r>
            <a:r>
              <a:rPr lang="en-US" altLang="zh-CN" dirty="0">
                <a:latin typeface="Verdana" panose="020B0604030504040204" pitchFamily="34" charset="0"/>
                <a:cs typeface="Verdana" panose="020B0604030504040204" pitchFamily="34" charset="0"/>
              </a:rPr>
              <a:t>(</a:t>
            </a:r>
            <a:r>
              <a:rPr lang="en-US" altLang="zh-CN" dirty="0" err="1">
                <a:latin typeface="Verdana" panose="020B0604030504040204" pitchFamily="34" charset="0"/>
                <a:cs typeface="Verdana" panose="020B0604030504040204" pitchFamily="34" charset="0"/>
              </a:rPr>
              <a:t>A,K</a:t>
            </a:r>
            <a:r>
              <a:rPr lang="en-US" altLang="zh-CN" dirty="0">
                <a:latin typeface="Verdana" panose="020B0604030504040204" pitchFamily="34" charset="0"/>
                <a:cs typeface="Verdana" panose="020B0604030504040204" pitchFamily="34" charset="0"/>
              </a:rPr>
              <a:t>) + </a:t>
            </a:r>
            <a:r>
              <a:rPr lang="en-US" altLang="zh-CN" dirty="0" err="1">
                <a:latin typeface="Verdana" panose="020B0604030504040204" pitchFamily="34" charset="0"/>
                <a:cs typeface="Verdana" panose="020B0604030504040204" pitchFamily="34" charset="0"/>
              </a:rPr>
              <a:t>Dist</a:t>
            </a:r>
            <a:r>
              <a:rPr lang="en-US" altLang="zh-CN" dirty="0">
                <a:latin typeface="Verdana" panose="020B0604030504040204" pitchFamily="34" charset="0"/>
                <a:cs typeface="Verdana" panose="020B0604030504040204" pitchFamily="34" charset="0"/>
              </a:rPr>
              <a:t>(</a:t>
            </a:r>
            <a:r>
              <a:rPr lang="en-US" altLang="zh-CN" dirty="0" err="1">
                <a:latin typeface="Verdana" panose="020B0604030504040204" pitchFamily="34" charset="0"/>
                <a:cs typeface="Verdana" panose="020B0604030504040204" pitchFamily="34" charset="0"/>
              </a:rPr>
              <a:t>K,B</a:t>
            </a:r>
            <a:r>
              <a:rPr lang="en-US" altLang="zh-CN" dirty="0">
                <a:latin typeface="Verdana" panose="020B0604030504040204" pitchFamily="34" charset="0"/>
                <a:cs typeface="Verdana" panose="020B0604030504040204" pitchFamily="34" charset="0"/>
              </a:rPr>
              <a:t>) &lt; </a:t>
            </a:r>
            <a:r>
              <a:rPr lang="en-US" altLang="zh-CN" dirty="0" err="1">
                <a:latin typeface="Verdana" panose="020B0604030504040204" pitchFamily="34" charset="0"/>
                <a:cs typeface="Verdana" panose="020B0604030504040204" pitchFamily="34" charset="0"/>
              </a:rPr>
              <a:t>Dist</a:t>
            </a:r>
            <a:r>
              <a:rPr lang="en-US" altLang="zh-CN" dirty="0">
                <a:latin typeface="Verdana" panose="020B0604030504040204" pitchFamily="34" charset="0"/>
                <a:cs typeface="Verdana" panose="020B0604030504040204" pitchFamily="34" charset="0"/>
              </a:rPr>
              <a:t>(</a:t>
            </a:r>
            <a:r>
              <a:rPr lang="en-US" altLang="zh-CN" dirty="0" err="1">
                <a:latin typeface="Verdana" panose="020B0604030504040204" pitchFamily="34" charset="0"/>
                <a:cs typeface="Verdana" panose="020B0604030504040204" pitchFamily="34" charset="0"/>
              </a:rPr>
              <a:t>A,B</a:t>
            </a:r>
            <a:r>
              <a:rPr lang="en-US" altLang="zh-CN" dirty="0">
                <a:latin typeface="Verdana" panose="020B0604030504040204" pitchFamily="34" charset="0"/>
                <a:cs typeface="Verdana" panose="020B0604030504040204" pitchFamily="34" charset="0"/>
              </a:rPr>
              <a:t>)</a:t>
            </a:r>
          </a:p>
          <a:p>
            <a:pPr marL="1404000" lvl="2" indent="-468000">
              <a:spcBef>
                <a:spcPts val="0"/>
              </a:spcBef>
              <a:buClr>
                <a:schemeClr val="tx1"/>
              </a:buClr>
              <a:buSzPct val="70000"/>
              <a:defRPr/>
            </a:pPr>
            <a:r>
              <a:rPr lang="zh-CN" altLang="en-US" dirty="0">
                <a:latin typeface="Verdana" panose="020B0604030504040204" pitchFamily="34" charset="0"/>
                <a:cs typeface="Verdana" panose="020B0604030504040204" pitchFamily="34" charset="0"/>
              </a:rPr>
              <a:t>则令：</a:t>
            </a:r>
            <a:r>
              <a:rPr lang="en-US" altLang="zh-CN" dirty="0" err="1">
                <a:latin typeface="Verdana" panose="020B0604030504040204" pitchFamily="34" charset="0"/>
                <a:cs typeface="Verdana" panose="020B0604030504040204" pitchFamily="34" charset="0"/>
              </a:rPr>
              <a:t>Dist</a:t>
            </a:r>
            <a:r>
              <a:rPr lang="en-US" altLang="zh-CN" dirty="0">
                <a:latin typeface="Verdana" panose="020B0604030504040204" pitchFamily="34" charset="0"/>
                <a:cs typeface="Verdana" panose="020B0604030504040204" pitchFamily="34" charset="0"/>
              </a:rPr>
              <a:t>(</a:t>
            </a:r>
            <a:r>
              <a:rPr lang="en-US" altLang="zh-CN" dirty="0" err="1">
                <a:latin typeface="Verdana" panose="020B0604030504040204" pitchFamily="34" charset="0"/>
                <a:cs typeface="Verdana" panose="020B0604030504040204" pitchFamily="34" charset="0"/>
              </a:rPr>
              <a:t>A,B</a:t>
            </a:r>
            <a:r>
              <a:rPr lang="en-US" altLang="zh-CN" dirty="0">
                <a:latin typeface="Verdana" panose="020B0604030504040204" pitchFamily="34" charset="0"/>
                <a:cs typeface="Verdana" panose="020B0604030504040204" pitchFamily="34" charset="0"/>
              </a:rPr>
              <a:t>) = </a:t>
            </a:r>
            <a:r>
              <a:rPr lang="en-US" altLang="zh-CN" dirty="0" err="1">
                <a:latin typeface="Verdana" panose="020B0604030504040204" pitchFamily="34" charset="0"/>
                <a:cs typeface="Verdana" panose="020B0604030504040204" pitchFamily="34" charset="0"/>
              </a:rPr>
              <a:t>Dist</a:t>
            </a:r>
            <a:r>
              <a:rPr lang="en-US" altLang="zh-CN" dirty="0">
                <a:latin typeface="Verdana" panose="020B0604030504040204" pitchFamily="34" charset="0"/>
                <a:cs typeface="Verdana" panose="020B0604030504040204" pitchFamily="34" charset="0"/>
              </a:rPr>
              <a:t>(</a:t>
            </a:r>
            <a:r>
              <a:rPr lang="en-US" altLang="zh-CN" dirty="0" err="1">
                <a:latin typeface="Verdana" panose="020B0604030504040204" pitchFamily="34" charset="0"/>
                <a:cs typeface="Verdana" panose="020B0604030504040204" pitchFamily="34" charset="0"/>
              </a:rPr>
              <a:t>A,K</a:t>
            </a:r>
            <a:r>
              <a:rPr lang="en-US" altLang="zh-CN" dirty="0">
                <a:latin typeface="Verdana" panose="020B0604030504040204" pitchFamily="34" charset="0"/>
                <a:cs typeface="Verdana" panose="020B0604030504040204" pitchFamily="34" charset="0"/>
              </a:rPr>
              <a:t>) + </a:t>
            </a:r>
            <a:r>
              <a:rPr lang="en-US" altLang="zh-CN" dirty="0" err="1">
                <a:latin typeface="Verdana" panose="020B0604030504040204" pitchFamily="34" charset="0"/>
                <a:cs typeface="Verdana" panose="020B0604030504040204" pitchFamily="34" charset="0"/>
              </a:rPr>
              <a:t>Dist</a:t>
            </a:r>
            <a:r>
              <a:rPr lang="en-US" altLang="zh-CN" dirty="0">
                <a:latin typeface="Verdana" panose="020B0604030504040204" pitchFamily="34" charset="0"/>
                <a:cs typeface="Verdana" panose="020B0604030504040204" pitchFamily="34" charset="0"/>
              </a:rPr>
              <a:t>(</a:t>
            </a:r>
            <a:r>
              <a:rPr lang="en-US" altLang="zh-CN" dirty="0" err="1">
                <a:latin typeface="Verdana" panose="020B0604030504040204" pitchFamily="34" charset="0"/>
                <a:cs typeface="Verdana" panose="020B0604030504040204" pitchFamily="34" charset="0"/>
              </a:rPr>
              <a:t>K,B</a:t>
            </a:r>
            <a:r>
              <a:rPr lang="en-US" altLang="zh-CN" dirty="0">
                <a:latin typeface="Verdana" panose="020B0604030504040204" pitchFamily="34" charset="0"/>
                <a:cs typeface="Verdana" panose="020B0604030504040204" pitchFamily="34" charset="0"/>
              </a:rPr>
              <a:t>)</a:t>
            </a:r>
            <a:endParaRPr lang="zh-CN" altLang="en-US" dirty="0">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21731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10338">
                                            <p:txEl>
                                              <p:pRg st="0" end="0"/>
                                            </p:txEl>
                                          </p:spTgt>
                                        </p:tgtEl>
                                        <p:attrNameLst>
                                          <p:attrName>style.visibility</p:attrName>
                                        </p:attrNameLst>
                                      </p:cBhvr>
                                      <p:to>
                                        <p:strVal val="visible"/>
                                      </p:to>
                                    </p:set>
                                    <p:animEffect transition="in" filter="wipe(left)">
                                      <p:cBhvr>
                                        <p:cTn id="7" dur="500"/>
                                        <p:tgtEl>
                                          <p:spTgt spid="9103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10338">
                                            <p:txEl>
                                              <p:pRg st="1" end="1"/>
                                            </p:txEl>
                                          </p:spTgt>
                                        </p:tgtEl>
                                        <p:attrNameLst>
                                          <p:attrName>style.visibility</p:attrName>
                                        </p:attrNameLst>
                                      </p:cBhvr>
                                      <p:to>
                                        <p:strVal val="visible"/>
                                      </p:to>
                                    </p:set>
                                    <p:animEffect transition="in" filter="wipe(left)">
                                      <p:cBhvr>
                                        <p:cTn id="12" dur="500"/>
                                        <p:tgtEl>
                                          <p:spTgt spid="9103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10338">
                                            <p:txEl>
                                              <p:pRg st="2" end="2"/>
                                            </p:txEl>
                                          </p:spTgt>
                                        </p:tgtEl>
                                        <p:attrNameLst>
                                          <p:attrName>style.visibility</p:attrName>
                                        </p:attrNameLst>
                                      </p:cBhvr>
                                      <p:to>
                                        <p:strVal val="visible"/>
                                      </p:to>
                                    </p:set>
                                    <p:animEffect transition="in" filter="wipe(left)">
                                      <p:cBhvr>
                                        <p:cTn id="17" dur="500"/>
                                        <p:tgtEl>
                                          <p:spTgt spid="9103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10338">
                                            <p:txEl>
                                              <p:pRg st="3" end="3"/>
                                            </p:txEl>
                                          </p:spTgt>
                                        </p:tgtEl>
                                        <p:attrNameLst>
                                          <p:attrName>style.visibility</p:attrName>
                                        </p:attrNameLst>
                                      </p:cBhvr>
                                      <p:to>
                                        <p:strVal val="visible"/>
                                      </p:to>
                                    </p:set>
                                    <p:animEffect transition="in" filter="wipe(left)">
                                      <p:cBhvr>
                                        <p:cTn id="22" dur="500"/>
                                        <p:tgtEl>
                                          <p:spTgt spid="9103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10338">
                                            <p:txEl>
                                              <p:pRg st="4" end="4"/>
                                            </p:txEl>
                                          </p:spTgt>
                                        </p:tgtEl>
                                        <p:attrNameLst>
                                          <p:attrName>style.visibility</p:attrName>
                                        </p:attrNameLst>
                                      </p:cBhvr>
                                      <p:to>
                                        <p:strVal val="visible"/>
                                      </p:to>
                                    </p:set>
                                    <p:animEffect transition="in" filter="wipe(left)">
                                      <p:cBhvr>
                                        <p:cTn id="27" dur="500"/>
                                        <p:tgtEl>
                                          <p:spTgt spid="91033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10338">
                                            <p:txEl>
                                              <p:pRg st="5" end="5"/>
                                            </p:txEl>
                                          </p:spTgt>
                                        </p:tgtEl>
                                        <p:attrNameLst>
                                          <p:attrName>style.visibility</p:attrName>
                                        </p:attrNameLst>
                                      </p:cBhvr>
                                      <p:to>
                                        <p:strVal val="visible"/>
                                      </p:to>
                                    </p:set>
                                    <p:animEffect transition="in" filter="wipe(left)">
                                      <p:cBhvr>
                                        <p:cTn id="32" dur="500"/>
                                        <p:tgtEl>
                                          <p:spTgt spid="91033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10338">
                                            <p:txEl>
                                              <p:pRg st="6" end="6"/>
                                            </p:txEl>
                                          </p:spTgt>
                                        </p:tgtEl>
                                        <p:attrNameLst>
                                          <p:attrName>style.visibility</p:attrName>
                                        </p:attrNameLst>
                                      </p:cBhvr>
                                      <p:to>
                                        <p:strVal val="visible"/>
                                      </p:to>
                                    </p:set>
                                    <p:animEffect transition="in" filter="wipe(left)">
                                      <p:cBhvr>
                                        <p:cTn id="37" dur="500"/>
                                        <p:tgtEl>
                                          <p:spTgt spid="91033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10338">
                                            <p:txEl>
                                              <p:pRg st="7" end="7"/>
                                            </p:txEl>
                                          </p:spTgt>
                                        </p:tgtEl>
                                        <p:attrNameLst>
                                          <p:attrName>style.visibility</p:attrName>
                                        </p:attrNameLst>
                                      </p:cBhvr>
                                      <p:to>
                                        <p:strVal val="visible"/>
                                      </p:to>
                                    </p:set>
                                    <p:animEffect transition="in" filter="wipe(left)">
                                      <p:cBhvr>
                                        <p:cTn id="42" dur="500"/>
                                        <p:tgtEl>
                                          <p:spTgt spid="91033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10338">
                                            <p:txEl>
                                              <p:pRg st="8" end="8"/>
                                            </p:txEl>
                                          </p:spTgt>
                                        </p:tgtEl>
                                        <p:attrNameLst>
                                          <p:attrName>style.visibility</p:attrName>
                                        </p:attrNameLst>
                                      </p:cBhvr>
                                      <p:to>
                                        <p:strVal val="visible"/>
                                      </p:to>
                                    </p:set>
                                    <p:animEffect transition="in" filter="wipe(left)">
                                      <p:cBhvr>
                                        <p:cTn id="47" dur="500"/>
                                        <p:tgtEl>
                                          <p:spTgt spid="91033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10338">
                                            <p:txEl>
                                              <p:pRg st="9" end="9"/>
                                            </p:txEl>
                                          </p:spTgt>
                                        </p:tgtEl>
                                        <p:attrNameLst>
                                          <p:attrName>style.visibility</p:attrName>
                                        </p:attrNameLst>
                                      </p:cBhvr>
                                      <p:to>
                                        <p:strVal val="visible"/>
                                      </p:to>
                                    </p:set>
                                    <p:animEffect transition="in" filter="wipe(left)">
                                      <p:cBhvr>
                                        <p:cTn id="52" dur="500"/>
                                        <p:tgtEl>
                                          <p:spTgt spid="9103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79388" y="44450"/>
            <a:ext cx="2398712" cy="2160588"/>
            <a:chOff x="340" y="210"/>
            <a:chExt cx="1511" cy="1361"/>
          </a:xfrm>
        </p:grpSpPr>
        <p:sp>
          <p:nvSpPr>
            <p:cNvPr id="4" name="Text Box 3"/>
            <p:cNvSpPr txBox="1">
              <a:spLocks noChangeArrowheads="1"/>
            </p:cNvSpPr>
            <p:nvPr/>
          </p:nvSpPr>
          <p:spPr bwMode="auto">
            <a:xfrm>
              <a:off x="340" y="210"/>
              <a:ext cx="45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b="1">
                  <a:solidFill>
                    <a:srgbClr val="000000"/>
                  </a:solidFill>
                  <a:latin typeface="Times New Roman" pitchFamily="18" charset="0"/>
                  <a:ea typeface="微软雅黑" pitchFamily="34" charset="-122"/>
                </a:rPr>
                <a:t>例</a:t>
              </a:r>
            </a:p>
          </p:txBody>
        </p:sp>
        <p:grpSp>
          <p:nvGrpSpPr>
            <p:cNvPr id="5" name="Group 4"/>
            <p:cNvGrpSpPr>
              <a:grpSpLocks/>
            </p:cNvGrpSpPr>
            <p:nvPr/>
          </p:nvGrpSpPr>
          <p:grpSpPr bwMode="auto">
            <a:xfrm>
              <a:off x="567" y="232"/>
              <a:ext cx="1284" cy="1339"/>
              <a:chOff x="567" y="232"/>
              <a:chExt cx="1284" cy="1339"/>
            </a:xfrm>
          </p:grpSpPr>
          <p:sp>
            <p:nvSpPr>
              <p:cNvPr id="6" name="Oval 6"/>
              <p:cNvSpPr>
                <a:spLocks noChangeArrowheads="1"/>
              </p:cNvSpPr>
              <p:nvPr/>
            </p:nvSpPr>
            <p:spPr bwMode="auto">
              <a:xfrm>
                <a:off x="1021" y="1295"/>
                <a:ext cx="278" cy="27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a:solidFill>
                      <a:srgbClr val="000000"/>
                    </a:solidFill>
                    <a:latin typeface="Times New Roman" pitchFamily="18" charset="0"/>
                  </a:rPr>
                  <a:t>C</a:t>
                </a:r>
              </a:p>
            </p:txBody>
          </p:sp>
          <p:sp>
            <p:nvSpPr>
              <p:cNvPr id="7" name="Oval 7"/>
              <p:cNvSpPr>
                <a:spLocks noChangeArrowheads="1"/>
              </p:cNvSpPr>
              <p:nvPr/>
            </p:nvSpPr>
            <p:spPr bwMode="auto">
              <a:xfrm>
                <a:off x="1538" y="546"/>
                <a:ext cx="279" cy="27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a:solidFill>
                      <a:srgbClr val="000000"/>
                    </a:solidFill>
                    <a:latin typeface="Times New Roman" pitchFamily="18" charset="0"/>
                  </a:rPr>
                  <a:t>B</a:t>
                </a:r>
              </a:p>
            </p:txBody>
          </p:sp>
          <p:sp>
            <p:nvSpPr>
              <p:cNvPr id="8" name="Freeform 8"/>
              <p:cNvSpPr>
                <a:spLocks/>
              </p:cNvSpPr>
              <p:nvPr/>
            </p:nvSpPr>
            <p:spPr bwMode="auto">
              <a:xfrm>
                <a:off x="883" y="765"/>
                <a:ext cx="682" cy="170"/>
              </a:xfrm>
              <a:custGeom>
                <a:avLst/>
                <a:gdLst>
                  <a:gd name="T0" fmla="*/ 0 w 534"/>
                  <a:gd name="T1" fmla="*/ 30 h 74"/>
                  <a:gd name="T2" fmla="*/ 22 w 534"/>
                  <a:gd name="T3" fmla="*/ 121 h 74"/>
                  <a:gd name="T4" fmla="*/ 133 w 534"/>
                  <a:gd name="T5" fmla="*/ 176 h 74"/>
                  <a:gd name="T6" fmla="*/ 212 w 534"/>
                  <a:gd name="T7" fmla="*/ 0 h 74"/>
                  <a:gd name="T8" fmla="*/ 0 60000 65536"/>
                  <a:gd name="T9" fmla="*/ 0 60000 65536"/>
                  <a:gd name="T10" fmla="*/ 0 60000 65536"/>
                  <a:gd name="T11" fmla="*/ 0 60000 65536"/>
                  <a:gd name="T12" fmla="*/ 0 w 534"/>
                  <a:gd name="T13" fmla="*/ 0 h 74"/>
                  <a:gd name="T14" fmla="*/ 534 w 534"/>
                  <a:gd name="T15" fmla="*/ 74 h 74"/>
                </a:gdLst>
                <a:ahLst/>
                <a:cxnLst>
                  <a:cxn ang="T8">
                    <a:pos x="T0" y="T1"/>
                  </a:cxn>
                  <a:cxn ang="T9">
                    <a:pos x="T2" y="T3"/>
                  </a:cxn>
                  <a:cxn ang="T10">
                    <a:pos x="T4" y="T5"/>
                  </a:cxn>
                  <a:cxn ang="T11">
                    <a:pos x="T6" y="T7"/>
                  </a:cxn>
                </a:cxnLst>
                <a:rect l="T12" t="T13" r="T14" b="T15"/>
                <a:pathLst>
                  <a:path w="534" h="74">
                    <a:moveTo>
                      <a:pt x="0" y="11"/>
                    </a:moveTo>
                    <a:cubicBezTo>
                      <a:pt x="0" y="23"/>
                      <a:pt x="0" y="36"/>
                      <a:pt x="56" y="45"/>
                    </a:cubicBezTo>
                    <a:cubicBezTo>
                      <a:pt x="112" y="54"/>
                      <a:pt x="254" y="74"/>
                      <a:pt x="334" y="67"/>
                    </a:cubicBezTo>
                    <a:cubicBezTo>
                      <a:pt x="414" y="60"/>
                      <a:pt x="503" y="5"/>
                      <a:pt x="534" y="0"/>
                    </a:cubicBezTo>
                  </a:path>
                </a:pathLst>
              </a:custGeom>
              <a:noFill/>
              <a:ln w="38100">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zh-CN" altLang="en-US" sz="2000">
                  <a:solidFill>
                    <a:srgbClr val="000000"/>
                  </a:solidFill>
                  <a:latin typeface="Times New Roman" pitchFamily="18" charset="0"/>
                </a:endParaRPr>
              </a:p>
            </p:txBody>
          </p:sp>
          <p:sp>
            <p:nvSpPr>
              <p:cNvPr id="9" name="Freeform 9"/>
              <p:cNvSpPr>
                <a:spLocks/>
              </p:cNvSpPr>
              <p:nvPr/>
            </p:nvSpPr>
            <p:spPr bwMode="auto">
              <a:xfrm>
                <a:off x="903" y="477"/>
                <a:ext cx="663" cy="146"/>
              </a:xfrm>
              <a:custGeom>
                <a:avLst/>
                <a:gdLst>
                  <a:gd name="T0" fmla="*/ 478 w 478"/>
                  <a:gd name="T1" fmla="*/ 72 h 105"/>
                  <a:gd name="T2" fmla="*/ 178 w 478"/>
                  <a:gd name="T3" fmla="*/ 5 h 105"/>
                  <a:gd name="T4" fmla="*/ 0 w 478"/>
                  <a:gd name="T5" fmla="*/ 105 h 105"/>
                  <a:gd name="T6" fmla="*/ 0 60000 65536"/>
                  <a:gd name="T7" fmla="*/ 0 60000 65536"/>
                  <a:gd name="T8" fmla="*/ 0 60000 65536"/>
                  <a:gd name="T9" fmla="*/ 0 w 478"/>
                  <a:gd name="T10" fmla="*/ 0 h 105"/>
                  <a:gd name="T11" fmla="*/ 478 w 478"/>
                  <a:gd name="T12" fmla="*/ 105 h 105"/>
                </a:gdLst>
                <a:ahLst/>
                <a:cxnLst>
                  <a:cxn ang="T6">
                    <a:pos x="T0" y="T1"/>
                  </a:cxn>
                  <a:cxn ang="T7">
                    <a:pos x="T2" y="T3"/>
                  </a:cxn>
                  <a:cxn ang="T8">
                    <a:pos x="T4" y="T5"/>
                  </a:cxn>
                </a:cxnLst>
                <a:rect l="T9" t="T10" r="T11" b="T12"/>
                <a:pathLst>
                  <a:path w="478" h="105">
                    <a:moveTo>
                      <a:pt x="478" y="72"/>
                    </a:moveTo>
                    <a:cubicBezTo>
                      <a:pt x="368" y="36"/>
                      <a:pt x="258" y="0"/>
                      <a:pt x="178" y="5"/>
                    </a:cubicBezTo>
                    <a:cubicBezTo>
                      <a:pt x="98" y="10"/>
                      <a:pt x="31" y="88"/>
                      <a:pt x="0" y="105"/>
                    </a:cubicBezTo>
                  </a:path>
                </a:pathLst>
              </a:custGeom>
              <a:noFill/>
              <a:ln w="38100">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zh-CN" altLang="en-US" sz="2000">
                  <a:solidFill>
                    <a:srgbClr val="000000"/>
                  </a:solidFill>
                  <a:latin typeface="Times New Roman" pitchFamily="18" charset="0"/>
                </a:endParaRPr>
              </a:p>
            </p:txBody>
          </p:sp>
          <p:sp>
            <p:nvSpPr>
              <p:cNvPr id="10" name="Freeform 10"/>
              <p:cNvSpPr>
                <a:spLocks/>
              </p:cNvSpPr>
              <p:nvPr/>
            </p:nvSpPr>
            <p:spPr bwMode="auto">
              <a:xfrm>
                <a:off x="779" y="824"/>
                <a:ext cx="324" cy="474"/>
              </a:xfrm>
              <a:custGeom>
                <a:avLst/>
                <a:gdLst>
                  <a:gd name="T0" fmla="*/ 0 w 233"/>
                  <a:gd name="T1" fmla="*/ 0 h 377"/>
                  <a:gd name="T2" fmla="*/ 167 w 233"/>
                  <a:gd name="T3" fmla="*/ 188 h 377"/>
                  <a:gd name="T4" fmla="*/ 233 w 233"/>
                  <a:gd name="T5" fmla="*/ 377 h 377"/>
                  <a:gd name="T6" fmla="*/ 0 60000 65536"/>
                  <a:gd name="T7" fmla="*/ 0 60000 65536"/>
                  <a:gd name="T8" fmla="*/ 0 60000 65536"/>
                  <a:gd name="T9" fmla="*/ 0 w 233"/>
                  <a:gd name="T10" fmla="*/ 0 h 377"/>
                  <a:gd name="T11" fmla="*/ 233 w 233"/>
                  <a:gd name="T12" fmla="*/ 377 h 377"/>
                </a:gdLst>
                <a:ahLst/>
                <a:cxnLst>
                  <a:cxn ang="T6">
                    <a:pos x="T0" y="T1"/>
                  </a:cxn>
                  <a:cxn ang="T7">
                    <a:pos x="T2" y="T3"/>
                  </a:cxn>
                  <a:cxn ang="T8">
                    <a:pos x="T4" y="T5"/>
                  </a:cxn>
                </a:cxnLst>
                <a:rect l="T9" t="T10" r="T11" b="T12"/>
                <a:pathLst>
                  <a:path w="233" h="377">
                    <a:moveTo>
                      <a:pt x="0" y="0"/>
                    </a:moveTo>
                    <a:cubicBezTo>
                      <a:pt x="64" y="62"/>
                      <a:pt x="128" y="125"/>
                      <a:pt x="167" y="188"/>
                    </a:cubicBezTo>
                    <a:cubicBezTo>
                      <a:pt x="206" y="251"/>
                      <a:pt x="222" y="347"/>
                      <a:pt x="233" y="377"/>
                    </a:cubicBezTo>
                  </a:path>
                </a:pathLst>
              </a:custGeom>
              <a:noFill/>
              <a:ln w="38100">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zh-CN" altLang="en-US" sz="2000">
                  <a:solidFill>
                    <a:srgbClr val="000000"/>
                  </a:solidFill>
                  <a:latin typeface="Times New Roman" pitchFamily="18" charset="0"/>
                </a:endParaRPr>
              </a:p>
            </p:txBody>
          </p:sp>
          <p:sp>
            <p:nvSpPr>
              <p:cNvPr id="11" name="Freeform 11"/>
              <p:cNvSpPr>
                <a:spLocks/>
              </p:cNvSpPr>
              <p:nvPr/>
            </p:nvSpPr>
            <p:spPr bwMode="auto">
              <a:xfrm rot="501909">
                <a:off x="671" y="845"/>
                <a:ext cx="386" cy="594"/>
              </a:xfrm>
              <a:custGeom>
                <a:avLst/>
                <a:gdLst>
                  <a:gd name="T0" fmla="*/ 278 w 278"/>
                  <a:gd name="T1" fmla="*/ 489 h 489"/>
                  <a:gd name="T2" fmla="*/ 78 w 278"/>
                  <a:gd name="T3" fmla="*/ 378 h 489"/>
                  <a:gd name="T4" fmla="*/ 0 w 278"/>
                  <a:gd name="T5" fmla="*/ 0 h 489"/>
                  <a:gd name="T6" fmla="*/ 0 60000 65536"/>
                  <a:gd name="T7" fmla="*/ 0 60000 65536"/>
                  <a:gd name="T8" fmla="*/ 0 60000 65536"/>
                  <a:gd name="T9" fmla="*/ 0 w 278"/>
                  <a:gd name="T10" fmla="*/ 0 h 489"/>
                  <a:gd name="T11" fmla="*/ 278 w 278"/>
                  <a:gd name="T12" fmla="*/ 489 h 489"/>
                </a:gdLst>
                <a:ahLst/>
                <a:cxnLst>
                  <a:cxn ang="T6">
                    <a:pos x="T0" y="T1"/>
                  </a:cxn>
                  <a:cxn ang="T7">
                    <a:pos x="T2" y="T3"/>
                  </a:cxn>
                  <a:cxn ang="T8">
                    <a:pos x="T4" y="T5"/>
                  </a:cxn>
                </a:cxnLst>
                <a:rect l="T9" t="T10" r="T11" b="T12"/>
                <a:pathLst>
                  <a:path w="278" h="489">
                    <a:moveTo>
                      <a:pt x="278" y="489"/>
                    </a:moveTo>
                    <a:cubicBezTo>
                      <a:pt x="201" y="474"/>
                      <a:pt x="124" y="459"/>
                      <a:pt x="78" y="378"/>
                    </a:cubicBezTo>
                    <a:cubicBezTo>
                      <a:pt x="32" y="297"/>
                      <a:pt x="16" y="148"/>
                      <a:pt x="0" y="0"/>
                    </a:cubicBezTo>
                  </a:path>
                </a:pathLst>
              </a:custGeom>
              <a:noFill/>
              <a:ln w="38100">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zh-CN" altLang="en-US" sz="2000">
                  <a:solidFill>
                    <a:srgbClr val="000000"/>
                  </a:solidFill>
                  <a:latin typeface="Times New Roman" pitchFamily="18" charset="0"/>
                </a:endParaRPr>
              </a:p>
            </p:txBody>
          </p:sp>
          <p:sp>
            <p:nvSpPr>
              <p:cNvPr id="12" name="Freeform 12"/>
              <p:cNvSpPr>
                <a:spLocks/>
              </p:cNvSpPr>
              <p:nvPr/>
            </p:nvSpPr>
            <p:spPr bwMode="auto">
              <a:xfrm>
                <a:off x="1288" y="807"/>
                <a:ext cx="448" cy="632"/>
              </a:xfrm>
              <a:custGeom>
                <a:avLst/>
                <a:gdLst>
                  <a:gd name="T0" fmla="*/ 277 w 323"/>
                  <a:gd name="T1" fmla="*/ 0 h 456"/>
                  <a:gd name="T2" fmla="*/ 277 w 323"/>
                  <a:gd name="T3" fmla="*/ 256 h 456"/>
                  <a:gd name="T4" fmla="*/ 0 w 323"/>
                  <a:gd name="T5" fmla="*/ 456 h 456"/>
                  <a:gd name="T6" fmla="*/ 0 60000 65536"/>
                  <a:gd name="T7" fmla="*/ 0 60000 65536"/>
                  <a:gd name="T8" fmla="*/ 0 60000 65536"/>
                  <a:gd name="T9" fmla="*/ 0 w 323"/>
                  <a:gd name="T10" fmla="*/ 0 h 456"/>
                  <a:gd name="T11" fmla="*/ 323 w 323"/>
                  <a:gd name="T12" fmla="*/ 456 h 456"/>
                </a:gdLst>
                <a:ahLst/>
                <a:cxnLst>
                  <a:cxn ang="T6">
                    <a:pos x="T0" y="T1"/>
                  </a:cxn>
                  <a:cxn ang="T7">
                    <a:pos x="T2" y="T3"/>
                  </a:cxn>
                  <a:cxn ang="T8">
                    <a:pos x="T4" y="T5"/>
                  </a:cxn>
                </a:cxnLst>
                <a:rect l="T9" t="T10" r="T11" b="T12"/>
                <a:pathLst>
                  <a:path w="323" h="456">
                    <a:moveTo>
                      <a:pt x="277" y="0"/>
                    </a:moveTo>
                    <a:cubicBezTo>
                      <a:pt x="300" y="90"/>
                      <a:pt x="323" y="180"/>
                      <a:pt x="277" y="256"/>
                    </a:cubicBezTo>
                    <a:cubicBezTo>
                      <a:pt x="231" y="332"/>
                      <a:pt x="115" y="394"/>
                      <a:pt x="0" y="456"/>
                    </a:cubicBezTo>
                  </a:path>
                </a:pathLst>
              </a:custGeom>
              <a:noFill/>
              <a:ln w="38100">
                <a:solidFill>
                  <a:srgbClr val="000000"/>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zh-CN" altLang="en-US" sz="2000">
                  <a:solidFill>
                    <a:srgbClr val="000000"/>
                  </a:solidFill>
                  <a:latin typeface="Times New Roman" pitchFamily="18" charset="0"/>
                </a:endParaRPr>
              </a:p>
            </p:txBody>
          </p:sp>
          <p:sp>
            <p:nvSpPr>
              <p:cNvPr id="13" name="Text Box 13"/>
              <p:cNvSpPr txBox="1">
                <a:spLocks noChangeArrowheads="1"/>
              </p:cNvSpPr>
              <p:nvPr/>
            </p:nvSpPr>
            <p:spPr bwMode="auto">
              <a:xfrm>
                <a:off x="1655" y="1032"/>
                <a:ext cx="19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a:solidFill>
                      <a:srgbClr val="000000"/>
                    </a:solidFill>
                    <a:latin typeface="Times New Roman" pitchFamily="18" charset="0"/>
                  </a:rPr>
                  <a:t>2</a:t>
                </a:r>
              </a:p>
            </p:txBody>
          </p:sp>
          <p:sp>
            <p:nvSpPr>
              <p:cNvPr id="14" name="Text Box 14"/>
              <p:cNvSpPr txBox="1">
                <a:spLocks noChangeArrowheads="1"/>
              </p:cNvSpPr>
              <p:nvPr/>
            </p:nvSpPr>
            <p:spPr bwMode="auto">
              <a:xfrm>
                <a:off x="1100" y="232"/>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a:solidFill>
                      <a:srgbClr val="000000"/>
                    </a:solidFill>
                    <a:latin typeface="Times New Roman" pitchFamily="18" charset="0"/>
                  </a:rPr>
                  <a:t>6</a:t>
                </a:r>
              </a:p>
            </p:txBody>
          </p:sp>
          <p:sp>
            <p:nvSpPr>
              <p:cNvPr id="15" name="Text Box 15"/>
              <p:cNvSpPr txBox="1">
                <a:spLocks noChangeArrowheads="1"/>
              </p:cNvSpPr>
              <p:nvPr/>
            </p:nvSpPr>
            <p:spPr bwMode="auto">
              <a:xfrm>
                <a:off x="1142" y="684"/>
                <a:ext cx="19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a:solidFill>
                      <a:srgbClr val="000000"/>
                    </a:solidFill>
                    <a:latin typeface="Times New Roman" pitchFamily="18" charset="0"/>
                  </a:rPr>
                  <a:t>4</a:t>
                </a:r>
              </a:p>
            </p:txBody>
          </p:sp>
          <p:sp>
            <p:nvSpPr>
              <p:cNvPr id="16" name="Text Box 16"/>
              <p:cNvSpPr txBox="1">
                <a:spLocks noChangeArrowheads="1"/>
              </p:cNvSpPr>
              <p:nvPr/>
            </p:nvSpPr>
            <p:spPr bwMode="auto">
              <a:xfrm>
                <a:off x="567" y="1071"/>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a:solidFill>
                      <a:srgbClr val="000000"/>
                    </a:solidFill>
                    <a:latin typeface="Times New Roman" pitchFamily="18" charset="0"/>
                  </a:rPr>
                  <a:t>3</a:t>
                </a:r>
              </a:p>
            </p:txBody>
          </p:sp>
          <p:sp>
            <p:nvSpPr>
              <p:cNvPr id="17" name="Text Box 17"/>
              <p:cNvSpPr txBox="1">
                <a:spLocks noChangeArrowheads="1"/>
              </p:cNvSpPr>
              <p:nvPr/>
            </p:nvSpPr>
            <p:spPr bwMode="auto">
              <a:xfrm>
                <a:off x="971" y="912"/>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a:solidFill>
                      <a:srgbClr val="000000"/>
                    </a:solidFill>
                    <a:latin typeface="Times New Roman" pitchFamily="18" charset="0"/>
                  </a:rPr>
                  <a:t>11</a:t>
                </a:r>
              </a:p>
            </p:txBody>
          </p:sp>
          <p:sp>
            <p:nvSpPr>
              <p:cNvPr id="18" name="Oval 5"/>
              <p:cNvSpPr>
                <a:spLocks noChangeArrowheads="1"/>
              </p:cNvSpPr>
              <p:nvPr/>
            </p:nvSpPr>
            <p:spPr bwMode="auto">
              <a:xfrm>
                <a:off x="641" y="569"/>
                <a:ext cx="279" cy="276"/>
              </a:xfrm>
              <a:prstGeom prst="ellipse">
                <a:avLst/>
              </a:prstGeom>
              <a:solidFill>
                <a:schemeClr val="bg1"/>
              </a:solidFill>
              <a:ln w="38100">
                <a:solidFill>
                  <a:srgbClr val="000000"/>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a:solidFill>
                      <a:srgbClr val="000000"/>
                    </a:solidFill>
                    <a:latin typeface="Times New Roman" pitchFamily="18" charset="0"/>
                  </a:rPr>
                  <a:t>A</a:t>
                </a:r>
              </a:p>
            </p:txBody>
          </p:sp>
        </p:grpSp>
      </p:grpSp>
      <p:grpSp>
        <p:nvGrpSpPr>
          <p:cNvPr id="19" name="Group 18"/>
          <p:cNvGrpSpPr>
            <a:grpSpLocks/>
          </p:cNvGrpSpPr>
          <p:nvPr/>
        </p:nvGrpSpPr>
        <p:grpSpPr bwMode="auto">
          <a:xfrm>
            <a:off x="2916238" y="260350"/>
            <a:ext cx="5832475" cy="1223963"/>
            <a:chOff x="1837" y="164"/>
            <a:chExt cx="3674" cy="771"/>
          </a:xfrm>
        </p:grpSpPr>
        <p:grpSp>
          <p:nvGrpSpPr>
            <p:cNvPr id="20" name="Group 20"/>
            <p:cNvGrpSpPr>
              <a:grpSpLocks/>
            </p:cNvGrpSpPr>
            <p:nvPr/>
          </p:nvGrpSpPr>
          <p:grpSpPr bwMode="auto">
            <a:xfrm>
              <a:off x="2687" y="232"/>
              <a:ext cx="828" cy="640"/>
              <a:chOff x="1931" y="984"/>
              <a:chExt cx="828" cy="640"/>
            </a:xfrm>
          </p:grpSpPr>
          <p:sp>
            <p:nvSpPr>
              <p:cNvPr id="36" name="Text Box 21"/>
              <p:cNvSpPr txBox="1">
                <a:spLocks noChangeArrowheads="1"/>
              </p:cNvSpPr>
              <p:nvPr/>
            </p:nvSpPr>
            <p:spPr bwMode="auto">
              <a:xfrm>
                <a:off x="1987" y="984"/>
                <a:ext cx="75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b="1">
                    <a:solidFill>
                      <a:srgbClr val="000000"/>
                    </a:solidFill>
                    <a:latin typeface="Times New Roman" pitchFamily="18" charset="0"/>
                    <a:sym typeface="Symbol" pitchFamily="18" charset="2"/>
                  </a:rPr>
                  <a:t>0 </a:t>
                </a:r>
                <a:r>
                  <a:rPr kumimoji="1" lang="en-US" altLang="zh-CN" sz="2000" b="1">
                    <a:solidFill>
                      <a:srgbClr val="000000"/>
                    </a:solidFill>
                    <a:latin typeface="Times New Roman" pitchFamily="18" charset="0"/>
                  </a:rPr>
                  <a:t>   4    </a:t>
                </a:r>
                <a:r>
                  <a:rPr kumimoji="1" lang="en-US" altLang="zh-CN" sz="2000" b="1" dirty="0">
                    <a:solidFill>
                      <a:srgbClr val="000000"/>
                    </a:solidFill>
                    <a:latin typeface="Times New Roman" pitchFamily="18" charset="0"/>
                  </a:rPr>
                  <a:t>11</a:t>
                </a:r>
              </a:p>
              <a:p>
                <a:pPr eaLnBrk="1" hangingPunct="1"/>
                <a:r>
                  <a:rPr kumimoji="1" lang="en-US" altLang="zh-CN" sz="2000" b="1">
                    <a:solidFill>
                      <a:srgbClr val="000000"/>
                    </a:solidFill>
                    <a:latin typeface="Times New Roman" pitchFamily="18" charset="0"/>
                  </a:rPr>
                  <a:t>6    </a:t>
                </a:r>
                <a:r>
                  <a:rPr kumimoji="1" lang="en-US" altLang="zh-CN" sz="2000" b="1">
                    <a:solidFill>
                      <a:srgbClr val="000000"/>
                    </a:solidFill>
                    <a:latin typeface="Times New Roman" pitchFamily="18" charset="0"/>
                    <a:sym typeface="Symbol" pitchFamily="18" charset="2"/>
                  </a:rPr>
                  <a:t>0</a:t>
                </a:r>
                <a:r>
                  <a:rPr kumimoji="1" lang="en-US" altLang="zh-CN" sz="2000" b="1">
                    <a:solidFill>
                      <a:srgbClr val="000000"/>
                    </a:solidFill>
                    <a:latin typeface="Times New Roman" pitchFamily="18" charset="0"/>
                  </a:rPr>
                  <a:t>     </a:t>
                </a:r>
                <a:r>
                  <a:rPr kumimoji="1" lang="en-US" altLang="zh-CN" sz="2000" b="1" dirty="0">
                    <a:solidFill>
                      <a:srgbClr val="000000"/>
                    </a:solidFill>
                    <a:latin typeface="Times New Roman" pitchFamily="18" charset="0"/>
                  </a:rPr>
                  <a:t>2</a:t>
                </a:r>
              </a:p>
              <a:p>
                <a:pPr eaLnBrk="1" hangingPunct="1"/>
                <a:r>
                  <a:rPr kumimoji="1" lang="en-US" altLang="zh-CN" sz="2000" b="1" dirty="0">
                    <a:solidFill>
                      <a:srgbClr val="000000"/>
                    </a:solidFill>
                    <a:latin typeface="Times New Roman" pitchFamily="18" charset="0"/>
                  </a:rPr>
                  <a:t>3    </a:t>
                </a:r>
                <a:r>
                  <a:rPr kumimoji="1" lang="zh-CN" altLang="zh-CN" sz="2000" b="1">
                    <a:solidFill>
                      <a:srgbClr val="000000"/>
                    </a:solidFill>
                    <a:latin typeface="Times New Roman" pitchFamily="18" charset="0"/>
                    <a:sym typeface="Symbol" pitchFamily="18" charset="2"/>
                  </a:rPr>
                  <a:t> </a:t>
                </a:r>
                <a:r>
                  <a:rPr kumimoji="1" lang="en-US" altLang="zh-CN" sz="2000" b="1">
                    <a:solidFill>
                      <a:srgbClr val="000000"/>
                    </a:solidFill>
                    <a:latin typeface="Times New Roman" pitchFamily="18" charset="0"/>
                    <a:sym typeface="Symbol" pitchFamily="18" charset="2"/>
                  </a:rPr>
                  <a:t>   0</a:t>
                </a:r>
                <a:endParaRPr kumimoji="1" lang="en-US" altLang="zh-CN" b="1" dirty="0">
                  <a:solidFill>
                    <a:srgbClr val="000000"/>
                  </a:solidFill>
                  <a:latin typeface="Times New Roman" pitchFamily="18" charset="0"/>
                  <a:sym typeface="Symbol" pitchFamily="18" charset="2"/>
                </a:endParaRPr>
              </a:p>
            </p:txBody>
          </p:sp>
          <p:sp>
            <p:nvSpPr>
              <p:cNvPr id="37" name="AutoShape 22"/>
              <p:cNvSpPr>
                <a:spLocks/>
              </p:cNvSpPr>
              <p:nvPr/>
            </p:nvSpPr>
            <p:spPr bwMode="auto">
              <a:xfrm>
                <a:off x="1931" y="1055"/>
                <a:ext cx="47" cy="489"/>
              </a:xfrm>
              <a:prstGeom prst="leftBracket">
                <a:avLst>
                  <a:gd name="adj" fmla="val 8670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zh-CN" altLang="en-US" sz="2000" b="1">
                  <a:solidFill>
                    <a:srgbClr val="000000"/>
                  </a:solidFill>
                  <a:latin typeface="Times New Roman" pitchFamily="18" charset="0"/>
                </a:endParaRPr>
              </a:p>
            </p:txBody>
          </p:sp>
          <p:sp>
            <p:nvSpPr>
              <p:cNvPr id="38" name="AutoShape 23"/>
              <p:cNvSpPr>
                <a:spLocks/>
              </p:cNvSpPr>
              <p:nvPr/>
            </p:nvSpPr>
            <p:spPr bwMode="auto">
              <a:xfrm>
                <a:off x="2712" y="1066"/>
                <a:ext cx="47" cy="477"/>
              </a:xfrm>
              <a:prstGeom prst="rightBracket">
                <a:avLst>
                  <a:gd name="adj" fmla="val 8457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zh-CN" altLang="en-US" sz="2000" b="1">
                  <a:solidFill>
                    <a:srgbClr val="000000"/>
                  </a:solidFill>
                  <a:latin typeface="Times New Roman" pitchFamily="18" charset="0"/>
                </a:endParaRPr>
              </a:p>
            </p:txBody>
          </p:sp>
        </p:grpSp>
        <p:sp>
          <p:nvSpPr>
            <p:cNvPr id="21" name="Text Box 24"/>
            <p:cNvSpPr txBox="1">
              <a:spLocks noChangeArrowheads="1"/>
            </p:cNvSpPr>
            <p:nvPr/>
          </p:nvSpPr>
          <p:spPr bwMode="auto">
            <a:xfrm>
              <a:off x="1837" y="424"/>
              <a:ext cx="9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b="1" dirty="0">
                  <a:solidFill>
                    <a:srgbClr val="000000"/>
                  </a:solidFill>
                  <a:latin typeface="微软雅黑" pitchFamily="34" charset="-122"/>
                  <a:ea typeface="微软雅黑" pitchFamily="34" charset="-122"/>
                </a:rPr>
                <a:t>初始状态：</a:t>
              </a:r>
            </a:p>
          </p:txBody>
        </p:sp>
        <p:sp>
          <p:nvSpPr>
            <p:cNvPr id="22" name="Text Box 26"/>
            <p:cNvSpPr txBox="1">
              <a:spLocks noChangeArrowheads="1"/>
            </p:cNvSpPr>
            <p:nvPr/>
          </p:nvSpPr>
          <p:spPr bwMode="auto">
            <a:xfrm>
              <a:off x="3556" y="424"/>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b="1">
                  <a:solidFill>
                    <a:srgbClr val="000000"/>
                  </a:solidFill>
                  <a:latin typeface="Times New Roman" pitchFamily="18" charset="0"/>
                  <a:ea typeface="微软雅黑" pitchFamily="34" charset="-122"/>
                </a:rPr>
                <a:t>路径：</a:t>
              </a:r>
            </a:p>
          </p:txBody>
        </p:sp>
        <p:grpSp>
          <p:nvGrpSpPr>
            <p:cNvPr id="23" name="Group 25"/>
            <p:cNvGrpSpPr>
              <a:grpSpLocks/>
            </p:cNvGrpSpPr>
            <p:nvPr/>
          </p:nvGrpSpPr>
          <p:grpSpPr bwMode="auto">
            <a:xfrm>
              <a:off x="4102" y="164"/>
              <a:ext cx="1409" cy="771"/>
              <a:chOff x="4102" y="164"/>
              <a:chExt cx="1409" cy="771"/>
            </a:xfrm>
          </p:grpSpPr>
          <p:grpSp>
            <p:nvGrpSpPr>
              <p:cNvPr id="24" name="Group 28"/>
              <p:cNvGrpSpPr>
                <a:grpSpLocks/>
              </p:cNvGrpSpPr>
              <p:nvPr/>
            </p:nvGrpSpPr>
            <p:grpSpPr bwMode="auto">
              <a:xfrm>
                <a:off x="4102" y="179"/>
                <a:ext cx="1409" cy="756"/>
                <a:chOff x="1578" y="2744"/>
                <a:chExt cx="1188" cy="756"/>
              </a:xfrm>
            </p:grpSpPr>
            <p:sp>
              <p:nvSpPr>
                <p:cNvPr id="31" name="Rectangle 29"/>
                <p:cNvSpPr>
                  <a:spLocks noChangeArrowheads="1"/>
                </p:cNvSpPr>
                <p:nvPr/>
              </p:nvSpPr>
              <p:spPr bwMode="auto">
                <a:xfrm>
                  <a:off x="1578" y="2744"/>
                  <a:ext cx="1188" cy="7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endParaRPr kumimoji="1" lang="zh-CN" altLang="en-US" sz="1800" b="1">
                    <a:solidFill>
                      <a:srgbClr val="000000"/>
                    </a:solidFill>
                    <a:latin typeface="Times New Roman" pitchFamily="18" charset="0"/>
                  </a:endParaRPr>
                </a:p>
              </p:txBody>
            </p:sp>
            <p:sp>
              <p:nvSpPr>
                <p:cNvPr id="32" name="Line 30"/>
                <p:cNvSpPr>
                  <a:spLocks noChangeShapeType="1"/>
                </p:cNvSpPr>
                <p:nvPr/>
              </p:nvSpPr>
              <p:spPr bwMode="auto">
                <a:xfrm>
                  <a:off x="1578" y="2989"/>
                  <a:ext cx="118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3" name="Line 31"/>
                <p:cNvSpPr>
                  <a:spLocks noChangeShapeType="1"/>
                </p:cNvSpPr>
                <p:nvPr/>
              </p:nvSpPr>
              <p:spPr bwMode="auto">
                <a:xfrm>
                  <a:off x="1589" y="3244"/>
                  <a:ext cx="117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4" name="Line 32"/>
                <p:cNvSpPr>
                  <a:spLocks noChangeShapeType="1"/>
                </p:cNvSpPr>
                <p:nvPr/>
              </p:nvSpPr>
              <p:spPr bwMode="auto">
                <a:xfrm>
                  <a:off x="1956" y="2744"/>
                  <a:ext cx="0" cy="7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5" name="Line 33"/>
                <p:cNvSpPr>
                  <a:spLocks noChangeShapeType="1"/>
                </p:cNvSpPr>
                <p:nvPr/>
              </p:nvSpPr>
              <p:spPr bwMode="auto">
                <a:xfrm>
                  <a:off x="2367" y="2744"/>
                  <a:ext cx="0" cy="7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grpSp>
          <p:grpSp>
            <p:nvGrpSpPr>
              <p:cNvPr id="25" name="Group 32"/>
              <p:cNvGrpSpPr>
                <a:grpSpLocks/>
              </p:cNvGrpSpPr>
              <p:nvPr/>
            </p:nvGrpSpPr>
            <p:grpSpPr bwMode="auto">
              <a:xfrm>
                <a:off x="4132" y="164"/>
                <a:ext cx="1333" cy="771"/>
                <a:chOff x="4132" y="164"/>
                <a:chExt cx="1333" cy="771"/>
              </a:xfrm>
            </p:grpSpPr>
            <p:sp>
              <p:nvSpPr>
                <p:cNvPr id="26" name="Text Box 35"/>
                <p:cNvSpPr txBox="1">
                  <a:spLocks noChangeArrowheads="1"/>
                </p:cNvSpPr>
                <p:nvPr/>
              </p:nvSpPr>
              <p:spPr bwMode="auto">
                <a:xfrm>
                  <a:off x="4134" y="418"/>
                  <a:ext cx="4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BA</a:t>
                  </a:r>
                </a:p>
              </p:txBody>
            </p:sp>
            <p:sp>
              <p:nvSpPr>
                <p:cNvPr id="27" name="Text Box 36"/>
                <p:cNvSpPr txBox="1">
                  <a:spLocks noChangeArrowheads="1"/>
                </p:cNvSpPr>
                <p:nvPr/>
              </p:nvSpPr>
              <p:spPr bwMode="auto">
                <a:xfrm>
                  <a:off x="4132" y="685"/>
                  <a:ext cx="4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CA</a:t>
                  </a:r>
                </a:p>
              </p:txBody>
            </p:sp>
            <p:sp>
              <p:nvSpPr>
                <p:cNvPr id="28" name="Text Box 35"/>
                <p:cNvSpPr txBox="1">
                  <a:spLocks noChangeArrowheads="1"/>
                </p:cNvSpPr>
                <p:nvPr/>
              </p:nvSpPr>
              <p:spPr bwMode="auto">
                <a:xfrm>
                  <a:off x="4558" y="164"/>
                  <a:ext cx="45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AB</a:t>
                  </a:r>
                </a:p>
              </p:txBody>
            </p:sp>
            <p:sp>
              <p:nvSpPr>
                <p:cNvPr id="29" name="Text Box 35"/>
                <p:cNvSpPr txBox="1">
                  <a:spLocks noChangeArrowheads="1"/>
                </p:cNvSpPr>
                <p:nvPr/>
              </p:nvSpPr>
              <p:spPr bwMode="auto">
                <a:xfrm>
                  <a:off x="5057" y="164"/>
                  <a:ext cx="4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AC</a:t>
                  </a:r>
                </a:p>
              </p:txBody>
            </p:sp>
            <p:sp>
              <p:nvSpPr>
                <p:cNvPr id="30" name="Text Box 35"/>
                <p:cNvSpPr txBox="1">
                  <a:spLocks noChangeArrowheads="1"/>
                </p:cNvSpPr>
                <p:nvPr/>
              </p:nvSpPr>
              <p:spPr bwMode="auto">
                <a:xfrm>
                  <a:off x="5058" y="418"/>
                  <a:ext cx="4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BC</a:t>
                  </a:r>
                </a:p>
              </p:txBody>
            </p:sp>
          </p:grpSp>
        </p:grpSp>
      </p:grpSp>
      <p:grpSp>
        <p:nvGrpSpPr>
          <p:cNvPr id="39" name="Group 38"/>
          <p:cNvGrpSpPr>
            <a:grpSpLocks/>
          </p:cNvGrpSpPr>
          <p:nvPr/>
        </p:nvGrpSpPr>
        <p:grpSpPr bwMode="auto">
          <a:xfrm>
            <a:off x="1908175" y="1789113"/>
            <a:ext cx="6840538" cy="1244600"/>
            <a:chOff x="1202" y="1117"/>
            <a:chExt cx="4309" cy="784"/>
          </a:xfrm>
        </p:grpSpPr>
        <p:grpSp>
          <p:nvGrpSpPr>
            <p:cNvPr id="40" name="Group 39"/>
            <p:cNvGrpSpPr>
              <a:grpSpLocks/>
            </p:cNvGrpSpPr>
            <p:nvPr/>
          </p:nvGrpSpPr>
          <p:grpSpPr bwMode="auto">
            <a:xfrm>
              <a:off x="1202" y="1192"/>
              <a:ext cx="2326" cy="634"/>
              <a:chOff x="1202" y="1172"/>
              <a:chExt cx="2326" cy="634"/>
            </a:xfrm>
          </p:grpSpPr>
          <p:grpSp>
            <p:nvGrpSpPr>
              <p:cNvPr id="57" name="Group 58"/>
              <p:cNvGrpSpPr>
                <a:grpSpLocks/>
              </p:cNvGrpSpPr>
              <p:nvPr/>
            </p:nvGrpSpPr>
            <p:grpSpPr bwMode="auto">
              <a:xfrm>
                <a:off x="2700" y="1172"/>
                <a:ext cx="828" cy="634"/>
                <a:chOff x="1931" y="984"/>
                <a:chExt cx="828" cy="634"/>
              </a:xfrm>
            </p:grpSpPr>
            <p:sp>
              <p:nvSpPr>
                <p:cNvPr id="59" name="Text Box 59"/>
                <p:cNvSpPr txBox="1">
                  <a:spLocks noChangeArrowheads="1"/>
                </p:cNvSpPr>
                <p:nvPr/>
              </p:nvSpPr>
              <p:spPr bwMode="auto">
                <a:xfrm>
                  <a:off x="1987" y="984"/>
                  <a:ext cx="75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b="1">
                      <a:solidFill>
                        <a:srgbClr val="000000"/>
                      </a:solidFill>
                      <a:latin typeface="Times New Roman" pitchFamily="18" charset="0"/>
                    </a:rPr>
                    <a:t>0    </a:t>
                  </a:r>
                  <a:r>
                    <a:rPr kumimoji="1" lang="en-US" altLang="zh-CN" sz="2000" b="1" dirty="0">
                      <a:solidFill>
                        <a:srgbClr val="000000"/>
                      </a:solidFill>
                      <a:latin typeface="Times New Roman" pitchFamily="18" charset="0"/>
                    </a:rPr>
                    <a:t>4    11</a:t>
                  </a:r>
                </a:p>
                <a:p>
                  <a:pPr eaLnBrk="1" hangingPunct="1"/>
                  <a:r>
                    <a:rPr kumimoji="1" lang="en-US" altLang="zh-CN" sz="2000" b="1">
                      <a:solidFill>
                        <a:srgbClr val="000000"/>
                      </a:solidFill>
                      <a:latin typeface="Times New Roman" pitchFamily="18" charset="0"/>
                    </a:rPr>
                    <a:t>6    0     </a:t>
                  </a:r>
                  <a:r>
                    <a:rPr kumimoji="1" lang="en-US" altLang="zh-CN" sz="2000" b="1" dirty="0">
                      <a:solidFill>
                        <a:srgbClr val="000000"/>
                      </a:solidFill>
                      <a:latin typeface="Times New Roman" pitchFamily="18" charset="0"/>
                    </a:rPr>
                    <a:t>2</a:t>
                  </a:r>
                </a:p>
                <a:p>
                  <a:pPr eaLnBrk="1" hangingPunct="1"/>
                  <a:r>
                    <a:rPr kumimoji="1" lang="en-US" altLang="zh-CN" sz="2000" b="1" dirty="0">
                      <a:solidFill>
                        <a:srgbClr val="000000"/>
                      </a:solidFill>
                      <a:latin typeface="Times New Roman" pitchFamily="18" charset="0"/>
                    </a:rPr>
                    <a:t>3    </a:t>
                  </a:r>
                  <a:r>
                    <a:rPr kumimoji="1" lang="zh-CN" altLang="zh-CN" sz="2000" b="1">
                      <a:solidFill>
                        <a:srgbClr val="0000FF"/>
                      </a:solidFill>
                      <a:latin typeface="Times New Roman" pitchFamily="18" charset="0"/>
                      <a:sym typeface="Symbol" pitchFamily="18" charset="2"/>
                    </a:rPr>
                    <a:t>7</a:t>
                  </a:r>
                  <a:r>
                    <a:rPr kumimoji="1" lang="zh-CN" altLang="zh-CN" sz="2000" b="1">
                      <a:solidFill>
                        <a:srgbClr val="000000"/>
                      </a:solidFill>
                      <a:latin typeface="Times New Roman" pitchFamily="18" charset="0"/>
                      <a:sym typeface="Symbol" pitchFamily="18" charset="2"/>
                    </a:rPr>
                    <a:t>   </a:t>
                  </a:r>
                  <a:r>
                    <a:rPr kumimoji="1" lang="zh-CN" altLang="en-US" sz="2000" b="1">
                      <a:solidFill>
                        <a:srgbClr val="000000"/>
                      </a:solidFill>
                      <a:latin typeface="Times New Roman" pitchFamily="18" charset="0"/>
                      <a:sym typeface="Symbol" pitchFamily="18" charset="2"/>
                    </a:rPr>
                    <a:t> </a:t>
                  </a:r>
                  <a:r>
                    <a:rPr kumimoji="1" lang="zh-CN" altLang="zh-CN" sz="2000" b="1">
                      <a:solidFill>
                        <a:srgbClr val="000000"/>
                      </a:solidFill>
                      <a:latin typeface="Times New Roman" pitchFamily="18" charset="0"/>
                      <a:sym typeface="Symbol" pitchFamily="18" charset="2"/>
                    </a:rPr>
                    <a:t> 0</a:t>
                  </a:r>
                  <a:endParaRPr kumimoji="1" lang="en-US" altLang="zh-CN" b="1" dirty="0">
                    <a:solidFill>
                      <a:srgbClr val="000000"/>
                    </a:solidFill>
                    <a:latin typeface="Times New Roman" pitchFamily="18" charset="0"/>
                    <a:sym typeface="Symbol" pitchFamily="18" charset="2"/>
                  </a:endParaRPr>
                </a:p>
              </p:txBody>
            </p:sp>
            <p:sp>
              <p:nvSpPr>
                <p:cNvPr id="60" name="AutoShape 60"/>
                <p:cNvSpPr>
                  <a:spLocks/>
                </p:cNvSpPr>
                <p:nvPr/>
              </p:nvSpPr>
              <p:spPr bwMode="auto">
                <a:xfrm>
                  <a:off x="1931" y="1055"/>
                  <a:ext cx="47" cy="489"/>
                </a:xfrm>
                <a:prstGeom prst="leftBracket">
                  <a:avLst>
                    <a:gd name="adj" fmla="val 8670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zh-CN" altLang="en-US" sz="2000" b="1">
                    <a:solidFill>
                      <a:srgbClr val="000000"/>
                    </a:solidFill>
                    <a:latin typeface="Times New Roman" pitchFamily="18" charset="0"/>
                  </a:endParaRPr>
                </a:p>
              </p:txBody>
            </p:sp>
            <p:sp>
              <p:nvSpPr>
                <p:cNvPr id="61" name="AutoShape 61"/>
                <p:cNvSpPr>
                  <a:spLocks/>
                </p:cNvSpPr>
                <p:nvPr/>
              </p:nvSpPr>
              <p:spPr bwMode="auto">
                <a:xfrm>
                  <a:off x="2712" y="1066"/>
                  <a:ext cx="47" cy="477"/>
                </a:xfrm>
                <a:prstGeom prst="rightBracket">
                  <a:avLst>
                    <a:gd name="adj" fmla="val 8457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zh-CN" altLang="en-US" sz="2000" b="1">
                    <a:solidFill>
                      <a:srgbClr val="000000"/>
                    </a:solidFill>
                    <a:latin typeface="Times New Roman" pitchFamily="18" charset="0"/>
                  </a:endParaRPr>
                </a:p>
              </p:txBody>
            </p:sp>
          </p:grpSp>
          <p:sp>
            <p:nvSpPr>
              <p:cNvPr id="58" name="Text Box 62"/>
              <p:cNvSpPr txBox="1">
                <a:spLocks noChangeArrowheads="1"/>
              </p:cNvSpPr>
              <p:nvPr/>
            </p:nvSpPr>
            <p:spPr bwMode="auto">
              <a:xfrm>
                <a:off x="1202" y="1364"/>
                <a:ext cx="16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b="1" dirty="0">
                    <a:solidFill>
                      <a:srgbClr val="000000"/>
                    </a:solidFill>
                    <a:latin typeface="微软雅黑" pitchFamily="34" charset="-122"/>
                    <a:ea typeface="微软雅黑" pitchFamily="34" charset="-122"/>
                  </a:rPr>
                  <a:t>在</a:t>
                </a:r>
                <a:r>
                  <a:rPr kumimoji="1" lang="en-US" altLang="zh-CN" sz="2000" b="1" dirty="0">
                    <a:solidFill>
                      <a:srgbClr val="000000"/>
                    </a:solidFill>
                    <a:latin typeface="微软雅黑" pitchFamily="34" charset="-122"/>
                    <a:ea typeface="微软雅黑" pitchFamily="34" charset="-122"/>
                  </a:rPr>
                  <a:t>B</a:t>
                </a:r>
                <a:r>
                  <a:rPr kumimoji="1" lang="zh-CN" altLang="en-US" sz="2000" b="1" dirty="0">
                    <a:solidFill>
                      <a:srgbClr val="000000"/>
                    </a:solidFill>
                    <a:latin typeface="微软雅黑" pitchFamily="34" charset="-122"/>
                    <a:ea typeface="微软雅黑" pitchFamily="34" charset="-122"/>
                  </a:rPr>
                  <a:t>、</a:t>
                </a:r>
                <a:r>
                  <a:rPr kumimoji="1" lang="en-US" altLang="zh-CN" sz="2000" b="1" dirty="0">
                    <a:solidFill>
                      <a:srgbClr val="000000"/>
                    </a:solidFill>
                    <a:latin typeface="微软雅黑" pitchFamily="34" charset="-122"/>
                    <a:ea typeface="微软雅黑" pitchFamily="34" charset="-122"/>
                  </a:rPr>
                  <a:t>C</a:t>
                </a:r>
                <a:r>
                  <a:rPr kumimoji="1" lang="zh-CN" altLang="en-US" sz="2000" b="1" dirty="0">
                    <a:solidFill>
                      <a:srgbClr val="000000"/>
                    </a:solidFill>
                    <a:latin typeface="微软雅黑" pitchFamily="34" charset="-122"/>
                    <a:ea typeface="微软雅黑" pitchFamily="34" charset="-122"/>
                  </a:rPr>
                  <a:t>之间加入</a:t>
                </a:r>
                <a:r>
                  <a:rPr kumimoji="1" lang="en-US" altLang="zh-CN" sz="2000" b="1" dirty="0">
                    <a:solidFill>
                      <a:srgbClr val="000000"/>
                    </a:solidFill>
                    <a:latin typeface="微软雅黑" pitchFamily="34" charset="-122"/>
                    <a:ea typeface="微软雅黑" pitchFamily="34" charset="-122"/>
                  </a:rPr>
                  <a:t>A</a:t>
                </a:r>
                <a:r>
                  <a:rPr kumimoji="1" lang="zh-CN" altLang="en-US" sz="2000" b="1" dirty="0">
                    <a:solidFill>
                      <a:srgbClr val="000000"/>
                    </a:solidFill>
                    <a:latin typeface="微软雅黑" pitchFamily="34" charset="-122"/>
                    <a:ea typeface="微软雅黑" pitchFamily="34" charset="-122"/>
                  </a:rPr>
                  <a:t>：</a:t>
                </a:r>
              </a:p>
            </p:txBody>
          </p:sp>
        </p:grpSp>
        <p:sp>
          <p:nvSpPr>
            <p:cNvPr id="41" name="Text Box 64"/>
            <p:cNvSpPr txBox="1">
              <a:spLocks noChangeArrowheads="1"/>
            </p:cNvSpPr>
            <p:nvPr/>
          </p:nvSpPr>
          <p:spPr bwMode="auto">
            <a:xfrm>
              <a:off x="3556" y="1384"/>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b="1">
                  <a:solidFill>
                    <a:srgbClr val="000000"/>
                  </a:solidFill>
                  <a:latin typeface="Times New Roman" pitchFamily="18" charset="0"/>
                  <a:ea typeface="微软雅黑" pitchFamily="34" charset="-122"/>
                </a:rPr>
                <a:t>路径：</a:t>
              </a:r>
            </a:p>
          </p:txBody>
        </p:sp>
        <p:grpSp>
          <p:nvGrpSpPr>
            <p:cNvPr id="42" name="Group 46"/>
            <p:cNvGrpSpPr>
              <a:grpSpLocks/>
            </p:cNvGrpSpPr>
            <p:nvPr/>
          </p:nvGrpSpPr>
          <p:grpSpPr bwMode="auto">
            <a:xfrm>
              <a:off x="4102" y="1117"/>
              <a:ext cx="1409" cy="784"/>
              <a:chOff x="4102" y="1117"/>
              <a:chExt cx="1409" cy="784"/>
            </a:xfrm>
          </p:grpSpPr>
          <p:grpSp>
            <p:nvGrpSpPr>
              <p:cNvPr id="43" name="Group 66"/>
              <p:cNvGrpSpPr>
                <a:grpSpLocks/>
              </p:cNvGrpSpPr>
              <p:nvPr/>
            </p:nvGrpSpPr>
            <p:grpSpPr bwMode="auto">
              <a:xfrm>
                <a:off x="4102" y="1145"/>
                <a:ext cx="1409" cy="756"/>
                <a:chOff x="1578" y="2744"/>
                <a:chExt cx="1188" cy="756"/>
              </a:xfrm>
            </p:grpSpPr>
            <p:sp>
              <p:nvSpPr>
                <p:cNvPr id="52" name="Rectangle 67"/>
                <p:cNvSpPr>
                  <a:spLocks noChangeArrowheads="1"/>
                </p:cNvSpPr>
                <p:nvPr/>
              </p:nvSpPr>
              <p:spPr bwMode="auto">
                <a:xfrm>
                  <a:off x="1578" y="2744"/>
                  <a:ext cx="1188" cy="7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endParaRPr kumimoji="1" lang="zh-CN" altLang="en-US" sz="2000" b="1">
                    <a:solidFill>
                      <a:srgbClr val="000000"/>
                    </a:solidFill>
                    <a:latin typeface="Times New Roman" pitchFamily="18" charset="0"/>
                  </a:endParaRPr>
                </a:p>
              </p:txBody>
            </p:sp>
            <p:sp>
              <p:nvSpPr>
                <p:cNvPr id="53" name="Line 68"/>
                <p:cNvSpPr>
                  <a:spLocks noChangeShapeType="1"/>
                </p:cNvSpPr>
                <p:nvPr/>
              </p:nvSpPr>
              <p:spPr bwMode="auto">
                <a:xfrm>
                  <a:off x="1578" y="2989"/>
                  <a:ext cx="118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54" name="Line 69"/>
                <p:cNvSpPr>
                  <a:spLocks noChangeShapeType="1"/>
                </p:cNvSpPr>
                <p:nvPr/>
              </p:nvSpPr>
              <p:spPr bwMode="auto">
                <a:xfrm>
                  <a:off x="1589" y="3244"/>
                  <a:ext cx="117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55" name="Line 70"/>
                <p:cNvSpPr>
                  <a:spLocks noChangeShapeType="1"/>
                </p:cNvSpPr>
                <p:nvPr/>
              </p:nvSpPr>
              <p:spPr bwMode="auto">
                <a:xfrm>
                  <a:off x="1956" y="2744"/>
                  <a:ext cx="0" cy="7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56" name="Line 71"/>
                <p:cNvSpPr>
                  <a:spLocks noChangeShapeType="1"/>
                </p:cNvSpPr>
                <p:nvPr/>
              </p:nvSpPr>
              <p:spPr bwMode="auto">
                <a:xfrm>
                  <a:off x="2367" y="2744"/>
                  <a:ext cx="0" cy="7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grpSp>
          <p:sp>
            <p:nvSpPr>
              <p:cNvPr id="44" name="Text Box 74"/>
              <p:cNvSpPr txBox="1">
                <a:spLocks noChangeArrowheads="1"/>
              </p:cNvSpPr>
              <p:nvPr/>
            </p:nvSpPr>
            <p:spPr bwMode="auto">
              <a:xfrm>
                <a:off x="4557" y="1651"/>
                <a:ext cx="4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dirty="0">
                    <a:solidFill>
                      <a:srgbClr val="0000FF"/>
                    </a:solidFill>
                    <a:latin typeface="Verdana" pitchFamily="34" charset="0"/>
                  </a:rPr>
                  <a:t>CAB</a:t>
                </a:r>
              </a:p>
            </p:txBody>
          </p:sp>
          <p:grpSp>
            <p:nvGrpSpPr>
              <p:cNvPr id="45" name="Group 54"/>
              <p:cNvGrpSpPr>
                <a:grpSpLocks/>
              </p:cNvGrpSpPr>
              <p:nvPr/>
            </p:nvGrpSpPr>
            <p:grpSpPr bwMode="auto">
              <a:xfrm>
                <a:off x="4132" y="1117"/>
                <a:ext cx="1333" cy="771"/>
                <a:chOff x="4132" y="164"/>
                <a:chExt cx="1333" cy="771"/>
              </a:xfrm>
            </p:grpSpPr>
            <p:sp>
              <p:nvSpPr>
                <p:cNvPr id="46" name="Text Box 35"/>
                <p:cNvSpPr txBox="1">
                  <a:spLocks noChangeArrowheads="1"/>
                </p:cNvSpPr>
                <p:nvPr/>
              </p:nvSpPr>
              <p:spPr bwMode="auto">
                <a:xfrm>
                  <a:off x="4134" y="418"/>
                  <a:ext cx="4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BA</a:t>
                  </a:r>
                </a:p>
              </p:txBody>
            </p:sp>
            <p:sp>
              <p:nvSpPr>
                <p:cNvPr id="48" name="Text Box 36"/>
                <p:cNvSpPr txBox="1">
                  <a:spLocks noChangeArrowheads="1"/>
                </p:cNvSpPr>
                <p:nvPr/>
              </p:nvSpPr>
              <p:spPr bwMode="auto">
                <a:xfrm>
                  <a:off x="4132" y="685"/>
                  <a:ext cx="4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CA</a:t>
                  </a:r>
                </a:p>
              </p:txBody>
            </p:sp>
            <p:sp>
              <p:nvSpPr>
                <p:cNvPr id="49" name="Text Box 35"/>
                <p:cNvSpPr txBox="1">
                  <a:spLocks noChangeArrowheads="1"/>
                </p:cNvSpPr>
                <p:nvPr/>
              </p:nvSpPr>
              <p:spPr bwMode="auto">
                <a:xfrm>
                  <a:off x="4558" y="164"/>
                  <a:ext cx="45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AB</a:t>
                  </a:r>
                </a:p>
              </p:txBody>
            </p:sp>
            <p:sp>
              <p:nvSpPr>
                <p:cNvPr id="50" name="Text Box 35"/>
                <p:cNvSpPr txBox="1">
                  <a:spLocks noChangeArrowheads="1"/>
                </p:cNvSpPr>
                <p:nvPr/>
              </p:nvSpPr>
              <p:spPr bwMode="auto">
                <a:xfrm>
                  <a:off x="5057" y="164"/>
                  <a:ext cx="40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AC</a:t>
                  </a:r>
                </a:p>
              </p:txBody>
            </p:sp>
            <p:sp>
              <p:nvSpPr>
                <p:cNvPr id="51" name="Text Box 35"/>
                <p:cNvSpPr txBox="1">
                  <a:spLocks noChangeArrowheads="1"/>
                </p:cNvSpPr>
                <p:nvPr/>
              </p:nvSpPr>
              <p:spPr bwMode="auto">
                <a:xfrm>
                  <a:off x="5058" y="418"/>
                  <a:ext cx="4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BC</a:t>
                  </a:r>
                </a:p>
              </p:txBody>
            </p:sp>
          </p:grpSp>
        </p:grpSp>
      </p:grpSp>
      <p:grpSp>
        <p:nvGrpSpPr>
          <p:cNvPr id="62" name="Group 60"/>
          <p:cNvGrpSpPr>
            <a:grpSpLocks/>
          </p:cNvGrpSpPr>
          <p:nvPr/>
        </p:nvGrpSpPr>
        <p:grpSpPr bwMode="auto">
          <a:xfrm>
            <a:off x="1897063" y="3338513"/>
            <a:ext cx="6851650" cy="1223962"/>
            <a:chOff x="1195" y="2111"/>
            <a:chExt cx="4316" cy="771"/>
          </a:xfrm>
        </p:grpSpPr>
        <p:grpSp>
          <p:nvGrpSpPr>
            <p:cNvPr id="63" name="Group 61"/>
            <p:cNvGrpSpPr>
              <a:grpSpLocks/>
            </p:cNvGrpSpPr>
            <p:nvPr/>
          </p:nvGrpSpPr>
          <p:grpSpPr bwMode="auto">
            <a:xfrm>
              <a:off x="1195" y="2179"/>
              <a:ext cx="2333" cy="634"/>
              <a:chOff x="1195" y="2138"/>
              <a:chExt cx="2333" cy="634"/>
            </a:xfrm>
          </p:grpSpPr>
          <p:grpSp>
            <p:nvGrpSpPr>
              <p:cNvPr id="78" name="Group 39"/>
              <p:cNvGrpSpPr>
                <a:grpSpLocks/>
              </p:cNvGrpSpPr>
              <p:nvPr/>
            </p:nvGrpSpPr>
            <p:grpSpPr bwMode="auto">
              <a:xfrm>
                <a:off x="2700" y="2138"/>
                <a:ext cx="828" cy="634"/>
                <a:chOff x="1931" y="984"/>
                <a:chExt cx="828" cy="634"/>
              </a:xfrm>
            </p:grpSpPr>
            <p:sp>
              <p:nvSpPr>
                <p:cNvPr id="80" name="Text Box 40"/>
                <p:cNvSpPr txBox="1">
                  <a:spLocks noChangeArrowheads="1"/>
                </p:cNvSpPr>
                <p:nvPr/>
              </p:nvSpPr>
              <p:spPr bwMode="auto">
                <a:xfrm>
                  <a:off x="1987" y="984"/>
                  <a:ext cx="71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b="1">
                      <a:solidFill>
                        <a:srgbClr val="000000"/>
                      </a:solidFill>
                      <a:latin typeface="Times New Roman" pitchFamily="18" charset="0"/>
                    </a:rPr>
                    <a:t>0    </a:t>
                  </a:r>
                  <a:r>
                    <a:rPr kumimoji="1" lang="en-US" altLang="zh-CN" sz="2000" b="1" dirty="0">
                      <a:solidFill>
                        <a:srgbClr val="000000"/>
                      </a:solidFill>
                      <a:latin typeface="Times New Roman" pitchFamily="18" charset="0"/>
                    </a:rPr>
                    <a:t>4     </a:t>
                  </a:r>
                  <a:r>
                    <a:rPr kumimoji="1" lang="en-US" altLang="zh-CN" sz="2000" b="1" dirty="0">
                      <a:solidFill>
                        <a:srgbClr val="0000FF"/>
                      </a:solidFill>
                      <a:latin typeface="Times New Roman" pitchFamily="18" charset="0"/>
                    </a:rPr>
                    <a:t>6</a:t>
                  </a:r>
                </a:p>
                <a:p>
                  <a:pPr eaLnBrk="1" hangingPunct="1"/>
                  <a:r>
                    <a:rPr kumimoji="1" lang="en-US" altLang="zh-CN" sz="2000" b="1">
                      <a:solidFill>
                        <a:srgbClr val="000000"/>
                      </a:solidFill>
                      <a:latin typeface="Times New Roman" pitchFamily="18" charset="0"/>
                    </a:rPr>
                    <a:t>6    0     </a:t>
                  </a:r>
                  <a:r>
                    <a:rPr kumimoji="1" lang="en-US" altLang="zh-CN" sz="2000" b="1" dirty="0">
                      <a:solidFill>
                        <a:srgbClr val="000000"/>
                      </a:solidFill>
                      <a:latin typeface="Times New Roman" pitchFamily="18" charset="0"/>
                    </a:rPr>
                    <a:t>2</a:t>
                  </a:r>
                </a:p>
                <a:p>
                  <a:pPr eaLnBrk="1" hangingPunct="1"/>
                  <a:r>
                    <a:rPr kumimoji="1" lang="en-US" altLang="zh-CN" sz="2000" b="1" dirty="0">
                      <a:solidFill>
                        <a:srgbClr val="000000"/>
                      </a:solidFill>
                      <a:latin typeface="Times New Roman" pitchFamily="18" charset="0"/>
                    </a:rPr>
                    <a:t>3    </a:t>
                  </a:r>
                  <a:r>
                    <a:rPr kumimoji="1" lang="zh-CN" altLang="zh-CN" sz="2000" b="1">
                      <a:solidFill>
                        <a:srgbClr val="000000"/>
                      </a:solidFill>
                      <a:latin typeface="Times New Roman" pitchFamily="18" charset="0"/>
                      <a:sym typeface="Symbol" pitchFamily="18" charset="2"/>
                    </a:rPr>
                    <a:t>7    </a:t>
                  </a:r>
                  <a:r>
                    <a:rPr kumimoji="1" lang="zh-CN" altLang="en-US" sz="2000" b="1">
                      <a:solidFill>
                        <a:srgbClr val="000000"/>
                      </a:solidFill>
                      <a:latin typeface="Times New Roman" pitchFamily="18" charset="0"/>
                      <a:sym typeface="Symbol" pitchFamily="18" charset="2"/>
                    </a:rPr>
                    <a:t> </a:t>
                  </a:r>
                  <a:r>
                    <a:rPr kumimoji="1" lang="zh-CN" altLang="zh-CN" sz="2000" b="1">
                      <a:solidFill>
                        <a:srgbClr val="000000"/>
                      </a:solidFill>
                      <a:latin typeface="Times New Roman" pitchFamily="18" charset="0"/>
                      <a:sym typeface="Symbol" pitchFamily="18" charset="2"/>
                    </a:rPr>
                    <a:t>0</a:t>
                  </a:r>
                  <a:endParaRPr kumimoji="1" lang="en-US" altLang="zh-CN" b="1" dirty="0">
                    <a:solidFill>
                      <a:srgbClr val="000000"/>
                    </a:solidFill>
                    <a:latin typeface="Times New Roman" pitchFamily="18" charset="0"/>
                    <a:sym typeface="Symbol" pitchFamily="18" charset="2"/>
                  </a:endParaRPr>
                </a:p>
              </p:txBody>
            </p:sp>
            <p:sp>
              <p:nvSpPr>
                <p:cNvPr id="81" name="AutoShape 41"/>
                <p:cNvSpPr>
                  <a:spLocks/>
                </p:cNvSpPr>
                <p:nvPr/>
              </p:nvSpPr>
              <p:spPr bwMode="auto">
                <a:xfrm>
                  <a:off x="1931" y="1055"/>
                  <a:ext cx="47" cy="489"/>
                </a:xfrm>
                <a:prstGeom prst="leftBracket">
                  <a:avLst>
                    <a:gd name="adj" fmla="val 8670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zh-CN" altLang="en-US" sz="2000" b="1">
                    <a:solidFill>
                      <a:srgbClr val="000000"/>
                    </a:solidFill>
                    <a:latin typeface="Times New Roman" pitchFamily="18" charset="0"/>
                  </a:endParaRPr>
                </a:p>
              </p:txBody>
            </p:sp>
            <p:sp>
              <p:nvSpPr>
                <p:cNvPr id="82" name="AutoShape 42"/>
                <p:cNvSpPr>
                  <a:spLocks/>
                </p:cNvSpPr>
                <p:nvPr/>
              </p:nvSpPr>
              <p:spPr bwMode="auto">
                <a:xfrm>
                  <a:off x="2712" y="1066"/>
                  <a:ext cx="47" cy="477"/>
                </a:xfrm>
                <a:prstGeom prst="rightBracket">
                  <a:avLst>
                    <a:gd name="adj" fmla="val 8457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zh-CN" altLang="en-US" sz="2000" b="1">
                    <a:solidFill>
                      <a:srgbClr val="000000"/>
                    </a:solidFill>
                    <a:latin typeface="Times New Roman" pitchFamily="18" charset="0"/>
                  </a:endParaRPr>
                </a:p>
              </p:txBody>
            </p:sp>
          </p:grpSp>
          <p:sp>
            <p:nvSpPr>
              <p:cNvPr id="79" name="Text Box 43"/>
              <p:cNvSpPr txBox="1">
                <a:spLocks noChangeArrowheads="1"/>
              </p:cNvSpPr>
              <p:nvPr/>
            </p:nvSpPr>
            <p:spPr bwMode="auto">
              <a:xfrm>
                <a:off x="1195" y="2330"/>
                <a:ext cx="16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b="1">
                    <a:solidFill>
                      <a:srgbClr val="000000"/>
                    </a:solidFill>
                    <a:latin typeface="微软雅黑" pitchFamily="34" charset="-122"/>
                    <a:ea typeface="微软雅黑" pitchFamily="34" charset="-122"/>
                  </a:rPr>
                  <a:t>在</a:t>
                </a:r>
                <a:r>
                  <a:rPr kumimoji="1" lang="en-US" altLang="zh-CN" sz="2000" b="1">
                    <a:solidFill>
                      <a:srgbClr val="000000"/>
                    </a:solidFill>
                    <a:latin typeface="微软雅黑" pitchFamily="34" charset="-122"/>
                    <a:ea typeface="微软雅黑" pitchFamily="34" charset="-122"/>
                  </a:rPr>
                  <a:t>A</a:t>
                </a:r>
                <a:r>
                  <a:rPr kumimoji="1" lang="zh-CN" altLang="en-US" sz="2000" b="1">
                    <a:solidFill>
                      <a:srgbClr val="000000"/>
                    </a:solidFill>
                    <a:latin typeface="微软雅黑" pitchFamily="34" charset="-122"/>
                    <a:ea typeface="微软雅黑" pitchFamily="34" charset="-122"/>
                  </a:rPr>
                  <a:t>、</a:t>
                </a:r>
                <a:r>
                  <a:rPr kumimoji="1" lang="en-US" altLang="zh-CN" sz="2000" b="1">
                    <a:solidFill>
                      <a:srgbClr val="000000"/>
                    </a:solidFill>
                    <a:latin typeface="微软雅黑" pitchFamily="34" charset="-122"/>
                    <a:ea typeface="微软雅黑" pitchFamily="34" charset="-122"/>
                  </a:rPr>
                  <a:t>C</a:t>
                </a:r>
                <a:r>
                  <a:rPr kumimoji="1" lang="zh-CN" altLang="en-US" sz="2000" b="1">
                    <a:solidFill>
                      <a:srgbClr val="000000"/>
                    </a:solidFill>
                    <a:latin typeface="微软雅黑" pitchFamily="34" charset="-122"/>
                    <a:ea typeface="微软雅黑" pitchFamily="34" charset="-122"/>
                  </a:rPr>
                  <a:t>之间加入</a:t>
                </a:r>
                <a:r>
                  <a:rPr kumimoji="1" lang="en-US" altLang="zh-CN" sz="2000" b="1">
                    <a:solidFill>
                      <a:srgbClr val="000000"/>
                    </a:solidFill>
                    <a:latin typeface="微软雅黑" pitchFamily="34" charset="-122"/>
                    <a:ea typeface="微软雅黑" pitchFamily="34" charset="-122"/>
                  </a:rPr>
                  <a:t>B</a:t>
                </a:r>
                <a:r>
                  <a:rPr kumimoji="1" lang="zh-CN" altLang="en-US" sz="2000" b="1">
                    <a:solidFill>
                      <a:srgbClr val="000000"/>
                    </a:solidFill>
                    <a:latin typeface="微软雅黑" pitchFamily="34" charset="-122"/>
                    <a:ea typeface="微软雅黑" pitchFamily="34" charset="-122"/>
                  </a:rPr>
                  <a:t>：</a:t>
                </a:r>
              </a:p>
            </p:txBody>
          </p:sp>
        </p:grpSp>
        <p:sp>
          <p:nvSpPr>
            <p:cNvPr id="64" name="Text Box 45"/>
            <p:cNvSpPr txBox="1">
              <a:spLocks noChangeArrowheads="1"/>
            </p:cNvSpPr>
            <p:nvPr/>
          </p:nvSpPr>
          <p:spPr bwMode="auto">
            <a:xfrm>
              <a:off x="3556" y="2371"/>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b="1">
                  <a:solidFill>
                    <a:srgbClr val="000000"/>
                  </a:solidFill>
                  <a:latin typeface="Times New Roman" pitchFamily="18" charset="0"/>
                  <a:ea typeface="微软雅黑" pitchFamily="34" charset="-122"/>
                </a:rPr>
                <a:t>路径：</a:t>
              </a:r>
            </a:p>
          </p:txBody>
        </p:sp>
        <p:grpSp>
          <p:nvGrpSpPr>
            <p:cNvPr id="65" name="Group 68"/>
            <p:cNvGrpSpPr>
              <a:grpSpLocks/>
            </p:cNvGrpSpPr>
            <p:nvPr/>
          </p:nvGrpSpPr>
          <p:grpSpPr bwMode="auto">
            <a:xfrm>
              <a:off x="4095" y="2111"/>
              <a:ext cx="1416" cy="771"/>
              <a:chOff x="4095" y="2111"/>
              <a:chExt cx="1416" cy="771"/>
            </a:xfrm>
          </p:grpSpPr>
          <p:grpSp>
            <p:nvGrpSpPr>
              <p:cNvPr id="66" name="Group 47"/>
              <p:cNvGrpSpPr>
                <a:grpSpLocks/>
              </p:cNvGrpSpPr>
              <p:nvPr/>
            </p:nvGrpSpPr>
            <p:grpSpPr bwMode="auto">
              <a:xfrm>
                <a:off x="4095" y="2111"/>
                <a:ext cx="1409" cy="756"/>
                <a:chOff x="1578" y="2744"/>
                <a:chExt cx="1188" cy="756"/>
              </a:xfrm>
            </p:grpSpPr>
            <p:sp>
              <p:nvSpPr>
                <p:cNvPr id="73" name="Rectangle 48"/>
                <p:cNvSpPr>
                  <a:spLocks noChangeArrowheads="1"/>
                </p:cNvSpPr>
                <p:nvPr/>
              </p:nvSpPr>
              <p:spPr bwMode="auto">
                <a:xfrm>
                  <a:off x="1578" y="2744"/>
                  <a:ext cx="1188" cy="7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endParaRPr kumimoji="1" lang="zh-CN" altLang="en-US" sz="2000" b="1">
                    <a:solidFill>
                      <a:srgbClr val="000000"/>
                    </a:solidFill>
                    <a:latin typeface="Times New Roman" pitchFamily="18" charset="0"/>
                  </a:endParaRPr>
                </a:p>
              </p:txBody>
            </p:sp>
            <p:sp>
              <p:nvSpPr>
                <p:cNvPr id="74" name="Line 49"/>
                <p:cNvSpPr>
                  <a:spLocks noChangeShapeType="1"/>
                </p:cNvSpPr>
                <p:nvPr/>
              </p:nvSpPr>
              <p:spPr bwMode="auto">
                <a:xfrm>
                  <a:off x="1578" y="2989"/>
                  <a:ext cx="1188"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75" name="Line 50"/>
                <p:cNvSpPr>
                  <a:spLocks noChangeShapeType="1"/>
                </p:cNvSpPr>
                <p:nvPr/>
              </p:nvSpPr>
              <p:spPr bwMode="auto">
                <a:xfrm>
                  <a:off x="1589" y="3244"/>
                  <a:ext cx="1176"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76" name="Line 51"/>
                <p:cNvSpPr>
                  <a:spLocks noChangeShapeType="1"/>
                </p:cNvSpPr>
                <p:nvPr/>
              </p:nvSpPr>
              <p:spPr bwMode="auto">
                <a:xfrm>
                  <a:off x="1956" y="2744"/>
                  <a:ext cx="0" cy="7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77" name="Line 52"/>
                <p:cNvSpPr>
                  <a:spLocks noChangeShapeType="1"/>
                </p:cNvSpPr>
                <p:nvPr/>
              </p:nvSpPr>
              <p:spPr bwMode="auto">
                <a:xfrm>
                  <a:off x="2367" y="2744"/>
                  <a:ext cx="0" cy="7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grpSp>
          <p:sp>
            <p:nvSpPr>
              <p:cNvPr id="67" name="Text Box 35"/>
              <p:cNvSpPr txBox="1">
                <a:spLocks noChangeArrowheads="1"/>
              </p:cNvSpPr>
              <p:nvPr/>
            </p:nvSpPr>
            <p:spPr bwMode="auto">
              <a:xfrm>
                <a:off x="4134" y="2365"/>
                <a:ext cx="4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BA</a:t>
                </a:r>
              </a:p>
            </p:txBody>
          </p:sp>
          <p:sp>
            <p:nvSpPr>
              <p:cNvPr id="68" name="Text Box 36"/>
              <p:cNvSpPr txBox="1">
                <a:spLocks noChangeArrowheads="1"/>
              </p:cNvSpPr>
              <p:nvPr/>
            </p:nvSpPr>
            <p:spPr bwMode="auto">
              <a:xfrm>
                <a:off x="4132" y="2632"/>
                <a:ext cx="41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CA</a:t>
                </a:r>
              </a:p>
            </p:txBody>
          </p:sp>
          <p:sp>
            <p:nvSpPr>
              <p:cNvPr id="69" name="Text Box 35"/>
              <p:cNvSpPr txBox="1">
                <a:spLocks noChangeArrowheads="1"/>
              </p:cNvSpPr>
              <p:nvPr/>
            </p:nvSpPr>
            <p:spPr bwMode="auto">
              <a:xfrm>
                <a:off x="4558" y="2111"/>
                <a:ext cx="45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AB</a:t>
                </a:r>
              </a:p>
            </p:txBody>
          </p:sp>
          <p:sp>
            <p:nvSpPr>
              <p:cNvPr id="70" name="Text Box 35"/>
              <p:cNvSpPr txBox="1">
                <a:spLocks noChangeArrowheads="1"/>
              </p:cNvSpPr>
              <p:nvPr/>
            </p:nvSpPr>
            <p:spPr bwMode="auto">
              <a:xfrm>
                <a:off x="5058" y="2111"/>
                <a:ext cx="45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dirty="0">
                    <a:solidFill>
                      <a:srgbClr val="0000FF"/>
                    </a:solidFill>
                    <a:latin typeface="Verdana" pitchFamily="34" charset="0"/>
                  </a:rPr>
                  <a:t>ABC</a:t>
                </a:r>
              </a:p>
            </p:txBody>
          </p:sp>
          <p:sp>
            <p:nvSpPr>
              <p:cNvPr id="71" name="Text Box 35"/>
              <p:cNvSpPr txBox="1">
                <a:spLocks noChangeArrowheads="1"/>
              </p:cNvSpPr>
              <p:nvPr/>
            </p:nvSpPr>
            <p:spPr bwMode="auto">
              <a:xfrm>
                <a:off x="5059" y="2365"/>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BC</a:t>
                </a:r>
              </a:p>
            </p:txBody>
          </p:sp>
          <p:sp>
            <p:nvSpPr>
              <p:cNvPr id="72" name="Text Box 74"/>
              <p:cNvSpPr txBox="1">
                <a:spLocks noChangeArrowheads="1"/>
              </p:cNvSpPr>
              <p:nvPr/>
            </p:nvSpPr>
            <p:spPr bwMode="auto">
              <a:xfrm>
                <a:off x="4557" y="2632"/>
                <a:ext cx="4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CAB</a:t>
                </a:r>
              </a:p>
            </p:txBody>
          </p:sp>
        </p:grpSp>
      </p:grpSp>
      <p:grpSp>
        <p:nvGrpSpPr>
          <p:cNvPr id="83" name="Group 81"/>
          <p:cNvGrpSpPr>
            <a:grpSpLocks/>
          </p:cNvGrpSpPr>
          <p:nvPr/>
        </p:nvGrpSpPr>
        <p:grpSpPr bwMode="auto">
          <a:xfrm>
            <a:off x="1890713" y="4868863"/>
            <a:ext cx="6858000" cy="1241425"/>
            <a:chOff x="1191" y="3067"/>
            <a:chExt cx="4320" cy="782"/>
          </a:xfrm>
        </p:grpSpPr>
        <p:grpSp>
          <p:nvGrpSpPr>
            <p:cNvPr id="84" name="Group 82"/>
            <p:cNvGrpSpPr>
              <a:grpSpLocks/>
            </p:cNvGrpSpPr>
            <p:nvPr/>
          </p:nvGrpSpPr>
          <p:grpSpPr bwMode="auto">
            <a:xfrm>
              <a:off x="1191" y="3141"/>
              <a:ext cx="2337" cy="634"/>
              <a:chOff x="1191" y="3109"/>
              <a:chExt cx="2337" cy="634"/>
            </a:xfrm>
          </p:grpSpPr>
          <p:grpSp>
            <p:nvGrpSpPr>
              <p:cNvPr id="99" name="Group 77"/>
              <p:cNvGrpSpPr>
                <a:grpSpLocks/>
              </p:cNvGrpSpPr>
              <p:nvPr/>
            </p:nvGrpSpPr>
            <p:grpSpPr bwMode="auto">
              <a:xfrm>
                <a:off x="2700" y="3109"/>
                <a:ext cx="828" cy="634"/>
                <a:chOff x="1931" y="984"/>
                <a:chExt cx="828" cy="634"/>
              </a:xfrm>
            </p:grpSpPr>
            <p:sp>
              <p:nvSpPr>
                <p:cNvPr id="101" name="Text Box 78"/>
                <p:cNvSpPr txBox="1">
                  <a:spLocks noChangeArrowheads="1"/>
                </p:cNvSpPr>
                <p:nvPr/>
              </p:nvSpPr>
              <p:spPr bwMode="auto">
                <a:xfrm>
                  <a:off x="1987" y="984"/>
                  <a:ext cx="71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b="1">
                      <a:solidFill>
                        <a:srgbClr val="000000"/>
                      </a:solidFill>
                      <a:latin typeface="Times New Roman" pitchFamily="18" charset="0"/>
                    </a:rPr>
                    <a:t>0    </a:t>
                  </a:r>
                  <a:r>
                    <a:rPr kumimoji="1" lang="en-US" altLang="zh-CN" sz="2000" b="1" dirty="0">
                      <a:solidFill>
                        <a:srgbClr val="000000"/>
                      </a:solidFill>
                      <a:latin typeface="Times New Roman" pitchFamily="18" charset="0"/>
                    </a:rPr>
                    <a:t>4     6</a:t>
                  </a:r>
                </a:p>
                <a:p>
                  <a:pPr eaLnBrk="1" hangingPunct="1"/>
                  <a:r>
                    <a:rPr kumimoji="1" lang="en-US" altLang="zh-CN" sz="2000" b="1">
                      <a:solidFill>
                        <a:srgbClr val="0000FF"/>
                      </a:solidFill>
                      <a:latin typeface="Times New Roman" pitchFamily="18" charset="0"/>
                    </a:rPr>
                    <a:t>5</a:t>
                  </a:r>
                  <a:r>
                    <a:rPr kumimoji="1" lang="en-US" altLang="zh-CN" sz="2000" b="1">
                      <a:solidFill>
                        <a:srgbClr val="000000"/>
                      </a:solidFill>
                      <a:latin typeface="Times New Roman" pitchFamily="18" charset="0"/>
                    </a:rPr>
                    <a:t>    0     </a:t>
                  </a:r>
                  <a:r>
                    <a:rPr kumimoji="1" lang="en-US" altLang="zh-CN" sz="2000" b="1" dirty="0">
                      <a:solidFill>
                        <a:srgbClr val="000000"/>
                      </a:solidFill>
                      <a:latin typeface="Times New Roman" pitchFamily="18" charset="0"/>
                    </a:rPr>
                    <a:t>2</a:t>
                  </a:r>
                </a:p>
                <a:p>
                  <a:pPr eaLnBrk="1" hangingPunct="1"/>
                  <a:r>
                    <a:rPr kumimoji="1" lang="en-US" altLang="zh-CN" sz="2000" b="1">
                      <a:solidFill>
                        <a:srgbClr val="000000"/>
                      </a:solidFill>
                      <a:latin typeface="Times New Roman" pitchFamily="18" charset="0"/>
                    </a:rPr>
                    <a:t>3    </a:t>
                  </a:r>
                  <a:r>
                    <a:rPr kumimoji="1" lang="zh-CN" altLang="zh-CN" sz="2000" b="1">
                      <a:solidFill>
                        <a:srgbClr val="000000"/>
                      </a:solidFill>
                      <a:latin typeface="Times New Roman" pitchFamily="18" charset="0"/>
                      <a:sym typeface="Symbol" pitchFamily="18" charset="2"/>
                    </a:rPr>
                    <a:t>7    </a:t>
                  </a:r>
                  <a:r>
                    <a:rPr kumimoji="1" lang="zh-CN" altLang="en-US" sz="2000" b="1">
                      <a:solidFill>
                        <a:srgbClr val="000000"/>
                      </a:solidFill>
                      <a:latin typeface="Times New Roman" pitchFamily="18" charset="0"/>
                      <a:sym typeface="Symbol" pitchFamily="18" charset="2"/>
                    </a:rPr>
                    <a:t> </a:t>
                  </a:r>
                  <a:r>
                    <a:rPr kumimoji="1" lang="zh-CN" altLang="zh-CN" sz="2000" b="1">
                      <a:solidFill>
                        <a:srgbClr val="000000"/>
                      </a:solidFill>
                      <a:latin typeface="Times New Roman" pitchFamily="18" charset="0"/>
                      <a:sym typeface="Symbol" pitchFamily="18" charset="2"/>
                    </a:rPr>
                    <a:t>0</a:t>
                  </a:r>
                  <a:endParaRPr kumimoji="1" lang="en-US" altLang="zh-CN" b="1" dirty="0">
                    <a:solidFill>
                      <a:srgbClr val="000000"/>
                    </a:solidFill>
                    <a:latin typeface="Times New Roman" pitchFamily="18" charset="0"/>
                    <a:sym typeface="Symbol" pitchFamily="18" charset="2"/>
                  </a:endParaRPr>
                </a:p>
              </p:txBody>
            </p:sp>
            <p:sp>
              <p:nvSpPr>
                <p:cNvPr id="102" name="AutoShape 79"/>
                <p:cNvSpPr>
                  <a:spLocks/>
                </p:cNvSpPr>
                <p:nvPr/>
              </p:nvSpPr>
              <p:spPr bwMode="auto">
                <a:xfrm>
                  <a:off x="1931" y="1055"/>
                  <a:ext cx="47" cy="489"/>
                </a:xfrm>
                <a:prstGeom prst="leftBracket">
                  <a:avLst>
                    <a:gd name="adj" fmla="val 8670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zh-CN" altLang="en-US" sz="2000" b="1">
                    <a:solidFill>
                      <a:srgbClr val="000000"/>
                    </a:solidFill>
                    <a:latin typeface="Times New Roman" pitchFamily="18" charset="0"/>
                  </a:endParaRPr>
                </a:p>
              </p:txBody>
            </p:sp>
            <p:sp>
              <p:nvSpPr>
                <p:cNvPr id="103" name="AutoShape 80"/>
                <p:cNvSpPr>
                  <a:spLocks/>
                </p:cNvSpPr>
                <p:nvPr/>
              </p:nvSpPr>
              <p:spPr bwMode="auto">
                <a:xfrm>
                  <a:off x="2712" y="1066"/>
                  <a:ext cx="47" cy="477"/>
                </a:xfrm>
                <a:prstGeom prst="rightBracket">
                  <a:avLst>
                    <a:gd name="adj" fmla="val 8457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zh-CN" altLang="en-US" sz="2000" b="1">
                    <a:solidFill>
                      <a:srgbClr val="000000"/>
                    </a:solidFill>
                    <a:latin typeface="Times New Roman" pitchFamily="18" charset="0"/>
                  </a:endParaRPr>
                </a:p>
              </p:txBody>
            </p:sp>
          </p:grpSp>
          <p:sp>
            <p:nvSpPr>
              <p:cNvPr id="100" name="Text Box 81"/>
              <p:cNvSpPr txBox="1">
                <a:spLocks noChangeArrowheads="1"/>
              </p:cNvSpPr>
              <p:nvPr/>
            </p:nvSpPr>
            <p:spPr bwMode="auto">
              <a:xfrm>
                <a:off x="1191" y="3301"/>
                <a:ext cx="16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b="1">
                    <a:solidFill>
                      <a:srgbClr val="000000"/>
                    </a:solidFill>
                    <a:latin typeface="微软雅黑" pitchFamily="34" charset="-122"/>
                    <a:ea typeface="微软雅黑" pitchFamily="34" charset="-122"/>
                  </a:rPr>
                  <a:t>在</a:t>
                </a:r>
                <a:r>
                  <a:rPr kumimoji="1" lang="en-US" altLang="zh-CN" sz="2000" b="1">
                    <a:solidFill>
                      <a:srgbClr val="000000"/>
                    </a:solidFill>
                    <a:latin typeface="微软雅黑" pitchFamily="34" charset="-122"/>
                    <a:ea typeface="微软雅黑" pitchFamily="34" charset="-122"/>
                  </a:rPr>
                  <a:t>A</a:t>
                </a:r>
                <a:r>
                  <a:rPr kumimoji="1" lang="zh-CN" altLang="en-US" sz="2000" b="1">
                    <a:solidFill>
                      <a:srgbClr val="000000"/>
                    </a:solidFill>
                    <a:latin typeface="微软雅黑" pitchFamily="34" charset="-122"/>
                    <a:ea typeface="微软雅黑" pitchFamily="34" charset="-122"/>
                  </a:rPr>
                  <a:t>、</a:t>
                </a:r>
                <a:r>
                  <a:rPr kumimoji="1" lang="en-US" altLang="zh-CN" sz="2000" b="1">
                    <a:solidFill>
                      <a:srgbClr val="000000"/>
                    </a:solidFill>
                    <a:latin typeface="微软雅黑" pitchFamily="34" charset="-122"/>
                    <a:ea typeface="微软雅黑" pitchFamily="34" charset="-122"/>
                  </a:rPr>
                  <a:t>B</a:t>
                </a:r>
                <a:r>
                  <a:rPr kumimoji="1" lang="zh-CN" altLang="en-US" sz="2000" b="1">
                    <a:solidFill>
                      <a:srgbClr val="000000"/>
                    </a:solidFill>
                    <a:latin typeface="微软雅黑" pitchFamily="34" charset="-122"/>
                    <a:ea typeface="微软雅黑" pitchFamily="34" charset="-122"/>
                  </a:rPr>
                  <a:t>之间加入</a:t>
                </a:r>
                <a:r>
                  <a:rPr kumimoji="1" lang="en-US" altLang="zh-CN" sz="2000" b="1">
                    <a:solidFill>
                      <a:srgbClr val="000000"/>
                    </a:solidFill>
                    <a:latin typeface="微软雅黑" pitchFamily="34" charset="-122"/>
                    <a:ea typeface="微软雅黑" pitchFamily="34" charset="-122"/>
                  </a:rPr>
                  <a:t>C</a:t>
                </a:r>
                <a:r>
                  <a:rPr kumimoji="1" lang="zh-CN" altLang="en-US" sz="2000" b="1">
                    <a:solidFill>
                      <a:srgbClr val="000000"/>
                    </a:solidFill>
                    <a:latin typeface="微软雅黑" pitchFamily="34" charset="-122"/>
                    <a:ea typeface="微软雅黑" pitchFamily="34" charset="-122"/>
                  </a:rPr>
                  <a:t>：</a:t>
                </a:r>
              </a:p>
            </p:txBody>
          </p:sp>
        </p:grpSp>
        <p:sp>
          <p:nvSpPr>
            <p:cNvPr id="85" name="Text Box 82"/>
            <p:cNvSpPr txBox="1">
              <a:spLocks noChangeArrowheads="1"/>
            </p:cNvSpPr>
            <p:nvPr/>
          </p:nvSpPr>
          <p:spPr bwMode="auto">
            <a:xfrm>
              <a:off x="3556" y="3333"/>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b="1">
                  <a:solidFill>
                    <a:srgbClr val="000000"/>
                  </a:solidFill>
                  <a:latin typeface="Times New Roman" pitchFamily="18" charset="0"/>
                  <a:ea typeface="微软雅黑" pitchFamily="34" charset="-122"/>
                </a:rPr>
                <a:t>路径：</a:t>
              </a:r>
            </a:p>
          </p:txBody>
        </p:sp>
        <p:grpSp>
          <p:nvGrpSpPr>
            <p:cNvPr id="86" name="Group 89"/>
            <p:cNvGrpSpPr>
              <a:grpSpLocks/>
            </p:cNvGrpSpPr>
            <p:nvPr/>
          </p:nvGrpSpPr>
          <p:grpSpPr bwMode="auto">
            <a:xfrm>
              <a:off x="4086" y="3067"/>
              <a:ext cx="1425" cy="782"/>
              <a:chOff x="4086" y="3067"/>
              <a:chExt cx="1425" cy="782"/>
            </a:xfrm>
          </p:grpSpPr>
          <p:grpSp>
            <p:nvGrpSpPr>
              <p:cNvPr id="87" name="Group 90"/>
              <p:cNvGrpSpPr>
                <a:grpSpLocks/>
              </p:cNvGrpSpPr>
              <p:nvPr/>
            </p:nvGrpSpPr>
            <p:grpSpPr bwMode="auto">
              <a:xfrm>
                <a:off x="4102" y="3093"/>
                <a:ext cx="1409" cy="756"/>
                <a:chOff x="4102" y="3093"/>
                <a:chExt cx="1409" cy="756"/>
              </a:xfrm>
            </p:grpSpPr>
            <p:sp>
              <p:nvSpPr>
                <p:cNvPr id="94" name="Rectangle 84"/>
                <p:cNvSpPr>
                  <a:spLocks noChangeArrowheads="1"/>
                </p:cNvSpPr>
                <p:nvPr/>
              </p:nvSpPr>
              <p:spPr bwMode="auto">
                <a:xfrm>
                  <a:off x="4102" y="3093"/>
                  <a:ext cx="1409" cy="7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endParaRPr kumimoji="1" lang="zh-CN" altLang="en-US" sz="2000" b="1">
                    <a:solidFill>
                      <a:srgbClr val="000000"/>
                    </a:solidFill>
                    <a:latin typeface="Times New Roman" pitchFamily="18" charset="0"/>
                    <a:ea typeface="微软雅黑" pitchFamily="34" charset="-122"/>
                  </a:endParaRPr>
                </a:p>
              </p:txBody>
            </p:sp>
            <p:sp>
              <p:nvSpPr>
                <p:cNvPr id="95" name="Line 85"/>
                <p:cNvSpPr>
                  <a:spLocks noChangeShapeType="1"/>
                </p:cNvSpPr>
                <p:nvPr/>
              </p:nvSpPr>
              <p:spPr bwMode="auto">
                <a:xfrm>
                  <a:off x="4102" y="3338"/>
                  <a:ext cx="1409"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96" name="Line 86"/>
                <p:cNvSpPr>
                  <a:spLocks noChangeShapeType="1"/>
                </p:cNvSpPr>
                <p:nvPr/>
              </p:nvSpPr>
              <p:spPr bwMode="auto">
                <a:xfrm>
                  <a:off x="4115" y="3593"/>
                  <a:ext cx="1395"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97" name="Line 87"/>
                <p:cNvSpPr>
                  <a:spLocks noChangeShapeType="1"/>
                </p:cNvSpPr>
                <p:nvPr/>
              </p:nvSpPr>
              <p:spPr bwMode="auto">
                <a:xfrm>
                  <a:off x="4550" y="3093"/>
                  <a:ext cx="0" cy="7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98" name="Line 88"/>
                <p:cNvSpPr>
                  <a:spLocks noChangeShapeType="1"/>
                </p:cNvSpPr>
                <p:nvPr/>
              </p:nvSpPr>
              <p:spPr bwMode="auto">
                <a:xfrm>
                  <a:off x="5038" y="3093"/>
                  <a:ext cx="0" cy="7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grpSp>
          <p:sp>
            <p:nvSpPr>
              <p:cNvPr id="88" name="Text Box 35"/>
              <p:cNvSpPr txBox="1">
                <a:spLocks noChangeArrowheads="1"/>
              </p:cNvSpPr>
              <p:nvPr/>
            </p:nvSpPr>
            <p:spPr bwMode="auto">
              <a:xfrm>
                <a:off x="4088" y="3321"/>
                <a:ext cx="4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0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dirty="0">
                    <a:solidFill>
                      <a:srgbClr val="0000FF"/>
                    </a:solidFill>
                    <a:latin typeface="Verdana" pitchFamily="34" charset="0"/>
                  </a:rPr>
                  <a:t>BCA</a:t>
                </a:r>
              </a:p>
            </p:txBody>
          </p:sp>
          <p:sp>
            <p:nvSpPr>
              <p:cNvPr id="89" name="Text Box 36"/>
              <p:cNvSpPr txBox="1">
                <a:spLocks noChangeArrowheads="1"/>
              </p:cNvSpPr>
              <p:nvPr/>
            </p:nvSpPr>
            <p:spPr bwMode="auto">
              <a:xfrm>
                <a:off x="4086" y="3588"/>
                <a:ext cx="4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CA</a:t>
                </a:r>
              </a:p>
            </p:txBody>
          </p:sp>
          <p:sp>
            <p:nvSpPr>
              <p:cNvPr id="90" name="Text Box 35"/>
              <p:cNvSpPr txBox="1">
                <a:spLocks noChangeArrowheads="1"/>
              </p:cNvSpPr>
              <p:nvPr/>
            </p:nvSpPr>
            <p:spPr bwMode="auto">
              <a:xfrm>
                <a:off x="4558" y="3067"/>
                <a:ext cx="45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0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AB</a:t>
                </a:r>
              </a:p>
            </p:txBody>
          </p:sp>
          <p:sp>
            <p:nvSpPr>
              <p:cNvPr id="91" name="Text Box 35"/>
              <p:cNvSpPr txBox="1">
                <a:spLocks noChangeArrowheads="1"/>
              </p:cNvSpPr>
              <p:nvPr/>
            </p:nvSpPr>
            <p:spPr bwMode="auto">
              <a:xfrm>
                <a:off x="5012" y="3067"/>
                <a:ext cx="49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0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ABC</a:t>
                </a:r>
              </a:p>
            </p:txBody>
          </p:sp>
          <p:sp>
            <p:nvSpPr>
              <p:cNvPr id="92" name="Text Box 35"/>
              <p:cNvSpPr txBox="1">
                <a:spLocks noChangeArrowheads="1"/>
              </p:cNvSpPr>
              <p:nvPr/>
            </p:nvSpPr>
            <p:spPr bwMode="auto">
              <a:xfrm>
                <a:off x="5013" y="3321"/>
                <a:ext cx="4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0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BC</a:t>
                </a:r>
              </a:p>
            </p:txBody>
          </p:sp>
          <p:sp>
            <p:nvSpPr>
              <p:cNvPr id="93" name="Text Box 74"/>
              <p:cNvSpPr txBox="1">
                <a:spLocks noChangeArrowheads="1"/>
              </p:cNvSpPr>
              <p:nvPr/>
            </p:nvSpPr>
            <p:spPr bwMode="auto">
              <a:xfrm>
                <a:off x="4558" y="3588"/>
                <a:ext cx="4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800" b="1">
                    <a:solidFill>
                      <a:srgbClr val="000000"/>
                    </a:solidFill>
                    <a:latin typeface="Verdana" pitchFamily="34" charset="0"/>
                  </a:rPr>
                  <a:t>CAB</a:t>
                </a:r>
              </a:p>
            </p:txBody>
          </p:sp>
        </p:grpSp>
      </p:grpSp>
    </p:spTree>
    <p:extLst>
      <p:ext uri="{BB962C8B-B14F-4D97-AF65-F5344CB8AC3E}">
        <p14:creationId xmlns:p14="http://schemas.microsoft.com/office/powerpoint/2010/main" val="159779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fade">
                                      <p:cBhvr>
                                        <p:cTn id="1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0" y="3943350"/>
            <a:ext cx="9144000" cy="2930525"/>
          </a:xfrm>
          <a:prstGeom prst="rect">
            <a:avLst/>
          </a:prstGeom>
        </p:spPr>
        <p:txBody>
          <a:bodyPr/>
          <a:lstStyle/>
          <a:p>
            <a:pPr marL="468000" lvl="1" indent="-468000" eaLnBrk="1" hangingPunct="1">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邻接关系</a:t>
            </a:r>
            <a:endParaRPr lang="en-US" altLang="zh-CN">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无向图：若</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j</a:t>
            </a:r>
            <a:r>
              <a:rPr lang="en-US" altLang="zh-CN">
                <a:latin typeface="Verdana" panose="020B0604030504040204" pitchFamily="34" charset="0"/>
                <a:cs typeface="Verdana" panose="020B0604030504040204" pitchFamily="34" charset="0"/>
              </a:rPr>
              <a:t>)</a:t>
            </a:r>
            <a:r>
              <a:rPr lang="zh-CN" altLang="en-US">
                <a:latin typeface="Verdana" panose="020B0604030504040204" pitchFamily="34" charset="0"/>
                <a:cs typeface="Verdana" panose="020B0604030504040204" pitchFamily="34" charset="0"/>
              </a:rPr>
              <a:t>是一条无向边，则称顶点</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 </a:t>
            </a:r>
            <a:r>
              <a:rPr lang="zh-CN" altLang="en-US">
                <a:latin typeface="Verdana" panose="020B0604030504040204" pitchFamily="34" charset="0"/>
                <a:cs typeface="Verdana" panose="020B0604030504040204" pitchFamily="34" charset="0"/>
              </a:rPr>
              <a:t>和</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j </a:t>
            </a:r>
            <a:r>
              <a:rPr lang="zh-CN" altLang="en-US">
                <a:latin typeface="Verdana" panose="020B0604030504040204" pitchFamily="34" charset="0"/>
                <a:cs typeface="Verdana" panose="020B0604030504040204" pitchFamily="34" charset="0"/>
              </a:rPr>
              <a:t>互为邻接点，并称</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v</a:t>
            </a:r>
            <a:r>
              <a:rPr lang="en-US" altLang="zh-CN" b="1" baseline="-25000">
                <a:latin typeface="Verdana" panose="020B0604030504040204" pitchFamily="34" charset="0"/>
                <a:cs typeface="Verdana" panose="020B0604030504040204" pitchFamily="34" charset="0"/>
              </a:rPr>
              <a:t>j</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依附或关联于顶点</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 </a:t>
            </a:r>
            <a:r>
              <a:rPr lang="zh-CN" altLang="en-US">
                <a:latin typeface="Verdana" panose="020B0604030504040204" pitchFamily="34" charset="0"/>
                <a:cs typeface="Verdana" panose="020B0604030504040204" pitchFamily="34" charset="0"/>
              </a:rPr>
              <a:t>和</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j</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有向图：若</a:t>
            </a:r>
            <a:r>
              <a:rPr lang="en-US" altLang="zh-CN">
                <a:latin typeface="Verdana" panose="020B0604030504040204" pitchFamily="34" charset="0"/>
                <a:cs typeface="Verdana" panose="020B0604030504040204" pitchFamily="34" charset="0"/>
              </a:rPr>
              <a:t>&lt;v</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j</a:t>
            </a:r>
            <a:r>
              <a:rPr lang="en-US" altLang="zh-CN">
                <a:latin typeface="Verdana" panose="020B0604030504040204" pitchFamily="34" charset="0"/>
                <a:cs typeface="Verdana" panose="020B0604030504040204" pitchFamily="34" charset="0"/>
              </a:rPr>
              <a:t>&gt;</a:t>
            </a:r>
            <a:r>
              <a:rPr lang="zh-CN" altLang="en-US">
                <a:latin typeface="Verdana" panose="020B0604030504040204" pitchFamily="34" charset="0"/>
                <a:cs typeface="Verdana" panose="020B0604030504040204" pitchFamily="34" charset="0"/>
              </a:rPr>
              <a:t>是一条有向边（弧），则称顶点</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zh-CN" altLang="en-US">
                <a:latin typeface="Verdana" panose="020B0604030504040204" pitchFamily="34" charset="0"/>
                <a:cs typeface="Verdana" panose="020B0604030504040204" pitchFamily="34" charset="0"/>
              </a:rPr>
              <a:t>邻接于顶点</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j</a:t>
            </a:r>
            <a:r>
              <a:rPr lang="zh-CN" altLang="en-US">
                <a:latin typeface="Verdana" panose="020B0604030504040204" pitchFamily="34" charset="0"/>
                <a:cs typeface="Verdana" panose="020B0604030504040204" pitchFamily="34" charset="0"/>
              </a:rPr>
              <a:t>，并称顶点</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j </a:t>
            </a:r>
            <a:r>
              <a:rPr lang="zh-CN" altLang="en-US">
                <a:latin typeface="Verdana" panose="020B0604030504040204" pitchFamily="34" charset="0"/>
                <a:cs typeface="Verdana" panose="020B0604030504040204" pitchFamily="34" charset="0"/>
              </a:rPr>
              <a:t>是顶点</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 </a:t>
            </a:r>
            <a:r>
              <a:rPr lang="zh-CN" altLang="en-US">
                <a:latin typeface="Verdana" panose="020B0604030504040204" pitchFamily="34" charset="0"/>
                <a:cs typeface="Verdana" panose="020B0604030504040204" pitchFamily="34" charset="0"/>
              </a:rPr>
              <a:t>的邻接顶点</a:t>
            </a:r>
            <a:endParaRPr lang="zh-CN" altLang="en-US" dirty="0">
              <a:latin typeface="Verdana" panose="020B0604030504040204" pitchFamily="34" charset="0"/>
              <a:cs typeface="Verdana" panose="020B0604030504040204" pitchFamily="34" charset="0"/>
            </a:endParaRPr>
          </a:p>
        </p:txBody>
      </p:sp>
      <p:sp>
        <p:nvSpPr>
          <p:cNvPr id="9"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defRPr/>
            </a:pPr>
            <a:r>
              <a:rPr lang="zh-CN" altLang="en-US" sz="3200" b="0"/>
              <a:t>图的定义：</a:t>
            </a:r>
            <a:r>
              <a:rPr lang="zh-CN" altLang="en-US" sz="3200" b="0">
                <a:solidFill>
                  <a:schemeClr val="bg2">
                    <a:lumMod val="10000"/>
                  </a:schemeClr>
                </a:solidFill>
              </a:rPr>
              <a:t>边和顶点的关系</a:t>
            </a:r>
          </a:p>
        </p:txBody>
      </p:sp>
      <p:cxnSp>
        <p:nvCxnSpPr>
          <p:cNvPr id="11" name="直接连接符 10"/>
          <p:cNvCxnSpPr/>
          <p:nvPr/>
        </p:nvCxnSpPr>
        <p:spPr bwMode="auto">
          <a:xfrm>
            <a:off x="-3304" y="3897052"/>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grpSp>
        <p:nvGrpSpPr>
          <p:cNvPr id="12" name="Group 34"/>
          <p:cNvGrpSpPr>
            <a:grpSpLocks/>
          </p:cNvGrpSpPr>
          <p:nvPr/>
        </p:nvGrpSpPr>
        <p:grpSpPr bwMode="auto">
          <a:xfrm>
            <a:off x="306586" y="810238"/>
            <a:ext cx="4169352" cy="3014806"/>
            <a:chOff x="191" y="2024"/>
            <a:chExt cx="2889" cy="2089"/>
          </a:xfrm>
        </p:grpSpPr>
        <p:sp>
          <p:nvSpPr>
            <p:cNvPr id="13" name="Line 9"/>
            <p:cNvSpPr>
              <a:spLocks noChangeShapeType="1"/>
            </p:cNvSpPr>
            <p:nvPr/>
          </p:nvSpPr>
          <p:spPr bwMode="auto">
            <a:xfrm flipH="1">
              <a:off x="667" y="2461"/>
              <a:ext cx="584" cy="7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微软雅黑" panose="020B0503020204020204" pitchFamily="34" charset="-122"/>
                <a:ea typeface="微软雅黑" panose="020B0503020204020204" pitchFamily="34" charset="-122"/>
              </a:endParaRPr>
            </a:p>
          </p:txBody>
        </p:sp>
        <p:sp>
          <p:nvSpPr>
            <p:cNvPr id="14" name="Line 10"/>
            <p:cNvSpPr>
              <a:spLocks noChangeShapeType="1"/>
            </p:cNvSpPr>
            <p:nvPr/>
          </p:nvSpPr>
          <p:spPr bwMode="auto">
            <a:xfrm flipH="1" flipV="1">
              <a:off x="741" y="3445"/>
              <a:ext cx="1020" cy="3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微软雅黑" panose="020B0503020204020204" pitchFamily="34" charset="-122"/>
                <a:ea typeface="微软雅黑" panose="020B0503020204020204" pitchFamily="34" charset="-122"/>
              </a:endParaRPr>
            </a:p>
          </p:txBody>
        </p:sp>
        <p:sp>
          <p:nvSpPr>
            <p:cNvPr id="15" name="Line 11"/>
            <p:cNvSpPr>
              <a:spLocks noChangeShapeType="1"/>
            </p:cNvSpPr>
            <p:nvPr/>
          </p:nvSpPr>
          <p:spPr bwMode="auto">
            <a:xfrm flipH="1" flipV="1">
              <a:off x="1541" y="2402"/>
              <a:ext cx="1021" cy="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微软雅黑" panose="020B0503020204020204" pitchFamily="34" charset="-122"/>
                <a:ea typeface="微软雅黑" panose="020B0503020204020204" pitchFamily="34" charset="-122"/>
              </a:endParaRPr>
            </a:p>
          </p:txBody>
        </p:sp>
        <p:sp>
          <p:nvSpPr>
            <p:cNvPr id="16" name="Line 12"/>
            <p:cNvSpPr>
              <a:spLocks noChangeShapeType="1"/>
            </p:cNvSpPr>
            <p:nvPr/>
          </p:nvSpPr>
          <p:spPr bwMode="auto">
            <a:xfrm flipH="1">
              <a:off x="2015" y="2825"/>
              <a:ext cx="620" cy="9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微软雅黑" panose="020B0503020204020204" pitchFamily="34" charset="-122"/>
                <a:ea typeface="微软雅黑" panose="020B0503020204020204" pitchFamily="34" charset="-122"/>
              </a:endParaRPr>
            </a:p>
          </p:txBody>
        </p:sp>
        <p:grpSp>
          <p:nvGrpSpPr>
            <p:cNvPr id="17" name="Group 13"/>
            <p:cNvGrpSpPr>
              <a:grpSpLocks/>
            </p:cNvGrpSpPr>
            <p:nvPr/>
          </p:nvGrpSpPr>
          <p:grpSpPr bwMode="auto">
            <a:xfrm>
              <a:off x="191" y="2024"/>
              <a:ext cx="2889" cy="2089"/>
              <a:chOff x="1053" y="265"/>
              <a:chExt cx="3750" cy="2711"/>
            </a:xfrm>
          </p:grpSpPr>
          <p:grpSp>
            <p:nvGrpSpPr>
              <p:cNvPr id="26" name="Group 14"/>
              <p:cNvGrpSpPr>
                <a:grpSpLocks/>
              </p:cNvGrpSpPr>
              <p:nvPr/>
            </p:nvGrpSpPr>
            <p:grpSpPr bwMode="auto">
              <a:xfrm>
                <a:off x="1053" y="1776"/>
                <a:ext cx="1030" cy="633"/>
                <a:chOff x="2012" y="1433"/>
                <a:chExt cx="987" cy="607"/>
              </a:xfrm>
            </p:grpSpPr>
            <p:pic>
              <p:nvPicPr>
                <p:cNvPr id="36" name="Picture 15" descr="2457331_155246007347_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6" y="1433"/>
                  <a:ext cx="453" cy="385"/>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16"/>
                <p:cNvSpPr>
                  <a:spLocks noChangeArrowheads="1"/>
                </p:cNvSpPr>
                <p:nvPr/>
              </p:nvSpPr>
              <p:spPr bwMode="auto">
                <a:xfrm>
                  <a:off x="2012" y="1752"/>
                  <a:ext cx="9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lstStyle/>
                <a:p>
                  <a:pPr algn="ctr"/>
                  <a:r>
                    <a:rPr lang="zh-CN" altLang="en-US" sz="1800" b="1">
                      <a:solidFill>
                        <a:schemeClr val="bg2">
                          <a:lumMod val="10000"/>
                        </a:schemeClr>
                      </a:solidFill>
                      <a:latin typeface="微软雅黑" panose="020B0503020204020204" pitchFamily="34" charset="-122"/>
                      <a:ea typeface="微软雅黑" panose="020B0503020204020204" pitchFamily="34" charset="-122"/>
                    </a:rPr>
                    <a:t>商店</a:t>
                  </a:r>
                  <a:r>
                    <a:rPr lang="en-US" altLang="zh-CN" sz="1800" b="1">
                      <a:solidFill>
                        <a:schemeClr val="bg2">
                          <a:lumMod val="10000"/>
                        </a:schemeClr>
                      </a:solidFill>
                      <a:latin typeface="微软雅黑" panose="020B0503020204020204" pitchFamily="34" charset="-122"/>
                      <a:ea typeface="微软雅黑" panose="020B0503020204020204" pitchFamily="34" charset="-122"/>
                    </a:rPr>
                    <a:t>1</a:t>
                  </a:r>
                </a:p>
              </p:txBody>
            </p:sp>
          </p:grpSp>
          <p:grpSp>
            <p:nvGrpSpPr>
              <p:cNvPr id="27" name="Group 17"/>
              <p:cNvGrpSpPr>
                <a:grpSpLocks/>
              </p:cNvGrpSpPr>
              <p:nvPr/>
            </p:nvGrpSpPr>
            <p:grpSpPr bwMode="auto">
              <a:xfrm>
                <a:off x="1830" y="265"/>
                <a:ext cx="1093" cy="614"/>
                <a:chOff x="2759" y="-17"/>
                <a:chExt cx="1049" cy="589"/>
              </a:xfrm>
            </p:grpSpPr>
            <p:pic>
              <p:nvPicPr>
                <p:cNvPr id="34" name="Picture 18" descr="12-41-15-88-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1" y="186"/>
                  <a:ext cx="837" cy="386"/>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19"/>
                <p:cNvSpPr>
                  <a:spLocks noChangeArrowheads="1"/>
                </p:cNvSpPr>
                <p:nvPr/>
              </p:nvSpPr>
              <p:spPr bwMode="auto">
                <a:xfrm>
                  <a:off x="2759" y="-17"/>
                  <a:ext cx="9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lstStyle/>
                <a:p>
                  <a:pPr algn="ctr"/>
                  <a:r>
                    <a:rPr lang="zh-CN" altLang="en-US" sz="1800" b="1">
                      <a:solidFill>
                        <a:schemeClr val="bg2">
                          <a:lumMod val="10000"/>
                        </a:schemeClr>
                      </a:solidFill>
                      <a:latin typeface="微软雅黑" panose="020B0503020204020204" pitchFamily="34" charset="-122"/>
                      <a:ea typeface="微软雅黑" panose="020B0503020204020204" pitchFamily="34" charset="-122"/>
                    </a:rPr>
                    <a:t>住宅</a:t>
                  </a:r>
                  <a:r>
                    <a:rPr lang="en-US" altLang="zh-CN" sz="1800" b="1">
                      <a:solidFill>
                        <a:schemeClr val="bg2">
                          <a:lumMod val="10000"/>
                        </a:schemeClr>
                      </a:solidFill>
                      <a:latin typeface="微软雅黑" panose="020B0503020204020204" pitchFamily="34" charset="-122"/>
                      <a:ea typeface="微软雅黑" panose="020B0503020204020204" pitchFamily="34" charset="-122"/>
                    </a:rPr>
                    <a:t>1</a:t>
                  </a:r>
                </a:p>
              </p:txBody>
            </p:sp>
          </p:grpSp>
          <p:grpSp>
            <p:nvGrpSpPr>
              <p:cNvPr id="28" name="Group 20"/>
              <p:cNvGrpSpPr>
                <a:grpSpLocks/>
              </p:cNvGrpSpPr>
              <p:nvPr/>
            </p:nvGrpSpPr>
            <p:grpSpPr bwMode="auto">
              <a:xfrm>
                <a:off x="3773" y="643"/>
                <a:ext cx="1030" cy="662"/>
                <a:chOff x="4619" y="346"/>
                <a:chExt cx="987" cy="635"/>
              </a:xfrm>
            </p:grpSpPr>
            <p:pic>
              <p:nvPicPr>
                <p:cNvPr id="32" name="Picture 21" descr="2007821102950370_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21" y="618"/>
                  <a:ext cx="385" cy="36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22"/>
                <p:cNvSpPr>
                  <a:spLocks noChangeArrowheads="1"/>
                </p:cNvSpPr>
                <p:nvPr/>
              </p:nvSpPr>
              <p:spPr bwMode="auto">
                <a:xfrm>
                  <a:off x="4619" y="346"/>
                  <a:ext cx="9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lstStyle/>
                <a:p>
                  <a:pPr algn="ctr"/>
                  <a:r>
                    <a:rPr lang="zh-CN" altLang="en-US" sz="1800" b="1">
                      <a:solidFill>
                        <a:schemeClr val="bg2">
                          <a:lumMod val="10000"/>
                        </a:schemeClr>
                      </a:solidFill>
                      <a:latin typeface="微软雅黑" panose="020B0503020204020204" pitchFamily="34" charset="-122"/>
                      <a:ea typeface="微软雅黑" panose="020B0503020204020204" pitchFamily="34" charset="-122"/>
                    </a:rPr>
                    <a:t>住宅</a:t>
                  </a:r>
                  <a:r>
                    <a:rPr lang="en-US" altLang="zh-CN" sz="1800" b="1">
                      <a:solidFill>
                        <a:schemeClr val="bg2">
                          <a:lumMod val="10000"/>
                        </a:schemeClr>
                      </a:solidFill>
                      <a:latin typeface="微软雅黑" panose="020B0503020204020204" pitchFamily="34" charset="-122"/>
                      <a:ea typeface="微软雅黑" panose="020B0503020204020204" pitchFamily="34" charset="-122"/>
                    </a:rPr>
                    <a:t>2</a:t>
                  </a:r>
                </a:p>
              </p:txBody>
            </p:sp>
          </p:grpSp>
          <p:grpSp>
            <p:nvGrpSpPr>
              <p:cNvPr id="29" name="Group 23"/>
              <p:cNvGrpSpPr>
                <a:grpSpLocks/>
              </p:cNvGrpSpPr>
              <p:nvPr/>
            </p:nvGrpSpPr>
            <p:grpSpPr bwMode="auto">
              <a:xfrm>
                <a:off x="2754" y="2297"/>
                <a:ext cx="1028" cy="679"/>
                <a:chOff x="3576" y="2024"/>
                <a:chExt cx="986" cy="651"/>
              </a:xfrm>
            </p:grpSpPr>
            <p:pic>
              <p:nvPicPr>
                <p:cNvPr id="30" name="Picture 24" descr="buildings-24768_64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33" y="2024"/>
                  <a:ext cx="438" cy="409"/>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25"/>
                <p:cNvSpPr>
                  <a:spLocks noChangeArrowheads="1"/>
                </p:cNvSpPr>
                <p:nvPr/>
              </p:nvSpPr>
              <p:spPr bwMode="auto">
                <a:xfrm>
                  <a:off x="3576" y="2387"/>
                  <a:ext cx="9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lstStyle/>
                <a:p>
                  <a:pPr algn="ctr"/>
                  <a:r>
                    <a:rPr lang="zh-CN" altLang="en-US" sz="1800" b="1">
                      <a:solidFill>
                        <a:schemeClr val="bg2">
                          <a:lumMod val="10000"/>
                        </a:schemeClr>
                      </a:solidFill>
                      <a:latin typeface="微软雅黑" panose="020B0503020204020204" pitchFamily="34" charset="-122"/>
                      <a:ea typeface="微软雅黑" panose="020B0503020204020204" pitchFamily="34" charset="-122"/>
                    </a:rPr>
                    <a:t>住宅</a:t>
                  </a:r>
                  <a:r>
                    <a:rPr lang="en-US" altLang="zh-CN" sz="1800" b="1">
                      <a:solidFill>
                        <a:schemeClr val="bg2">
                          <a:lumMod val="10000"/>
                        </a:schemeClr>
                      </a:solidFill>
                      <a:latin typeface="微软雅黑" panose="020B0503020204020204" pitchFamily="34" charset="-122"/>
                      <a:ea typeface="微软雅黑" panose="020B0503020204020204" pitchFamily="34" charset="-122"/>
                    </a:rPr>
                    <a:t>3</a:t>
                  </a:r>
                </a:p>
              </p:txBody>
            </p:sp>
          </p:grpSp>
        </p:grpSp>
        <p:sp>
          <p:nvSpPr>
            <p:cNvPr id="18" name="Line 26"/>
            <p:cNvSpPr>
              <a:spLocks noChangeShapeType="1"/>
            </p:cNvSpPr>
            <p:nvPr/>
          </p:nvSpPr>
          <p:spPr bwMode="auto">
            <a:xfrm>
              <a:off x="1433" y="2461"/>
              <a:ext cx="437" cy="12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微软雅黑" panose="020B0503020204020204" pitchFamily="34" charset="-122"/>
                <a:ea typeface="微软雅黑" panose="020B0503020204020204" pitchFamily="34" charset="-122"/>
              </a:endParaRPr>
            </a:p>
          </p:txBody>
        </p:sp>
        <p:sp>
          <p:nvSpPr>
            <p:cNvPr id="19" name="Line 27"/>
            <p:cNvSpPr>
              <a:spLocks noChangeShapeType="1"/>
            </p:cNvSpPr>
            <p:nvPr/>
          </p:nvSpPr>
          <p:spPr bwMode="auto">
            <a:xfrm flipH="1">
              <a:off x="741" y="2788"/>
              <a:ext cx="1821" cy="51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微软雅黑" panose="020B0503020204020204" pitchFamily="34" charset="-122"/>
                <a:ea typeface="微软雅黑" panose="020B0503020204020204" pitchFamily="34" charset="-122"/>
              </a:endParaRPr>
            </a:p>
          </p:txBody>
        </p:sp>
        <p:sp>
          <p:nvSpPr>
            <p:cNvPr id="20" name="Rectangle 28"/>
            <p:cNvSpPr>
              <a:spLocks noChangeArrowheads="1"/>
            </p:cNvSpPr>
            <p:nvPr/>
          </p:nvSpPr>
          <p:spPr bwMode="auto">
            <a:xfrm>
              <a:off x="703" y="2644"/>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b="1">
                  <a:solidFill>
                    <a:schemeClr val="bg2">
                      <a:lumMod val="10000"/>
                    </a:schemeClr>
                  </a:solidFill>
                  <a:latin typeface="微软雅黑" panose="020B0503020204020204" pitchFamily="34" charset="-122"/>
                  <a:ea typeface="微软雅黑" panose="020B0503020204020204" pitchFamily="34" charset="-122"/>
                </a:rPr>
                <a:t>18</a:t>
              </a:r>
            </a:p>
          </p:txBody>
        </p:sp>
        <p:sp>
          <p:nvSpPr>
            <p:cNvPr id="21" name="Rectangle 29"/>
            <p:cNvSpPr>
              <a:spLocks noChangeArrowheads="1"/>
            </p:cNvSpPr>
            <p:nvPr/>
          </p:nvSpPr>
          <p:spPr bwMode="auto">
            <a:xfrm>
              <a:off x="1950" y="2341"/>
              <a:ext cx="340"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b="1">
                  <a:solidFill>
                    <a:schemeClr val="bg2">
                      <a:lumMod val="10000"/>
                    </a:schemeClr>
                  </a:solidFill>
                  <a:latin typeface="微软雅黑" panose="020B0503020204020204" pitchFamily="34" charset="-122"/>
                  <a:ea typeface="微软雅黑" panose="020B0503020204020204" pitchFamily="34" charset="-122"/>
                </a:rPr>
                <a:t>28</a:t>
              </a:r>
            </a:p>
          </p:txBody>
        </p:sp>
        <p:sp>
          <p:nvSpPr>
            <p:cNvPr id="22" name="Rectangle 30"/>
            <p:cNvSpPr>
              <a:spLocks noChangeArrowheads="1"/>
            </p:cNvSpPr>
            <p:nvPr/>
          </p:nvSpPr>
          <p:spPr bwMode="auto">
            <a:xfrm>
              <a:off x="1526" y="2614"/>
              <a:ext cx="340"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b="1">
                  <a:solidFill>
                    <a:schemeClr val="bg2">
                      <a:lumMod val="10000"/>
                    </a:schemeClr>
                  </a:solidFill>
                  <a:latin typeface="微软雅黑" panose="020B0503020204020204" pitchFamily="34" charset="-122"/>
                  <a:ea typeface="微软雅黑" panose="020B0503020204020204" pitchFamily="34" charset="-122"/>
                </a:rPr>
                <a:t>32</a:t>
              </a:r>
            </a:p>
          </p:txBody>
        </p:sp>
        <p:sp>
          <p:nvSpPr>
            <p:cNvPr id="23" name="Rectangle 31"/>
            <p:cNvSpPr>
              <a:spLocks noChangeArrowheads="1"/>
            </p:cNvSpPr>
            <p:nvPr/>
          </p:nvSpPr>
          <p:spPr bwMode="auto">
            <a:xfrm>
              <a:off x="1104" y="2931"/>
              <a:ext cx="3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b="1">
                  <a:solidFill>
                    <a:schemeClr val="bg2">
                      <a:lumMod val="10000"/>
                    </a:schemeClr>
                  </a:solidFill>
                  <a:latin typeface="微软雅黑" panose="020B0503020204020204" pitchFamily="34" charset="-122"/>
                  <a:ea typeface="微软雅黑" panose="020B0503020204020204" pitchFamily="34" charset="-122"/>
                </a:rPr>
                <a:t>30</a:t>
              </a:r>
            </a:p>
          </p:txBody>
        </p:sp>
        <p:sp>
          <p:nvSpPr>
            <p:cNvPr id="24" name="Rectangle 32"/>
            <p:cNvSpPr>
              <a:spLocks noChangeArrowheads="1"/>
            </p:cNvSpPr>
            <p:nvPr/>
          </p:nvSpPr>
          <p:spPr bwMode="auto">
            <a:xfrm>
              <a:off x="1068" y="3606"/>
              <a:ext cx="340"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b="1">
                  <a:solidFill>
                    <a:schemeClr val="bg2">
                      <a:lumMod val="10000"/>
                    </a:schemeClr>
                  </a:solidFill>
                  <a:latin typeface="微软雅黑" panose="020B0503020204020204" pitchFamily="34" charset="-122"/>
                  <a:ea typeface="微软雅黑" panose="020B0503020204020204" pitchFamily="34" charset="-122"/>
                </a:rPr>
                <a:t>21</a:t>
              </a:r>
            </a:p>
          </p:txBody>
        </p:sp>
        <p:sp>
          <p:nvSpPr>
            <p:cNvPr id="25" name="Rectangle 33"/>
            <p:cNvSpPr>
              <a:spLocks noChangeArrowheads="1"/>
            </p:cNvSpPr>
            <p:nvPr/>
          </p:nvSpPr>
          <p:spPr bwMode="auto">
            <a:xfrm>
              <a:off x="2364" y="3189"/>
              <a:ext cx="340"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b="1">
                  <a:solidFill>
                    <a:schemeClr val="bg2">
                      <a:lumMod val="10000"/>
                    </a:schemeClr>
                  </a:solidFill>
                  <a:latin typeface="微软雅黑" panose="020B0503020204020204" pitchFamily="34" charset="-122"/>
                  <a:ea typeface="微软雅黑" panose="020B0503020204020204" pitchFamily="34" charset="-122"/>
                </a:rPr>
                <a:t>25</a:t>
              </a:r>
            </a:p>
          </p:txBody>
        </p:sp>
      </p:grpSp>
      <p:graphicFrame>
        <p:nvGraphicFramePr>
          <p:cNvPr id="38" name="Object 35"/>
          <p:cNvGraphicFramePr>
            <a:graphicFrameLocks noChangeAspect="1"/>
          </p:cNvGraphicFramePr>
          <p:nvPr>
            <p:extLst>
              <p:ext uri="{D42A27DB-BD31-4B8C-83A1-F6EECF244321}">
                <p14:modId xmlns:p14="http://schemas.microsoft.com/office/powerpoint/2010/main" val="2882134836"/>
              </p:ext>
            </p:extLst>
          </p:nvPr>
        </p:nvGraphicFramePr>
        <p:xfrm>
          <a:off x="5616116" y="1579887"/>
          <a:ext cx="2663825" cy="701675"/>
        </p:xfrm>
        <a:graphic>
          <a:graphicData uri="http://schemas.openxmlformats.org/presentationml/2006/ole">
            <mc:AlternateContent xmlns:mc="http://schemas.openxmlformats.org/markup-compatibility/2006">
              <mc:Choice xmlns:v="urn:schemas-microsoft-com:vml" Requires="v">
                <p:oleObj spid="_x0000_s158808" name="Visio" r:id="rId8" imgW="3164256" imgH="833877" progId="Visio.Drawing.11">
                  <p:embed/>
                </p:oleObj>
              </mc:Choice>
              <mc:Fallback>
                <p:oleObj name="Visio" r:id="rId8" imgW="3164256" imgH="833877"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16116" y="1579887"/>
                        <a:ext cx="26638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 name="Rectangle 36"/>
          <p:cNvSpPr>
            <a:spLocks noChangeArrowheads="1"/>
          </p:cNvSpPr>
          <p:nvPr/>
        </p:nvSpPr>
        <p:spPr bwMode="auto">
          <a:xfrm>
            <a:off x="4888572" y="2331728"/>
            <a:ext cx="4118913" cy="1306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kumimoji="1" lang="zh-CN" altLang="en-US" sz="2400" dirty="0">
                <a:solidFill>
                  <a:schemeClr val="bg2">
                    <a:lumMod val="10000"/>
                  </a:schemeClr>
                </a:solidFill>
                <a:latin typeface="微软雅黑" panose="020B0503020204020204" pitchFamily="34" charset="-122"/>
                <a:ea typeface="微软雅黑" panose="020B0503020204020204" pitchFamily="34" charset="-122"/>
              </a:rPr>
              <a:t>顶点</a:t>
            </a:r>
            <a:r>
              <a:rPr kumimoji="1" lang="en-US" altLang="zh-CN" sz="2400" dirty="0">
                <a:solidFill>
                  <a:schemeClr val="bg2">
                    <a:lumMod val="10000"/>
                  </a:schemeClr>
                </a:solidFill>
                <a:latin typeface="微软雅黑" panose="020B0503020204020204" pitchFamily="34" charset="-122"/>
                <a:ea typeface="微软雅黑" panose="020B0503020204020204" pitchFamily="34" charset="-122"/>
              </a:rPr>
              <a:t>b</a:t>
            </a:r>
            <a:r>
              <a:rPr kumimoji="1" lang="zh-CN" altLang="en-US" sz="2400" dirty="0">
                <a:solidFill>
                  <a:schemeClr val="bg2">
                    <a:lumMod val="10000"/>
                  </a:schemeClr>
                </a:solidFill>
                <a:latin typeface="微软雅黑" panose="020B0503020204020204" pitchFamily="34" charset="-122"/>
                <a:ea typeface="微软雅黑" panose="020B0503020204020204" pitchFamily="34" charset="-122"/>
              </a:rPr>
              <a:t>是顶点</a:t>
            </a:r>
            <a:r>
              <a:rPr kumimoji="1" lang="en-US" altLang="zh-CN" sz="2400" dirty="0">
                <a:solidFill>
                  <a:schemeClr val="bg2">
                    <a:lumMod val="10000"/>
                  </a:schemeClr>
                </a:solidFill>
                <a:latin typeface="微软雅黑" panose="020B0503020204020204" pitchFamily="34" charset="-122"/>
                <a:ea typeface="微软雅黑" panose="020B0503020204020204" pitchFamily="34" charset="-122"/>
              </a:rPr>
              <a:t>a</a:t>
            </a:r>
            <a:r>
              <a:rPr kumimoji="1" lang="zh-CN" altLang="en-US" sz="2400" dirty="0">
                <a:solidFill>
                  <a:schemeClr val="bg2">
                    <a:lumMod val="10000"/>
                  </a:schemeClr>
                </a:solidFill>
                <a:latin typeface="微软雅黑" panose="020B0503020204020204" pitchFamily="34" charset="-122"/>
                <a:ea typeface="微软雅黑" panose="020B0503020204020204" pitchFamily="34" charset="-122"/>
              </a:rPr>
              <a:t>的邻接顶点</a:t>
            </a:r>
          </a:p>
          <a:p>
            <a:pPr algn="ctr">
              <a:lnSpc>
                <a:spcPct val="150000"/>
              </a:lnSpc>
            </a:pPr>
            <a:r>
              <a:rPr kumimoji="1" lang="zh-CN" altLang="en-US" sz="2400" dirty="0">
                <a:solidFill>
                  <a:schemeClr val="bg2">
                    <a:lumMod val="10000"/>
                  </a:schemeClr>
                </a:solidFill>
                <a:latin typeface="微软雅黑" panose="020B0503020204020204" pitchFamily="34" charset="-122"/>
                <a:ea typeface="微软雅黑" panose="020B0503020204020204" pitchFamily="34" charset="-122"/>
              </a:rPr>
              <a:t>顶点</a:t>
            </a:r>
            <a:r>
              <a:rPr kumimoji="1" lang="en-US" altLang="zh-CN" sz="2400" dirty="0">
                <a:solidFill>
                  <a:schemeClr val="bg2">
                    <a:lumMod val="10000"/>
                  </a:schemeClr>
                </a:solidFill>
                <a:latin typeface="微软雅黑" panose="020B0503020204020204" pitchFamily="34" charset="-122"/>
                <a:ea typeface="微软雅黑" panose="020B0503020204020204" pitchFamily="34" charset="-122"/>
              </a:rPr>
              <a:t>a</a:t>
            </a:r>
            <a:r>
              <a:rPr kumimoji="1" lang="zh-CN" altLang="en-US" sz="2400" dirty="0">
                <a:solidFill>
                  <a:schemeClr val="bg2">
                    <a:lumMod val="10000"/>
                  </a:schemeClr>
                </a:solidFill>
                <a:latin typeface="微软雅黑" panose="020B0503020204020204" pitchFamily="34" charset="-122"/>
                <a:ea typeface="微软雅黑" panose="020B0503020204020204" pitchFamily="34" charset="-122"/>
              </a:rPr>
              <a:t>不是顶点</a:t>
            </a:r>
            <a:r>
              <a:rPr kumimoji="1" lang="en-US" altLang="zh-CN" sz="2400" dirty="0">
                <a:solidFill>
                  <a:schemeClr val="bg2">
                    <a:lumMod val="10000"/>
                  </a:schemeClr>
                </a:solidFill>
                <a:latin typeface="微软雅黑" panose="020B0503020204020204" pitchFamily="34" charset="-122"/>
                <a:ea typeface="微软雅黑" panose="020B0503020204020204" pitchFamily="34" charset="-122"/>
              </a:rPr>
              <a:t>b</a:t>
            </a:r>
            <a:r>
              <a:rPr kumimoji="1" lang="zh-CN" altLang="en-US" sz="2400" dirty="0">
                <a:solidFill>
                  <a:schemeClr val="bg2">
                    <a:lumMod val="10000"/>
                  </a:schemeClr>
                </a:solidFill>
                <a:latin typeface="微软雅黑" panose="020B0503020204020204" pitchFamily="34" charset="-122"/>
                <a:ea typeface="微软雅黑" panose="020B0503020204020204" pitchFamily="34" charset="-122"/>
              </a:rPr>
              <a:t>的邻接顶点</a:t>
            </a:r>
          </a:p>
        </p:txBody>
      </p:sp>
      <p:sp>
        <p:nvSpPr>
          <p:cNvPr id="40" name="Rectangle 37"/>
          <p:cNvSpPr>
            <a:spLocks noChangeArrowheads="1"/>
          </p:cNvSpPr>
          <p:nvPr/>
        </p:nvSpPr>
        <p:spPr bwMode="auto">
          <a:xfrm>
            <a:off x="7339833" y="1076650"/>
            <a:ext cx="10795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35000"/>
              </a:lnSpc>
            </a:pPr>
            <a:r>
              <a:rPr kumimoji="1" lang="zh-CN" altLang="en-US" sz="2200" b="1" dirty="0">
                <a:solidFill>
                  <a:schemeClr val="bg2">
                    <a:lumMod val="10000"/>
                  </a:schemeClr>
                </a:solidFill>
                <a:latin typeface="微软雅黑" panose="020B0503020204020204" pitchFamily="34" charset="-122"/>
                <a:ea typeface="微软雅黑" panose="020B0503020204020204" pitchFamily="34" charset="-122"/>
              </a:rPr>
              <a:t>弧头</a:t>
            </a:r>
          </a:p>
        </p:txBody>
      </p:sp>
      <p:sp>
        <p:nvSpPr>
          <p:cNvPr id="41" name="Rectangle 38"/>
          <p:cNvSpPr>
            <a:spLocks noChangeArrowheads="1"/>
          </p:cNvSpPr>
          <p:nvPr/>
        </p:nvSpPr>
        <p:spPr bwMode="auto">
          <a:xfrm>
            <a:off x="5436103" y="1076650"/>
            <a:ext cx="10795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35000"/>
              </a:lnSpc>
            </a:pPr>
            <a:r>
              <a:rPr kumimoji="1" lang="zh-CN" altLang="en-US" sz="2200" b="1" dirty="0">
                <a:solidFill>
                  <a:schemeClr val="bg2">
                    <a:lumMod val="10000"/>
                  </a:schemeClr>
                </a:solidFill>
                <a:latin typeface="微软雅黑" panose="020B0503020204020204" pitchFamily="34" charset="-122"/>
                <a:ea typeface="微软雅黑" panose="020B0503020204020204" pitchFamily="34" charset="-122"/>
              </a:rPr>
              <a:t>弧尾</a:t>
            </a:r>
          </a:p>
        </p:txBody>
      </p:sp>
      <p:cxnSp>
        <p:nvCxnSpPr>
          <p:cNvPr id="42" name="直接连接符 41"/>
          <p:cNvCxnSpPr/>
          <p:nvPr/>
        </p:nvCxnSpPr>
        <p:spPr bwMode="auto">
          <a:xfrm>
            <a:off x="4463988" y="735736"/>
            <a:ext cx="0" cy="313200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247921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left)">
                                      <p:cBhvr>
                                        <p:cTn id="7" dur="500"/>
                                        <p:tgtEl>
                                          <p:spTgt spid="1024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500"/>
                                        <p:tgtEl>
                                          <p:spTgt spid="1024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Effect transition="in" filter="fade">
                                      <p:cBhvr>
                                        <p:cTn id="19" dur="500"/>
                                        <p:tgtEl>
                                          <p:spTgt spid="1024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left)">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5" autoUpdateAnimBg="0"/>
      <p:bldP spid="39" grpId="0"/>
      <p:bldP spid="40" grpId="0"/>
      <p:bldP spid="41"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Floyd</a:t>
            </a:r>
            <a:r>
              <a:rPr lang="zh-CN" altLang="en-US"/>
              <a:t>算法流程</a:t>
            </a:r>
          </a:p>
        </p:txBody>
      </p:sp>
      <p:sp>
        <p:nvSpPr>
          <p:cNvPr id="913410" name="Rectangle 2"/>
          <p:cNvSpPr>
            <a:spLocks noGrp="1" noChangeArrowheads="1"/>
          </p:cNvSpPr>
          <p:nvPr>
            <p:ph idx="1"/>
          </p:nvPr>
        </p:nvSpPr>
        <p:spPr>
          <a:prstGeom prst="rect">
            <a:avLst/>
          </a:prstGeom>
        </p:spPr>
        <p:txBody>
          <a:bodyPr/>
          <a:lstStyle/>
          <a:p>
            <a:pPr marL="468000" lvl="1" indent="-468000">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初</a:t>
            </a:r>
            <a:r>
              <a:rPr lang="zh-CN" altLang="en-US" dirty="0">
                <a:latin typeface="Verdana" panose="020B0604030504040204" pitchFamily="34" charset="0"/>
                <a:cs typeface="Verdana" panose="020B0604030504040204" pitchFamily="34" charset="0"/>
              </a:rPr>
              <a:t>始时设置一个</a:t>
            </a:r>
            <a:r>
              <a:rPr lang="en-US" altLang="zh-CN" dirty="0">
                <a:latin typeface="Verdana" panose="020B0604030504040204" pitchFamily="34" charset="0"/>
                <a:cs typeface="Verdana" panose="020B0604030504040204" pitchFamily="34" charset="0"/>
              </a:rPr>
              <a:t>n</a:t>
            </a:r>
            <a:r>
              <a:rPr lang="zh-CN" altLang="en-US" dirty="0">
                <a:latin typeface="Verdana" panose="020B0604030504040204" pitchFamily="34" charset="0"/>
                <a:cs typeface="Verdana" panose="020B0604030504040204" pitchFamily="34" charset="0"/>
              </a:rPr>
              <a:t>阶方阵</a:t>
            </a:r>
            <a:r>
              <a:rPr lang="en-US" altLang="zh-CN" dirty="0" err="1">
                <a:latin typeface="Verdana" panose="020B0604030504040204" pitchFamily="34" charset="0"/>
                <a:cs typeface="Verdana" panose="020B0604030504040204" pitchFamily="34" charset="0"/>
              </a:rPr>
              <a:t>Dist</a:t>
            </a:r>
            <a:r>
              <a:rPr lang="zh-CN" altLang="en-US" dirty="0">
                <a:latin typeface="Verdana" panose="020B0604030504040204" pitchFamily="34" charset="0"/>
                <a:cs typeface="Verdana" panose="020B0604030504040204" pitchFamily="34" charset="0"/>
              </a:rPr>
              <a:t>，令其对角线</a:t>
            </a:r>
            <a:r>
              <a:rPr lang="zh-CN" altLang="en-US">
                <a:latin typeface="Verdana" panose="020B0604030504040204" pitchFamily="34" charset="0"/>
                <a:cs typeface="Verdana" panose="020B0604030504040204" pitchFamily="34" charset="0"/>
              </a:rPr>
              <a:t>元素为</a:t>
            </a:r>
            <a:r>
              <a:rPr lang="en-US" altLang="zh-CN">
                <a:latin typeface="Verdana" panose="020B0604030504040204" pitchFamily="34" charset="0"/>
                <a:cs typeface="Verdana" panose="020B0604030504040204" pitchFamily="34" charset="0"/>
              </a:rPr>
              <a:t>0</a:t>
            </a:r>
            <a:endParaRPr lang="en-US" altLang="zh-CN" dirty="0">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zh-CN" altLang="en-US" dirty="0">
                <a:latin typeface="Verdana" panose="020B0604030504040204" pitchFamily="34" charset="0"/>
                <a:cs typeface="Verdana" panose="020B0604030504040204" pitchFamily="34" charset="0"/>
              </a:rPr>
              <a:t>若存在弧</a:t>
            </a:r>
            <a:r>
              <a:rPr lang="en-US" altLang="zh-CN" dirty="0">
                <a:latin typeface="Verdana" panose="020B0604030504040204" pitchFamily="34" charset="0"/>
                <a:cs typeface="Verdana" panose="020B0604030504040204" pitchFamily="34" charset="0"/>
              </a:rPr>
              <a:t>&lt;</a:t>
            </a:r>
            <a:r>
              <a:rPr lang="en-US" altLang="zh-CN" err="1">
                <a:latin typeface="Verdana" panose="020B0604030504040204" pitchFamily="34" charset="0"/>
                <a:cs typeface="Verdana" panose="020B0604030504040204" pitchFamily="34" charset="0"/>
              </a:rPr>
              <a:t>v</a:t>
            </a:r>
            <a:r>
              <a:rPr lang="en-US" altLang="zh-CN" b="1" baseline="-25000" err="1">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v</a:t>
            </a:r>
            <a:r>
              <a:rPr lang="en-US" altLang="zh-CN" b="1" baseline="-25000">
                <a:latin typeface="Verdana" panose="020B0604030504040204" pitchFamily="34" charset="0"/>
                <a:cs typeface="Verdana" panose="020B0604030504040204" pitchFamily="34" charset="0"/>
              </a:rPr>
              <a:t>j</a:t>
            </a:r>
            <a:r>
              <a:rPr lang="en-US" altLang="zh-CN" dirty="0">
                <a:latin typeface="Verdana" panose="020B0604030504040204" pitchFamily="34" charset="0"/>
                <a:cs typeface="Verdana" panose="020B0604030504040204" pitchFamily="34" charset="0"/>
              </a:rPr>
              <a:t>&gt;</a:t>
            </a:r>
            <a:r>
              <a:rPr lang="zh-CN" altLang="en-US" dirty="0">
                <a:latin typeface="Verdana" panose="020B0604030504040204" pitchFamily="34" charset="0"/>
                <a:cs typeface="Verdana" panose="020B0604030504040204" pitchFamily="34" charset="0"/>
              </a:rPr>
              <a:t>，则对应元素为权值；否则为∞</a:t>
            </a:r>
          </a:p>
          <a:p>
            <a:pPr marL="468000" lvl="1" indent="-468000">
              <a:spcBef>
                <a:spcPts val="0"/>
              </a:spcBef>
              <a:buClr>
                <a:schemeClr val="tx1"/>
              </a:buClr>
              <a:buSzPct val="100000"/>
              <a:buFont typeface="Wingdings" panose="05000000000000000000" pitchFamily="2" charset="2"/>
              <a:buChar char=""/>
              <a:defRPr/>
            </a:pPr>
            <a:r>
              <a:rPr lang="zh-CN" altLang="en-US" dirty="0">
                <a:latin typeface="Verdana" panose="020B0604030504040204" pitchFamily="34" charset="0"/>
                <a:cs typeface="Verdana" panose="020B0604030504040204" pitchFamily="34" charset="0"/>
              </a:rPr>
              <a:t>逐步尝试向顶点对（</a:t>
            </a:r>
            <a:r>
              <a:rPr lang="en-US" altLang="zh-CN" dirty="0">
                <a:latin typeface="Verdana" panose="020B0604030504040204" pitchFamily="34" charset="0"/>
                <a:cs typeface="Verdana" panose="020B0604030504040204" pitchFamily="34" charset="0"/>
              </a:rPr>
              <a:t>A,B</a:t>
            </a:r>
            <a:r>
              <a:rPr lang="zh-CN" altLang="en-US" dirty="0">
                <a:latin typeface="Verdana" panose="020B0604030504040204" pitchFamily="34" charset="0"/>
                <a:cs typeface="Verdana" panose="020B0604030504040204" pitchFamily="34" charset="0"/>
              </a:rPr>
              <a:t>）的当前最短路径中增加中间顶点</a:t>
            </a:r>
          </a:p>
          <a:p>
            <a:pPr marL="936000" lvl="1" indent="-468000">
              <a:spcBef>
                <a:spcPts val="0"/>
              </a:spcBef>
              <a:buClr>
                <a:schemeClr val="tx1"/>
              </a:buClr>
              <a:defRPr/>
            </a:pPr>
            <a:r>
              <a:rPr lang="zh-CN" altLang="en-US" dirty="0">
                <a:latin typeface="Verdana" panose="020B0604030504040204" pitchFamily="34" charset="0"/>
                <a:cs typeface="Verdana" panose="020B0604030504040204" pitchFamily="34" charset="0"/>
              </a:rPr>
              <a:t>若有：</a:t>
            </a:r>
            <a:r>
              <a:rPr lang="en-US" altLang="zh-CN" dirty="0" err="1">
                <a:latin typeface="Verdana" panose="020B0604030504040204" pitchFamily="34" charset="0"/>
                <a:cs typeface="Verdana" panose="020B0604030504040204" pitchFamily="34" charset="0"/>
              </a:rPr>
              <a:t>Dist</a:t>
            </a:r>
            <a:r>
              <a:rPr lang="en-US" altLang="zh-CN" dirty="0">
                <a:latin typeface="Verdana" panose="020B0604030504040204" pitchFamily="34" charset="0"/>
                <a:cs typeface="Verdana" panose="020B0604030504040204" pitchFamily="34" charset="0"/>
              </a:rPr>
              <a:t>(A,K) + </a:t>
            </a:r>
            <a:r>
              <a:rPr lang="en-US" altLang="zh-CN" dirty="0" err="1">
                <a:latin typeface="Verdana" panose="020B0604030504040204" pitchFamily="34" charset="0"/>
                <a:cs typeface="Verdana" panose="020B0604030504040204" pitchFamily="34" charset="0"/>
              </a:rPr>
              <a:t>Dist</a:t>
            </a:r>
            <a:r>
              <a:rPr lang="en-US" altLang="zh-CN" dirty="0">
                <a:latin typeface="Verdana" panose="020B0604030504040204" pitchFamily="34" charset="0"/>
                <a:cs typeface="Verdana" panose="020B0604030504040204" pitchFamily="34" charset="0"/>
              </a:rPr>
              <a:t>(K,B) &lt; </a:t>
            </a:r>
            <a:r>
              <a:rPr lang="en-US" altLang="zh-CN" dirty="0" err="1">
                <a:latin typeface="Verdana" panose="020B0604030504040204" pitchFamily="34" charset="0"/>
                <a:cs typeface="Verdana" panose="020B0604030504040204" pitchFamily="34" charset="0"/>
              </a:rPr>
              <a:t>Dist</a:t>
            </a:r>
            <a:r>
              <a:rPr lang="en-US" altLang="zh-CN" dirty="0">
                <a:latin typeface="Verdana" panose="020B0604030504040204" pitchFamily="34" charset="0"/>
                <a:cs typeface="Verdana" panose="020B0604030504040204" pitchFamily="34" charset="0"/>
              </a:rPr>
              <a:t>(A,B)</a:t>
            </a:r>
          </a:p>
          <a:p>
            <a:pPr marL="1404000" lvl="2" indent="-468000">
              <a:spcBef>
                <a:spcPts val="0"/>
              </a:spcBef>
              <a:buClr>
                <a:schemeClr val="tx1"/>
              </a:buClr>
              <a:buSzPct val="70000"/>
              <a:defRPr/>
            </a:pPr>
            <a:r>
              <a:rPr lang="zh-CN" altLang="en-US" dirty="0">
                <a:latin typeface="Verdana" panose="020B0604030504040204" pitchFamily="34" charset="0"/>
                <a:cs typeface="Verdana" panose="020B0604030504040204" pitchFamily="34" charset="0"/>
              </a:rPr>
              <a:t>则令：</a:t>
            </a:r>
            <a:r>
              <a:rPr lang="en-US" altLang="zh-CN" dirty="0" err="1">
                <a:latin typeface="Verdana" panose="020B0604030504040204" pitchFamily="34" charset="0"/>
                <a:cs typeface="Verdana" panose="020B0604030504040204" pitchFamily="34" charset="0"/>
              </a:rPr>
              <a:t>Dist</a:t>
            </a:r>
            <a:r>
              <a:rPr lang="en-US" altLang="zh-CN" dirty="0">
                <a:latin typeface="Verdana" panose="020B0604030504040204" pitchFamily="34" charset="0"/>
                <a:cs typeface="Verdana" panose="020B0604030504040204" pitchFamily="34" charset="0"/>
              </a:rPr>
              <a:t>(A,B) = </a:t>
            </a:r>
            <a:r>
              <a:rPr lang="en-US" altLang="zh-CN" dirty="0" err="1">
                <a:latin typeface="Verdana" panose="020B0604030504040204" pitchFamily="34" charset="0"/>
                <a:cs typeface="Verdana" panose="020B0604030504040204" pitchFamily="34" charset="0"/>
              </a:rPr>
              <a:t>Dist</a:t>
            </a:r>
            <a:r>
              <a:rPr lang="en-US" altLang="zh-CN" dirty="0">
                <a:latin typeface="Verdana" panose="020B0604030504040204" pitchFamily="34" charset="0"/>
                <a:cs typeface="Verdana" panose="020B0604030504040204" pitchFamily="34" charset="0"/>
              </a:rPr>
              <a:t>(A,K) + </a:t>
            </a:r>
            <a:r>
              <a:rPr lang="en-US" altLang="zh-CN" dirty="0" err="1">
                <a:latin typeface="Verdana" panose="020B0604030504040204" pitchFamily="34" charset="0"/>
                <a:cs typeface="Verdana" panose="020B0604030504040204" pitchFamily="34" charset="0"/>
              </a:rPr>
              <a:t>Dist</a:t>
            </a:r>
            <a:r>
              <a:rPr lang="en-US" altLang="zh-CN" dirty="0">
                <a:latin typeface="Verdana" panose="020B0604030504040204" pitchFamily="34" charset="0"/>
                <a:cs typeface="Verdana" panose="020B0604030504040204" pitchFamily="34" charset="0"/>
              </a:rPr>
              <a:t>(K,B)</a:t>
            </a:r>
          </a:p>
          <a:p>
            <a:pPr marL="1404000" lvl="2" indent="-468000">
              <a:spcBef>
                <a:spcPts val="0"/>
              </a:spcBef>
              <a:buClr>
                <a:schemeClr val="tx1"/>
              </a:buClr>
              <a:buSzPct val="70000"/>
              <a:defRPr/>
            </a:pPr>
            <a:r>
              <a:rPr lang="zh-CN" altLang="en-US" dirty="0">
                <a:latin typeface="Verdana" panose="020B0604030504040204" pitchFamily="34" charset="0"/>
                <a:cs typeface="Verdana" panose="020B0604030504040204" pitchFamily="34" charset="0"/>
              </a:rPr>
              <a:t>记录：</a:t>
            </a:r>
            <a:r>
              <a:rPr lang="en-US" altLang="zh-CN" dirty="0">
                <a:latin typeface="Verdana" panose="020B0604030504040204" pitchFamily="34" charset="0"/>
                <a:cs typeface="Verdana" panose="020B0604030504040204" pitchFamily="34" charset="0"/>
              </a:rPr>
              <a:t>Path(A,B) = K</a:t>
            </a:r>
            <a:r>
              <a:rPr lang="zh-CN" altLang="en-US" dirty="0">
                <a:latin typeface="Verdana" panose="020B0604030504040204" pitchFamily="34" charset="0"/>
                <a:cs typeface="Verdana" panose="020B0604030504040204" pitchFamily="34" charset="0"/>
              </a:rPr>
              <a:t>（表示</a:t>
            </a:r>
            <a:r>
              <a:rPr lang="en-US" altLang="zh-CN" dirty="0">
                <a:latin typeface="Verdana" panose="020B0604030504040204" pitchFamily="34" charset="0"/>
                <a:cs typeface="Verdana" panose="020B0604030504040204" pitchFamily="34" charset="0"/>
              </a:rPr>
              <a:t>SP</a:t>
            </a:r>
            <a:r>
              <a:rPr lang="zh-CN" altLang="en-US" dirty="0">
                <a:latin typeface="Verdana" panose="020B0604030504040204" pitchFamily="34" charset="0"/>
                <a:cs typeface="Verdana" panose="020B0604030504040204" pitchFamily="34" charset="0"/>
              </a:rPr>
              <a:t>＝</a:t>
            </a:r>
            <a:r>
              <a:rPr lang="en-US" altLang="zh-CN" dirty="0">
                <a:latin typeface="Verdana" panose="020B0604030504040204" pitchFamily="34" charset="0"/>
                <a:cs typeface="Verdana" panose="020B0604030504040204" pitchFamily="34" charset="0"/>
              </a:rPr>
              <a:t>“A-&gt;K-&gt;B”</a:t>
            </a:r>
            <a:r>
              <a:rPr lang="zh-CN" altLang="en-US" dirty="0">
                <a:latin typeface="Verdana" panose="020B0604030504040204" pitchFamily="34" charset="0"/>
                <a:cs typeface="Verdana" panose="020B0604030504040204" pitchFamily="34" charset="0"/>
              </a:rPr>
              <a:t>）</a:t>
            </a:r>
          </a:p>
          <a:p>
            <a:pPr marL="936000" lvl="1" indent="-468000">
              <a:spcBef>
                <a:spcPts val="0"/>
              </a:spcBef>
              <a:buClr>
                <a:schemeClr val="tx1"/>
              </a:buClr>
              <a:defRPr/>
            </a:pPr>
            <a:r>
              <a:rPr lang="zh-CN" altLang="en-US" dirty="0">
                <a:latin typeface="Verdana" panose="020B0604030504040204" pitchFamily="34" charset="0"/>
                <a:cs typeface="Verdana" panose="020B0604030504040204" pitchFamily="34" charset="0"/>
              </a:rPr>
              <a:t>否则：维持</a:t>
            </a:r>
            <a:r>
              <a:rPr lang="en-US" altLang="zh-CN" dirty="0" err="1">
                <a:latin typeface="Verdana" panose="020B0604030504040204" pitchFamily="34" charset="0"/>
                <a:cs typeface="Verdana" panose="020B0604030504040204" pitchFamily="34" charset="0"/>
              </a:rPr>
              <a:t>Dist</a:t>
            </a:r>
            <a:r>
              <a:rPr lang="en-US" altLang="zh-CN" dirty="0">
                <a:latin typeface="Verdana" panose="020B0604030504040204" pitchFamily="34" charset="0"/>
                <a:cs typeface="Verdana" panose="020B0604030504040204" pitchFamily="34" charset="0"/>
              </a:rPr>
              <a:t>(A,K) </a:t>
            </a:r>
            <a:r>
              <a:rPr lang="zh-CN" altLang="en-US" dirty="0">
                <a:latin typeface="Verdana" panose="020B0604030504040204" pitchFamily="34" charset="0"/>
                <a:cs typeface="Verdana" panose="020B0604030504040204" pitchFamily="34" charset="0"/>
              </a:rPr>
              <a:t>和</a:t>
            </a:r>
            <a:r>
              <a:rPr lang="en-US" altLang="zh-CN" dirty="0">
                <a:latin typeface="Verdana" panose="020B0604030504040204" pitchFamily="34" charset="0"/>
                <a:cs typeface="Verdana" panose="020B0604030504040204" pitchFamily="34" charset="0"/>
              </a:rPr>
              <a:t>Path(A,B) </a:t>
            </a:r>
            <a:r>
              <a:rPr lang="zh-CN" altLang="en-US" dirty="0">
                <a:latin typeface="Verdana" panose="020B0604030504040204" pitchFamily="34" charset="0"/>
                <a:cs typeface="Verdana" panose="020B0604030504040204" pitchFamily="34" charset="0"/>
              </a:rPr>
              <a:t>的值不变</a:t>
            </a:r>
          </a:p>
          <a:p>
            <a:pPr marL="468000" lvl="1" indent="-468000">
              <a:spcBef>
                <a:spcPts val="0"/>
              </a:spcBef>
              <a:buClr>
                <a:schemeClr val="tx1"/>
              </a:buClr>
              <a:buSzPct val="100000"/>
              <a:buFont typeface="Wingdings" panose="05000000000000000000" pitchFamily="2" charset="2"/>
              <a:buChar char=""/>
              <a:defRPr/>
            </a:pPr>
            <a:r>
              <a:rPr lang="zh-CN" altLang="en-US" dirty="0">
                <a:latin typeface="Verdana" panose="020B0604030504040204" pitchFamily="34" charset="0"/>
                <a:cs typeface="Verdana" panose="020B0604030504040204" pitchFamily="34" charset="0"/>
              </a:rPr>
              <a:t>当所有顶点均试探完毕，则算法结束，此时：</a:t>
            </a:r>
          </a:p>
          <a:p>
            <a:pPr marL="936000" lvl="1" indent="-468000">
              <a:spcBef>
                <a:spcPts val="0"/>
              </a:spcBef>
              <a:buClr>
                <a:schemeClr val="tx1"/>
              </a:buClr>
              <a:defRPr/>
            </a:pPr>
            <a:r>
              <a:rPr lang="en-US" altLang="zh-CN" dirty="0" err="1">
                <a:latin typeface="Verdana" panose="020B0604030504040204" pitchFamily="34" charset="0"/>
                <a:cs typeface="Verdana" panose="020B0604030504040204" pitchFamily="34" charset="0"/>
              </a:rPr>
              <a:t>Dist</a:t>
            </a:r>
            <a:r>
              <a:rPr lang="en-US" altLang="zh-CN" dirty="0">
                <a:latin typeface="Verdana" panose="020B0604030504040204" pitchFamily="34" charset="0"/>
                <a:cs typeface="Verdana" panose="020B0604030504040204" pitchFamily="34" charset="0"/>
              </a:rPr>
              <a:t>(AB)</a:t>
            </a:r>
            <a:r>
              <a:rPr lang="zh-CN" altLang="en-US" dirty="0">
                <a:latin typeface="Verdana" panose="020B0604030504040204" pitchFamily="34" charset="0"/>
                <a:cs typeface="Verdana" panose="020B0604030504040204" pitchFamily="34" charset="0"/>
              </a:rPr>
              <a:t>记录顶点</a:t>
            </a:r>
            <a:r>
              <a:rPr lang="en-US" altLang="zh-CN" dirty="0">
                <a:latin typeface="Verdana" panose="020B0604030504040204" pitchFamily="34" charset="0"/>
                <a:cs typeface="Verdana" panose="020B0604030504040204" pitchFamily="34" charset="0"/>
              </a:rPr>
              <a:t>A</a:t>
            </a:r>
            <a:r>
              <a:rPr lang="zh-CN" altLang="en-US" dirty="0">
                <a:latin typeface="Verdana" panose="020B0604030504040204" pitchFamily="34" charset="0"/>
                <a:cs typeface="Verdana" panose="020B0604030504040204" pitchFamily="34" charset="0"/>
              </a:rPr>
              <a:t>到</a:t>
            </a:r>
            <a:r>
              <a:rPr lang="en-US" altLang="zh-CN" dirty="0">
                <a:latin typeface="Verdana" panose="020B0604030504040204" pitchFamily="34" charset="0"/>
                <a:cs typeface="Verdana" panose="020B0604030504040204" pitchFamily="34" charset="0"/>
              </a:rPr>
              <a:t>B</a:t>
            </a:r>
            <a:r>
              <a:rPr lang="zh-CN" altLang="en-US" dirty="0">
                <a:latin typeface="Verdana" panose="020B0604030504040204" pitchFamily="34" charset="0"/>
                <a:cs typeface="Verdana" panose="020B0604030504040204" pitchFamily="34" charset="0"/>
              </a:rPr>
              <a:t>的最短路径的长度</a:t>
            </a:r>
          </a:p>
          <a:p>
            <a:pPr marL="936000" lvl="1" indent="-468000">
              <a:spcBef>
                <a:spcPts val="0"/>
              </a:spcBef>
              <a:buClr>
                <a:schemeClr val="tx1"/>
              </a:buClr>
              <a:defRPr/>
            </a:pPr>
            <a:r>
              <a:rPr lang="en-US" altLang="zh-CN" dirty="0">
                <a:latin typeface="Verdana" panose="020B0604030504040204" pitchFamily="34" charset="0"/>
                <a:cs typeface="Verdana" panose="020B0604030504040204" pitchFamily="34" charset="0"/>
              </a:rPr>
              <a:t>Path(AB)</a:t>
            </a:r>
            <a:r>
              <a:rPr lang="zh-CN" altLang="en-US" dirty="0">
                <a:latin typeface="Verdana" panose="020B0604030504040204" pitchFamily="34" charset="0"/>
                <a:cs typeface="Verdana" panose="020B0604030504040204" pitchFamily="34" charset="0"/>
              </a:rPr>
              <a:t>保存顶点</a:t>
            </a:r>
            <a:r>
              <a:rPr lang="en-US" altLang="zh-CN" dirty="0">
                <a:latin typeface="Verdana" panose="020B0604030504040204" pitchFamily="34" charset="0"/>
                <a:cs typeface="Verdana" panose="020B0604030504040204" pitchFamily="34" charset="0"/>
              </a:rPr>
              <a:t>A</a:t>
            </a:r>
            <a:r>
              <a:rPr lang="zh-CN" altLang="en-US" dirty="0">
                <a:latin typeface="Verdana" panose="020B0604030504040204" pitchFamily="34" charset="0"/>
                <a:cs typeface="Verdana" panose="020B0604030504040204" pitchFamily="34" charset="0"/>
              </a:rPr>
              <a:t>到</a:t>
            </a:r>
            <a:r>
              <a:rPr lang="en-US" altLang="zh-CN" dirty="0">
                <a:latin typeface="Verdana" panose="020B0604030504040204" pitchFamily="34" charset="0"/>
                <a:cs typeface="Verdana" panose="020B0604030504040204" pitchFamily="34" charset="0"/>
              </a:rPr>
              <a:t>B</a:t>
            </a:r>
            <a:r>
              <a:rPr lang="zh-CN" altLang="en-US" dirty="0">
                <a:latin typeface="Verdana" panose="020B0604030504040204" pitchFamily="34" charset="0"/>
                <a:cs typeface="Verdana" panose="020B0604030504040204" pitchFamily="34" charset="0"/>
              </a:rPr>
              <a:t>的最短路径经过的顶点信息</a:t>
            </a:r>
          </a:p>
        </p:txBody>
      </p:sp>
    </p:spTree>
    <p:extLst>
      <p:ext uri="{BB962C8B-B14F-4D97-AF65-F5344CB8AC3E}">
        <p14:creationId xmlns:p14="http://schemas.microsoft.com/office/powerpoint/2010/main" val="1657460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13410">
                                            <p:txEl>
                                              <p:pRg st="0" end="0"/>
                                            </p:txEl>
                                          </p:spTgt>
                                        </p:tgtEl>
                                        <p:attrNameLst>
                                          <p:attrName>style.visibility</p:attrName>
                                        </p:attrNameLst>
                                      </p:cBhvr>
                                      <p:to>
                                        <p:strVal val="visible"/>
                                      </p:to>
                                    </p:set>
                                    <p:animEffect transition="in" filter="wipe(left)">
                                      <p:cBhvr>
                                        <p:cTn id="7" dur="500"/>
                                        <p:tgtEl>
                                          <p:spTgt spid="913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13410">
                                            <p:txEl>
                                              <p:pRg st="1" end="1"/>
                                            </p:txEl>
                                          </p:spTgt>
                                        </p:tgtEl>
                                        <p:attrNameLst>
                                          <p:attrName>style.visibility</p:attrName>
                                        </p:attrNameLst>
                                      </p:cBhvr>
                                      <p:to>
                                        <p:strVal val="visible"/>
                                      </p:to>
                                    </p:set>
                                    <p:animEffect transition="in" filter="wipe(left)">
                                      <p:cBhvr>
                                        <p:cTn id="12" dur="500"/>
                                        <p:tgtEl>
                                          <p:spTgt spid="91341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13410">
                                            <p:txEl>
                                              <p:pRg st="2" end="2"/>
                                            </p:txEl>
                                          </p:spTgt>
                                        </p:tgtEl>
                                        <p:attrNameLst>
                                          <p:attrName>style.visibility</p:attrName>
                                        </p:attrNameLst>
                                      </p:cBhvr>
                                      <p:to>
                                        <p:strVal val="visible"/>
                                      </p:to>
                                    </p:set>
                                    <p:animEffect transition="in" filter="wipe(left)">
                                      <p:cBhvr>
                                        <p:cTn id="17" dur="500"/>
                                        <p:tgtEl>
                                          <p:spTgt spid="91341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13410">
                                            <p:txEl>
                                              <p:pRg st="3" end="3"/>
                                            </p:txEl>
                                          </p:spTgt>
                                        </p:tgtEl>
                                        <p:attrNameLst>
                                          <p:attrName>style.visibility</p:attrName>
                                        </p:attrNameLst>
                                      </p:cBhvr>
                                      <p:to>
                                        <p:strVal val="visible"/>
                                      </p:to>
                                    </p:set>
                                    <p:animEffect transition="in" filter="wipe(left)">
                                      <p:cBhvr>
                                        <p:cTn id="22" dur="500"/>
                                        <p:tgtEl>
                                          <p:spTgt spid="91341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13410">
                                            <p:txEl>
                                              <p:pRg st="4" end="4"/>
                                            </p:txEl>
                                          </p:spTgt>
                                        </p:tgtEl>
                                        <p:attrNameLst>
                                          <p:attrName>style.visibility</p:attrName>
                                        </p:attrNameLst>
                                      </p:cBhvr>
                                      <p:to>
                                        <p:strVal val="visible"/>
                                      </p:to>
                                    </p:set>
                                    <p:animEffect transition="in" filter="wipe(left)">
                                      <p:cBhvr>
                                        <p:cTn id="27" dur="500"/>
                                        <p:tgtEl>
                                          <p:spTgt spid="91341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13410">
                                            <p:txEl>
                                              <p:pRg st="5" end="5"/>
                                            </p:txEl>
                                          </p:spTgt>
                                        </p:tgtEl>
                                        <p:attrNameLst>
                                          <p:attrName>style.visibility</p:attrName>
                                        </p:attrNameLst>
                                      </p:cBhvr>
                                      <p:to>
                                        <p:strVal val="visible"/>
                                      </p:to>
                                    </p:set>
                                    <p:animEffect transition="in" filter="wipe(left)">
                                      <p:cBhvr>
                                        <p:cTn id="32" dur="500"/>
                                        <p:tgtEl>
                                          <p:spTgt spid="91341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13410">
                                            <p:txEl>
                                              <p:pRg st="6" end="6"/>
                                            </p:txEl>
                                          </p:spTgt>
                                        </p:tgtEl>
                                        <p:attrNameLst>
                                          <p:attrName>style.visibility</p:attrName>
                                        </p:attrNameLst>
                                      </p:cBhvr>
                                      <p:to>
                                        <p:strVal val="visible"/>
                                      </p:to>
                                    </p:set>
                                    <p:animEffect transition="in" filter="wipe(left)">
                                      <p:cBhvr>
                                        <p:cTn id="37" dur="500"/>
                                        <p:tgtEl>
                                          <p:spTgt spid="91341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13410">
                                            <p:txEl>
                                              <p:pRg st="7" end="7"/>
                                            </p:txEl>
                                          </p:spTgt>
                                        </p:tgtEl>
                                        <p:attrNameLst>
                                          <p:attrName>style.visibility</p:attrName>
                                        </p:attrNameLst>
                                      </p:cBhvr>
                                      <p:to>
                                        <p:strVal val="visible"/>
                                      </p:to>
                                    </p:set>
                                    <p:animEffect transition="in" filter="wipe(left)">
                                      <p:cBhvr>
                                        <p:cTn id="42" dur="500"/>
                                        <p:tgtEl>
                                          <p:spTgt spid="91341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13410">
                                            <p:txEl>
                                              <p:pRg st="8" end="8"/>
                                            </p:txEl>
                                          </p:spTgt>
                                        </p:tgtEl>
                                        <p:attrNameLst>
                                          <p:attrName>style.visibility</p:attrName>
                                        </p:attrNameLst>
                                      </p:cBhvr>
                                      <p:to>
                                        <p:strVal val="visible"/>
                                      </p:to>
                                    </p:set>
                                    <p:animEffect transition="in" filter="wipe(left)">
                                      <p:cBhvr>
                                        <p:cTn id="47" dur="500"/>
                                        <p:tgtEl>
                                          <p:spTgt spid="913410">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13410">
                                            <p:txEl>
                                              <p:pRg st="9" end="9"/>
                                            </p:txEl>
                                          </p:spTgt>
                                        </p:tgtEl>
                                        <p:attrNameLst>
                                          <p:attrName>style.visibility</p:attrName>
                                        </p:attrNameLst>
                                      </p:cBhvr>
                                      <p:to>
                                        <p:strVal val="visible"/>
                                      </p:to>
                                    </p:set>
                                    <p:animEffect transition="in" filter="wipe(left)">
                                      <p:cBhvr>
                                        <p:cTn id="52" dur="500"/>
                                        <p:tgtEl>
                                          <p:spTgt spid="9134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Text Box 32"/>
          <p:cNvSpPr txBox="1">
            <a:spLocks noChangeArrowheads="1"/>
          </p:cNvSpPr>
          <p:nvPr/>
        </p:nvSpPr>
        <p:spPr bwMode="auto">
          <a:xfrm>
            <a:off x="0" y="1"/>
            <a:ext cx="9143999" cy="6858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sp>
        <p:nvSpPr>
          <p:cNvPr id="3" name="Rectangle 2"/>
          <p:cNvSpPr>
            <a:spLocks noChangeArrowheads="1"/>
          </p:cNvSpPr>
          <p:nvPr/>
        </p:nvSpPr>
        <p:spPr bwMode="auto">
          <a:xfrm>
            <a:off x="1866900" y="2330450"/>
            <a:ext cx="24685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 name="Rectangle 3"/>
          <p:cNvSpPr>
            <a:spLocks noChangeArrowheads="1"/>
          </p:cNvSpPr>
          <p:nvPr/>
        </p:nvSpPr>
        <p:spPr bwMode="auto">
          <a:xfrm>
            <a:off x="1866900" y="2330450"/>
            <a:ext cx="24860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 name="Group 4"/>
          <p:cNvGrpSpPr>
            <a:grpSpLocks/>
          </p:cNvGrpSpPr>
          <p:nvPr/>
        </p:nvGrpSpPr>
        <p:grpSpPr bwMode="auto">
          <a:xfrm>
            <a:off x="395288" y="44450"/>
            <a:ext cx="2335212" cy="2492375"/>
            <a:chOff x="521" y="255"/>
            <a:chExt cx="1471" cy="1570"/>
          </a:xfrm>
        </p:grpSpPr>
        <p:grpSp>
          <p:nvGrpSpPr>
            <p:cNvPr id="6" name="Group 5"/>
            <p:cNvGrpSpPr>
              <a:grpSpLocks/>
            </p:cNvGrpSpPr>
            <p:nvPr/>
          </p:nvGrpSpPr>
          <p:grpSpPr bwMode="auto">
            <a:xfrm>
              <a:off x="532" y="619"/>
              <a:ext cx="251" cy="229"/>
              <a:chOff x="535" y="629"/>
              <a:chExt cx="251" cy="229"/>
            </a:xfrm>
          </p:grpSpPr>
          <p:sp>
            <p:nvSpPr>
              <p:cNvPr id="56" name="Oval 6"/>
              <p:cNvSpPr>
                <a:spLocks noChangeArrowheads="1"/>
              </p:cNvSpPr>
              <p:nvPr/>
            </p:nvSpPr>
            <p:spPr bwMode="auto">
              <a:xfrm>
                <a:off x="535" y="629"/>
                <a:ext cx="251" cy="229"/>
              </a:xfrm>
              <a:prstGeom prst="ellipse">
                <a:avLst/>
              </a:prstGeom>
              <a:solidFill>
                <a:srgbClr val="FFFFFF"/>
              </a:solidFill>
              <a:ln w="28575">
                <a:solidFill>
                  <a:srgbClr val="000000"/>
                </a:solidFill>
                <a:round/>
                <a:headEnd/>
                <a:tailEnd/>
              </a:ln>
            </p:spPr>
            <p:txBody>
              <a:bodyPr/>
              <a:lstStyle/>
              <a:p>
                <a:endParaRPr lang="zh-CN" altLang="en-US"/>
              </a:p>
            </p:txBody>
          </p:sp>
          <p:sp>
            <p:nvSpPr>
              <p:cNvPr id="57" name="Rectangle 7"/>
              <p:cNvSpPr>
                <a:spLocks noChangeArrowheads="1"/>
              </p:cNvSpPr>
              <p:nvPr/>
            </p:nvSpPr>
            <p:spPr bwMode="auto">
              <a:xfrm>
                <a:off x="567" y="667"/>
                <a:ext cx="1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000000"/>
                    </a:solidFill>
                    <a:latin typeface="Verdana" pitchFamily="34" charset="0"/>
                  </a:rPr>
                  <a:t>2</a:t>
                </a:r>
                <a:endParaRPr lang="en-US" altLang="zh-CN" sz="1600" b="1">
                  <a:latin typeface="Verdana" pitchFamily="34" charset="0"/>
                </a:endParaRPr>
              </a:p>
            </p:txBody>
          </p:sp>
        </p:grpSp>
        <p:grpSp>
          <p:nvGrpSpPr>
            <p:cNvPr id="7" name="Group 8"/>
            <p:cNvGrpSpPr>
              <a:grpSpLocks/>
            </p:cNvGrpSpPr>
            <p:nvPr/>
          </p:nvGrpSpPr>
          <p:grpSpPr bwMode="auto">
            <a:xfrm>
              <a:off x="1735" y="619"/>
              <a:ext cx="251" cy="229"/>
              <a:chOff x="1735" y="619"/>
              <a:chExt cx="251" cy="229"/>
            </a:xfrm>
          </p:grpSpPr>
          <p:sp>
            <p:nvSpPr>
              <p:cNvPr id="53" name="Oval 9"/>
              <p:cNvSpPr>
                <a:spLocks noChangeArrowheads="1"/>
              </p:cNvSpPr>
              <p:nvPr/>
            </p:nvSpPr>
            <p:spPr bwMode="auto">
              <a:xfrm>
                <a:off x="1735" y="619"/>
                <a:ext cx="251" cy="229"/>
              </a:xfrm>
              <a:prstGeom prst="ellipse">
                <a:avLst/>
              </a:prstGeom>
              <a:solidFill>
                <a:srgbClr val="FFFFFF"/>
              </a:solidFill>
              <a:ln w="28575">
                <a:solidFill>
                  <a:srgbClr val="000000"/>
                </a:solidFill>
                <a:round/>
                <a:headEnd/>
                <a:tailEnd/>
              </a:ln>
            </p:spPr>
            <p:txBody>
              <a:bodyPr/>
              <a:lstStyle/>
              <a:p>
                <a:endParaRPr lang="zh-CN" altLang="en-US"/>
              </a:p>
            </p:txBody>
          </p:sp>
          <p:sp>
            <p:nvSpPr>
              <p:cNvPr id="54" name="Rectangle 10"/>
              <p:cNvSpPr>
                <a:spLocks noChangeArrowheads="1"/>
              </p:cNvSpPr>
              <p:nvPr/>
            </p:nvSpPr>
            <p:spPr bwMode="auto">
              <a:xfrm>
                <a:off x="1811" y="667"/>
                <a:ext cx="9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 name="Rectangle 11"/>
              <p:cNvSpPr>
                <a:spLocks noChangeArrowheads="1"/>
              </p:cNvSpPr>
              <p:nvPr/>
            </p:nvSpPr>
            <p:spPr bwMode="auto">
              <a:xfrm>
                <a:off x="1767" y="657"/>
                <a:ext cx="1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000000"/>
                    </a:solidFill>
                    <a:latin typeface="Verdana" pitchFamily="34" charset="0"/>
                  </a:rPr>
                  <a:t>3</a:t>
                </a:r>
                <a:endParaRPr lang="en-US" altLang="zh-CN" sz="1600" b="1">
                  <a:latin typeface="Verdana" pitchFamily="34" charset="0"/>
                </a:endParaRPr>
              </a:p>
            </p:txBody>
          </p:sp>
        </p:grpSp>
        <p:sp>
          <p:nvSpPr>
            <p:cNvPr id="8" name="Rectangle 12"/>
            <p:cNvSpPr>
              <a:spLocks noChangeArrowheads="1"/>
            </p:cNvSpPr>
            <p:nvPr/>
          </p:nvSpPr>
          <p:spPr bwMode="auto">
            <a:xfrm>
              <a:off x="617" y="1569"/>
              <a:ext cx="10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9" name="Group 13"/>
            <p:cNvGrpSpPr>
              <a:grpSpLocks/>
            </p:cNvGrpSpPr>
            <p:nvPr/>
          </p:nvGrpSpPr>
          <p:grpSpPr bwMode="auto">
            <a:xfrm>
              <a:off x="531" y="1525"/>
              <a:ext cx="251" cy="229"/>
              <a:chOff x="528" y="1524"/>
              <a:chExt cx="251" cy="229"/>
            </a:xfrm>
          </p:grpSpPr>
          <p:sp>
            <p:nvSpPr>
              <p:cNvPr id="51" name="Oval 14"/>
              <p:cNvSpPr>
                <a:spLocks noChangeArrowheads="1"/>
              </p:cNvSpPr>
              <p:nvPr/>
            </p:nvSpPr>
            <p:spPr bwMode="auto">
              <a:xfrm>
                <a:off x="528" y="1524"/>
                <a:ext cx="251" cy="229"/>
              </a:xfrm>
              <a:prstGeom prst="ellipse">
                <a:avLst/>
              </a:prstGeom>
              <a:solidFill>
                <a:srgbClr val="FFFFFF"/>
              </a:solidFill>
              <a:ln w="28575">
                <a:solidFill>
                  <a:srgbClr val="000000"/>
                </a:solidFill>
                <a:round/>
                <a:headEnd/>
                <a:tailEnd/>
              </a:ln>
            </p:spPr>
            <p:txBody>
              <a:bodyPr/>
              <a:lstStyle/>
              <a:p>
                <a:endParaRPr lang="zh-CN" altLang="en-US"/>
              </a:p>
            </p:txBody>
          </p:sp>
          <p:sp>
            <p:nvSpPr>
              <p:cNvPr id="52" name="Rectangle 15"/>
              <p:cNvSpPr>
                <a:spLocks noChangeArrowheads="1"/>
              </p:cNvSpPr>
              <p:nvPr/>
            </p:nvSpPr>
            <p:spPr bwMode="auto">
              <a:xfrm>
                <a:off x="560" y="1562"/>
                <a:ext cx="1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000000"/>
                    </a:solidFill>
                    <a:latin typeface="Verdana" pitchFamily="34" charset="0"/>
                  </a:rPr>
                  <a:t>0</a:t>
                </a:r>
                <a:endParaRPr lang="en-US" altLang="zh-CN" sz="1600" b="1">
                  <a:latin typeface="Verdana" pitchFamily="34" charset="0"/>
                </a:endParaRPr>
              </a:p>
            </p:txBody>
          </p:sp>
        </p:grpSp>
        <p:grpSp>
          <p:nvGrpSpPr>
            <p:cNvPr id="10" name="Group 16"/>
            <p:cNvGrpSpPr>
              <a:grpSpLocks/>
            </p:cNvGrpSpPr>
            <p:nvPr/>
          </p:nvGrpSpPr>
          <p:grpSpPr bwMode="auto">
            <a:xfrm>
              <a:off x="1736" y="1525"/>
              <a:ext cx="251" cy="229"/>
              <a:chOff x="1736" y="1514"/>
              <a:chExt cx="251" cy="229"/>
            </a:xfrm>
          </p:grpSpPr>
          <p:sp>
            <p:nvSpPr>
              <p:cNvPr id="49" name="Oval 17"/>
              <p:cNvSpPr>
                <a:spLocks noChangeArrowheads="1"/>
              </p:cNvSpPr>
              <p:nvPr/>
            </p:nvSpPr>
            <p:spPr bwMode="auto">
              <a:xfrm>
                <a:off x="1736" y="1514"/>
                <a:ext cx="251" cy="229"/>
              </a:xfrm>
              <a:prstGeom prst="ellipse">
                <a:avLst/>
              </a:prstGeom>
              <a:solidFill>
                <a:srgbClr val="FFFFFF"/>
              </a:solidFill>
              <a:ln w="28575">
                <a:solidFill>
                  <a:srgbClr val="000000"/>
                </a:solidFill>
                <a:round/>
                <a:headEnd/>
                <a:tailEnd/>
              </a:ln>
            </p:spPr>
            <p:txBody>
              <a:bodyPr/>
              <a:lstStyle/>
              <a:p>
                <a:endParaRPr lang="zh-CN" altLang="en-US"/>
              </a:p>
            </p:txBody>
          </p:sp>
          <p:sp>
            <p:nvSpPr>
              <p:cNvPr id="50" name="Rectangle 18"/>
              <p:cNvSpPr>
                <a:spLocks noChangeArrowheads="1"/>
              </p:cNvSpPr>
              <p:nvPr/>
            </p:nvSpPr>
            <p:spPr bwMode="auto">
              <a:xfrm>
                <a:off x="1768" y="1552"/>
                <a:ext cx="1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000000"/>
                    </a:solidFill>
                    <a:latin typeface="Verdana" pitchFamily="34" charset="0"/>
                  </a:rPr>
                  <a:t>1</a:t>
                </a:r>
                <a:endParaRPr lang="en-US" altLang="zh-CN" sz="1600" b="1">
                  <a:latin typeface="Verdana" pitchFamily="34" charset="0"/>
                </a:endParaRPr>
              </a:p>
            </p:txBody>
          </p:sp>
        </p:grpSp>
        <p:grpSp>
          <p:nvGrpSpPr>
            <p:cNvPr id="11" name="Group 19"/>
            <p:cNvGrpSpPr>
              <a:grpSpLocks/>
            </p:cNvGrpSpPr>
            <p:nvPr/>
          </p:nvGrpSpPr>
          <p:grpSpPr bwMode="auto">
            <a:xfrm>
              <a:off x="781" y="705"/>
              <a:ext cx="946" cy="58"/>
              <a:chOff x="781" y="715"/>
              <a:chExt cx="946" cy="58"/>
            </a:xfrm>
          </p:grpSpPr>
          <p:sp>
            <p:nvSpPr>
              <p:cNvPr id="46" name="Line 20"/>
              <p:cNvSpPr>
                <a:spLocks noChangeShapeType="1"/>
              </p:cNvSpPr>
              <p:nvPr/>
            </p:nvSpPr>
            <p:spPr bwMode="auto">
              <a:xfrm>
                <a:off x="781" y="743"/>
                <a:ext cx="8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Freeform 21"/>
              <p:cNvSpPr>
                <a:spLocks/>
              </p:cNvSpPr>
              <p:nvPr/>
            </p:nvSpPr>
            <p:spPr bwMode="auto">
              <a:xfrm>
                <a:off x="1647" y="715"/>
                <a:ext cx="80" cy="58"/>
              </a:xfrm>
              <a:custGeom>
                <a:avLst/>
                <a:gdLst>
                  <a:gd name="T0" fmla="*/ 80 w 80"/>
                  <a:gd name="T1" fmla="*/ 23 h 47"/>
                  <a:gd name="T2" fmla="*/ 0 w 80"/>
                  <a:gd name="T3" fmla="*/ 47 h 47"/>
                  <a:gd name="T4" fmla="*/ 0 w 80"/>
                  <a:gd name="T5" fmla="*/ 0 h 47"/>
                  <a:gd name="T6" fmla="*/ 80 w 80"/>
                  <a:gd name="T7" fmla="*/ 23 h 47"/>
                </a:gdLst>
                <a:ahLst/>
                <a:cxnLst>
                  <a:cxn ang="0">
                    <a:pos x="T0" y="T1"/>
                  </a:cxn>
                  <a:cxn ang="0">
                    <a:pos x="T2" y="T3"/>
                  </a:cxn>
                  <a:cxn ang="0">
                    <a:pos x="T4" y="T5"/>
                  </a:cxn>
                  <a:cxn ang="0">
                    <a:pos x="T6" y="T7"/>
                  </a:cxn>
                </a:cxnLst>
                <a:rect l="0" t="0" r="r" b="b"/>
                <a:pathLst>
                  <a:path w="80" h="47">
                    <a:moveTo>
                      <a:pt x="80" y="23"/>
                    </a:moveTo>
                    <a:lnTo>
                      <a:pt x="0" y="47"/>
                    </a:lnTo>
                    <a:lnTo>
                      <a:pt x="0" y="0"/>
                    </a:lnTo>
                    <a:lnTo>
                      <a:pt x="80" y="23"/>
                    </a:lnTo>
                    <a:close/>
                  </a:path>
                </a:pathLst>
              </a:custGeom>
              <a:solidFill>
                <a:srgbClr val="000000"/>
              </a:solidFill>
              <a:ln w="28575" cmpd="sng">
                <a:solidFill>
                  <a:srgbClr val="000000"/>
                </a:solidFill>
                <a:prstDash val="solid"/>
                <a:round/>
                <a:headEnd/>
                <a:tailEnd/>
              </a:ln>
            </p:spPr>
            <p:txBody>
              <a:bodyPr/>
              <a:lstStyle/>
              <a:p>
                <a:endParaRPr lang="zh-CN" altLang="en-US"/>
              </a:p>
            </p:txBody>
          </p:sp>
        </p:grpSp>
        <p:grpSp>
          <p:nvGrpSpPr>
            <p:cNvPr id="12" name="Group 22"/>
            <p:cNvGrpSpPr>
              <a:grpSpLocks/>
            </p:cNvGrpSpPr>
            <p:nvPr/>
          </p:nvGrpSpPr>
          <p:grpSpPr bwMode="auto">
            <a:xfrm>
              <a:off x="781" y="1610"/>
              <a:ext cx="946" cy="60"/>
              <a:chOff x="781" y="1610"/>
              <a:chExt cx="946" cy="60"/>
            </a:xfrm>
          </p:grpSpPr>
          <p:sp>
            <p:nvSpPr>
              <p:cNvPr id="44" name="Line 23"/>
              <p:cNvSpPr>
                <a:spLocks noChangeShapeType="1"/>
              </p:cNvSpPr>
              <p:nvPr/>
            </p:nvSpPr>
            <p:spPr bwMode="auto">
              <a:xfrm>
                <a:off x="781" y="1639"/>
                <a:ext cx="8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Freeform 24"/>
              <p:cNvSpPr>
                <a:spLocks/>
              </p:cNvSpPr>
              <p:nvPr/>
            </p:nvSpPr>
            <p:spPr bwMode="auto">
              <a:xfrm>
                <a:off x="1647" y="1610"/>
                <a:ext cx="80" cy="60"/>
              </a:xfrm>
              <a:custGeom>
                <a:avLst/>
                <a:gdLst>
                  <a:gd name="T0" fmla="*/ 80 w 80"/>
                  <a:gd name="T1" fmla="*/ 23 h 48"/>
                  <a:gd name="T2" fmla="*/ 0 w 80"/>
                  <a:gd name="T3" fmla="*/ 48 h 48"/>
                  <a:gd name="T4" fmla="*/ 0 w 80"/>
                  <a:gd name="T5" fmla="*/ 0 h 48"/>
                  <a:gd name="T6" fmla="*/ 80 w 80"/>
                  <a:gd name="T7" fmla="*/ 23 h 48"/>
                </a:gdLst>
                <a:ahLst/>
                <a:cxnLst>
                  <a:cxn ang="0">
                    <a:pos x="T0" y="T1"/>
                  </a:cxn>
                  <a:cxn ang="0">
                    <a:pos x="T2" y="T3"/>
                  </a:cxn>
                  <a:cxn ang="0">
                    <a:pos x="T4" y="T5"/>
                  </a:cxn>
                  <a:cxn ang="0">
                    <a:pos x="T6" y="T7"/>
                  </a:cxn>
                </a:cxnLst>
                <a:rect l="0" t="0" r="r" b="b"/>
                <a:pathLst>
                  <a:path w="80" h="48">
                    <a:moveTo>
                      <a:pt x="80" y="23"/>
                    </a:moveTo>
                    <a:lnTo>
                      <a:pt x="0" y="48"/>
                    </a:lnTo>
                    <a:lnTo>
                      <a:pt x="0" y="0"/>
                    </a:lnTo>
                    <a:lnTo>
                      <a:pt x="80" y="23"/>
                    </a:lnTo>
                    <a:close/>
                  </a:path>
                </a:pathLst>
              </a:custGeom>
              <a:solidFill>
                <a:srgbClr val="000000"/>
              </a:solidFill>
              <a:ln w="28575" cmpd="sng">
                <a:solidFill>
                  <a:srgbClr val="000000"/>
                </a:solidFill>
                <a:prstDash val="solid"/>
                <a:round/>
                <a:headEnd/>
                <a:tailEnd/>
              </a:ln>
            </p:spPr>
            <p:txBody>
              <a:bodyPr/>
              <a:lstStyle/>
              <a:p>
                <a:endParaRPr lang="zh-CN" altLang="en-US"/>
              </a:p>
            </p:txBody>
          </p:sp>
        </p:grpSp>
        <p:grpSp>
          <p:nvGrpSpPr>
            <p:cNvPr id="13" name="Group 25"/>
            <p:cNvGrpSpPr>
              <a:grpSpLocks/>
            </p:cNvGrpSpPr>
            <p:nvPr/>
          </p:nvGrpSpPr>
          <p:grpSpPr bwMode="auto">
            <a:xfrm>
              <a:off x="624" y="845"/>
              <a:ext cx="66" cy="680"/>
              <a:chOff x="628" y="854"/>
              <a:chExt cx="66" cy="644"/>
            </a:xfrm>
          </p:grpSpPr>
          <p:sp>
            <p:nvSpPr>
              <p:cNvPr id="42" name="Line 26"/>
              <p:cNvSpPr>
                <a:spLocks noChangeShapeType="1"/>
              </p:cNvSpPr>
              <p:nvPr/>
            </p:nvSpPr>
            <p:spPr bwMode="auto">
              <a:xfrm>
                <a:off x="661" y="854"/>
                <a:ext cx="0" cy="59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Freeform 27"/>
              <p:cNvSpPr>
                <a:spLocks/>
              </p:cNvSpPr>
              <p:nvPr/>
            </p:nvSpPr>
            <p:spPr bwMode="auto">
              <a:xfrm>
                <a:off x="628" y="1425"/>
                <a:ext cx="66" cy="73"/>
              </a:xfrm>
              <a:custGeom>
                <a:avLst/>
                <a:gdLst>
                  <a:gd name="T0" fmla="*/ 33 w 66"/>
                  <a:gd name="T1" fmla="*/ 59 h 59"/>
                  <a:gd name="T2" fmla="*/ 0 w 66"/>
                  <a:gd name="T3" fmla="*/ 0 h 59"/>
                  <a:gd name="T4" fmla="*/ 66 w 66"/>
                  <a:gd name="T5" fmla="*/ 0 h 59"/>
                  <a:gd name="T6" fmla="*/ 33 w 66"/>
                  <a:gd name="T7" fmla="*/ 59 h 59"/>
                </a:gdLst>
                <a:ahLst/>
                <a:cxnLst>
                  <a:cxn ang="0">
                    <a:pos x="T0" y="T1"/>
                  </a:cxn>
                  <a:cxn ang="0">
                    <a:pos x="T2" y="T3"/>
                  </a:cxn>
                  <a:cxn ang="0">
                    <a:pos x="T4" y="T5"/>
                  </a:cxn>
                  <a:cxn ang="0">
                    <a:pos x="T6" y="T7"/>
                  </a:cxn>
                </a:cxnLst>
                <a:rect l="0" t="0" r="r" b="b"/>
                <a:pathLst>
                  <a:path w="66" h="59">
                    <a:moveTo>
                      <a:pt x="33" y="59"/>
                    </a:moveTo>
                    <a:lnTo>
                      <a:pt x="0" y="0"/>
                    </a:lnTo>
                    <a:lnTo>
                      <a:pt x="66" y="0"/>
                    </a:lnTo>
                    <a:lnTo>
                      <a:pt x="33" y="59"/>
                    </a:lnTo>
                    <a:close/>
                  </a:path>
                </a:pathLst>
              </a:custGeom>
              <a:solidFill>
                <a:srgbClr val="000000"/>
              </a:solidFill>
              <a:ln w="28575" cmpd="sng">
                <a:solidFill>
                  <a:srgbClr val="000000"/>
                </a:solidFill>
                <a:prstDash val="solid"/>
                <a:round/>
                <a:headEnd/>
                <a:tailEnd/>
              </a:ln>
            </p:spPr>
            <p:txBody>
              <a:bodyPr/>
              <a:lstStyle/>
              <a:p>
                <a:endParaRPr lang="zh-CN" altLang="en-US"/>
              </a:p>
            </p:txBody>
          </p:sp>
        </p:grpSp>
        <p:grpSp>
          <p:nvGrpSpPr>
            <p:cNvPr id="14" name="Group 28"/>
            <p:cNvGrpSpPr>
              <a:grpSpLocks/>
            </p:cNvGrpSpPr>
            <p:nvPr/>
          </p:nvGrpSpPr>
          <p:grpSpPr bwMode="auto">
            <a:xfrm>
              <a:off x="1836" y="845"/>
              <a:ext cx="65" cy="680"/>
              <a:chOff x="1836" y="854"/>
              <a:chExt cx="65" cy="654"/>
            </a:xfrm>
          </p:grpSpPr>
          <p:sp>
            <p:nvSpPr>
              <p:cNvPr id="40" name="Line 29"/>
              <p:cNvSpPr>
                <a:spLocks noChangeShapeType="1"/>
              </p:cNvSpPr>
              <p:nvPr/>
            </p:nvSpPr>
            <p:spPr bwMode="auto">
              <a:xfrm>
                <a:off x="1868" y="907"/>
                <a:ext cx="0" cy="60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Freeform 30"/>
              <p:cNvSpPr>
                <a:spLocks/>
              </p:cNvSpPr>
              <p:nvPr/>
            </p:nvSpPr>
            <p:spPr bwMode="auto">
              <a:xfrm>
                <a:off x="1836" y="854"/>
                <a:ext cx="65" cy="73"/>
              </a:xfrm>
              <a:custGeom>
                <a:avLst/>
                <a:gdLst>
                  <a:gd name="T0" fmla="*/ 32 w 65"/>
                  <a:gd name="T1" fmla="*/ 0 h 59"/>
                  <a:gd name="T2" fmla="*/ 65 w 65"/>
                  <a:gd name="T3" fmla="*/ 59 h 59"/>
                  <a:gd name="T4" fmla="*/ 0 w 65"/>
                  <a:gd name="T5" fmla="*/ 59 h 59"/>
                  <a:gd name="T6" fmla="*/ 32 w 65"/>
                  <a:gd name="T7" fmla="*/ 0 h 59"/>
                </a:gdLst>
                <a:ahLst/>
                <a:cxnLst>
                  <a:cxn ang="0">
                    <a:pos x="T0" y="T1"/>
                  </a:cxn>
                  <a:cxn ang="0">
                    <a:pos x="T2" y="T3"/>
                  </a:cxn>
                  <a:cxn ang="0">
                    <a:pos x="T4" y="T5"/>
                  </a:cxn>
                  <a:cxn ang="0">
                    <a:pos x="T6" y="T7"/>
                  </a:cxn>
                </a:cxnLst>
                <a:rect l="0" t="0" r="r" b="b"/>
                <a:pathLst>
                  <a:path w="65" h="59">
                    <a:moveTo>
                      <a:pt x="32" y="0"/>
                    </a:moveTo>
                    <a:lnTo>
                      <a:pt x="65" y="59"/>
                    </a:lnTo>
                    <a:lnTo>
                      <a:pt x="0" y="59"/>
                    </a:lnTo>
                    <a:lnTo>
                      <a:pt x="32" y="0"/>
                    </a:lnTo>
                    <a:close/>
                  </a:path>
                </a:pathLst>
              </a:custGeom>
              <a:solidFill>
                <a:srgbClr val="000000"/>
              </a:solidFill>
              <a:ln w="28575" cmpd="sng">
                <a:solidFill>
                  <a:srgbClr val="000000"/>
                </a:solidFill>
                <a:prstDash val="solid"/>
                <a:round/>
                <a:headEnd/>
                <a:tailEnd/>
              </a:ln>
            </p:spPr>
            <p:txBody>
              <a:bodyPr/>
              <a:lstStyle/>
              <a:p>
                <a:endParaRPr lang="zh-CN" altLang="en-US"/>
              </a:p>
            </p:txBody>
          </p:sp>
        </p:grpSp>
        <p:sp>
          <p:nvSpPr>
            <p:cNvPr id="15" name="Rectangle 31"/>
            <p:cNvSpPr>
              <a:spLocks noChangeArrowheads="1"/>
            </p:cNvSpPr>
            <p:nvPr/>
          </p:nvSpPr>
          <p:spPr bwMode="auto">
            <a:xfrm>
              <a:off x="1186" y="623"/>
              <a:ext cx="9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 name="Rectangle 32"/>
            <p:cNvSpPr>
              <a:spLocks noChangeArrowheads="1"/>
            </p:cNvSpPr>
            <p:nvPr/>
          </p:nvSpPr>
          <p:spPr bwMode="auto">
            <a:xfrm>
              <a:off x="1196" y="572"/>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ËÎÌå" charset="0"/>
                </a:rPr>
                <a:t>8</a:t>
              </a:r>
              <a:endParaRPr lang="en-US" altLang="zh-CN" sz="1800" b="1"/>
            </a:p>
          </p:txBody>
        </p:sp>
        <p:sp>
          <p:nvSpPr>
            <p:cNvPr id="17" name="Rectangle 33"/>
            <p:cNvSpPr>
              <a:spLocks noChangeArrowheads="1"/>
            </p:cNvSpPr>
            <p:nvPr/>
          </p:nvSpPr>
          <p:spPr bwMode="auto">
            <a:xfrm>
              <a:off x="563" y="1065"/>
              <a:ext cx="10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 name="Rectangle 34"/>
            <p:cNvSpPr>
              <a:spLocks noChangeArrowheads="1"/>
            </p:cNvSpPr>
            <p:nvPr/>
          </p:nvSpPr>
          <p:spPr bwMode="auto">
            <a:xfrm>
              <a:off x="521" y="1065"/>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ËÎÌå" charset="0"/>
                </a:rPr>
                <a:t>3</a:t>
              </a:r>
              <a:endParaRPr lang="en-US" altLang="zh-CN" sz="1800" b="1"/>
            </a:p>
          </p:txBody>
        </p:sp>
        <p:sp>
          <p:nvSpPr>
            <p:cNvPr id="19" name="Rectangle 35"/>
            <p:cNvSpPr>
              <a:spLocks noChangeArrowheads="1"/>
            </p:cNvSpPr>
            <p:nvPr/>
          </p:nvSpPr>
          <p:spPr bwMode="auto">
            <a:xfrm>
              <a:off x="1186" y="1648"/>
              <a:ext cx="9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 name="Rectangle 36"/>
            <p:cNvSpPr>
              <a:spLocks noChangeArrowheads="1"/>
            </p:cNvSpPr>
            <p:nvPr/>
          </p:nvSpPr>
          <p:spPr bwMode="auto">
            <a:xfrm>
              <a:off x="1196" y="1652"/>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ËÎÌå" charset="0"/>
                </a:rPr>
                <a:t>1</a:t>
              </a:r>
              <a:endParaRPr lang="en-US" altLang="zh-CN" sz="1800" b="1"/>
            </a:p>
          </p:txBody>
        </p:sp>
        <p:sp>
          <p:nvSpPr>
            <p:cNvPr id="21" name="Rectangle 37"/>
            <p:cNvSpPr>
              <a:spLocks noChangeArrowheads="1"/>
            </p:cNvSpPr>
            <p:nvPr/>
          </p:nvSpPr>
          <p:spPr bwMode="auto">
            <a:xfrm>
              <a:off x="1912" y="1065"/>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ËÎÌå" charset="0"/>
                </a:rPr>
                <a:t>2</a:t>
              </a:r>
              <a:endParaRPr lang="en-US" altLang="zh-CN" sz="1800" b="1"/>
            </a:p>
          </p:txBody>
        </p:sp>
        <p:grpSp>
          <p:nvGrpSpPr>
            <p:cNvPr id="22" name="Group 38"/>
            <p:cNvGrpSpPr>
              <a:grpSpLocks/>
            </p:cNvGrpSpPr>
            <p:nvPr/>
          </p:nvGrpSpPr>
          <p:grpSpPr bwMode="auto">
            <a:xfrm>
              <a:off x="748" y="407"/>
              <a:ext cx="1007" cy="574"/>
              <a:chOff x="759" y="393"/>
              <a:chExt cx="1007" cy="574"/>
            </a:xfrm>
          </p:grpSpPr>
          <p:sp>
            <p:nvSpPr>
              <p:cNvPr id="38" name="Arc 39"/>
              <p:cNvSpPr>
                <a:spLocks/>
              </p:cNvSpPr>
              <p:nvPr/>
            </p:nvSpPr>
            <p:spPr bwMode="auto">
              <a:xfrm>
                <a:off x="800" y="393"/>
                <a:ext cx="966" cy="574"/>
              </a:xfrm>
              <a:custGeom>
                <a:avLst/>
                <a:gdLst>
                  <a:gd name="G0" fmla="+- 16102 0 0"/>
                  <a:gd name="G1" fmla="+- 21600 0 0"/>
                  <a:gd name="G2" fmla="+- 21600 0 0"/>
                  <a:gd name="T0" fmla="*/ 0 w 33480"/>
                  <a:gd name="T1" fmla="*/ 7202 h 21600"/>
                  <a:gd name="T2" fmla="*/ 33480 w 33480"/>
                  <a:gd name="T3" fmla="*/ 8772 h 21600"/>
                  <a:gd name="T4" fmla="*/ 16102 w 33480"/>
                  <a:gd name="T5" fmla="*/ 21600 h 21600"/>
                </a:gdLst>
                <a:ahLst/>
                <a:cxnLst>
                  <a:cxn ang="0">
                    <a:pos x="T0" y="T1"/>
                  </a:cxn>
                  <a:cxn ang="0">
                    <a:pos x="T2" y="T3"/>
                  </a:cxn>
                  <a:cxn ang="0">
                    <a:pos x="T4" y="T5"/>
                  </a:cxn>
                </a:cxnLst>
                <a:rect l="0" t="0" r="r" b="b"/>
                <a:pathLst>
                  <a:path w="33480" h="21600" fill="none" extrusionOk="0">
                    <a:moveTo>
                      <a:pt x="0" y="7202"/>
                    </a:moveTo>
                    <a:cubicBezTo>
                      <a:pt x="4098" y="2619"/>
                      <a:pt x="9954" y="-1"/>
                      <a:pt x="16102" y="0"/>
                    </a:cubicBezTo>
                    <a:cubicBezTo>
                      <a:pt x="22958" y="0"/>
                      <a:pt x="29408" y="3255"/>
                      <a:pt x="33480" y="8771"/>
                    </a:cubicBezTo>
                  </a:path>
                  <a:path w="33480" h="21600" stroke="0" extrusionOk="0">
                    <a:moveTo>
                      <a:pt x="0" y="7202"/>
                    </a:moveTo>
                    <a:cubicBezTo>
                      <a:pt x="4098" y="2619"/>
                      <a:pt x="9954" y="-1"/>
                      <a:pt x="16102" y="0"/>
                    </a:cubicBezTo>
                    <a:cubicBezTo>
                      <a:pt x="22958" y="0"/>
                      <a:pt x="29408" y="3255"/>
                      <a:pt x="33480" y="8771"/>
                    </a:cubicBezTo>
                    <a:lnTo>
                      <a:pt x="16102" y="2160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40"/>
              <p:cNvSpPr>
                <a:spLocks/>
              </p:cNvSpPr>
              <p:nvPr/>
            </p:nvSpPr>
            <p:spPr bwMode="auto">
              <a:xfrm>
                <a:off x="759" y="547"/>
                <a:ext cx="74" cy="76"/>
              </a:xfrm>
              <a:custGeom>
                <a:avLst/>
                <a:gdLst>
                  <a:gd name="T0" fmla="*/ 0 w 74"/>
                  <a:gd name="T1" fmla="*/ 61 h 61"/>
                  <a:gd name="T2" fmla="*/ 23 w 74"/>
                  <a:gd name="T3" fmla="*/ 0 h 61"/>
                  <a:gd name="T4" fmla="*/ 74 w 74"/>
                  <a:gd name="T5" fmla="*/ 30 h 61"/>
                  <a:gd name="T6" fmla="*/ 0 w 74"/>
                  <a:gd name="T7" fmla="*/ 61 h 61"/>
                </a:gdLst>
                <a:ahLst/>
                <a:cxnLst>
                  <a:cxn ang="0">
                    <a:pos x="T0" y="T1"/>
                  </a:cxn>
                  <a:cxn ang="0">
                    <a:pos x="T2" y="T3"/>
                  </a:cxn>
                  <a:cxn ang="0">
                    <a:pos x="T4" y="T5"/>
                  </a:cxn>
                  <a:cxn ang="0">
                    <a:pos x="T6" y="T7"/>
                  </a:cxn>
                </a:cxnLst>
                <a:rect l="0" t="0" r="r" b="b"/>
                <a:pathLst>
                  <a:path w="74" h="61">
                    <a:moveTo>
                      <a:pt x="0" y="61"/>
                    </a:moveTo>
                    <a:lnTo>
                      <a:pt x="23" y="0"/>
                    </a:lnTo>
                    <a:lnTo>
                      <a:pt x="74" y="30"/>
                    </a:lnTo>
                    <a:lnTo>
                      <a:pt x="0" y="61"/>
                    </a:lnTo>
                    <a:close/>
                  </a:path>
                </a:pathLst>
              </a:custGeom>
              <a:solidFill>
                <a:srgbClr val="000000"/>
              </a:solidFill>
              <a:ln w="0">
                <a:solidFill>
                  <a:srgbClr val="000000"/>
                </a:solidFill>
                <a:prstDash val="solid"/>
                <a:round/>
                <a:headEnd/>
                <a:tailEnd/>
              </a:ln>
            </p:spPr>
            <p:txBody>
              <a:bodyPr/>
              <a:lstStyle/>
              <a:p>
                <a:endParaRPr lang="zh-CN" altLang="en-US"/>
              </a:p>
            </p:txBody>
          </p:sp>
        </p:grpSp>
        <p:sp>
          <p:nvSpPr>
            <p:cNvPr id="23" name="Rectangle 41"/>
            <p:cNvSpPr>
              <a:spLocks noChangeArrowheads="1"/>
            </p:cNvSpPr>
            <p:nvPr/>
          </p:nvSpPr>
          <p:spPr bwMode="auto">
            <a:xfrm>
              <a:off x="1186" y="260"/>
              <a:ext cx="9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 name="Rectangle 42"/>
            <p:cNvSpPr>
              <a:spLocks noChangeArrowheads="1"/>
            </p:cNvSpPr>
            <p:nvPr/>
          </p:nvSpPr>
          <p:spPr bwMode="auto">
            <a:xfrm>
              <a:off x="1196" y="255"/>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ËÎÌå" charset="0"/>
                </a:rPr>
                <a:t>6</a:t>
              </a:r>
              <a:endParaRPr lang="en-US" altLang="zh-CN" sz="1800" b="1"/>
            </a:p>
          </p:txBody>
        </p:sp>
        <p:grpSp>
          <p:nvGrpSpPr>
            <p:cNvPr id="25" name="Group 43"/>
            <p:cNvGrpSpPr>
              <a:grpSpLocks/>
            </p:cNvGrpSpPr>
            <p:nvPr/>
          </p:nvGrpSpPr>
          <p:grpSpPr bwMode="auto">
            <a:xfrm>
              <a:off x="770" y="817"/>
              <a:ext cx="1006" cy="752"/>
              <a:chOff x="770" y="817"/>
              <a:chExt cx="1006" cy="752"/>
            </a:xfrm>
          </p:grpSpPr>
          <p:sp>
            <p:nvSpPr>
              <p:cNvPr id="36" name="Line 44"/>
              <p:cNvSpPr>
                <a:spLocks noChangeShapeType="1"/>
              </p:cNvSpPr>
              <p:nvPr/>
            </p:nvSpPr>
            <p:spPr bwMode="auto">
              <a:xfrm flipV="1">
                <a:off x="770" y="853"/>
                <a:ext cx="957" cy="71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Freeform 45"/>
              <p:cNvSpPr>
                <a:spLocks/>
              </p:cNvSpPr>
              <p:nvPr/>
            </p:nvSpPr>
            <p:spPr bwMode="auto">
              <a:xfrm>
                <a:off x="1694" y="817"/>
                <a:ext cx="82" cy="69"/>
              </a:xfrm>
              <a:custGeom>
                <a:avLst/>
                <a:gdLst>
                  <a:gd name="T0" fmla="*/ 82 w 82"/>
                  <a:gd name="T1" fmla="*/ 0 h 56"/>
                  <a:gd name="T2" fmla="*/ 40 w 82"/>
                  <a:gd name="T3" fmla="*/ 56 h 56"/>
                  <a:gd name="T4" fmla="*/ 0 w 82"/>
                  <a:gd name="T5" fmla="*/ 18 h 56"/>
                  <a:gd name="T6" fmla="*/ 82 w 82"/>
                  <a:gd name="T7" fmla="*/ 0 h 56"/>
                </a:gdLst>
                <a:ahLst/>
                <a:cxnLst>
                  <a:cxn ang="0">
                    <a:pos x="T0" y="T1"/>
                  </a:cxn>
                  <a:cxn ang="0">
                    <a:pos x="T2" y="T3"/>
                  </a:cxn>
                  <a:cxn ang="0">
                    <a:pos x="T4" y="T5"/>
                  </a:cxn>
                  <a:cxn ang="0">
                    <a:pos x="T6" y="T7"/>
                  </a:cxn>
                </a:cxnLst>
                <a:rect l="0" t="0" r="r" b="b"/>
                <a:pathLst>
                  <a:path w="82" h="56">
                    <a:moveTo>
                      <a:pt x="82" y="0"/>
                    </a:moveTo>
                    <a:lnTo>
                      <a:pt x="40" y="56"/>
                    </a:lnTo>
                    <a:lnTo>
                      <a:pt x="0" y="18"/>
                    </a:lnTo>
                    <a:lnTo>
                      <a:pt x="82" y="0"/>
                    </a:lnTo>
                    <a:close/>
                  </a:path>
                </a:pathLst>
              </a:custGeom>
              <a:solidFill>
                <a:srgbClr val="000000"/>
              </a:solidFill>
              <a:ln w="28575" cmpd="sng">
                <a:solidFill>
                  <a:srgbClr val="000000"/>
                </a:solidFill>
                <a:prstDash val="solid"/>
                <a:round/>
                <a:headEnd/>
                <a:tailEnd/>
              </a:ln>
            </p:spPr>
            <p:txBody>
              <a:bodyPr/>
              <a:lstStyle/>
              <a:p>
                <a:endParaRPr lang="zh-CN" altLang="en-US"/>
              </a:p>
            </p:txBody>
          </p:sp>
        </p:grpSp>
        <p:sp>
          <p:nvSpPr>
            <p:cNvPr id="26" name="Rectangle 46"/>
            <p:cNvSpPr>
              <a:spLocks noChangeArrowheads="1"/>
            </p:cNvSpPr>
            <p:nvPr/>
          </p:nvSpPr>
          <p:spPr bwMode="auto">
            <a:xfrm>
              <a:off x="1195" y="1065"/>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ËÎÌå" charset="0"/>
                </a:rPr>
                <a:t>4</a:t>
              </a:r>
              <a:endParaRPr lang="en-US" altLang="zh-CN" sz="1800" b="1"/>
            </a:p>
          </p:txBody>
        </p:sp>
        <p:grpSp>
          <p:nvGrpSpPr>
            <p:cNvPr id="27" name="Group 47"/>
            <p:cNvGrpSpPr>
              <a:grpSpLocks/>
            </p:cNvGrpSpPr>
            <p:nvPr/>
          </p:nvGrpSpPr>
          <p:grpSpPr bwMode="auto">
            <a:xfrm>
              <a:off x="748" y="807"/>
              <a:ext cx="1066" cy="712"/>
              <a:chOff x="742" y="807"/>
              <a:chExt cx="1066" cy="712"/>
            </a:xfrm>
          </p:grpSpPr>
          <p:sp>
            <p:nvSpPr>
              <p:cNvPr id="34" name="Freeform 48"/>
              <p:cNvSpPr>
                <a:spLocks/>
              </p:cNvSpPr>
              <p:nvPr/>
            </p:nvSpPr>
            <p:spPr bwMode="auto">
              <a:xfrm>
                <a:off x="742" y="807"/>
                <a:ext cx="1043" cy="664"/>
              </a:xfrm>
              <a:custGeom>
                <a:avLst/>
                <a:gdLst>
                  <a:gd name="T0" fmla="*/ 1039 w 1043"/>
                  <a:gd name="T1" fmla="*/ 529 h 534"/>
                  <a:gd name="T2" fmla="*/ 1032 w 1043"/>
                  <a:gd name="T3" fmla="*/ 518 h 534"/>
                  <a:gd name="T4" fmla="*/ 1025 w 1043"/>
                  <a:gd name="T5" fmla="*/ 507 h 534"/>
                  <a:gd name="T6" fmla="*/ 1017 w 1043"/>
                  <a:gd name="T7" fmla="*/ 497 h 534"/>
                  <a:gd name="T8" fmla="*/ 1010 w 1043"/>
                  <a:gd name="T9" fmla="*/ 486 h 534"/>
                  <a:gd name="T10" fmla="*/ 1003 w 1043"/>
                  <a:gd name="T11" fmla="*/ 475 h 534"/>
                  <a:gd name="T12" fmla="*/ 996 w 1043"/>
                  <a:gd name="T13" fmla="*/ 464 h 534"/>
                  <a:gd name="T14" fmla="*/ 987 w 1043"/>
                  <a:gd name="T15" fmla="*/ 453 h 534"/>
                  <a:gd name="T16" fmla="*/ 979 w 1043"/>
                  <a:gd name="T17" fmla="*/ 443 h 534"/>
                  <a:gd name="T18" fmla="*/ 970 w 1043"/>
                  <a:gd name="T19" fmla="*/ 432 h 534"/>
                  <a:gd name="T20" fmla="*/ 961 w 1043"/>
                  <a:gd name="T21" fmla="*/ 421 h 534"/>
                  <a:gd name="T22" fmla="*/ 952 w 1043"/>
                  <a:gd name="T23" fmla="*/ 410 h 534"/>
                  <a:gd name="T24" fmla="*/ 941 w 1043"/>
                  <a:gd name="T25" fmla="*/ 399 h 534"/>
                  <a:gd name="T26" fmla="*/ 932 w 1043"/>
                  <a:gd name="T27" fmla="*/ 389 h 534"/>
                  <a:gd name="T28" fmla="*/ 921 w 1043"/>
                  <a:gd name="T29" fmla="*/ 378 h 534"/>
                  <a:gd name="T30" fmla="*/ 910 w 1043"/>
                  <a:gd name="T31" fmla="*/ 367 h 534"/>
                  <a:gd name="T32" fmla="*/ 900 w 1043"/>
                  <a:gd name="T33" fmla="*/ 356 h 534"/>
                  <a:gd name="T34" fmla="*/ 889 w 1043"/>
                  <a:gd name="T35" fmla="*/ 346 h 534"/>
                  <a:gd name="T36" fmla="*/ 878 w 1043"/>
                  <a:gd name="T37" fmla="*/ 335 h 534"/>
                  <a:gd name="T38" fmla="*/ 865 w 1043"/>
                  <a:gd name="T39" fmla="*/ 324 h 534"/>
                  <a:gd name="T40" fmla="*/ 854 w 1043"/>
                  <a:gd name="T41" fmla="*/ 313 h 534"/>
                  <a:gd name="T42" fmla="*/ 842 w 1043"/>
                  <a:gd name="T43" fmla="*/ 302 h 534"/>
                  <a:gd name="T44" fmla="*/ 827 w 1043"/>
                  <a:gd name="T45" fmla="*/ 292 h 534"/>
                  <a:gd name="T46" fmla="*/ 814 w 1043"/>
                  <a:gd name="T47" fmla="*/ 281 h 534"/>
                  <a:gd name="T48" fmla="*/ 800 w 1043"/>
                  <a:gd name="T49" fmla="*/ 270 h 534"/>
                  <a:gd name="T50" fmla="*/ 785 w 1043"/>
                  <a:gd name="T51" fmla="*/ 259 h 534"/>
                  <a:gd name="T52" fmla="*/ 771 w 1043"/>
                  <a:gd name="T53" fmla="*/ 248 h 534"/>
                  <a:gd name="T54" fmla="*/ 755 w 1043"/>
                  <a:gd name="T55" fmla="*/ 238 h 534"/>
                  <a:gd name="T56" fmla="*/ 738 w 1043"/>
                  <a:gd name="T57" fmla="*/ 227 h 534"/>
                  <a:gd name="T58" fmla="*/ 722 w 1043"/>
                  <a:gd name="T59" fmla="*/ 216 h 534"/>
                  <a:gd name="T60" fmla="*/ 706 w 1043"/>
                  <a:gd name="T61" fmla="*/ 205 h 534"/>
                  <a:gd name="T62" fmla="*/ 688 w 1043"/>
                  <a:gd name="T63" fmla="*/ 194 h 534"/>
                  <a:gd name="T64" fmla="*/ 668 w 1043"/>
                  <a:gd name="T65" fmla="*/ 184 h 534"/>
                  <a:gd name="T66" fmla="*/ 648 w 1043"/>
                  <a:gd name="T67" fmla="*/ 173 h 534"/>
                  <a:gd name="T68" fmla="*/ 628 w 1043"/>
                  <a:gd name="T69" fmla="*/ 162 h 534"/>
                  <a:gd name="T70" fmla="*/ 606 w 1043"/>
                  <a:gd name="T71" fmla="*/ 151 h 534"/>
                  <a:gd name="T72" fmla="*/ 584 w 1043"/>
                  <a:gd name="T73" fmla="*/ 140 h 534"/>
                  <a:gd name="T74" fmla="*/ 561 w 1043"/>
                  <a:gd name="T75" fmla="*/ 130 h 534"/>
                  <a:gd name="T76" fmla="*/ 537 w 1043"/>
                  <a:gd name="T77" fmla="*/ 119 h 534"/>
                  <a:gd name="T78" fmla="*/ 510 w 1043"/>
                  <a:gd name="T79" fmla="*/ 108 h 534"/>
                  <a:gd name="T80" fmla="*/ 483 w 1043"/>
                  <a:gd name="T81" fmla="*/ 97 h 534"/>
                  <a:gd name="T82" fmla="*/ 452 w 1043"/>
                  <a:gd name="T83" fmla="*/ 87 h 534"/>
                  <a:gd name="T84" fmla="*/ 421 w 1043"/>
                  <a:gd name="T85" fmla="*/ 76 h 534"/>
                  <a:gd name="T86" fmla="*/ 387 w 1043"/>
                  <a:gd name="T87" fmla="*/ 65 h 534"/>
                  <a:gd name="T88" fmla="*/ 349 w 1043"/>
                  <a:gd name="T89" fmla="*/ 54 h 534"/>
                  <a:gd name="T90" fmla="*/ 305 w 1043"/>
                  <a:gd name="T91" fmla="*/ 43 h 534"/>
                  <a:gd name="T92" fmla="*/ 256 w 1043"/>
                  <a:gd name="T93" fmla="*/ 33 h 534"/>
                  <a:gd name="T94" fmla="*/ 198 w 1043"/>
                  <a:gd name="T95" fmla="*/ 22 h 534"/>
                  <a:gd name="T96" fmla="*/ 122 w 1043"/>
                  <a:gd name="T97" fmla="*/ 11 h 534"/>
                  <a:gd name="T98" fmla="*/ 0 w 1043"/>
                  <a:gd name="T99" fmla="*/ 0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3" h="534">
                    <a:moveTo>
                      <a:pt x="1043" y="534"/>
                    </a:moveTo>
                    <a:lnTo>
                      <a:pt x="1039" y="529"/>
                    </a:lnTo>
                    <a:lnTo>
                      <a:pt x="1036" y="524"/>
                    </a:lnTo>
                    <a:lnTo>
                      <a:pt x="1032" y="518"/>
                    </a:lnTo>
                    <a:lnTo>
                      <a:pt x="1028" y="513"/>
                    </a:lnTo>
                    <a:lnTo>
                      <a:pt x="1025" y="507"/>
                    </a:lnTo>
                    <a:lnTo>
                      <a:pt x="1021" y="502"/>
                    </a:lnTo>
                    <a:lnTo>
                      <a:pt x="1017" y="497"/>
                    </a:lnTo>
                    <a:lnTo>
                      <a:pt x="1014" y="491"/>
                    </a:lnTo>
                    <a:lnTo>
                      <a:pt x="1010" y="486"/>
                    </a:lnTo>
                    <a:lnTo>
                      <a:pt x="1007" y="480"/>
                    </a:lnTo>
                    <a:lnTo>
                      <a:pt x="1003" y="475"/>
                    </a:lnTo>
                    <a:lnTo>
                      <a:pt x="999" y="470"/>
                    </a:lnTo>
                    <a:lnTo>
                      <a:pt x="996" y="464"/>
                    </a:lnTo>
                    <a:lnTo>
                      <a:pt x="990" y="459"/>
                    </a:lnTo>
                    <a:lnTo>
                      <a:pt x="987" y="453"/>
                    </a:lnTo>
                    <a:lnTo>
                      <a:pt x="983" y="448"/>
                    </a:lnTo>
                    <a:lnTo>
                      <a:pt x="979" y="443"/>
                    </a:lnTo>
                    <a:lnTo>
                      <a:pt x="974" y="437"/>
                    </a:lnTo>
                    <a:lnTo>
                      <a:pt x="970" y="432"/>
                    </a:lnTo>
                    <a:lnTo>
                      <a:pt x="965" y="426"/>
                    </a:lnTo>
                    <a:lnTo>
                      <a:pt x="961" y="421"/>
                    </a:lnTo>
                    <a:lnTo>
                      <a:pt x="956" y="416"/>
                    </a:lnTo>
                    <a:lnTo>
                      <a:pt x="952" y="410"/>
                    </a:lnTo>
                    <a:lnTo>
                      <a:pt x="947" y="405"/>
                    </a:lnTo>
                    <a:lnTo>
                      <a:pt x="941" y="399"/>
                    </a:lnTo>
                    <a:lnTo>
                      <a:pt x="938" y="394"/>
                    </a:lnTo>
                    <a:lnTo>
                      <a:pt x="932" y="389"/>
                    </a:lnTo>
                    <a:lnTo>
                      <a:pt x="927" y="383"/>
                    </a:lnTo>
                    <a:lnTo>
                      <a:pt x="921" y="378"/>
                    </a:lnTo>
                    <a:lnTo>
                      <a:pt x="916" y="372"/>
                    </a:lnTo>
                    <a:lnTo>
                      <a:pt x="910" y="367"/>
                    </a:lnTo>
                    <a:lnTo>
                      <a:pt x="907" y="362"/>
                    </a:lnTo>
                    <a:lnTo>
                      <a:pt x="900" y="356"/>
                    </a:lnTo>
                    <a:lnTo>
                      <a:pt x="894" y="351"/>
                    </a:lnTo>
                    <a:lnTo>
                      <a:pt x="889" y="346"/>
                    </a:lnTo>
                    <a:lnTo>
                      <a:pt x="883" y="340"/>
                    </a:lnTo>
                    <a:lnTo>
                      <a:pt x="878" y="335"/>
                    </a:lnTo>
                    <a:lnTo>
                      <a:pt x="872" y="329"/>
                    </a:lnTo>
                    <a:lnTo>
                      <a:pt x="865" y="324"/>
                    </a:lnTo>
                    <a:lnTo>
                      <a:pt x="860" y="319"/>
                    </a:lnTo>
                    <a:lnTo>
                      <a:pt x="854" y="313"/>
                    </a:lnTo>
                    <a:lnTo>
                      <a:pt x="847" y="308"/>
                    </a:lnTo>
                    <a:lnTo>
                      <a:pt x="842" y="302"/>
                    </a:lnTo>
                    <a:lnTo>
                      <a:pt x="834" y="297"/>
                    </a:lnTo>
                    <a:lnTo>
                      <a:pt x="827" y="292"/>
                    </a:lnTo>
                    <a:lnTo>
                      <a:pt x="822" y="286"/>
                    </a:lnTo>
                    <a:lnTo>
                      <a:pt x="814" y="281"/>
                    </a:lnTo>
                    <a:lnTo>
                      <a:pt x="807" y="275"/>
                    </a:lnTo>
                    <a:lnTo>
                      <a:pt x="800" y="270"/>
                    </a:lnTo>
                    <a:lnTo>
                      <a:pt x="793" y="265"/>
                    </a:lnTo>
                    <a:lnTo>
                      <a:pt x="785" y="259"/>
                    </a:lnTo>
                    <a:lnTo>
                      <a:pt x="778" y="254"/>
                    </a:lnTo>
                    <a:lnTo>
                      <a:pt x="771" y="248"/>
                    </a:lnTo>
                    <a:lnTo>
                      <a:pt x="764" y="243"/>
                    </a:lnTo>
                    <a:lnTo>
                      <a:pt x="755" y="238"/>
                    </a:lnTo>
                    <a:lnTo>
                      <a:pt x="747" y="232"/>
                    </a:lnTo>
                    <a:lnTo>
                      <a:pt x="738" y="227"/>
                    </a:lnTo>
                    <a:lnTo>
                      <a:pt x="731" y="221"/>
                    </a:lnTo>
                    <a:lnTo>
                      <a:pt x="722" y="216"/>
                    </a:lnTo>
                    <a:lnTo>
                      <a:pt x="713" y="211"/>
                    </a:lnTo>
                    <a:lnTo>
                      <a:pt x="706" y="205"/>
                    </a:lnTo>
                    <a:lnTo>
                      <a:pt x="697" y="200"/>
                    </a:lnTo>
                    <a:lnTo>
                      <a:pt x="688" y="194"/>
                    </a:lnTo>
                    <a:lnTo>
                      <a:pt x="677" y="189"/>
                    </a:lnTo>
                    <a:lnTo>
                      <a:pt x="668" y="184"/>
                    </a:lnTo>
                    <a:lnTo>
                      <a:pt x="659" y="178"/>
                    </a:lnTo>
                    <a:lnTo>
                      <a:pt x="648" y="173"/>
                    </a:lnTo>
                    <a:lnTo>
                      <a:pt x="639" y="167"/>
                    </a:lnTo>
                    <a:lnTo>
                      <a:pt x="628" y="162"/>
                    </a:lnTo>
                    <a:lnTo>
                      <a:pt x="617" y="157"/>
                    </a:lnTo>
                    <a:lnTo>
                      <a:pt x="606" y="151"/>
                    </a:lnTo>
                    <a:lnTo>
                      <a:pt x="595" y="146"/>
                    </a:lnTo>
                    <a:lnTo>
                      <a:pt x="584" y="140"/>
                    </a:lnTo>
                    <a:lnTo>
                      <a:pt x="573" y="135"/>
                    </a:lnTo>
                    <a:lnTo>
                      <a:pt x="561" y="130"/>
                    </a:lnTo>
                    <a:lnTo>
                      <a:pt x="548" y="124"/>
                    </a:lnTo>
                    <a:lnTo>
                      <a:pt x="537" y="119"/>
                    </a:lnTo>
                    <a:lnTo>
                      <a:pt x="523" y="113"/>
                    </a:lnTo>
                    <a:lnTo>
                      <a:pt x="510" y="108"/>
                    </a:lnTo>
                    <a:lnTo>
                      <a:pt x="497" y="103"/>
                    </a:lnTo>
                    <a:lnTo>
                      <a:pt x="483" y="97"/>
                    </a:lnTo>
                    <a:lnTo>
                      <a:pt x="468" y="92"/>
                    </a:lnTo>
                    <a:lnTo>
                      <a:pt x="452" y="87"/>
                    </a:lnTo>
                    <a:lnTo>
                      <a:pt x="437" y="81"/>
                    </a:lnTo>
                    <a:lnTo>
                      <a:pt x="421" y="76"/>
                    </a:lnTo>
                    <a:lnTo>
                      <a:pt x="403" y="70"/>
                    </a:lnTo>
                    <a:lnTo>
                      <a:pt x="387" y="65"/>
                    </a:lnTo>
                    <a:lnTo>
                      <a:pt x="367" y="60"/>
                    </a:lnTo>
                    <a:lnTo>
                      <a:pt x="349" y="54"/>
                    </a:lnTo>
                    <a:lnTo>
                      <a:pt x="327" y="49"/>
                    </a:lnTo>
                    <a:lnTo>
                      <a:pt x="305" y="43"/>
                    </a:lnTo>
                    <a:lnTo>
                      <a:pt x="281" y="38"/>
                    </a:lnTo>
                    <a:lnTo>
                      <a:pt x="256" y="33"/>
                    </a:lnTo>
                    <a:lnTo>
                      <a:pt x="229" y="27"/>
                    </a:lnTo>
                    <a:lnTo>
                      <a:pt x="198" y="22"/>
                    </a:lnTo>
                    <a:lnTo>
                      <a:pt x="164" y="16"/>
                    </a:lnTo>
                    <a:lnTo>
                      <a:pt x="122" y="11"/>
                    </a:lnTo>
                    <a:lnTo>
                      <a:pt x="68" y="6"/>
                    </a:lnTo>
                    <a:lnTo>
                      <a:pt x="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Freeform 49"/>
              <p:cNvSpPr>
                <a:spLocks/>
              </p:cNvSpPr>
              <p:nvPr/>
            </p:nvSpPr>
            <p:spPr bwMode="auto">
              <a:xfrm>
                <a:off x="1747" y="1441"/>
                <a:ext cx="61" cy="78"/>
              </a:xfrm>
              <a:custGeom>
                <a:avLst/>
                <a:gdLst>
                  <a:gd name="T0" fmla="*/ 61 w 61"/>
                  <a:gd name="T1" fmla="*/ 63 h 63"/>
                  <a:gd name="T2" fmla="*/ 0 w 61"/>
                  <a:gd name="T3" fmla="*/ 19 h 63"/>
                  <a:gd name="T4" fmla="*/ 60 w 61"/>
                  <a:gd name="T5" fmla="*/ 0 h 63"/>
                  <a:gd name="T6" fmla="*/ 61 w 61"/>
                  <a:gd name="T7" fmla="*/ 63 h 63"/>
                </a:gdLst>
                <a:ahLst/>
                <a:cxnLst>
                  <a:cxn ang="0">
                    <a:pos x="T0" y="T1"/>
                  </a:cxn>
                  <a:cxn ang="0">
                    <a:pos x="T2" y="T3"/>
                  </a:cxn>
                  <a:cxn ang="0">
                    <a:pos x="T4" y="T5"/>
                  </a:cxn>
                  <a:cxn ang="0">
                    <a:pos x="T6" y="T7"/>
                  </a:cxn>
                </a:cxnLst>
                <a:rect l="0" t="0" r="r" b="b"/>
                <a:pathLst>
                  <a:path w="61" h="63">
                    <a:moveTo>
                      <a:pt x="61" y="63"/>
                    </a:moveTo>
                    <a:lnTo>
                      <a:pt x="0" y="19"/>
                    </a:lnTo>
                    <a:lnTo>
                      <a:pt x="60" y="0"/>
                    </a:lnTo>
                    <a:lnTo>
                      <a:pt x="61" y="63"/>
                    </a:lnTo>
                    <a:close/>
                  </a:path>
                </a:pathLst>
              </a:custGeom>
              <a:solidFill>
                <a:srgbClr val="000000"/>
              </a:solidFill>
              <a:ln w="28575" cmpd="sng">
                <a:solidFill>
                  <a:srgbClr val="000000"/>
                </a:solidFill>
                <a:prstDash val="solid"/>
                <a:round/>
                <a:headEnd/>
                <a:tailEnd/>
              </a:ln>
            </p:spPr>
            <p:txBody>
              <a:bodyPr/>
              <a:lstStyle/>
              <a:p>
                <a:endParaRPr lang="zh-CN" altLang="en-US"/>
              </a:p>
            </p:txBody>
          </p:sp>
        </p:grpSp>
        <p:sp>
          <p:nvSpPr>
            <p:cNvPr id="28" name="Rectangle 50"/>
            <p:cNvSpPr>
              <a:spLocks noChangeArrowheads="1"/>
            </p:cNvSpPr>
            <p:nvPr/>
          </p:nvSpPr>
          <p:spPr bwMode="auto">
            <a:xfrm>
              <a:off x="1662" y="1065"/>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ËÎÌå" charset="0"/>
                </a:rPr>
                <a:t>5</a:t>
              </a:r>
              <a:endParaRPr lang="en-US" altLang="zh-CN" sz="1800" b="1"/>
            </a:p>
          </p:txBody>
        </p:sp>
        <p:grpSp>
          <p:nvGrpSpPr>
            <p:cNvPr id="29" name="Group 51"/>
            <p:cNvGrpSpPr>
              <a:grpSpLocks/>
            </p:cNvGrpSpPr>
            <p:nvPr/>
          </p:nvGrpSpPr>
          <p:grpSpPr bwMode="auto">
            <a:xfrm>
              <a:off x="717" y="470"/>
              <a:ext cx="1124" cy="1095"/>
              <a:chOff x="717" y="470"/>
              <a:chExt cx="1124" cy="1095"/>
            </a:xfrm>
          </p:grpSpPr>
          <p:sp>
            <p:nvSpPr>
              <p:cNvPr id="32" name="Arc 52"/>
              <p:cNvSpPr>
                <a:spLocks/>
              </p:cNvSpPr>
              <p:nvPr/>
            </p:nvSpPr>
            <p:spPr bwMode="auto">
              <a:xfrm>
                <a:off x="748" y="470"/>
                <a:ext cx="1093" cy="1095"/>
              </a:xfrm>
              <a:custGeom>
                <a:avLst/>
                <a:gdLst>
                  <a:gd name="G0" fmla="+- 19752 0 0"/>
                  <a:gd name="G1" fmla="+- 0 0 0"/>
                  <a:gd name="G2" fmla="+- 21600 0 0"/>
                  <a:gd name="T0" fmla="*/ 18113 w 19752"/>
                  <a:gd name="T1" fmla="*/ 21538 h 21538"/>
                  <a:gd name="T2" fmla="*/ 0 w 19752"/>
                  <a:gd name="T3" fmla="*/ 8741 h 21538"/>
                  <a:gd name="T4" fmla="*/ 19752 w 19752"/>
                  <a:gd name="T5" fmla="*/ 0 h 21538"/>
                </a:gdLst>
                <a:ahLst/>
                <a:cxnLst>
                  <a:cxn ang="0">
                    <a:pos x="T0" y="T1"/>
                  </a:cxn>
                  <a:cxn ang="0">
                    <a:pos x="T2" y="T3"/>
                  </a:cxn>
                  <a:cxn ang="0">
                    <a:pos x="T4" y="T5"/>
                  </a:cxn>
                </a:cxnLst>
                <a:rect l="0" t="0" r="r" b="b"/>
                <a:pathLst>
                  <a:path w="19752" h="21538" fill="none" extrusionOk="0">
                    <a:moveTo>
                      <a:pt x="18113" y="21537"/>
                    </a:moveTo>
                    <a:cubicBezTo>
                      <a:pt x="10179" y="20933"/>
                      <a:pt x="3219" y="16017"/>
                      <a:pt x="-1" y="8741"/>
                    </a:cubicBezTo>
                  </a:path>
                  <a:path w="19752" h="21538" stroke="0" extrusionOk="0">
                    <a:moveTo>
                      <a:pt x="18113" y="21537"/>
                    </a:moveTo>
                    <a:cubicBezTo>
                      <a:pt x="10179" y="20933"/>
                      <a:pt x="3219" y="16017"/>
                      <a:pt x="-1" y="8741"/>
                    </a:cubicBezTo>
                    <a:lnTo>
                      <a:pt x="19752" y="0"/>
                    </a:lnTo>
                    <a:close/>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Freeform 53"/>
              <p:cNvSpPr>
                <a:spLocks/>
              </p:cNvSpPr>
              <p:nvPr/>
            </p:nvSpPr>
            <p:spPr bwMode="auto">
              <a:xfrm>
                <a:off x="717" y="850"/>
                <a:ext cx="60" cy="80"/>
              </a:xfrm>
              <a:custGeom>
                <a:avLst/>
                <a:gdLst>
                  <a:gd name="T0" fmla="*/ 2 w 60"/>
                  <a:gd name="T1" fmla="*/ 0 h 64"/>
                  <a:gd name="T2" fmla="*/ 60 w 60"/>
                  <a:gd name="T3" fmla="*/ 47 h 64"/>
                  <a:gd name="T4" fmla="*/ 0 w 60"/>
                  <a:gd name="T5" fmla="*/ 64 h 64"/>
                  <a:gd name="T6" fmla="*/ 2 w 60"/>
                  <a:gd name="T7" fmla="*/ 0 h 64"/>
                </a:gdLst>
                <a:ahLst/>
                <a:cxnLst>
                  <a:cxn ang="0">
                    <a:pos x="T0" y="T1"/>
                  </a:cxn>
                  <a:cxn ang="0">
                    <a:pos x="T2" y="T3"/>
                  </a:cxn>
                  <a:cxn ang="0">
                    <a:pos x="T4" y="T5"/>
                  </a:cxn>
                  <a:cxn ang="0">
                    <a:pos x="T6" y="T7"/>
                  </a:cxn>
                </a:cxnLst>
                <a:rect l="0" t="0" r="r" b="b"/>
                <a:pathLst>
                  <a:path w="60" h="64">
                    <a:moveTo>
                      <a:pt x="2" y="0"/>
                    </a:moveTo>
                    <a:lnTo>
                      <a:pt x="60" y="47"/>
                    </a:lnTo>
                    <a:lnTo>
                      <a:pt x="0" y="64"/>
                    </a:lnTo>
                    <a:lnTo>
                      <a:pt x="2" y="0"/>
                    </a:lnTo>
                    <a:close/>
                  </a:path>
                </a:pathLst>
              </a:custGeom>
              <a:solidFill>
                <a:srgbClr val="000000"/>
              </a:solidFill>
              <a:ln w="28575" cmpd="sng">
                <a:solidFill>
                  <a:srgbClr val="000000"/>
                </a:solidFill>
                <a:prstDash val="solid"/>
                <a:round/>
                <a:headEnd/>
                <a:tailEnd/>
              </a:ln>
            </p:spPr>
            <p:txBody>
              <a:bodyPr/>
              <a:lstStyle/>
              <a:p>
                <a:endParaRPr lang="zh-CN" altLang="en-US"/>
              </a:p>
            </p:txBody>
          </p:sp>
        </p:grpSp>
        <p:sp>
          <p:nvSpPr>
            <p:cNvPr id="30" name="Rectangle 54"/>
            <p:cNvSpPr>
              <a:spLocks noChangeArrowheads="1"/>
            </p:cNvSpPr>
            <p:nvPr/>
          </p:nvSpPr>
          <p:spPr bwMode="auto">
            <a:xfrm>
              <a:off x="781" y="1065"/>
              <a:ext cx="9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 name="Rectangle 55"/>
            <p:cNvSpPr>
              <a:spLocks noChangeArrowheads="1"/>
            </p:cNvSpPr>
            <p:nvPr/>
          </p:nvSpPr>
          <p:spPr bwMode="auto">
            <a:xfrm>
              <a:off x="781" y="1065"/>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ËÎÌå" charset="0"/>
                </a:rPr>
                <a:t>9</a:t>
              </a:r>
              <a:endParaRPr lang="en-US" altLang="zh-CN" sz="1800" b="1"/>
            </a:p>
          </p:txBody>
        </p:sp>
      </p:grpSp>
      <p:grpSp>
        <p:nvGrpSpPr>
          <p:cNvPr id="58" name="Group 56"/>
          <p:cNvGrpSpPr>
            <a:grpSpLocks/>
          </p:cNvGrpSpPr>
          <p:nvPr/>
        </p:nvGrpSpPr>
        <p:grpSpPr bwMode="auto">
          <a:xfrm>
            <a:off x="3806825" y="390525"/>
            <a:ext cx="2667000" cy="1801813"/>
            <a:chOff x="2697" y="527"/>
            <a:chExt cx="1680" cy="1135"/>
          </a:xfrm>
        </p:grpSpPr>
        <p:grpSp>
          <p:nvGrpSpPr>
            <p:cNvPr id="59" name="Group 57"/>
            <p:cNvGrpSpPr>
              <a:grpSpLocks/>
            </p:cNvGrpSpPr>
            <p:nvPr/>
          </p:nvGrpSpPr>
          <p:grpSpPr bwMode="auto">
            <a:xfrm>
              <a:off x="2925" y="709"/>
              <a:ext cx="136" cy="953"/>
              <a:chOff x="2835" y="572"/>
              <a:chExt cx="203" cy="1090"/>
            </a:xfrm>
          </p:grpSpPr>
          <p:sp>
            <p:nvSpPr>
              <p:cNvPr id="88" name="Line 58"/>
              <p:cNvSpPr>
                <a:spLocks noChangeShapeType="1"/>
              </p:cNvSpPr>
              <p:nvPr/>
            </p:nvSpPr>
            <p:spPr bwMode="auto">
              <a:xfrm>
                <a:off x="2835" y="572"/>
                <a:ext cx="203"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b="1">
                  <a:latin typeface="Verdana" panose="020B0604030504040204" pitchFamily="34" charset="0"/>
                  <a:cs typeface="Verdana" panose="020B0604030504040204" pitchFamily="34" charset="0"/>
                </a:endParaRPr>
              </a:p>
            </p:txBody>
          </p:sp>
          <p:sp>
            <p:nvSpPr>
              <p:cNvPr id="89" name="Line 59"/>
              <p:cNvSpPr>
                <a:spLocks noChangeShapeType="1"/>
              </p:cNvSpPr>
              <p:nvPr/>
            </p:nvSpPr>
            <p:spPr bwMode="auto">
              <a:xfrm>
                <a:off x="2835" y="572"/>
                <a:ext cx="2" cy="1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b="1">
                  <a:latin typeface="Verdana" panose="020B0604030504040204" pitchFamily="34" charset="0"/>
                  <a:cs typeface="Verdana" panose="020B0604030504040204" pitchFamily="34" charset="0"/>
                </a:endParaRPr>
              </a:p>
            </p:txBody>
          </p:sp>
          <p:sp>
            <p:nvSpPr>
              <p:cNvPr id="90" name="Line 60"/>
              <p:cNvSpPr>
                <a:spLocks noChangeShapeType="1"/>
              </p:cNvSpPr>
              <p:nvPr/>
            </p:nvSpPr>
            <p:spPr bwMode="auto">
              <a:xfrm>
                <a:off x="2835" y="1661"/>
                <a:ext cx="203"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b="1">
                  <a:latin typeface="Verdana" panose="020B0604030504040204" pitchFamily="34" charset="0"/>
                  <a:cs typeface="Verdana" panose="020B0604030504040204" pitchFamily="34" charset="0"/>
                </a:endParaRPr>
              </a:p>
            </p:txBody>
          </p:sp>
        </p:grpSp>
        <p:sp>
          <p:nvSpPr>
            <p:cNvPr id="60" name="Rectangle 61"/>
            <p:cNvSpPr>
              <a:spLocks noChangeArrowheads="1"/>
            </p:cNvSpPr>
            <p:nvPr/>
          </p:nvSpPr>
          <p:spPr bwMode="auto">
            <a:xfrm>
              <a:off x="2697" y="769"/>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CC0000"/>
                  </a:solidFill>
                  <a:latin typeface="Verdana" panose="020B0604030504040204" pitchFamily="34" charset="0"/>
                  <a:ea typeface="Verdana" panose="020B0604030504040204" pitchFamily="34" charset="0"/>
                  <a:cs typeface="Verdana" panose="020B0604030504040204" pitchFamily="34" charset="0"/>
                </a:rPr>
                <a:t>0</a:t>
              </a:r>
            </a:p>
          </p:txBody>
        </p:sp>
        <p:sp>
          <p:nvSpPr>
            <p:cNvPr id="61" name="Rectangle 62"/>
            <p:cNvSpPr>
              <a:spLocks noChangeArrowheads="1"/>
            </p:cNvSpPr>
            <p:nvPr/>
          </p:nvSpPr>
          <p:spPr bwMode="auto">
            <a:xfrm>
              <a:off x="2697" y="1007"/>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CC0000"/>
                  </a:solidFill>
                  <a:latin typeface="Verdana" panose="020B0604030504040204" pitchFamily="34" charset="0"/>
                  <a:ea typeface="Verdana" panose="020B0604030504040204" pitchFamily="34" charset="0"/>
                  <a:cs typeface="Verdana" panose="020B0604030504040204" pitchFamily="34" charset="0"/>
                </a:rPr>
                <a:t>1</a:t>
              </a:r>
            </a:p>
          </p:txBody>
        </p:sp>
        <p:sp>
          <p:nvSpPr>
            <p:cNvPr id="62" name="Rectangle 63"/>
            <p:cNvSpPr>
              <a:spLocks noChangeArrowheads="1"/>
            </p:cNvSpPr>
            <p:nvPr/>
          </p:nvSpPr>
          <p:spPr bwMode="auto">
            <a:xfrm>
              <a:off x="2697" y="1245"/>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CC0000"/>
                  </a:solidFill>
                  <a:latin typeface="Verdana" panose="020B0604030504040204" pitchFamily="34" charset="0"/>
                  <a:ea typeface="Verdana" panose="020B0604030504040204" pitchFamily="34" charset="0"/>
                  <a:cs typeface="Verdana" panose="020B0604030504040204" pitchFamily="34" charset="0"/>
                </a:rPr>
                <a:t>2</a:t>
              </a:r>
            </a:p>
          </p:txBody>
        </p:sp>
        <p:sp>
          <p:nvSpPr>
            <p:cNvPr id="63" name="Rectangle 64"/>
            <p:cNvSpPr>
              <a:spLocks noChangeArrowheads="1"/>
            </p:cNvSpPr>
            <p:nvPr/>
          </p:nvSpPr>
          <p:spPr bwMode="auto">
            <a:xfrm>
              <a:off x="3064" y="527"/>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CC0000"/>
                  </a:solidFill>
                  <a:latin typeface="Verdana" panose="020B0604030504040204" pitchFamily="34" charset="0"/>
                  <a:ea typeface="Verdana" panose="020B0604030504040204" pitchFamily="34" charset="0"/>
                  <a:cs typeface="Verdana" panose="020B0604030504040204" pitchFamily="34" charset="0"/>
                </a:rPr>
                <a:t>0</a:t>
              </a:r>
            </a:p>
          </p:txBody>
        </p:sp>
        <p:sp>
          <p:nvSpPr>
            <p:cNvPr id="64" name="Rectangle 65"/>
            <p:cNvSpPr>
              <a:spLocks noChangeArrowheads="1"/>
            </p:cNvSpPr>
            <p:nvPr/>
          </p:nvSpPr>
          <p:spPr bwMode="auto">
            <a:xfrm>
              <a:off x="3064" y="769"/>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dirty="0">
                <a:latin typeface="Verdana" panose="020B0604030504040204" pitchFamily="34" charset="0"/>
                <a:ea typeface="Verdana" panose="020B0604030504040204" pitchFamily="34" charset="0"/>
                <a:cs typeface="Verdana" panose="020B0604030504040204" pitchFamily="34" charset="0"/>
              </a:endParaRPr>
            </a:p>
          </p:txBody>
        </p:sp>
        <p:sp>
          <p:nvSpPr>
            <p:cNvPr id="65" name="Rectangle 66"/>
            <p:cNvSpPr>
              <a:spLocks noChangeArrowheads="1"/>
            </p:cNvSpPr>
            <p:nvPr/>
          </p:nvSpPr>
          <p:spPr bwMode="auto">
            <a:xfrm>
              <a:off x="3028" y="1007"/>
              <a:ext cx="2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66" name="Rectangle 67"/>
            <p:cNvSpPr>
              <a:spLocks noChangeArrowheads="1"/>
            </p:cNvSpPr>
            <p:nvPr/>
          </p:nvSpPr>
          <p:spPr bwMode="auto">
            <a:xfrm>
              <a:off x="3064" y="1245"/>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3</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67" name="Rectangle 68"/>
            <p:cNvSpPr>
              <a:spLocks noChangeArrowheads="1"/>
            </p:cNvSpPr>
            <p:nvPr/>
          </p:nvSpPr>
          <p:spPr bwMode="auto">
            <a:xfrm>
              <a:off x="3028" y="1484"/>
              <a:ext cx="2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a:t>
              </a:r>
            </a:p>
          </p:txBody>
        </p:sp>
        <p:sp>
          <p:nvSpPr>
            <p:cNvPr id="68" name="Rectangle 69"/>
            <p:cNvSpPr>
              <a:spLocks noChangeArrowheads="1"/>
            </p:cNvSpPr>
            <p:nvPr/>
          </p:nvSpPr>
          <p:spPr bwMode="auto">
            <a:xfrm>
              <a:off x="3406" y="527"/>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CC0000"/>
                  </a:solidFill>
                  <a:latin typeface="Verdana" panose="020B0604030504040204" pitchFamily="34" charset="0"/>
                  <a:ea typeface="Verdana" panose="020B0604030504040204" pitchFamily="34" charset="0"/>
                  <a:cs typeface="Verdana" panose="020B0604030504040204" pitchFamily="34" charset="0"/>
                </a:rPr>
                <a:t>1</a:t>
              </a:r>
            </a:p>
          </p:txBody>
        </p:sp>
        <p:sp>
          <p:nvSpPr>
            <p:cNvPr id="69" name="Rectangle 70"/>
            <p:cNvSpPr>
              <a:spLocks noChangeArrowheads="1"/>
            </p:cNvSpPr>
            <p:nvPr/>
          </p:nvSpPr>
          <p:spPr bwMode="auto">
            <a:xfrm>
              <a:off x="3406" y="769"/>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70" name="Rectangle 71"/>
            <p:cNvSpPr>
              <a:spLocks noChangeArrowheads="1"/>
            </p:cNvSpPr>
            <p:nvPr/>
          </p:nvSpPr>
          <p:spPr bwMode="auto">
            <a:xfrm>
              <a:off x="3406" y="1007"/>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71" name="Rectangle 72"/>
            <p:cNvSpPr>
              <a:spLocks noChangeArrowheads="1"/>
            </p:cNvSpPr>
            <p:nvPr/>
          </p:nvSpPr>
          <p:spPr bwMode="auto">
            <a:xfrm>
              <a:off x="3406" y="1245"/>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5</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72" name="Rectangle 73"/>
            <p:cNvSpPr>
              <a:spLocks noChangeArrowheads="1"/>
            </p:cNvSpPr>
            <p:nvPr/>
          </p:nvSpPr>
          <p:spPr bwMode="auto">
            <a:xfrm>
              <a:off x="3371" y="1484"/>
              <a:ext cx="2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73" name="Rectangle 74"/>
            <p:cNvSpPr>
              <a:spLocks noChangeArrowheads="1"/>
            </p:cNvSpPr>
            <p:nvPr/>
          </p:nvSpPr>
          <p:spPr bwMode="auto">
            <a:xfrm>
              <a:off x="3751" y="527"/>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CC0000"/>
                  </a:solidFill>
                  <a:latin typeface="Verdana" panose="020B0604030504040204" pitchFamily="34" charset="0"/>
                  <a:ea typeface="Verdana" panose="020B0604030504040204" pitchFamily="34" charset="0"/>
                  <a:cs typeface="Verdana" panose="020B0604030504040204" pitchFamily="34" charset="0"/>
                </a:rPr>
                <a:t>2</a:t>
              </a:r>
            </a:p>
          </p:txBody>
        </p:sp>
        <p:sp>
          <p:nvSpPr>
            <p:cNvPr id="74" name="Rectangle 75"/>
            <p:cNvSpPr>
              <a:spLocks noChangeArrowheads="1"/>
            </p:cNvSpPr>
            <p:nvPr/>
          </p:nvSpPr>
          <p:spPr bwMode="auto">
            <a:xfrm>
              <a:off x="3715" y="769"/>
              <a:ext cx="2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75" name="Rectangle 76"/>
            <p:cNvSpPr>
              <a:spLocks noChangeArrowheads="1"/>
            </p:cNvSpPr>
            <p:nvPr/>
          </p:nvSpPr>
          <p:spPr bwMode="auto">
            <a:xfrm>
              <a:off x="3751" y="1007"/>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9</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76" name="Rectangle 77"/>
            <p:cNvSpPr>
              <a:spLocks noChangeArrowheads="1"/>
            </p:cNvSpPr>
            <p:nvPr/>
          </p:nvSpPr>
          <p:spPr bwMode="auto">
            <a:xfrm>
              <a:off x="3751" y="1245"/>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77" name="Rectangle 78"/>
            <p:cNvSpPr>
              <a:spLocks noChangeArrowheads="1"/>
            </p:cNvSpPr>
            <p:nvPr/>
          </p:nvSpPr>
          <p:spPr bwMode="auto">
            <a:xfrm>
              <a:off x="3751" y="1484"/>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6</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78" name="Rectangle 79"/>
            <p:cNvSpPr>
              <a:spLocks noChangeArrowheads="1"/>
            </p:cNvSpPr>
            <p:nvPr/>
          </p:nvSpPr>
          <p:spPr bwMode="auto">
            <a:xfrm>
              <a:off x="4059" y="527"/>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CC0000"/>
                  </a:solidFill>
                  <a:latin typeface="Verdana" panose="020B0604030504040204" pitchFamily="34" charset="0"/>
                  <a:ea typeface="Verdana" panose="020B0604030504040204" pitchFamily="34" charset="0"/>
                  <a:cs typeface="Verdana" panose="020B0604030504040204" pitchFamily="34" charset="0"/>
                </a:rPr>
                <a:t>3</a:t>
              </a:r>
            </a:p>
          </p:txBody>
        </p:sp>
        <p:sp>
          <p:nvSpPr>
            <p:cNvPr id="79" name="Rectangle 80"/>
            <p:cNvSpPr>
              <a:spLocks noChangeArrowheads="1"/>
            </p:cNvSpPr>
            <p:nvPr/>
          </p:nvSpPr>
          <p:spPr bwMode="auto">
            <a:xfrm>
              <a:off x="4059" y="769"/>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4</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80" name="Rectangle 81"/>
            <p:cNvSpPr>
              <a:spLocks noChangeArrowheads="1"/>
            </p:cNvSpPr>
            <p:nvPr/>
          </p:nvSpPr>
          <p:spPr bwMode="auto">
            <a:xfrm>
              <a:off x="4059" y="1007"/>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2</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81" name="Rectangle 82"/>
            <p:cNvSpPr>
              <a:spLocks noChangeArrowheads="1"/>
            </p:cNvSpPr>
            <p:nvPr/>
          </p:nvSpPr>
          <p:spPr bwMode="auto">
            <a:xfrm>
              <a:off x="4059" y="1245"/>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8</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82" name="Rectangle 83"/>
            <p:cNvSpPr>
              <a:spLocks noChangeArrowheads="1"/>
            </p:cNvSpPr>
            <p:nvPr/>
          </p:nvSpPr>
          <p:spPr bwMode="auto">
            <a:xfrm>
              <a:off x="4059" y="1484"/>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83" name="Rectangle 84"/>
            <p:cNvSpPr>
              <a:spLocks noChangeArrowheads="1"/>
            </p:cNvSpPr>
            <p:nvPr/>
          </p:nvSpPr>
          <p:spPr bwMode="auto">
            <a:xfrm>
              <a:off x="2697" y="1484"/>
              <a:ext cx="1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CC0000"/>
                  </a:solidFill>
                  <a:latin typeface="Verdana" panose="020B0604030504040204" pitchFamily="34" charset="0"/>
                  <a:ea typeface="Verdana" panose="020B0604030504040204" pitchFamily="34" charset="0"/>
                  <a:cs typeface="Verdana" panose="020B0604030504040204" pitchFamily="34" charset="0"/>
                </a:rPr>
                <a:t>3</a:t>
              </a:r>
            </a:p>
          </p:txBody>
        </p:sp>
        <p:grpSp>
          <p:nvGrpSpPr>
            <p:cNvPr id="84" name="Group 85"/>
            <p:cNvGrpSpPr>
              <a:grpSpLocks/>
            </p:cNvGrpSpPr>
            <p:nvPr/>
          </p:nvGrpSpPr>
          <p:grpSpPr bwMode="auto">
            <a:xfrm flipH="1">
              <a:off x="4241" y="709"/>
              <a:ext cx="136" cy="953"/>
              <a:chOff x="2835" y="572"/>
              <a:chExt cx="203" cy="1090"/>
            </a:xfrm>
          </p:grpSpPr>
          <p:sp>
            <p:nvSpPr>
              <p:cNvPr id="85" name="Line 86"/>
              <p:cNvSpPr>
                <a:spLocks noChangeShapeType="1"/>
              </p:cNvSpPr>
              <p:nvPr/>
            </p:nvSpPr>
            <p:spPr bwMode="auto">
              <a:xfrm>
                <a:off x="2835" y="572"/>
                <a:ext cx="203"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b="1">
                  <a:latin typeface="Verdana" panose="020B0604030504040204" pitchFamily="34" charset="0"/>
                  <a:cs typeface="Verdana" panose="020B0604030504040204" pitchFamily="34" charset="0"/>
                </a:endParaRPr>
              </a:p>
            </p:txBody>
          </p:sp>
          <p:sp>
            <p:nvSpPr>
              <p:cNvPr id="86" name="Line 87"/>
              <p:cNvSpPr>
                <a:spLocks noChangeShapeType="1"/>
              </p:cNvSpPr>
              <p:nvPr/>
            </p:nvSpPr>
            <p:spPr bwMode="auto">
              <a:xfrm>
                <a:off x="2835" y="572"/>
                <a:ext cx="2" cy="1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b="1">
                  <a:latin typeface="Verdana" panose="020B0604030504040204" pitchFamily="34" charset="0"/>
                  <a:cs typeface="Verdana" panose="020B0604030504040204" pitchFamily="34" charset="0"/>
                </a:endParaRPr>
              </a:p>
            </p:txBody>
          </p:sp>
          <p:sp>
            <p:nvSpPr>
              <p:cNvPr id="87" name="Line 88"/>
              <p:cNvSpPr>
                <a:spLocks noChangeShapeType="1"/>
              </p:cNvSpPr>
              <p:nvPr/>
            </p:nvSpPr>
            <p:spPr bwMode="auto">
              <a:xfrm>
                <a:off x="2835" y="1661"/>
                <a:ext cx="203"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b="1">
                  <a:latin typeface="Verdana" panose="020B0604030504040204" pitchFamily="34" charset="0"/>
                  <a:cs typeface="Verdana" panose="020B0604030504040204" pitchFamily="34" charset="0"/>
                </a:endParaRPr>
              </a:p>
            </p:txBody>
          </p:sp>
        </p:grpSp>
      </p:grpSp>
      <p:sp>
        <p:nvSpPr>
          <p:cNvPr id="91" name="Rectangle 89"/>
          <p:cNvSpPr>
            <a:spLocks noChangeArrowheads="1"/>
          </p:cNvSpPr>
          <p:nvPr/>
        </p:nvSpPr>
        <p:spPr bwMode="auto">
          <a:xfrm>
            <a:off x="350838" y="3627438"/>
            <a:ext cx="696912" cy="481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 name="Rectangle 90"/>
          <p:cNvSpPr>
            <a:spLocks noChangeArrowheads="1"/>
          </p:cNvSpPr>
          <p:nvPr/>
        </p:nvSpPr>
        <p:spPr bwMode="auto">
          <a:xfrm>
            <a:off x="1047750" y="3068638"/>
            <a:ext cx="1462088" cy="241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94" name="Group 92"/>
          <p:cNvGrpSpPr>
            <a:grpSpLocks/>
          </p:cNvGrpSpPr>
          <p:nvPr/>
        </p:nvGrpSpPr>
        <p:grpSpPr bwMode="auto">
          <a:xfrm>
            <a:off x="776288" y="3105150"/>
            <a:ext cx="1635125" cy="1439863"/>
            <a:chOff x="489" y="1956"/>
            <a:chExt cx="1030" cy="907"/>
          </a:xfrm>
        </p:grpSpPr>
        <p:grpSp>
          <p:nvGrpSpPr>
            <p:cNvPr id="95" name="Group 93"/>
            <p:cNvGrpSpPr>
              <a:grpSpLocks/>
            </p:cNvGrpSpPr>
            <p:nvPr/>
          </p:nvGrpSpPr>
          <p:grpSpPr bwMode="auto">
            <a:xfrm>
              <a:off x="489" y="1956"/>
              <a:ext cx="259" cy="907"/>
              <a:chOff x="489" y="1956"/>
              <a:chExt cx="223" cy="907"/>
            </a:xfrm>
          </p:grpSpPr>
          <p:sp>
            <p:nvSpPr>
              <p:cNvPr id="114" name="Rectangle 94"/>
              <p:cNvSpPr>
                <a:spLocks noChangeArrowheads="1"/>
              </p:cNvSpPr>
              <p:nvPr/>
            </p:nvSpPr>
            <p:spPr bwMode="auto">
              <a:xfrm>
                <a:off x="489"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0</a:t>
                </a:r>
              </a:p>
            </p:txBody>
          </p:sp>
          <p:sp>
            <p:nvSpPr>
              <p:cNvPr id="115" name="Rectangle 95"/>
              <p:cNvSpPr>
                <a:spLocks noChangeArrowheads="1"/>
              </p:cNvSpPr>
              <p:nvPr/>
            </p:nvSpPr>
            <p:spPr bwMode="auto">
              <a:xfrm>
                <a:off x="499"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16" name="Rectangle 96"/>
              <p:cNvSpPr>
                <a:spLocks noChangeArrowheads="1"/>
              </p:cNvSpPr>
              <p:nvPr/>
            </p:nvSpPr>
            <p:spPr bwMode="auto">
              <a:xfrm>
                <a:off x="499"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a:t>
                </a:r>
              </a:p>
            </p:txBody>
          </p:sp>
          <p:sp>
            <p:nvSpPr>
              <p:cNvPr id="117" name="Rectangle 97"/>
              <p:cNvSpPr>
                <a:spLocks noChangeArrowheads="1"/>
              </p:cNvSpPr>
              <p:nvPr/>
            </p:nvSpPr>
            <p:spPr bwMode="auto">
              <a:xfrm>
                <a:off x="499"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3</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18" name="Rectangle 98"/>
              <p:cNvSpPr>
                <a:spLocks noChangeArrowheads="1"/>
              </p:cNvSpPr>
              <p:nvPr/>
            </p:nvSpPr>
            <p:spPr bwMode="auto">
              <a:xfrm>
                <a:off x="499"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96" name="Group 99"/>
            <p:cNvGrpSpPr>
              <a:grpSpLocks/>
            </p:cNvGrpSpPr>
            <p:nvPr/>
          </p:nvGrpSpPr>
          <p:grpSpPr bwMode="auto">
            <a:xfrm>
              <a:off x="765" y="1956"/>
              <a:ext cx="223" cy="907"/>
              <a:chOff x="750" y="1956"/>
              <a:chExt cx="223" cy="907"/>
            </a:xfrm>
          </p:grpSpPr>
          <p:sp>
            <p:nvSpPr>
              <p:cNvPr id="109" name="Rectangle 100"/>
              <p:cNvSpPr>
                <a:spLocks noChangeArrowheads="1"/>
              </p:cNvSpPr>
              <p:nvPr/>
            </p:nvSpPr>
            <p:spPr bwMode="auto">
              <a:xfrm>
                <a:off x="750"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1</a:t>
                </a:r>
              </a:p>
            </p:txBody>
          </p:sp>
          <p:sp>
            <p:nvSpPr>
              <p:cNvPr id="110" name="Rectangle 101"/>
              <p:cNvSpPr>
                <a:spLocks noChangeArrowheads="1"/>
              </p:cNvSpPr>
              <p:nvPr/>
            </p:nvSpPr>
            <p:spPr bwMode="auto">
              <a:xfrm>
                <a:off x="760"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11" name="Rectangle 102"/>
              <p:cNvSpPr>
                <a:spLocks noChangeArrowheads="1"/>
              </p:cNvSpPr>
              <p:nvPr/>
            </p:nvSpPr>
            <p:spPr bwMode="auto">
              <a:xfrm>
                <a:off x="760"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12" name="Rectangle 103"/>
              <p:cNvSpPr>
                <a:spLocks noChangeArrowheads="1"/>
              </p:cNvSpPr>
              <p:nvPr/>
            </p:nvSpPr>
            <p:spPr bwMode="auto">
              <a:xfrm>
                <a:off x="760"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5</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13" name="Rectangle 104"/>
              <p:cNvSpPr>
                <a:spLocks noChangeArrowheads="1"/>
              </p:cNvSpPr>
              <p:nvPr/>
            </p:nvSpPr>
            <p:spPr bwMode="auto">
              <a:xfrm>
                <a:off x="760"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97" name="Group 105"/>
            <p:cNvGrpSpPr>
              <a:grpSpLocks/>
            </p:cNvGrpSpPr>
            <p:nvPr/>
          </p:nvGrpSpPr>
          <p:grpSpPr bwMode="auto">
            <a:xfrm>
              <a:off x="1006" y="1956"/>
              <a:ext cx="223" cy="907"/>
              <a:chOff x="1022" y="1956"/>
              <a:chExt cx="223" cy="907"/>
            </a:xfrm>
          </p:grpSpPr>
          <p:sp>
            <p:nvSpPr>
              <p:cNvPr id="104" name="Rectangle 106"/>
              <p:cNvSpPr>
                <a:spLocks noChangeArrowheads="1"/>
              </p:cNvSpPr>
              <p:nvPr/>
            </p:nvSpPr>
            <p:spPr bwMode="auto">
              <a:xfrm>
                <a:off x="1022"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2</a:t>
                </a:r>
              </a:p>
            </p:txBody>
          </p:sp>
          <p:sp>
            <p:nvSpPr>
              <p:cNvPr id="105" name="Rectangle 107"/>
              <p:cNvSpPr>
                <a:spLocks noChangeArrowheads="1"/>
              </p:cNvSpPr>
              <p:nvPr/>
            </p:nvSpPr>
            <p:spPr bwMode="auto">
              <a:xfrm>
                <a:off x="1031"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a:t>
                </a:r>
              </a:p>
            </p:txBody>
          </p:sp>
          <p:sp>
            <p:nvSpPr>
              <p:cNvPr id="106" name="Rectangle 108"/>
              <p:cNvSpPr>
                <a:spLocks noChangeArrowheads="1"/>
              </p:cNvSpPr>
              <p:nvPr/>
            </p:nvSpPr>
            <p:spPr bwMode="auto">
              <a:xfrm>
                <a:off x="1031"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9</a:t>
                </a:r>
                <a:endParaRPr lang="en-US" altLang="zh-CN" sz="1800" b="1" dirty="0">
                  <a:latin typeface="Verdana" panose="020B0604030504040204" pitchFamily="34" charset="0"/>
                  <a:ea typeface="Verdana" panose="020B0604030504040204" pitchFamily="34" charset="0"/>
                  <a:cs typeface="Verdana" panose="020B0604030504040204" pitchFamily="34" charset="0"/>
                </a:endParaRPr>
              </a:p>
            </p:txBody>
          </p:sp>
          <p:sp>
            <p:nvSpPr>
              <p:cNvPr id="107" name="Rectangle 109"/>
              <p:cNvSpPr>
                <a:spLocks noChangeArrowheads="1"/>
              </p:cNvSpPr>
              <p:nvPr/>
            </p:nvSpPr>
            <p:spPr bwMode="auto">
              <a:xfrm>
                <a:off x="1031"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08" name="Rectangle 110"/>
              <p:cNvSpPr>
                <a:spLocks noChangeArrowheads="1"/>
              </p:cNvSpPr>
              <p:nvPr/>
            </p:nvSpPr>
            <p:spPr bwMode="auto">
              <a:xfrm>
                <a:off x="1031"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6</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grpSp>
        <p:grpSp>
          <p:nvGrpSpPr>
            <p:cNvPr id="98" name="Group 111"/>
            <p:cNvGrpSpPr>
              <a:grpSpLocks/>
            </p:cNvGrpSpPr>
            <p:nvPr/>
          </p:nvGrpSpPr>
          <p:grpSpPr bwMode="auto">
            <a:xfrm>
              <a:off x="1247" y="1956"/>
              <a:ext cx="272" cy="907"/>
              <a:chOff x="1284" y="1956"/>
              <a:chExt cx="223" cy="907"/>
            </a:xfrm>
          </p:grpSpPr>
          <p:sp>
            <p:nvSpPr>
              <p:cNvPr id="99" name="Rectangle 112"/>
              <p:cNvSpPr>
                <a:spLocks noChangeArrowheads="1"/>
              </p:cNvSpPr>
              <p:nvPr/>
            </p:nvSpPr>
            <p:spPr bwMode="auto">
              <a:xfrm>
                <a:off x="1284"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3</a:t>
                </a:r>
              </a:p>
            </p:txBody>
          </p:sp>
          <p:sp>
            <p:nvSpPr>
              <p:cNvPr id="100" name="Rectangle 113"/>
              <p:cNvSpPr>
                <a:spLocks noChangeArrowheads="1"/>
              </p:cNvSpPr>
              <p:nvPr/>
            </p:nvSpPr>
            <p:spPr bwMode="auto">
              <a:xfrm>
                <a:off x="1293"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4</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14"/>
              <p:cNvSpPr>
                <a:spLocks noChangeArrowheads="1"/>
              </p:cNvSpPr>
              <p:nvPr/>
            </p:nvSpPr>
            <p:spPr bwMode="auto">
              <a:xfrm>
                <a:off x="1293"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2</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15"/>
              <p:cNvSpPr>
                <a:spLocks noChangeArrowheads="1"/>
              </p:cNvSpPr>
              <p:nvPr/>
            </p:nvSpPr>
            <p:spPr bwMode="auto">
              <a:xfrm>
                <a:off x="1293"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8</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16"/>
              <p:cNvSpPr>
                <a:spLocks noChangeArrowheads="1"/>
              </p:cNvSpPr>
              <p:nvPr/>
            </p:nvSpPr>
            <p:spPr bwMode="auto">
              <a:xfrm>
                <a:off x="1293"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grpSp>
      </p:grpSp>
      <p:grpSp>
        <p:nvGrpSpPr>
          <p:cNvPr id="119" name="Group 117"/>
          <p:cNvGrpSpPr>
            <a:grpSpLocks/>
          </p:cNvGrpSpPr>
          <p:nvPr/>
        </p:nvGrpSpPr>
        <p:grpSpPr bwMode="auto">
          <a:xfrm>
            <a:off x="2411413" y="3105150"/>
            <a:ext cx="1635125" cy="1439863"/>
            <a:chOff x="489" y="1956"/>
            <a:chExt cx="1030" cy="907"/>
          </a:xfrm>
        </p:grpSpPr>
        <p:grpSp>
          <p:nvGrpSpPr>
            <p:cNvPr id="120" name="Group 118"/>
            <p:cNvGrpSpPr>
              <a:grpSpLocks/>
            </p:cNvGrpSpPr>
            <p:nvPr/>
          </p:nvGrpSpPr>
          <p:grpSpPr bwMode="auto">
            <a:xfrm>
              <a:off x="489" y="1956"/>
              <a:ext cx="259" cy="907"/>
              <a:chOff x="489" y="1956"/>
              <a:chExt cx="223" cy="907"/>
            </a:xfrm>
          </p:grpSpPr>
          <p:sp>
            <p:nvSpPr>
              <p:cNvPr id="139" name="Rectangle 119"/>
              <p:cNvSpPr>
                <a:spLocks noChangeArrowheads="1"/>
              </p:cNvSpPr>
              <p:nvPr/>
            </p:nvSpPr>
            <p:spPr bwMode="auto">
              <a:xfrm>
                <a:off x="489"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0</a:t>
                </a:r>
              </a:p>
            </p:txBody>
          </p:sp>
          <p:sp>
            <p:nvSpPr>
              <p:cNvPr id="140" name="Rectangle 120"/>
              <p:cNvSpPr>
                <a:spLocks noChangeArrowheads="1"/>
              </p:cNvSpPr>
              <p:nvPr/>
            </p:nvSpPr>
            <p:spPr bwMode="auto">
              <a:xfrm>
                <a:off x="499"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41" name="Rectangle 121"/>
              <p:cNvSpPr>
                <a:spLocks noChangeArrowheads="1"/>
              </p:cNvSpPr>
              <p:nvPr/>
            </p:nvSpPr>
            <p:spPr bwMode="auto">
              <a:xfrm>
                <a:off x="499"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a:t>
                </a:r>
              </a:p>
            </p:txBody>
          </p:sp>
          <p:sp>
            <p:nvSpPr>
              <p:cNvPr id="142" name="Rectangle 122"/>
              <p:cNvSpPr>
                <a:spLocks noChangeArrowheads="1"/>
              </p:cNvSpPr>
              <p:nvPr/>
            </p:nvSpPr>
            <p:spPr bwMode="auto">
              <a:xfrm>
                <a:off x="499"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3</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43" name="Rectangle 123"/>
              <p:cNvSpPr>
                <a:spLocks noChangeArrowheads="1"/>
              </p:cNvSpPr>
              <p:nvPr/>
            </p:nvSpPr>
            <p:spPr bwMode="auto">
              <a:xfrm>
                <a:off x="499"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121" name="Group 124"/>
            <p:cNvGrpSpPr>
              <a:grpSpLocks/>
            </p:cNvGrpSpPr>
            <p:nvPr/>
          </p:nvGrpSpPr>
          <p:grpSpPr bwMode="auto">
            <a:xfrm>
              <a:off x="765" y="1956"/>
              <a:ext cx="223" cy="907"/>
              <a:chOff x="750" y="1956"/>
              <a:chExt cx="223" cy="907"/>
            </a:xfrm>
          </p:grpSpPr>
          <p:sp>
            <p:nvSpPr>
              <p:cNvPr id="134" name="Rectangle 125"/>
              <p:cNvSpPr>
                <a:spLocks noChangeArrowheads="1"/>
              </p:cNvSpPr>
              <p:nvPr/>
            </p:nvSpPr>
            <p:spPr bwMode="auto">
              <a:xfrm>
                <a:off x="750"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1</a:t>
                </a:r>
              </a:p>
            </p:txBody>
          </p:sp>
          <p:sp>
            <p:nvSpPr>
              <p:cNvPr id="135" name="Rectangle 126"/>
              <p:cNvSpPr>
                <a:spLocks noChangeArrowheads="1"/>
              </p:cNvSpPr>
              <p:nvPr/>
            </p:nvSpPr>
            <p:spPr bwMode="auto">
              <a:xfrm>
                <a:off x="760"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36" name="Rectangle 127"/>
              <p:cNvSpPr>
                <a:spLocks noChangeArrowheads="1"/>
              </p:cNvSpPr>
              <p:nvPr/>
            </p:nvSpPr>
            <p:spPr bwMode="auto">
              <a:xfrm>
                <a:off x="760"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37" name="Rectangle 128"/>
              <p:cNvSpPr>
                <a:spLocks noChangeArrowheads="1"/>
              </p:cNvSpPr>
              <p:nvPr/>
            </p:nvSpPr>
            <p:spPr bwMode="auto">
              <a:xfrm>
                <a:off x="760"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FF"/>
                    </a:solidFill>
                    <a:latin typeface="Verdana" panose="020B0604030504040204" pitchFamily="34" charset="0"/>
                    <a:ea typeface="Verdana" panose="020B0604030504040204" pitchFamily="34" charset="0"/>
                    <a:cs typeface="Verdana" panose="020B0604030504040204" pitchFamily="34" charset="0"/>
                  </a:rPr>
                  <a:t>4</a:t>
                </a:r>
              </a:p>
            </p:txBody>
          </p:sp>
          <p:sp>
            <p:nvSpPr>
              <p:cNvPr id="138" name="Rectangle 129"/>
              <p:cNvSpPr>
                <a:spLocks noChangeArrowheads="1"/>
              </p:cNvSpPr>
              <p:nvPr/>
            </p:nvSpPr>
            <p:spPr bwMode="auto">
              <a:xfrm>
                <a:off x="760"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122" name="Group 130"/>
            <p:cNvGrpSpPr>
              <a:grpSpLocks/>
            </p:cNvGrpSpPr>
            <p:nvPr/>
          </p:nvGrpSpPr>
          <p:grpSpPr bwMode="auto">
            <a:xfrm>
              <a:off x="1006" y="1956"/>
              <a:ext cx="223" cy="907"/>
              <a:chOff x="1022" y="1956"/>
              <a:chExt cx="223" cy="907"/>
            </a:xfrm>
          </p:grpSpPr>
          <p:sp>
            <p:nvSpPr>
              <p:cNvPr id="129" name="Rectangle 131"/>
              <p:cNvSpPr>
                <a:spLocks noChangeArrowheads="1"/>
              </p:cNvSpPr>
              <p:nvPr/>
            </p:nvSpPr>
            <p:spPr bwMode="auto">
              <a:xfrm>
                <a:off x="1022"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2</a:t>
                </a:r>
              </a:p>
            </p:txBody>
          </p:sp>
          <p:sp>
            <p:nvSpPr>
              <p:cNvPr id="130" name="Rectangle 132"/>
              <p:cNvSpPr>
                <a:spLocks noChangeArrowheads="1"/>
              </p:cNvSpPr>
              <p:nvPr/>
            </p:nvSpPr>
            <p:spPr bwMode="auto">
              <a:xfrm>
                <a:off x="1031"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a:t>
                </a:r>
              </a:p>
            </p:txBody>
          </p:sp>
          <p:sp>
            <p:nvSpPr>
              <p:cNvPr id="131" name="Rectangle 133"/>
              <p:cNvSpPr>
                <a:spLocks noChangeArrowheads="1"/>
              </p:cNvSpPr>
              <p:nvPr/>
            </p:nvSpPr>
            <p:spPr bwMode="auto">
              <a:xfrm>
                <a:off x="1031"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9</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32" name="Rectangle 134"/>
              <p:cNvSpPr>
                <a:spLocks noChangeArrowheads="1"/>
              </p:cNvSpPr>
              <p:nvPr/>
            </p:nvSpPr>
            <p:spPr bwMode="auto">
              <a:xfrm>
                <a:off x="1031"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33" name="Rectangle 135"/>
              <p:cNvSpPr>
                <a:spLocks noChangeArrowheads="1"/>
              </p:cNvSpPr>
              <p:nvPr/>
            </p:nvSpPr>
            <p:spPr bwMode="auto">
              <a:xfrm>
                <a:off x="1031"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6</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grpSp>
        <p:grpSp>
          <p:nvGrpSpPr>
            <p:cNvPr id="123" name="Group 136"/>
            <p:cNvGrpSpPr>
              <a:grpSpLocks/>
            </p:cNvGrpSpPr>
            <p:nvPr/>
          </p:nvGrpSpPr>
          <p:grpSpPr bwMode="auto">
            <a:xfrm>
              <a:off x="1247" y="1956"/>
              <a:ext cx="272" cy="907"/>
              <a:chOff x="1284" y="1956"/>
              <a:chExt cx="223" cy="907"/>
            </a:xfrm>
          </p:grpSpPr>
          <p:sp>
            <p:nvSpPr>
              <p:cNvPr id="124" name="Rectangle 137"/>
              <p:cNvSpPr>
                <a:spLocks noChangeArrowheads="1"/>
              </p:cNvSpPr>
              <p:nvPr/>
            </p:nvSpPr>
            <p:spPr bwMode="auto">
              <a:xfrm>
                <a:off x="1284"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3</a:t>
                </a:r>
              </a:p>
            </p:txBody>
          </p:sp>
          <p:sp>
            <p:nvSpPr>
              <p:cNvPr id="125" name="Rectangle 138"/>
              <p:cNvSpPr>
                <a:spLocks noChangeArrowheads="1"/>
              </p:cNvSpPr>
              <p:nvPr/>
            </p:nvSpPr>
            <p:spPr bwMode="auto">
              <a:xfrm>
                <a:off x="1293"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4</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26" name="Rectangle 139"/>
              <p:cNvSpPr>
                <a:spLocks noChangeArrowheads="1"/>
              </p:cNvSpPr>
              <p:nvPr/>
            </p:nvSpPr>
            <p:spPr bwMode="auto">
              <a:xfrm>
                <a:off x="1293"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2</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27" name="Rectangle 140"/>
              <p:cNvSpPr>
                <a:spLocks noChangeArrowheads="1"/>
              </p:cNvSpPr>
              <p:nvPr/>
            </p:nvSpPr>
            <p:spPr bwMode="auto">
              <a:xfrm>
                <a:off x="1293"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FF"/>
                    </a:solidFill>
                    <a:latin typeface="Verdana" panose="020B0604030504040204" pitchFamily="34" charset="0"/>
                    <a:ea typeface="Verdana" panose="020B0604030504040204" pitchFamily="34" charset="0"/>
                    <a:cs typeface="Verdana" panose="020B0604030504040204" pitchFamily="34" charset="0"/>
                  </a:rPr>
                  <a:t>7</a:t>
                </a:r>
              </a:p>
            </p:txBody>
          </p:sp>
          <p:sp>
            <p:nvSpPr>
              <p:cNvPr id="128" name="Rectangle 141"/>
              <p:cNvSpPr>
                <a:spLocks noChangeArrowheads="1"/>
              </p:cNvSpPr>
              <p:nvPr/>
            </p:nvSpPr>
            <p:spPr bwMode="auto">
              <a:xfrm>
                <a:off x="1293"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grpSp>
      </p:grpSp>
      <p:grpSp>
        <p:nvGrpSpPr>
          <p:cNvPr id="144" name="Group 142"/>
          <p:cNvGrpSpPr>
            <a:grpSpLocks/>
          </p:cNvGrpSpPr>
          <p:nvPr/>
        </p:nvGrpSpPr>
        <p:grpSpPr bwMode="auto">
          <a:xfrm>
            <a:off x="3995738" y="3105150"/>
            <a:ext cx="1635125" cy="1439863"/>
            <a:chOff x="489" y="1956"/>
            <a:chExt cx="1030" cy="907"/>
          </a:xfrm>
        </p:grpSpPr>
        <p:grpSp>
          <p:nvGrpSpPr>
            <p:cNvPr id="145" name="Group 143"/>
            <p:cNvGrpSpPr>
              <a:grpSpLocks/>
            </p:cNvGrpSpPr>
            <p:nvPr/>
          </p:nvGrpSpPr>
          <p:grpSpPr bwMode="auto">
            <a:xfrm>
              <a:off x="489" y="1956"/>
              <a:ext cx="259" cy="907"/>
              <a:chOff x="489" y="1956"/>
              <a:chExt cx="223" cy="907"/>
            </a:xfrm>
          </p:grpSpPr>
          <p:sp>
            <p:nvSpPr>
              <p:cNvPr id="164" name="Rectangle 144"/>
              <p:cNvSpPr>
                <a:spLocks noChangeArrowheads="1"/>
              </p:cNvSpPr>
              <p:nvPr/>
            </p:nvSpPr>
            <p:spPr bwMode="auto">
              <a:xfrm>
                <a:off x="489"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0</a:t>
                </a:r>
              </a:p>
            </p:txBody>
          </p:sp>
          <p:sp>
            <p:nvSpPr>
              <p:cNvPr id="165" name="Rectangle 145"/>
              <p:cNvSpPr>
                <a:spLocks noChangeArrowheads="1"/>
              </p:cNvSpPr>
              <p:nvPr/>
            </p:nvSpPr>
            <p:spPr bwMode="auto">
              <a:xfrm>
                <a:off x="499"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66" name="Rectangle 146"/>
              <p:cNvSpPr>
                <a:spLocks noChangeArrowheads="1"/>
              </p:cNvSpPr>
              <p:nvPr/>
            </p:nvSpPr>
            <p:spPr bwMode="auto">
              <a:xfrm>
                <a:off x="499"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a:t>
                </a:r>
              </a:p>
            </p:txBody>
          </p:sp>
          <p:sp>
            <p:nvSpPr>
              <p:cNvPr id="167" name="Rectangle 147"/>
              <p:cNvSpPr>
                <a:spLocks noChangeArrowheads="1"/>
              </p:cNvSpPr>
              <p:nvPr/>
            </p:nvSpPr>
            <p:spPr bwMode="auto">
              <a:xfrm>
                <a:off x="499"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3</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68" name="Rectangle 148"/>
              <p:cNvSpPr>
                <a:spLocks noChangeArrowheads="1"/>
              </p:cNvSpPr>
              <p:nvPr/>
            </p:nvSpPr>
            <p:spPr bwMode="auto">
              <a:xfrm>
                <a:off x="499"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146" name="Group 149"/>
            <p:cNvGrpSpPr>
              <a:grpSpLocks/>
            </p:cNvGrpSpPr>
            <p:nvPr/>
          </p:nvGrpSpPr>
          <p:grpSpPr bwMode="auto">
            <a:xfrm>
              <a:off x="765" y="1956"/>
              <a:ext cx="223" cy="907"/>
              <a:chOff x="750" y="1956"/>
              <a:chExt cx="223" cy="907"/>
            </a:xfrm>
          </p:grpSpPr>
          <p:sp>
            <p:nvSpPr>
              <p:cNvPr id="159" name="Rectangle 150"/>
              <p:cNvSpPr>
                <a:spLocks noChangeArrowheads="1"/>
              </p:cNvSpPr>
              <p:nvPr/>
            </p:nvSpPr>
            <p:spPr bwMode="auto">
              <a:xfrm>
                <a:off x="750"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1</a:t>
                </a:r>
              </a:p>
            </p:txBody>
          </p:sp>
          <p:sp>
            <p:nvSpPr>
              <p:cNvPr id="160" name="Rectangle 151"/>
              <p:cNvSpPr>
                <a:spLocks noChangeArrowheads="1"/>
              </p:cNvSpPr>
              <p:nvPr/>
            </p:nvSpPr>
            <p:spPr bwMode="auto">
              <a:xfrm>
                <a:off x="760"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61" name="Rectangle 152"/>
              <p:cNvSpPr>
                <a:spLocks noChangeArrowheads="1"/>
              </p:cNvSpPr>
              <p:nvPr/>
            </p:nvSpPr>
            <p:spPr bwMode="auto">
              <a:xfrm>
                <a:off x="760"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62" name="Rectangle 153"/>
              <p:cNvSpPr>
                <a:spLocks noChangeArrowheads="1"/>
              </p:cNvSpPr>
              <p:nvPr/>
            </p:nvSpPr>
            <p:spPr bwMode="auto">
              <a:xfrm>
                <a:off x="760"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4</a:t>
                </a:r>
                <a:endParaRPr lang="en-US" altLang="zh-CN" sz="1800" b="1" dirty="0">
                  <a:latin typeface="Verdana" panose="020B0604030504040204" pitchFamily="34" charset="0"/>
                  <a:ea typeface="Verdana" panose="020B0604030504040204" pitchFamily="34" charset="0"/>
                  <a:cs typeface="Verdana" panose="020B0604030504040204" pitchFamily="34" charset="0"/>
                </a:endParaRPr>
              </a:p>
            </p:txBody>
          </p:sp>
          <p:sp>
            <p:nvSpPr>
              <p:cNvPr id="163" name="Rectangle 154"/>
              <p:cNvSpPr>
                <a:spLocks noChangeArrowheads="1"/>
              </p:cNvSpPr>
              <p:nvPr/>
            </p:nvSpPr>
            <p:spPr bwMode="auto">
              <a:xfrm>
                <a:off x="760"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147" name="Group 155"/>
            <p:cNvGrpSpPr>
              <a:grpSpLocks/>
            </p:cNvGrpSpPr>
            <p:nvPr/>
          </p:nvGrpSpPr>
          <p:grpSpPr bwMode="auto">
            <a:xfrm>
              <a:off x="1006" y="1956"/>
              <a:ext cx="223" cy="907"/>
              <a:chOff x="1022" y="1956"/>
              <a:chExt cx="223" cy="907"/>
            </a:xfrm>
          </p:grpSpPr>
          <p:sp>
            <p:nvSpPr>
              <p:cNvPr id="154" name="Rectangle 156"/>
              <p:cNvSpPr>
                <a:spLocks noChangeArrowheads="1"/>
              </p:cNvSpPr>
              <p:nvPr/>
            </p:nvSpPr>
            <p:spPr bwMode="auto">
              <a:xfrm>
                <a:off x="1022"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2</a:t>
                </a:r>
              </a:p>
            </p:txBody>
          </p:sp>
          <p:sp>
            <p:nvSpPr>
              <p:cNvPr id="155" name="Rectangle 157"/>
              <p:cNvSpPr>
                <a:spLocks noChangeArrowheads="1"/>
              </p:cNvSpPr>
              <p:nvPr/>
            </p:nvSpPr>
            <p:spPr bwMode="auto">
              <a:xfrm>
                <a:off x="1031"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FF"/>
                    </a:solidFill>
                    <a:latin typeface="Verdana" panose="020B0604030504040204" pitchFamily="34" charset="0"/>
                    <a:ea typeface="Verdana" panose="020B0604030504040204" pitchFamily="34" charset="0"/>
                    <a:cs typeface="Verdana" panose="020B0604030504040204" pitchFamily="34" charset="0"/>
                  </a:rPr>
                  <a:t>10</a:t>
                </a:r>
              </a:p>
            </p:txBody>
          </p:sp>
          <p:sp>
            <p:nvSpPr>
              <p:cNvPr id="156" name="Rectangle 158"/>
              <p:cNvSpPr>
                <a:spLocks noChangeArrowheads="1"/>
              </p:cNvSpPr>
              <p:nvPr/>
            </p:nvSpPr>
            <p:spPr bwMode="auto">
              <a:xfrm>
                <a:off x="1031"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9</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57" name="Rectangle 159"/>
              <p:cNvSpPr>
                <a:spLocks noChangeArrowheads="1"/>
              </p:cNvSpPr>
              <p:nvPr/>
            </p:nvSpPr>
            <p:spPr bwMode="auto">
              <a:xfrm>
                <a:off x="1031"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58" name="Rectangle 160"/>
              <p:cNvSpPr>
                <a:spLocks noChangeArrowheads="1"/>
              </p:cNvSpPr>
              <p:nvPr/>
            </p:nvSpPr>
            <p:spPr bwMode="auto">
              <a:xfrm>
                <a:off x="1031"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6</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grpSp>
        <p:grpSp>
          <p:nvGrpSpPr>
            <p:cNvPr id="148" name="Group 161"/>
            <p:cNvGrpSpPr>
              <a:grpSpLocks/>
            </p:cNvGrpSpPr>
            <p:nvPr/>
          </p:nvGrpSpPr>
          <p:grpSpPr bwMode="auto">
            <a:xfrm>
              <a:off x="1247" y="1956"/>
              <a:ext cx="272" cy="907"/>
              <a:chOff x="1284" y="1956"/>
              <a:chExt cx="223" cy="907"/>
            </a:xfrm>
          </p:grpSpPr>
          <p:sp>
            <p:nvSpPr>
              <p:cNvPr id="149" name="Rectangle 162"/>
              <p:cNvSpPr>
                <a:spLocks noChangeArrowheads="1"/>
              </p:cNvSpPr>
              <p:nvPr/>
            </p:nvSpPr>
            <p:spPr bwMode="auto">
              <a:xfrm>
                <a:off x="1284"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3</a:t>
                </a:r>
              </a:p>
            </p:txBody>
          </p:sp>
          <p:sp>
            <p:nvSpPr>
              <p:cNvPr id="150" name="Rectangle 163"/>
              <p:cNvSpPr>
                <a:spLocks noChangeArrowheads="1"/>
              </p:cNvSpPr>
              <p:nvPr/>
            </p:nvSpPr>
            <p:spPr bwMode="auto">
              <a:xfrm>
                <a:off x="1293"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FF"/>
                    </a:solidFill>
                    <a:latin typeface="Verdana" panose="020B0604030504040204" pitchFamily="34" charset="0"/>
                    <a:ea typeface="Verdana" panose="020B0604030504040204" pitchFamily="34" charset="0"/>
                    <a:cs typeface="Verdana" panose="020B0604030504040204" pitchFamily="34" charset="0"/>
                  </a:rPr>
                  <a:t>3</a:t>
                </a:r>
              </a:p>
            </p:txBody>
          </p:sp>
          <p:sp>
            <p:nvSpPr>
              <p:cNvPr id="151" name="Rectangle 164"/>
              <p:cNvSpPr>
                <a:spLocks noChangeArrowheads="1"/>
              </p:cNvSpPr>
              <p:nvPr/>
            </p:nvSpPr>
            <p:spPr bwMode="auto">
              <a:xfrm>
                <a:off x="1293"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2</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52" name="Rectangle 165"/>
              <p:cNvSpPr>
                <a:spLocks noChangeArrowheads="1"/>
              </p:cNvSpPr>
              <p:nvPr/>
            </p:nvSpPr>
            <p:spPr bwMode="auto">
              <a:xfrm>
                <a:off x="1293"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dirty="0">
                    <a:solidFill>
                      <a:srgbClr val="0000FF"/>
                    </a:solidFill>
                    <a:latin typeface="Verdana" panose="020B0604030504040204" pitchFamily="34" charset="0"/>
                    <a:ea typeface="Verdana" panose="020B0604030504040204" pitchFamily="34" charset="0"/>
                    <a:cs typeface="Verdana" panose="020B0604030504040204" pitchFamily="34" charset="0"/>
                  </a:rPr>
                  <a:t>6</a:t>
                </a:r>
              </a:p>
            </p:txBody>
          </p:sp>
          <p:sp>
            <p:nvSpPr>
              <p:cNvPr id="153" name="Rectangle 166"/>
              <p:cNvSpPr>
                <a:spLocks noChangeArrowheads="1"/>
              </p:cNvSpPr>
              <p:nvPr/>
            </p:nvSpPr>
            <p:spPr bwMode="auto">
              <a:xfrm>
                <a:off x="1293"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grpSp>
      </p:grpSp>
      <p:grpSp>
        <p:nvGrpSpPr>
          <p:cNvPr id="169" name="Group 167"/>
          <p:cNvGrpSpPr>
            <a:grpSpLocks/>
          </p:cNvGrpSpPr>
          <p:nvPr/>
        </p:nvGrpSpPr>
        <p:grpSpPr bwMode="auto">
          <a:xfrm>
            <a:off x="5651500" y="3105150"/>
            <a:ext cx="1635125" cy="1439863"/>
            <a:chOff x="489" y="1956"/>
            <a:chExt cx="1030" cy="907"/>
          </a:xfrm>
        </p:grpSpPr>
        <p:grpSp>
          <p:nvGrpSpPr>
            <p:cNvPr id="170" name="Group 168"/>
            <p:cNvGrpSpPr>
              <a:grpSpLocks/>
            </p:cNvGrpSpPr>
            <p:nvPr/>
          </p:nvGrpSpPr>
          <p:grpSpPr bwMode="auto">
            <a:xfrm>
              <a:off x="489" y="1956"/>
              <a:ext cx="259" cy="907"/>
              <a:chOff x="489" y="1956"/>
              <a:chExt cx="223" cy="907"/>
            </a:xfrm>
          </p:grpSpPr>
          <p:sp>
            <p:nvSpPr>
              <p:cNvPr id="189" name="Rectangle 169"/>
              <p:cNvSpPr>
                <a:spLocks noChangeArrowheads="1"/>
              </p:cNvSpPr>
              <p:nvPr/>
            </p:nvSpPr>
            <p:spPr bwMode="auto">
              <a:xfrm>
                <a:off x="489"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0</a:t>
                </a:r>
              </a:p>
            </p:txBody>
          </p:sp>
          <p:sp>
            <p:nvSpPr>
              <p:cNvPr id="190" name="Rectangle 170"/>
              <p:cNvSpPr>
                <a:spLocks noChangeArrowheads="1"/>
              </p:cNvSpPr>
              <p:nvPr/>
            </p:nvSpPr>
            <p:spPr bwMode="auto">
              <a:xfrm>
                <a:off x="499"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91" name="Rectangle 171"/>
              <p:cNvSpPr>
                <a:spLocks noChangeArrowheads="1"/>
              </p:cNvSpPr>
              <p:nvPr/>
            </p:nvSpPr>
            <p:spPr bwMode="auto">
              <a:xfrm>
                <a:off x="499"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FF"/>
                    </a:solidFill>
                    <a:latin typeface="Verdana" panose="020B0604030504040204" pitchFamily="34" charset="0"/>
                    <a:ea typeface="Verdana" panose="020B0604030504040204" pitchFamily="34" charset="0"/>
                    <a:cs typeface="Verdana" panose="020B0604030504040204" pitchFamily="34" charset="0"/>
                  </a:rPr>
                  <a:t>12</a:t>
                </a:r>
              </a:p>
            </p:txBody>
          </p:sp>
          <p:sp>
            <p:nvSpPr>
              <p:cNvPr id="192" name="Rectangle 172"/>
              <p:cNvSpPr>
                <a:spLocks noChangeArrowheads="1"/>
              </p:cNvSpPr>
              <p:nvPr/>
            </p:nvSpPr>
            <p:spPr bwMode="auto">
              <a:xfrm>
                <a:off x="499"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3</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93" name="Rectangle 173"/>
              <p:cNvSpPr>
                <a:spLocks noChangeArrowheads="1"/>
              </p:cNvSpPr>
              <p:nvPr/>
            </p:nvSpPr>
            <p:spPr bwMode="auto">
              <a:xfrm>
                <a:off x="499"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FF"/>
                    </a:solidFill>
                    <a:latin typeface="Verdana" panose="020B0604030504040204" pitchFamily="34" charset="0"/>
                    <a:ea typeface="Verdana" panose="020B0604030504040204" pitchFamily="34" charset="0"/>
                    <a:cs typeface="Verdana" panose="020B0604030504040204" pitchFamily="34" charset="0"/>
                  </a:rPr>
                  <a:t>9</a:t>
                </a:r>
              </a:p>
            </p:txBody>
          </p:sp>
        </p:grpSp>
        <p:grpSp>
          <p:nvGrpSpPr>
            <p:cNvPr id="171" name="Group 174"/>
            <p:cNvGrpSpPr>
              <a:grpSpLocks/>
            </p:cNvGrpSpPr>
            <p:nvPr/>
          </p:nvGrpSpPr>
          <p:grpSpPr bwMode="auto">
            <a:xfrm>
              <a:off x="765" y="1956"/>
              <a:ext cx="223" cy="907"/>
              <a:chOff x="750" y="1956"/>
              <a:chExt cx="223" cy="907"/>
            </a:xfrm>
          </p:grpSpPr>
          <p:sp>
            <p:nvSpPr>
              <p:cNvPr id="184" name="Rectangle 175"/>
              <p:cNvSpPr>
                <a:spLocks noChangeArrowheads="1"/>
              </p:cNvSpPr>
              <p:nvPr/>
            </p:nvSpPr>
            <p:spPr bwMode="auto">
              <a:xfrm>
                <a:off x="750"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1</a:t>
                </a:r>
              </a:p>
            </p:txBody>
          </p:sp>
          <p:sp>
            <p:nvSpPr>
              <p:cNvPr id="185" name="Rectangle 176"/>
              <p:cNvSpPr>
                <a:spLocks noChangeArrowheads="1"/>
              </p:cNvSpPr>
              <p:nvPr/>
            </p:nvSpPr>
            <p:spPr bwMode="auto">
              <a:xfrm>
                <a:off x="760"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86" name="Rectangle 177"/>
              <p:cNvSpPr>
                <a:spLocks noChangeArrowheads="1"/>
              </p:cNvSpPr>
              <p:nvPr/>
            </p:nvSpPr>
            <p:spPr bwMode="auto">
              <a:xfrm>
                <a:off x="760"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87" name="Rectangle 178"/>
              <p:cNvSpPr>
                <a:spLocks noChangeArrowheads="1"/>
              </p:cNvSpPr>
              <p:nvPr/>
            </p:nvSpPr>
            <p:spPr bwMode="auto">
              <a:xfrm>
                <a:off x="760"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4</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88" name="Rectangle 179"/>
              <p:cNvSpPr>
                <a:spLocks noChangeArrowheads="1"/>
              </p:cNvSpPr>
              <p:nvPr/>
            </p:nvSpPr>
            <p:spPr bwMode="auto">
              <a:xfrm>
                <a:off x="760"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FF"/>
                    </a:solidFill>
                    <a:latin typeface="Verdana" panose="020B0604030504040204" pitchFamily="34" charset="0"/>
                    <a:ea typeface="Verdana" panose="020B0604030504040204" pitchFamily="34" charset="0"/>
                    <a:cs typeface="Verdana" panose="020B0604030504040204" pitchFamily="34" charset="0"/>
                  </a:rPr>
                  <a:t>10</a:t>
                </a:r>
              </a:p>
            </p:txBody>
          </p:sp>
        </p:grpSp>
        <p:grpSp>
          <p:nvGrpSpPr>
            <p:cNvPr id="172" name="Group 180"/>
            <p:cNvGrpSpPr>
              <a:grpSpLocks/>
            </p:cNvGrpSpPr>
            <p:nvPr/>
          </p:nvGrpSpPr>
          <p:grpSpPr bwMode="auto">
            <a:xfrm>
              <a:off x="1006" y="1956"/>
              <a:ext cx="223" cy="907"/>
              <a:chOff x="1022" y="1956"/>
              <a:chExt cx="223" cy="907"/>
            </a:xfrm>
          </p:grpSpPr>
          <p:sp>
            <p:nvSpPr>
              <p:cNvPr id="179" name="Rectangle 181"/>
              <p:cNvSpPr>
                <a:spLocks noChangeArrowheads="1"/>
              </p:cNvSpPr>
              <p:nvPr/>
            </p:nvSpPr>
            <p:spPr bwMode="auto">
              <a:xfrm>
                <a:off x="1022"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2</a:t>
                </a:r>
              </a:p>
            </p:txBody>
          </p:sp>
          <p:sp>
            <p:nvSpPr>
              <p:cNvPr id="180" name="Rectangle 182"/>
              <p:cNvSpPr>
                <a:spLocks noChangeArrowheads="1"/>
              </p:cNvSpPr>
              <p:nvPr/>
            </p:nvSpPr>
            <p:spPr bwMode="auto">
              <a:xfrm>
                <a:off x="1031"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10</a:t>
                </a:r>
              </a:p>
            </p:txBody>
          </p:sp>
          <p:sp>
            <p:nvSpPr>
              <p:cNvPr id="181" name="Rectangle 183"/>
              <p:cNvSpPr>
                <a:spLocks noChangeArrowheads="1"/>
              </p:cNvSpPr>
              <p:nvPr/>
            </p:nvSpPr>
            <p:spPr bwMode="auto">
              <a:xfrm>
                <a:off x="1031"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9</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82" name="Rectangle 184"/>
              <p:cNvSpPr>
                <a:spLocks noChangeArrowheads="1"/>
              </p:cNvSpPr>
              <p:nvPr/>
            </p:nvSpPr>
            <p:spPr bwMode="auto">
              <a:xfrm>
                <a:off x="1031"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83" name="Rectangle 185"/>
              <p:cNvSpPr>
                <a:spLocks noChangeArrowheads="1"/>
              </p:cNvSpPr>
              <p:nvPr/>
            </p:nvSpPr>
            <p:spPr bwMode="auto">
              <a:xfrm>
                <a:off x="1031"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6</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grpSp>
        <p:grpSp>
          <p:nvGrpSpPr>
            <p:cNvPr id="173" name="Group 186"/>
            <p:cNvGrpSpPr>
              <a:grpSpLocks/>
            </p:cNvGrpSpPr>
            <p:nvPr/>
          </p:nvGrpSpPr>
          <p:grpSpPr bwMode="auto">
            <a:xfrm>
              <a:off x="1247" y="1956"/>
              <a:ext cx="272" cy="907"/>
              <a:chOff x="1284" y="1956"/>
              <a:chExt cx="223" cy="907"/>
            </a:xfrm>
          </p:grpSpPr>
          <p:sp>
            <p:nvSpPr>
              <p:cNvPr id="174" name="Rectangle 187"/>
              <p:cNvSpPr>
                <a:spLocks noChangeArrowheads="1"/>
              </p:cNvSpPr>
              <p:nvPr/>
            </p:nvSpPr>
            <p:spPr bwMode="auto">
              <a:xfrm>
                <a:off x="1284"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3</a:t>
                </a:r>
              </a:p>
            </p:txBody>
          </p:sp>
          <p:sp>
            <p:nvSpPr>
              <p:cNvPr id="175" name="Rectangle 188"/>
              <p:cNvSpPr>
                <a:spLocks noChangeArrowheads="1"/>
              </p:cNvSpPr>
              <p:nvPr/>
            </p:nvSpPr>
            <p:spPr bwMode="auto">
              <a:xfrm>
                <a:off x="1293"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3</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76" name="Rectangle 189"/>
              <p:cNvSpPr>
                <a:spLocks noChangeArrowheads="1"/>
              </p:cNvSpPr>
              <p:nvPr/>
            </p:nvSpPr>
            <p:spPr bwMode="auto">
              <a:xfrm>
                <a:off x="1293"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2</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177" name="Rectangle 190"/>
              <p:cNvSpPr>
                <a:spLocks noChangeArrowheads="1"/>
              </p:cNvSpPr>
              <p:nvPr/>
            </p:nvSpPr>
            <p:spPr bwMode="auto">
              <a:xfrm>
                <a:off x="1293"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6</a:t>
                </a:r>
                <a:endParaRPr lang="en-US" altLang="zh-CN" sz="1800" b="1" dirty="0">
                  <a:latin typeface="Verdana" panose="020B0604030504040204" pitchFamily="34" charset="0"/>
                  <a:ea typeface="Verdana" panose="020B0604030504040204" pitchFamily="34" charset="0"/>
                  <a:cs typeface="Verdana" panose="020B0604030504040204" pitchFamily="34" charset="0"/>
                </a:endParaRPr>
              </a:p>
            </p:txBody>
          </p:sp>
          <p:sp>
            <p:nvSpPr>
              <p:cNvPr id="178" name="Rectangle 191"/>
              <p:cNvSpPr>
                <a:spLocks noChangeArrowheads="1"/>
              </p:cNvSpPr>
              <p:nvPr/>
            </p:nvSpPr>
            <p:spPr bwMode="auto">
              <a:xfrm>
                <a:off x="1293"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grpSp>
      </p:grpSp>
      <p:grpSp>
        <p:nvGrpSpPr>
          <p:cNvPr id="194" name="Group 192"/>
          <p:cNvGrpSpPr>
            <a:grpSpLocks/>
          </p:cNvGrpSpPr>
          <p:nvPr/>
        </p:nvGrpSpPr>
        <p:grpSpPr bwMode="auto">
          <a:xfrm>
            <a:off x="7258050" y="3105150"/>
            <a:ext cx="1635125" cy="1439863"/>
            <a:chOff x="489" y="1956"/>
            <a:chExt cx="1030" cy="907"/>
          </a:xfrm>
        </p:grpSpPr>
        <p:grpSp>
          <p:nvGrpSpPr>
            <p:cNvPr id="195" name="Group 193"/>
            <p:cNvGrpSpPr>
              <a:grpSpLocks/>
            </p:cNvGrpSpPr>
            <p:nvPr/>
          </p:nvGrpSpPr>
          <p:grpSpPr bwMode="auto">
            <a:xfrm>
              <a:off x="489" y="1956"/>
              <a:ext cx="259" cy="907"/>
              <a:chOff x="489" y="1956"/>
              <a:chExt cx="223" cy="907"/>
            </a:xfrm>
          </p:grpSpPr>
          <p:sp>
            <p:nvSpPr>
              <p:cNvPr id="214" name="Rectangle 194"/>
              <p:cNvSpPr>
                <a:spLocks noChangeArrowheads="1"/>
              </p:cNvSpPr>
              <p:nvPr/>
            </p:nvSpPr>
            <p:spPr bwMode="auto">
              <a:xfrm>
                <a:off x="489"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0</a:t>
                </a:r>
              </a:p>
            </p:txBody>
          </p:sp>
          <p:sp>
            <p:nvSpPr>
              <p:cNvPr id="215" name="Rectangle 195"/>
              <p:cNvSpPr>
                <a:spLocks noChangeArrowheads="1"/>
              </p:cNvSpPr>
              <p:nvPr/>
            </p:nvSpPr>
            <p:spPr bwMode="auto">
              <a:xfrm>
                <a:off x="499"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216" name="Rectangle 196"/>
              <p:cNvSpPr>
                <a:spLocks noChangeArrowheads="1"/>
              </p:cNvSpPr>
              <p:nvPr/>
            </p:nvSpPr>
            <p:spPr bwMode="auto">
              <a:xfrm>
                <a:off x="499"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FF"/>
                    </a:solidFill>
                    <a:latin typeface="Verdana" panose="020B0604030504040204" pitchFamily="34" charset="0"/>
                    <a:ea typeface="Verdana" panose="020B0604030504040204" pitchFamily="34" charset="0"/>
                    <a:cs typeface="Verdana" panose="020B0604030504040204" pitchFamily="34" charset="0"/>
                  </a:rPr>
                  <a:t>11</a:t>
                </a:r>
              </a:p>
            </p:txBody>
          </p:sp>
          <p:sp>
            <p:nvSpPr>
              <p:cNvPr id="217" name="Rectangle 197"/>
              <p:cNvSpPr>
                <a:spLocks noChangeArrowheads="1"/>
              </p:cNvSpPr>
              <p:nvPr/>
            </p:nvSpPr>
            <p:spPr bwMode="auto">
              <a:xfrm>
                <a:off x="499"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3</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218" name="Rectangle 198"/>
              <p:cNvSpPr>
                <a:spLocks noChangeArrowheads="1"/>
              </p:cNvSpPr>
              <p:nvPr/>
            </p:nvSpPr>
            <p:spPr bwMode="auto">
              <a:xfrm>
                <a:off x="499"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9</a:t>
                </a:r>
              </a:p>
            </p:txBody>
          </p:sp>
        </p:grpSp>
        <p:grpSp>
          <p:nvGrpSpPr>
            <p:cNvPr id="196" name="Group 199"/>
            <p:cNvGrpSpPr>
              <a:grpSpLocks/>
            </p:cNvGrpSpPr>
            <p:nvPr/>
          </p:nvGrpSpPr>
          <p:grpSpPr bwMode="auto">
            <a:xfrm>
              <a:off x="765" y="1956"/>
              <a:ext cx="223" cy="907"/>
              <a:chOff x="750" y="1956"/>
              <a:chExt cx="223" cy="907"/>
            </a:xfrm>
          </p:grpSpPr>
          <p:sp>
            <p:nvSpPr>
              <p:cNvPr id="209" name="Rectangle 200"/>
              <p:cNvSpPr>
                <a:spLocks noChangeArrowheads="1"/>
              </p:cNvSpPr>
              <p:nvPr/>
            </p:nvSpPr>
            <p:spPr bwMode="auto">
              <a:xfrm>
                <a:off x="750"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1</a:t>
                </a:r>
              </a:p>
            </p:txBody>
          </p:sp>
          <p:sp>
            <p:nvSpPr>
              <p:cNvPr id="210" name="Rectangle 201"/>
              <p:cNvSpPr>
                <a:spLocks noChangeArrowheads="1"/>
              </p:cNvSpPr>
              <p:nvPr/>
            </p:nvSpPr>
            <p:spPr bwMode="auto">
              <a:xfrm>
                <a:off x="760"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211" name="Rectangle 202"/>
              <p:cNvSpPr>
                <a:spLocks noChangeArrowheads="1"/>
              </p:cNvSpPr>
              <p:nvPr/>
            </p:nvSpPr>
            <p:spPr bwMode="auto">
              <a:xfrm>
                <a:off x="760"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212" name="Rectangle 203"/>
              <p:cNvSpPr>
                <a:spLocks noChangeArrowheads="1"/>
              </p:cNvSpPr>
              <p:nvPr/>
            </p:nvSpPr>
            <p:spPr bwMode="auto">
              <a:xfrm>
                <a:off x="760"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4</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213" name="Rectangle 204"/>
              <p:cNvSpPr>
                <a:spLocks noChangeArrowheads="1"/>
              </p:cNvSpPr>
              <p:nvPr/>
            </p:nvSpPr>
            <p:spPr bwMode="auto">
              <a:xfrm>
                <a:off x="760"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10</a:t>
                </a:r>
              </a:p>
            </p:txBody>
          </p:sp>
        </p:grpSp>
        <p:grpSp>
          <p:nvGrpSpPr>
            <p:cNvPr id="197" name="Group 205"/>
            <p:cNvGrpSpPr>
              <a:grpSpLocks/>
            </p:cNvGrpSpPr>
            <p:nvPr/>
          </p:nvGrpSpPr>
          <p:grpSpPr bwMode="auto">
            <a:xfrm>
              <a:off x="1006" y="1956"/>
              <a:ext cx="223" cy="907"/>
              <a:chOff x="1022" y="1956"/>
              <a:chExt cx="223" cy="907"/>
            </a:xfrm>
          </p:grpSpPr>
          <p:sp>
            <p:nvSpPr>
              <p:cNvPr id="204" name="Rectangle 206"/>
              <p:cNvSpPr>
                <a:spLocks noChangeArrowheads="1"/>
              </p:cNvSpPr>
              <p:nvPr/>
            </p:nvSpPr>
            <p:spPr bwMode="auto">
              <a:xfrm>
                <a:off x="1022"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2</a:t>
                </a:r>
              </a:p>
            </p:txBody>
          </p:sp>
          <p:sp>
            <p:nvSpPr>
              <p:cNvPr id="205" name="Rectangle 207"/>
              <p:cNvSpPr>
                <a:spLocks noChangeArrowheads="1"/>
              </p:cNvSpPr>
              <p:nvPr/>
            </p:nvSpPr>
            <p:spPr bwMode="auto">
              <a:xfrm>
                <a:off x="1031"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FF"/>
                    </a:solidFill>
                    <a:latin typeface="Verdana" panose="020B0604030504040204" pitchFamily="34" charset="0"/>
                    <a:ea typeface="Verdana" panose="020B0604030504040204" pitchFamily="34" charset="0"/>
                    <a:cs typeface="Verdana" panose="020B0604030504040204" pitchFamily="34" charset="0"/>
                  </a:rPr>
                  <a:t>9</a:t>
                </a:r>
              </a:p>
            </p:txBody>
          </p:sp>
          <p:sp>
            <p:nvSpPr>
              <p:cNvPr id="206" name="Rectangle 208"/>
              <p:cNvSpPr>
                <a:spLocks noChangeArrowheads="1"/>
              </p:cNvSpPr>
              <p:nvPr/>
            </p:nvSpPr>
            <p:spPr bwMode="auto">
              <a:xfrm>
                <a:off x="1031"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FF"/>
                    </a:solidFill>
                    <a:latin typeface="Verdana" panose="020B0604030504040204" pitchFamily="34" charset="0"/>
                    <a:ea typeface="Verdana" panose="020B0604030504040204" pitchFamily="34" charset="0"/>
                    <a:cs typeface="Verdana" panose="020B0604030504040204" pitchFamily="34" charset="0"/>
                  </a:rPr>
                  <a:t>8</a:t>
                </a:r>
              </a:p>
            </p:txBody>
          </p:sp>
          <p:sp>
            <p:nvSpPr>
              <p:cNvPr id="207" name="Rectangle 209"/>
              <p:cNvSpPr>
                <a:spLocks noChangeArrowheads="1"/>
              </p:cNvSpPr>
              <p:nvPr/>
            </p:nvSpPr>
            <p:spPr bwMode="auto">
              <a:xfrm>
                <a:off x="1031"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208" name="Rectangle 210"/>
              <p:cNvSpPr>
                <a:spLocks noChangeArrowheads="1"/>
              </p:cNvSpPr>
              <p:nvPr/>
            </p:nvSpPr>
            <p:spPr bwMode="auto">
              <a:xfrm>
                <a:off x="1031"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6</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grpSp>
        <p:grpSp>
          <p:nvGrpSpPr>
            <p:cNvPr id="198" name="Group 211"/>
            <p:cNvGrpSpPr>
              <a:grpSpLocks/>
            </p:cNvGrpSpPr>
            <p:nvPr/>
          </p:nvGrpSpPr>
          <p:grpSpPr bwMode="auto">
            <a:xfrm>
              <a:off x="1247" y="1956"/>
              <a:ext cx="272" cy="907"/>
              <a:chOff x="1284" y="1956"/>
              <a:chExt cx="223" cy="907"/>
            </a:xfrm>
          </p:grpSpPr>
          <p:sp>
            <p:nvSpPr>
              <p:cNvPr id="199" name="Rectangle 212"/>
              <p:cNvSpPr>
                <a:spLocks noChangeArrowheads="1"/>
              </p:cNvSpPr>
              <p:nvPr/>
            </p:nvSpPr>
            <p:spPr bwMode="auto">
              <a:xfrm>
                <a:off x="1284" y="1956"/>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3</a:t>
                </a:r>
              </a:p>
            </p:txBody>
          </p:sp>
          <p:sp>
            <p:nvSpPr>
              <p:cNvPr id="200" name="Rectangle 213"/>
              <p:cNvSpPr>
                <a:spLocks noChangeArrowheads="1"/>
              </p:cNvSpPr>
              <p:nvPr/>
            </p:nvSpPr>
            <p:spPr bwMode="auto">
              <a:xfrm>
                <a:off x="1293" y="215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3</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201" name="Rectangle 214"/>
              <p:cNvSpPr>
                <a:spLocks noChangeArrowheads="1"/>
              </p:cNvSpPr>
              <p:nvPr/>
            </p:nvSpPr>
            <p:spPr bwMode="auto">
              <a:xfrm>
                <a:off x="1293" y="2335"/>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2</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202" name="Rectangle 215"/>
              <p:cNvSpPr>
                <a:spLocks noChangeArrowheads="1"/>
              </p:cNvSpPr>
              <p:nvPr/>
            </p:nvSpPr>
            <p:spPr bwMode="auto">
              <a:xfrm>
                <a:off x="1293" y="2519"/>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6</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203" name="Rectangle 216"/>
              <p:cNvSpPr>
                <a:spLocks noChangeArrowheads="1"/>
              </p:cNvSpPr>
              <p:nvPr/>
            </p:nvSpPr>
            <p:spPr bwMode="auto">
              <a:xfrm>
                <a:off x="1293" y="2704"/>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grpSp>
      </p:grpSp>
      <p:grpSp>
        <p:nvGrpSpPr>
          <p:cNvPr id="219" name="Group 217"/>
          <p:cNvGrpSpPr>
            <a:grpSpLocks/>
          </p:cNvGrpSpPr>
          <p:nvPr/>
        </p:nvGrpSpPr>
        <p:grpSpPr bwMode="auto">
          <a:xfrm>
            <a:off x="684213" y="5013325"/>
            <a:ext cx="1582737" cy="1439863"/>
            <a:chOff x="431" y="3158"/>
            <a:chExt cx="997" cy="907"/>
          </a:xfrm>
        </p:grpSpPr>
        <p:grpSp>
          <p:nvGrpSpPr>
            <p:cNvPr id="220" name="Group 218"/>
            <p:cNvGrpSpPr>
              <a:grpSpLocks/>
            </p:cNvGrpSpPr>
            <p:nvPr/>
          </p:nvGrpSpPr>
          <p:grpSpPr bwMode="auto">
            <a:xfrm>
              <a:off x="431" y="3158"/>
              <a:ext cx="259" cy="907"/>
              <a:chOff x="431" y="3158"/>
              <a:chExt cx="259" cy="907"/>
            </a:xfrm>
          </p:grpSpPr>
          <p:sp>
            <p:nvSpPr>
              <p:cNvPr id="239" name="Rectangle 219"/>
              <p:cNvSpPr>
                <a:spLocks noChangeArrowheads="1"/>
              </p:cNvSpPr>
              <p:nvPr/>
            </p:nvSpPr>
            <p:spPr bwMode="auto">
              <a:xfrm>
                <a:off x="431" y="3158"/>
                <a:ext cx="25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0</a:t>
                </a:r>
              </a:p>
            </p:txBody>
          </p:sp>
          <p:sp>
            <p:nvSpPr>
              <p:cNvPr id="240" name="Rectangle 220"/>
              <p:cNvSpPr>
                <a:spLocks noChangeArrowheads="1"/>
              </p:cNvSpPr>
              <p:nvPr/>
            </p:nvSpPr>
            <p:spPr bwMode="auto">
              <a:xfrm>
                <a:off x="443" y="3353"/>
                <a:ext cx="2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dirty="0">
                  <a:latin typeface="Verdana" panose="020B0604030504040204" pitchFamily="34" charset="0"/>
                  <a:ea typeface="Verdana" panose="020B0604030504040204" pitchFamily="34" charset="0"/>
                  <a:cs typeface="Verdana" panose="020B0604030504040204" pitchFamily="34" charset="0"/>
                </a:endParaRPr>
              </a:p>
            </p:txBody>
          </p:sp>
          <p:sp>
            <p:nvSpPr>
              <p:cNvPr id="241" name="Rectangle 221"/>
              <p:cNvSpPr>
                <a:spLocks noChangeArrowheads="1"/>
              </p:cNvSpPr>
              <p:nvPr/>
            </p:nvSpPr>
            <p:spPr bwMode="auto">
              <a:xfrm>
                <a:off x="443" y="3537"/>
                <a:ext cx="2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1</a:t>
                </a:r>
              </a:p>
            </p:txBody>
          </p:sp>
          <p:sp>
            <p:nvSpPr>
              <p:cNvPr id="242" name="Rectangle 222"/>
              <p:cNvSpPr>
                <a:spLocks noChangeArrowheads="1"/>
              </p:cNvSpPr>
              <p:nvPr/>
            </p:nvSpPr>
            <p:spPr bwMode="auto">
              <a:xfrm>
                <a:off x="443" y="3721"/>
                <a:ext cx="2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2</a:t>
                </a:r>
              </a:p>
            </p:txBody>
          </p:sp>
          <p:sp>
            <p:nvSpPr>
              <p:cNvPr id="243" name="Rectangle 223"/>
              <p:cNvSpPr>
                <a:spLocks noChangeArrowheads="1"/>
              </p:cNvSpPr>
              <p:nvPr/>
            </p:nvSpPr>
            <p:spPr bwMode="auto">
              <a:xfrm>
                <a:off x="443" y="3906"/>
                <a:ext cx="2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3</a:t>
                </a:r>
              </a:p>
            </p:txBody>
          </p:sp>
        </p:grpSp>
        <p:grpSp>
          <p:nvGrpSpPr>
            <p:cNvPr id="221" name="Group 224"/>
            <p:cNvGrpSpPr>
              <a:grpSpLocks/>
            </p:cNvGrpSpPr>
            <p:nvPr/>
          </p:nvGrpSpPr>
          <p:grpSpPr bwMode="auto">
            <a:xfrm>
              <a:off x="707" y="3158"/>
              <a:ext cx="223" cy="907"/>
              <a:chOff x="707" y="3158"/>
              <a:chExt cx="223" cy="907"/>
            </a:xfrm>
          </p:grpSpPr>
          <p:sp>
            <p:nvSpPr>
              <p:cNvPr id="234" name="Rectangle 225"/>
              <p:cNvSpPr>
                <a:spLocks noChangeArrowheads="1"/>
              </p:cNvSpPr>
              <p:nvPr/>
            </p:nvSpPr>
            <p:spPr bwMode="auto">
              <a:xfrm>
                <a:off x="707" y="3158"/>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1</a:t>
                </a:r>
              </a:p>
            </p:txBody>
          </p:sp>
          <p:sp>
            <p:nvSpPr>
              <p:cNvPr id="235" name="Rectangle 226"/>
              <p:cNvSpPr>
                <a:spLocks noChangeArrowheads="1"/>
              </p:cNvSpPr>
              <p:nvPr/>
            </p:nvSpPr>
            <p:spPr bwMode="auto">
              <a:xfrm>
                <a:off x="717" y="3353"/>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0</a:t>
                </a:r>
              </a:p>
            </p:txBody>
          </p:sp>
          <p:sp>
            <p:nvSpPr>
              <p:cNvPr id="236" name="Rectangle 227"/>
              <p:cNvSpPr>
                <a:spLocks noChangeArrowheads="1"/>
              </p:cNvSpPr>
              <p:nvPr/>
            </p:nvSpPr>
            <p:spPr bwMode="auto">
              <a:xfrm>
                <a:off x="717" y="3537"/>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1800" b="1" dirty="0">
                  <a:latin typeface="Verdana" panose="020B0604030504040204" pitchFamily="34" charset="0"/>
                  <a:ea typeface="Verdana" panose="020B0604030504040204" pitchFamily="34" charset="0"/>
                  <a:cs typeface="Verdana" panose="020B0604030504040204" pitchFamily="34" charset="0"/>
                </a:endParaRPr>
              </a:p>
            </p:txBody>
          </p:sp>
          <p:sp>
            <p:nvSpPr>
              <p:cNvPr id="237" name="Rectangle 228"/>
              <p:cNvSpPr>
                <a:spLocks noChangeArrowheads="1"/>
              </p:cNvSpPr>
              <p:nvPr/>
            </p:nvSpPr>
            <p:spPr bwMode="auto">
              <a:xfrm>
                <a:off x="717" y="372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2</a:t>
                </a:r>
              </a:p>
            </p:txBody>
          </p:sp>
          <p:sp>
            <p:nvSpPr>
              <p:cNvPr id="238" name="Rectangle 229"/>
              <p:cNvSpPr>
                <a:spLocks noChangeArrowheads="1"/>
              </p:cNvSpPr>
              <p:nvPr/>
            </p:nvSpPr>
            <p:spPr bwMode="auto">
              <a:xfrm>
                <a:off x="717" y="3906"/>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3</a:t>
                </a:r>
              </a:p>
            </p:txBody>
          </p:sp>
        </p:grpSp>
        <p:grpSp>
          <p:nvGrpSpPr>
            <p:cNvPr id="222" name="Group 230"/>
            <p:cNvGrpSpPr>
              <a:grpSpLocks/>
            </p:cNvGrpSpPr>
            <p:nvPr/>
          </p:nvGrpSpPr>
          <p:grpSpPr bwMode="auto">
            <a:xfrm>
              <a:off x="954" y="3158"/>
              <a:ext cx="248" cy="907"/>
              <a:chOff x="954" y="3158"/>
              <a:chExt cx="248" cy="907"/>
            </a:xfrm>
          </p:grpSpPr>
          <p:sp>
            <p:nvSpPr>
              <p:cNvPr id="229" name="Rectangle 231"/>
              <p:cNvSpPr>
                <a:spLocks noChangeArrowheads="1"/>
              </p:cNvSpPr>
              <p:nvPr/>
            </p:nvSpPr>
            <p:spPr bwMode="auto">
              <a:xfrm>
                <a:off x="979" y="3158"/>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2</a:t>
                </a:r>
              </a:p>
            </p:txBody>
          </p:sp>
          <p:sp>
            <p:nvSpPr>
              <p:cNvPr id="230" name="Rectangle 232"/>
              <p:cNvSpPr>
                <a:spLocks noChangeArrowheads="1"/>
              </p:cNvSpPr>
              <p:nvPr/>
            </p:nvSpPr>
            <p:spPr bwMode="auto">
              <a:xfrm>
                <a:off x="988" y="3353"/>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0</a:t>
                </a:r>
              </a:p>
            </p:txBody>
          </p:sp>
          <p:sp>
            <p:nvSpPr>
              <p:cNvPr id="231" name="Rectangle 233"/>
              <p:cNvSpPr>
                <a:spLocks noChangeArrowheads="1"/>
              </p:cNvSpPr>
              <p:nvPr/>
            </p:nvSpPr>
            <p:spPr bwMode="auto">
              <a:xfrm>
                <a:off x="954" y="3537"/>
                <a:ext cx="2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a:t>
                </a:r>
              </a:p>
            </p:txBody>
          </p:sp>
          <p:sp>
            <p:nvSpPr>
              <p:cNvPr id="232" name="Rectangle 234"/>
              <p:cNvSpPr>
                <a:spLocks noChangeArrowheads="1"/>
              </p:cNvSpPr>
              <p:nvPr/>
            </p:nvSpPr>
            <p:spPr bwMode="auto">
              <a:xfrm>
                <a:off x="988" y="372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2</a:t>
                </a:r>
                <a:endParaRPr lang="en-US" altLang="zh-CN" sz="1800" b="1" dirty="0">
                  <a:latin typeface="Verdana" panose="020B0604030504040204" pitchFamily="34" charset="0"/>
                  <a:ea typeface="Verdana" panose="020B0604030504040204" pitchFamily="34" charset="0"/>
                  <a:cs typeface="Verdana" panose="020B0604030504040204" pitchFamily="34" charset="0"/>
                </a:endParaRPr>
              </a:p>
            </p:txBody>
          </p:sp>
          <p:sp>
            <p:nvSpPr>
              <p:cNvPr id="233" name="Rectangle 235"/>
              <p:cNvSpPr>
                <a:spLocks noChangeArrowheads="1"/>
              </p:cNvSpPr>
              <p:nvPr/>
            </p:nvSpPr>
            <p:spPr bwMode="auto">
              <a:xfrm>
                <a:off x="988" y="3906"/>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a:t>
                </a:r>
              </a:p>
            </p:txBody>
          </p:sp>
        </p:grpSp>
        <p:grpSp>
          <p:nvGrpSpPr>
            <p:cNvPr id="223" name="Group 236"/>
            <p:cNvGrpSpPr>
              <a:grpSpLocks/>
            </p:cNvGrpSpPr>
            <p:nvPr/>
          </p:nvGrpSpPr>
          <p:grpSpPr bwMode="auto">
            <a:xfrm>
              <a:off x="1156" y="3158"/>
              <a:ext cx="272" cy="907"/>
              <a:chOff x="1189" y="3158"/>
              <a:chExt cx="272" cy="907"/>
            </a:xfrm>
          </p:grpSpPr>
          <p:sp>
            <p:nvSpPr>
              <p:cNvPr id="224" name="Rectangle 237"/>
              <p:cNvSpPr>
                <a:spLocks noChangeArrowheads="1"/>
              </p:cNvSpPr>
              <p:nvPr/>
            </p:nvSpPr>
            <p:spPr bwMode="auto">
              <a:xfrm>
                <a:off x="1189" y="3158"/>
                <a:ext cx="27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3</a:t>
                </a:r>
              </a:p>
            </p:txBody>
          </p:sp>
          <p:sp>
            <p:nvSpPr>
              <p:cNvPr id="225" name="Rectangle 238"/>
              <p:cNvSpPr>
                <a:spLocks noChangeArrowheads="1"/>
              </p:cNvSpPr>
              <p:nvPr/>
            </p:nvSpPr>
            <p:spPr bwMode="auto">
              <a:xfrm>
                <a:off x="1200" y="3353"/>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0</a:t>
                </a:r>
              </a:p>
            </p:txBody>
          </p:sp>
          <p:sp>
            <p:nvSpPr>
              <p:cNvPr id="226" name="Rectangle 239"/>
              <p:cNvSpPr>
                <a:spLocks noChangeArrowheads="1"/>
              </p:cNvSpPr>
              <p:nvPr/>
            </p:nvSpPr>
            <p:spPr bwMode="auto">
              <a:xfrm>
                <a:off x="1200" y="3537"/>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a:t>
                </a:r>
              </a:p>
            </p:txBody>
          </p:sp>
          <p:sp>
            <p:nvSpPr>
              <p:cNvPr id="227" name="Rectangle 240"/>
              <p:cNvSpPr>
                <a:spLocks noChangeArrowheads="1"/>
              </p:cNvSpPr>
              <p:nvPr/>
            </p:nvSpPr>
            <p:spPr bwMode="auto">
              <a:xfrm>
                <a:off x="1200" y="3721"/>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2</a:t>
                </a:r>
              </a:p>
            </p:txBody>
          </p:sp>
          <p:sp>
            <p:nvSpPr>
              <p:cNvPr id="228" name="Rectangle 241"/>
              <p:cNvSpPr>
                <a:spLocks noChangeArrowheads="1"/>
              </p:cNvSpPr>
              <p:nvPr/>
            </p:nvSpPr>
            <p:spPr bwMode="auto">
              <a:xfrm>
                <a:off x="1200" y="3906"/>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3</a:t>
                </a:r>
                <a:endParaRPr lang="en-US" altLang="zh-CN" sz="1800" b="1" dirty="0">
                  <a:latin typeface="Verdana" panose="020B0604030504040204" pitchFamily="34" charset="0"/>
                  <a:ea typeface="Verdana" panose="020B0604030504040204" pitchFamily="34" charset="0"/>
                  <a:cs typeface="Verdana" panose="020B0604030504040204" pitchFamily="34" charset="0"/>
                </a:endParaRPr>
              </a:p>
            </p:txBody>
          </p:sp>
        </p:grpSp>
      </p:grpSp>
      <p:grpSp>
        <p:nvGrpSpPr>
          <p:cNvPr id="244" name="Group 242"/>
          <p:cNvGrpSpPr>
            <a:grpSpLocks/>
          </p:cNvGrpSpPr>
          <p:nvPr/>
        </p:nvGrpSpPr>
        <p:grpSpPr bwMode="auto">
          <a:xfrm>
            <a:off x="2339975" y="5013325"/>
            <a:ext cx="1582738" cy="1439863"/>
            <a:chOff x="431" y="3158"/>
            <a:chExt cx="997" cy="907"/>
          </a:xfrm>
        </p:grpSpPr>
        <p:grpSp>
          <p:nvGrpSpPr>
            <p:cNvPr id="245" name="Group 243"/>
            <p:cNvGrpSpPr>
              <a:grpSpLocks/>
            </p:cNvGrpSpPr>
            <p:nvPr/>
          </p:nvGrpSpPr>
          <p:grpSpPr bwMode="auto">
            <a:xfrm>
              <a:off x="431" y="3158"/>
              <a:ext cx="259" cy="907"/>
              <a:chOff x="431" y="3158"/>
              <a:chExt cx="259" cy="907"/>
            </a:xfrm>
          </p:grpSpPr>
          <p:sp>
            <p:nvSpPr>
              <p:cNvPr id="264" name="Rectangle 244"/>
              <p:cNvSpPr>
                <a:spLocks noChangeArrowheads="1"/>
              </p:cNvSpPr>
              <p:nvPr/>
            </p:nvSpPr>
            <p:spPr bwMode="auto">
              <a:xfrm>
                <a:off x="431" y="3158"/>
                <a:ext cx="25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0</a:t>
                </a:r>
              </a:p>
            </p:txBody>
          </p:sp>
          <p:sp>
            <p:nvSpPr>
              <p:cNvPr id="265" name="Rectangle 245"/>
              <p:cNvSpPr>
                <a:spLocks noChangeArrowheads="1"/>
              </p:cNvSpPr>
              <p:nvPr/>
            </p:nvSpPr>
            <p:spPr bwMode="auto">
              <a:xfrm>
                <a:off x="443" y="3353"/>
                <a:ext cx="237" cy="159"/>
              </a:xfrm>
              <a:prstGeom prst="rect">
                <a:avLst/>
              </a:prstGeom>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dirty="0">
                  <a:latin typeface="Verdana" panose="020B0604030504040204" pitchFamily="34" charset="0"/>
                  <a:ea typeface="Verdana" panose="020B0604030504040204" pitchFamily="34" charset="0"/>
                  <a:cs typeface="Verdana" panose="020B0604030504040204" pitchFamily="34" charset="0"/>
                </a:endParaRPr>
              </a:p>
            </p:txBody>
          </p:sp>
          <p:sp>
            <p:nvSpPr>
              <p:cNvPr id="266" name="Rectangle 246"/>
              <p:cNvSpPr>
                <a:spLocks noChangeArrowheads="1"/>
              </p:cNvSpPr>
              <p:nvPr/>
            </p:nvSpPr>
            <p:spPr bwMode="auto">
              <a:xfrm>
                <a:off x="443" y="3537"/>
                <a:ext cx="237" cy="159"/>
              </a:xfrm>
              <a:prstGeom prst="rect">
                <a:avLst/>
              </a:prstGeom>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1</a:t>
                </a:r>
              </a:p>
            </p:txBody>
          </p:sp>
          <p:sp>
            <p:nvSpPr>
              <p:cNvPr id="267" name="Rectangle 247"/>
              <p:cNvSpPr>
                <a:spLocks noChangeArrowheads="1"/>
              </p:cNvSpPr>
              <p:nvPr/>
            </p:nvSpPr>
            <p:spPr bwMode="auto">
              <a:xfrm>
                <a:off x="443" y="3721"/>
                <a:ext cx="237" cy="159"/>
              </a:xfrm>
              <a:prstGeom prst="rect">
                <a:avLst/>
              </a:prstGeom>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2</a:t>
                </a:r>
                <a:endParaRPr lang="en-US" altLang="zh-CN" sz="1800" b="1" dirty="0">
                  <a:latin typeface="Verdana" panose="020B0604030504040204" pitchFamily="34" charset="0"/>
                  <a:ea typeface="Verdana" panose="020B0604030504040204" pitchFamily="34" charset="0"/>
                  <a:cs typeface="Verdana" panose="020B0604030504040204" pitchFamily="34" charset="0"/>
                </a:endParaRPr>
              </a:p>
            </p:txBody>
          </p:sp>
          <p:sp>
            <p:nvSpPr>
              <p:cNvPr id="268" name="Rectangle 248"/>
              <p:cNvSpPr>
                <a:spLocks noChangeArrowheads="1"/>
              </p:cNvSpPr>
              <p:nvPr/>
            </p:nvSpPr>
            <p:spPr bwMode="auto">
              <a:xfrm>
                <a:off x="443" y="3906"/>
                <a:ext cx="237" cy="159"/>
              </a:xfrm>
              <a:prstGeom prst="rect">
                <a:avLst/>
              </a:prstGeom>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3</a:t>
                </a:r>
              </a:p>
            </p:txBody>
          </p:sp>
        </p:grpSp>
        <p:grpSp>
          <p:nvGrpSpPr>
            <p:cNvPr id="246" name="Group 249"/>
            <p:cNvGrpSpPr>
              <a:grpSpLocks/>
            </p:cNvGrpSpPr>
            <p:nvPr/>
          </p:nvGrpSpPr>
          <p:grpSpPr bwMode="auto">
            <a:xfrm>
              <a:off x="707" y="3158"/>
              <a:ext cx="223" cy="907"/>
              <a:chOff x="707" y="3158"/>
              <a:chExt cx="223" cy="907"/>
            </a:xfrm>
          </p:grpSpPr>
          <p:sp>
            <p:nvSpPr>
              <p:cNvPr id="259" name="Rectangle 250"/>
              <p:cNvSpPr>
                <a:spLocks noChangeArrowheads="1"/>
              </p:cNvSpPr>
              <p:nvPr/>
            </p:nvSpPr>
            <p:spPr bwMode="auto">
              <a:xfrm>
                <a:off x="707" y="3158"/>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1</a:t>
                </a:r>
              </a:p>
            </p:txBody>
          </p:sp>
          <p:sp>
            <p:nvSpPr>
              <p:cNvPr id="260" name="Rectangle 251"/>
              <p:cNvSpPr>
                <a:spLocks noChangeArrowheads="1"/>
              </p:cNvSpPr>
              <p:nvPr/>
            </p:nvSpPr>
            <p:spPr bwMode="auto">
              <a:xfrm>
                <a:off x="717" y="3353"/>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0</a:t>
                </a:r>
              </a:p>
            </p:txBody>
          </p:sp>
          <p:sp>
            <p:nvSpPr>
              <p:cNvPr id="261" name="Rectangle 252"/>
              <p:cNvSpPr>
                <a:spLocks noChangeArrowheads="1"/>
              </p:cNvSpPr>
              <p:nvPr/>
            </p:nvSpPr>
            <p:spPr bwMode="auto">
              <a:xfrm>
                <a:off x="717" y="3537"/>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1</a:t>
                </a:r>
              </a:p>
            </p:txBody>
          </p:sp>
          <p:sp>
            <p:nvSpPr>
              <p:cNvPr id="262" name="Rectangle 253"/>
              <p:cNvSpPr>
                <a:spLocks noChangeArrowheads="1"/>
              </p:cNvSpPr>
              <p:nvPr/>
            </p:nvSpPr>
            <p:spPr bwMode="auto">
              <a:xfrm>
                <a:off x="717" y="372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FF"/>
                    </a:solidFill>
                    <a:latin typeface="Verdana" panose="020B0604030504040204" pitchFamily="34" charset="0"/>
                    <a:ea typeface="Verdana" panose="020B0604030504040204" pitchFamily="34" charset="0"/>
                    <a:cs typeface="Verdana" panose="020B0604030504040204" pitchFamily="34" charset="0"/>
                  </a:rPr>
                  <a:t>0</a:t>
                </a:r>
              </a:p>
            </p:txBody>
          </p:sp>
          <p:sp>
            <p:nvSpPr>
              <p:cNvPr id="263" name="Rectangle 254"/>
              <p:cNvSpPr>
                <a:spLocks noChangeArrowheads="1"/>
              </p:cNvSpPr>
              <p:nvPr/>
            </p:nvSpPr>
            <p:spPr bwMode="auto">
              <a:xfrm>
                <a:off x="717" y="3906"/>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3</a:t>
                </a:r>
              </a:p>
            </p:txBody>
          </p:sp>
        </p:grpSp>
        <p:grpSp>
          <p:nvGrpSpPr>
            <p:cNvPr id="247" name="Group 255"/>
            <p:cNvGrpSpPr>
              <a:grpSpLocks/>
            </p:cNvGrpSpPr>
            <p:nvPr/>
          </p:nvGrpSpPr>
          <p:grpSpPr bwMode="auto">
            <a:xfrm>
              <a:off x="979" y="3158"/>
              <a:ext cx="223" cy="907"/>
              <a:chOff x="979" y="3158"/>
              <a:chExt cx="223" cy="907"/>
            </a:xfrm>
          </p:grpSpPr>
          <p:sp>
            <p:nvSpPr>
              <p:cNvPr id="254" name="Rectangle 256"/>
              <p:cNvSpPr>
                <a:spLocks noChangeArrowheads="1"/>
              </p:cNvSpPr>
              <p:nvPr/>
            </p:nvSpPr>
            <p:spPr bwMode="auto">
              <a:xfrm>
                <a:off x="979" y="3158"/>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2</a:t>
                </a:r>
              </a:p>
            </p:txBody>
          </p:sp>
          <p:sp>
            <p:nvSpPr>
              <p:cNvPr id="255" name="Rectangle 257"/>
              <p:cNvSpPr>
                <a:spLocks noChangeArrowheads="1"/>
              </p:cNvSpPr>
              <p:nvPr/>
            </p:nvSpPr>
            <p:spPr bwMode="auto">
              <a:xfrm>
                <a:off x="988" y="3353"/>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0</a:t>
                </a:r>
              </a:p>
            </p:txBody>
          </p:sp>
          <p:sp>
            <p:nvSpPr>
              <p:cNvPr id="256" name="Rectangle 258"/>
              <p:cNvSpPr>
                <a:spLocks noChangeArrowheads="1"/>
              </p:cNvSpPr>
              <p:nvPr/>
            </p:nvSpPr>
            <p:spPr bwMode="auto">
              <a:xfrm>
                <a:off x="988" y="3537"/>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a:t>
                </a:r>
              </a:p>
            </p:txBody>
          </p:sp>
          <p:sp>
            <p:nvSpPr>
              <p:cNvPr id="257" name="Rectangle 259"/>
              <p:cNvSpPr>
                <a:spLocks noChangeArrowheads="1"/>
              </p:cNvSpPr>
              <p:nvPr/>
            </p:nvSpPr>
            <p:spPr bwMode="auto">
              <a:xfrm>
                <a:off x="988" y="372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2</a:t>
                </a:r>
              </a:p>
            </p:txBody>
          </p:sp>
          <p:sp>
            <p:nvSpPr>
              <p:cNvPr id="258" name="Rectangle 260"/>
              <p:cNvSpPr>
                <a:spLocks noChangeArrowheads="1"/>
              </p:cNvSpPr>
              <p:nvPr/>
            </p:nvSpPr>
            <p:spPr bwMode="auto">
              <a:xfrm>
                <a:off x="988" y="3906"/>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3</a:t>
                </a:r>
              </a:p>
            </p:txBody>
          </p:sp>
        </p:grpSp>
        <p:grpSp>
          <p:nvGrpSpPr>
            <p:cNvPr id="248" name="Group 261"/>
            <p:cNvGrpSpPr>
              <a:grpSpLocks/>
            </p:cNvGrpSpPr>
            <p:nvPr/>
          </p:nvGrpSpPr>
          <p:grpSpPr bwMode="auto">
            <a:xfrm>
              <a:off x="1156" y="3158"/>
              <a:ext cx="272" cy="907"/>
              <a:chOff x="1189" y="3158"/>
              <a:chExt cx="272" cy="907"/>
            </a:xfrm>
          </p:grpSpPr>
          <p:sp>
            <p:nvSpPr>
              <p:cNvPr id="249" name="Rectangle 262"/>
              <p:cNvSpPr>
                <a:spLocks noChangeArrowheads="1"/>
              </p:cNvSpPr>
              <p:nvPr/>
            </p:nvSpPr>
            <p:spPr bwMode="auto">
              <a:xfrm>
                <a:off x="1189" y="3158"/>
                <a:ext cx="27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3</a:t>
                </a:r>
              </a:p>
            </p:txBody>
          </p:sp>
          <p:sp>
            <p:nvSpPr>
              <p:cNvPr id="250" name="Rectangle 263"/>
              <p:cNvSpPr>
                <a:spLocks noChangeArrowheads="1"/>
              </p:cNvSpPr>
              <p:nvPr/>
            </p:nvSpPr>
            <p:spPr bwMode="auto">
              <a:xfrm>
                <a:off x="1200" y="3353"/>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0</a:t>
                </a:r>
              </a:p>
            </p:txBody>
          </p:sp>
          <p:sp>
            <p:nvSpPr>
              <p:cNvPr id="251" name="Rectangle 264"/>
              <p:cNvSpPr>
                <a:spLocks noChangeArrowheads="1"/>
              </p:cNvSpPr>
              <p:nvPr/>
            </p:nvSpPr>
            <p:spPr bwMode="auto">
              <a:xfrm>
                <a:off x="1200" y="3537"/>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a:t>
                </a:r>
              </a:p>
            </p:txBody>
          </p:sp>
          <p:sp>
            <p:nvSpPr>
              <p:cNvPr id="252" name="Rectangle 265"/>
              <p:cNvSpPr>
                <a:spLocks noChangeArrowheads="1"/>
              </p:cNvSpPr>
              <p:nvPr/>
            </p:nvSpPr>
            <p:spPr bwMode="auto">
              <a:xfrm>
                <a:off x="1200" y="3721"/>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a:solidFill>
                      <a:srgbClr val="0000FF"/>
                    </a:solidFill>
                    <a:latin typeface="Verdana" panose="020B0604030504040204" pitchFamily="34" charset="0"/>
                    <a:ea typeface="Verdana" panose="020B0604030504040204" pitchFamily="34" charset="0"/>
                    <a:cs typeface="Verdana" panose="020B0604030504040204" pitchFamily="34" charset="0"/>
                  </a:rPr>
                  <a:t>0</a:t>
                </a:r>
              </a:p>
            </p:txBody>
          </p:sp>
          <p:sp>
            <p:nvSpPr>
              <p:cNvPr id="253" name="Rectangle 266"/>
              <p:cNvSpPr>
                <a:spLocks noChangeArrowheads="1"/>
              </p:cNvSpPr>
              <p:nvPr/>
            </p:nvSpPr>
            <p:spPr bwMode="auto">
              <a:xfrm>
                <a:off x="1200" y="3906"/>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3</a:t>
                </a:r>
                <a:endParaRPr lang="en-US" altLang="zh-CN" sz="1800" b="1" dirty="0">
                  <a:latin typeface="Verdana" panose="020B0604030504040204" pitchFamily="34" charset="0"/>
                  <a:ea typeface="Verdana" panose="020B0604030504040204" pitchFamily="34" charset="0"/>
                  <a:cs typeface="Verdana" panose="020B0604030504040204" pitchFamily="34" charset="0"/>
                </a:endParaRPr>
              </a:p>
            </p:txBody>
          </p:sp>
        </p:grpSp>
      </p:grpSp>
      <p:grpSp>
        <p:nvGrpSpPr>
          <p:cNvPr id="269" name="Group 267"/>
          <p:cNvGrpSpPr>
            <a:grpSpLocks/>
          </p:cNvGrpSpPr>
          <p:nvPr/>
        </p:nvGrpSpPr>
        <p:grpSpPr bwMode="auto">
          <a:xfrm>
            <a:off x="3997325" y="5013325"/>
            <a:ext cx="1582738" cy="1439863"/>
            <a:chOff x="431" y="3158"/>
            <a:chExt cx="997" cy="907"/>
          </a:xfrm>
        </p:grpSpPr>
        <p:grpSp>
          <p:nvGrpSpPr>
            <p:cNvPr id="270" name="Group 268"/>
            <p:cNvGrpSpPr>
              <a:grpSpLocks/>
            </p:cNvGrpSpPr>
            <p:nvPr/>
          </p:nvGrpSpPr>
          <p:grpSpPr bwMode="auto">
            <a:xfrm>
              <a:off x="431" y="3158"/>
              <a:ext cx="259" cy="907"/>
              <a:chOff x="431" y="3158"/>
              <a:chExt cx="259" cy="907"/>
            </a:xfrm>
          </p:grpSpPr>
          <p:sp>
            <p:nvSpPr>
              <p:cNvPr id="289" name="Rectangle 269"/>
              <p:cNvSpPr>
                <a:spLocks noChangeArrowheads="1"/>
              </p:cNvSpPr>
              <p:nvPr/>
            </p:nvSpPr>
            <p:spPr bwMode="auto">
              <a:xfrm>
                <a:off x="431" y="3158"/>
                <a:ext cx="25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dirty="0">
                    <a:solidFill>
                      <a:srgbClr val="CC0000"/>
                    </a:solidFill>
                    <a:latin typeface="Verdana" panose="020B0604030504040204" pitchFamily="34" charset="0"/>
                    <a:ea typeface="Verdana" panose="020B0604030504040204" pitchFamily="34" charset="0"/>
                    <a:cs typeface="Verdana" panose="020B0604030504040204" pitchFamily="34" charset="0"/>
                  </a:rPr>
                  <a:t>0</a:t>
                </a:r>
              </a:p>
            </p:txBody>
          </p:sp>
          <p:sp>
            <p:nvSpPr>
              <p:cNvPr id="290" name="Rectangle 270"/>
              <p:cNvSpPr>
                <a:spLocks noChangeArrowheads="1"/>
              </p:cNvSpPr>
              <p:nvPr/>
            </p:nvSpPr>
            <p:spPr bwMode="auto">
              <a:xfrm>
                <a:off x="443" y="3353"/>
                <a:ext cx="2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0</a:t>
                </a:r>
              </a:p>
            </p:txBody>
          </p:sp>
          <p:sp>
            <p:nvSpPr>
              <p:cNvPr id="291" name="Rectangle 271"/>
              <p:cNvSpPr>
                <a:spLocks noChangeArrowheads="1"/>
              </p:cNvSpPr>
              <p:nvPr/>
            </p:nvSpPr>
            <p:spPr bwMode="auto">
              <a:xfrm>
                <a:off x="443" y="3537"/>
                <a:ext cx="2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1</a:t>
                </a:r>
              </a:p>
            </p:txBody>
          </p:sp>
          <p:sp>
            <p:nvSpPr>
              <p:cNvPr id="292" name="Rectangle 272"/>
              <p:cNvSpPr>
                <a:spLocks noChangeArrowheads="1"/>
              </p:cNvSpPr>
              <p:nvPr/>
            </p:nvSpPr>
            <p:spPr bwMode="auto">
              <a:xfrm>
                <a:off x="443" y="3721"/>
                <a:ext cx="2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2</a:t>
                </a:r>
              </a:p>
            </p:txBody>
          </p:sp>
          <p:sp>
            <p:nvSpPr>
              <p:cNvPr id="293" name="Rectangle 273"/>
              <p:cNvSpPr>
                <a:spLocks noChangeArrowheads="1"/>
              </p:cNvSpPr>
              <p:nvPr/>
            </p:nvSpPr>
            <p:spPr bwMode="auto">
              <a:xfrm>
                <a:off x="443" y="3906"/>
                <a:ext cx="2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3</a:t>
                </a:r>
              </a:p>
            </p:txBody>
          </p:sp>
        </p:grpSp>
        <p:grpSp>
          <p:nvGrpSpPr>
            <p:cNvPr id="271" name="Group 274"/>
            <p:cNvGrpSpPr>
              <a:grpSpLocks/>
            </p:cNvGrpSpPr>
            <p:nvPr/>
          </p:nvGrpSpPr>
          <p:grpSpPr bwMode="auto">
            <a:xfrm>
              <a:off x="707" y="3158"/>
              <a:ext cx="223" cy="907"/>
              <a:chOff x="707" y="3158"/>
              <a:chExt cx="223" cy="907"/>
            </a:xfrm>
          </p:grpSpPr>
          <p:sp>
            <p:nvSpPr>
              <p:cNvPr id="284" name="Rectangle 275"/>
              <p:cNvSpPr>
                <a:spLocks noChangeArrowheads="1"/>
              </p:cNvSpPr>
              <p:nvPr/>
            </p:nvSpPr>
            <p:spPr bwMode="auto">
              <a:xfrm>
                <a:off x="707" y="3158"/>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1</a:t>
                </a:r>
              </a:p>
            </p:txBody>
          </p:sp>
          <p:sp>
            <p:nvSpPr>
              <p:cNvPr id="285" name="Rectangle 276"/>
              <p:cNvSpPr>
                <a:spLocks noChangeArrowheads="1"/>
              </p:cNvSpPr>
              <p:nvPr/>
            </p:nvSpPr>
            <p:spPr bwMode="auto">
              <a:xfrm>
                <a:off x="717" y="3353"/>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0</a:t>
                </a:r>
              </a:p>
            </p:txBody>
          </p:sp>
          <p:sp>
            <p:nvSpPr>
              <p:cNvPr id="286" name="Rectangle 277"/>
              <p:cNvSpPr>
                <a:spLocks noChangeArrowheads="1"/>
              </p:cNvSpPr>
              <p:nvPr/>
            </p:nvSpPr>
            <p:spPr bwMode="auto">
              <a:xfrm>
                <a:off x="717" y="3537"/>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a:t>
                </a:r>
              </a:p>
            </p:txBody>
          </p:sp>
          <p:sp>
            <p:nvSpPr>
              <p:cNvPr id="287" name="Rectangle 278"/>
              <p:cNvSpPr>
                <a:spLocks noChangeArrowheads="1"/>
              </p:cNvSpPr>
              <p:nvPr/>
            </p:nvSpPr>
            <p:spPr bwMode="auto">
              <a:xfrm>
                <a:off x="717" y="372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dirty="0">
                  <a:latin typeface="Verdana" panose="020B0604030504040204" pitchFamily="34" charset="0"/>
                  <a:ea typeface="Verdana" panose="020B0604030504040204" pitchFamily="34" charset="0"/>
                  <a:cs typeface="Verdana" panose="020B0604030504040204" pitchFamily="34" charset="0"/>
                </a:endParaRPr>
              </a:p>
            </p:txBody>
          </p:sp>
          <p:sp>
            <p:nvSpPr>
              <p:cNvPr id="288" name="Rectangle 279"/>
              <p:cNvSpPr>
                <a:spLocks noChangeArrowheads="1"/>
              </p:cNvSpPr>
              <p:nvPr/>
            </p:nvSpPr>
            <p:spPr bwMode="auto">
              <a:xfrm>
                <a:off x="717" y="3906"/>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3</a:t>
                </a:r>
              </a:p>
            </p:txBody>
          </p:sp>
        </p:grpSp>
        <p:grpSp>
          <p:nvGrpSpPr>
            <p:cNvPr id="272" name="Group 280"/>
            <p:cNvGrpSpPr>
              <a:grpSpLocks/>
            </p:cNvGrpSpPr>
            <p:nvPr/>
          </p:nvGrpSpPr>
          <p:grpSpPr bwMode="auto">
            <a:xfrm>
              <a:off x="979" y="3158"/>
              <a:ext cx="223" cy="907"/>
              <a:chOff x="979" y="3158"/>
              <a:chExt cx="223" cy="907"/>
            </a:xfrm>
          </p:grpSpPr>
          <p:sp>
            <p:nvSpPr>
              <p:cNvPr id="279" name="Rectangle 281"/>
              <p:cNvSpPr>
                <a:spLocks noChangeArrowheads="1"/>
              </p:cNvSpPr>
              <p:nvPr/>
            </p:nvSpPr>
            <p:spPr bwMode="auto">
              <a:xfrm>
                <a:off x="979" y="3158"/>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dirty="0">
                    <a:solidFill>
                      <a:srgbClr val="CC0000"/>
                    </a:solidFill>
                    <a:latin typeface="Verdana" panose="020B0604030504040204" pitchFamily="34" charset="0"/>
                    <a:ea typeface="Verdana" panose="020B0604030504040204" pitchFamily="34" charset="0"/>
                    <a:cs typeface="Verdana" panose="020B0604030504040204" pitchFamily="34" charset="0"/>
                  </a:rPr>
                  <a:t>2</a:t>
                </a:r>
              </a:p>
            </p:txBody>
          </p:sp>
          <p:sp>
            <p:nvSpPr>
              <p:cNvPr id="280" name="Rectangle 282"/>
              <p:cNvSpPr>
                <a:spLocks noChangeArrowheads="1"/>
              </p:cNvSpPr>
              <p:nvPr/>
            </p:nvSpPr>
            <p:spPr bwMode="auto">
              <a:xfrm>
                <a:off x="988" y="3353"/>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a:solidFill>
                      <a:srgbClr val="0000FF"/>
                    </a:solidFill>
                    <a:latin typeface="Verdana" panose="020B0604030504040204" pitchFamily="34" charset="0"/>
                    <a:ea typeface="Verdana" panose="020B0604030504040204" pitchFamily="34" charset="0"/>
                    <a:cs typeface="Verdana" panose="020B0604030504040204" pitchFamily="34" charset="0"/>
                  </a:rPr>
                  <a:t>1</a:t>
                </a:r>
              </a:p>
            </p:txBody>
          </p:sp>
          <p:sp>
            <p:nvSpPr>
              <p:cNvPr id="281" name="Rectangle 283"/>
              <p:cNvSpPr>
                <a:spLocks noChangeArrowheads="1"/>
              </p:cNvSpPr>
              <p:nvPr/>
            </p:nvSpPr>
            <p:spPr bwMode="auto">
              <a:xfrm>
                <a:off x="988" y="3537"/>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a:t>
                </a:r>
              </a:p>
            </p:txBody>
          </p:sp>
          <p:sp>
            <p:nvSpPr>
              <p:cNvPr id="282" name="Rectangle 284"/>
              <p:cNvSpPr>
                <a:spLocks noChangeArrowheads="1"/>
              </p:cNvSpPr>
              <p:nvPr/>
            </p:nvSpPr>
            <p:spPr bwMode="auto">
              <a:xfrm>
                <a:off x="988" y="372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2</a:t>
                </a:r>
              </a:p>
            </p:txBody>
          </p:sp>
          <p:sp>
            <p:nvSpPr>
              <p:cNvPr id="283" name="Rectangle 285"/>
              <p:cNvSpPr>
                <a:spLocks noChangeArrowheads="1"/>
              </p:cNvSpPr>
              <p:nvPr/>
            </p:nvSpPr>
            <p:spPr bwMode="auto">
              <a:xfrm>
                <a:off x="988" y="3906"/>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a:t>
                </a:r>
              </a:p>
            </p:txBody>
          </p:sp>
        </p:grpSp>
        <p:grpSp>
          <p:nvGrpSpPr>
            <p:cNvPr id="273" name="Group 286"/>
            <p:cNvGrpSpPr>
              <a:grpSpLocks/>
            </p:cNvGrpSpPr>
            <p:nvPr/>
          </p:nvGrpSpPr>
          <p:grpSpPr bwMode="auto">
            <a:xfrm>
              <a:off x="1156" y="3158"/>
              <a:ext cx="272" cy="907"/>
              <a:chOff x="1189" y="3158"/>
              <a:chExt cx="272" cy="907"/>
            </a:xfrm>
          </p:grpSpPr>
          <p:sp>
            <p:nvSpPr>
              <p:cNvPr id="274" name="Rectangle 287"/>
              <p:cNvSpPr>
                <a:spLocks noChangeArrowheads="1"/>
              </p:cNvSpPr>
              <p:nvPr/>
            </p:nvSpPr>
            <p:spPr bwMode="auto">
              <a:xfrm>
                <a:off x="1189" y="3158"/>
                <a:ext cx="27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3</a:t>
                </a:r>
              </a:p>
            </p:txBody>
          </p:sp>
          <p:sp>
            <p:nvSpPr>
              <p:cNvPr id="275" name="Rectangle 288"/>
              <p:cNvSpPr>
                <a:spLocks noChangeArrowheads="1"/>
              </p:cNvSpPr>
              <p:nvPr/>
            </p:nvSpPr>
            <p:spPr bwMode="auto">
              <a:xfrm>
                <a:off x="1200" y="3353"/>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FF"/>
                    </a:solidFill>
                    <a:latin typeface="Verdana" panose="020B0604030504040204" pitchFamily="34" charset="0"/>
                    <a:ea typeface="Verdana" panose="020B0604030504040204" pitchFamily="34" charset="0"/>
                    <a:cs typeface="Verdana" panose="020B0604030504040204" pitchFamily="34" charset="0"/>
                  </a:rPr>
                  <a:t>1</a:t>
                </a:r>
              </a:p>
            </p:txBody>
          </p:sp>
          <p:sp>
            <p:nvSpPr>
              <p:cNvPr id="276" name="Rectangle 289"/>
              <p:cNvSpPr>
                <a:spLocks noChangeArrowheads="1"/>
              </p:cNvSpPr>
              <p:nvPr/>
            </p:nvSpPr>
            <p:spPr bwMode="auto">
              <a:xfrm>
                <a:off x="1200" y="3537"/>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a:t>
                </a:r>
              </a:p>
            </p:txBody>
          </p:sp>
          <p:sp>
            <p:nvSpPr>
              <p:cNvPr id="277" name="Rectangle 290"/>
              <p:cNvSpPr>
                <a:spLocks noChangeArrowheads="1"/>
              </p:cNvSpPr>
              <p:nvPr/>
            </p:nvSpPr>
            <p:spPr bwMode="auto">
              <a:xfrm>
                <a:off x="1200" y="3721"/>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FF"/>
                    </a:solidFill>
                    <a:latin typeface="Verdana" panose="020B0604030504040204" pitchFamily="34" charset="0"/>
                    <a:ea typeface="Verdana" panose="020B0604030504040204" pitchFamily="34" charset="0"/>
                    <a:cs typeface="Verdana" panose="020B0604030504040204" pitchFamily="34" charset="0"/>
                  </a:rPr>
                  <a:t>1</a:t>
                </a:r>
              </a:p>
            </p:txBody>
          </p:sp>
          <p:sp>
            <p:nvSpPr>
              <p:cNvPr id="278" name="Rectangle 291"/>
              <p:cNvSpPr>
                <a:spLocks noChangeArrowheads="1"/>
              </p:cNvSpPr>
              <p:nvPr/>
            </p:nvSpPr>
            <p:spPr bwMode="auto">
              <a:xfrm>
                <a:off x="1200" y="3906"/>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a:t>
                </a:r>
              </a:p>
            </p:txBody>
          </p:sp>
        </p:grpSp>
      </p:grpSp>
      <p:grpSp>
        <p:nvGrpSpPr>
          <p:cNvPr id="294" name="Group 292"/>
          <p:cNvGrpSpPr>
            <a:grpSpLocks/>
          </p:cNvGrpSpPr>
          <p:nvPr/>
        </p:nvGrpSpPr>
        <p:grpSpPr bwMode="auto">
          <a:xfrm>
            <a:off x="5580063" y="5013325"/>
            <a:ext cx="1582737" cy="1439863"/>
            <a:chOff x="431" y="3158"/>
            <a:chExt cx="997" cy="907"/>
          </a:xfrm>
        </p:grpSpPr>
        <p:grpSp>
          <p:nvGrpSpPr>
            <p:cNvPr id="295" name="Group 293"/>
            <p:cNvGrpSpPr>
              <a:grpSpLocks/>
            </p:cNvGrpSpPr>
            <p:nvPr/>
          </p:nvGrpSpPr>
          <p:grpSpPr bwMode="auto">
            <a:xfrm>
              <a:off x="431" y="3158"/>
              <a:ext cx="259" cy="907"/>
              <a:chOff x="431" y="3158"/>
              <a:chExt cx="259" cy="907"/>
            </a:xfrm>
          </p:grpSpPr>
          <p:sp>
            <p:nvSpPr>
              <p:cNvPr id="314" name="Rectangle 294"/>
              <p:cNvSpPr>
                <a:spLocks noChangeArrowheads="1"/>
              </p:cNvSpPr>
              <p:nvPr/>
            </p:nvSpPr>
            <p:spPr bwMode="auto">
              <a:xfrm>
                <a:off x="431" y="3158"/>
                <a:ext cx="25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dirty="0">
                    <a:solidFill>
                      <a:srgbClr val="CC0000"/>
                    </a:solidFill>
                    <a:latin typeface="Verdana" panose="020B0604030504040204" pitchFamily="34" charset="0"/>
                    <a:ea typeface="Verdana" panose="020B0604030504040204" pitchFamily="34" charset="0"/>
                    <a:cs typeface="Verdana" panose="020B0604030504040204" pitchFamily="34" charset="0"/>
                  </a:rPr>
                  <a:t>0</a:t>
                </a:r>
              </a:p>
            </p:txBody>
          </p:sp>
          <p:sp>
            <p:nvSpPr>
              <p:cNvPr id="315" name="Rectangle 295"/>
              <p:cNvSpPr>
                <a:spLocks noChangeArrowheads="1"/>
              </p:cNvSpPr>
              <p:nvPr/>
            </p:nvSpPr>
            <p:spPr bwMode="auto">
              <a:xfrm>
                <a:off x="443" y="3353"/>
                <a:ext cx="2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0</a:t>
                </a:r>
              </a:p>
            </p:txBody>
          </p:sp>
          <p:sp>
            <p:nvSpPr>
              <p:cNvPr id="316" name="Rectangle 296"/>
              <p:cNvSpPr>
                <a:spLocks noChangeArrowheads="1"/>
              </p:cNvSpPr>
              <p:nvPr/>
            </p:nvSpPr>
            <p:spPr bwMode="auto">
              <a:xfrm>
                <a:off x="443" y="3537"/>
                <a:ext cx="2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a:solidFill>
                      <a:srgbClr val="0000FF"/>
                    </a:solidFill>
                    <a:latin typeface="Verdana" panose="020B0604030504040204" pitchFamily="34" charset="0"/>
                    <a:ea typeface="Verdana" panose="020B0604030504040204" pitchFamily="34" charset="0"/>
                    <a:cs typeface="Verdana" panose="020B0604030504040204" pitchFamily="34" charset="0"/>
                  </a:rPr>
                  <a:t>2</a:t>
                </a:r>
              </a:p>
            </p:txBody>
          </p:sp>
          <p:sp>
            <p:nvSpPr>
              <p:cNvPr id="317" name="Rectangle 297"/>
              <p:cNvSpPr>
                <a:spLocks noChangeArrowheads="1"/>
              </p:cNvSpPr>
              <p:nvPr/>
            </p:nvSpPr>
            <p:spPr bwMode="auto">
              <a:xfrm>
                <a:off x="443" y="3721"/>
                <a:ext cx="2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2</a:t>
                </a:r>
              </a:p>
            </p:txBody>
          </p:sp>
          <p:sp>
            <p:nvSpPr>
              <p:cNvPr id="318" name="Rectangle 298"/>
              <p:cNvSpPr>
                <a:spLocks noChangeArrowheads="1"/>
              </p:cNvSpPr>
              <p:nvPr/>
            </p:nvSpPr>
            <p:spPr bwMode="auto">
              <a:xfrm>
                <a:off x="443" y="3906"/>
                <a:ext cx="2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FF"/>
                    </a:solidFill>
                    <a:latin typeface="Verdana" panose="020B0604030504040204" pitchFamily="34" charset="0"/>
                    <a:ea typeface="Verdana" panose="020B0604030504040204" pitchFamily="34" charset="0"/>
                    <a:cs typeface="Verdana" panose="020B0604030504040204" pitchFamily="34" charset="0"/>
                  </a:rPr>
                  <a:t>2</a:t>
                </a:r>
              </a:p>
            </p:txBody>
          </p:sp>
        </p:grpSp>
        <p:grpSp>
          <p:nvGrpSpPr>
            <p:cNvPr id="296" name="Group 299"/>
            <p:cNvGrpSpPr>
              <a:grpSpLocks/>
            </p:cNvGrpSpPr>
            <p:nvPr/>
          </p:nvGrpSpPr>
          <p:grpSpPr bwMode="auto">
            <a:xfrm>
              <a:off x="707" y="3158"/>
              <a:ext cx="223" cy="907"/>
              <a:chOff x="707" y="3158"/>
              <a:chExt cx="223" cy="907"/>
            </a:xfrm>
          </p:grpSpPr>
          <p:sp>
            <p:nvSpPr>
              <p:cNvPr id="309" name="Rectangle 300"/>
              <p:cNvSpPr>
                <a:spLocks noChangeArrowheads="1"/>
              </p:cNvSpPr>
              <p:nvPr/>
            </p:nvSpPr>
            <p:spPr bwMode="auto">
              <a:xfrm>
                <a:off x="707" y="3158"/>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1</a:t>
                </a:r>
              </a:p>
            </p:txBody>
          </p:sp>
          <p:sp>
            <p:nvSpPr>
              <p:cNvPr id="310" name="Rectangle 301"/>
              <p:cNvSpPr>
                <a:spLocks noChangeArrowheads="1"/>
              </p:cNvSpPr>
              <p:nvPr/>
            </p:nvSpPr>
            <p:spPr bwMode="auto">
              <a:xfrm>
                <a:off x="717" y="3353"/>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0</a:t>
                </a:r>
              </a:p>
            </p:txBody>
          </p:sp>
          <p:sp>
            <p:nvSpPr>
              <p:cNvPr id="311" name="Rectangle 302"/>
              <p:cNvSpPr>
                <a:spLocks noChangeArrowheads="1"/>
              </p:cNvSpPr>
              <p:nvPr/>
            </p:nvSpPr>
            <p:spPr bwMode="auto">
              <a:xfrm>
                <a:off x="717" y="3537"/>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a:t>
                </a:r>
              </a:p>
            </p:txBody>
          </p:sp>
          <p:sp>
            <p:nvSpPr>
              <p:cNvPr id="312" name="Rectangle 303"/>
              <p:cNvSpPr>
                <a:spLocks noChangeArrowheads="1"/>
              </p:cNvSpPr>
              <p:nvPr/>
            </p:nvSpPr>
            <p:spPr bwMode="auto">
              <a:xfrm>
                <a:off x="717" y="372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313" name="Rectangle 304"/>
              <p:cNvSpPr>
                <a:spLocks noChangeArrowheads="1"/>
              </p:cNvSpPr>
              <p:nvPr/>
            </p:nvSpPr>
            <p:spPr bwMode="auto">
              <a:xfrm>
                <a:off x="717" y="3906"/>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a:solidFill>
                      <a:srgbClr val="0000FF"/>
                    </a:solidFill>
                    <a:latin typeface="Verdana" panose="020B0604030504040204" pitchFamily="34" charset="0"/>
                    <a:ea typeface="Verdana" panose="020B0604030504040204" pitchFamily="34" charset="0"/>
                    <a:cs typeface="Verdana" panose="020B0604030504040204" pitchFamily="34" charset="0"/>
                  </a:rPr>
                  <a:t>2</a:t>
                </a:r>
                <a:endParaRPr lang="en-US" altLang="zh-CN" sz="1800" b="1" dirty="0">
                  <a:solidFill>
                    <a:srgbClr val="0000FF"/>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297" name="Group 305"/>
            <p:cNvGrpSpPr>
              <a:grpSpLocks/>
            </p:cNvGrpSpPr>
            <p:nvPr/>
          </p:nvGrpSpPr>
          <p:grpSpPr bwMode="auto">
            <a:xfrm>
              <a:off x="979" y="3158"/>
              <a:ext cx="223" cy="907"/>
              <a:chOff x="979" y="3158"/>
              <a:chExt cx="223" cy="907"/>
            </a:xfrm>
          </p:grpSpPr>
          <p:sp>
            <p:nvSpPr>
              <p:cNvPr id="304" name="Rectangle 306"/>
              <p:cNvSpPr>
                <a:spLocks noChangeArrowheads="1"/>
              </p:cNvSpPr>
              <p:nvPr/>
            </p:nvSpPr>
            <p:spPr bwMode="auto">
              <a:xfrm>
                <a:off x="979" y="3158"/>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dirty="0">
                    <a:solidFill>
                      <a:srgbClr val="CC0000"/>
                    </a:solidFill>
                    <a:latin typeface="Verdana" panose="020B0604030504040204" pitchFamily="34" charset="0"/>
                    <a:ea typeface="Verdana" panose="020B0604030504040204" pitchFamily="34" charset="0"/>
                    <a:cs typeface="Verdana" panose="020B0604030504040204" pitchFamily="34" charset="0"/>
                  </a:rPr>
                  <a:t>2</a:t>
                </a:r>
              </a:p>
            </p:txBody>
          </p:sp>
          <p:sp>
            <p:nvSpPr>
              <p:cNvPr id="305" name="Rectangle 307"/>
              <p:cNvSpPr>
                <a:spLocks noChangeArrowheads="1"/>
              </p:cNvSpPr>
              <p:nvPr/>
            </p:nvSpPr>
            <p:spPr bwMode="auto">
              <a:xfrm>
                <a:off x="988" y="3353"/>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1</a:t>
                </a:r>
              </a:p>
            </p:txBody>
          </p:sp>
          <p:sp>
            <p:nvSpPr>
              <p:cNvPr id="306" name="Rectangle 308"/>
              <p:cNvSpPr>
                <a:spLocks noChangeArrowheads="1"/>
              </p:cNvSpPr>
              <p:nvPr/>
            </p:nvSpPr>
            <p:spPr bwMode="auto">
              <a:xfrm>
                <a:off x="988" y="3537"/>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1800" b="1" dirty="0">
                  <a:latin typeface="Verdana" panose="020B0604030504040204" pitchFamily="34" charset="0"/>
                  <a:ea typeface="Verdana" panose="020B0604030504040204" pitchFamily="34" charset="0"/>
                  <a:cs typeface="Verdana" panose="020B0604030504040204" pitchFamily="34" charset="0"/>
                </a:endParaRPr>
              </a:p>
            </p:txBody>
          </p:sp>
          <p:sp>
            <p:nvSpPr>
              <p:cNvPr id="307" name="Rectangle 309"/>
              <p:cNvSpPr>
                <a:spLocks noChangeArrowheads="1"/>
              </p:cNvSpPr>
              <p:nvPr/>
            </p:nvSpPr>
            <p:spPr bwMode="auto">
              <a:xfrm>
                <a:off x="988" y="372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2</a:t>
                </a:r>
              </a:p>
            </p:txBody>
          </p:sp>
          <p:sp>
            <p:nvSpPr>
              <p:cNvPr id="308" name="Rectangle 310"/>
              <p:cNvSpPr>
                <a:spLocks noChangeArrowheads="1"/>
              </p:cNvSpPr>
              <p:nvPr/>
            </p:nvSpPr>
            <p:spPr bwMode="auto">
              <a:xfrm>
                <a:off x="988" y="3906"/>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a:t>
                </a:r>
              </a:p>
            </p:txBody>
          </p:sp>
        </p:grpSp>
        <p:grpSp>
          <p:nvGrpSpPr>
            <p:cNvPr id="298" name="Group 311"/>
            <p:cNvGrpSpPr>
              <a:grpSpLocks/>
            </p:cNvGrpSpPr>
            <p:nvPr/>
          </p:nvGrpSpPr>
          <p:grpSpPr bwMode="auto">
            <a:xfrm>
              <a:off x="1156" y="3158"/>
              <a:ext cx="272" cy="907"/>
              <a:chOff x="1189" y="3158"/>
              <a:chExt cx="272" cy="907"/>
            </a:xfrm>
          </p:grpSpPr>
          <p:sp>
            <p:nvSpPr>
              <p:cNvPr id="299" name="Rectangle 312"/>
              <p:cNvSpPr>
                <a:spLocks noChangeArrowheads="1"/>
              </p:cNvSpPr>
              <p:nvPr/>
            </p:nvSpPr>
            <p:spPr bwMode="auto">
              <a:xfrm>
                <a:off x="1189" y="3158"/>
                <a:ext cx="27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dirty="0">
                    <a:solidFill>
                      <a:srgbClr val="CC0000"/>
                    </a:solidFill>
                    <a:latin typeface="Verdana" panose="020B0604030504040204" pitchFamily="34" charset="0"/>
                    <a:ea typeface="Verdana" panose="020B0604030504040204" pitchFamily="34" charset="0"/>
                    <a:cs typeface="Verdana" panose="020B0604030504040204" pitchFamily="34" charset="0"/>
                  </a:rPr>
                  <a:t>3</a:t>
                </a:r>
              </a:p>
            </p:txBody>
          </p:sp>
          <p:sp>
            <p:nvSpPr>
              <p:cNvPr id="300" name="Rectangle 313"/>
              <p:cNvSpPr>
                <a:spLocks noChangeArrowheads="1"/>
              </p:cNvSpPr>
              <p:nvPr/>
            </p:nvSpPr>
            <p:spPr bwMode="auto">
              <a:xfrm>
                <a:off x="1200" y="3353"/>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301" name="Rectangle 314"/>
              <p:cNvSpPr>
                <a:spLocks noChangeArrowheads="1"/>
              </p:cNvSpPr>
              <p:nvPr/>
            </p:nvSpPr>
            <p:spPr bwMode="auto">
              <a:xfrm>
                <a:off x="1200" y="3537"/>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1800" b="1" dirty="0">
                  <a:latin typeface="Verdana" panose="020B0604030504040204" pitchFamily="34" charset="0"/>
                  <a:ea typeface="Verdana" panose="020B0604030504040204" pitchFamily="34" charset="0"/>
                  <a:cs typeface="Verdana" panose="020B0604030504040204" pitchFamily="34" charset="0"/>
                </a:endParaRPr>
              </a:p>
            </p:txBody>
          </p:sp>
          <p:sp>
            <p:nvSpPr>
              <p:cNvPr id="302" name="Rectangle 315"/>
              <p:cNvSpPr>
                <a:spLocks noChangeArrowheads="1"/>
              </p:cNvSpPr>
              <p:nvPr/>
            </p:nvSpPr>
            <p:spPr bwMode="auto">
              <a:xfrm>
                <a:off x="1200" y="3721"/>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303" name="Rectangle 316"/>
              <p:cNvSpPr>
                <a:spLocks noChangeArrowheads="1"/>
              </p:cNvSpPr>
              <p:nvPr/>
            </p:nvSpPr>
            <p:spPr bwMode="auto">
              <a:xfrm>
                <a:off x="1200" y="3906"/>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a:t>
                </a:r>
              </a:p>
            </p:txBody>
          </p:sp>
        </p:grpSp>
      </p:grpSp>
      <p:grpSp>
        <p:nvGrpSpPr>
          <p:cNvPr id="319" name="Group 317"/>
          <p:cNvGrpSpPr>
            <a:grpSpLocks/>
          </p:cNvGrpSpPr>
          <p:nvPr/>
        </p:nvGrpSpPr>
        <p:grpSpPr bwMode="auto">
          <a:xfrm>
            <a:off x="7237413" y="5013325"/>
            <a:ext cx="1582737" cy="1439863"/>
            <a:chOff x="431" y="3158"/>
            <a:chExt cx="997" cy="907"/>
          </a:xfrm>
        </p:grpSpPr>
        <p:grpSp>
          <p:nvGrpSpPr>
            <p:cNvPr id="320" name="Group 318"/>
            <p:cNvGrpSpPr>
              <a:grpSpLocks/>
            </p:cNvGrpSpPr>
            <p:nvPr/>
          </p:nvGrpSpPr>
          <p:grpSpPr bwMode="auto">
            <a:xfrm>
              <a:off x="431" y="3158"/>
              <a:ext cx="259" cy="907"/>
              <a:chOff x="431" y="3158"/>
              <a:chExt cx="259" cy="907"/>
            </a:xfrm>
          </p:grpSpPr>
          <p:sp>
            <p:nvSpPr>
              <p:cNvPr id="339" name="Rectangle 319"/>
              <p:cNvSpPr>
                <a:spLocks noChangeArrowheads="1"/>
              </p:cNvSpPr>
              <p:nvPr/>
            </p:nvSpPr>
            <p:spPr bwMode="auto">
              <a:xfrm>
                <a:off x="431" y="3158"/>
                <a:ext cx="25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dirty="0">
                    <a:solidFill>
                      <a:srgbClr val="CC0000"/>
                    </a:solidFill>
                    <a:latin typeface="Verdana" panose="020B0604030504040204" pitchFamily="34" charset="0"/>
                    <a:ea typeface="Verdana" panose="020B0604030504040204" pitchFamily="34" charset="0"/>
                    <a:cs typeface="Verdana" panose="020B0604030504040204" pitchFamily="34" charset="0"/>
                  </a:rPr>
                  <a:t>0</a:t>
                </a:r>
              </a:p>
            </p:txBody>
          </p:sp>
          <p:sp>
            <p:nvSpPr>
              <p:cNvPr id="340" name="Rectangle 320"/>
              <p:cNvSpPr>
                <a:spLocks noChangeArrowheads="1"/>
              </p:cNvSpPr>
              <p:nvPr/>
            </p:nvSpPr>
            <p:spPr bwMode="auto">
              <a:xfrm>
                <a:off x="443" y="3353"/>
                <a:ext cx="2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0</a:t>
                </a:r>
              </a:p>
            </p:txBody>
          </p:sp>
          <p:sp>
            <p:nvSpPr>
              <p:cNvPr id="341" name="Rectangle 321"/>
              <p:cNvSpPr>
                <a:spLocks noChangeArrowheads="1"/>
              </p:cNvSpPr>
              <p:nvPr/>
            </p:nvSpPr>
            <p:spPr bwMode="auto">
              <a:xfrm>
                <a:off x="443" y="3537"/>
                <a:ext cx="2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a:solidFill>
                      <a:srgbClr val="0000FF"/>
                    </a:solidFill>
                    <a:latin typeface="Verdana" panose="020B0604030504040204" pitchFamily="34" charset="0"/>
                    <a:ea typeface="Verdana" panose="020B0604030504040204" pitchFamily="34" charset="0"/>
                    <a:cs typeface="Verdana" panose="020B0604030504040204" pitchFamily="34" charset="0"/>
                  </a:rPr>
                  <a:t>3</a:t>
                </a:r>
                <a:endParaRPr lang="en-US" altLang="zh-CN" sz="1800" b="1" dirty="0">
                  <a:solidFill>
                    <a:srgbClr val="0000FF"/>
                  </a:solidFill>
                  <a:latin typeface="Verdana" panose="020B0604030504040204" pitchFamily="34" charset="0"/>
                  <a:ea typeface="Verdana" panose="020B0604030504040204" pitchFamily="34" charset="0"/>
                  <a:cs typeface="Verdana" panose="020B0604030504040204" pitchFamily="34" charset="0"/>
                </a:endParaRPr>
              </a:p>
            </p:txBody>
          </p:sp>
          <p:sp>
            <p:nvSpPr>
              <p:cNvPr id="342" name="Rectangle 322"/>
              <p:cNvSpPr>
                <a:spLocks noChangeArrowheads="1"/>
              </p:cNvSpPr>
              <p:nvPr/>
            </p:nvSpPr>
            <p:spPr bwMode="auto">
              <a:xfrm>
                <a:off x="443" y="3721"/>
                <a:ext cx="2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2</a:t>
                </a:r>
                <a:endParaRPr lang="en-US" altLang="zh-CN" sz="1800" b="1" dirty="0">
                  <a:latin typeface="Verdana" panose="020B0604030504040204" pitchFamily="34" charset="0"/>
                  <a:ea typeface="Verdana" panose="020B0604030504040204" pitchFamily="34" charset="0"/>
                  <a:cs typeface="Verdana" panose="020B0604030504040204" pitchFamily="34" charset="0"/>
                </a:endParaRPr>
              </a:p>
            </p:txBody>
          </p:sp>
          <p:sp>
            <p:nvSpPr>
              <p:cNvPr id="343" name="Rectangle 323"/>
              <p:cNvSpPr>
                <a:spLocks noChangeArrowheads="1"/>
              </p:cNvSpPr>
              <p:nvPr/>
            </p:nvSpPr>
            <p:spPr bwMode="auto">
              <a:xfrm>
                <a:off x="443" y="3906"/>
                <a:ext cx="2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2</a:t>
                </a:r>
              </a:p>
            </p:txBody>
          </p:sp>
        </p:grpSp>
        <p:grpSp>
          <p:nvGrpSpPr>
            <p:cNvPr id="321" name="Group 324"/>
            <p:cNvGrpSpPr>
              <a:grpSpLocks/>
            </p:cNvGrpSpPr>
            <p:nvPr/>
          </p:nvGrpSpPr>
          <p:grpSpPr bwMode="auto">
            <a:xfrm>
              <a:off x="707" y="3158"/>
              <a:ext cx="223" cy="907"/>
              <a:chOff x="707" y="3158"/>
              <a:chExt cx="223" cy="907"/>
            </a:xfrm>
          </p:grpSpPr>
          <p:sp>
            <p:nvSpPr>
              <p:cNvPr id="334" name="Rectangle 325"/>
              <p:cNvSpPr>
                <a:spLocks noChangeArrowheads="1"/>
              </p:cNvSpPr>
              <p:nvPr/>
            </p:nvSpPr>
            <p:spPr bwMode="auto">
              <a:xfrm>
                <a:off x="707" y="3158"/>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1</a:t>
                </a:r>
              </a:p>
            </p:txBody>
          </p:sp>
          <p:sp>
            <p:nvSpPr>
              <p:cNvPr id="335" name="Rectangle 326"/>
              <p:cNvSpPr>
                <a:spLocks noChangeArrowheads="1"/>
              </p:cNvSpPr>
              <p:nvPr/>
            </p:nvSpPr>
            <p:spPr bwMode="auto">
              <a:xfrm>
                <a:off x="717" y="3353"/>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336" name="Rectangle 327"/>
              <p:cNvSpPr>
                <a:spLocks noChangeArrowheads="1"/>
              </p:cNvSpPr>
              <p:nvPr/>
            </p:nvSpPr>
            <p:spPr bwMode="auto">
              <a:xfrm>
                <a:off x="717" y="3537"/>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a:t>
                </a:r>
              </a:p>
            </p:txBody>
          </p:sp>
          <p:sp>
            <p:nvSpPr>
              <p:cNvPr id="337" name="Rectangle 328"/>
              <p:cNvSpPr>
                <a:spLocks noChangeArrowheads="1"/>
              </p:cNvSpPr>
              <p:nvPr/>
            </p:nvSpPr>
            <p:spPr bwMode="auto">
              <a:xfrm>
                <a:off x="717" y="372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0</a:t>
                </a:r>
              </a:p>
            </p:txBody>
          </p:sp>
          <p:sp>
            <p:nvSpPr>
              <p:cNvPr id="338" name="Rectangle 329"/>
              <p:cNvSpPr>
                <a:spLocks noChangeArrowheads="1"/>
              </p:cNvSpPr>
              <p:nvPr/>
            </p:nvSpPr>
            <p:spPr bwMode="auto">
              <a:xfrm>
                <a:off x="717" y="3906"/>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2</a:t>
                </a:r>
                <a:endPar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322" name="Group 330"/>
            <p:cNvGrpSpPr>
              <a:grpSpLocks/>
            </p:cNvGrpSpPr>
            <p:nvPr/>
          </p:nvGrpSpPr>
          <p:grpSpPr bwMode="auto">
            <a:xfrm>
              <a:off x="979" y="3158"/>
              <a:ext cx="223" cy="907"/>
              <a:chOff x="979" y="3158"/>
              <a:chExt cx="223" cy="907"/>
            </a:xfrm>
          </p:grpSpPr>
          <p:sp>
            <p:nvSpPr>
              <p:cNvPr id="329" name="Rectangle 331"/>
              <p:cNvSpPr>
                <a:spLocks noChangeArrowheads="1"/>
              </p:cNvSpPr>
              <p:nvPr/>
            </p:nvSpPr>
            <p:spPr bwMode="auto">
              <a:xfrm>
                <a:off x="979" y="3158"/>
                <a:ext cx="223"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dirty="0">
                    <a:solidFill>
                      <a:srgbClr val="CC0000"/>
                    </a:solidFill>
                    <a:latin typeface="Verdana" panose="020B0604030504040204" pitchFamily="34" charset="0"/>
                    <a:ea typeface="Verdana" panose="020B0604030504040204" pitchFamily="34" charset="0"/>
                    <a:cs typeface="Verdana" panose="020B0604030504040204" pitchFamily="34" charset="0"/>
                  </a:rPr>
                  <a:t>2</a:t>
                </a:r>
              </a:p>
            </p:txBody>
          </p:sp>
          <p:sp>
            <p:nvSpPr>
              <p:cNvPr id="330" name="Rectangle 332"/>
              <p:cNvSpPr>
                <a:spLocks noChangeArrowheads="1"/>
              </p:cNvSpPr>
              <p:nvPr/>
            </p:nvSpPr>
            <p:spPr bwMode="auto">
              <a:xfrm>
                <a:off x="988" y="3353"/>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a:solidFill>
                      <a:srgbClr val="0000FF"/>
                    </a:solidFill>
                    <a:latin typeface="Verdana" panose="020B0604030504040204" pitchFamily="34" charset="0"/>
                    <a:ea typeface="Verdana" panose="020B0604030504040204" pitchFamily="34" charset="0"/>
                    <a:cs typeface="Verdana" panose="020B0604030504040204" pitchFamily="34" charset="0"/>
                  </a:rPr>
                  <a:t>3</a:t>
                </a:r>
              </a:p>
            </p:txBody>
          </p:sp>
          <p:sp>
            <p:nvSpPr>
              <p:cNvPr id="331" name="Rectangle 333"/>
              <p:cNvSpPr>
                <a:spLocks noChangeArrowheads="1"/>
              </p:cNvSpPr>
              <p:nvPr/>
            </p:nvSpPr>
            <p:spPr bwMode="auto">
              <a:xfrm>
                <a:off x="988" y="3537"/>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a:solidFill>
                      <a:srgbClr val="0000FF"/>
                    </a:solidFill>
                    <a:latin typeface="Verdana" panose="020B0604030504040204" pitchFamily="34" charset="0"/>
                    <a:ea typeface="Verdana" panose="020B0604030504040204" pitchFamily="34" charset="0"/>
                    <a:cs typeface="Verdana" panose="020B0604030504040204" pitchFamily="34" charset="0"/>
                  </a:rPr>
                  <a:t>3</a:t>
                </a:r>
              </a:p>
            </p:txBody>
          </p:sp>
          <p:sp>
            <p:nvSpPr>
              <p:cNvPr id="332" name="Rectangle 334"/>
              <p:cNvSpPr>
                <a:spLocks noChangeArrowheads="1"/>
              </p:cNvSpPr>
              <p:nvPr/>
            </p:nvSpPr>
            <p:spPr bwMode="auto">
              <a:xfrm>
                <a:off x="988" y="3721"/>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2</a:t>
                </a:r>
              </a:p>
            </p:txBody>
          </p:sp>
          <p:sp>
            <p:nvSpPr>
              <p:cNvPr id="333" name="Rectangle 335"/>
              <p:cNvSpPr>
                <a:spLocks noChangeArrowheads="1"/>
              </p:cNvSpPr>
              <p:nvPr/>
            </p:nvSpPr>
            <p:spPr bwMode="auto">
              <a:xfrm>
                <a:off x="988" y="3906"/>
                <a:ext cx="204"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rgbClr val="000000"/>
                    </a:solidFill>
                    <a:latin typeface="Verdana" panose="020B0604030504040204" pitchFamily="34" charset="0"/>
                    <a:ea typeface="Verdana" panose="020B0604030504040204" pitchFamily="34" charset="0"/>
                    <a:cs typeface="Verdana" panose="020B0604030504040204" pitchFamily="34" charset="0"/>
                  </a:rPr>
                  <a:t>3</a:t>
                </a:r>
                <a:endParaRPr lang="en-US" altLang="zh-CN" sz="1800" b="1" dirty="0">
                  <a:latin typeface="Verdana" panose="020B0604030504040204" pitchFamily="34" charset="0"/>
                  <a:ea typeface="Verdana" panose="020B0604030504040204" pitchFamily="34" charset="0"/>
                  <a:cs typeface="Verdana" panose="020B0604030504040204" pitchFamily="34" charset="0"/>
                </a:endParaRPr>
              </a:p>
            </p:txBody>
          </p:sp>
        </p:grpSp>
        <p:grpSp>
          <p:nvGrpSpPr>
            <p:cNvPr id="323" name="Group 336"/>
            <p:cNvGrpSpPr>
              <a:grpSpLocks/>
            </p:cNvGrpSpPr>
            <p:nvPr/>
          </p:nvGrpSpPr>
          <p:grpSpPr bwMode="auto">
            <a:xfrm>
              <a:off x="1156" y="3158"/>
              <a:ext cx="272" cy="907"/>
              <a:chOff x="1189" y="3158"/>
              <a:chExt cx="272" cy="907"/>
            </a:xfrm>
          </p:grpSpPr>
          <p:sp>
            <p:nvSpPr>
              <p:cNvPr id="324" name="Rectangle 337"/>
              <p:cNvSpPr>
                <a:spLocks noChangeArrowheads="1"/>
              </p:cNvSpPr>
              <p:nvPr/>
            </p:nvSpPr>
            <p:spPr bwMode="auto">
              <a:xfrm>
                <a:off x="1189" y="3158"/>
                <a:ext cx="27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600" b="1">
                    <a:solidFill>
                      <a:srgbClr val="CC0000"/>
                    </a:solidFill>
                    <a:latin typeface="Verdana" panose="020B0604030504040204" pitchFamily="34" charset="0"/>
                    <a:ea typeface="Verdana" panose="020B0604030504040204" pitchFamily="34" charset="0"/>
                    <a:cs typeface="Verdana" panose="020B0604030504040204" pitchFamily="34" charset="0"/>
                  </a:rPr>
                  <a:t>3</a:t>
                </a:r>
              </a:p>
            </p:txBody>
          </p:sp>
          <p:sp>
            <p:nvSpPr>
              <p:cNvPr id="325" name="Rectangle 338"/>
              <p:cNvSpPr>
                <a:spLocks noChangeArrowheads="1"/>
              </p:cNvSpPr>
              <p:nvPr/>
            </p:nvSpPr>
            <p:spPr bwMode="auto">
              <a:xfrm>
                <a:off x="1200" y="3353"/>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326" name="Rectangle 339"/>
              <p:cNvSpPr>
                <a:spLocks noChangeArrowheads="1"/>
              </p:cNvSpPr>
              <p:nvPr/>
            </p:nvSpPr>
            <p:spPr bwMode="auto">
              <a:xfrm>
                <a:off x="1200" y="3537"/>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327" name="Rectangle 340"/>
              <p:cNvSpPr>
                <a:spLocks noChangeArrowheads="1"/>
              </p:cNvSpPr>
              <p:nvPr/>
            </p:nvSpPr>
            <p:spPr bwMode="auto">
              <a:xfrm>
                <a:off x="1200" y="3721"/>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328" name="Rectangle 341"/>
              <p:cNvSpPr>
                <a:spLocks noChangeArrowheads="1"/>
              </p:cNvSpPr>
              <p:nvPr/>
            </p:nvSpPr>
            <p:spPr bwMode="auto">
              <a:xfrm>
                <a:off x="1200" y="3906"/>
                <a:ext cx="24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r"/>
                <a:r>
                  <a:rPr lang="en-US" altLang="zh-CN" sz="1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a:t>
                </a:r>
              </a:p>
            </p:txBody>
          </p:sp>
        </p:grpSp>
      </p:grpSp>
      <p:grpSp>
        <p:nvGrpSpPr>
          <p:cNvPr id="344" name="Group 342"/>
          <p:cNvGrpSpPr>
            <a:grpSpLocks/>
          </p:cNvGrpSpPr>
          <p:nvPr/>
        </p:nvGrpSpPr>
        <p:grpSpPr bwMode="auto">
          <a:xfrm>
            <a:off x="323850" y="2636838"/>
            <a:ext cx="8569325" cy="3895725"/>
            <a:chOff x="204" y="1661"/>
            <a:chExt cx="5398" cy="2454"/>
          </a:xfrm>
        </p:grpSpPr>
        <p:grpSp>
          <p:nvGrpSpPr>
            <p:cNvPr id="345" name="Group 343"/>
            <p:cNvGrpSpPr>
              <a:grpSpLocks/>
            </p:cNvGrpSpPr>
            <p:nvPr/>
          </p:nvGrpSpPr>
          <p:grpSpPr bwMode="auto">
            <a:xfrm>
              <a:off x="204" y="1661"/>
              <a:ext cx="5398" cy="2454"/>
              <a:chOff x="204" y="1661"/>
              <a:chExt cx="5398" cy="2454"/>
            </a:xfrm>
          </p:grpSpPr>
          <p:sp>
            <p:nvSpPr>
              <p:cNvPr id="389" name="Line 344"/>
              <p:cNvSpPr>
                <a:spLocks noChangeShapeType="1"/>
              </p:cNvSpPr>
              <p:nvPr/>
            </p:nvSpPr>
            <p:spPr bwMode="auto">
              <a:xfrm flipV="1">
                <a:off x="476" y="1661"/>
                <a:ext cx="0" cy="24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Verdana" panose="020B0604030504040204" pitchFamily="34" charset="0"/>
                  <a:cs typeface="Verdana" panose="020B0604030504040204" pitchFamily="34" charset="0"/>
                </a:endParaRPr>
              </a:p>
            </p:txBody>
          </p:sp>
          <p:grpSp>
            <p:nvGrpSpPr>
              <p:cNvPr id="390" name="Group 345"/>
              <p:cNvGrpSpPr>
                <a:grpSpLocks/>
              </p:cNvGrpSpPr>
              <p:nvPr/>
            </p:nvGrpSpPr>
            <p:grpSpPr bwMode="auto">
              <a:xfrm>
                <a:off x="204" y="1661"/>
                <a:ext cx="5398" cy="2454"/>
                <a:chOff x="204" y="1661"/>
                <a:chExt cx="5398" cy="2454"/>
              </a:xfrm>
            </p:grpSpPr>
            <p:sp>
              <p:nvSpPr>
                <p:cNvPr id="391" name="Line 346"/>
                <p:cNvSpPr>
                  <a:spLocks noChangeShapeType="1"/>
                </p:cNvSpPr>
                <p:nvPr/>
              </p:nvSpPr>
              <p:spPr bwMode="auto">
                <a:xfrm flipV="1">
                  <a:off x="1501" y="1661"/>
                  <a:ext cx="0" cy="24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Verdana" panose="020B0604030504040204" pitchFamily="34" charset="0"/>
                    <a:cs typeface="Verdana" panose="020B0604030504040204" pitchFamily="34" charset="0"/>
                  </a:endParaRPr>
                </a:p>
              </p:txBody>
            </p:sp>
            <p:sp>
              <p:nvSpPr>
                <p:cNvPr id="392" name="Line 347"/>
                <p:cNvSpPr>
                  <a:spLocks noChangeShapeType="1"/>
                </p:cNvSpPr>
                <p:nvPr/>
              </p:nvSpPr>
              <p:spPr bwMode="auto">
                <a:xfrm flipV="1">
                  <a:off x="2526" y="1661"/>
                  <a:ext cx="0" cy="24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Verdana" panose="020B0604030504040204" pitchFamily="34" charset="0"/>
                    <a:cs typeface="Verdana" panose="020B0604030504040204" pitchFamily="34" charset="0"/>
                  </a:endParaRPr>
                </a:p>
              </p:txBody>
            </p:sp>
            <p:sp>
              <p:nvSpPr>
                <p:cNvPr id="393" name="Line 348"/>
                <p:cNvSpPr>
                  <a:spLocks noChangeShapeType="1"/>
                </p:cNvSpPr>
                <p:nvPr/>
              </p:nvSpPr>
              <p:spPr bwMode="auto">
                <a:xfrm flipV="1">
                  <a:off x="3551" y="1661"/>
                  <a:ext cx="0" cy="24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Verdana" panose="020B0604030504040204" pitchFamily="34" charset="0"/>
                    <a:cs typeface="Verdana" panose="020B0604030504040204" pitchFamily="34" charset="0"/>
                  </a:endParaRPr>
                </a:p>
              </p:txBody>
            </p:sp>
            <p:sp>
              <p:nvSpPr>
                <p:cNvPr id="394" name="Line 349"/>
                <p:cNvSpPr>
                  <a:spLocks noChangeShapeType="1"/>
                </p:cNvSpPr>
                <p:nvPr/>
              </p:nvSpPr>
              <p:spPr bwMode="auto">
                <a:xfrm flipV="1">
                  <a:off x="4576" y="1661"/>
                  <a:ext cx="0" cy="244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Verdana" panose="020B0604030504040204" pitchFamily="34" charset="0"/>
                    <a:cs typeface="Verdana" panose="020B0604030504040204" pitchFamily="34" charset="0"/>
                  </a:endParaRPr>
                </a:p>
              </p:txBody>
            </p:sp>
            <p:grpSp>
              <p:nvGrpSpPr>
                <p:cNvPr id="395" name="Group 350"/>
                <p:cNvGrpSpPr>
                  <a:grpSpLocks/>
                </p:cNvGrpSpPr>
                <p:nvPr/>
              </p:nvGrpSpPr>
              <p:grpSpPr bwMode="auto">
                <a:xfrm>
                  <a:off x="204" y="1661"/>
                  <a:ext cx="5398" cy="2454"/>
                  <a:chOff x="204" y="1661"/>
                  <a:chExt cx="5398" cy="2454"/>
                </a:xfrm>
              </p:grpSpPr>
              <p:sp>
                <p:nvSpPr>
                  <p:cNvPr id="396" name="Line 351"/>
                  <p:cNvSpPr>
                    <a:spLocks noChangeShapeType="1"/>
                  </p:cNvSpPr>
                  <p:nvPr/>
                </p:nvSpPr>
                <p:spPr bwMode="auto">
                  <a:xfrm>
                    <a:off x="204" y="2885"/>
                    <a:ext cx="53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Verdana" panose="020B0604030504040204" pitchFamily="34" charset="0"/>
                      <a:cs typeface="Verdana" panose="020B0604030504040204" pitchFamily="34" charset="0"/>
                    </a:endParaRPr>
                  </a:p>
                </p:txBody>
              </p:sp>
              <p:sp>
                <p:nvSpPr>
                  <p:cNvPr id="397" name="Rectangle 352"/>
                  <p:cNvSpPr>
                    <a:spLocks noChangeArrowheads="1"/>
                  </p:cNvSpPr>
                  <p:nvPr/>
                </p:nvSpPr>
                <p:spPr bwMode="auto">
                  <a:xfrm>
                    <a:off x="216" y="1661"/>
                    <a:ext cx="5386" cy="2454"/>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Verdana" panose="020B0604030504040204" pitchFamily="34" charset="0"/>
                      <a:cs typeface="Verdana" panose="020B0604030504040204" pitchFamily="34" charset="0"/>
                    </a:endParaRPr>
                  </a:p>
                </p:txBody>
              </p:sp>
              <p:grpSp>
                <p:nvGrpSpPr>
                  <p:cNvPr id="398" name="Group 353"/>
                  <p:cNvGrpSpPr>
                    <a:grpSpLocks/>
                  </p:cNvGrpSpPr>
                  <p:nvPr/>
                </p:nvGrpSpPr>
                <p:grpSpPr bwMode="auto">
                  <a:xfrm>
                    <a:off x="476" y="1933"/>
                    <a:ext cx="5126" cy="1225"/>
                    <a:chOff x="204" y="1933"/>
                    <a:chExt cx="5398" cy="1225"/>
                  </a:xfrm>
                </p:grpSpPr>
                <p:sp>
                  <p:nvSpPr>
                    <p:cNvPr id="401" name="Line 354"/>
                    <p:cNvSpPr>
                      <a:spLocks noChangeShapeType="1"/>
                    </p:cNvSpPr>
                    <p:nvPr/>
                  </p:nvSpPr>
                  <p:spPr bwMode="auto">
                    <a:xfrm>
                      <a:off x="204" y="1933"/>
                      <a:ext cx="53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Verdana" panose="020B0604030504040204" pitchFamily="34" charset="0"/>
                        <a:cs typeface="Verdana" panose="020B0604030504040204" pitchFamily="34" charset="0"/>
                      </a:endParaRPr>
                    </a:p>
                  </p:txBody>
                </p:sp>
                <p:sp>
                  <p:nvSpPr>
                    <p:cNvPr id="402" name="Line 355"/>
                    <p:cNvSpPr>
                      <a:spLocks noChangeShapeType="1"/>
                    </p:cNvSpPr>
                    <p:nvPr/>
                  </p:nvSpPr>
                  <p:spPr bwMode="auto">
                    <a:xfrm>
                      <a:off x="204" y="3158"/>
                      <a:ext cx="53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Verdana" panose="020B0604030504040204" pitchFamily="34" charset="0"/>
                        <a:cs typeface="Verdana" panose="020B0604030504040204" pitchFamily="34" charset="0"/>
                      </a:endParaRPr>
                    </a:p>
                  </p:txBody>
                </p:sp>
              </p:grpSp>
              <p:sp>
                <p:nvSpPr>
                  <p:cNvPr id="399" name="Line 356"/>
                  <p:cNvSpPr>
                    <a:spLocks noChangeShapeType="1"/>
                  </p:cNvSpPr>
                  <p:nvPr/>
                </p:nvSpPr>
                <p:spPr bwMode="auto">
                  <a:xfrm>
                    <a:off x="204" y="2115"/>
                    <a:ext cx="53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Verdana" panose="020B0604030504040204" pitchFamily="34" charset="0"/>
                      <a:cs typeface="Verdana" panose="020B0604030504040204" pitchFamily="34" charset="0"/>
                    </a:endParaRPr>
                  </a:p>
                </p:txBody>
              </p:sp>
              <p:sp>
                <p:nvSpPr>
                  <p:cNvPr id="400" name="Line 357"/>
                  <p:cNvSpPr>
                    <a:spLocks noChangeShapeType="1"/>
                  </p:cNvSpPr>
                  <p:nvPr/>
                </p:nvSpPr>
                <p:spPr bwMode="auto">
                  <a:xfrm>
                    <a:off x="204" y="3339"/>
                    <a:ext cx="53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Verdana" panose="020B0604030504040204" pitchFamily="34" charset="0"/>
                      <a:cs typeface="Verdana" panose="020B0604030504040204" pitchFamily="34" charset="0"/>
                    </a:endParaRPr>
                  </a:p>
                </p:txBody>
              </p:sp>
            </p:grpSp>
          </p:grpSp>
        </p:grpSp>
        <p:grpSp>
          <p:nvGrpSpPr>
            <p:cNvPr id="346" name="Group 358"/>
            <p:cNvGrpSpPr>
              <a:grpSpLocks/>
            </p:cNvGrpSpPr>
            <p:nvPr/>
          </p:nvGrpSpPr>
          <p:grpSpPr bwMode="auto">
            <a:xfrm>
              <a:off x="777" y="2935"/>
              <a:ext cx="4742" cy="192"/>
              <a:chOff x="777" y="2935"/>
              <a:chExt cx="4742" cy="192"/>
            </a:xfrm>
          </p:grpSpPr>
          <p:grpSp>
            <p:nvGrpSpPr>
              <p:cNvPr id="374" name="Group 359"/>
              <p:cNvGrpSpPr>
                <a:grpSpLocks/>
              </p:cNvGrpSpPr>
              <p:nvPr/>
            </p:nvGrpSpPr>
            <p:grpSpPr bwMode="auto">
              <a:xfrm>
                <a:off x="777" y="2935"/>
                <a:ext cx="792" cy="192"/>
                <a:chOff x="884" y="2935"/>
                <a:chExt cx="792" cy="192"/>
              </a:xfrm>
            </p:grpSpPr>
            <p:sp>
              <p:nvSpPr>
                <p:cNvPr id="387" name="Rectangle 360"/>
                <p:cNvSpPr>
                  <a:spLocks noChangeArrowheads="1"/>
                </p:cNvSpPr>
                <p:nvPr/>
              </p:nvSpPr>
              <p:spPr bwMode="auto">
                <a:xfrm>
                  <a:off x="884" y="2953"/>
                  <a:ext cx="3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Path</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388" name="Rectangle 361"/>
                <p:cNvSpPr>
                  <a:spLocks noChangeArrowheads="1"/>
                </p:cNvSpPr>
                <p:nvPr/>
              </p:nvSpPr>
              <p:spPr bwMode="auto">
                <a:xfrm>
                  <a:off x="1239" y="2935"/>
                  <a:ext cx="43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400" b="1">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1400" b="1">
                    <a:latin typeface="Verdana" panose="020B0604030504040204" pitchFamily="34" charset="0"/>
                    <a:ea typeface="Verdana" panose="020B0604030504040204" pitchFamily="34" charset="0"/>
                    <a:cs typeface="Verdana" panose="020B0604030504040204" pitchFamily="34" charset="0"/>
                  </a:endParaRPr>
                </a:p>
              </p:txBody>
            </p:sp>
          </p:grpSp>
          <p:grpSp>
            <p:nvGrpSpPr>
              <p:cNvPr id="375" name="Group 362"/>
              <p:cNvGrpSpPr>
                <a:grpSpLocks/>
              </p:cNvGrpSpPr>
              <p:nvPr/>
            </p:nvGrpSpPr>
            <p:grpSpPr bwMode="auto">
              <a:xfrm>
                <a:off x="1797" y="2935"/>
                <a:ext cx="659" cy="192"/>
                <a:chOff x="884" y="2935"/>
                <a:chExt cx="659" cy="192"/>
              </a:xfrm>
            </p:grpSpPr>
            <p:sp>
              <p:nvSpPr>
                <p:cNvPr id="385" name="Rectangle 363"/>
                <p:cNvSpPr>
                  <a:spLocks noChangeArrowheads="1"/>
                </p:cNvSpPr>
                <p:nvPr/>
              </p:nvSpPr>
              <p:spPr bwMode="auto">
                <a:xfrm>
                  <a:off x="884" y="2953"/>
                  <a:ext cx="3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Path</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386" name="Rectangle 364"/>
                <p:cNvSpPr>
                  <a:spLocks noChangeArrowheads="1"/>
                </p:cNvSpPr>
                <p:nvPr/>
              </p:nvSpPr>
              <p:spPr bwMode="auto">
                <a:xfrm>
                  <a:off x="1245" y="2935"/>
                  <a:ext cx="29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4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400" b="1">
                    <a:latin typeface="Verdana" panose="020B0604030504040204" pitchFamily="34" charset="0"/>
                    <a:ea typeface="Verdana" panose="020B0604030504040204" pitchFamily="34" charset="0"/>
                    <a:cs typeface="Verdana" panose="020B0604030504040204" pitchFamily="34" charset="0"/>
                  </a:endParaRPr>
                </a:p>
              </p:txBody>
            </p:sp>
          </p:grpSp>
          <p:grpSp>
            <p:nvGrpSpPr>
              <p:cNvPr id="376" name="Group 365"/>
              <p:cNvGrpSpPr>
                <a:grpSpLocks/>
              </p:cNvGrpSpPr>
              <p:nvPr/>
            </p:nvGrpSpPr>
            <p:grpSpPr bwMode="auto">
              <a:xfrm>
                <a:off x="2818" y="2935"/>
                <a:ext cx="659" cy="192"/>
                <a:chOff x="884" y="2935"/>
                <a:chExt cx="659" cy="192"/>
              </a:xfrm>
            </p:grpSpPr>
            <p:sp>
              <p:nvSpPr>
                <p:cNvPr id="383" name="Rectangle 366"/>
                <p:cNvSpPr>
                  <a:spLocks noChangeArrowheads="1"/>
                </p:cNvSpPr>
                <p:nvPr/>
              </p:nvSpPr>
              <p:spPr bwMode="auto">
                <a:xfrm>
                  <a:off x="884" y="2953"/>
                  <a:ext cx="3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Path</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384" name="Rectangle 367"/>
                <p:cNvSpPr>
                  <a:spLocks noChangeArrowheads="1"/>
                </p:cNvSpPr>
                <p:nvPr/>
              </p:nvSpPr>
              <p:spPr bwMode="auto">
                <a:xfrm>
                  <a:off x="1245" y="2935"/>
                  <a:ext cx="29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400" b="1">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1400" b="1">
                    <a:latin typeface="Verdana" panose="020B0604030504040204" pitchFamily="34" charset="0"/>
                    <a:ea typeface="Verdana" panose="020B0604030504040204" pitchFamily="34" charset="0"/>
                    <a:cs typeface="Verdana" panose="020B0604030504040204" pitchFamily="34" charset="0"/>
                  </a:endParaRPr>
                </a:p>
              </p:txBody>
            </p:sp>
          </p:grpSp>
          <p:grpSp>
            <p:nvGrpSpPr>
              <p:cNvPr id="377" name="Group 368"/>
              <p:cNvGrpSpPr>
                <a:grpSpLocks/>
              </p:cNvGrpSpPr>
              <p:nvPr/>
            </p:nvGrpSpPr>
            <p:grpSpPr bwMode="auto">
              <a:xfrm>
                <a:off x="3839" y="2935"/>
                <a:ext cx="659" cy="192"/>
                <a:chOff x="884" y="2935"/>
                <a:chExt cx="659" cy="192"/>
              </a:xfrm>
            </p:grpSpPr>
            <p:sp>
              <p:nvSpPr>
                <p:cNvPr id="381" name="Rectangle 369"/>
                <p:cNvSpPr>
                  <a:spLocks noChangeArrowheads="1"/>
                </p:cNvSpPr>
                <p:nvPr/>
              </p:nvSpPr>
              <p:spPr bwMode="auto">
                <a:xfrm>
                  <a:off x="884" y="2953"/>
                  <a:ext cx="3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Path</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382" name="Rectangle 370"/>
                <p:cNvSpPr>
                  <a:spLocks noChangeArrowheads="1"/>
                </p:cNvSpPr>
                <p:nvPr/>
              </p:nvSpPr>
              <p:spPr bwMode="auto">
                <a:xfrm>
                  <a:off x="1245" y="2935"/>
                  <a:ext cx="29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400" b="1">
                      <a:solidFill>
                        <a:srgbClr val="000000"/>
                      </a:solidFill>
                      <a:latin typeface="Verdana" panose="020B0604030504040204" pitchFamily="34" charset="0"/>
                      <a:ea typeface="Verdana" panose="020B0604030504040204" pitchFamily="34" charset="0"/>
                      <a:cs typeface="Verdana" panose="020B0604030504040204" pitchFamily="34" charset="0"/>
                    </a:rPr>
                    <a:t>(2)</a:t>
                  </a:r>
                  <a:endParaRPr lang="en-US" altLang="zh-CN" sz="1400" b="1">
                    <a:latin typeface="Verdana" panose="020B0604030504040204" pitchFamily="34" charset="0"/>
                    <a:ea typeface="Verdana" panose="020B0604030504040204" pitchFamily="34" charset="0"/>
                    <a:cs typeface="Verdana" panose="020B0604030504040204" pitchFamily="34" charset="0"/>
                  </a:endParaRPr>
                </a:p>
              </p:txBody>
            </p:sp>
          </p:grpSp>
          <p:grpSp>
            <p:nvGrpSpPr>
              <p:cNvPr id="378" name="Group 371"/>
              <p:cNvGrpSpPr>
                <a:grpSpLocks/>
              </p:cNvGrpSpPr>
              <p:nvPr/>
            </p:nvGrpSpPr>
            <p:grpSpPr bwMode="auto">
              <a:xfrm>
                <a:off x="4860" y="2935"/>
                <a:ext cx="659" cy="192"/>
                <a:chOff x="884" y="2935"/>
                <a:chExt cx="659" cy="192"/>
              </a:xfrm>
            </p:grpSpPr>
            <p:sp>
              <p:nvSpPr>
                <p:cNvPr id="379" name="Rectangle 372"/>
                <p:cNvSpPr>
                  <a:spLocks noChangeArrowheads="1"/>
                </p:cNvSpPr>
                <p:nvPr/>
              </p:nvSpPr>
              <p:spPr bwMode="auto">
                <a:xfrm>
                  <a:off x="884" y="2953"/>
                  <a:ext cx="3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Path</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380" name="Rectangle 373"/>
                <p:cNvSpPr>
                  <a:spLocks noChangeArrowheads="1"/>
                </p:cNvSpPr>
                <p:nvPr/>
              </p:nvSpPr>
              <p:spPr bwMode="auto">
                <a:xfrm>
                  <a:off x="1245" y="2935"/>
                  <a:ext cx="29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400" b="1">
                      <a:solidFill>
                        <a:srgbClr val="000000"/>
                      </a:solidFill>
                      <a:latin typeface="Verdana" panose="020B0604030504040204" pitchFamily="34" charset="0"/>
                      <a:ea typeface="Verdana" panose="020B0604030504040204" pitchFamily="34" charset="0"/>
                      <a:cs typeface="Verdana" panose="020B0604030504040204" pitchFamily="34" charset="0"/>
                    </a:rPr>
                    <a:t>(3)</a:t>
                  </a:r>
                  <a:endParaRPr lang="en-US" altLang="zh-CN" sz="1400" b="1">
                    <a:latin typeface="Verdana" panose="020B0604030504040204" pitchFamily="34" charset="0"/>
                    <a:ea typeface="Verdana" panose="020B0604030504040204" pitchFamily="34" charset="0"/>
                    <a:cs typeface="Verdana" panose="020B0604030504040204" pitchFamily="34" charset="0"/>
                  </a:endParaRPr>
                </a:p>
              </p:txBody>
            </p:sp>
          </p:grpSp>
        </p:grpSp>
        <p:grpSp>
          <p:nvGrpSpPr>
            <p:cNvPr id="347" name="Group 374"/>
            <p:cNvGrpSpPr>
              <a:grpSpLocks/>
            </p:cNvGrpSpPr>
            <p:nvPr/>
          </p:nvGrpSpPr>
          <p:grpSpPr bwMode="auto">
            <a:xfrm>
              <a:off x="272" y="2151"/>
              <a:ext cx="159" cy="1914"/>
              <a:chOff x="272" y="2151"/>
              <a:chExt cx="159" cy="1914"/>
            </a:xfrm>
          </p:grpSpPr>
          <p:grpSp>
            <p:nvGrpSpPr>
              <p:cNvPr id="364" name="Group 375"/>
              <p:cNvGrpSpPr>
                <a:grpSpLocks/>
              </p:cNvGrpSpPr>
              <p:nvPr/>
            </p:nvGrpSpPr>
            <p:grpSpPr bwMode="auto">
              <a:xfrm>
                <a:off x="272" y="2151"/>
                <a:ext cx="159" cy="712"/>
                <a:chOff x="272" y="2151"/>
                <a:chExt cx="159" cy="712"/>
              </a:xfrm>
            </p:grpSpPr>
            <p:sp>
              <p:nvSpPr>
                <p:cNvPr id="370" name="Rectangle 376"/>
                <p:cNvSpPr>
                  <a:spLocks noChangeArrowheads="1"/>
                </p:cNvSpPr>
                <p:nvPr/>
              </p:nvSpPr>
              <p:spPr bwMode="auto">
                <a:xfrm>
                  <a:off x="272" y="2151"/>
                  <a:ext cx="15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ctr"/>
                  <a:r>
                    <a:rPr lang="en-US" altLang="zh-CN" sz="1800" b="1">
                      <a:solidFill>
                        <a:srgbClr val="CC0000"/>
                      </a:solidFill>
                      <a:latin typeface="Verdana" panose="020B0604030504040204" pitchFamily="34" charset="0"/>
                      <a:ea typeface="Verdana" panose="020B0604030504040204" pitchFamily="34" charset="0"/>
                      <a:cs typeface="Verdana" panose="020B0604030504040204" pitchFamily="34" charset="0"/>
                    </a:rPr>
                    <a:t>0</a:t>
                  </a:r>
                </a:p>
              </p:txBody>
            </p:sp>
            <p:sp>
              <p:nvSpPr>
                <p:cNvPr id="371" name="Rectangle 377"/>
                <p:cNvSpPr>
                  <a:spLocks noChangeArrowheads="1"/>
                </p:cNvSpPr>
                <p:nvPr/>
              </p:nvSpPr>
              <p:spPr bwMode="auto">
                <a:xfrm>
                  <a:off x="272" y="2335"/>
                  <a:ext cx="15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ctr"/>
                  <a:r>
                    <a:rPr lang="en-US" altLang="zh-CN" sz="1800" b="1" dirty="0">
                      <a:solidFill>
                        <a:srgbClr val="CC0000"/>
                      </a:solidFill>
                      <a:latin typeface="Verdana" panose="020B0604030504040204" pitchFamily="34" charset="0"/>
                      <a:ea typeface="Verdana" panose="020B0604030504040204" pitchFamily="34" charset="0"/>
                      <a:cs typeface="Verdana" panose="020B0604030504040204" pitchFamily="34" charset="0"/>
                    </a:rPr>
                    <a:t>1</a:t>
                  </a:r>
                </a:p>
              </p:txBody>
            </p:sp>
            <p:sp>
              <p:nvSpPr>
                <p:cNvPr id="372" name="Rectangle 378"/>
                <p:cNvSpPr>
                  <a:spLocks noChangeArrowheads="1"/>
                </p:cNvSpPr>
                <p:nvPr/>
              </p:nvSpPr>
              <p:spPr bwMode="auto">
                <a:xfrm>
                  <a:off x="272" y="2520"/>
                  <a:ext cx="15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ctr"/>
                  <a:r>
                    <a:rPr lang="en-US" altLang="zh-CN" sz="1800" b="1" dirty="0">
                      <a:solidFill>
                        <a:srgbClr val="CC0000"/>
                      </a:solidFill>
                      <a:latin typeface="Verdana" panose="020B0604030504040204" pitchFamily="34" charset="0"/>
                      <a:ea typeface="Verdana" panose="020B0604030504040204" pitchFamily="34" charset="0"/>
                      <a:cs typeface="Verdana" panose="020B0604030504040204" pitchFamily="34" charset="0"/>
                    </a:rPr>
                    <a:t>2</a:t>
                  </a:r>
                </a:p>
              </p:txBody>
            </p:sp>
            <p:sp>
              <p:nvSpPr>
                <p:cNvPr id="373" name="Rectangle 379"/>
                <p:cNvSpPr>
                  <a:spLocks noChangeArrowheads="1"/>
                </p:cNvSpPr>
                <p:nvPr/>
              </p:nvSpPr>
              <p:spPr bwMode="auto">
                <a:xfrm>
                  <a:off x="272" y="2704"/>
                  <a:ext cx="15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ctr"/>
                  <a:r>
                    <a:rPr lang="en-US" altLang="zh-CN" sz="1800" b="1" dirty="0">
                      <a:solidFill>
                        <a:srgbClr val="CC0000"/>
                      </a:solidFill>
                      <a:latin typeface="Verdana" panose="020B0604030504040204" pitchFamily="34" charset="0"/>
                      <a:ea typeface="Verdana" panose="020B0604030504040204" pitchFamily="34" charset="0"/>
                      <a:cs typeface="Verdana" panose="020B0604030504040204" pitchFamily="34" charset="0"/>
                    </a:rPr>
                    <a:t>3</a:t>
                  </a:r>
                </a:p>
              </p:txBody>
            </p:sp>
          </p:grpSp>
          <p:grpSp>
            <p:nvGrpSpPr>
              <p:cNvPr id="365" name="Group 380"/>
              <p:cNvGrpSpPr>
                <a:grpSpLocks/>
              </p:cNvGrpSpPr>
              <p:nvPr/>
            </p:nvGrpSpPr>
            <p:grpSpPr bwMode="auto">
              <a:xfrm>
                <a:off x="272" y="3353"/>
                <a:ext cx="159" cy="712"/>
                <a:chOff x="272" y="3353"/>
                <a:chExt cx="159" cy="712"/>
              </a:xfrm>
            </p:grpSpPr>
            <p:sp>
              <p:nvSpPr>
                <p:cNvPr id="366" name="Rectangle 381"/>
                <p:cNvSpPr>
                  <a:spLocks noChangeArrowheads="1"/>
                </p:cNvSpPr>
                <p:nvPr/>
              </p:nvSpPr>
              <p:spPr bwMode="auto">
                <a:xfrm>
                  <a:off x="272" y="3353"/>
                  <a:ext cx="15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36000" rIns="0" bIns="0"/>
                <a:lstStyle/>
                <a:p>
                  <a:pPr algn="ctr"/>
                  <a:r>
                    <a:rPr lang="en-US" altLang="zh-CN" sz="1800" b="1">
                      <a:solidFill>
                        <a:srgbClr val="CC0000"/>
                      </a:solidFill>
                      <a:latin typeface="Verdana" panose="020B0604030504040204" pitchFamily="34" charset="0"/>
                      <a:ea typeface="Verdana" panose="020B0604030504040204" pitchFamily="34" charset="0"/>
                      <a:cs typeface="Verdana" panose="020B0604030504040204" pitchFamily="34" charset="0"/>
                    </a:rPr>
                    <a:t>0</a:t>
                  </a:r>
                </a:p>
              </p:txBody>
            </p:sp>
            <p:sp>
              <p:nvSpPr>
                <p:cNvPr id="367" name="Rectangle 382"/>
                <p:cNvSpPr>
                  <a:spLocks noChangeArrowheads="1"/>
                </p:cNvSpPr>
                <p:nvPr/>
              </p:nvSpPr>
              <p:spPr bwMode="auto">
                <a:xfrm>
                  <a:off x="272" y="3537"/>
                  <a:ext cx="15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36000" rIns="0" bIns="0"/>
                <a:lstStyle/>
                <a:p>
                  <a:pPr algn="ctr"/>
                  <a:r>
                    <a:rPr lang="en-US" altLang="zh-CN" sz="1800" b="1">
                      <a:solidFill>
                        <a:srgbClr val="CC0000"/>
                      </a:solidFill>
                      <a:latin typeface="Verdana" panose="020B0604030504040204" pitchFamily="34" charset="0"/>
                      <a:ea typeface="Verdana" panose="020B0604030504040204" pitchFamily="34" charset="0"/>
                      <a:cs typeface="Verdana" panose="020B0604030504040204" pitchFamily="34" charset="0"/>
                    </a:rPr>
                    <a:t>1</a:t>
                  </a:r>
                </a:p>
              </p:txBody>
            </p:sp>
            <p:sp>
              <p:nvSpPr>
                <p:cNvPr id="368" name="Rectangle 383"/>
                <p:cNvSpPr>
                  <a:spLocks noChangeArrowheads="1"/>
                </p:cNvSpPr>
                <p:nvPr/>
              </p:nvSpPr>
              <p:spPr bwMode="auto">
                <a:xfrm>
                  <a:off x="272" y="3721"/>
                  <a:ext cx="15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36000" rIns="0" bIns="0"/>
                <a:lstStyle/>
                <a:p>
                  <a:pPr algn="ctr"/>
                  <a:r>
                    <a:rPr lang="en-US" altLang="zh-CN" sz="1800" b="1" dirty="0">
                      <a:solidFill>
                        <a:srgbClr val="CC0000"/>
                      </a:solidFill>
                      <a:latin typeface="Verdana" panose="020B0604030504040204" pitchFamily="34" charset="0"/>
                      <a:ea typeface="Verdana" panose="020B0604030504040204" pitchFamily="34" charset="0"/>
                      <a:cs typeface="Verdana" panose="020B0604030504040204" pitchFamily="34" charset="0"/>
                    </a:rPr>
                    <a:t>2</a:t>
                  </a:r>
                </a:p>
              </p:txBody>
            </p:sp>
            <p:sp>
              <p:nvSpPr>
                <p:cNvPr id="369" name="Rectangle 384"/>
                <p:cNvSpPr>
                  <a:spLocks noChangeArrowheads="1"/>
                </p:cNvSpPr>
                <p:nvPr/>
              </p:nvSpPr>
              <p:spPr bwMode="auto">
                <a:xfrm>
                  <a:off x="272" y="3906"/>
                  <a:ext cx="15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36000" rIns="0" bIns="0"/>
                <a:lstStyle/>
                <a:p>
                  <a:pPr algn="ctr"/>
                  <a:r>
                    <a:rPr lang="en-US" altLang="zh-CN" sz="1800" b="1">
                      <a:solidFill>
                        <a:srgbClr val="CC0000"/>
                      </a:solidFill>
                      <a:latin typeface="Verdana" panose="020B0604030504040204" pitchFamily="34" charset="0"/>
                      <a:ea typeface="Verdana" panose="020B0604030504040204" pitchFamily="34" charset="0"/>
                      <a:cs typeface="Verdana" panose="020B0604030504040204" pitchFamily="34" charset="0"/>
                    </a:rPr>
                    <a:t>3</a:t>
                  </a:r>
                </a:p>
              </p:txBody>
            </p:sp>
          </p:grpSp>
        </p:grpSp>
        <p:grpSp>
          <p:nvGrpSpPr>
            <p:cNvPr id="348" name="Group 385"/>
            <p:cNvGrpSpPr>
              <a:grpSpLocks/>
            </p:cNvGrpSpPr>
            <p:nvPr/>
          </p:nvGrpSpPr>
          <p:grpSpPr bwMode="auto">
            <a:xfrm>
              <a:off x="735" y="1706"/>
              <a:ext cx="4693" cy="195"/>
              <a:chOff x="735" y="1706"/>
              <a:chExt cx="4693" cy="195"/>
            </a:xfrm>
          </p:grpSpPr>
          <p:grpSp>
            <p:nvGrpSpPr>
              <p:cNvPr id="349" name="Group 386"/>
              <p:cNvGrpSpPr>
                <a:grpSpLocks/>
              </p:cNvGrpSpPr>
              <p:nvPr/>
            </p:nvGrpSpPr>
            <p:grpSpPr bwMode="auto">
              <a:xfrm>
                <a:off x="735" y="1706"/>
                <a:ext cx="670" cy="195"/>
                <a:chOff x="735" y="1706"/>
                <a:chExt cx="670" cy="195"/>
              </a:xfrm>
            </p:grpSpPr>
            <p:sp>
              <p:nvSpPr>
                <p:cNvPr id="362" name="Rectangle 387"/>
                <p:cNvSpPr>
                  <a:spLocks noChangeArrowheads="1"/>
                </p:cNvSpPr>
                <p:nvPr/>
              </p:nvSpPr>
              <p:spPr bwMode="auto">
                <a:xfrm>
                  <a:off x="735" y="1728"/>
                  <a:ext cx="4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Dist</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363" name="Rectangle 388"/>
                <p:cNvSpPr>
                  <a:spLocks noChangeArrowheads="1"/>
                </p:cNvSpPr>
                <p:nvPr/>
              </p:nvSpPr>
              <p:spPr bwMode="auto">
                <a:xfrm>
                  <a:off x="1042" y="1706"/>
                  <a:ext cx="36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400" b="1">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1400" b="1">
                    <a:latin typeface="Verdana" panose="020B0604030504040204" pitchFamily="34" charset="0"/>
                    <a:ea typeface="Verdana" panose="020B0604030504040204" pitchFamily="34" charset="0"/>
                    <a:cs typeface="Verdana" panose="020B0604030504040204" pitchFamily="34" charset="0"/>
                  </a:endParaRPr>
                </a:p>
              </p:txBody>
            </p:sp>
          </p:grpSp>
          <p:grpSp>
            <p:nvGrpSpPr>
              <p:cNvPr id="350" name="Group 389"/>
              <p:cNvGrpSpPr>
                <a:grpSpLocks/>
              </p:cNvGrpSpPr>
              <p:nvPr/>
            </p:nvGrpSpPr>
            <p:grpSpPr bwMode="auto">
              <a:xfrm>
                <a:off x="1778" y="1706"/>
                <a:ext cx="579" cy="195"/>
                <a:chOff x="871" y="1842"/>
                <a:chExt cx="579" cy="195"/>
              </a:xfrm>
            </p:grpSpPr>
            <p:sp>
              <p:nvSpPr>
                <p:cNvPr id="360" name="Rectangle 390"/>
                <p:cNvSpPr>
                  <a:spLocks noChangeArrowheads="1"/>
                </p:cNvSpPr>
                <p:nvPr/>
              </p:nvSpPr>
              <p:spPr bwMode="auto">
                <a:xfrm>
                  <a:off x="871" y="1864"/>
                  <a:ext cx="4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Dist</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361" name="Rectangle 391"/>
                <p:cNvSpPr>
                  <a:spLocks noChangeArrowheads="1"/>
                </p:cNvSpPr>
                <p:nvPr/>
              </p:nvSpPr>
              <p:spPr bwMode="auto">
                <a:xfrm>
                  <a:off x="1197" y="1842"/>
                  <a:ext cx="25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4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400" b="1">
                    <a:latin typeface="Verdana" panose="020B0604030504040204" pitchFamily="34" charset="0"/>
                    <a:ea typeface="Verdana" panose="020B0604030504040204" pitchFamily="34" charset="0"/>
                    <a:cs typeface="Verdana" panose="020B0604030504040204" pitchFamily="34" charset="0"/>
                  </a:endParaRPr>
                </a:p>
              </p:txBody>
            </p:sp>
          </p:grpSp>
          <p:grpSp>
            <p:nvGrpSpPr>
              <p:cNvPr id="351" name="Group 392"/>
              <p:cNvGrpSpPr>
                <a:grpSpLocks/>
              </p:cNvGrpSpPr>
              <p:nvPr/>
            </p:nvGrpSpPr>
            <p:grpSpPr bwMode="auto">
              <a:xfrm>
                <a:off x="2776" y="1706"/>
                <a:ext cx="570" cy="195"/>
                <a:chOff x="871" y="1842"/>
                <a:chExt cx="570" cy="195"/>
              </a:xfrm>
            </p:grpSpPr>
            <p:sp>
              <p:nvSpPr>
                <p:cNvPr id="358" name="Rectangle 393"/>
                <p:cNvSpPr>
                  <a:spLocks noChangeArrowheads="1"/>
                </p:cNvSpPr>
                <p:nvPr/>
              </p:nvSpPr>
              <p:spPr bwMode="auto">
                <a:xfrm>
                  <a:off x="871" y="1864"/>
                  <a:ext cx="4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Dist</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359" name="Rectangle 394"/>
                <p:cNvSpPr>
                  <a:spLocks noChangeArrowheads="1"/>
                </p:cNvSpPr>
                <p:nvPr/>
              </p:nvSpPr>
              <p:spPr bwMode="auto">
                <a:xfrm>
                  <a:off x="1188" y="1842"/>
                  <a:ext cx="25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400" b="1">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1400" b="1">
                    <a:latin typeface="Verdana" panose="020B0604030504040204" pitchFamily="34" charset="0"/>
                    <a:ea typeface="Verdana" panose="020B0604030504040204" pitchFamily="34" charset="0"/>
                    <a:cs typeface="Verdana" panose="020B0604030504040204" pitchFamily="34" charset="0"/>
                  </a:endParaRPr>
                </a:p>
              </p:txBody>
            </p:sp>
          </p:grpSp>
          <p:grpSp>
            <p:nvGrpSpPr>
              <p:cNvPr id="352" name="Group 395"/>
              <p:cNvGrpSpPr>
                <a:grpSpLocks/>
              </p:cNvGrpSpPr>
              <p:nvPr/>
            </p:nvGrpSpPr>
            <p:grpSpPr bwMode="auto">
              <a:xfrm>
                <a:off x="3819" y="1706"/>
                <a:ext cx="570" cy="195"/>
                <a:chOff x="871" y="1842"/>
                <a:chExt cx="570" cy="195"/>
              </a:xfrm>
            </p:grpSpPr>
            <p:sp>
              <p:nvSpPr>
                <p:cNvPr id="356" name="Rectangle 396"/>
                <p:cNvSpPr>
                  <a:spLocks noChangeArrowheads="1"/>
                </p:cNvSpPr>
                <p:nvPr/>
              </p:nvSpPr>
              <p:spPr bwMode="auto">
                <a:xfrm>
                  <a:off x="871" y="1864"/>
                  <a:ext cx="4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Dist</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357" name="Rectangle 397"/>
                <p:cNvSpPr>
                  <a:spLocks noChangeArrowheads="1"/>
                </p:cNvSpPr>
                <p:nvPr/>
              </p:nvSpPr>
              <p:spPr bwMode="auto">
                <a:xfrm>
                  <a:off x="1188" y="1842"/>
                  <a:ext cx="25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400" b="1">
                      <a:solidFill>
                        <a:srgbClr val="000000"/>
                      </a:solidFill>
                      <a:latin typeface="Verdana" panose="020B0604030504040204" pitchFamily="34" charset="0"/>
                      <a:ea typeface="Verdana" panose="020B0604030504040204" pitchFamily="34" charset="0"/>
                      <a:cs typeface="Verdana" panose="020B0604030504040204" pitchFamily="34" charset="0"/>
                    </a:rPr>
                    <a:t>(2)</a:t>
                  </a:r>
                  <a:endParaRPr lang="en-US" altLang="zh-CN" sz="1400" b="1">
                    <a:latin typeface="Verdana" panose="020B0604030504040204" pitchFamily="34" charset="0"/>
                    <a:ea typeface="Verdana" panose="020B0604030504040204" pitchFamily="34" charset="0"/>
                    <a:cs typeface="Verdana" panose="020B0604030504040204" pitchFamily="34" charset="0"/>
                  </a:endParaRPr>
                </a:p>
              </p:txBody>
            </p:sp>
          </p:grpSp>
          <p:grpSp>
            <p:nvGrpSpPr>
              <p:cNvPr id="353" name="Group 398"/>
              <p:cNvGrpSpPr>
                <a:grpSpLocks/>
              </p:cNvGrpSpPr>
              <p:nvPr/>
            </p:nvGrpSpPr>
            <p:grpSpPr bwMode="auto">
              <a:xfrm>
                <a:off x="4831" y="1706"/>
                <a:ext cx="597" cy="195"/>
                <a:chOff x="871" y="1842"/>
                <a:chExt cx="597" cy="195"/>
              </a:xfrm>
            </p:grpSpPr>
            <p:sp>
              <p:nvSpPr>
                <p:cNvPr id="354" name="Rectangle 399"/>
                <p:cNvSpPr>
                  <a:spLocks noChangeArrowheads="1"/>
                </p:cNvSpPr>
                <p:nvPr/>
              </p:nvSpPr>
              <p:spPr bwMode="auto">
                <a:xfrm>
                  <a:off x="871" y="1864"/>
                  <a:ext cx="4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800" b="1">
                      <a:solidFill>
                        <a:srgbClr val="000000"/>
                      </a:solidFill>
                      <a:latin typeface="Verdana" panose="020B0604030504040204" pitchFamily="34" charset="0"/>
                      <a:ea typeface="Verdana" panose="020B0604030504040204" pitchFamily="34" charset="0"/>
                      <a:cs typeface="Verdana" panose="020B0604030504040204" pitchFamily="34" charset="0"/>
                    </a:rPr>
                    <a:t>Dist</a:t>
                  </a:r>
                  <a:endParaRPr lang="en-US" altLang="zh-CN" sz="1800" b="1">
                    <a:latin typeface="Verdana" panose="020B0604030504040204" pitchFamily="34" charset="0"/>
                    <a:ea typeface="Verdana" panose="020B0604030504040204" pitchFamily="34" charset="0"/>
                    <a:cs typeface="Verdana" panose="020B0604030504040204" pitchFamily="34" charset="0"/>
                  </a:endParaRPr>
                </a:p>
              </p:txBody>
            </p:sp>
            <p:sp>
              <p:nvSpPr>
                <p:cNvPr id="355" name="Rectangle 400"/>
                <p:cNvSpPr>
                  <a:spLocks noChangeArrowheads="1"/>
                </p:cNvSpPr>
                <p:nvPr/>
              </p:nvSpPr>
              <p:spPr bwMode="auto">
                <a:xfrm>
                  <a:off x="1215" y="1842"/>
                  <a:ext cx="25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zh-CN" sz="1400" b="1">
                      <a:solidFill>
                        <a:srgbClr val="000000"/>
                      </a:solidFill>
                      <a:latin typeface="Verdana" panose="020B0604030504040204" pitchFamily="34" charset="0"/>
                      <a:ea typeface="Verdana" panose="020B0604030504040204" pitchFamily="34" charset="0"/>
                      <a:cs typeface="Verdana" panose="020B0604030504040204" pitchFamily="34" charset="0"/>
                    </a:rPr>
                    <a:t>(3)</a:t>
                  </a:r>
                  <a:endParaRPr lang="en-US" altLang="zh-CN" sz="1400" b="1">
                    <a:latin typeface="Verdana" panose="020B0604030504040204" pitchFamily="34" charset="0"/>
                    <a:ea typeface="Verdana" panose="020B0604030504040204" pitchFamily="34" charset="0"/>
                    <a:cs typeface="Verdana" panose="020B0604030504040204" pitchFamily="34" charset="0"/>
                  </a:endParaRPr>
                </a:p>
              </p:txBody>
            </p:sp>
          </p:grpSp>
        </p:grpSp>
      </p:grpSp>
    </p:spTree>
    <p:extLst>
      <p:ext uri="{BB962C8B-B14F-4D97-AF65-F5344CB8AC3E}">
        <p14:creationId xmlns:p14="http://schemas.microsoft.com/office/powerpoint/2010/main" val="21837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left)">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44"/>
                                        </p:tgtEl>
                                        <p:attrNameLst>
                                          <p:attrName>style.visibility</p:attrName>
                                        </p:attrNameLst>
                                      </p:cBhvr>
                                      <p:to>
                                        <p:strVal val="visible"/>
                                      </p:to>
                                    </p:set>
                                    <p:animEffect transition="in" filter="wipe(left)">
                                      <p:cBhvr>
                                        <p:cTn id="16" dur="500"/>
                                        <p:tgtEl>
                                          <p:spTgt spid="34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wipe(up)">
                                      <p:cBhvr>
                                        <p:cTn id="21" dur="500"/>
                                        <p:tgtEl>
                                          <p:spTgt spid="9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19"/>
                                        </p:tgtEl>
                                        <p:attrNameLst>
                                          <p:attrName>style.visibility</p:attrName>
                                        </p:attrNameLst>
                                      </p:cBhvr>
                                      <p:to>
                                        <p:strVal val="visible"/>
                                      </p:to>
                                    </p:set>
                                    <p:animEffect transition="in" filter="wipe(up)">
                                      <p:cBhvr>
                                        <p:cTn id="26" dur="500"/>
                                        <p:tgtEl>
                                          <p:spTgt spid="2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9"/>
                                        </p:tgtEl>
                                        <p:attrNameLst>
                                          <p:attrName>style.visibility</p:attrName>
                                        </p:attrNameLst>
                                      </p:cBhvr>
                                      <p:to>
                                        <p:strVal val="visible"/>
                                      </p:to>
                                    </p:set>
                                    <p:animEffect transition="in" filter="wipe(up)">
                                      <p:cBhvr>
                                        <p:cTn id="31" dur="500"/>
                                        <p:tgtEl>
                                          <p:spTgt spid="1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44"/>
                                        </p:tgtEl>
                                        <p:attrNameLst>
                                          <p:attrName>style.visibility</p:attrName>
                                        </p:attrNameLst>
                                      </p:cBhvr>
                                      <p:to>
                                        <p:strVal val="visible"/>
                                      </p:to>
                                    </p:set>
                                    <p:animEffect transition="in" filter="wipe(up)">
                                      <p:cBhvr>
                                        <p:cTn id="36" dur="500"/>
                                        <p:tgtEl>
                                          <p:spTgt spid="24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44"/>
                                        </p:tgtEl>
                                        <p:attrNameLst>
                                          <p:attrName>style.visibility</p:attrName>
                                        </p:attrNameLst>
                                      </p:cBhvr>
                                      <p:to>
                                        <p:strVal val="visible"/>
                                      </p:to>
                                    </p:set>
                                    <p:animEffect transition="in" filter="wipe(up)">
                                      <p:cBhvr>
                                        <p:cTn id="41" dur="500"/>
                                        <p:tgtEl>
                                          <p:spTgt spid="14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69"/>
                                        </p:tgtEl>
                                        <p:attrNameLst>
                                          <p:attrName>style.visibility</p:attrName>
                                        </p:attrNameLst>
                                      </p:cBhvr>
                                      <p:to>
                                        <p:strVal val="visible"/>
                                      </p:to>
                                    </p:set>
                                    <p:animEffect transition="in" filter="wipe(up)">
                                      <p:cBhvr>
                                        <p:cTn id="46" dur="500"/>
                                        <p:tgtEl>
                                          <p:spTgt spid="26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69"/>
                                        </p:tgtEl>
                                        <p:attrNameLst>
                                          <p:attrName>style.visibility</p:attrName>
                                        </p:attrNameLst>
                                      </p:cBhvr>
                                      <p:to>
                                        <p:strVal val="visible"/>
                                      </p:to>
                                    </p:set>
                                    <p:animEffect transition="in" filter="wipe(up)">
                                      <p:cBhvr>
                                        <p:cTn id="51" dur="500"/>
                                        <p:tgtEl>
                                          <p:spTgt spid="16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294"/>
                                        </p:tgtEl>
                                        <p:attrNameLst>
                                          <p:attrName>style.visibility</p:attrName>
                                        </p:attrNameLst>
                                      </p:cBhvr>
                                      <p:to>
                                        <p:strVal val="visible"/>
                                      </p:to>
                                    </p:set>
                                    <p:animEffect transition="in" filter="wipe(up)">
                                      <p:cBhvr>
                                        <p:cTn id="56" dur="500"/>
                                        <p:tgtEl>
                                          <p:spTgt spid="29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94"/>
                                        </p:tgtEl>
                                        <p:attrNameLst>
                                          <p:attrName>style.visibility</p:attrName>
                                        </p:attrNameLst>
                                      </p:cBhvr>
                                      <p:to>
                                        <p:strVal val="visible"/>
                                      </p:to>
                                    </p:set>
                                    <p:animEffect transition="in" filter="wipe(up)">
                                      <p:cBhvr>
                                        <p:cTn id="61" dur="500"/>
                                        <p:tgtEl>
                                          <p:spTgt spid="19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319"/>
                                        </p:tgtEl>
                                        <p:attrNameLst>
                                          <p:attrName>style.visibility</p:attrName>
                                        </p:attrNameLst>
                                      </p:cBhvr>
                                      <p:to>
                                        <p:strVal val="visible"/>
                                      </p:to>
                                    </p:set>
                                    <p:animEffect transition="in" filter="wipe(up)">
                                      <p:cBhvr>
                                        <p:cTn id="66" dur="500"/>
                                        <p:tgtEl>
                                          <p:spTgt spid="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933700"/>
            <a:ext cx="9144000" cy="1143000"/>
          </a:xfrm>
          <a:prstGeom prst="rect">
            <a:avLst/>
          </a:prstGeom>
        </p:spPr>
        <p:txBody>
          <a:bodyPr/>
          <a:lstStyle/>
          <a:p>
            <a:pPr eaLnBrk="0" latinLnBrk="1" hangingPunct="0"/>
            <a:r>
              <a:rPr kumimoji="1" lang="en-US" altLang="zh-CN" sz="4800" b="1">
                <a:solidFill>
                  <a:srgbClr val="C00000"/>
                </a:solidFill>
                <a:latin typeface="Verdana" panose="020B0604030504040204" pitchFamily="34" charset="0"/>
                <a:ea typeface="微软雅黑" panose="020B0503020204020204" pitchFamily="34" charset="-122"/>
                <a:cs typeface="Verdana" panose="020B0604030504040204" pitchFamily="34" charset="0"/>
              </a:rPr>
              <a:t>6. </a:t>
            </a:r>
            <a:r>
              <a:rPr kumimoji="1" lang="zh-CN" altLang="en-US" sz="4800" b="1">
                <a:solidFill>
                  <a:srgbClr val="C00000"/>
                </a:solidFill>
                <a:latin typeface="Verdana" panose="020B0604030504040204" pitchFamily="34" charset="0"/>
                <a:cs typeface="Verdana" panose="020B0604030504040204" pitchFamily="34" charset="0"/>
              </a:rPr>
              <a:t>有向无环图的应用</a:t>
            </a:r>
            <a:endParaRPr kumimoji="1" lang="zh-CN" altLang="en-US" sz="4800" b="1">
              <a:solidFill>
                <a:srgbClr val="C00000"/>
              </a:solidFill>
              <a:latin typeface="Verdana" panose="020B0604030504040204" pitchFamily="34" charset="0"/>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110406229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有向无环图的应用</a:t>
            </a:r>
          </a:p>
        </p:txBody>
      </p:sp>
      <p:sp>
        <p:nvSpPr>
          <p:cNvPr id="5" name="内容占位符 4"/>
          <p:cNvSpPr>
            <a:spLocks noGrp="1"/>
          </p:cNvSpPr>
          <p:nvPr>
            <p:ph idx="1"/>
          </p:nvPr>
        </p:nvSpPr>
        <p:spPr/>
        <p:txBody>
          <a:bodyPr/>
          <a:lstStyle/>
          <a:p>
            <a:pPr marL="468000" lvl="1" indent="-468000" eaLnBrk="1" hangingPunct="1">
              <a:lnSpc>
                <a:spcPct val="200000"/>
              </a:lnSpc>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有向无环图</a:t>
            </a:r>
            <a:r>
              <a:rPr lang="en-US" altLang="zh-CN">
                <a:latin typeface="Verdana" panose="020B0604030504040204" pitchFamily="34" charset="0"/>
                <a:cs typeface="Verdana" panose="020B0604030504040204" pitchFamily="34" charset="0"/>
              </a:rPr>
              <a:t>(Directed Acycline Graph, DAG)</a:t>
            </a:r>
          </a:p>
          <a:p>
            <a:pPr marL="936000" lvl="1" indent="-468000" eaLnBrk="1" hangingPunct="1">
              <a:lnSpc>
                <a:spcPct val="200000"/>
              </a:lnSpc>
              <a:spcBef>
                <a:spcPts val="0"/>
              </a:spcBef>
              <a:buClr>
                <a:schemeClr val="tx1"/>
              </a:buClr>
              <a:defRPr/>
            </a:pPr>
            <a:r>
              <a:rPr lang="zh-CN" altLang="en-US">
                <a:latin typeface="Verdana" panose="020B0604030504040204" pitchFamily="34" charset="0"/>
                <a:cs typeface="Verdana" panose="020B0604030504040204" pitchFamily="34" charset="0"/>
              </a:rPr>
              <a:t>是描述一项工程的进行过程的有效工具</a:t>
            </a:r>
            <a:endParaRPr lang="en-US" altLang="zh-CN">
              <a:latin typeface="Verdana" panose="020B0604030504040204" pitchFamily="34" charset="0"/>
              <a:cs typeface="Verdana" panose="020B0604030504040204" pitchFamily="34" charset="0"/>
            </a:endParaRPr>
          </a:p>
          <a:p>
            <a:pPr marL="936000" lvl="1" indent="-468000" eaLnBrk="1" hangingPunct="1">
              <a:lnSpc>
                <a:spcPct val="200000"/>
              </a:lnSpc>
              <a:spcBef>
                <a:spcPts val="0"/>
              </a:spcBef>
              <a:buClr>
                <a:schemeClr val="tx1"/>
              </a:buClr>
              <a:defRPr/>
            </a:pPr>
            <a:r>
              <a:rPr lang="zh-CN" altLang="en-US">
                <a:latin typeface="Verdana" panose="020B0604030504040204" pitchFamily="34" charset="0"/>
                <a:cs typeface="Verdana" panose="020B0604030504040204" pitchFamily="34" charset="0"/>
              </a:rPr>
              <a:t>其应用主要有两方面</a:t>
            </a:r>
            <a:endParaRPr lang="en-US" altLang="zh-CN">
              <a:latin typeface="Verdana" panose="020B0604030504040204" pitchFamily="34" charset="0"/>
              <a:cs typeface="Verdana" panose="020B0604030504040204" pitchFamily="34" charset="0"/>
            </a:endParaRPr>
          </a:p>
          <a:p>
            <a:pPr marL="1404000" lvl="2" indent="-468000" eaLnBrk="1" hangingPunct="1">
              <a:lnSpc>
                <a:spcPct val="200000"/>
              </a:lnSpc>
              <a:spcBef>
                <a:spcPts val="0"/>
              </a:spcBef>
              <a:buClr>
                <a:schemeClr val="tx1"/>
              </a:buClr>
              <a:buSzPct val="70000"/>
              <a:defRPr/>
            </a:pPr>
            <a:r>
              <a:rPr lang="zh-CN" altLang="en-US">
                <a:latin typeface="Verdana" panose="020B0604030504040204" pitchFamily="34" charset="0"/>
                <a:cs typeface="Verdana" panose="020B0604030504040204" pitchFamily="34" charset="0"/>
              </a:rPr>
              <a:t>进行拓扑排序</a:t>
            </a:r>
          </a:p>
          <a:p>
            <a:pPr marL="1404000" lvl="2" indent="-468000" eaLnBrk="1" hangingPunct="1">
              <a:lnSpc>
                <a:spcPct val="200000"/>
              </a:lnSpc>
              <a:spcBef>
                <a:spcPts val="0"/>
              </a:spcBef>
              <a:buClr>
                <a:schemeClr val="tx1"/>
              </a:buClr>
              <a:buSzPct val="70000"/>
              <a:defRPr/>
            </a:pPr>
            <a:r>
              <a:rPr lang="zh-CN" altLang="en-US">
                <a:latin typeface="Verdana" panose="020B0604030504040204" pitchFamily="34" charset="0"/>
                <a:cs typeface="Verdana" panose="020B0604030504040204" pitchFamily="34" charset="0"/>
              </a:rPr>
              <a:t>求解关键路径</a:t>
            </a:r>
            <a:endParaRPr lang="zh-CN" altLang="en-US"/>
          </a:p>
        </p:txBody>
      </p:sp>
    </p:spTree>
    <p:extLst>
      <p:ext uri="{BB962C8B-B14F-4D97-AF65-F5344CB8AC3E}">
        <p14:creationId xmlns:p14="http://schemas.microsoft.com/office/powerpoint/2010/main" val="9663525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933700"/>
            <a:ext cx="9144000" cy="1143000"/>
          </a:xfrm>
          <a:prstGeom prst="rect">
            <a:avLst/>
          </a:prstGeom>
        </p:spPr>
        <p:txBody>
          <a:bodyPr/>
          <a:lstStyle/>
          <a:p>
            <a:pPr eaLnBrk="0" latinLnBrk="1" hangingPunct="0"/>
            <a:r>
              <a:rPr kumimoji="1" lang="zh-CN" altLang="en-US" sz="4800" b="1">
                <a:solidFill>
                  <a:srgbClr val="C00000"/>
                </a:solidFill>
                <a:latin typeface="Verdana" panose="020B0604030504040204" pitchFamily="34" charset="0"/>
                <a:cs typeface="Verdana" panose="020B0604030504040204" pitchFamily="34" charset="0"/>
              </a:rPr>
              <a:t>拓扑排序</a:t>
            </a:r>
            <a:endParaRPr kumimoji="1" lang="zh-CN" altLang="en-US" sz="4800" b="1">
              <a:solidFill>
                <a:srgbClr val="C00000"/>
              </a:solidFill>
              <a:latin typeface="Verdana" panose="020B0604030504040204" pitchFamily="34" charset="0"/>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251826139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pPr marL="468000" lvl="1" indent="-468000" eaLnBrk="1" hangingPunct="1">
              <a:spcBef>
                <a:spcPts val="6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拓扑排序</a:t>
            </a:r>
            <a:endParaRPr lang="en-US" altLang="zh-CN">
              <a:latin typeface="Verdana" panose="020B0604030504040204" pitchFamily="34" charset="0"/>
              <a:cs typeface="Verdana" panose="020B0604030504040204" pitchFamily="34" charset="0"/>
            </a:endParaRPr>
          </a:p>
          <a:p>
            <a:pPr marL="936000" lvl="1" indent="-468000" eaLnBrk="1" hangingPunct="1">
              <a:spcBef>
                <a:spcPts val="600"/>
              </a:spcBef>
              <a:buClr>
                <a:schemeClr val="tx1"/>
              </a:buClr>
              <a:defRPr/>
            </a:pPr>
            <a:r>
              <a:rPr lang="zh-CN" altLang="en-US">
                <a:latin typeface="Verdana" panose="020B0604030504040204" pitchFamily="34" charset="0"/>
                <a:cs typeface="Verdana" panose="020B0604030504040204" pitchFamily="34" charset="0"/>
              </a:rPr>
              <a:t>根据某个集合上定义的一个偏序求出该集合上的全序</a:t>
            </a:r>
            <a:endParaRPr lang="en-US" altLang="zh-CN">
              <a:latin typeface="Verdana" panose="020B0604030504040204" pitchFamily="34" charset="0"/>
              <a:cs typeface="Verdana" panose="020B0604030504040204" pitchFamily="34" charset="0"/>
            </a:endParaRP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简单地说就是将集合上的元素按某种关系进行排序</a:t>
            </a:r>
            <a:endParaRPr lang="en-US" altLang="zh-CN">
              <a:latin typeface="Verdana" panose="020B0604030504040204" pitchFamily="34" charset="0"/>
              <a:cs typeface="Verdana" panose="020B0604030504040204" pitchFamily="34" charset="0"/>
            </a:endParaRPr>
          </a:p>
          <a:p>
            <a:pPr marL="468000" lvl="1" indent="-468000" eaLnBrk="1" hangingPunct="1">
              <a:spcBef>
                <a:spcPts val="6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拓扑排序中关于偏序和全序的定义如下</a:t>
            </a:r>
            <a:endParaRPr lang="en-US" altLang="zh-CN">
              <a:latin typeface="Verdana" panose="020B0604030504040204" pitchFamily="34" charset="0"/>
              <a:cs typeface="Verdana" panose="020B0604030504040204" pitchFamily="34" charset="0"/>
            </a:endParaRP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偏序：称</a:t>
            </a:r>
            <a:r>
              <a:rPr lang="en-US" altLang="zh-CN" b="1">
                <a:solidFill>
                  <a:srgbClr val="C00000"/>
                </a:solidFill>
                <a:latin typeface="Verdana" panose="020B0604030504040204" pitchFamily="34" charset="0"/>
                <a:cs typeface="Verdana" panose="020B0604030504040204" pitchFamily="34" charset="0"/>
              </a:rPr>
              <a:t>R</a:t>
            </a:r>
            <a:r>
              <a:rPr lang="zh-CN" altLang="en-US">
                <a:latin typeface="Verdana" panose="020B0604030504040204" pitchFamily="34" charset="0"/>
                <a:cs typeface="Verdana" panose="020B0604030504040204" pitchFamily="34" charset="0"/>
              </a:rPr>
              <a:t>是集合</a:t>
            </a:r>
            <a:r>
              <a:rPr lang="en-US" altLang="zh-CN">
                <a:latin typeface="Verdana" panose="020B0604030504040204" pitchFamily="34" charset="0"/>
                <a:cs typeface="Verdana" panose="020B0604030504040204" pitchFamily="34" charset="0"/>
              </a:rPr>
              <a:t>X</a:t>
            </a:r>
            <a:r>
              <a:rPr lang="zh-CN" altLang="en-US">
                <a:latin typeface="Verdana" panose="020B0604030504040204" pitchFamily="34" charset="0"/>
                <a:cs typeface="Verdana" panose="020B0604030504040204" pitchFamily="34" charset="0"/>
              </a:rPr>
              <a:t>上的偏序</a:t>
            </a:r>
            <a:endParaRPr lang="en-US" altLang="zh-CN">
              <a:latin typeface="Verdana" panose="020B0604030504040204" pitchFamily="34" charset="0"/>
              <a:cs typeface="Verdana" panose="020B0604030504040204" pitchFamily="34" charset="0"/>
            </a:endParaRPr>
          </a:p>
          <a:p>
            <a:pPr marL="1404000" lvl="2" indent="-468000">
              <a:spcBef>
                <a:spcPts val="600"/>
              </a:spcBef>
              <a:buClr>
                <a:schemeClr val="tx1"/>
              </a:buClr>
              <a:buSzPct val="70000"/>
              <a:defRPr/>
            </a:pPr>
            <a:r>
              <a:rPr lang="zh-CN" altLang="en-US">
                <a:latin typeface="Verdana" panose="020B0604030504040204" pitchFamily="34" charset="0"/>
                <a:cs typeface="Verdana" panose="020B0604030504040204" pitchFamily="34" charset="0"/>
              </a:rPr>
              <a:t>若集合</a:t>
            </a:r>
            <a:r>
              <a:rPr lang="en-US" altLang="zh-CN">
                <a:latin typeface="Verdana" panose="020B0604030504040204" pitchFamily="34" charset="0"/>
                <a:cs typeface="Verdana" panose="020B0604030504040204" pitchFamily="34" charset="0"/>
              </a:rPr>
              <a:t>X</a:t>
            </a:r>
            <a:r>
              <a:rPr lang="zh-CN" altLang="en-US">
                <a:latin typeface="Verdana" panose="020B0604030504040204" pitchFamily="34" charset="0"/>
                <a:cs typeface="Verdana" panose="020B0604030504040204" pitchFamily="34" charset="0"/>
              </a:rPr>
              <a:t>上的关系</a:t>
            </a:r>
            <a:r>
              <a:rPr lang="en-US" altLang="zh-CN" b="1">
                <a:solidFill>
                  <a:srgbClr val="C00000"/>
                </a:solidFill>
                <a:latin typeface="Verdana" panose="020B0604030504040204" pitchFamily="34" charset="0"/>
                <a:cs typeface="Verdana" panose="020B0604030504040204" pitchFamily="34" charset="0"/>
              </a:rPr>
              <a:t>R</a:t>
            </a:r>
            <a:r>
              <a:rPr lang="zh-CN" altLang="en-US">
                <a:latin typeface="Verdana" panose="020B0604030504040204" pitchFamily="34" charset="0"/>
                <a:cs typeface="Verdana" panose="020B0604030504040204" pitchFamily="34" charset="0"/>
              </a:rPr>
              <a:t>是自反的，反对称的和传递的</a:t>
            </a:r>
            <a:endParaRPr lang="en-US" altLang="zh-CN">
              <a:latin typeface="Verdana" panose="020B0604030504040204" pitchFamily="34" charset="0"/>
              <a:cs typeface="Verdana" panose="020B0604030504040204" pitchFamily="34" charset="0"/>
            </a:endParaRP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全序：设</a:t>
            </a:r>
            <a:r>
              <a:rPr lang="en-US" altLang="zh-CN">
                <a:latin typeface="Verdana" panose="020B0604030504040204" pitchFamily="34" charset="0"/>
                <a:cs typeface="Verdana" panose="020B0604030504040204" pitchFamily="34" charset="0"/>
              </a:rPr>
              <a:t>R</a:t>
            </a:r>
            <a:r>
              <a:rPr lang="zh-CN" altLang="en-US">
                <a:latin typeface="Verdana" panose="020B0604030504040204" pitchFamily="34" charset="0"/>
                <a:cs typeface="Verdana" panose="020B0604030504040204" pitchFamily="34" charset="0"/>
              </a:rPr>
              <a:t>是集合</a:t>
            </a:r>
            <a:r>
              <a:rPr lang="en-US" altLang="zh-CN">
                <a:latin typeface="Verdana" panose="020B0604030504040204" pitchFamily="34" charset="0"/>
                <a:cs typeface="Verdana" panose="020B0604030504040204" pitchFamily="34" charset="0"/>
              </a:rPr>
              <a:t>X</a:t>
            </a:r>
            <a:r>
              <a:rPr lang="zh-CN" altLang="en-US">
                <a:latin typeface="Verdana" panose="020B0604030504040204" pitchFamily="34" charset="0"/>
                <a:cs typeface="Verdana" panose="020B0604030504040204" pitchFamily="34" charset="0"/>
              </a:rPr>
              <a:t>上的偏序关系</a:t>
            </a:r>
            <a:endParaRPr lang="en-US" altLang="zh-CN">
              <a:latin typeface="Verdana" panose="020B0604030504040204" pitchFamily="34" charset="0"/>
              <a:cs typeface="Verdana" panose="020B0604030504040204" pitchFamily="34" charset="0"/>
            </a:endParaRPr>
          </a:p>
          <a:p>
            <a:pPr marL="1404000" lvl="2" indent="-468000">
              <a:spcBef>
                <a:spcPts val="600"/>
              </a:spcBef>
              <a:buClr>
                <a:schemeClr val="tx1"/>
              </a:buClr>
              <a:buSzPct val="70000"/>
              <a:defRPr/>
            </a:pPr>
            <a:r>
              <a:rPr lang="zh-CN" altLang="en-US">
                <a:latin typeface="Verdana" panose="020B0604030504040204" pitchFamily="34" charset="0"/>
                <a:cs typeface="Verdana" panose="020B0604030504040204" pitchFamily="34" charset="0"/>
              </a:rPr>
              <a:t>如果对于每个 </a:t>
            </a:r>
            <a:r>
              <a:rPr lang="en-US" altLang="zh-CN">
                <a:latin typeface="Verdana" panose="020B0604030504040204" pitchFamily="34" charset="0"/>
                <a:cs typeface="Verdana" panose="020B0604030504040204" pitchFamily="34" charset="0"/>
              </a:rPr>
              <a:t>x</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y</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X </a:t>
            </a:r>
            <a:r>
              <a:rPr lang="zh-CN" altLang="en-US">
                <a:latin typeface="Verdana" panose="020B0604030504040204" pitchFamily="34" charset="0"/>
                <a:cs typeface="Verdana" panose="020B0604030504040204" pitchFamily="34" charset="0"/>
              </a:rPr>
              <a:t>必有 </a:t>
            </a:r>
            <a:r>
              <a:rPr lang="en-US" altLang="zh-CN">
                <a:latin typeface="Verdana" panose="020B0604030504040204" pitchFamily="34" charset="0"/>
                <a:cs typeface="Verdana" panose="020B0604030504040204" pitchFamily="34" charset="0"/>
              </a:rPr>
              <a:t>x</a:t>
            </a:r>
            <a:r>
              <a:rPr lang="en-US" altLang="zh-CN" b="1">
                <a:solidFill>
                  <a:srgbClr val="C00000"/>
                </a:solidFill>
                <a:latin typeface="Verdana" panose="020B0604030504040204" pitchFamily="34" charset="0"/>
                <a:cs typeface="Verdana" panose="020B0604030504040204" pitchFamily="34" charset="0"/>
              </a:rPr>
              <a:t>R</a:t>
            </a:r>
            <a:r>
              <a:rPr lang="en-US" altLang="zh-CN">
                <a:latin typeface="Verdana" panose="020B0604030504040204" pitchFamily="34" charset="0"/>
                <a:cs typeface="Verdana" panose="020B0604030504040204" pitchFamily="34" charset="0"/>
              </a:rPr>
              <a:t>y  </a:t>
            </a:r>
            <a:r>
              <a:rPr lang="zh-CN" altLang="en-US">
                <a:latin typeface="Verdana" panose="020B0604030504040204" pitchFamily="34" charset="0"/>
                <a:cs typeface="Verdana" panose="020B0604030504040204" pitchFamily="34" charset="0"/>
              </a:rPr>
              <a:t>或 </a:t>
            </a:r>
            <a:r>
              <a:rPr lang="en-US" altLang="zh-CN">
                <a:latin typeface="Verdana" panose="020B0604030504040204" pitchFamily="34" charset="0"/>
                <a:cs typeface="Verdana" panose="020B0604030504040204" pitchFamily="34" charset="0"/>
              </a:rPr>
              <a:t>y</a:t>
            </a:r>
            <a:r>
              <a:rPr lang="en-US" altLang="zh-CN" b="1">
                <a:solidFill>
                  <a:srgbClr val="C00000"/>
                </a:solidFill>
                <a:latin typeface="Verdana" panose="020B0604030504040204" pitchFamily="34" charset="0"/>
                <a:cs typeface="Verdana" panose="020B0604030504040204" pitchFamily="34" charset="0"/>
              </a:rPr>
              <a:t>R</a:t>
            </a:r>
            <a:r>
              <a:rPr lang="en-US" altLang="zh-CN">
                <a:latin typeface="Verdana" panose="020B0604030504040204" pitchFamily="34" charset="0"/>
                <a:cs typeface="Verdana" panose="020B0604030504040204" pitchFamily="34" charset="0"/>
              </a:rPr>
              <a:t>x</a:t>
            </a:r>
          </a:p>
          <a:p>
            <a:pPr marL="1404000" lvl="2" indent="-468000">
              <a:spcBef>
                <a:spcPts val="600"/>
              </a:spcBef>
              <a:buClr>
                <a:schemeClr val="tx1"/>
              </a:buClr>
              <a:buSzPct val="70000"/>
              <a:defRPr/>
            </a:pPr>
            <a:r>
              <a:rPr lang="zh-CN" altLang="en-US">
                <a:latin typeface="Verdana" panose="020B0604030504040204" pitchFamily="34" charset="0"/>
                <a:cs typeface="Verdana" panose="020B0604030504040204" pitchFamily="34" charset="0"/>
              </a:rPr>
              <a:t>则称</a:t>
            </a:r>
            <a:r>
              <a:rPr lang="en-US" altLang="zh-CN" b="1">
                <a:solidFill>
                  <a:srgbClr val="C00000"/>
                </a:solidFill>
                <a:latin typeface="Verdana" panose="020B0604030504040204" pitchFamily="34" charset="0"/>
                <a:cs typeface="Verdana" panose="020B0604030504040204" pitchFamily="34" charset="0"/>
              </a:rPr>
              <a:t>R</a:t>
            </a:r>
            <a:r>
              <a:rPr lang="zh-CN" altLang="en-US">
                <a:latin typeface="Verdana" panose="020B0604030504040204" pitchFamily="34" charset="0"/>
                <a:cs typeface="Verdana" panose="020B0604030504040204" pitchFamily="34" charset="0"/>
              </a:rPr>
              <a:t>是集合</a:t>
            </a:r>
            <a:r>
              <a:rPr lang="en-US" altLang="zh-CN">
                <a:latin typeface="Verdana" panose="020B0604030504040204" pitchFamily="34" charset="0"/>
                <a:cs typeface="Verdana" panose="020B0604030504040204" pitchFamily="34" charset="0"/>
              </a:rPr>
              <a:t>X</a:t>
            </a:r>
            <a:r>
              <a:rPr lang="zh-CN" altLang="en-US">
                <a:latin typeface="Verdana" panose="020B0604030504040204" pitchFamily="34" charset="0"/>
                <a:cs typeface="Verdana" panose="020B0604030504040204" pitchFamily="34" charset="0"/>
              </a:rPr>
              <a:t>上的全序关系</a:t>
            </a:r>
          </a:p>
        </p:txBody>
      </p:sp>
      <p:sp>
        <p:nvSpPr>
          <p:cNvPr id="12" name="标题 3"/>
          <p:cNvSpPr>
            <a:spLocks noGrp="1"/>
          </p:cNvSpPr>
          <p:nvPr>
            <p:ph type="title"/>
          </p:nvPr>
        </p:nvSpPr>
        <p:spPr>
          <a:xfrm>
            <a:off x="-1" y="42345"/>
            <a:ext cx="9149171" cy="597600"/>
          </a:xfrm>
        </p:spPr>
        <p:txBody>
          <a:bodyPr/>
          <a:lstStyle/>
          <a:p>
            <a:r>
              <a:rPr lang="zh-CN" altLang="en-US"/>
              <a:t>拓扑排序</a:t>
            </a:r>
          </a:p>
        </p:txBody>
      </p:sp>
    </p:spTree>
    <p:extLst>
      <p:ext uri="{BB962C8B-B14F-4D97-AF65-F5344CB8AC3E}">
        <p14:creationId xmlns:p14="http://schemas.microsoft.com/office/powerpoint/2010/main" val="17952901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left)">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wipe(left)">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 y="42345"/>
            <a:ext cx="9149171" cy="597600"/>
          </a:xfrm>
        </p:spPr>
        <p:txBody>
          <a:bodyPr/>
          <a:lstStyle/>
          <a:p>
            <a:pPr>
              <a:lnSpc>
                <a:spcPct val="105000"/>
              </a:lnSpc>
              <a:buSzPct val="55000"/>
              <a:defRPr/>
            </a:pPr>
            <a:r>
              <a:rPr lang="zh-CN" altLang="en-US" dirty="0">
                <a:solidFill>
                  <a:schemeClr val="bg2">
                    <a:lumMod val="10000"/>
                  </a:schemeClr>
                </a:solidFill>
              </a:rPr>
              <a:t>有向无环图的</a:t>
            </a:r>
            <a:r>
              <a:rPr lang="zh-CN" altLang="en-US">
                <a:solidFill>
                  <a:schemeClr val="bg2">
                    <a:lumMod val="10000"/>
                  </a:schemeClr>
                </a:solidFill>
              </a:rPr>
              <a:t>应用</a:t>
            </a:r>
            <a:endParaRPr lang="zh-CN" altLang="en-US" dirty="0">
              <a:solidFill>
                <a:schemeClr val="bg2">
                  <a:lumMod val="10000"/>
                </a:schemeClr>
              </a:solidFill>
            </a:endParaRPr>
          </a:p>
        </p:txBody>
      </p:sp>
      <p:sp>
        <p:nvSpPr>
          <p:cNvPr id="3" name="内容占位符 2"/>
          <p:cNvSpPr>
            <a:spLocks noGrp="1"/>
          </p:cNvSpPr>
          <p:nvPr>
            <p:ph idx="1"/>
          </p:nvPr>
        </p:nvSpPr>
        <p:spPr>
          <a:xfrm>
            <a:off x="0" y="3789040"/>
            <a:ext cx="9144000" cy="2916324"/>
          </a:xfrm>
        </p:spPr>
        <p:txBody>
          <a:bodyPr>
            <a:normAutofit/>
          </a:bodyPr>
          <a:lstStyle/>
          <a:p>
            <a:r>
              <a:rPr lang="zh-CN" altLang="en-US"/>
              <a:t>拓扑有序</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若需对图（</a:t>
            </a:r>
            <a:r>
              <a:rPr lang="en-US" altLang="zh-CN">
                <a:latin typeface="Verdana" panose="020B0604030504040204" pitchFamily="34" charset="0"/>
                <a:cs typeface="Verdana" panose="020B0604030504040204" pitchFamily="34" charset="0"/>
              </a:rPr>
              <a:t>a</a:t>
            </a:r>
            <a:r>
              <a:rPr lang="zh-CN" altLang="en-US">
                <a:latin typeface="Verdana" panose="020B0604030504040204" pitchFamily="34" charset="0"/>
                <a:cs typeface="Verdana" panose="020B0604030504040204" pitchFamily="34" charset="0"/>
              </a:rPr>
              <a:t>）中的元素进行拓扑排序</a:t>
            </a:r>
            <a:endParaRPr lang="en-US" altLang="zh-CN">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只需在</a:t>
            </a:r>
            <a:r>
              <a:rPr lang="en-US" altLang="zh-CN">
                <a:latin typeface="Verdana" panose="020B0604030504040204" pitchFamily="34" charset="0"/>
                <a:cs typeface="Verdana" panose="020B0604030504040204" pitchFamily="34" charset="0"/>
              </a:rPr>
              <a:t>b</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c</a:t>
            </a:r>
            <a:r>
              <a:rPr lang="zh-CN" altLang="en-US">
                <a:latin typeface="Verdana" panose="020B0604030504040204" pitchFamily="34" charset="0"/>
                <a:cs typeface="Verdana" panose="020B0604030504040204" pitchFamily="34" charset="0"/>
              </a:rPr>
              <a:t>之间添加一条弧</a:t>
            </a:r>
            <a:r>
              <a:rPr lang="en-US" altLang="zh-CN">
                <a:latin typeface="Verdana" panose="020B0604030504040204" pitchFamily="34" charset="0"/>
                <a:cs typeface="Verdana" panose="020B0604030504040204" pitchFamily="34" charset="0"/>
              </a:rPr>
              <a:t>&lt;b,c&gt;</a:t>
            </a:r>
          </a:p>
          <a:p>
            <a:pPr marL="1404312" lvl="2" indent="-468000">
              <a:spcBef>
                <a:spcPts val="0"/>
              </a:spcBef>
              <a:buClr>
                <a:schemeClr val="tx1"/>
              </a:buClr>
              <a:defRPr/>
            </a:pPr>
            <a:r>
              <a:rPr lang="zh-CN" altLang="en-US">
                <a:latin typeface="Verdana" panose="020B0604030504040204" pitchFamily="34" charset="0"/>
                <a:cs typeface="Verdana" panose="020B0604030504040204" pitchFamily="34" charset="0"/>
              </a:rPr>
              <a:t>集合</a:t>
            </a:r>
            <a:r>
              <a:rPr lang="en-US" altLang="zh-CN">
                <a:latin typeface="Verdana" panose="020B0604030504040204" pitchFamily="34" charset="0"/>
                <a:cs typeface="Verdana" panose="020B0604030504040204" pitchFamily="34" charset="0"/>
              </a:rPr>
              <a:t>{a,b,c,d}</a:t>
            </a:r>
            <a:r>
              <a:rPr lang="zh-CN" altLang="en-US">
                <a:latin typeface="Verdana" panose="020B0604030504040204" pitchFamily="34" charset="0"/>
                <a:cs typeface="Verdana" panose="020B0604030504040204" pitchFamily="34" charset="0"/>
              </a:rPr>
              <a:t>即变成全序关系</a:t>
            </a:r>
            <a:endParaRPr lang="en-US" altLang="zh-CN">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则这个全序关系又称为拓扑有序</a:t>
            </a:r>
            <a:endParaRPr lang="zh-CN" altLang="en-US"/>
          </a:p>
        </p:txBody>
      </p:sp>
      <p:pic>
        <p:nvPicPr>
          <p:cNvPr id="11271"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658" y="1126619"/>
            <a:ext cx="8217853" cy="215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9"/>
          <p:cNvCxnSpPr/>
          <p:nvPr/>
        </p:nvCxnSpPr>
        <p:spPr bwMode="auto">
          <a:xfrm>
            <a:off x="-3304" y="3609020"/>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426419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fade">
                                      <p:cBhvr>
                                        <p:cTn id="7" dur="500"/>
                                        <p:tgtEl>
                                          <p:spTgt spid="1127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left)">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0" y="784274"/>
            <a:ext cx="9144000" cy="5966060"/>
          </a:xfrm>
        </p:spPr>
        <p:txBody>
          <a:bodyPr/>
          <a:lstStyle/>
          <a:p>
            <a:pPr marL="468000" lvl="1" indent="-468000">
              <a:spcBef>
                <a:spcPts val="1200"/>
              </a:spcBef>
              <a:buClr>
                <a:schemeClr val="tx1"/>
              </a:buClr>
              <a:buSzPct val="100000"/>
              <a:buFont typeface="Wingdings" panose="05000000000000000000" pitchFamily="2" charset="2"/>
              <a:buChar char=""/>
              <a:defRPr/>
            </a:pPr>
            <a:r>
              <a:rPr lang="zh-CN" altLang="zh-CN">
                <a:latin typeface="Verdana" panose="020B0604030504040204" pitchFamily="34" charset="0"/>
                <a:cs typeface="Verdana" panose="020B0604030504040204" pitchFamily="34" charset="0"/>
              </a:rPr>
              <a:t>拓扑排序</a:t>
            </a:r>
            <a:endParaRPr lang="zh-CN" altLang="en-US">
              <a:latin typeface="Verdana" panose="020B0604030504040204" pitchFamily="34" charset="0"/>
              <a:cs typeface="Verdana" panose="020B0604030504040204" pitchFamily="34" charset="0"/>
            </a:endParaRPr>
          </a:p>
          <a:p>
            <a:pPr marL="936000" lvl="1" indent="-468000">
              <a:spcBef>
                <a:spcPts val="1200"/>
              </a:spcBef>
              <a:buClr>
                <a:schemeClr val="tx1"/>
              </a:buClr>
              <a:defRPr/>
            </a:pPr>
            <a:r>
              <a:rPr lang="zh-CN" altLang="zh-CN">
                <a:latin typeface="Verdana" panose="020B0604030504040204" pitchFamily="34" charset="0"/>
                <a:cs typeface="Verdana" panose="020B0604030504040204" pitchFamily="34" charset="0"/>
              </a:rPr>
              <a:t>是一种对非线性结构的有向图进行线性化的重要手段</a:t>
            </a:r>
            <a:endParaRPr lang="en-US" altLang="zh-CN">
              <a:latin typeface="Verdana" panose="020B0604030504040204" pitchFamily="34" charset="0"/>
              <a:cs typeface="Verdana" panose="020B0604030504040204" pitchFamily="34" charset="0"/>
            </a:endParaRPr>
          </a:p>
          <a:p>
            <a:pPr marL="468000" lvl="1" indent="-468000">
              <a:spcBef>
                <a:spcPts val="12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问题的提出</a:t>
            </a: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假设：以有向图表示一个工程的施工图</a:t>
            </a: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要求：图中不允许出现回路</a:t>
            </a: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问题：怎样检查有向图中是否存在回路？</a:t>
            </a:r>
          </a:p>
          <a:p>
            <a:pPr marL="1404312" lvl="2" indent="-468000">
              <a:spcBef>
                <a:spcPts val="1200"/>
              </a:spcBef>
              <a:buClr>
                <a:schemeClr val="tx1"/>
              </a:buClr>
              <a:defRPr/>
            </a:pPr>
            <a:r>
              <a:rPr lang="zh-CN" altLang="en-US">
                <a:latin typeface="Verdana" panose="020B0604030504040204" pitchFamily="34" charset="0"/>
                <a:cs typeface="Verdana" panose="020B0604030504040204" pitchFamily="34" charset="0"/>
              </a:rPr>
              <a:t>可以借助拓扑排序将其转化为线性问题</a:t>
            </a:r>
            <a:endParaRPr lang="en-US" altLang="zh-CN">
              <a:latin typeface="Verdana" panose="020B0604030504040204" pitchFamily="34" charset="0"/>
              <a:cs typeface="Verdana" panose="020B0604030504040204" pitchFamily="34" charset="0"/>
            </a:endParaRPr>
          </a:p>
        </p:txBody>
      </p:sp>
      <p:sp>
        <p:nvSpPr>
          <p:cNvPr id="8" name="标题 4"/>
          <p:cNvSpPr>
            <a:spLocks noGrp="1"/>
          </p:cNvSpPr>
          <p:nvPr>
            <p:ph type="title"/>
          </p:nvPr>
        </p:nvSpPr>
        <p:spPr>
          <a:xfrm>
            <a:off x="-1" y="42345"/>
            <a:ext cx="9149171" cy="597600"/>
          </a:xfrm>
        </p:spPr>
        <p:txBody>
          <a:bodyPr/>
          <a:lstStyle/>
          <a:p>
            <a:r>
              <a:rPr lang="zh-CN" altLang="en-US"/>
              <a:t>拓扑排序（</a:t>
            </a:r>
            <a:r>
              <a:rPr lang="en-US" altLang="zh-CN"/>
              <a:t>topological sort</a:t>
            </a:r>
            <a:r>
              <a:rPr lang="zh-CN" altLang="en-US"/>
              <a:t>）</a:t>
            </a:r>
          </a:p>
        </p:txBody>
      </p:sp>
    </p:spTree>
    <p:extLst>
      <p:ext uri="{BB962C8B-B14F-4D97-AF65-F5344CB8AC3E}">
        <p14:creationId xmlns:p14="http://schemas.microsoft.com/office/powerpoint/2010/main" val="280203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 Box 36"/>
          <p:cNvSpPr txBox="1">
            <a:spLocks noChangeArrowheads="1"/>
          </p:cNvSpPr>
          <p:nvPr/>
        </p:nvSpPr>
        <p:spPr bwMode="auto">
          <a:xfrm>
            <a:off x="1" y="4797152"/>
            <a:ext cx="9143998" cy="2060847"/>
          </a:xfrm>
          <a:prstGeom prst="rect">
            <a:avLst/>
          </a:prstGeom>
          <a:noFill/>
          <a:ln w="57150">
            <a:noFill/>
            <a:miter lim="800000"/>
            <a:headEnd/>
            <a:tailEnd/>
          </a:ln>
          <a:effectLst/>
        </p:spPr>
        <p:txBody>
          <a:bodyPr/>
          <a:lstStyle>
            <a:lvl1pPr marL="342900" indent="-342900" eaLnBrk="0" hangingPunct="0">
              <a:defRPr>
                <a:solidFill>
                  <a:schemeClr val="tx1"/>
                </a:solidFill>
                <a:latin typeface="Arial" pitchFamily="34" charset="0"/>
                <a:ea typeface="宋体" pitchFamily="2" charset="-122"/>
              </a:defRPr>
            </a:lvl1pPr>
            <a:lvl2pPr marL="800100" indent="-342900" eaLnBrk="0" hangingPunct="0">
              <a:defRPr>
                <a:solidFill>
                  <a:schemeClr val="tx1"/>
                </a:solidFill>
                <a:latin typeface="Arial" pitchFamily="34" charset="0"/>
                <a:ea typeface="宋体" pitchFamily="2" charset="-122"/>
              </a:defRPr>
            </a:lvl2pPr>
            <a:lvl3pPr marL="1257300" indent="-342900" eaLnBrk="0" hangingPunct="0">
              <a:defRPr>
                <a:solidFill>
                  <a:schemeClr val="tx1"/>
                </a:solidFill>
                <a:latin typeface="Arial" pitchFamily="34" charset="0"/>
                <a:ea typeface="宋体" pitchFamily="2" charset="-122"/>
              </a:defRPr>
            </a:lvl3pPr>
            <a:lvl4pPr marL="1714500" indent="-342900" eaLnBrk="0" hangingPunct="0">
              <a:defRPr>
                <a:solidFill>
                  <a:schemeClr val="tx1"/>
                </a:solidFill>
                <a:latin typeface="Arial" pitchFamily="34" charset="0"/>
                <a:ea typeface="宋体" pitchFamily="2" charset="-122"/>
              </a:defRPr>
            </a:lvl4pPr>
            <a:lvl5pPr marL="2171700" indent="-342900" eaLnBrk="0" hangingPunct="0">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buFontTx/>
              <a:buChar char="•"/>
            </a:pPr>
            <a:r>
              <a:rPr kumimoji="1" lang="zh-CN" altLang="en-US" sz="2400" b="1" dirty="0">
                <a:solidFill>
                  <a:schemeClr val="bg2">
                    <a:lumMod val="10000"/>
                  </a:schemeClr>
                </a:solidFill>
                <a:latin typeface="Verdana" pitchFamily="34" charset="0"/>
                <a:ea typeface="微软雅黑" pitchFamily="34" charset="-122"/>
              </a:rPr>
              <a:t>施工从活动 </a:t>
            </a:r>
            <a:r>
              <a:rPr kumimoji="1" lang="en-US" altLang="zh-CN" sz="2400" b="1" dirty="0" err="1">
                <a:solidFill>
                  <a:schemeClr val="bg2">
                    <a:lumMod val="10000"/>
                  </a:schemeClr>
                </a:solidFill>
                <a:latin typeface="Verdana" pitchFamily="34" charset="0"/>
                <a:ea typeface="微软雅黑" pitchFamily="34" charset="-122"/>
              </a:rPr>
              <a:t>a</a:t>
            </a:r>
            <a:r>
              <a:rPr kumimoji="1" lang="en-US" altLang="zh-CN" sz="2400" b="1" baseline="-25000" dirty="0" err="1">
                <a:solidFill>
                  <a:schemeClr val="bg2">
                    <a:lumMod val="10000"/>
                  </a:schemeClr>
                </a:solidFill>
                <a:latin typeface="Verdana" pitchFamily="34" charset="0"/>
                <a:ea typeface="微软雅黑" pitchFamily="34" charset="-122"/>
              </a:rPr>
              <a:t>1</a:t>
            </a:r>
            <a:r>
              <a:rPr kumimoji="1" lang="zh-CN" altLang="en-US" sz="2400" b="1" baseline="-25000" dirty="0">
                <a:solidFill>
                  <a:schemeClr val="bg2">
                    <a:lumMod val="10000"/>
                  </a:schemeClr>
                </a:solidFill>
                <a:latin typeface="Verdana" pitchFamily="34" charset="0"/>
                <a:ea typeface="微软雅黑" pitchFamily="34" charset="-122"/>
              </a:rPr>
              <a:t>、 </a:t>
            </a:r>
            <a:r>
              <a:rPr kumimoji="1" lang="en-US" altLang="zh-CN" sz="2400" b="1" dirty="0" err="1">
                <a:solidFill>
                  <a:schemeClr val="bg2">
                    <a:lumMod val="10000"/>
                  </a:schemeClr>
                </a:solidFill>
                <a:latin typeface="Verdana" pitchFamily="34" charset="0"/>
                <a:ea typeface="微软雅黑" pitchFamily="34" charset="-122"/>
              </a:rPr>
              <a:t>a</a:t>
            </a:r>
            <a:r>
              <a:rPr kumimoji="1" lang="en-US" altLang="zh-CN" sz="2400" b="1" baseline="-25000" dirty="0" err="1">
                <a:solidFill>
                  <a:schemeClr val="bg2">
                    <a:lumMod val="10000"/>
                  </a:schemeClr>
                </a:solidFill>
                <a:latin typeface="Verdana" pitchFamily="34" charset="0"/>
                <a:ea typeface="微软雅黑" pitchFamily="34" charset="-122"/>
              </a:rPr>
              <a:t>2</a:t>
            </a:r>
            <a:r>
              <a:rPr kumimoji="1" lang="zh-CN" altLang="en-US" sz="2400" b="1" dirty="0">
                <a:solidFill>
                  <a:schemeClr val="bg2">
                    <a:lumMod val="10000"/>
                  </a:schemeClr>
                </a:solidFill>
                <a:latin typeface="Verdana" pitchFamily="34" charset="0"/>
                <a:ea typeface="微软雅黑" pitchFamily="34" charset="-122"/>
              </a:rPr>
              <a:t>开始，到达活动 </a:t>
            </a:r>
            <a:r>
              <a:rPr kumimoji="1" lang="en-US" altLang="zh-CN" sz="2400" b="1" dirty="0" err="1">
                <a:solidFill>
                  <a:schemeClr val="bg2">
                    <a:lumMod val="10000"/>
                  </a:schemeClr>
                </a:solidFill>
                <a:latin typeface="Verdana" pitchFamily="34" charset="0"/>
                <a:ea typeface="微软雅黑" pitchFamily="34" charset="-122"/>
              </a:rPr>
              <a:t>a</a:t>
            </a:r>
            <a:r>
              <a:rPr kumimoji="1" lang="en-US" altLang="zh-CN" sz="2400" b="1" baseline="-25000" dirty="0" err="1">
                <a:solidFill>
                  <a:schemeClr val="bg2">
                    <a:lumMod val="10000"/>
                  </a:schemeClr>
                </a:solidFill>
                <a:latin typeface="Verdana" pitchFamily="34" charset="0"/>
                <a:ea typeface="微软雅黑" pitchFamily="34" charset="-122"/>
              </a:rPr>
              <a:t>8</a:t>
            </a:r>
            <a:r>
              <a:rPr kumimoji="1" lang="zh-CN" altLang="en-US" sz="2400" b="1" dirty="0">
                <a:solidFill>
                  <a:schemeClr val="bg2">
                    <a:lumMod val="10000"/>
                  </a:schemeClr>
                </a:solidFill>
                <a:latin typeface="Verdana" pitchFamily="34" charset="0"/>
                <a:ea typeface="微软雅黑" pitchFamily="34" charset="-122"/>
              </a:rPr>
              <a:t>和 </a:t>
            </a:r>
            <a:r>
              <a:rPr kumimoji="1" lang="en-US" altLang="zh-CN" sz="2400" b="1" dirty="0" err="1">
                <a:solidFill>
                  <a:schemeClr val="bg2">
                    <a:lumMod val="10000"/>
                  </a:schemeClr>
                </a:solidFill>
                <a:latin typeface="Verdana" pitchFamily="34" charset="0"/>
                <a:ea typeface="微软雅黑" pitchFamily="34" charset="-122"/>
              </a:rPr>
              <a:t>a</a:t>
            </a:r>
            <a:r>
              <a:rPr kumimoji="1" lang="en-US" altLang="zh-CN" sz="2400" b="1" baseline="-25000" dirty="0" err="1">
                <a:solidFill>
                  <a:schemeClr val="bg2">
                    <a:lumMod val="10000"/>
                  </a:schemeClr>
                </a:solidFill>
                <a:latin typeface="Verdana" pitchFamily="34" charset="0"/>
                <a:ea typeface="微软雅黑" pitchFamily="34" charset="-122"/>
              </a:rPr>
              <a:t>9</a:t>
            </a:r>
            <a:r>
              <a:rPr kumimoji="1" lang="zh-CN" altLang="en-US" sz="2400" b="1" dirty="0">
                <a:solidFill>
                  <a:schemeClr val="bg2">
                    <a:lumMod val="10000"/>
                  </a:schemeClr>
                </a:solidFill>
                <a:latin typeface="Verdana" pitchFamily="34" charset="0"/>
                <a:ea typeface="微软雅黑" pitchFamily="34" charset="-122"/>
              </a:rPr>
              <a:t>时整个施工结束</a:t>
            </a:r>
          </a:p>
          <a:p>
            <a:pPr>
              <a:lnSpc>
                <a:spcPct val="150000"/>
              </a:lnSpc>
              <a:buFontTx/>
              <a:buChar char="•"/>
            </a:pPr>
            <a:r>
              <a:rPr kumimoji="1" lang="zh-CN" altLang="en-US" sz="2400" b="1" dirty="0">
                <a:solidFill>
                  <a:schemeClr val="bg2">
                    <a:lumMod val="10000"/>
                  </a:schemeClr>
                </a:solidFill>
                <a:latin typeface="Verdana" pitchFamily="34" charset="0"/>
                <a:ea typeface="微软雅黑" pitchFamily="34" charset="-122"/>
              </a:rPr>
              <a:t>有向图中：顶点表示活动，弧</a:t>
            </a:r>
            <a:r>
              <a:rPr kumimoji="1" lang="en-US" altLang="zh-CN" sz="2400" b="1" dirty="0">
                <a:solidFill>
                  <a:schemeClr val="bg2">
                    <a:lumMod val="10000"/>
                  </a:schemeClr>
                </a:solidFill>
                <a:latin typeface="Verdana" pitchFamily="34" charset="0"/>
                <a:ea typeface="微软雅黑" pitchFamily="34" charset="-122"/>
              </a:rPr>
              <a:t>&lt; </a:t>
            </a:r>
            <a:r>
              <a:rPr kumimoji="1" lang="en-US" altLang="zh-CN" sz="2400" b="1" dirty="0" err="1">
                <a:solidFill>
                  <a:schemeClr val="bg2">
                    <a:lumMod val="10000"/>
                  </a:schemeClr>
                </a:solidFill>
                <a:latin typeface="Verdana" pitchFamily="34" charset="0"/>
                <a:ea typeface="微软雅黑" pitchFamily="34" charset="-122"/>
              </a:rPr>
              <a:t>a</a:t>
            </a:r>
            <a:r>
              <a:rPr kumimoji="1" lang="en-US" altLang="zh-CN" sz="2400" b="1" baseline="-25000" dirty="0" err="1">
                <a:solidFill>
                  <a:schemeClr val="bg2">
                    <a:lumMod val="10000"/>
                  </a:schemeClr>
                </a:solidFill>
                <a:latin typeface="Verdana" pitchFamily="34" charset="0"/>
                <a:ea typeface="微软雅黑" pitchFamily="34" charset="-122"/>
              </a:rPr>
              <a:t>i</a:t>
            </a:r>
            <a:r>
              <a:rPr kumimoji="1" lang="zh-CN" altLang="en-US" sz="2400" b="1" baseline="-25000" dirty="0">
                <a:solidFill>
                  <a:schemeClr val="bg2">
                    <a:lumMod val="10000"/>
                  </a:schemeClr>
                </a:solidFill>
                <a:latin typeface="Verdana" pitchFamily="34" charset="0"/>
                <a:ea typeface="微软雅黑" pitchFamily="34" charset="-122"/>
              </a:rPr>
              <a:t>， </a:t>
            </a:r>
            <a:r>
              <a:rPr kumimoji="1" lang="en-US" altLang="zh-CN" sz="2400" b="1" dirty="0" err="1">
                <a:solidFill>
                  <a:schemeClr val="bg2">
                    <a:lumMod val="10000"/>
                  </a:schemeClr>
                </a:solidFill>
                <a:latin typeface="Verdana" pitchFamily="34" charset="0"/>
                <a:ea typeface="微软雅黑" pitchFamily="34" charset="-122"/>
              </a:rPr>
              <a:t>a</a:t>
            </a:r>
            <a:r>
              <a:rPr kumimoji="1" lang="en-US" altLang="zh-CN" sz="2400" b="1" baseline="-25000" dirty="0" err="1">
                <a:solidFill>
                  <a:schemeClr val="bg2">
                    <a:lumMod val="10000"/>
                  </a:schemeClr>
                </a:solidFill>
                <a:latin typeface="Verdana" pitchFamily="34" charset="0"/>
                <a:ea typeface="微软雅黑" pitchFamily="34" charset="-122"/>
              </a:rPr>
              <a:t>j</a:t>
            </a:r>
            <a:r>
              <a:rPr kumimoji="1" lang="en-US" altLang="zh-CN" sz="2400" b="1" baseline="-25000" dirty="0">
                <a:solidFill>
                  <a:schemeClr val="bg2">
                    <a:lumMod val="10000"/>
                  </a:schemeClr>
                </a:solidFill>
                <a:latin typeface="Verdana" pitchFamily="34" charset="0"/>
                <a:ea typeface="微软雅黑" pitchFamily="34" charset="-122"/>
              </a:rPr>
              <a:t> </a:t>
            </a:r>
            <a:r>
              <a:rPr kumimoji="1" lang="en-US" altLang="zh-CN" sz="2400" b="1" dirty="0">
                <a:solidFill>
                  <a:schemeClr val="bg2">
                    <a:lumMod val="10000"/>
                  </a:schemeClr>
                </a:solidFill>
                <a:latin typeface="Verdana" pitchFamily="34" charset="0"/>
                <a:ea typeface="微软雅黑" pitchFamily="34" charset="-122"/>
              </a:rPr>
              <a:t>&gt;</a:t>
            </a:r>
            <a:r>
              <a:rPr kumimoji="1" lang="zh-CN" altLang="en-US" sz="2400" b="1" dirty="0">
                <a:solidFill>
                  <a:schemeClr val="bg2">
                    <a:lumMod val="10000"/>
                  </a:schemeClr>
                </a:solidFill>
                <a:latin typeface="Verdana" pitchFamily="34" charset="0"/>
                <a:ea typeface="微软雅黑" pitchFamily="34" charset="-122"/>
              </a:rPr>
              <a:t>表示活动 </a:t>
            </a:r>
            <a:r>
              <a:rPr kumimoji="1" lang="en-US" altLang="zh-CN" sz="2400" b="1" dirty="0" err="1">
                <a:solidFill>
                  <a:schemeClr val="bg2">
                    <a:lumMod val="10000"/>
                  </a:schemeClr>
                </a:solidFill>
                <a:latin typeface="Verdana" pitchFamily="34" charset="0"/>
                <a:ea typeface="微软雅黑" pitchFamily="34" charset="-122"/>
              </a:rPr>
              <a:t>a</a:t>
            </a:r>
            <a:r>
              <a:rPr kumimoji="1" lang="en-US" altLang="zh-CN" sz="2400" b="1" baseline="-25000" dirty="0" err="1">
                <a:solidFill>
                  <a:schemeClr val="bg2">
                    <a:lumMod val="10000"/>
                  </a:schemeClr>
                </a:solidFill>
                <a:latin typeface="Verdana" pitchFamily="34" charset="0"/>
                <a:ea typeface="微软雅黑" pitchFamily="34" charset="-122"/>
              </a:rPr>
              <a:t>i</a:t>
            </a:r>
            <a:r>
              <a:rPr kumimoji="1" lang="zh-CN" altLang="en-US" sz="2400" b="1" dirty="0">
                <a:solidFill>
                  <a:schemeClr val="bg2">
                    <a:lumMod val="10000"/>
                  </a:schemeClr>
                </a:solidFill>
                <a:latin typeface="Verdana" pitchFamily="34" charset="0"/>
                <a:ea typeface="微软雅黑" pitchFamily="34" charset="-122"/>
              </a:rPr>
              <a:t>优先于 </a:t>
            </a:r>
            <a:r>
              <a:rPr kumimoji="1" lang="en-US" altLang="zh-CN" sz="2400" b="1" dirty="0" err="1">
                <a:solidFill>
                  <a:schemeClr val="bg2">
                    <a:lumMod val="10000"/>
                  </a:schemeClr>
                </a:solidFill>
                <a:latin typeface="Verdana" pitchFamily="34" charset="0"/>
                <a:ea typeface="微软雅黑" pitchFamily="34" charset="-122"/>
              </a:rPr>
              <a:t>a</a:t>
            </a:r>
            <a:r>
              <a:rPr kumimoji="1" lang="en-US" altLang="zh-CN" sz="2400" b="1" baseline="-25000" dirty="0" err="1">
                <a:solidFill>
                  <a:schemeClr val="bg2">
                    <a:lumMod val="10000"/>
                  </a:schemeClr>
                </a:solidFill>
                <a:latin typeface="Verdana" pitchFamily="34" charset="0"/>
                <a:ea typeface="微软雅黑" pitchFamily="34" charset="-122"/>
              </a:rPr>
              <a:t>j</a:t>
            </a:r>
            <a:endParaRPr kumimoji="1" lang="en-US" altLang="zh-CN" sz="2400" b="1" baseline="-25000" dirty="0">
              <a:solidFill>
                <a:schemeClr val="bg2">
                  <a:lumMod val="10000"/>
                </a:schemeClr>
              </a:solidFill>
              <a:latin typeface="Verdana" pitchFamily="34" charset="0"/>
              <a:ea typeface="微软雅黑" pitchFamily="34" charset="-122"/>
            </a:endParaRPr>
          </a:p>
          <a:p>
            <a:pPr>
              <a:lnSpc>
                <a:spcPct val="150000"/>
              </a:lnSpc>
              <a:buFontTx/>
              <a:buChar char="•"/>
            </a:pPr>
            <a:r>
              <a:rPr kumimoji="1" lang="zh-CN" altLang="en-US" sz="2400" b="1" dirty="0">
                <a:solidFill>
                  <a:schemeClr val="bg2">
                    <a:lumMod val="10000"/>
                  </a:schemeClr>
                </a:solidFill>
                <a:latin typeface="Verdana" pitchFamily="34" charset="0"/>
                <a:ea typeface="微软雅黑" pitchFamily="34" charset="-122"/>
              </a:rPr>
              <a:t>称这类有向图为</a:t>
            </a:r>
            <a:r>
              <a:rPr kumimoji="1" lang="zh-CN" altLang="en-US" sz="2400" dirty="0">
                <a:solidFill>
                  <a:schemeClr val="bg2">
                    <a:lumMod val="10000"/>
                  </a:schemeClr>
                </a:solidFill>
                <a:latin typeface="Verdana" pitchFamily="34" charset="0"/>
                <a:ea typeface="微软雅黑" pitchFamily="34" charset="-122"/>
              </a:rPr>
              <a:t>：</a:t>
            </a:r>
            <a:r>
              <a:rPr kumimoji="1" lang="zh-CN" altLang="en-US" sz="2400" b="1" dirty="0">
                <a:solidFill>
                  <a:schemeClr val="bg2">
                    <a:lumMod val="10000"/>
                  </a:schemeClr>
                </a:solidFill>
                <a:latin typeface="Verdana" pitchFamily="34" charset="0"/>
                <a:ea typeface="微软雅黑" pitchFamily="34" charset="-122"/>
              </a:rPr>
              <a:t>顶点表示活动的网（</a:t>
            </a:r>
            <a:r>
              <a:rPr kumimoji="1" lang="en-US" altLang="zh-CN" sz="2400" b="1" dirty="0" err="1">
                <a:solidFill>
                  <a:schemeClr val="bg2">
                    <a:lumMod val="10000"/>
                  </a:schemeClr>
                </a:solidFill>
                <a:latin typeface="Verdana" pitchFamily="34" charset="0"/>
                <a:ea typeface="微软雅黑" pitchFamily="34" charset="-122"/>
              </a:rPr>
              <a:t>AOV</a:t>
            </a:r>
            <a:r>
              <a:rPr kumimoji="1" lang="zh-CN" altLang="en-US" sz="2400" b="1" dirty="0">
                <a:solidFill>
                  <a:schemeClr val="bg2">
                    <a:lumMod val="10000"/>
                  </a:schemeClr>
                </a:solidFill>
                <a:latin typeface="Verdana" pitchFamily="34" charset="0"/>
                <a:ea typeface="微软雅黑" pitchFamily="34" charset="-122"/>
              </a:rPr>
              <a:t>网）</a:t>
            </a:r>
          </a:p>
        </p:txBody>
      </p:sp>
      <p:grpSp>
        <p:nvGrpSpPr>
          <p:cNvPr id="2" name="组合 1"/>
          <p:cNvGrpSpPr/>
          <p:nvPr/>
        </p:nvGrpSpPr>
        <p:grpSpPr>
          <a:xfrm>
            <a:off x="2168525" y="260648"/>
            <a:ext cx="5067771" cy="4213226"/>
            <a:chOff x="2168525" y="260648"/>
            <a:chExt cx="5067771" cy="4213226"/>
          </a:xfrm>
        </p:grpSpPr>
        <p:sp>
          <p:nvSpPr>
            <p:cNvPr id="4" name="Oval 4"/>
            <p:cNvSpPr>
              <a:spLocks noChangeArrowheads="1"/>
            </p:cNvSpPr>
            <p:nvPr/>
          </p:nvSpPr>
          <p:spPr bwMode="auto">
            <a:xfrm>
              <a:off x="2168525" y="1460798"/>
              <a:ext cx="612775" cy="612775"/>
            </a:xfrm>
            <a:prstGeom prst="ellipse">
              <a:avLst/>
            </a:prstGeom>
            <a:solidFill>
              <a:srgbClr val="FFFF99"/>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08000" anchor="ctr" anchorCtr="1"/>
            <a:lstStyle/>
            <a:p>
              <a:pPr algn="ctr" eaLnBrk="0" hangingPunct="0"/>
              <a:r>
                <a:rPr kumimoji="1" lang="en-US" altLang="zh-CN" sz="2800" b="1">
                  <a:solidFill>
                    <a:schemeClr val="bg2">
                      <a:lumMod val="10000"/>
                    </a:schemeClr>
                  </a:solidFill>
                  <a:latin typeface="Verdana" pitchFamily="34" charset="0"/>
                  <a:ea typeface="宋体" pitchFamily="2" charset="-122"/>
                </a:rPr>
                <a:t>a</a:t>
              </a:r>
              <a:r>
                <a:rPr kumimoji="1" lang="en-US" altLang="zh-CN" sz="2800" b="1" baseline="-25000">
                  <a:solidFill>
                    <a:schemeClr val="bg2">
                      <a:lumMod val="10000"/>
                    </a:schemeClr>
                  </a:solidFill>
                  <a:latin typeface="Verdana" pitchFamily="34" charset="0"/>
                  <a:ea typeface="宋体" pitchFamily="2" charset="-122"/>
                </a:rPr>
                <a:t>1</a:t>
              </a:r>
              <a:endParaRPr kumimoji="1" lang="en-US" altLang="zh-CN" sz="2800" b="1">
                <a:solidFill>
                  <a:schemeClr val="bg2">
                    <a:lumMod val="10000"/>
                  </a:schemeClr>
                </a:solidFill>
                <a:latin typeface="Verdana" pitchFamily="34" charset="0"/>
                <a:ea typeface="宋体" pitchFamily="2" charset="-122"/>
              </a:endParaRPr>
            </a:p>
          </p:txBody>
        </p:sp>
        <p:sp>
          <p:nvSpPr>
            <p:cNvPr id="5" name="Oval 8"/>
            <p:cNvSpPr>
              <a:spLocks noChangeArrowheads="1"/>
            </p:cNvSpPr>
            <p:nvPr/>
          </p:nvSpPr>
          <p:spPr bwMode="auto">
            <a:xfrm>
              <a:off x="2168525" y="2659361"/>
              <a:ext cx="612775" cy="612775"/>
            </a:xfrm>
            <a:prstGeom prst="ellipse">
              <a:avLst/>
            </a:prstGeom>
            <a:solidFill>
              <a:srgbClr val="FFFF99"/>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08000" anchor="ctr" anchorCtr="1"/>
            <a:lstStyle/>
            <a:p>
              <a:pPr algn="ctr" eaLnBrk="0" hangingPunct="0"/>
              <a:r>
                <a:rPr kumimoji="1" lang="en-US" altLang="zh-CN" sz="2800" b="1">
                  <a:solidFill>
                    <a:schemeClr val="bg2">
                      <a:lumMod val="10000"/>
                    </a:schemeClr>
                  </a:solidFill>
                  <a:latin typeface="Verdana" pitchFamily="34" charset="0"/>
                  <a:ea typeface="宋体" pitchFamily="2" charset="-122"/>
                </a:rPr>
                <a:t>a</a:t>
              </a:r>
              <a:r>
                <a:rPr kumimoji="1" lang="en-US" altLang="zh-CN" sz="2800" b="1" baseline="-25000">
                  <a:solidFill>
                    <a:schemeClr val="bg2">
                      <a:lumMod val="10000"/>
                    </a:schemeClr>
                  </a:solidFill>
                  <a:latin typeface="Verdana" pitchFamily="34" charset="0"/>
                  <a:ea typeface="宋体" pitchFamily="2" charset="-122"/>
                </a:rPr>
                <a:t>2</a:t>
              </a:r>
              <a:endParaRPr kumimoji="1" lang="en-US" altLang="zh-CN" sz="2800" b="1">
                <a:solidFill>
                  <a:schemeClr val="bg2">
                    <a:lumMod val="10000"/>
                  </a:schemeClr>
                </a:solidFill>
                <a:latin typeface="Verdana" pitchFamily="34" charset="0"/>
                <a:ea typeface="宋体" pitchFamily="2" charset="-122"/>
              </a:endParaRPr>
            </a:p>
          </p:txBody>
        </p:sp>
        <p:sp>
          <p:nvSpPr>
            <p:cNvPr id="6" name="Oval 9"/>
            <p:cNvSpPr>
              <a:spLocks noChangeArrowheads="1"/>
            </p:cNvSpPr>
            <p:nvPr/>
          </p:nvSpPr>
          <p:spPr bwMode="auto">
            <a:xfrm>
              <a:off x="3595688" y="260648"/>
              <a:ext cx="612775" cy="612775"/>
            </a:xfrm>
            <a:prstGeom prst="ellipse">
              <a:avLst/>
            </a:prstGeom>
            <a:solidFill>
              <a:srgbClr val="FFFF99"/>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08000" anchor="ctr" anchorCtr="1"/>
            <a:lstStyle/>
            <a:p>
              <a:pPr algn="ctr" eaLnBrk="0" hangingPunct="0"/>
              <a:r>
                <a:rPr kumimoji="1" lang="en-US" altLang="zh-CN" sz="2800" b="1">
                  <a:solidFill>
                    <a:schemeClr val="bg2">
                      <a:lumMod val="10000"/>
                    </a:schemeClr>
                  </a:solidFill>
                  <a:latin typeface="Verdana" pitchFamily="34" charset="0"/>
                  <a:ea typeface="宋体" pitchFamily="2" charset="-122"/>
                </a:rPr>
                <a:t>a</a:t>
              </a:r>
              <a:r>
                <a:rPr kumimoji="1" lang="en-US" altLang="zh-CN" sz="2800" b="1" baseline="-25000">
                  <a:solidFill>
                    <a:schemeClr val="bg2">
                      <a:lumMod val="10000"/>
                    </a:schemeClr>
                  </a:solidFill>
                  <a:latin typeface="Verdana" pitchFamily="34" charset="0"/>
                  <a:ea typeface="宋体" pitchFamily="2" charset="-122"/>
                </a:rPr>
                <a:t>3</a:t>
              </a:r>
              <a:endParaRPr kumimoji="1" lang="en-US" altLang="zh-CN" sz="2800" b="1">
                <a:solidFill>
                  <a:schemeClr val="bg2">
                    <a:lumMod val="10000"/>
                  </a:schemeClr>
                </a:solidFill>
                <a:latin typeface="Verdana" pitchFamily="34" charset="0"/>
                <a:ea typeface="宋体" pitchFamily="2" charset="-122"/>
              </a:endParaRPr>
            </a:p>
          </p:txBody>
        </p:sp>
        <p:sp>
          <p:nvSpPr>
            <p:cNvPr id="7" name="Line 10"/>
            <p:cNvSpPr>
              <a:spLocks noChangeShapeType="1"/>
            </p:cNvSpPr>
            <p:nvPr/>
          </p:nvSpPr>
          <p:spPr bwMode="auto">
            <a:xfrm flipV="1">
              <a:off x="2693669" y="717847"/>
              <a:ext cx="957264" cy="811213"/>
            </a:xfrm>
            <a:prstGeom prst="line">
              <a:avLst/>
            </a:prstGeom>
            <a:noFill/>
            <a:ln w="38100">
              <a:solidFill>
                <a:schemeClr val="bg2">
                  <a:lumMod val="1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11"/>
            <p:cNvSpPr>
              <a:spLocks noChangeShapeType="1"/>
            </p:cNvSpPr>
            <p:nvPr/>
          </p:nvSpPr>
          <p:spPr bwMode="auto">
            <a:xfrm>
              <a:off x="4227200" y="548655"/>
              <a:ext cx="2239200" cy="0"/>
            </a:xfrm>
            <a:prstGeom prst="line">
              <a:avLst/>
            </a:prstGeom>
            <a:noFill/>
            <a:ln w="38100">
              <a:solidFill>
                <a:schemeClr val="bg2">
                  <a:lumMod val="1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12"/>
            <p:cNvSpPr>
              <a:spLocks noChangeArrowheads="1"/>
            </p:cNvSpPr>
            <p:nvPr/>
          </p:nvSpPr>
          <p:spPr bwMode="auto">
            <a:xfrm>
              <a:off x="6489702" y="260648"/>
              <a:ext cx="612775" cy="612775"/>
            </a:xfrm>
            <a:prstGeom prst="ellipse">
              <a:avLst/>
            </a:prstGeom>
            <a:solidFill>
              <a:srgbClr val="FFFF99"/>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08000" anchor="ctr" anchorCtr="1"/>
            <a:lstStyle/>
            <a:p>
              <a:pPr algn="ctr" eaLnBrk="0" hangingPunct="0"/>
              <a:r>
                <a:rPr kumimoji="1" lang="en-US" altLang="zh-CN" sz="2800" b="1">
                  <a:solidFill>
                    <a:schemeClr val="bg2">
                      <a:lumMod val="10000"/>
                    </a:schemeClr>
                  </a:solidFill>
                  <a:latin typeface="Verdana" pitchFamily="34" charset="0"/>
                  <a:ea typeface="宋体" pitchFamily="2" charset="-122"/>
                </a:rPr>
                <a:t>a</a:t>
              </a:r>
              <a:r>
                <a:rPr kumimoji="1" lang="en-US" altLang="zh-CN" sz="2800" b="1" baseline="-25000">
                  <a:solidFill>
                    <a:schemeClr val="bg2">
                      <a:lumMod val="10000"/>
                    </a:schemeClr>
                  </a:solidFill>
                  <a:latin typeface="Verdana" pitchFamily="34" charset="0"/>
                  <a:ea typeface="宋体" pitchFamily="2" charset="-122"/>
                </a:rPr>
                <a:t>8</a:t>
              </a:r>
              <a:endParaRPr kumimoji="1" lang="en-US" altLang="zh-CN" sz="2800" b="1">
                <a:solidFill>
                  <a:schemeClr val="bg2">
                    <a:lumMod val="10000"/>
                  </a:schemeClr>
                </a:solidFill>
                <a:latin typeface="Verdana" pitchFamily="34" charset="0"/>
                <a:ea typeface="宋体" pitchFamily="2" charset="-122"/>
              </a:endParaRPr>
            </a:p>
          </p:txBody>
        </p:sp>
        <p:sp>
          <p:nvSpPr>
            <p:cNvPr id="10" name="Line 14"/>
            <p:cNvSpPr>
              <a:spLocks noChangeShapeType="1"/>
            </p:cNvSpPr>
            <p:nvPr/>
          </p:nvSpPr>
          <p:spPr bwMode="auto">
            <a:xfrm>
              <a:off x="4208463" y="669587"/>
              <a:ext cx="841375" cy="431801"/>
            </a:xfrm>
            <a:prstGeom prst="line">
              <a:avLst/>
            </a:prstGeom>
            <a:noFill/>
            <a:ln w="38100">
              <a:solidFill>
                <a:schemeClr val="bg2">
                  <a:lumMod val="1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5"/>
            <p:cNvSpPr>
              <a:spLocks noChangeShapeType="1"/>
            </p:cNvSpPr>
            <p:nvPr/>
          </p:nvSpPr>
          <p:spPr bwMode="auto">
            <a:xfrm flipV="1">
              <a:off x="5672139" y="700068"/>
              <a:ext cx="844028" cy="401320"/>
            </a:xfrm>
            <a:prstGeom prst="line">
              <a:avLst/>
            </a:prstGeom>
            <a:noFill/>
            <a:ln w="38100">
              <a:solidFill>
                <a:schemeClr val="bg2">
                  <a:lumMod val="1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6"/>
            <p:cNvSpPr>
              <a:spLocks noChangeShapeType="1"/>
            </p:cNvSpPr>
            <p:nvPr/>
          </p:nvSpPr>
          <p:spPr bwMode="auto">
            <a:xfrm>
              <a:off x="4041776" y="1756391"/>
              <a:ext cx="2447926" cy="0"/>
            </a:xfrm>
            <a:prstGeom prst="line">
              <a:avLst/>
            </a:prstGeom>
            <a:noFill/>
            <a:ln w="38100">
              <a:solidFill>
                <a:schemeClr val="bg2">
                  <a:lumMod val="1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7"/>
            <p:cNvSpPr>
              <a:spLocks noChangeArrowheads="1"/>
            </p:cNvSpPr>
            <p:nvPr/>
          </p:nvSpPr>
          <p:spPr bwMode="auto">
            <a:xfrm>
              <a:off x="6489702" y="1460798"/>
              <a:ext cx="612775" cy="612775"/>
            </a:xfrm>
            <a:prstGeom prst="ellipse">
              <a:avLst/>
            </a:prstGeom>
            <a:solidFill>
              <a:srgbClr val="FFFF99"/>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08000" anchor="ctr" anchorCtr="1"/>
            <a:lstStyle/>
            <a:p>
              <a:pPr algn="ctr" eaLnBrk="0" hangingPunct="0"/>
              <a:r>
                <a:rPr kumimoji="1" lang="en-US" altLang="zh-CN" sz="2800" b="1" dirty="0" err="1">
                  <a:solidFill>
                    <a:schemeClr val="bg2">
                      <a:lumMod val="10000"/>
                    </a:schemeClr>
                  </a:solidFill>
                  <a:latin typeface="Verdana" pitchFamily="34" charset="0"/>
                  <a:ea typeface="宋体" pitchFamily="2" charset="-122"/>
                </a:rPr>
                <a:t>a</a:t>
              </a:r>
              <a:r>
                <a:rPr kumimoji="1" lang="en-US" altLang="zh-CN" sz="2800" b="1" baseline="-25000" dirty="0" err="1">
                  <a:solidFill>
                    <a:schemeClr val="bg2">
                      <a:lumMod val="10000"/>
                    </a:schemeClr>
                  </a:solidFill>
                  <a:latin typeface="Verdana" pitchFamily="34" charset="0"/>
                  <a:ea typeface="宋体" pitchFamily="2" charset="-122"/>
                </a:rPr>
                <a:t>9</a:t>
              </a:r>
              <a:endParaRPr kumimoji="1" lang="en-US" altLang="zh-CN" sz="2800" b="1" dirty="0">
                <a:solidFill>
                  <a:schemeClr val="bg2">
                    <a:lumMod val="10000"/>
                  </a:schemeClr>
                </a:solidFill>
                <a:latin typeface="Verdana" pitchFamily="34" charset="0"/>
                <a:ea typeface="宋体" pitchFamily="2" charset="-122"/>
              </a:endParaRPr>
            </a:p>
          </p:txBody>
        </p:sp>
        <p:sp>
          <p:nvSpPr>
            <p:cNvPr id="14" name="Line 18"/>
            <p:cNvSpPr>
              <a:spLocks noChangeShapeType="1"/>
            </p:cNvSpPr>
            <p:nvPr/>
          </p:nvSpPr>
          <p:spPr bwMode="auto">
            <a:xfrm>
              <a:off x="2761644" y="1751311"/>
              <a:ext cx="828000" cy="0"/>
            </a:xfrm>
            <a:prstGeom prst="line">
              <a:avLst/>
            </a:prstGeom>
            <a:noFill/>
            <a:ln w="38100">
              <a:solidFill>
                <a:schemeClr val="bg2">
                  <a:lumMod val="1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9"/>
            <p:cNvSpPr>
              <a:spLocks noChangeShapeType="1"/>
            </p:cNvSpPr>
            <p:nvPr/>
          </p:nvSpPr>
          <p:spPr bwMode="auto">
            <a:xfrm flipV="1">
              <a:off x="4208462" y="1916806"/>
              <a:ext cx="2307705" cy="936103"/>
            </a:xfrm>
            <a:prstGeom prst="line">
              <a:avLst/>
            </a:prstGeom>
            <a:noFill/>
            <a:ln w="38100">
              <a:solidFill>
                <a:schemeClr val="bg2">
                  <a:lumMod val="1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20"/>
            <p:cNvSpPr>
              <a:spLocks noChangeShapeType="1"/>
            </p:cNvSpPr>
            <p:nvPr/>
          </p:nvSpPr>
          <p:spPr bwMode="auto">
            <a:xfrm>
              <a:off x="2724149" y="1931651"/>
              <a:ext cx="952183" cy="819150"/>
            </a:xfrm>
            <a:prstGeom prst="line">
              <a:avLst/>
            </a:prstGeom>
            <a:noFill/>
            <a:ln w="38100">
              <a:solidFill>
                <a:schemeClr val="bg2">
                  <a:lumMod val="1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21"/>
            <p:cNvSpPr>
              <a:spLocks noChangeShapeType="1"/>
            </p:cNvSpPr>
            <p:nvPr/>
          </p:nvSpPr>
          <p:spPr bwMode="auto">
            <a:xfrm>
              <a:off x="5560696" y="1223254"/>
              <a:ext cx="955471" cy="405522"/>
            </a:xfrm>
            <a:prstGeom prst="line">
              <a:avLst/>
            </a:prstGeom>
            <a:noFill/>
            <a:ln w="38100">
              <a:solidFill>
                <a:schemeClr val="bg2">
                  <a:lumMod val="1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22"/>
            <p:cNvSpPr>
              <a:spLocks noChangeShapeType="1"/>
            </p:cNvSpPr>
            <p:nvPr/>
          </p:nvSpPr>
          <p:spPr bwMode="auto">
            <a:xfrm>
              <a:off x="2784158" y="2939714"/>
              <a:ext cx="828000" cy="0"/>
            </a:xfrm>
            <a:prstGeom prst="line">
              <a:avLst/>
            </a:prstGeom>
            <a:noFill/>
            <a:ln w="38100">
              <a:solidFill>
                <a:schemeClr val="bg2">
                  <a:lumMod val="1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23"/>
            <p:cNvSpPr>
              <a:spLocks noChangeShapeType="1"/>
            </p:cNvSpPr>
            <p:nvPr/>
          </p:nvSpPr>
          <p:spPr bwMode="auto">
            <a:xfrm flipV="1">
              <a:off x="3900171" y="3263160"/>
              <a:ext cx="0" cy="588818"/>
            </a:xfrm>
            <a:prstGeom prst="line">
              <a:avLst/>
            </a:prstGeom>
            <a:noFill/>
            <a:ln w="38100">
              <a:solidFill>
                <a:schemeClr val="bg2">
                  <a:lumMod val="1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4"/>
            <p:cNvSpPr>
              <a:spLocks noChangeShapeType="1"/>
            </p:cNvSpPr>
            <p:nvPr/>
          </p:nvSpPr>
          <p:spPr bwMode="auto">
            <a:xfrm>
              <a:off x="2703830" y="3202791"/>
              <a:ext cx="936626" cy="792610"/>
            </a:xfrm>
            <a:prstGeom prst="line">
              <a:avLst/>
            </a:prstGeom>
            <a:noFill/>
            <a:ln w="38100">
              <a:solidFill>
                <a:schemeClr val="bg2">
                  <a:lumMod val="10000"/>
                </a:schemeClr>
              </a:solidFill>
              <a:round/>
              <a:headEn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37"/>
            <p:cNvSpPr>
              <a:spLocks noChangeArrowheads="1"/>
            </p:cNvSpPr>
            <p:nvPr/>
          </p:nvSpPr>
          <p:spPr bwMode="auto">
            <a:xfrm>
              <a:off x="5059364" y="860723"/>
              <a:ext cx="612775" cy="612775"/>
            </a:xfrm>
            <a:prstGeom prst="ellipse">
              <a:avLst/>
            </a:prstGeom>
            <a:solidFill>
              <a:srgbClr val="FFFF99"/>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08000" anchor="ctr" anchorCtr="1"/>
            <a:lstStyle/>
            <a:p>
              <a:pPr algn="ctr" eaLnBrk="0" hangingPunct="0"/>
              <a:r>
                <a:rPr kumimoji="1" lang="en-US" altLang="zh-CN" sz="2800" b="1">
                  <a:solidFill>
                    <a:schemeClr val="bg2">
                      <a:lumMod val="10000"/>
                    </a:schemeClr>
                  </a:solidFill>
                  <a:latin typeface="Verdana" pitchFamily="34" charset="0"/>
                  <a:ea typeface="宋体" pitchFamily="2" charset="-122"/>
                </a:rPr>
                <a:t>a</a:t>
              </a:r>
              <a:r>
                <a:rPr kumimoji="1" lang="en-US" altLang="zh-CN" sz="2800" b="1" baseline="-25000">
                  <a:solidFill>
                    <a:schemeClr val="bg2">
                      <a:lumMod val="10000"/>
                    </a:schemeClr>
                  </a:solidFill>
                  <a:latin typeface="Verdana" pitchFamily="34" charset="0"/>
                  <a:ea typeface="宋体" pitchFamily="2" charset="-122"/>
                </a:rPr>
                <a:t>7</a:t>
              </a:r>
              <a:endParaRPr kumimoji="1" lang="en-US" altLang="zh-CN" sz="2800" b="1">
                <a:solidFill>
                  <a:schemeClr val="bg2">
                    <a:lumMod val="10000"/>
                  </a:schemeClr>
                </a:solidFill>
                <a:latin typeface="Verdana" pitchFamily="34" charset="0"/>
                <a:ea typeface="宋体" pitchFamily="2" charset="-122"/>
              </a:endParaRPr>
            </a:p>
          </p:txBody>
        </p:sp>
        <p:sp>
          <p:nvSpPr>
            <p:cNvPr id="22" name="Oval 38"/>
            <p:cNvSpPr>
              <a:spLocks noChangeArrowheads="1"/>
            </p:cNvSpPr>
            <p:nvPr/>
          </p:nvSpPr>
          <p:spPr bwMode="auto">
            <a:xfrm>
              <a:off x="3595688" y="3861099"/>
              <a:ext cx="612775" cy="612775"/>
            </a:xfrm>
            <a:prstGeom prst="ellipse">
              <a:avLst/>
            </a:prstGeom>
            <a:solidFill>
              <a:srgbClr val="FFFF99"/>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08000" anchor="ctr" anchorCtr="1"/>
            <a:lstStyle/>
            <a:p>
              <a:pPr algn="ctr" eaLnBrk="0" hangingPunct="0"/>
              <a:r>
                <a:rPr kumimoji="1" lang="en-US" altLang="zh-CN" sz="2800" b="1">
                  <a:solidFill>
                    <a:schemeClr val="bg2">
                      <a:lumMod val="10000"/>
                    </a:schemeClr>
                  </a:solidFill>
                  <a:latin typeface="Verdana" pitchFamily="34" charset="0"/>
                  <a:ea typeface="宋体" pitchFamily="2" charset="-122"/>
                </a:rPr>
                <a:t>a</a:t>
              </a:r>
              <a:r>
                <a:rPr kumimoji="1" lang="en-US" altLang="zh-CN" sz="2800" b="1" baseline="-25000">
                  <a:solidFill>
                    <a:schemeClr val="bg2">
                      <a:lumMod val="10000"/>
                    </a:schemeClr>
                  </a:solidFill>
                  <a:latin typeface="Verdana" pitchFamily="34" charset="0"/>
                  <a:ea typeface="宋体" pitchFamily="2" charset="-122"/>
                </a:rPr>
                <a:t>6</a:t>
              </a:r>
              <a:endParaRPr kumimoji="1" lang="en-US" altLang="zh-CN" sz="2800" b="1">
                <a:solidFill>
                  <a:schemeClr val="bg2">
                    <a:lumMod val="10000"/>
                  </a:schemeClr>
                </a:solidFill>
                <a:latin typeface="Verdana" pitchFamily="34" charset="0"/>
                <a:ea typeface="宋体" pitchFamily="2" charset="-122"/>
              </a:endParaRPr>
            </a:p>
          </p:txBody>
        </p:sp>
        <p:sp>
          <p:nvSpPr>
            <p:cNvPr id="23" name="Oval 39"/>
            <p:cNvSpPr>
              <a:spLocks noChangeArrowheads="1"/>
            </p:cNvSpPr>
            <p:nvPr/>
          </p:nvSpPr>
          <p:spPr bwMode="auto">
            <a:xfrm>
              <a:off x="3595688" y="2660949"/>
              <a:ext cx="612775" cy="612775"/>
            </a:xfrm>
            <a:prstGeom prst="ellipse">
              <a:avLst/>
            </a:prstGeom>
            <a:solidFill>
              <a:srgbClr val="FFFF99"/>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08000" anchor="ctr" anchorCtr="1"/>
            <a:lstStyle/>
            <a:p>
              <a:pPr algn="ctr" eaLnBrk="0" hangingPunct="0"/>
              <a:r>
                <a:rPr kumimoji="1" lang="en-US" altLang="zh-CN" sz="2800" b="1">
                  <a:solidFill>
                    <a:schemeClr val="bg2">
                      <a:lumMod val="10000"/>
                    </a:schemeClr>
                  </a:solidFill>
                  <a:latin typeface="Verdana" pitchFamily="34" charset="0"/>
                  <a:ea typeface="宋体" pitchFamily="2" charset="-122"/>
                </a:rPr>
                <a:t>a</a:t>
              </a:r>
              <a:r>
                <a:rPr kumimoji="1" lang="en-US" altLang="zh-CN" sz="2800" b="1" baseline="-25000">
                  <a:solidFill>
                    <a:schemeClr val="bg2">
                      <a:lumMod val="10000"/>
                    </a:schemeClr>
                  </a:solidFill>
                  <a:latin typeface="Verdana" pitchFamily="34" charset="0"/>
                  <a:ea typeface="宋体" pitchFamily="2" charset="-122"/>
                </a:rPr>
                <a:t>5</a:t>
              </a:r>
              <a:endParaRPr kumimoji="1" lang="en-US" altLang="zh-CN" sz="2800" b="1">
                <a:solidFill>
                  <a:schemeClr val="bg2">
                    <a:lumMod val="10000"/>
                  </a:schemeClr>
                </a:solidFill>
                <a:latin typeface="Verdana" pitchFamily="34" charset="0"/>
                <a:ea typeface="宋体" pitchFamily="2" charset="-122"/>
              </a:endParaRPr>
            </a:p>
          </p:txBody>
        </p:sp>
        <p:sp>
          <p:nvSpPr>
            <p:cNvPr id="24" name="Oval 40"/>
            <p:cNvSpPr>
              <a:spLocks noChangeArrowheads="1"/>
            </p:cNvSpPr>
            <p:nvPr/>
          </p:nvSpPr>
          <p:spPr bwMode="auto">
            <a:xfrm>
              <a:off x="3595688" y="1460798"/>
              <a:ext cx="612775" cy="612775"/>
            </a:xfrm>
            <a:prstGeom prst="ellipse">
              <a:avLst/>
            </a:prstGeom>
            <a:solidFill>
              <a:srgbClr val="FFFF99"/>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08000" anchor="ctr" anchorCtr="1"/>
            <a:lstStyle/>
            <a:p>
              <a:pPr algn="ctr" eaLnBrk="0" hangingPunct="0"/>
              <a:r>
                <a:rPr kumimoji="1" lang="en-US" altLang="zh-CN" sz="2800" b="1">
                  <a:solidFill>
                    <a:schemeClr val="bg2">
                      <a:lumMod val="10000"/>
                    </a:schemeClr>
                  </a:solidFill>
                  <a:latin typeface="Verdana" pitchFamily="34" charset="0"/>
                  <a:ea typeface="宋体" pitchFamily="2" charset="-122"/>
                </a:rPr>
                <a:t>a</a:t>
              </a:r>
              <a:r>
                <a:rPr kumimoji="1" lang="en-US" altLang="zh-CN" sz="2800" b="1" baseline="-25000">
                  <a:solidFill>
                    <a:schemeClr val="bg2">
                      <a:lumMod val="10000"/>
                    </a:schemeClr>
                  </a:solidFill>
                  <a:latin typeface="Verdana" pitchFamily="34" charset="0"/>
                  <a:ea typeface="宋体" pitchFamily="2" charset="-122"/>
                </a:rPr>
                <a:t>4</a:t>
              </a:r>
              <a:endParaRPr kumimoji="1" lang="en-US" altLang="zh-CN" sz="2800" b="1">
                <a:solidFill>
                  <a:schemeClr val="bg2">
                    <a:lumMod val="10000"/>
                  </a:schemeClr>
                </a:solidFill>
                <a:latin typeface="Verdana" pitchFamily="34" charset="0"/>
                <a:ea typeface="宋体" pitchFamily="2" charset="-122"/>
              </a:endParaRPr>
            </a:p>
          </p:txBody>
        </p:sp>
        <p:sp>
          <p:nvSpPr>
            <p:cNvPr id="25" name="Text Box 74"/>
            <p:cNvSpPr txBox="1">
              <a:spLocks noChangeArrowheads="1"/>
            </p:cNvSpPr>
            <p:nvPr/>
          </p:nvSpPr>
          <p:spPr bwMode="auto">
            <a:xfrm>
              <a:off x="4227200" y="3271184"/>
              <a:ext cx="3009096"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kumimoji="1" lang="zh-CN" altLang="en-US" sz="2800" b="1" dirty="0">
                  <a:solidFill>
                    <a:schemeClr val="bg2">
                      <a:lumMod val="10000"/>
                    </a:schemeClr>
                  </a:solidFill>
                  <a:latin typeface="微软雅黑" panose="020B0503020204020204" pitchFamily="34" charset="-122"/>
                  <a:ea typeface="微软雅黑" panose="020B0503020204020204" pitchFamily="34" charset="-122"/>
                </a:rPr>
                <a:t>施工流程图</a:t>
              </a:r>
              <a:endParaRPr kumimoji="1" lang="en-US" altLang="zh-CN" sz="2800" b="1" dirty="0">
                <a:solidFill>
                  <a:schemeClr val="bg2">
                    <a:lumMod val="10000"/>
                  </a:schemeClr>
                </a:solidFill>
                <a:latin typeface="微软雅黑" panose="020B0503020204020204" pitchFamily="34" charset="-122"/>
                <a:ea typeface="微软雅黑" panose="020B0503020204020204" pitchFamily="34" charset="-122"/>
              </a:endParaRPr>
            </a:p>
          </p:txBody>
        </p:sp>
      </p:grpSp>
      <p:cxnSp>
        <p:nvCxnSpPr>
          <p:cNvPr id="30" name="直接连接符 29"/>
          <p:cNvCxnSpPr/>
          <p:nvPr/>
        </p:nvCxnSpPr>
        <p:spPr bwMode="auto">
          <a:xfrm>
            <a:off x="-3304" y="4689140"/>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1871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801112"/>
            <a:ext cx="3563937"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8"/>
          <p:cNvSpPr>
            <a:spLocks noChangeArrowheads="1"/>
          </p:cNvSpPr>
          <p:nvPr/>
        </p:nvSpPr>
        <p:spPr bwMode="auto">
          <a:xfrm>
            <a:off x="179388" y="1112262"/>
            <a:ext cx="5543550"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ct val="50000"/>
              </a:spcBef>
            </a:pPr>
            <a:r>
              <a:rPr kumimoji="1" lang="zh-CN" altLang="en-US" sz="2400" dirty="0">
                <a:solidFill>
                  <a:schemeClr val="bg2">
                    <a:lumMod val="10000"/>
                  </a:schemeClr>
                </a:solidFill>
                <a:latin typeface="Verdana" pitchFamily="34" charset="0"/>
                <a:ea typeface="微软雅黑" pitchFamily="34" charset="-122"/>
              </a:rPr>
              <a:t>例如：右图中存在如下拓扑有序序列： </a:t>
            </a:r>
          </a:p>
          <a:p>
            <a:pPr lvl="1">
              <a:lnSpc>
                <a:spcPct val="150000"/>
              </a:lnSpc>
              <a:spcBef>
                <a:spcPct val="50000"/>
              </a:spcBef>
            </a:pPr>
            <a:r>
              <a:rPr kumimoji="1" lang="en-US" altLang="zh-CN" sz="2400" dirty="0" err="1">
                <a:solidFill>
                  <a:schemeClr val="bg2">
                    <a:lumMod val="10000"/>
                  </a:schemeClr>
                </a:solidFill>
                <a:latin typeface="Verdana" pitchFamily="34" charset="0"/>
                <a:ea typeface="微软雅黑" pitchFamily="34" charset="-122"/>
              </a:rPr>
              <a:t>a1</a:t>
            </a:r>
            <a:r>
              <a:rPr kumimoji="1" lang="en-US" altLang="zh-CN" sz="2400" dirty="0">
                <a:solidFill>
                  <a:schemeClr val="bg2">
                    <a:lumMod val="10000"/>
                  </a:schemeClr>
                </a:solidFill>
                <a:latin typeface="Verdana" pitchFamily="34" charset="0"/>
                <a:ea typeface="微软雅黑" pitchFamily="34" charset="-122"/>
              </a:rPr>
              <a:t> </a:t>
            </a:r>
            <a:r>
              <a:rPr kumimoji="1" lang="en-US" altLang="zh-CN" sz="2400" dirty="0" err="1">
                <a:solidFill>
                  <a:schemeClr val="bg2">
                    <a:lumMod val="10000"/>
                  </a:schemeClr>
                </a:solidFill>
                <a:latin typeface="Verdana" pitchFamily="34" charset="0"/>
                <a:ea typeface="微软雅黑" pitchFamily="34" charset="-122"/>
              </a:rPr>
              <a:t>a2</a:t>
            </a:r>
            <a:r>
              <a:rPr kumimoji="1" lang="en-US" altLang="zh-CN" sz="2400" dirty="0">
                <a:solidFill>
                  <a:schemeClr val="bg2">
                    <a:lumMod val="10000"/>
                  </a:schemeClr>
                </a:solidFill>
                <a:latin typeface="Verdana" pitchFamily="34" charset="0"/>
                <a:ea typeface="微软雅黑" pitchFamily="34" charset="-122"/>
              </a:rPr>
              <a:t> </a:t>
            </a:r>
            <a:r>
              <a:rPr kumimoji="1" lang="en-US" altLang="zh-CN" sz="2400" dirty="0" err="1">
                <a:solidFill>
                  <a:schemeClr val="bg2">
                    <a:lumMod val="10000"/>
                  </a:schemeClr>
                </a:solidFill>
                <a:latin typeface="Verdana" pitchFamily="34" charset="0"/>
                <a:ea typeface="微软雅黑" pitchFamily="34" charset="-122"/>
              </a:rPr>
              <a:t>a3</a:t>
            </a:r>
            <a:r>
              <a:rPr kumimoji="1" lang="en-US" altLang="zh-CN" sz="2400" dirty="0">
                <a:solidFill>
                  <a:schemeClr val="bg2">
                    <a:lumMod val="10000"/>
                  </a:schemeClr>
                </a:solidFill>
                <a:latin typeface="Verdana" pitchFamily="34" charset="0"/>
                <a:ea typeface="微软雅黑" pitchFamily="34" charset="-122"/>
              </a:rPr>
              <a:t> </a:t>
            </a:r>
            <a:r>
              <a:rPr kumimoji="1" lang="en-US" altLang="zh-CN" sz="2400" dirty="0" err="1">
                <a:solidFill>
                  <a:schemeClr val="bg2">
                    <a:lumMod val="10000"/>
                  </a:schemeClr>
                </a:solidFill>
                <a:latin typeface="Verdana" pitchFamily="34" charset="0"/>
                <a:ea typeface="微软雅黑" pitchFamily="34" charset="-122"/>
              </a:rPr>
              <a:t>a4</a:t>
            </a:r>
            <a:r>
              <a:rPr kumimoji="1" lang="en-US" altLang="zh-CN" sz="2400" dirty="0">
                <a:solidFill>
                  <a:schemeClr val="bg2">
                    <a:lumMod val="10000"/>
                  </a:schemeClr>
                </a:solidFill>
                <a:latin typeface="Verdana" pitchFamily="34" charset="0"/>
                <a:ea typeface="微软雅黑" pitchFamily="34" charset="-122"/>
              </a:rPr>
              <a:t> </a:t>
            </a:r>
            <a:r>
              <a:rPr kumimoji="1" lang="en-US" altLang="zh-CN" sz="2400" dirty="0" err="1">
                <a:solidFill>
                  <a:schemeClr val="bg2">
                    <a:lumMod val="10000"/>
                  </a:schemeClr>
                </a:solidFill>
                <a:latin typeface="Verdana" pitchFamily="34" charset="0"/>
                <a:ea typeface="微软雅黑" pitchFamily="34" charset="-122"/>
              </a:rPr>
              <a:t>a6</a:t>
            </a:r>
            <a:r>
              <a:rPr kumimoji="1" lang="en-US" altLang="zh-CN" sz="2400" dirty="0">
                <a:solidFill>
                  <a:schemeClr val="bg2">
                    <a:lumMod val="10000"/>
                  </a:schemeClr>
                </a:solidFill>
                <a:latin typeface="Verdana" pitchFamily="34" charset="0"/>
                <a:ea typeface="微软雅黑" pitchFamily="34" charset="-122"/>
              </a:rPr>
              <a:t> </a:t>
            </a:r>
            <a:r>
              <a:rPr kumimoji="1" lang="en-US" altLang="zh-CN" sz="2400" dirty="0" err="1">
                <a:solidFill>
                  <a:schemeClr val="bg2">
                    <a:lumMod val="10000"/>
                  </a:schemeClr>
                </a:solidFill>
                <a:latin typeface="Verdana" pitchFamily="34" charset="0"/>
                <a:ea typeface="微软雅黑" pitchFamily="34" charset="-122"/>
              </a:rPr>
              <a:t>a5</a:t>
            </a:r>
            <a:r>
              <a:rPr kumimoji="1" lang="en-US" altLang="zh-CN" sz="2400" dirty="0">
                <a:solidFill>
                  <a:schemeClr val="bg2">
                    <a:lumMod val="10000"/>
                  </a:schemeClr>
                </a:solidFill>
                <a:latin typeface="Verdana" pitchFamily="34" charset="0"/>
                <a:ea typeface="微软雅黑" pitchFamily="34" charset="-122"/>
              </a:rPr>
              <a:t> </a:t>
            </a:r>
            <a:r>
              <a:rPr kumimoji="1" lang="en-US" altLang="zh-CN" sz="2400" dirty="0" err="1">
                <a:solidFill>
                  <a:schemeClr val="bg2">
                    <a:lumMod val="10000"/>
                  </a:schemeClr>
                </a:solidFill>
                <a:latin typeface="Verdana" pitchFamily="34" charset="0"/>
                <a:ea typeface="微软雅黑" pitchFamily="34" charset="-122"/>
              </a:rPr>
              <a:t>a7</a:t>
            </a:r>
            <a:r>
              <a:rPr kumimoji="1" lang="en-US" altLang="zh-CN" sz="2400" dirty="0">
                <a:solidFill>
                  <a:schemeClr val="bg2">
                    <a:lumMod val="10000"/>
                  </a:schemeClr>
                </a:solidFill>
                <a:latin typeface="Verdana" pitchFamily="34" charset="0"/>
                <a:ea typeface="微软雅黑" pitchFamily="34" charset="-122"/>
              </a:rPr>
              <a:t> </a:t>
            </a:r>
            <a:r>
              <a:rPr kumimoji="1" lang="en-US" altLang="zh-CN" sz="2400" dirty="0" err="1">
                <a:solidFill>
                  <a:schemeClr val="bg2">
                    <a:lumMod val="10000"/>
                  </a:schemeClr>
                </a:solidFill>
                <a:latin typeface="Verdana" pitchFamily="34" charset="0"/>
                <a:ea typeface="微软雅黑" pitchFamily="34" charset="-122"/>
              </a:rPr>
              <a:t>a8</a:t>
            </a:r>
            <a:r>
              <a:rPr kumimoji="1" lang="en-US" altLang="zh-CN" sz="2400" dirty="0">
                <a:solidFill>
                  <a:schemeClr val="bg2">
                    <a:lumMod val="10000"/>
                  </a:schemeClr>
                </a:solidFill>
                <a:latin typeface="Verdana" pitchFamily="34" charset="0"/>
                <a:ea typeface="微软雅黑" pitchFamily="34" charset="-122"/>
              </a:rPr>
              <a:t> </a:t>
            </a:r>
            <a:r>
              <a:rPr kumimoji="1" lang="en-US" altLang="zh-CN" sz="2400" dirty="0" err="1">
                <a:solidFill>
                  <a:schemeClr val="bg2">
                    <a:lumMod val="10000"/>
                  </a:schemeClr>
                </a:solidFill>
                <a:latin typeface="Verdana" pitchFamily="34" charset="0"/>
                <a:ea typeface="微软雅黑" pitchFamily="34" charset="-122"/>
              </a:rPr>
              <a:t>a9</a:t>
            </a:r>
            <a:endParaRPr kumimoji="1" lang="en-US" altLang="zh-CN" sz="2400" dirty="0">
              <a:solidFill>
                <a:schemeClr val="bg2">
                  <a:lumMod val="10000"/>
                </a:schemeClr>
              </a:solidFill>
              <a:latin typeface="Verdana" pitchFamily="34" charset="0"/>
              <a:ea typeface="微软雅黑" pitchFamily="34" charset="-122"/>
            </a:endParaRPr>
          </a:p>
          <a:p>
            <a:pPr lvl="1">
              <a:lnSpc>
                <a:spcPct val="150000"/>
              </a:lnSpc>
              <a:spcBef>
                <a:spcPct val="50000"/>
              </a:spcBef>
            </a:pPr>
            <a:r>
              <a:rPr kumimoji="1" lang="en-US" altLang="zh-CN" sz="2400" dirty="0" err="1">
                <a:solidFill>
                  <a:schemeClr val="bg2">
                    <a:lumMod val="10000"/>
                  </a:schemeClr>
                </a:solidFill>
                <a:latin typeface="Verdana" pitchFamily="34" charset="0"/>
                <a:ea typeface="微软雅黑" pitchFamily="34" charset="-122"/>
              </a:rPr>
              <a:t>a2</a:t>
            </a:r>
            <a:r>
              <a:rPr kumimoji="1" lang="en-US" altLang="zh-CN" sz="2400" dirty="0">
                <a:solidFill>
                  <a:schemeClr val="bg2">
                    <a:lumMod val="10000"/>
                  </a:schemeClr>
                </a:solidFill>
                <a:latin typeface="Verdana" pitchFamily="34" charset="0"/>
                <a:ea typeface="微软雅黑" pitchFamily="34" charset="-122"/>
              </a:rPr>
              <a:t> </a:t>
            </a:r>
            <a:r>
              <a:rPr kumimoji="1" lang="en-US" altLang="zh-CN" sz="2400" dirty="0" err="1">
                <a:solidFill>
                  <a:schemeClr val="bg2">
                    <a:lumMod val="10000"/>
                  </a:schemeClr>
                </a:solidFill>
                <a:latin typeface="Verdana" pitchFamily="34" charset="0"/>
                <a:ea typeface="微软雅黑" pitchFamily="34" charset="-122"/>
              </a:rPr>
              <a:t>a6</a:t>
            </a:r>
            <a:r>
              <a:rPr kumimoji="1" lang="en-US" altLang="zh-CN" sz="2400" dirty="0">
                <a:solidFill>
                  <a:schemeClr val="bg2">
                    <a:lumMod val="10000"/>
                  </a:schemeClr>
                </a:solidFill>
                <a:latin typeface="Verdana" pitchFamily="34" charset="0"/>
                <a:ea typeface="微软雅黑" pitchFamily="34" charset="-122"/>
              </a:rPr>
              <a:t> </a:t>
            </a:r>
            <a:r>
              <a:rPr kumimoji="1" lang="en-US" altLang="zh-CN" sz="2400" dirty="0" err="1">
                <a:solidFill>
                  <a:schemeClr val="bg2">
                    <a:lumMod val="10000"/>
                  </a:schemeClr>
                </a:solidFill>
                <a:latin typeface="Verdana" pitchFamily="34" charset="0"/>
                <a:ea typeface="微软雅黑" pitchFamily="34" charset="-122"/>
              </a:rPr>
              <a:t>a1</a:t>
            </a:r>
            <a:r>
              <a:rPr kumimoji="1" lang="en-US" altLang="zh-CN" sz="2400" dirty="0">
                <a:solidFill>
                  <a:schemeClr val="bg2">
                    <a:lumMod val="10000"/>
                  </a:schemeClr>
                </a:solidFill>
                <a:latin typeface="Verdana" pitchFamily="34" charset="0"/>
                <a:ea typeface="微软雅黑" pitchFamily="34" charset="-122"/>
              </a:rPr>
              <a:t> </a:t>
            </a:r>
            <a:r>
              <a:rPr kumimoji="1" lang="en-US" altLang="zh-CN" sz="2400" dirty="0" err="1">
                <a:solidFill>
                  <a:schemeClr val="bg2">
                    <a:lumMod val="10000"/>
                  </a:schemeClr>
                </a:solidFill>
                <a:latin typeface="Verdana" pitchFamily="34" charset="0"/>
                <a:ea typeface="微软雅黑" pitchFamily="34" charset="-122"/>
              </a:rPr>
              <a:t>a3</a:t>
            </a:r>
            <a:r>
              <a:rPr kumimoji="1" lang="en-US" altLang="zh-CN" sz="2400" dirty="0">
                <a:solidFill>
                  <a:schemeClr val="bg2">
                    <a:lumMod val="10000"/>
                  </a:schemeClr>
                </a:solidFill>
                <a:latin typeface="Verdana" pitchFamily="34" charset="0"/>
                <a:ea typeface="微软雅黑" pitchFamily="34" charset="-122"/>
              </a:rPr>
              <a:t> </a:t>
            </a:r>
            <a:r>
              <a:rPr kumimoji="1" lang="en-US" altLang="zh-CN" sz="2400" dirty="0" err="1">
                <a:solidFill>
                  <a:schemeClr val="bg2">
                    <a:lumMod val="10000"/>
                  </a:schemeClr>
                </a:solidFill>
                <a:latin typeface="Verdana" pitchFamily="34" charset="0"/>
                <a:ea typeface="微软雅黑" pitchFamily="34" charset="-122"/>
              </a:rPr>
              <a:t>a4</a:t>
            </a:r>
            <a:r>
              <a:rPr kumimoji="1" lang="en-US" altLang="zh-CN" sz="2400" dirty="0">
                <a:solidFill>
                  <a:schemeClr val="bg2">
                    <a:lumMod val="10000"/>
                  </a:schemeClr>
                </a:solidFill>
                <a:latin typeface="Verdana" pitchFamily="34" charset="0"/>
                <a:ea typeface="微软雅黑" pitchFamily="34" charset="-122"/>
              </a:rPr>
              <a:t> </a:t>
            </a:r>
            <a:r>
              <a:rPr kumimoji="1" lang="en-US" altLang="zh-CN" sz="2400" dirty="0" err="1">
                <a:solidFill>
                  <a:schemeClr val="bg2">
                    <a:lumMod val="10000"/>
                  </a:schemeClr>
                </a:solidFill>
                <a:latin typeface="Verdana" pitchFamily="34" charset="0"/>
                <a:ea typeface="微软雅黑" pitchFamily="34" charset="-122"/>
              </a:rPr>
              <a:t>a5</a:t>
            </a:r>
            <a:r>
              <a:rPr kumimoji="1" lang="en-US" altLang="zh-CN" sz="2400" dirty="0">
                <a:solidFill>
                  <a:schemeClr val="bg2">
                    <a:lumMod val="10000"/>
                  </a:schemeClr>
                </a:solidFill>
                <a:latin typeface="Verdana" pitchFamily="34" charset="0"/>
                <a:ea typeface="微软雅黑" pitchFamily="34" charset="-122"/>
              </a:rPr>
              <a:t> </a:t>
            </a:r>
            <a:r>
              <a:rPr kumimoji="1" lang="en-US" altLang="zh-CN" sz="2400" dirty="0" err="1">
                <a:solidFill>
                  <a:schemeClr val="bg2">
                    <a:lumMod val="10000"/>
                  </a:schemeClr>
                </a:solidFill>
                <a:latin typeface="Verdana" pitchFamily="34" charset="0"/>
                <a:ea typeface="微软雅黑" pitchFamily="34" charset="-122"/>
              </a:rPr>
              <a:t>a7</a:t>
            </a:r>
            <a:r>
              <a:rPr kumimoji="1" lang="en-US" altLang="zh-CN" sz="2400" dirty="0">
                <a:solidFill>
                  <a:schemeClr val="bg2">
                    <a:lumMod val="10000"/>
                  </a:schemeClr>
                </a:solidFill>
                <a:latin typeface="Verdana" pitchFamily="34" charset="0"/>
                <a:ea typeface="微软雅黑" pitchFamily="34" charset="-122"/>
              </a:rPr>
              <a:t> </a:t>
            </a:r>
            <a:r>
              <a:rPr kumimoji="1" lang="en-US" altLang="zh-CN" sz="2400" dirty="0" err="1">
                <a:solidFill>
                  <a:schemeClr val="bg2">
                    <a:lumMod val="10000"/>
                  </a:schemeClr>
                </a:solidFill>
                <a:latin typeface="Verdana" pitchFamily="34" charset="0"/>
                <a:ea typeface="微软雅黑" pitchFamily="34" charset="-122"/>
              </a:rPr>
              <a:t>a9</a:t>
            </a:r>
            <a:r>
              <a:rPr kumimoji="1" lang="en-US" altLang="zh-CN" sz="2400" dirty="0">
                <a:solidFill>
                  <a:schemeClr val="bg2">
                    <a:lumMod val="10000"/>
                  </a:schemeClr>
                </a:solidFill>
                <a:latin typeface="Verdana" pitchFamily="34" charset="0"/>
                <a:ea typeface="微软雅黑" pitchFamily="34" charset="-122"/>
              </a:rPr>
              <a:t> </a:t>
            </a:r>
            <a:r>
              <a:rPr kumimoji="1" lang="en-US" altLang="zh-CN" sz="2400" dirty="0" err="1">
                <a:solidFill>
                  <a:schemeClr val="bg2">
                    <a:lumMod val="10000"/>
                  </a:schemeClr>
                </a:solidFill>
                <a:latin typeface="Verdana" pitchFamily="34" charset="0"/>
                <a:ea typeface="微软雅黑" pitchFamily="34" charset="-122"/>
              </a:rPr>
              <a:t>a8</a:t>
            </a:r>
            <a:endParaRPr kumimoji="1" lang="en-US" altLang="zh-CN" sz="2400" dirty="0">
              <a:solidFill>
                <a:schemeClr val="bg2">
                  <a:lumMod val="10000"/>
                </a:schemeClr>
              </a:solidFill>
              <a:latin typeface="Verdana" pitchFamily="34" charset="0"/>
              <a:ea typeface="微软雅黑" pitchFamily="34" charset="-122"/>
            </a:endParaRPr>
          </a:p>
        </p:txBody>
      </p:sp>
      <p:sp>
        <p:nvSpPr>
          <p:cNvPr id="9" name="内容占位符 8"/>
          <p:cNvSpPr>
            <a:spLocks noGrp="1"/>
          </p:cNvSpPr>
          <p:nvPr>
            <p:ph idx="4294967295"/>
          </p:nvPr>
        </p:nvSpPr>
        <p:spPr>
          <a:xfrm>
            <a:off x="0" y="3860800"/>
            <a:ext cx="9144000" cy="2997200"/>
          </a:xfrm>
        </p:spPr>
        <p:txBody>
          <a:bodyPr>
            <a:normAutofit/>
          </a:bodyPr>
          <a:lstStyle/>
          <a:p>
            <a:pPr marL="468000" lvl="1" indent="-468000">
              <a:lnSpc>
                <a:spcPct val="130000"/>
              </a:lnSpc>
              <a:spcBef>
                <a:spcPts val="0"/>
              </a:spcBef>
              <a:buClr>
                <a:schemeClr val="tx1"/>
              </a:buClr>
              <a:buSzPct val="100000"/>
              <a:buFont typeface="Wingdings" panose="05000000000000000000" pitchFamily="2" charset="2"/>
              <a:buChar char=""/>
              <a:defRPr/>
            </a:pPr>
            <a:r>
              <a:rPr lang="en-US" altLang="zh-CN">
                <a:latin typeface="Verdana" panose="020B0604030504040204" pitchFamily="34" charset="0"/>
                <a:cs typeface="Verdana" panose="020B0604030504040204" pitchFamily="34" charset="0"/>
              </a:rPr>
              <a:t>AOV</a:t>
            </a:r>
            <a:r>
              <a:rPr lang="zh-CN" altLang="en-US">
                <a:latin typeface="Verdana" panose="020B0604030504040204" pitchFamily="34" charset="0"/>
                <a:cs typeface="Verdana" panose="020B0604030504040204" pitchFamily="34" charset="0"/>
              </a:rPr>
              <a:t>网：顶点表示活动的网</a:t>
            </a:r>
            <a:endParaRPr lang="en-US" altLang="zh-CN">
              <a:latin typeface="Verdana" panose="020B0604030504040204" pitchFamily="34" charset="0"/>
              <a:cs typeface="Verdana" panose="020B0604030504040204" pitchFamily="34" charset="0"/>
            </a:endParaRPr>
          </a:p>
          <a:p>
            <a:pPr marL="468000" lvl="1" indent="-468000">
              <a:lnSpc>
                <a:spcPct val="130000"/>
              </a:lnSpc>
              <a:spcBef>
                <a:spcPts val="0"/>
              </a:spcBef>
              <a:buClr>
                <a:schemeClr val="tx1"/>
              </a:buClr>
              <a:buSzPct val="100000"/>
              <a:buFont typeface="Wingdings" panose="05000000000000000000" pitchFamily="2" charset="2"/>
              <a:buChar char=""/>
              <a:defRPr/>
            </a:pPr>
            <a:r>
              <a:rPr lang="en-US" altLang="zh-CN">
                <a:latin typeface="Verdana" panose="020B0604030504040204" pitchFamily="34" charset="0"/>
                <a:cs typeface="Verdana" panose="020B0604030504040204" pitchFamily="34" charset="0"/>
              </a:rPr>
              <a:t>AOV</a:t>
            </a:r>
            <a:r>
              <a:rPr lang="zh-CN" altLang="en-US">
                <a:latin typeface="Verdana" panose="020B0604030504040204" pitchFamily="34" charset="0"/>
                <a:cs typeface="Verdana" panose="020B0604030504040204" pitchFamily="34" charset="0"/>
              </a:rPr>
              <a:t>网可用于解决如下两类问题</a:t>
            </a:r>
          </a:p>
          <a:p>
            <a:pPr marL="936000" lvl="1" indent="-468000">
              <a:lnSpc>
                <a:spcPct val="130000"/>
              </a:lnSpc>
              <a:spcBef>
                <a:spcPts val="0"/>
              </a:spcBef>
              <a:buClr>
                <a:schemeClr val="tx1"/>
              </a:buClr>
              <a:defRPr/>
            </a:pPr>
            <a:r>
              <a:rPr lang="zh-CN" altLang="en-US">
                <a:latin typeface="Verdana" panose="020B0604030504040204" pitchFamily="34" charset="0"/>
                <a:cs typeface="Verdana" panose="020B0604030504040204" pitchFamily="34" charset="0"/>
              </a:rPr>
              <a:t>判定工程的可行性</a:t>
            </a:r>
          </a:p>
          <a:p>
            <a:pPr marL="1404312" lvl="2" indent="-468000">
              <a:lnSpc>
                <a:spcPct val="130000"/>
              </a:lnSpc>
              <a:spcBef>
                <a:spcPts val="0"/>
              </a:spcBef>
              <a:buClr>
                <a:schemeClr val="tx1"/>
              </a:buClr>
              <a:defRPr/>
            </a:pPr>
            <a:r>
              <a:rPr lang="zh-CN" altLang="en-US">
                <a:latin typeface="Verdana" panose="020B0604030504040204" pitchFamily="34" charset="0"/>
                <a:cs typeface="Verdana" panose="020B0604030504040204" pitchFamily="34" charset="0"/>
              </a:rPr>
              <a:t>显然：若图中存在回路，则整个工程就无法结束</a:t>
            </a:r>
            <a:endParaRPr lang="en-US" altLang="zh-CN">
              <a:latin typeface="Verdana" panose="020B0604030504040204" pitchFamily="34" charset="0"/>
              <a:cs typeface="Verdana" panose="020B0604030504040204" pitchFamily="34" charset="0"/>
            </a:endParaRPr>
          </a:p>
          <a:p>
            <a:pPr marL="936000" lvl="1" indent="-468000">
              <a:lnSpc>
                <a:spcPct val="130000"/>
              </a:lnSpc>
              <a:spcBef>
                <a:spcPts val="0"/>
              </a:spcBef>
              <a:buClr>
                <a:schemeClr val="tx1"/>
              </a:buClr>
              <a:defRPr/>
            </a:pPr>
            <a:r>
              <a:rPr lang="zh-CN" altLang="en-US">
                <a:latin typeface="Verdana" panose="020B0604030504040204" pitchFamily="34" charset="0"/>
                <a:cs typeface="Verdana" panose="020B0604030504040204" pitchFamily="34" charset="0"/>
              </a:rPr>
              <a:t>确定各项活动在整个工程执行中的先后顺序 </a:t>
            </a:r>
          </a:p>
          <a:p>
            <a:pPr marL="1404312" lvl="2" indent="-468000">
              <a:lnSpc>
                <a:spcPct val="130000"/>
              </a:lnSpc>
              <a:spcBef>
                <a:spcPts val="0"/>
              </a:spcBef>
              <a:buClr>
                <a:schemeClr val="tx1"/>
              </a:buClr>
              <a:defRPr/>
            </a:pPr>
            <a:r>
              <a:rPr lang="zh-CN" altLang="en-US">
                <a:latin typeface="Verdana" panose="020B0604030504040204" pitchFamily="34" charset="0"/>
                <a:cs typeface="Verdana" panose="020B0604030504040204" pitchFamily="34" charset="0"/>
              </a:rPr>
              <a:t>称这种先后顺序为：拓扑有序序列</a:t>
            </a:r>
          </a:p>
        </p:txBody>
      </p:sp>
      <p:sp>
        <p:nvSpPr>
          <p:cNvPr id="10" name="标题 7"/>
          <p:cNvSpPr>
            <a:spLocks noGrp="1"/>
          </p:cNvSpPr>
          <p:nvPr>
            <p:ph type="title" idx="4294967295"/>
          </p:nvPr>
        </p:nvSpPr>
        <p:spPr>
          <a:xfrm>
            <a:off x="-4763" y="42863"/>
            <a:ext cx="9148763" cy="596900"/>
          </a:xfrm>
        </p:spPr>
        <p:txBody>
          <a:bodyPr/>
          <a:lstStyle/>
          <a:p>
            <a:r>
              <a:rPr lang="en-US" altLang="zh-CN"/>
              <a:t>AOV</a:t>
            </a:r>
            <a:r>
              <a:rPr lang="zh-CN" altLang="en-US"/>
              <a:t>网（</a:t>
            </a:r>
            <a:r>
              <a:rPr lang="en-US" altLang="zh-CN"/>
              <a:t>Activity On Vertex Network</a:t>
            </a:r>
            <a:r>
              <a:rPr lang="zh-CN" altLang="en-US"/>
              <a:t>）</a:t>
            </a:r>
          </a:p>
        </p:txBody>
      </p:sp>
      <p:cxnSp>
        <p:nvCxnSpPr>
          <p:cNvPr id="11" name="直接连接符 10"/>
          <p:cNvCxnSpPr/>
          <p:nvPr/>
        </p:nvCxnSpPr>
        <p:spPr bwMode="auto">
          <a:xfrm>
            <a:off x="-3304" y="3825044"/>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2279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wipe(left)">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wipe(left)">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Effect transition="in" filter="wipe(left)">
                                      <p:cBhvr>
                                        <p:cTn id="31" dur="500"/>
                                        <p:tgtEl>
                                          <p:spTgt spid="9">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animEffect transition="in" filter="wipe(left)">
                                      <p:cBhvr>
                                        <p:cTn id="36" dur="500"/>
                                        <p:tgtEl>
                                          <p:spTgt spid="9">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
                                            <p:txEl>
                                              <p:pRg st="3" end="3"/>
                                            </p:txEl>
                                          </p:spTgt>
                                        </p:tgtEl>
                                        <p:attrNameLst>
                                          <p:attrName>style.visibility</p:attrName>
                                        </p:attrNameLst>
                                      </p:cBhvr>
                                      <p:to>
                                        <p:strVal val="visible"/>
                                      </p:to>
                                    </p:set>
                                    <p:animEffect transition="in" filter="wipe(left)">
                                      <p:cBhvr>
                                        <p:cTn id="41" dur="500"/>
                                        <p:tgtEl>
                                          <p:spTgt spid="9">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
                                            <p:txEl>
                                              <p:pRg st="4" end="4"/>
                                            </p:txEl>
                                          </p:spTgt>
                                        </p:tgtEl>
                                        <p:attrNameLst>
                                          <p:attrName>style.visibility</p:attrName>
                                        </p:attrNameLst>
                                      </p:cBhvr>
                                      <p:to>
                                        <p:strVal val="visible"/>
                                      </p:to>
                                    </p:set>
                                    <p:animEffect transition="in" filter="wipe(left)">
                                      <p:cBhvr>
                                        <p:cTn id="46" dur="500"/>
                                        <p:tgtEl>
                                          <p:spTgt spid="9">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animEffect transition="in" filter="wipe(left)">
                                      <p:cBhvr>
                                        <p:cTn id="51"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0" y="2888940"/>
            <a:ext cx="9144000" cy="3969060"/>
          </a:xfrm>
          <a:prstGeom prst="rect">
            <a:avLst/>
          </a:prstGeom>
        </p:spPr>
        <p:txBody>
          <a:bodyPr/>
          <a:lstStyle/>
          <a:p>
            <a:pPr marL="468000" lvl="1" indent="-468000">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无</a:t>
            </a:r>
            <a:r>
              <a:rPr lang="zh-CN" altLang="en-US" dirty="0">
                <a:latin typeface="Verdana" panose="020B0604030504040204" pitchFamily="34" charset="0"/>
                <a:cs typeface="Verdana" panose="020B0604030504040204" pitchFamily="34" charset="0"/>
              </a:rPr>
              <a:t>向图中</a:t>
            </a:r>
            <a:r>
              <a:rPr lang="zh-CN" altLang="en-US">
                <a:latin typeface="Verdana" panose="020B0604030504040204" pitchFamily="34" charset="0"/>
                <a:cs typeface="Verdana" panose="020B0604030504040204" pitchFamily="34" charset="0"/>
              </a:rPr>
              <a:t>顶点</a:t>
            </a:r>
            <a:r>
              <a:rPr lang="en-US" altLang="zh-CN">
                <a:latin typeface="Verdana" panose="020B0604030504040204" pitchFamily="34" charset="0"/>
                <a:cs typeface="Verdana" panose="020B0604030504040204" pitchFamily="34" charset="0"/>
              </a:rPr>
              <a:t>v</a:t>
            </a:r>
            <a:r>
              <a:rPr lang="zh-CN" altLang="en-US">
                <a:latin typeface="Verdana" panose="020B0604030504040204" pitchFamily="34" charset="0"/>
                <a:cs typeface="Verdana" panose="020B0604030504040204" pitchFamily="34" charset="0"/>
              </a:rPr>
              <a:t>的度为：依</a:t>
            </a:r>
            <a:r>
              <a:rPr lang="zh-CN" altLang="en-US" dirty="0">
                <a:latin typeface="Verdana" panose="020B0604030504040204" pitchFamily="34" charset="0"/>
                <a:cs typeface="Verdana" panose="020B0604030504040204" pitchFamily="34" charset="0"/>
              </a:rPr>
              <a:t>附于</a:t>
            </a:r>
            <a:r>
              <a:rPr lang="zh-CN" altLang="en-US">
                <a:latin typeface="Verdana" panose="020B0604030504040204" pitchFamily="34" charset="0"/>
                <a:cs typeface="Verdana" panose="020B0604030504040204" pitchFamily="34" charset="0"/>
              </a:rPr>
              <a:t>顶点</a:t>
            </a:r>
            <a:r>
              <a:rPr lang="en-US" altLang="zh-CN">
                <a:latin typeface="Verdana" panose="020B0604030504040204" pitchFamily="34" charset="0"/>
                <a:cs typeface="Verdana" panose="020B0604030504040204" pitchFamily="34" charset="0"/>
              </a:rPr>
              <a:t>v</a:t>
            </a:r>
            <a:r>
              <a:rPr lang="zh-CN" altLang="en-US">
                <a:latin typeface="Verdana" panose="020B0604030504040204" pitchFamily="34" charset="0"/>
                <a:cs typeface="Verdana" panose="020B0604030504040204" pitchFamily="34" charset="0"/>
              </a:rPr>
              <a:t>的</a:t>
            </a:r>
            <a:r>
              <a:rPr lang="zh-CN" altLang="en-US" dirty="0">
                <a:latin typeface="Verdana" panose="020B0604030504040204" pitchFamily="34" charset="0"/>
                <a:cs typeface="Verdana" panose="020B0604030504040204" pitchFamily="34" charset="0"/>
              </a:rPr>
              <a:t>边数</a:t>
            </a:r>
            <a:endParaRPr lang="en-US" altLang="zh-CN" dirty="0">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zh-CN" altLang="zh-CN" dirty="0">
                <a:latin typeface="Verdana" panose="020B0604030504040204" pitchFamily="34" charset="0"/>
                <a:cs typeface="Verdana" panose="020B0604030504040204" pitchFamily="34" charset="0"/>
              </a:rPr>
              <a:t>依附：边(a, b) 依附于顶点a和b</a:t>
            </a:r>
          </a:p>
          <a:p>
            <a:pPr marL="468000" lvl="1" indent="-468000">
              <a:spcBef>
                <a:spcPts val="0"/>
              </a:spcBef>
              <a:buClr>
                <a:schemeClr val="tx1"/>
              </a:buClr>
              <a:buSzPct val="100000"/>
              <a:buFont typeface="Wingdings" panose="05000000000000000000" pitchFamily="2" charset="2"/>
              <a:buChar char=""/>
              <a:defRPr/>
            </a:pPr>
            <a:r>
              <a:rPr lang="zh-CN" altLang="zh-CN" dirty="0">
                <a:latin typeface="Verdana" panose="020B0604030504040204" pitchFamily="34" charset="0"/>
                <a:cs typeface="Verdana" panose="020B0604030504040204" pitchFamily="34" charset="0"/>
              </a:rPr>
              <a:t>有向图</a:t>
            </a:r>
            <a:r>
              <a:rPr lang="zh-CN" altLang="en-US" dirty="0">
                <a:latin typeface="Verdana" panose="020B0604030504040204" pitchFamily="34" charset="0"/>
                <a:cs typeface="Verdana" panose="020B0604030504040204" pitchFamily="34" charset="0"/>
              </a:rPr>
              <a:t>中</a:t>
            </a:r>
            <a:r>
              <a:rPr lang="zh-CN" altLang="en-US">
                <a:latin typeface="Verdana" panose="020B0604030504040204" pitchFamily="34" charset="0"/>
                <a:cs typeface="Verdana" panose="020B0604030504040204" pitchFamily="34" charset="0"/>
              </a:rPr>
              <a:t>顶点</a:t>
            </a:r>
            <a:r>
              <a:rPr lang="en-US" altLang="zh-CN">
                <a:latin typeface="Verdana" panose="020B0604030504040204" pitchFamily="34" charset="0"/>
                <a:cs typeface="Verdana" panose="020B0604030504040204" pitchFamily="34" charset="0"/>
              </a:rPr>
              <a:t>v</a:t>
            </a:r>
            <a:r>
              <a:rPr lang="zh-CN" altLang="en-US">
                <a:latin typeface="Verdana" panose="020B0604030504040204" pitchFamily="34" charset="0"/>
                <a:cs typeface="Verdana" panose="020B0604030504040204" pitchFamily="34" charset="0"/>
              </a:rPr>
              <a:t>的</a:t>
            </a:r>
            <a:r>
              <a:rPr lang="zh-CN" altLang="en-US" dirty="0">
                <a:latin typeface="Verdana" panose="020B0604030504040204" pitchFamily="34" charset="0"/>
                <a:cs typeface="Verdana" panose="020B0604030504040204" pitchFamily="34" charset="0"/>
              </a:rPr>
              <a:t>度为：</a:t>
            </a:r>
            <a:r>
              <a:rPr lang="zh-CN" altLang="en-US">
                <a:latin typeface="Verdana" panose="020B0604030504040204" pitchFamily="34" charset="0"/>
                <a:cs typeface="Verdana" panose="020B0604030504040204" pitchFamily="34" charset="0"/>
              </a:rPr>
              <a:t>顶点</a:t>
            </a:r>
            <a:r>
              <a:rPr lang="en-US" altLang="zh-CN">
                <a:latin typeface="Verdana" panose="020B0604030504040204" pitchFamily="34" charset="0"/>
                <a:cs typeface="Verdana" panose="020B0604030504040204" pitchFamily="34" charset="0"/>
              </a:rPr>
              <a:t>v</a:t>
            </a:r>
            <a:r>
              <a:rPr lang="zh-CN" altLang="en-US">
                <a:latin typeface="Verdana" panose="020B0604030504040204" pitchFamily="34" charset="0"/>
                <a:cs typeface="Verdana" panose="020B0604030504040204" pitchFamily="34" charset="0"/>
              </a:rPr>
              <a:t>的</a:t>
            </a:r>
            <a:r>
              <a:rPr lang="zh-CN" altLang="en-US" dirty="0">
                <a:latin typeface="Verdana" panose="020B0604030504040204" pitchFamily="34" charset="0"/>
                <a:cs typeface="Verdana" panose="020B0604030504040204" pitchFamily="34" charset="0"/>
              </a:rPr>
              <a:t>入度与出度之和</a:t>
            </a:r>
            <a:endParaRPr lang="en-US" altLang="zh-CN" dirty="0">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zh-CN" altLang="en-US" dirty="0">
                <a:latin typeface="Verdana" panose="020B0604030504040204" pitchFamily="34" charset="0"/>
                <a:cs typeface="Verdana" panose="020B0604030504040204" pitchFamily="34" charset="0"/>
              </a:rPr>
              <a:t>入度（</a:t>
            </a:r>
            <a:r>
              <a:rPr lang="en-US" altLang="zh-CN" dirty="0">
                <a:latin typeface="Verdana" panose="020B0604030504040204" pitchFamily="34" charset="0"/>
                <a:cs typeface="Verdana" panose="020B0604030504040204" pitchFamily="34" charset="0"/>
              </a:rPr>
              <a:t>in-degree</a:t>
            </a:r>
            <a:r>
              <a:rPr lang="zh-CN" altLang="en-US" dirty="0">
                <a:latin typeface="Verdana" panose="020B0604030504040204" pitchFamily="34" charset="0"/>
                <a:cs typeface="Verdana" panose="020B0604030504040204" pitchFamily="34" charset="0"/>
              </a:rPr>
              <a:t>）：以顶点</a:t>
            </a:r>
            <a:r>
              <a:rPr lang="en-US" altLang="zh-CN" dirty="0">
                <a:latin typeface="Verdana" panose="020B0604030504040204" pitchFamily="34" charset="0"/>
                <a:cs typeface="Verdana" panose="020B0604030504040204" pitchFamily="34" charset="0"/>
              </a:rPr>
              <a:t>V</a:t>
            </a:r>
            <a:r>
              <a:rPr lang="zh-CN" altLang="en-US" dirty="0">
                <a:latin typeface="Verdana" panose="020B0604030504040204" pitchFamily="34" charset="0"/>
                <a:cs typeface="Verdana" panose="020B0604030504040204" pitchFamily="34" charset="0"/>
              </a:rPr>
              <a:t>为弧头的弧数</a:t>
            </a:r>
          </a:p>
          <a:p>
            <a:pPr marL="936000" lvl="1" indent="-468000">
              <a:spcBef>
                <a:spcPts val="0"/>
              </a:spcBef>
              <a:buClr>
                <a:schemeClr val="tx1"/>
              </a:buClr>
              <a:defRPr/>
            </a:pPr>
            <a:r>
              <a:rPr lang="zh-CN" altLang="en-US" dirty="0">
                <a:latin typeface="Verdana" panose="020B0604030504040204" pitchFamily="34" charset="0"/>
                <a:cs typeface="Verdana" panose="020B0604030504040204" pitchFamily="34" charset="0"/>
              </a:rPr>
              <a:t>出度（</a:t>
            </a:r>
            <a:r>
              <a:rPr lang="en-US" altLang="zh-CN" dirty="0">
                <a:latin typeface="Verdana" panose="020B0604030504040204" pitchFamily="34" charset="0"/>
                <a:cs typeface="Verdana" panose="020B0604030504040204" pitchFamily="34" charset="0"/>
              </a:rPr>
              <a:t>o</a:t>
            </a:r>
            <a:r>
              <a:rPr lang="en-US" altLang="en-US" dirty="0">
                <a:latin typeface="Verdana" panose="020B0604030504040204" pitchFamily="34" charset="0"/>
                <a:cs typeface="Verdana" panose="020B0604030504040204" pitchFamily="34" charset="0"/>
              </a:rPr>
              <a:t>ut-degree</a:t>
            </a:r>
            <a:r>
              <a:rPr lang="zh-CN" altLang="en-US" dirty="0">
                <a:latin typeface="Verdana" panose="020B0604030504040204" pitchFamily="34" charset="0"/>
                <a:cs typeface="Verdana" panose="020B0604030504040204" pitchFamily="34" charset="0"/>
              </a:rPr>
              <a:t>）：以顶点</a:t>
            </a:r>
            <a:r>
              <a:rPr lang="en-US" altLang="zh-CN" dirty="0">
                <a:latin typeface="Verdana" panose="020B0604030504040204" pitchFamily="34" charset="0"/>
                <a:cs typeface="Verdana" panose="020B0604030504040204" pitchFamily="34" charset="0"/>
              </a:rPr>
              <a:t>V</a:t>
            </a:r>
            <a:r>
              <a:rPr lang="zh-CN" altLang="en-US" dirty="0">
                <a:latin typeface="Verdana" panose="020B0604030504040204" pitchFamily="34" charset="0"/>
                <a:cs typeface="Verdana" panose="020B0604030504040204" pitchFamily="34" charset="0"/>
              </a:rPr>
              <a:t>为弧尾的弧数</a:t>
            </a:r>
          </a:p>
          <a:p>
            <a:pPr marL="936000" lvl="1" indent="-468000">
              <a:spcBef>
                <a:spcPts val="0"/>
              </a:spcBef>
              <a:buClr>
                <a:schemeClr val="tx1"/>
              </a:buClr>
              <a:defRPr/>
            </a:pPr>
            <a:r>
              <a:rPr lang="en-US" altLang="zh-CN">
                <a:latin typeface="Verdana" panose="020B0604030504040204" pitchFamily="34" charset="0"/>
                <a:cs typeface="Verdana" panose="020B0604030504040204" pitchFamily="34" charset="0"/>
              </a:rPr>
              <a:t>d</a:t>
            </a:r>
            <a:r>
              <a:rPr lang="en-US" altLang="en-US">
                <a:latin typeface="Verdana" panose="020B0604030504040204" pitchFamily="34" charset="0"/>
                <a:cs typeface="Verdana" panose="020B0604030504040204" pitchFamily="34" charset="0"/>
              </a:rPr>
              <a:t>egree(</a:t>
            </a:r>
            <a:r>
              <a:rPr lang="en-US" altLang="zh-CN">
                <a:latin typeface="Verdana" panose="020B0604030504040204" pitchFamily="34" charset="0"/>
                <a:cs typeface="Verdana" panose="020B0604030504040204" pitchFamily="34" charset="0"/>
              </a:rPr>
              <a:t>v) = in-degree(v) + o</a:t>
            </a:r>
            <a:r>
              <a:rPr lang="en-US" altLang="en-US">
                <a:latin typeface="Verdana" panose="020B0604030504040204" pitchFamily="34" charset="0"/>
                <a:cs typeface="Verdana" panose="020B0604030504040204" pitchFamily="34" charset="0"/>
              </a:rPr>
              <a:t>ut-degree(</a:t>
            </a:r>
            <a:r>
              <a:rPr lang="en-US" altLang="zh-CN">
                <a:latin typeface="Verdana" panose="020B0604030504040204" pitchFamily="34" charset="0"/>
                <a:cs typeface="Verdana" panose="020B0604030504040204" pitchFamily="34" charset="0"/>
              </a:rPr>
              <a:t>v)</a:t>
            </a:r>
            <a:endParaRPr lang="zh-CN" altLang="zh-CN" dirty="0">
              <a:latin typeface="Verdana" panose="020B0604030504040204" pitchFamily="34" charset="0"/>
              <a:cs typeface="Verdana" panose="020B0604030504040204" pitchFamily="34" charset="0"/>
            </a:endParaRPr>
          </a:p>
        </p:txBody>
      </p:sp>
      <p:sp>
        <p:nvSpPr>
          <p:cNvPr id="5"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defRPr/>
            </a:pPr>
            <a:r>
              <a:rPr lang="zh-CN" altLang="en-US" sz="3200" b="0"/>
              <a:t>图的定义：</a:t>
            </a:r>
            <a:r>
              <a:rPr lang="zh-CN" altLang="en-US" sz="3200" b="0">
                <a:solidFill>
                  <a:schemeClr val="bg2">
                    <a:lumMod val="10000"/>
                  </a:schemeClr>
                </a:solidFill>
              </a:rPr>
              <a:t>顶点的度（</a:t>
            </a:r>
            <a:r>
              <a:rPr lang="en-US" altLang="zh-CN" sz="3200" b="0">
                <a:solidFill>
                  <a:schemeClr val="bg2">
                    <a:lumMod val="10000"/>
                  </a:schemeClr>
                </a:solidFill>
              </a:rPr>
              <a:t>Degree</a:t>
            </a:r>
            <a:r>
              <a:rPr lang="zh-CN" altLang="en-US" sz="3200" b="0">
                <a:solidFill>
                  <a:schemeClr val="bg2">
                    <a:lumMod val="10000"/>
                  </a:schemeClr>
                </a:solidFill>
              </a:rPr>
              <a:t>）</a:t>
            </a:r>
          </a:p>
        </p:txBody>
      </p:sp>
      <p:cxnSp>
        <p:nvCxnSpPr>
          <p:cNvPr id="6" name="直接连接符 5"/>
          <p:cNvCxnSpPr/>
          <p:nvPr/>
        </p:nvCxnSpPr>
        <p:spPr bwMode="auto">
          <a:xfrm>
            <a:off x="-3304" y="2816932"/>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grpSp>
        <p:nvGrpSpPr>
          <p:cNvPr id="8" name="组合 7"/>
          <p:cNvGrpSpPr/>
          <p:nvPr/>
        </p:nvGrpSpPr>
        <p:grpSpPr>
          <a:xfrm>
            <a:off x="971600" y="887576"/>
            <a:ext cx="4717880" cy="936000"/>
            <a:chOff x="971600" y="887576"/>
            <a:chExt cx="4717880" cy="936000"/>
          </a:xfrm>
        </p:grpSpPr>
        <p:graphicFrame>
          <p:nvGraphicFramePr>
            <p:cNvPr id="2" name="对象 1"/>
            <p:cNvGraphicFramePr>
              <a:graphicFrameLocks noChangeAspect="1"/>
            </p:cNvGraphicFramePr>
            <p:nvPr>
              <p:extLst>
                <p:ext uri="{D42A27DB-BD31-4B8C-83A1-F6EECF244321}">
                  <p14:modId xmlns:p14="http://schemas.microsoft.com/office/powerpoint/2010/main" val="2104001537"/>
                </p:ext>
              </p:extLst>
            </p:nvPr>
          </p:nvGraphicFramePr>
          <p:xfrm>
            <a:off x="2411760" y="887576"/>
            <a:ext cx="3277720" cy="936000"/>
          </p:xfrm>
          <a:graphic>
            <a:graphicData uri="http://schemas.openxmlformats.org/presentationml/2006/ole">
              <mc:AlternateContent xmlns:mc="http://schemas.openxmlformats.org/markup-compatibility/2006">
                <mc:Choice xmlns:v="urn:schemas-microsoft-com:vml" Requires="v">
                  <p:oleObj spid="_x0000_s159918" name="Equation" r:id="rId4" imgW="1511280" imgH="431640" progId="Equation.DSMT4">
                    <p:embed/>
                  </p:oleObj>
                </mc:Choice>
                <mc:Fallback>
                  <p:oleObj name="Equation" r:id="rId4" imgW="151128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887576"/>
                          <a:ext cx="3277720" cy="93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80"/>
            <p:cNvSpPr txBox="1">
              <a:spLocks noChangeArrowheads="1"/>
            </p:cNvSpPr>
            <p:nvPr/>
          </p:nvSpPr>
          <p:spPr bwMode="auto">
            <a:xfrm>
              <a:off x="971600" y="1124744"/>
              <a:ext cx="1692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a:solidFill>
                    <a:srgbClr val="FF0000"/>
                  </a:solidFill>
                  <a:latin typeface="微软雅黑" panose="020B0503020204020204" pitchFamily="34" charset="-122"/>
                  <a:ea typeface="微软雅黑" panose="020B0503020204020204" pitchFamily="34" charset="-122"/>
                </a:rPr>
                <a:t>无向图：</a:t>
              </a:r>
            </a:p>
          </p:txBody>
        </p:sp>
      </p:grpSp>
      <p:grpSp>
        <p:nvGrpSpPr>
          <p:cNvPr id="10" name="组合 9"/>
          <p:cNvGrpSpPr/>
          <p:nvPr/>
        </p:nvGrpSpPr>
        <p:grpSpPr>
          <a:xfrm>
            <a:off x="971600" y="1715668"/>
            <a:ext cx="7334896" cy="936000"/>
            <a:chOff x="971600" y="1715668"/>
            <a:chExt cx="7334896" cy="936000"/>
          </a:xfrm>
        </p:grpSpPr>
        <p:graphicFrame>
          <p:nvGraphicFramePr>
            <p:cNvPr id="3" name="对象 2"/>
            <p:cNvGraphicFramePr>
              <a:graphicFrameLocks noChangeAspect="1"/>
            </p:cNvGraphicFramePr>
            <p:nvPr>
              <p:extLst>
                <p:ext uri="{D42A27DB-BD31-4B8C-83A1-F6EECF244321}">
                  <p14:modId xmlns:p14="http://schemas.microsoft.com/office/powerpoint/2010/main" val="1252152777"/>
                </p:ext>
              </p:extLst>
            </p:nvPr>
          </p:nvGraphicFramePr>
          <p:xfrm>
            <a:off x="2411760" y="1715668"/>
            <a:ext cx="5894736" cy="936000"/>
          </p:xfrm>
          <a:graphic>
            <a:graphicData uri="http://schemas.openxmlformats.org/presentationml/2006/ole">
              <mc:AlternateContent xmlns:mc="http://schemas.openxmlformats.org/markup-compatibility/2006">
                <mc:Choice xmlns:v="urn:schemas-microsoft-com:vml" Requires="v">
                  <p:oleObj spid="_x0000_s159919" name="Equation" r:id="rId6" imgW="2717640" imgH="431640" progId="Equation.DSMT4">
                    <p:embed/>
                  </p:oleObj>
                </mc:Choice>
                <mc:Fallback>
                  <p:oleObj name="Equation" r:id="rId6" imgW="2717640" imgH="4316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760" y="1715668"/>
                          <a:ext cx="5894736" cy="93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80"/>
            <p:cNvSpPr txBox="1">
              <a:spLocks noChangeArrowheads="1"/>
            </p:cNvSpPr>
            <p:nvPr/>
          </p:nvSpPr>
          <p:spPr bwMode="auto">
            <a:xfrm>
              <a:off x="971600" y="1952836"/>
              <a:ext cx="1692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a:solidFill>
                    <a:srgbClr val="FF0000"/>
                  </a:solidFill>
                  <a:latin typeface="微软雅黑" panose="020B0503020204020204" pitchFamily="34" charset="-122"/>
                  <a:ea typeface="微软雅黑" panose="020B0503020204020204" pitchFamily="34" charset="-122"/>
                </a:rPr>
                <a:t>有向图：</a:t>
              </a:r>
            </a:p>
          </p:txBody>
        </p:sp>
      </p:grpSp>
    </p:spTree>
    <p:extLst>
      <p:ext uri="{BB962C8B-B14F-4D97-AF65-F5344CB8AC3E}">
        <p14:creationId xmlns:p14="http://schemas.microsoft.com/office/powerpoint/2010/main" val="184498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left)">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left)">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3">
                                            <p:txEl>
                                              <p:pRg st="2" end="2"/>
                                            </p:txEl>
                                          </p:spTgt>
                                        </p:tgtEl>
                                        <p:attrNameLst>
                                          <p:attrName>style.visibility</p:attrName>
                                        </p:attrNameLst>
                                      </p:cBhvr>
                                      <p:to>
                                        <p:strVal val="visible"/>
                                      </p:to>
                                    </p:set>
                                    <p:animEffect transition="in" filter="wipe(left)">
                                      <p:cBhvr>
                                        <p:cTn id="22" dur="500"/>
                                        <p:tgtEl>
                                          <p:spTgt spid="1024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3">
                                            <p:txEl>
                                              <p:pRg st="3" end="3"/>
                                            </p:txEl>
                                          </p:spTgt>
                                        </p:tgtEl>
                                        <p:attrNameLst>
                                          <p:attrName>style.visibility</p:attrName>
                                        </p:attrNameLst>
                                      </p:cBhvr>
                                      <p:to>
                                        <p:strVal val="visible"/>
                                      </p:to>
                                    </p:set>
                                    <p:animEffect transition="in" filter="wipe(left)">
                                      <p:cBhvr>
                                        <p:cTn id="27" dur="500"/>
                                        <p:tgtEl>
                                          <p:spTgt spid="1024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43">
                                            <p:txEl>
                                              <p:pRg st="4" end="4"/>
                                            </p:txEl>
                                          </p:spTgt>
                                        </p:tgtEl>
                                        <p:attrNameLst>
                                          <p:attrName>style.visibility</p:attrName>
                                        </p:attrNameLst>
                                      </p:cBhvr>
                                      <p:to>
                                        <p:strVal val="visible"/>
                                      </p:to>
                                    </p:set>
                                    <p:animEffect transition="in" filter="wipe(left)">
                                      <p:cBhvr>
                                        <p:cTn id="32" dur="500"/>
                                        <p:tgtEl>
                                          <p:spTgt spid="1024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Effect transition="in" filter="wipe(left)">
                                      <p:cBhvr>
                                        <p:cTn id="37" dur="500"/>
                                        <p:tgtEl>
                                          <p:spTgt spid="1024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5"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 name="Group 115"/>
          <p:cNvGrpSpPr>
            <a:grpSpLocks/>
          </p:cNvGrpSpPr>
          <p:nvPr/>
        </p:nvGrpSpPr>
        <p:grpSpPr bwMode="auto">
          <a:xfrm>
            <a:off x="3851275" y="-26988"/>
            <a:ext cx="5086350" cy="6769101"/>
            <a:chOff x="2426" y="-108"/>
            <a:chExt cx="3204" cy="4264"/>
          </a:xfrm>
        </p:grpSpPr>
        <p:sp>
          <p:nvSpPr>
            <p:cNvPr id="4" name="Rectangle 6"/>
            <p:cNvSpPr>
              <a:spLocks noChangeArrowheads="1"/>
            </p:cNvSpPr>
            <p:nvPr/>
          </p:nvSpPr>
          <p:spPr bwMode="auto">
            <a:xfrm>
              <a:off x="2440" y="211"/>
              <a:ext cx="3190" cy="394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zh-CN" altLang="en-US" sz="2000">
                <a:solidFill>
                  <a:schemeClr val="bg2">
                    <a:lumMod val="10000"/>
                  </a:schemeClr>
                </a:solidFill>
                <a:latin typeface="Times New Roman" pitchFamily="18" charset="0"/>
              </a:endParaRPr>
            </a:p>
          </p:txBody>
        </p:sp>
        <p:sp>
          <p:nvSpPr>
            <p:cNvPr id="5" name="Line 8"/>
            <p:cNvSpPr>
              <a:spLocks noChangeShapeType="1"/>
            </p:cNvSpPr>
            <p:nvPr/>
          </p:nvSpPr>
          <p:spPr bwMode="auto">
            <a:xfrm>
              <a:off x="2440" y="538"/>
              <a:ext cx="31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tIns="82800" anchor="ctr" anchorCtr="1"/>
            <a:lstStyle/>
            <a:p>
              <a:endParaRPr lang="zh-CN" altLang="en-US">
                <a:solidFill>
                  <a:schemeClr val="bg2">
                    <a:lumMod val="10000"/>
                  </a:schemeClr>
                </a:solidFill>
              </a:endParaRPr>
            </a:p>
          </p:txBody>
        </p:sp>
        <p:sp>
          <p:nvSpPr>
            <p:cNvPr id="6" name="Line 9"/>
            <p:cNvSpPr>
              <a:spLocks noChangeShapeType="1"/>
            </p:cNvSpPr>
            <p:nvPr/>
          </p:nvSpPr>
          <p:spPr bwMode="auto">
            <a:xfrm>
              <a:off x="2440" y="867"/>
              <a:ext cx="31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tIns="82800" anchor="ctr" anchorCtr="1"/>
            <a:lstStyle/>
            <a:p>
              <a:endParaRPr lang="zh-CN" altLang="en-US">
                <a:solidFill>
                  <a:schemeClr val="bg2">
                    <a:lumMod val="10000"/>
                  </a:schemeClr>
                </a:solidFill>
              </a:endParaRPr>
            </a:p>
          </p:txBody>
        </p:sp>
        <p:sp>
          <p:nvSpPr>
            <p:cNvPr id="7" name="Line 10"/>
            <p:cNvSpPr>
              <a:spLocks noChangeShapeType="1"/>
            </p:cNvSpPr>
            <p:nvPr/>
          </p:nvSpPr>
          <p:spPr bwMode="auto">
            <a:xfrm>
              <a:off x="2440" y="1196"/>
              <a:ext cx="31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tIns="82800" anchor="ctr" anchorCtr="1"/>
            <a:lstStyle/>
            <a:p>
              <a:endParaRPr lang="zh-CN" altLang="en-US">
                <a:solidFill>
                  <a:schemeClr val="bg2">
                    <a:lumMod val="10000"/>
                  </a:schemeClr>
                </a:solidFill>
              </a:endParaRPr>
            </a:p>
          </p:txBody>
        </p:sp>
        <p:sp>
          <p:nvSpPr>
            <p:cNvPr id="8" name="Line 11"/>
            <p:cNvSpPr>
              <a:spLocks noChangeShapeType="1"/>
            </p:cNvSpPr>
            <p:nvPr/>
          </p:nvSpPr>
          <p:spPr bwMode="auto">
            <a:xfrm>
              <a:off x="2440" y="1525"/>
              <a:ext cx="31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tIns="82800" anchor="ctr" anchorCtr="1"/>
            <a:lstStyle/>
            <a:p>
              <a:endParaRPr lang="zh-CN" altLang="en-US">
                <a:solidFill>
                  <a:schemeClr val="bg2">
                    <a:lumMod val="10000"/>
                  </a:schemeClr>
                </a:solidFill>
              </a:endParaRPr>
            </a:p>
          </p:txBody>
        </p:sp>
        <p:sp>
          <p:nvSpPr>
            <p:cNvPr id="9" name="Line 12"/>
            <p:cNvSpPr>
              <a:spLocks noChangeShapeType="1"/>
            </p:cNvSpPr>
            <p:nvPr/>
          </p:nvSpPr>
          <p:spPr bwMode="auto">
            <a:xfrm>
              <a:off x="2440" y="1854"/>
              <a:ext cx="31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tIns="82800" anchor="ctr" anchorCtr="1"/>
            <a:lstStyle/>
            <a:p>
              <a:endParaRPr lang="zh-CN" altLang="en-US">
                <a:solidFill>
                  <a:schemeClr val="bg2">
                    <a:lumMod val="10000"/>
                  </a:schemeClr>
                </a:solidFill>
              </a:endParaRPr>
            </a:p>
          </p:txBody>
        </p:sp>
        <p:sp>
          <p:nvSpPr>
            <p:cNvPr id="10" name="Line 13"/>
            <p:cNvSpPr>
              <a:spLocks noChangeShapeType="1"/>
            </p:cNvSpPr>
            <p:nvPr/>
          </p:nvSpPr>
          <p:spPr bwMode="auto">
            <a:xfrm>
              <a:off x="2440" y="2183"/>
              <a:ext cx="31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tIns="82800" anchor="ctr" anchorCtr="1"/>
            <a:lstStyle/>
            <a:p>
              <a:endParaRPr lang="zh-CN" altLang="en-US">
                <a:solidFill>
                  <a:schemeClr val="bg2">
                    <a:lumMod val="10000"/>
                  </a:schemeClr>
                </a:solidFill>
              </a:endParaRPr>
            </a:p>
          </p:txBody>
        </p:sp>
        <p:sp>
          <p:nvSpPr>
            <p:cNvPr id="11" name="Line 14"/>
            <p:cNvSpPr>
              <a:spLocks noChangeShapeType="1"/>
            </p:cNvSpPr>
            <p:nvPr/>
          </p:nvSpPr>
          <p:spPr bwMode="auto">
            <a:xfrm>
              <a:off x="2440" y="2511"/>
              <a:ext cx="31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tIns="82800" anchor="ctr" anchorCtr="1"/>
            <a:lstStyle/>
            <a:p>
              <a:endParaRPr lang="zh-CN" altLang="en-US">
                <a:solidFill>
                  <a:schemeClr val="bg2">
                    <a:lumMod val="10000"/>
                  </a:schemeClr>
                </a:solidFill>
              </a:endParaRPr>
            </a:p>
          </p:txBody>
        </p:sp>
        <p:sp>
          <p:nvSpPr>
            <p:cNvPr id="12" name="Line 15"/>
            <p:cNvSpPr>
              <a:spLocks noChangeShapeType="1"/>
            </p:cNvSpPr>
            <p:nvPr/>
          </p:nvSpPr>
          <p:spPr bwMode="auto">
            <a:xfrm>
              <a:off x="2440" y="2840"/>
              <a:ext cx="31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tIns="82800" anchor="ctr" anchorCtr="1"/>
            <a:lstStyle/>
            <a:p>
              <a:endParaRPr lang="zh-CN" altLang="en-US">
                <a:solidFill>
                  <a:schemeClr val="bg2">
                    <a:lumMod val="10000"/>
                  </a:schemeClr>
                </a:solidFill>
              </a:endParaRPr>
            </a:p>
          </p:txBody>
        </p:sp>
        <p:sp>
          <p:nvSpPr>
            <p:cNvPr id="13" name="Line 16"/>
            <p:cNvSpPr>
              <a:spLocks noChangeShapeType="1"/>
            </p:cNvSpPr>
            <p:nvPr/>
          </p:nvSpPr>
          <p:spPr bwMode="auto">
            <a:xfrm>
              <a:off x="2440" y="3169"/>
              <a:ext cx="31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tIns="82800" anchor="ctr" anchorCtr="1"/>
            <a:lstStyle/>
            <a:p>
              <a:endParaRPr lang="zh-CN" altLang="en-US">
                <a:solidFill>
                  <a:schemeClr val="bg2">
                    <a:lumMod val="10000"/>
                  </a:schemeClr>
                </a:solidFill>
              </a:endParaRPr>
            </a:p>
          </p:txBody>
        </p:sp>
        <p:sp>
          <p:nvSpPr>
            <p:cNvPr id="14" name="Line 17"/>
            <p:cNvSpPr>
              <a:spLocks noChangeShapeType="1"/>
            </p:cNvSpPr>
            <p:nvPr/>
          </p:nvSpPr>
          <p:spPr bwMode="auto">
            <a:xfrm>
              <a:off x="2440" y="3498"/>
              <a:ext cx="31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tIns="82800" anchor="ctr" anchorCtr="1"/>
            <a:lstStyle/>
            <a:p>
              <a:endParaRPr lang="zh-CN" altLang="en-US">
                <a:solidFill>
                  <a:schemeClr val="bg2">
                    <a:lumMod val="10000"/>
                  </a:schemeClr>
                </a:solidFill>
              </a:endParaRPr>
            </a:p>
          </p:txBody>
        </p:sp>
        <p:sp>
          <p:nvSpPr>
            <p:cNvPr id="15" name="Line 18"/>
            <p:cNvSpPr>
              <a:spLocks noChangeShapeType="1"/>
            </p:cNvSpPr>
            <p:nvPr/>
          </p:nvSpPr>
          <p:spPr bwMode="auto">
            <a:xfrm>
              <a:off x="2440" y="3827"/>
              <a:ext cx="31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tIns="82800" anchor="ctr" anchorCtr="1"/>
            <a:lstStyle/>
            <a:p>
              <a:endParaRPr lang="zh-CN" altLang="en-US">
                <a:solidFill>
                  <a:schemeClr val="bg2">
                    <a:lumMod val="10000"/>
                  </a:schemeClr>
                </a:solidFill>
              </a:endParaRPr>
            </a:p>
          </p:txBody>
        </p:sp>
        <p:sp>
          <p:nvSpPr>
            <p:cNvPr id="16" name="Line 19"/>
            <p:cNvSpPr>
              <a:spLocks noChangeShapeType="1"/>
            </p:cNvSpPr>
            <p:nvPr/>
          </p:nvSpPr>
          <p:spPr bwMode="auto">
            <a:xfrm>
              <a:off x="3016" y="211"/>
              <a:ext cx="0" cy="39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tIns="82800" anchor="ctr" anchorCtr="1"/>
            <a:lstStyle/>
            <a:p>
              <a:endParaRPr lang="zh-CN" altLang="en-US">
                <a:solidFill>
                  <a:schemeClr val="bg2">
                    <a:lumMod val="10000"/>
                  </a:schemeClr>
                </a:solidFill>
              </a:endParaRPr>
            </a:p>
          </p:txBody>
        </p:sp>
        <p:sp>
          <p:nvSpPr>
            <p:cNvPr id="17" name="Line 20"/>
            <p:cNvSpPr>
              <a:spLocks noChangeShapeType="1"/>
            </p:cNvSpPr>
            <p:nvPr/>
          </p:nvSpPr>
          <p:spPr bwMode="auto">
            <a:xfrm>
              <a:off x="4558" y="211"/>
              <a:ext cx="0" cy="39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tIns="82800" anchor="ctr" anchorCtr="1"/>
            <a:lstStyle/>
            <a:p>
              <a:endParaRPr lang="zh-CN" altLang="en-US">
                <a:solidFill>
                  <a:schemeClr val="bg2">
                    <a:lumMod val="10000"/>
                  </a:schemeClr>
                </a:solidFill>
              </a:endParaRPr>
            </a:p>
          </p:txBody>
        </p:sp>
        <p:sp>
          <p:nvSpPr>
            <p:cNvPr id="18" name="Text Box 4"/>
            <p:cNvSpPr txBox="1">
              <a:spLocks noChangeArrowheads="1"/>
            </p:cNvSpPr>
            <p:nvPr/>
          </p:nvSpPr>
          <p:spPr bwMode="auto">
            <a:xfrm>
              <a:off x="3016" y="210"/>
              <a:ext cx="15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solidFill>
                    <a:schemeClr val="bg2">
                      <a:lumMod val="10000"/>
                    </a:schemeClr>
                  </a:solidFill>
                  <a:ea typeface="微软雅黑" pitchFamily="34" charset="-122"/>
                </a:rPr>
                <a:t>程序设计基础</a:t>
              </a:r>
            </a:p>
          </p:txBody>
        </p:sp>
        <p:sp>
          <p:nvSpPr>
            <p:cNvPr id="19" name="Text Box 4"/>
            <p:cNvSpPr txBox="1">
              <a:spLocks noChangeArrowheads="1"/>
            </p:cNvSpPr>
            <p:nvPr/>
          </p:nvSpPr>
          <p:spPr bwMode="auto">
            <a:xfrm>
              <a:off x="3016" y="539"/>
              <a:ext cx="15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solidFill>
                    <a:schemeClr val="bg2">
                      <a:lumMod val="10000"/>
                    </a:schemeClr>
                  </a:solidFill>
                  <a:ea typeface="微软雅黑" pitchFamily="34" charset="-122"/>
                </a:rPr>
                <a:t>离散数学</a:t>
              </a:r>
            </a:p>
          </p:txBody>
        </p:sp>
        <p:sp>
          <p:nvSpPr>
            <p:cNvPr id="20" name="Text Box 4"/>
            <p:cNvSpPr txBox="1">
              <a:spLocks noChangeArrowheads="1"/>
            </p:cNvSpPr>
            <p:nvPr/>
          </p:nvSpPr>
          <p:spPr bwMode="auto">
            <a:xfrm>
              <a:off x="3016" y="869"/>
              <a:ext cx="15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dirty="0">
                  <a:solidFill>
                    <a:schemeClr val="bg2">
                      <a:lumMod val="10000"/>
                    </a:schemeClr>
                  </a:solidFill>
                  <a:ea typeface="微软雅黑" pitchFamily="34" charset="-122"/>
                </a:rPr>
                <a:t>数据结构与算法</a:t>
              </a:r>
            </a:p>
          </p:txBody>
        </p:sp>
        <p:sp>
          <p:nvSpPr>
            <p:cNvPr id="21" name="Text Box 4"/>
            <p:cNvSpPr txBox="1">
              <a:spLocks noChangeArrowheads="1"/>
            </p:cNvSpPr>
            <p:nvPr/>
          </p:nvSpPr>
          <p:spPr bwMode="auto">
            <a:xfrm>
              <a:off x="3016" y="1199"/>
              <a:ext cx="15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solidFill>
                    <a:schemeClr val="bg2">
                      <a:lumMod val="10000"/>
                    </a:schemeClr>
                  </a:solidFill>
                  <a:ea typeface="微软雅黑" pitchFamily="34" charset="-122"/>
                </a:rPr>
                <a:t>汇编语言</a:t>
              </a:r>
            </a:p>
          </p:txBody>
        </p:sp>
        <p:sp>
          <p:nvSpPr>
            <p:cNvPr id="22" name="Text Box 4"/>
            <p:cNvSpPr txBox="1">
              <a:spLocks noChangeArrowheads="1"/>
            </p:cNvSpPr>
            <p:nvPr/>
          </p:nvSpPr>
          <p:spPr bwMode="auto">
            <a:xfrm>
              <a:off x="3016" y="1529"/>
              <a:ext cx="15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solidFill>
                    <a:schemeClr val="bg2">
                      <a:lumMod val="10000"/>
                    </a:schemeClr>
                  </a:solidFill>
                  <a:ea typeface="微软雅黑" pitchFamily="34" charset="-122"/>
                </a:rPr>
                <a:t>形式语言与自动机</a:t>
              </a:r>
            </a:p>
          </p:txBody>
        </p:sp>
        <p:sp>
          <p:nvSpPr>
            <p:cNvPr id="23" name="Text Box 4"/>
            <p:cNvSpPr txBox="1">
              <a:spLocks noChangeArrowheads="1"/>
            </p:cNvSpPr>
            <p:nvPr/>
          </p:nvSpPr>
          <p:spPr bwMode="auto">
            <a:xfrm>
              <a:off x="3016" y="1859"/>
              <a:ext cx="15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solidFill>
                    <a:schemeClr val="bg2">
                      <a:lumMod val="10000"/>
                    </a:schemeClr>
                  </a:solidFill>
                  <a:ea typeface="微软雅黑" pitchFamily="34" charset="-122"/>
                </a:rPr>
                <a:t>计算机原理</a:t>
              </a:r>
            </a:p>
          </p:txBody>
        </p:sp>
        <p:sp>
          <p:nvSpPr>
            <p:cNvPr id="24" name="Text Box 4"/>
            <p:cNvSpPr txBox="1">
              <a:spLocks noChangeArrowheads="1"/>
            </p:cNvSpPr>
            <p:nvPr/>
          </p:nvSpPr>
          <p:spPr bwMode="auto">
            <a:xfrm>
              <a:off x="3016" y="2188"/>
              <a:ext cx="15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solidFill>
                    <a:schemeClr val="bg2">
                      <a:lumMod val="10000"/>
                    </a:schemeClr>
                  </a:solidFill>
                  <a:ea typeface="微软雅黑" pitchFamily="34" charset="-122"/>
                </a:rPr>
                <a:t>编译原理</a:t>
              </a:r>
            </a:p>
          </p:txBody>
        </p:sp>
        <p:sp>
          <p:nvSpPr>
            <p:cNvPr id="25" name="Text Box 4"/>
            <p:cNvSpPr txBox="1">
              <a:spLocks noChangeArrowheads="1"/>
            </p:cNvSpPr>
            <p:nvPr/>
          </p:nvSpPr>
          <p:spPr bwMode="auto">
            <a:xfrm>
              <a:off x="3016" y="2518"/>
              <a:ext cx="15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solidFill>
                    <a:schemeClr val="bg2">
                      <a:lumMod val="10000"/>
                    </a:schemeClr>
                  </a:solidFill>
                  <a:ea typeface="微软雅黑" pitchFamily="34" charset="-122"/>
                </a:rPr>
                <a:t>操作系统</a:t>
              </a:r>
            </a:p>
          </p:txBody>
        </p:sp>
        <p:sp>
          <p:nvSpPr>
            <p:cNvPr id="26" name="Text Box 4"/>
            <p:cNvSpPr txBox="1">
              <a:spLocks noChangeArrowheads="1"/>
            </p:cNvSpPr>
            <p:nvPr/>
          </p:nvSpPr>
          <p:spPr bwMode="auto">
            <a:xfrm>
              <a:off x="3016" y="2848"/>
              <a:ext cx="15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solidFill>
                    <a:schemeClr val="bg2">
                      <a:lumMod val="10000"/>
                    </a:schemeClr>
                  </a:solidFill>
                  <a:ea typeface="微软雅黑" pitchFamily="34" charset="-122"/>
                </a:rPr>
                <a:t>高等数学</a:t>
              </a:r>
            </a:p>
          </p:txBody>
        </p:sp>
        <p:sp>
          <p:nvSpPr>
            <p:cNvPr id="27" name="Text Box 4"/>
            <p:cNvSpPr txBox="1">
              <a:spLocks noChangeArrowheads="1"/>
            </p:cNvSpPr>
            <p:nvPr/>
          </p:nvSpPr>
          <p:spPr bwMode="auto">
            <a:xfrm>
              <a:off x="3016" y="3178"/>
              <a:ext cx="15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solidFill>
                    <a:schemeClr val="bg2">
                      <a:lumMod val="10000"/>
                    </a:schemeClr>
                  </a:solidFill>
                  <a:ea typeface="微软雅黑" pitchFamily="34" charset="-122"/>
                </a:rPr>
                <a:t>线性代数</a:t>
              </a:r>
            </a:p>
          </p:txBody>
        </p:sp>
        <p:sp>
          <p:nvSpPr>
            <p:cNvPr id="28" name="Text Box 4"/>
            <p:cNvSpPr txBox="1">
              <a:spLocks noChangeArrowheads="1"/>
            </p:cNvSpPr>
            <p:nvPr/>
          </p:nvSpPr>
          <p:spPr bwMode="auto">
            <a:xfrm>
              <a:off x="3016" y="3508"/>
              <a:ext cx="15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solidFill>
                    <a:schemeClr val="bg2">
                      <a:lumMod val="10000"/>
                    </a:schemeClr>
                  </a:solidFill>
                  <a:ea typeface="微软雅黑" pitchFamily="34" charset="-122"/>
                </a:rPr>
                <a:t>普通物理</a:t>
              </a:r>
            </a:p>
          </p:txBody>
        </p:sp>
        <p:sp>
          <p:nvSpPr>
            <p:cNvPr id="29" name="Text Box 4"/>
            <p:cNvSpPr txBox="1">
              <a:spLocks noChangeArrowheads="1"/>
            </p:cNvSpPr>
            <p:nvPr/>
          </p:nvSpPr>
          <p:spPr bwMode="auto">
            <a:xfrm>
              <a:off x="2426" y="210"/>
              <a:ext cx="59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C1</a:t>
              </a:r>
              <a:endParaRPr kumimoji="1" lang="zh-CN" altLang="en-US" sz="2000" b="1">
                <a:solidFill>
                  <a:schemeClr val="bg2">
                    <a:lumMod val="10000"/>
                  </a:schemeClr>
                </a:solidFill>
                <a:latin typeface="Verdana" pitchFamily="34" charset="0"/>
                <a:ea typeface="微软雅黑" pitchFamily="34" charset="-122"/>
              </a:endParaRPr>
            </a:p>
          </p:txBody>
        </p:sp>
        <p:sp>
          <p:nvSpPr>
            <p:cNvPr id="30" name="Text Box 4"/>
            <p:cNvSpPr txBox="1">
              <a:spLocks noChangeArrowheads="1"/>
            </p:cNvSpPr>
            <p:nvPr/>
          </p:nvSpPr>
          <p:spPr bwMode="auto">
            <a:xfrm>
              <a:off x="2426" y="540"/>
              <a:ext cx="59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C2</a:t>
              </a:r>
              <a:endParaRPr kumimoji="1" lang="zh-CN" altLang="en-US" sz="2000" b="1">
                <a:solidFill>
                  <a:schemeClr val="bg2">
                    <a:lumMod val="10000"/>
                  </a:schemeClr>
                </a:solidFill>
                <a:latin typeface="Verdana" pitchFamily="34" charset="0"/>
                <a:ea typeface="微软雅黑" pitchFamily="34" charset="-122"/>
              </a:endParaRPr>
            </a:p>
          </p:txBody>
        </p:sp>
        <p:sp>
          <p:nvSpPr>
            <p:cNvPr id="31" name="Text Box 4"/>
            <p:cNvSpPr txBox="1">
              <a:spLocks noChangeArrowheads="1"/>
            </p:cNvSpPr>
            <p:nvPr/>
          </p:nvSpPr>
          <p:spPr bwMode="auto">
            <a:xfrm>
              <a:off x="2426" y="870"/>
              <a:ext cx="59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C3</a:t>
              </a:r>
            </a:p>
          </p:txBody>
        </p:sp>
        <p:sp>
          <p:nvSpPr>
            <p:cNvPr id="32" name="Text Box 4"/>
            <p:cNvSpPr txBox="1">
              <a:spLocks noChangeArrowheads="1"/>
            </p:cNvSpPr>
            <p:nvPr/>
          </p:nvSpPr>
          <p:spPr bwMode="auto">
            <a:xfrm>
              <a:off x="2426" y="1200"/>
              <a:ext cx="59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C4</a:t>
              </a:r>
            </a:p>
          </p:txBody>
        </p:sp>
        <p:sp>
          <p:nvSpPr>
            <p:cNvPr id="33" name="Text Box 4"/>
            <p:cNvSpPr txBox="1">
              <a:spLocks noChangeArrowheads="1"/>
            </p:cNvSpPr>
            <p:nvPr/>
          </p:nvSpPr>
          <p:spPr bwMode="auto">
            <a:xfrm>
              <a:off x="2426" y="1530"/>
              <a:ext cx="59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C5</a:t>
              </a:r>
            </a:p>
          </p:txBody>
        </p:sp>
        <p:sp>
          <p:nvSpPr>
            <p:cNvPr id="34" name="Text Box 4"/>
            <p:cNvSpPr txBox="1">
              <a:spLocks noChangeArrowheads="1"/>
            </p:cNvSpPr>
            <p:nvPr/>
          </p:nvSpPr>
          <p:spPr bwMode="auto">
            <a:xfrm>
              <a:off x="2426" y="1859"/>
              <a:ext cx="59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C6</a:t>
              </a:r>
            </a:p>
          </p:txBody>
        </p:sp>
        <p:sp>
          <p:nvSpPr>
            <p:cNvPr id="35" name="Text Box 4"/>
            <p:cNvSpPr txBox="1">
              <a:spLocks noChangeArrowheads="1"/>
            </p:cNvSpPr>
            <p:nvPr/>
          </p:nvSpPr>
          <p:spPr bwMode="auto">
            <a:xfrm>
              <a:off x="2426" y="2189"/>
              <a:ext cx="59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C7</a:t>
              </a:r>
            </a:p>
          </p:txBody>
        </p:sp>
        <p:sp>
          <p:nvSpPr>
            <p:cNvPr id="36" name="Text Box 4"/>
            <p:cNvSpPr txBox="1">
              <a:spLocks noChangeArrowheads="1"/>
            </p:cNvSpPr>
            <p:nvPr/>
          </p:nvSpPr>
          <p:spPr bwMode="auto">
            <a:xfrm>
              <a:off x="2426" y="2519"/>
              <a:ext cx="59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C8</a:t>
              </a:r>
            </a:p>
          </p:txBody>
        </p:sp>
        <p:sp>
          <p:nvSpPr>
            <p:cNvPr id="37" name="Text Box 4"/>
            <p:cNvSpPr txBox="1">
              <a:spLocks noChangeArrowheads="1"/>
            </p:cNvSpPr>
            <p:nvPr/>
          </p:nvSpPr>
          <p:spPr bwMode="auto">
            <a:xfrm>
              <a:off x="2426" y="2849"/>
              <a:ext cx="59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C9</a:t>
              </a:r>
            </a:p>
          </p:txBody>
        </p:sp>
        <p:sp>
          <p:nvSpPr>
            <p:cNvPr id="38" name="Text Box 4"/>
            <p:cNvSpPr txBox="1">
              <a:spLocks noChangeArrowheads="1"/>
            </p:cNvSpPr>
            <p:nvPr/>
          </p:nvSpPr>
          <p:spPr bwMode="auto">
            <a:xfrm>
              <a:off x="2426" y="3179"/>
              <a:ext cx="59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C10</a:t>
              </a:r>
            </a:p>
          </p:txBody>
        </p:sp>
        <p:sp>
          <p:nvSpPr>
            <p:cNvPr id="39" name="Text Box 4"/>
            <p:cNvSpPr txBox="1">
              <a:spLocks noChangeArrowheads="1"/>
            </p:cNvSpPr>
            <p:nvPr/>
          </p:nvSpPr>
          <p:spPr bwMode="auto">
            <a:xfrm>
              <a:off x="2426" y="3509"/>
              <a:ext cx="59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C11</a:t>
              </a:r>
            </a:p>
          </p:txBody>
        </p:sp>
        <p:sp>
          <p:nvSpPr>
            <p:cNvPr id="40" name="Text Box 4"/>
            <p:cNvSpPr txBox="1">
              <a:spLocks noChangeArrowheads="1"/>
            </p:cNvSpPr>
            <p:nvPr/>
          </p:nvSpPr>
          <p:spPr bwMode="auto">
            <a:xfrm>
              <a:off x="3016" y="3838"/>
              <a:ext cx="15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solidFill>
                    <a:schemeClr val="bg2">
                      <a:lumMod val="10000"/>
                    </a:schemeClr>
                  </a:solidFill>
                  <a:ea typeface="微软雅黑" pitchFamily="34" charset="-122"/>
                </a:rPr>
                <a:t>数值分析</a:t>
              </a:r>
            </a:p>
          </p:txBody>
        </p:sp>
        <p:sp>
          <p:nvSpPr>
            <p:cNvPr id="41" name="Text Box 4"/>
            <p:cNvSpPr txBox="1">
              <a:spLocks noChangeArrowheads="1"/>
            </p:cNvSpPr>
            <p:nvPr/>
          </p:nvSpPr>
          <p:spPr bwMode="auto">
            <a:xfrm>
              <a:off x="2426" y="-108"/>
              <a:ext cx="59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solidFill>
                    <a:schemeClr val="bg2">
                      <a:lumMod val="10000"/>
                    </a:schemeClr>
                  </a:solidFill>
                  <a:latin typeface="Times New Roman" pitchFamily="18" charset="0"/>
                  <a:ea typeface="微软雅黑" pitchFamily="34" charset="-122"/>
                </a:rPr>
                <a:t>代码</a:t>
              </a:r>
            </a:p>
          </p:txBody>
        </p:sp>
        <p:sp>
          <p:nvSpPr>
            <p:cNvPr id="42" name="Text Box 4"/>
            <p:cNvSpPr txBox="1">
              <a:spLocks noChangeArrowheads="1"/>
            </p:cNvSpPr>
            <p:nvPr/>
          </p:nvSpPr>
          <p:spPr bwMode="auto">
            <a:xfrm>
              <a:off x="3016" y="-108"/>
              <a:ext cx="15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solidFill>
                    <a:schemeClr val="bg2">
                      <a:lumMod val="10000"/>
                    </a:schemeClr>
                  </a:solidFill>
                  <a:latin typeface="Times New Roman" pitchFamily="18" charset="0"/>
                  <a:ea typeface="微软雅黑" pitchFamily="34" charset="-122"/>
                </a:rPr>
                <a:t>课程名称</a:t>
              </a:r>
            </a:p>
          </p:txBody>
        </p:sp>
        <p:sp>
          <p:nvSpPr>
            <p:cNvPr id="43" name="Text Box 4"/>
            <p:cNvSpPr txBox="1">
              <a:spLocks noChangeArrowheads="1"/>
            </p:cNvSpPr>
            <p:nvPr/>
          </p:nvSpPr>
          <p:spPr bwMode="auto">
            <a:xfrm>
              <a:off x="4558" y="210"/>
              <a:ext cx="104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solidFill>
                    <a:schemeClr val="bg2">
                      <a:lumMod val="10000"/>
                    </a:schemeClr>
                  </a:solidFill>
                  <a:latin typeface="Verdana" pitchFamily="34" charset="0"/>
                  <a:ea typeface="微软雅黑" pitchFamily="34" charset="-122"/>
                </a:rPr>
                <a:t>无</a:t>
              </a:r>
            </a:p>
          </p:txBody>
        </p:sp>
        <p:sp>
          <p:nvSpPr>
            <p:cNvPr id="44" name="Text Box 4"/>
            <p:cNvSpPr txBox="1">
              <a:spLocks noChangeArrowheads="1"/>
            </p:cNvSpPr>
            <p:nvPr/>
          </p:nvSpPr>
          <p:spPr bwMode="auto">
            <a:xfrm>
              <a:off x="4558" y="539"/>
              <a:ext cx="104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C1</a:t>
              </a:r>
            </a:p>
          </p:txBody>
        </p:sp>
        <p:sp>
          <p:nvSpPr>
            <p:cNvPr id="45" name="Text Box 4"/>
            <p:cNvSpPr txBox="1">
              <a:spLocks noChangeArrowheads="1"/>
            </p:cNvSpPr>
            <p:nvPr/>
          </p:nvSpPr>
          <p:spPr bwMode="auto">
            <a:xfrm>
              <a:off x="4558" y="869"/>
              <a:ext cx="104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C1</a:t>
              </a:r>
              <a:r>
                <a:rPr kumimoji="1" lang="zh-CN" altLang="en-US" sz="2000" b="1">
                  <a:solidFill>
                    <a:schemeClr val="bg2">
                      <a:lumMod val="10000"/>
                    </a:schemeClr>
                  </a:solidFill>
                  <a:latin typeface="Verdana" pitchFamily="34" charset="0"/>
                  <a:ea typeface="微软雅黑" pitchFamily="34" charset="-122"/>
                </a:rPr>
                <a:t>，</a:t>
              </a:r>
              <a:r>
                <a:rPr kumimoji="1" lang="en-US" altLang="zh-CN" sz="2000" b="1">
                  <a:solidFill>
                    <a:schemeClr val="bg2">
                      <a:lumMod val="10000"/>
                    </a:schemeClr>
                  </a:solidFill>
                  <a:latin typeface="Verdana" pitchFamily="34" charset="0"/>
                  <a:ea typeface="微软雅黑" pitchFamily="34" charset="-122"/>
                </a:rPr>
                <a:t>C2</a:t>
              </a:r>
            </a:p>
          </p:txBody>
        </p:sp>
        <p:sp>
          <p:nvSpPr>
            <p:cNvPr id="46" name="Text Box 4"/>
            <p:cNvSpPr txBox="1">
              <a:spLocks noChangeArrowheads="1"/>
            </p:cNvSpPr>
            <p:nvPr/>
          </p:nvSpPr>
          <p:spPr bwMode="auto">
            <a:xfrm>
              <a:off x="4558" y="1199"/>
              <a:ext cx="104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C1</a:t>
              </a:r>
            </a:p>
          </p:txBody>
        </p:sp>
        <p:sp>
          <p:nvSpPr>
            <p:cNvPr id="48" name="Text Box 4"/>
            <p:cNvSpPr txBox="1">
              <a:spLocks noChangeArrowheads="1"/>
            </p:cNvSpPr>
            <p:nvPr/>
          </p:nvSpPr>
          <p:spPr bwMode="auto">
            <a:xfrm>
              <a:off x="4558" y="1529"/>
              <a:ext cx="104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C3</a:t>
              </a:r>
              <a:r>
                <a:rPr kumimoji="1" lang="zh-CN" altLang="en-US" sz="2000" b="1">
                  <a:solidFill>
                    <a:schemeClr val="bg2">
                      <a:lumMod val="10000"/>
                    </a:schemeClr>
                  </a:solidFill>
                  <a:latin typeface="Verdana" pitchFamily="34" charset="0"/>
                  <a:ea typeface="微软雅黑" pitchFamily="34" charset="-122"/>
                </a:rPr>
                <a:t>，</a:t>
              </a:r>
              <a:r>
                <a:rPr kumimoji="1" lang="en-US" altLang="zh-CN" sz="2000" b="1">
                  <a:solidFill>
                    <a:schemeClr val="bg2">
                      <a:lumMod val="10000"/>
                    </a:schemeClr>
                  </a:solidFill>
                  <a:latin typeface="Verdana" pitchFamily="34" charset="0"/>
                  <a:ea typeface="微软雅黑" pitchFamily="34" charset="-122"/>
                </a:rPr>
                <a:t>C4</a:t>
              </a:r>
            </a:p>
          </p:txBody>
        </p:sp>
        <p:sp>
          <p:nvSpPr>
            <p:cNvPr id="49" name="Text Box 4"/>
            <p:cNvSpPr txBox="1">
              <a:spLocks noChangeArrowheads="1"/>
            </p:cNvSpPr>
            <p:nvPr/>
          </p:nvSpPr>
          <p:spPr bwMode="auto">
            <a:xfrm>
              <a:off x="4558" y="1859"/>
              <a:ext cx="104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C11</a:t>
              </a:r>
              <a:endParaRPr kumimoji="1" lang="zh-CN" altLang="en-US" sz="2000" b="1">
                <a:solidFill>
                  <a:schemeClr val="bg2">
                    <a:lumMod val="10000"/>
                  </a:schemeClr>
                </a:solidFill>
                <a:latin typeface="Verdana" pitchFamily="34" charset="0"/>
                <a:ea typeface="微软雅黑" pitchFamily="34" charset="-122"/>
              </a:endParaRPr>
            </a:p>
          </p:txBody>
        </p:sp>
        <p:sp>
          <p:nvSpPr>
            <p:cNvPr id="50" name="Text Box 4"/>
            <p:cNvSpPr txBox="1">
              <a:spLocks noChangeArrowheads="1"/>
            </p:cNvSpPr>
            <p:nvPr/>
          </p:nvSpPr>
          <p:spPr bwMode="auto">
            <a:xfrm>
              <a:off x="4558" y="2188"/>
              <a:ext cx="104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C3</a:t>
              </a:r>
              <a:r>
                <a:rPr kumimoji="1" lang="zh-CN" altLang="en-US" sz="2000" b="1">
                  <a:solidFill>
                    <a:schemeClr val="bg2">
                      <a:lumMod val="10000"/>
                    </a:schemeClr>
                  </a:solidFill>
                  <a:latin typeface="Verdana" pitchFamily="34" charset="0"/>
                  <a:ea typeface="微软雅黑" pitchFamily="34" charset="-122"/>
                </a:rPr>
                <a:t>，</a:t>
              </a:r>
              <a:r>
                <a:rPr kumimoji="1" lang="en-US" altLang="zh-CN" sz="2000" b="1">
                  <a:solidFill>
                    <a:schemeClr val="bg2">
                      <a:lumMod val="10000"/>
                    </a:schemeClr>
                  </a:solidFill>
                  <a:latin typeface="Verdana" pitchFamily="34" charset="0"/>
                  <a:ea typeface="微软雅黑" pitchFamily="34" charset="-122"/>
                </a:rPr>
                <a:t>C5</a:t>
              </a:r>
            </a:p>
          </p:txBody>
        </p:sp>
        <p:sp>
          <p:nvSpPr>
            <p:cNvPr id="51" name="Text Box 4"/>
            <p:cNvSpPr txBox="1">
              <a:spLocks noChangeArrowheads="1"/>
            </p:cNvSpPr>
            <p:nvPr/>
          </p:nvSpPr>
          <p:spPr bwMode="auto">
            <a:xfrm>
              <a:off x="4558" y="2518"/>
              <a:ext cx="104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C3</a:t>
              </a:r>
              <a:r>
                <a:rPr kumimoji="1" lang="zh-CN" altLang="en-US" sz="2000" b="1">
                  <a:solidFill>
                    <a:schemeClr val="bg2">
                      <a:lumMod val="10000"/>
                    </a:schemeClr>
                  </a:solidFill>
                  <a:latin typeface="Verdana" pitchFamily="34" charset="0"/>
                  <a:ea typeface="微软雅黑" pitchFamily="34" charset="-122"/>
                </a:rPr>
                <a:t>，</a:t>
              </a:r>
              <a:r>
                <a:rPr kumimoji="1" lang="en-US" altLang="zh-CN" sz="2000" b="1">
                  <a:solidFill>
                    <a:schemeClr val="bg2">
                      <a:lumMod val="10000"/>
                    </a:schemeClr>
                  </a:solidFill>
                  <a:latin typeface="Verdana" pitchFamily="34" charset="0"/>
                  <a:ea typeface="微软雅黑" pitchFamily="34" charset="-122"/>
                </a:rPr>
                <a:t>C6</a:t>
              </a:r>
            </a:p>
          </p:txBody>
        </p:sp>
        <p:sp>
          <p:nvSpPr>
            <p:cNvPr id="52" name="Text Box 4"/>
            <p:cNvSpPr txBox="1">
              <a:spLocks noChangeArrowheads="1"/>
            </p:cNvSpPr>
            <p:nvPr/>
          </p:nvSpPr>
          <p:spPr bwMode="auto">
            <a:xfrm>
              <a:off x="4558" y="2848"/>
              <a:ext cx="104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zh-CN" sz="2000" b="1">
                  <a:solidFill>
                    <a:schemeClr val="bg2">
                      <a:lumMod val="10000"/>
                    </a:schemeClr>
                  </a:solidFill>
                  <a:latin typeface="Verdana" pitchFamily="34" charset="0"/>
                  <a:ea typeface="微软雅黑" pitchFamily="34" charset="-122"/>
                </a:rPr>
                <a:t>无</a:t>
              </a:r>
              <a:endParaRPr kumimoji="1" lang="zh-CN" altLang="en-US" sz="2000" b="1">
                <a:solidFill>
                  <a:schemeClr val="bg2">
                    <a:lumMod val="10000"/>
                  </a:schemeClr>
                </a:solidFill>
                <a:latin typeface="Verdana" pitchFamily="34" charset="0"/>
                <a:ea typeface="微软雅黑" pitchFamily="34" charset="-122"/>
              </a:endParaRPr>
            </a:p>
          </p:txBody>
        </p:sp>
        <p:sp>
          <p:nvSpPr>
            <p:cNvPr id="53" name="Text Box 4"/>
            <p:cNvSpPr txBox="1">
              <a:spLocks noChangeArrowheads="1"/>
            </p:cNvSpPr>
            <p:nvPr/>
          </p:nvSpPr>
          <p:spPr bwMode="auto">
            <a:xfrm>
              <a:off x="4558" y="3178"/>
              <a:ext cx="104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C9</a:t>
              </a:r>
            </a:p>
          </p:txBody>
        </p:sp>
        <p:sp>
          <p:nvSpPr>
            <p:cNvPr id="54" name="Text Box 4"/>
            <p:cNvSpPr txBox="1">
              <a:spLocks noChangeArrowheads="1"/>
            </p:cNvSpPr>
            <p:nvPr/>
          </p:nvSpPr>
          <p:spPr bwMode="auto">
            <a:xfrm>
              <a:off x="4558" y="3508"/>
              <a:ext cx="104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C9</a:t>
              </a:r>
            </a:p>
          </p:txBody>
        </p:sp>
        <p:sp>
          <p:nvSpPr>
            <p:cNvPr id="55" name="Text Box 4"/>
            <p:cNvSpPr txBox="1">
              <a:spLocks noChangeArrowheads="1"/>
            </p:cNvSpPr>
            <p:nvPr/>
          </p:nvSpPr>
          <p:spPr bwMode="auto">
            <a:xfrm>
              <a:off x="4558" y="3838"/>
              <a:ext cx="104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C1,C9,C10</a:t>
              </a:r>
            </a:p>
          </p:txBody>
        </p:sp>
        <p:sp>
          <p:nvSpPr>
            <p:cNvPr id="56" name="Text Box 4"/>
            <p:cNvSpPr txBox="1">
              <a:spLocks noChangeArrowheads="1"/>
            </p:cNvSpPr>
            <p:nvPr/>
          </p:nvSpPr>
          <p:spPr bwMode="auto">
            <a:xfrm>
              <a:off x="4604" y="-108"/>
              <a:ext cx="99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solidFill>
                    <a:schemeClr val="bg2">
                      <a:lumMod val="10000"/>
                    </a:schemeClr>
                  </a:solidFill>
                  <a:ea typeface="微软雅黑" pitchFamily="34" charset="-122"/>
                </a:rPr>
                <a:t>先修课程</a:t>
              </a:r>
              <a:endParaRPr kumimoji="1" lang="zh-CN" altLang="en-US" sz="2000" b="1">
                <a:solidFill>
                  <a:schemeClr val="bg2">
                    <a:lumMod val="10000"/>
                  </a:schemeClr>
                </a:solidFill>
                <a:latin typeface="Times New Roman" pitchFamily="18" charset="0"/>
                <a:ea typeface="微软雅黑" pitchFamily="34" charset="-122"/>
              </a:endParaRPr>
            </a:p>
          </p:txBody>
        </p:sp>
        <p:sp>
          <p:nvSpPr>
            <p:cNvPr id="57" name="Text Box 4"/>
            <p:cNvSpPr txBox="1">
              <a:spLocks noChangeArrowheads="1"/>
            </p:cNvSpPr>
            <p:nvPr/>
          </p:nvSpPr>
          <p:spPr bwMode="auto">
            <a:xfrm>
              <a:off x="2426" y="3838"/>
              <a:ext cx="59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nchor="ctr" anchorCtr="1"/>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000" b="1">
                  <a:solidFill>
                    <a:schemeClr val="bg2">
                      <a:lumMod val="10000"/>
                    </a:schemeClr>
                  </a:solidFill>
                  <a:latin typeface="Verdana" pitchFamily="34" charset="0"/>
                  <a:ea typeface="微软雅黑" pitchFamily="34" charset="-122"/>
                </a:rPr>
                <a:t>C12</a:t>
              </a:r>
            </a:p>
          </p:txBody>
        </p:sp>
      </p:grpSp>
      <p:graphicFrame>
        <p:nvGraphicFramePr>
          <p:cNvPr id="58" name="Object 117"/>
          <p:cNvGraphicFramePr>
            <a:graphicFrameLocks noChangeAspect="1"/>
          </p:cNvGraphicFramePr>
          <p:nvPr>
            <p:extLst>
              <p:ext uri="{D42A27DB-BD31-4B8C-83A1-F6EECF244321}">
                <p14:modId xmlns:p14="http://schemas.microsoft.com/office/powerpoint/2010/main" val="4093154366"/>
              </p:ext>
            </p:extLst>
          </p:nvPr>
        </p:nvGraphicFramePr>
        <p:xfrm>
          <a:off x="23813" y="657225"/>
          <a:ext cx="3756025" cy="5400675"/>
        </p:xfrm>
        <a:graphic>
          <a:graphicData uri="http://schemas.openxmlformats.org/presentationml/2006/ole">
            <mc:AlternateContent xmlns:mc="http://schemas.openxmlformats.org/markup-compatibility/2006">
              <mc:Choice xmlns:v="urn:schemas-microsoft-com:vml" Requires="v">
                <p:oleObj spid="_x0000_s214068" name="Visio" r:id="rId4" imgW="4568224" imgH="6570223" progId="Visio.Drawing.11">
                  <p:embed/>
                </p:oleObj>
              </mc:Choice>
              <mc:Fallback>
                <p:oleObj name="Visio" r:id="rId4" imgW="4568224" imgH="657022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3" y="657225"/>
                        <a:ext cx="375602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75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lang="en-US" altLang="zh-CN" b="0" kern="0" dirty="0" err="1">
                <a:solidFill>
                  <a:schemeClr val="bg2">
                    <a:lumMod val="10000"/>
                  </a:schemeClr>
                </a:solidFill>
                <a:latin typeface="Verdana" panose="020B0604030504040204" pitchFamily="34" charset="0"/>
              </a:rPr>
              <a:t>AOV</a:t>
            </a:r>
            <a:r>
              <a:rPr lang="zh-CN" altLang="en-US" b="0" kern="0" dirty="0">
                <a:solidFill>
                  <a:schemeClr val="bg2">
                    <a:lumMod val="10000"/>
                  </a:schemeClr>
                </a:solidFill>
                <a:latin typeface="Verdana" panose="020B0604030504040204" pitchFamily="34" charset="0"/>
              </a:rPr>
              <a:t>网的拓扑序列不唯一</a:t>
            </a:r>
          </a:p>
        </p:txBody>
      </p:sp>
      <p:graphicFrame>
        <p:nvGraphicFramePr>
          <p:cNvPr id="2" name="对象 1"/>
          <p:cNvGraphicFramePr>
            <a:graphicFrameLocks/>
          </p:cNvGraphicFramePr>
          <p:nvPr>
            <p:extLst>
              <p:ext uri="{D42A27DB-BD31-4B8C-83A1-F6EECF244321}">
                <p14:modId xmlns:p14="http://schemas.microsoft.com/office/powerpoint/2010/main" val="3213129109"/>
              </p:ext>
            </p:extLst>
          </p:nvPr>
        </p:nvGraphicFramePr>
        <p:xfrm>
          <a:off x="2988000" y="840125"/>
          <a:ext cx="3168000" cy="3960000"/>
        </p:xfrm>
        <a:graphic>
          <a:graphicData uri="http://schemas.openxmlformats.org/presentationml/2006/ole">
            <mc:AlternateContent xmlns:mc="http://schemas.openxmlformats.org/markup-compatibility/2006">
              <mc:Choice xmlns:v="urn:schemas-microsoft-com:vml" Requires="v">
                <p:oleObj spid="_x0000_s215092" name="Visio" r:id="rId4" imgW="4607875" imgH="6609674" progId="Visio.Drawing.11">
                  <p:embed/>
                </p:oleObj>
              </mc:Choice>
              <mc:Fallback>
                <p:oleObj name="Visio" r:id="rId4" imgW="4607875" imgH="660967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8000" y="840125"/>
                        <a:ext cx="3168000" cy="39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31"/>
          <p:cNvSpPr txBox="1">
            <a:spLocks noChangeArrowheads="1"/>
          </p:cNvSpPr>
          <p:nvPr/>
        </p:nvSpPr>
        <p:spPr bwMode="auto">
          <a:xfrm>
            <a:off x="179388" y="5102359"/>
            <a:ext cx="8964612" cy="160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15000"/>
              </a:spcBef>
            </a:pPr>
            <a:r>
              <a:rPr kumimoji="1" lang="zh-CN" altLang="zh-CN" sz="2200" b="1" dirty="0">
                <a:solidFill>
                  <a:schemeClr val="bg2">
                    <a:lumMod val="10000"/>
                  </a:schemeClr>
                </a:solidFill>
                <a:latin typeface="Verdana" panose="020B0604030504040204" pitchFamily="34" charset="0"/>
                <a:ea typeface="微软雅黑" pitchFamily="34" charset="-122"/>
              </a:rPr>
              <a:t>拓扑序列：</a:t>
            </a:r>
            <a:endParaRPr kumimoji="1" lang="zh-CN" altLang="en-US" sz="2200" b="1" dirty="0">
              <a:solidFill>
                <a:schemeClr val="bg2">
                  <a:lumMod val="10000"/>
                </a:schemeClr>
              </a:solidFill>
              <a:latin typeface="Verdana" panose="020B0604030504040204" pitchFamily="34" charset="0"/>
              <a:ea typeface="微软雅黑" pitchFamily="34" charset="-122"/>
            </a:endParaRPr>
          </a:p>
          <a:p>
            <a:pPr eaLnBrk="1" hangingPunct="1">
              <a:lnSpc>
                <a:spcPct val="130000"/>
              </a:lnSpc>
              <a:spcBef>
                <a:spcPct val="15000"/>
              </a:spcBef>
            </a:pPr>
            <a:r>
              <a:rPr kumimoji="1" lang="zh-CN" altLang="zh-CN" sz="2200" b="1" dirty="0">
                <a:solidFill>
                  <a:schemeClr val="bg2">
                    <a:lumMod val="10000"/>
                  </a:schemeClr>
                </a:solidFill>
                <a:latin typeface="Verdana" panose="020B0604030504040204" pitchFamily="34" charset="0"/>
                <a:ea typeface="微软雅黑" pitchFamily="34" charset="-122"/>
              </a:rPr>
              <a:t>C1→C2→C3→C4→C5→C7→C9→C10→C11→C6→C12→C8</a:t>
            </a:r>
            <a:endParaRPr kumimoji="1" lang="zh-CN" altLang="en-US" sz="2200" b="1" dirty="0">
              <a:solidFill>
                <a:schemeClr val="bg2">
                  <a:lumMod val="10000"/>
                </a:schemeClr>
              </a:solidFill>
              <a:latin typeface="Verdana" panose="020B0604030504040204" pitchFamily="34" charset="0"/>
              <a:ea typeface="微软雅黑" pitchFamily="34" charset="-122"/>
            </a:endParaRPr>
          </a:p>
          <a:p>
            <a:pPr eaLnBrk="1" hangingPunct="1">
              <a:lnSpc>
                <a:spcPct val="130000"/>
              </a:lnSpc>
              <a:spcBef>
                <a:spcPct val="15000"/>
              </a:spcBef>
            </a:pPr>
            <a:r>
              <a:rPr kumimoji="1" lang="zh-CN" altLang="zh-CN" sz="2200" b="1" dirty="0">
                <a:solidFill>
                  <a:schemeClr val="bg2">
                    <a:lumMod val="10000"/>
                  </a:schemeClr>
                </a:solidFill>
                <a:latin typeface="Verdana" panose="020B0604030504040204" pitchFamily="34" charset="0"/>
                <a:ea typeface="微软雅黑" pitchFamily="34" charset="-122"/>
              </a:rPr>
              <a:t>C9→C10→C11→C6→C1→C12→C4→C2→C3→C5→C7→C8</a:t>
            </a:r>
            <a:endParaRPr kumimoji="1" lang="en-US" altLang="zh-CN" sz="2200" b="1" dirty="0">
              <a:solidFill>
                <a:schemeClr val="bg2">
                  <a:lumMod val="10000"/>
                </a:schemeClr>
              </a:solidFill>
              <a:latin typeface="Verdana" panose="020B0604030504040204" pitchFamily="34" charset="0"/>
              <a:ea typeface="微软雅黑" pitchFamily="34" charset="-122"/>
            </a:endParaRPr>
          </a:p>
        </p:txBody>
      </p:sp>
      <p:cxnSp>
        <p:nvCxnSpPr>
          <p:cNvPr id="7" name="直接连接符 6"/>
          <p:cNvCxnSpPr/>
          <p:nvPr/>
        </p:nvCxnSpPr>
        <p:spPr bwMode="auto">
          <a:xfrm>
            <a:off x="-3304" y="4962182"/>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01958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left)">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wipe(left)">
                                      <p:cBhvr>
                                        <p:cTn id="16" dur="500"/>
                                        <p:tgtEl>
                                          <p:spTgt spid="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wipe(left)">
                                      <p:cBhvr>
                                        <p:cTn id="21"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lang="en-US" altLang="zh-CN" b="0" kern="0" dirty="0" err="1">
                <a:solidFill>
                  <a:schemeClr val="bg2">
                    <a:lumMod val="10000"/>
                  </a:schemeClr>
                </a:solidFill>
                <a:latin typeface="Verdana" panose="020B0604030504040204" pitchFamily="34" charset="0"/>
              </a:rPr>
              <a:t>AOV</a:t>
            </a:r>
            <a:r>
              <a:rPr lang="zh-CN" altLang="en-US" b="0" kern="0" dirty="0">
                <a:solidFill>
                  <a:schemeClr val="bg2">
                    <a:lumMod val="10000"/>
                  </a:schemeClr>
                </a:solidFill>
                <a:latin typeface="Verdana" panose="020B0604030504040204" pitchFamily="34" charset="0"/>
              </a:rPr>
              <a:t>网（</a:t>
            </a:r>
            <a:r>
              <a:rPr lang="en-US" altLang="zh-CN" b="0" kern="0" dirty="0">
                <a:solidFill>
                  <a:srgbClr val="0000FF"/>
                </a:solidFill>
                <a:latin typeface="Verdana" panose="020B0604030504040204" pitchFamily="34" charset="0"/>
              </a:rPr>
              <a:t>A</a:t>
            </a:r>
            <a:r>
              <a:rPr lang="en-US" altLang="zh-CN" b="0" kern="0" dirty="0">
                <a:solidFill>
                  <a:schemeClr val="bg2">
                    <a:lumMod val="10000"/>
                  </a:schemeClr>
                </a:solidFill>
                <a:latin typeface="Verdana" panose="020B0604030504040204" pitchFamily="34" charset="0"/>
              </a:rPr>
              <a:t>ctivity </a:t>
            </a:r>
            <a:r>
              <a:rPr lang="en-US" altLang="zh-CN" b="0" kern="0" dirty="0">
                <a:solidFill>
                  <a:srgbClr val="0000FF"/>
                </a:solidFill>
                <a:latin typeface="Verdana" panose="020B0604030504040204" pitchFamily="34" charset="0"/>
              </a:rPr>
              <a:t>O</a:t>
            </a:r>
            <a:r>
              <a:rPr lang="en-US" altLang="zh-CN" b="0" kern="0" dirty="0">
                <a:solidFill>
                  <a:schemeClr val="bg2">
                    <a:lumMod val="10000"/>
                  </a:schemeClr>
                </a:solidFill>
                <a:latin typeface="Verdana" panose="020B0604030504040204" pitchFamily="34" charset="0"/>
              </a:rPr>
              <a:t>n </a:t>
            </a:r>
            <a:r>
              <a:rPr lang="en-US" altLang="zh-CN" b="0" kern="0" dirty="0">
                <a:solidFill>
                  <a:srgbClr val="0000FF"/>
                </a:solidFill>
                <a:latin typeface="Verdana" panose="020B0604030504040204" pitchFamily="34" charset="0"/>
              </a:rPr>
              <a:t>V</a:t>
            </a:r>
            <a:r>
              <a:rPr lang="en-US" altLang="zh-CN" b="0" kern="0" dirty="0">
                <a:solidFill>
                  <a:schemeClr val="bg2">
                    <a:lumMod val="10000"/>
                  </a:schemeClr>
                </a:solidFill>
                <a:latin typeface="Verdana" panose="020B0604030504040204" pitchFamily="34" charset="0"/>
              </a:rPr>
              <a:t>ertex Network</a:t>
            </a:r>
            <a:r>
              <a:rPr lang="zh-CN" altLang="en-US" b="0" kern="0" dirty="0">
                <a:solidFill>
                  <a:schemeClr val="bg2">
                    <a:lumMod val="10000"/>
                  </a:schemeClr>
                </a:solidFill>
                <a:latin typeface="Verdana" panose="020B0604030504040204" pitchFamily="34" charset="0"/>
              </a:rPr>
              <a:t>）</a:t>
            </a:r>
          </a:p>
        </p:txBody>
      </p:sp>
      <p:sp>
        <p:nvSpPr>
          <p:cNvPr id="4" name="Text Box 11"/>
          <p:cNvSpPr txBox="1">
            <a:spLocks noChangeArrowheads="1"/>
          </p:cNvSpPr>
          <p:nvPr/>
        </p:nvSpPr>
        <p:spPr bwMode="auto">
          <a:xfrm>
            <a:off x="230890" y="1494448"/>
            <a:ext cx="8677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600" dirty="0">
                <a:solidFill>
                  <a:schemeClr val="bg2">
                    <a:lumMod val="10000"/>
                  </a:schemeClr>
                </a:solidFill>
                <a:latin typeface="Verdana" panose="020B0604030504040204" pitchFamily="34" charset="0"/>
                <a:ea typeface="微软雅黑" panose="020B0503020204020204" pitchFamily="34" charset="-122"/>
              </a:rPr>
              <a:t>反例：对下述</a:t>
            </a:r>
            <a:r>
              <a:rPr kumimoji="1" lang="en-US" altLang="zh-CN" sz="2600" dirty="0" err="1">
                <a:solidFill>
                  <a:schemeClr val="bg2">
                    <a:lumMod val="10000"/>
                  </a:schemeClr>
                </a:solidFill>
                <a:latin typeface="Verdana" panose="020B0604030504040204" pitchFamily="34" charset="0"/>
                <a:ea typeface="微软雅黑" panose="020B0503020204020204" pitchFamily="34" charset="-122"/>
              </a:rPr>
              <a:t>AOV</a:t>
            </a:r>
            <a:r>
              <a:rPr kumimoji="1" lang="zh-CN" altLang="en-US" sz="2600" dirty="0">
                <a:solidFill>
                  <a:schemeClr val="bg2">
                    <a:lumMod val="10000"/>
                  </a:schemeClr>
                </a:solidFill>
                <a:latin typeface="Verdana" panose="020B0604030504040204" pitchFamily="34" charset="0"/>
                <a:ea typeface="微软雅黑" panose="020B0503020204020204" pitchFamily="34" charset="-122"/>
              </a:rPr>
              <a:t>网，无法求得它的拓扑有序序列</a:t>
            </a:r>
          </a:p>
        </p:txBody>
      </p:sp>
      <p:sp>
        <p:nvSpPr>
          <p:cNvPr id="5" name="Text Box 13"/>
          <p:cNvSpPr txBox="1">
            <a:spLocks noChangeArrowheads="1"/>
          </p:cNvSpPr>
          <p:nvPr/>
        </p:nvSpPr>
        <p:spPr bwMode="auto">
          <a:xfrm>
            <a:off x="865188" y="4873094"/>
            <a:ext cx="73771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600">
                <a:solidFill>
                  <a:schemeClr val="bg2">
                    <a:lumMod val="10000"/>
                  </a:schemeClr>
                </a:solidFill>
                <a:latin typeface="Verdana" panose="020B0604030504040204" pitchFamily="34" charset="0"/>
                <a:ea typeface="微软雅黑" panose="020B0503020204020204" pitchFamily="34" charset="-122"/>
              </a:rPr>
              <a:t>因为图中存在一个回路 </a:t>
            </a:r>
            <a:r>
              <a:rPr kumimoji="1" lang="en-US" altLang="zh-CN" sz="2600">
                <a:solidFill>
                  <a:schemeClr val="bg2">
                    <a:lumMod val="10000"/>
                  </a:schemeClr>
                </a:solidFill>
                <a:latin typeface="Verdana" panose="020B0604030504040204" pitchFamily="34" charset="0"/>
                <a:ea typeface="微软雅黑" panose="020B0503020204020204" pitchFamily="34" charset="-122"/>
              </a:rPr>
              <a:t>{B, C, D}</a:t>
            </a:r>
          </a:p>
        </p:txBody>
      </p:sp>
      <p:grpSp>
        <p:nvGrpSpPr>
          <p:cNvPr id="6" name="Group 18"/>
          <p:cNvGrpSpPr>
            <a:grpSpLocks/>
          </p:cNvGrpSpPr>
          <p:nvPr/>
        </p:nvGrpSpPr>
        <p:grpSpPr bwMode="auto">
          <a:xfrm>
            <a:off x="2670175" y="2280707"/>
            <a:ext cx="3768725" cy="2255837"/>
            <a:chOff x="960" y="981"/>
            <a:chExt cx="1920" cy="1149"/>
          </a:xfrm>
        </p:grpSpPr>
        <p:sp>
          <p:nvSpPr>
            <p:cNvPr id="7" name="Line 6"/>
            <p:cNvSpPr>
              <a:spLocks noChangeShapeType="1"/>
            </p:cNvSpPr>
            <p:nvPr/>
          </p:nvSpPr>
          <p:spPr bwMode="auto">
            <a:xfrm flipV="1">
              <a:off x="1248" y="1207"/>
              <a:ext cx="543" cy="281"/>
            </a:xfrm>
            <a:prstGeom prst="line">
              <a:avLst/>
            </a:prstGeom>
            <a:noFill/>
            <a:ln w="57150" cap="sq">
              <a:solidFill>
                <a:schemeClr val="bg2">
                  <a:lumMod val="10000"/>
                </a:schemeClr>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chemeClr val="bg2">
                    <a:lumMod val="10000"/>
                  </a:schemeClr>
                </a:solidFill>
                <a:latin typeface="Verdana" panose="020B0604030504040204" pitchFamily="34" charset="0"/>
                <a:ea typeface="微软雅黑" panose="020B0503020204020204" pitchFamily="34" charset="-122"/>
              </a:endParaRPr>
            </a:p>
          </p:txBody>
        </p:sp>
        <p:sp>
          <p:nvSpPr>
            <p:cNvPr id="8" name="Line 7"/>
            <p:cNvSpPr>
              <a:spLocks noChangeShapeType="1"/>
            </p:cNvSpPr>
            <p:nvPr/>
          </p:nvSpPr>
          <p:spPr bwMode="auto">
            <a:xfrm>
              <a:off x="1247" y="1616"/>
              <a:ext cx="544" cy="317"/>
            </a:xfrm>
            <a:prstGeom prst="line">
              <a:avLst/>
            </a:prstGeom>
            <a:noFill/>
            <a:ln w="57150" cap="sq">
              <a:solidFill>
                <a:schemeClr val="bg2">
                  <a:lumMod val="10000"/>
                </a:schemeClr>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chemeClr val="bg2">
                    <a:lumMod val="10000"/>
                  </a:schemeClr>
                </a:solidFill>
                <a:latin typeface="Verdana" panose="020B0604030504040204" pitchFamily="34" charset="0"/>
                <a:ea typeface="微软雅黑" panose="020B0503020204020204" pitchFamily="34" charset="-122"/>
              </a:endParaRPr>
            </a:p>
          </p:txBody>
        </p:sp>
        <p:sp>
          <p:nvSpPr>
            <p:cNvPr id="9" name="Line 8"/>
            <p:cNvSpPr>
              <a:spLocks noChangeShapeType="1"/>
            </p:cNvSpPr>
            <p:nvPr/>
          </p:nvSpPr>
          <p:spPr bwMode="auto">
            <a:xfrm flipV="1">
              <a:off x="2064" y="1616"/>
              <a:ext cx="544" cy="304"/>
            </a:xfrm>
            <a:prstGeom prst="line">
              <a:avLst/>
            </a:prstGeom>
            <a:noFill/>
            <a:ln w="57150" cap="sq">
              <a:solidFill>
                <a:schemeClr val="bg2">
                  <a:lumMod val="10000"/>
                </a:schemeClr>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chemeClr val="bg2">
                    <a:lumMod val="10000"/>
                  </a:schemeClr>
                </a:solidFill>
                <a:latin typeface="Verdana" panose="020B0604030504040204" pitchFamily="34" charset="0"/>
                <a:ea typeface="微软雅黑" panose="020B0503020204020204" pitchFamily="34" charset="-122"/>
              </a:endParaRPr>
            </a:p>
          </p:txBody>
        </p:sp>
        <p:sp>
          <p:nvSpPr>
            <p:cNvPr id="10" name="Line 9"/>
            <p:cNvSpPr>
              <a:spLocks noChangeShapeType="1"/>
            </p:cNvSpPr>
            <p:nvPr/>
          </p:nvSpPr>
          <p:spPr bwMode="auto">
            <a:xfrm flipH="1" flipV="1">
              <a:off x="2064" y="1207"/>
              <a:ext cx="544" cy="273"/>
            </a:xfrm>
            <a:prstGeom prst="line">
              <a:avLst/>
            </a:prstGeom>
            <a:noFill/>
            <a:ln w="57150" cap="sq">
              <a:solidFill>
                <a:schemeClr val="bg2">
                  <a:lumMod val="10000"/>
                </a:schemeClr>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chemeClr val="bg2">
                    <a:lumMod val="10000"/>
                  </a:schemeClr>
                </a:solidFill>
                <a:latin typeface="Verdana" panose="020B0604030504040204" pitchFamily="34" charset="0"/>
                <a:ea typeface="微软雅黑" panose="020B0503020204020204" pitchFamily="34" charset="-122"/>
              </a:endParaRPr>
            </a:p>
          </p:txBody>
        </p:sp>
        <p:sp>
          <p:nvSpPr>
            <p:cNvPr id="11" name="Line 10"/>
            <p:cNvSpPr>
              <a:spLocks noChangeShapeType="1"/>
            </p:cNvSpPr>
            <p:nvPr/>
          </p:nvSpPr>
          <p:spPr bwMode="auto">
            <a:xfrm>
              <a:off x="1920" y="1253"/>
              <a:ext cx="7" cy="589"/>
            </a:xfrm>
            <a:prstGeom prst="line">
              <a:avLst/>
            </a:prstGeom>
            <a:noFill/>
            <a:ln w="57150" cap="sq">
              <a:solidFill>
                <a:schemeClr val="bg2">
                  <a:lumMod val="10000"/>
                </a:schemeClr>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chemeClr val="bg2">
                    <a:lumMod val="10000"/>
                  </a:schemeClr>
                </a:solidFill>
                <a:latin typeface="Verdana" panose="020B0604030504040204" pitchFamily="34" charset="0"/>
                <a:ea typeface="微软雅黑" panose="020B0503020204020204" pitchFamily="34" charset="-122"/>
              </a:endParaRPr>
            </a:p>
          </p:txBody>
        </p:sp>
        <p:sp>
          <p:nvSpPr>
            <p:cNvPr id="12" name="Oval 14"/>
            <p:cNvSpPr>
              <a:spLocks noChangeArrowheads="1"/>
            </p:cNvSpPr>
            <p:nvPr/>
          </p:nvSpPr>
          <p:spPr bwMode="auto">
            <a:xfrm>
              <a:off x="2592" y="1411"/>
              <a:ext cx="288" cy="288"/>
            </a:xfrm>
            <a:prstGeom prst="ellipse">
              <a:avLst/>
            </a:prstGeom>
            <a:solidFill>
              <a:srgbClr val="FFFF99"/>
            </a:solidFill>
            <a:ln w="28575" cap="sq">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chemeClr val="bg2">
                      <a:lumMod val="10000"/>
                    </a:schemeClr>
                  </a:solidFill>
                  <a:latin typeface="Verdana" panose="020B0604030504040204" pitchFamily="34" charset="0"/>
                  <a:ea typeface="微软雅黑" panose="020B0503020204020204" pitchFamily="34" charset="-122"/>
                </a:rPr>
                <a:t>D</a:t>
              </a:r>
              <a:endParaRPr kumimoji="1" lang="en-US" altLang="zh-CN" sz="2800">
                <a:solidFill>
                  <a:schemeClr val="bg2">
                    <a:lumMod val="10000"/>
                  </a:schemeClr>
                </a:solidFill>
                <a:latin typeface="Verdana" panose="020B0604030504040204" pitchFamily="34" charset="0"/>
                <a:ea typeface="微软雅黑" panose="020B0503020204020204" pitchFamily="34" charset="-122"/>
              </a:endParaRPr>
            </a:p>
          </p:txBody>
        </p:sp>
        <p:sp>
          <p:nvSpPr>
            <p:cNvPr id="13" name="Oval 15"/>
            <p:cNvSpPr>
              <a:spLocks noChangeArrowheads="1"/>
            </p:cNvSpPr>
            <p:nvPr/>
          </p:nvSpPr>
          <p:spPr bwMode="auto">
            <a:xfrm>
              <a:off x="1776" y="981"/>
              <a:ext cx="288" cy="288"/>
            </a:xfrm>
            <a:prstGeom prst="ellipse">
              <a:avLst/>
            </a:prstGeom>
            <a:solidFill>
              <a:srgbClr val="FFFF99"/>
            </a:solidFill>
            <a:ln w="28575" cap="sq">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chemeClr val="bg2">
                      <a:lumMod val="10000"/>
                    </a:schemeClr>
                  </a:solidFill>
                  <a:latin typeface="Verdana" panose="020B0604030504040204" pitchFamily="34" charset="0"/>
                  <a:ea typeface="微软雅黑" panose="020B0503020204020204" pitchFamily="34" charset="-122"/>
                </a:rPr>
                <a:t>B</a:t>
              </a:r>
              <a:endParaRPr kumimoji="1" lang="en-US" altLang="zh-CN" sz="2800">
                <a:solidFill>
                  <a:schemeClr val="bg2">
                    <a:lumMod val="10000"/>
                  </a:schemeClr>
                </a:solidFill>
                <a:latin typeface="Verdana" panose="020B0604030504040204" pitchFamily="34" charset="0"/>
                <a:ea typeface="微软雅黑" panose="020B0503020204020204" pitchFamily="34" charset="-122"/>
              </a:endParaRPr>
            </a:p>
          </p:txBody>
        </p:sp>
        <p:sp>
          <p:nvSpPr>
            <p:cNvPr id="14" name="Oval 16"/>
            <p:cNvSpPr>
              <a:spLocks noChangeArrowheads="1"/>
            </p:cNvSpPr>
            <p:nvPr/>
          </p:nvSpPr>
          <p:spPr bwMode="auto">
            <a:xfrm>
              <a:off x="1776" y="1842"/>
              <a:ext cx="288" cy="288"/>
            </a:xfrm>
            <a:prstGeom prst="ellipse">
              <a:avLst/>
            </a:prstGeom>
            <a:solidFill>
              <a:srgbClr val="FFFF99"/>
            </a:solidFill>
            <a:ln w="28575" cap="sq">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chemeClr val="bg2">
                      <a:lumMod val="10000"/>
                    </a:schemeClr>
                  </a:solidFill>
                  <a:latin typeface="Verdana" panose="020B0604030504040204" pitchFamily="34" charset="0"/>
                  <a:ea typeface="微软雅黑" panose="020B0503020204020204" pitchFamily="34" charset="-122"/>
                </a:rPr>
                <a:t>C</a:t>
              </a:r>
              <a:endParaRPr kumimoji="1" lang="en-US" altLang="zh-CN" sz="2800">
                <a:solidFill>
                  <a:schemeClr val="bg2">
                    <a:lumMod val="10000"/>
                  </a:schemeClr>
                </a:solidFill>
                <a:latin typeface="Verdana" panose="020B0604030504040204" pitchFamily="34" charset="0"/>
                <a:ea typeface="微软雅黑" panose="020B0503020204020204" pitchFamily="34" charset="-122"/>
              </a:endParaRPr>
            </a:p>
          </p:txBody>
        </p:sp>
        <p:sp>
          <p:nvSpPr>
            <p:cNvPr id="15" name="Oval 17"/>
            <p:cNvSpPr>
              <a:spLocks noChangeArrowheads="1"/>
            </p:cNvSpPr>
            <p:nvPr/>
          </p:nvSpPr>
          <p:spPr bwMode="auto">
            <a:xfrm>
              <a:off x="960" y="1411"/>
              <a:ext cx="288" cy="288"/>
            </a:xfrm>
            <a:prstGeom prst="ellipse">
              <a:avLst/>
            </a:prstGeom>
            <a:solidFill>
              <a:srgbClr val="FFFF99"/>
            </a:solidFill>
            <a:ln w="28575" cap="sq">
              <a:solidFill>
                <a:srgbClr val="808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800" b="1">
                  <a:solidFill>
                    <a:schemeClr val="bg2">
                      <a:lumMod val="10000"/>
                    </a:schemeClr>
                  </a:solidFill>
                  <a:latin typeface="Verdana" panose="020B0604030504040204" pitchFamily="34" charset="0"/>
                  <a:ea typeface="微软雅黑" panose="020B0503020204020204" pitchFamily="34" charset="-122"/>
                </a:rPr>
                <a:t>A</a:t>
              </a:r>
            </a:p>
          </p:txBody>
        </p:sp>
      </p:grpSp>
      <p:sp>
        <p:nvSpPr>
          <p:cNvPr id="16" name="Text Box 19"/>
          <p:cNvSpPr txBox="1">
            <a:spLocks noChangeArrowheads="1"/>
          </p:cNvSpPr>
          <p:nvPr/>
        </p:nvSpPr>
        <p:spPr bwMode="auto">
          <a:xfrm>
            <a:off x="230890" y="846748"/>
            <a:ext cx="8677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600" dirty="0">
                <a:solidFill>
                  <a:schemeClr val="bg2">
                    <a:lumMod val="10000"/>
                  </a:schemeClr>
                </a:solidFill>
                <a:latin typeface="Verdana" panose="020B0604030504040204" pitchFamily="34" charset="0"/>
                <a:ea typeface="微软雅黑" panose="020B0503020204020204" pitchFamily="34" charset="-122"/>
              </a:rPr>
              <a:t>问题：是否对所有的</a:t>
            </a:r>
            <a:r>
              <a:rPr kumimoji="1" lang="en-US" altLang="zh-CN" sz="2600" dirty="0" err="1">
                <a:solidFill>
                  <a:schemeClr val="bg2">
                    <a:lumMod val="10000"/>
                  </a:schemeClr>
                </a:solidFill>
                <a:latin typeface="Verdana" panose="020B0604030504040204" pitchFamily="34" charset="0"/>
                <a:ea typeface="微软雅黑" panose="020B0503020204020204" pitchFamily="34" charset="-122"/>
              </a:rPr>
              <a:t>AOV</a:t>
            </a:r>
            <a:r>
              <a:rPr kumimoji="1" lang="zh-CN" altLang="en-US" sz="2600" dirty="0">
                <a:solidFill>
                  <a:schemeClr val="bg2">
                    <a:lumMod val="10000"/>
                  </a:schemeClr>
                </a:solidFill>
                <a:latin typeface="Verdana" panose="020B0604030504040204" pitchFamily="34" charset="0"/>
                <a:ea typeface="微软雅黑" panose="020B0503020204020204" pitchFamily="34" charset="-122"/>
              </a:rPr>
              <a:t>网都能求得拓扑有序序列？</a:t>
            </a:r>
          </a:p>
        </p:txBody>
      </p:sp>
      <p:sp>
        <p:nvSpPr>
          <p:cNvPr id="17" name="Text Box 20"/>
          <p:cNvSpPr txBox="1">
            <a:spLocks noChangeArrowheads="1"/>
          </p:cNvSpPr>
          <p:nvPr/>
        </p:nvSpPr>
        <p:spPr bwMode="auto">
          <a:xfrm>
            <a:off x="230890" y="5808206"/>
            <a:ext cx="8677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600" dirty="0">
                <a:solidFill>
                  <a:schemeClr val="bg2">
                    <a:lumMod val="10000"/>
                  </a:schemeClr>
                </a:solidFill>
                <a:latin typeface="Verdana" panose="020B0604030504040204" pitchFamily="34" charset="0"/>
                <a:ea typeface="微软雅黑" panose="020B0503020204020204" pitchFamily="34" charset="-122"/>
              </a:rPr>
              <a:t>问题：怎样根据</a:t>
            </a:r>
            <a:r>
              <a:rPr kumimoji="1" lang="en-US" altLang="zh-CN" sz="2600" dirty="0" err="1">
                <a:solidFill>
                  <a:schemeClr val="bg2">
                    <a:lumMod val="10000"/>
                  </a:schemeClr>
                </a:solidFill>
                <a:latin typeface="Verdana" panose="020B0604030504040204" pitchFamily="34" charset="0"/>
                <a:ea typeface="微软雅黑" panose="020B0503020204020204" pitchFamily="34" charset="-122"/>
              </a:rPr>
              <a:t>AOV</a:t>
            </a:r>
            <a:r>
              <a:rPr kumimoji="1" lang="zh-CN" altLang="en-US" sz="2600" dirty="0">
                <a:solidFill>
                  <a:schemeClr val="bg2">
                    <a:lumMod val="10000"/>
                  </a:schemeClr>
                </a:solidFill>
                <a:latin typeface="Verdana" panose="020B0604030504040204" pitchFamily="34" charset="0"/>
                <a:ea typeface="微软雅黑" panose="020B0503020204020204" pitchFamily="34" charset="-122"/>
              </a:rPr>
              <a:t>网的特点对其进行拓扑排序？</a:t>
            </a:r>
          </a:p>
        </p:txBody>
      </p:sp>
    </p:spTree>
    <p:extLst>
      <p:ext uri="{BB962C8B-B14F-4D97-AF65-F5344CB8AC3E}">
        <p14:creationId xmlns:p14="http://schemas.microsoft.com/office/powerpoint/2010/main" val="48511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16" grpId="0" autoUpdateAnimBg="0"/>
      <p:bldP spid="17"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0">
                <a:solidFill>
                  <a:schemeClr val="bg2">
                    <a:lumMod val="10000"/>
                  </a:schemeClr>
                </a:solidFill>
                <a:latin typeface="Verdana" panose="020B0604030504040204" pitchFamily="34" charset="0"/>
              </a:rPr>
              <a:t>AOV</a:t>
            </a:r>
            <a:r>
              <a:rPr lang="zh-CN" altLang="en-US" kern="0">
                <a:solidFill>
                  <a:schemeClr val="bg2">
                    <a:lumMod val="10000"/>
                  </a:schemeClr>
                </a:solidFill>
                <a:latin typeface="Verdana" panose="020B0604030504040204" pitchFamily="34" charset="0"/>
              </a:rPr>
              <a:t>网的拓扑排序算法流程</a:t>
            </a:r>
            <a:endParaRPr lang="zh-CN" altLang="en-US"/>
          </a:p>
        </p:txBody>
      </p:sp>
      <p:sp>
        <p:nvSpPr>
          <p:cNvPr id="3" name="内容占位符 2"/>
          <p:cNvSpPr>
            <a:spLocks noGrp="1"/>
          </p:cNvSpPr>
          <p:nvPr>
            <p:ph idx="1"/>
          </p:nvPr>
        </p:nvSpPr>
        <p:spPr/>
        <p:txBody>
          <a:bodyPr/>
          <a:lstStyle/>
          <a:p>
            <a:pPr>
              <a:spcBef>
                <a:spcPts val="1200"/>
              </a:spcBef>
            </a:pPr>
            <a:r>
              <a:rPr lang="en-US" altLang="zh-CN"/>
              <a:t>AOV</a:t>
            </a:r>
            <a:r>
              <a:rPr lang="zh-CN" altLang="en-US"/>
              <a:t>网的拓扑排序算法流程</a:t>
            </a:r>
          </a:p>
          <a:p>
            <a:pPr marL="936000" lvl="1" indent="-468000">
              <a:spcBef>
                <a:spcPts val="1200"/>
              </a:spcBef>
              <a:buClr>
                <a:schemeClr val="tx1"/>
              </a:buClr>
              <a:buSzPct val="100000"/>
              <a:buFont typeface="+mj-lt"/>
              <a:buAutoNum type="arabicPeriod"/>
              <a:defRPr/>
            </a:pPr>
            <a:r>
              <a:rPr lang="zh-CN" altLang="en-US">
                <a:latin typeface="Verdana" panose="020B0604030504040204" pitchFamily="34" charset="0"/>
                <a:cs typeface="Verdana" panose="020B0604030504040204" pitchFamily="34" charset="0"/>
              </a:rPr>
              <a:t>在</a:t>
            </a:r>
            <a:r>
              <a:rPr lang="en-US" altLang="zh-CN">
                <a:latin typeface="Verdana" panose="020B0604030504040204" pitchFamily="34" charset="0"/>
                <a:cs typeface="Verdana" panose="020B0604030504040204" pitchFamily="34" charset="0"/>
              </a:rPr>
              <a:t>AOV</a:t>
            </a:r>
            <a:r>
              <a:rPr lang="zh-CN" altLang="en-US">
                <a:latin typeface="Verdana" panose="020B0604030504040204" pitchFamily="34" charset="0"/>
                <a:cs typeface="Verdana" panose="020B0604030504040204" pitchFamily="34" charset="0"/>
              </a:rPr>
              <a:t>网中选取一个没有前驱的顶点</a:t>
            </a:r>
            <a:r>
              <a:rPr lang="en-US" altLang="zh-CN">
                <a:latin typeface="Verdana" panose="020B0604030504040204" pitchFamily="34" charset="0"/>
                <a:cs typeface="Verdana" panose="020B0604030504040204" pitchFamily="34" charset="0"/>
              </a:rPr>
              <a:t>v</a:t>
            </a:r>
            <a:r>
              <a:rPr lang="zh-CN" altLang="en-US">
                <a:latin typeface="Verdana" panose="020B0604030504040204" pitchFamily="34" charset="0"/>
                <a:cs typeface="Verdana" panose="020B0604030504040204" pitchFamily="34" charset="0"/>
              </a:rPr>
              <a:t>开始遍历</a:t>
            </a:r>
            <a:endParaRPr lang="en-US" altLang="zh-CN">
              <a:latin typeface="Verdana" panose="020B0604030504040204" pitchFamily="34" charset="0"/>
              <a:cs typeface="Verdana" panose="020B0604030504040204" pitchFamily="34" charset="0"/>
            </a:endParaRPr>
          </a:p>
          <a:p>
            <a:pPr marL="936000" lvl="1" indent="-468000">
              <a:spcBef>
                <a:spcPts val="1200"/>
              </a:spcBef>
              <a:buClr>
                <a:schemeClr val="tx1"/>
              </a:buClr>
              <a:buSzPct val="100000"/>
              <a:buFont typeface="+mj-lt"/>
              <a:buAutoNum type="arabicPeriod"/>
              <a:defRPr/>
            </a:pPr>
            <a:r>
              <a:rPr lang="zh-CN" altLang="en-US">
                <a:latin typeface="Verdana" panose="020B0604030504040204" pitchFamily="34" charset="0"/>
                <a:cs typeface="Verdana" panose="020B0604030504040204" pitchFamily="34" charset="0"/>
              </a:rPr>
              <a:t>输出顶点</a:t>
            </a:r>
            <a:r>
              <a:rPr lang="en-US" altLang="zh-CN">
                <a:latin typeface="Verdana" panose="020B0604030504040204" pitchFamily="34" charset="0"/>
                <a:cs typeface="Verdana" panose="020B0604030504040204" pitchFamily="34" charset="0"/>
              </a:rPr>
              <a:t>v</a:t>
            </a:r>
            <a:endParaRPr lang="zh-CN" altLang="en-US">
              <a:latin typeface="Verdana" panose="020B0604030504040204" pitchFamily="34" charset="0"/>
              <a:cs typeface="Verdana" panose="020B0604030504040204" pitchFamily="34" charset="0"/>
            </a:endParaRPr>
          </a:p>
          <a:p>
            <a:pPr marL="936000" lvl="1" indent="-468000">
              <a:spcBef>
                <a:spcPts val="1200"/>
              </a:spcBef>
              <a:buClr>
                <a:schemeClr val="tx1"/>
              </a:buClr>
              <a:buSzPct val="100000"/>
              <a:buFont typeface="+mj-lt"/>
              <a:buAutoNum type="arabicPeriod"/>
              <a:defRPr/>
            </a:pPr>
            <a:r>
              <a:rPr lang="zh-CN" altLang="en-US">
                <a:latin typeface="Verdana" panose="020B0604030504040204" pitchFamily="34" charset="0"/>
                <a:cs typeface="Verdana" panose="020B0604030504040204" pitchFamily="34" charset="0"/>
              </a:rPr>
              <a:t>删除顶点</a:t>
            </a:r>
            <a:r>
              <a:rPr lang="en-US" altLang="zh-CN">
                <a:latin typeface="Verdana" panose="020B0604030504040204" pitchFamily="34" charset="0"/>
                <a:cs typeface="Verdana" panose="020B0604030504040204" pitchFamily="34" charset="0"/>
              </a:rPr>
              <a:t>v</a:t>
            </a:r>
            <a:r>
              <a:rPr lang="zh-CN" altLang="en-US">
                <a:latin typeface="Verdana" panose="020B0604030504040204" pitchFamily="34" charset="0"/>
                <a:cs typeface="Verdana" panose="020B0604030504040204" pitchFamily="34" charset="0"/>
              </a:rPr>
              <a:t>和所有以</a:t>
            </a:r>
            <a:r>
              <a:rPr lang="en-US" altLang="zh-CN">
                <a:latin typeface="Verdana" panose="020B0604030504040204" pitchFamily="34" charset="0"/>
                <a:cs typeface="Verdana" panose="020B0604030504040204" pitchFamily="34" charset="0"/>
              </a:rPr>
              <a:t>v</a:t>
            </a:r>
            <a:r>
              <a:rPr lang="zh-CN" altLang="en-US">
                <a:latin typeface="Verdana" panose="020B0604030504040204" pitchFamily="34" charset="0"/>
                <a:cs typeface="Verdana" panose="020B0604030504040204" pitchFamily="34" charset="0"/>
              </a:rPr>
              <a:t>为弧尾的弧</a:t>
            </a:r>
          </a:p>
          <a:p>
            <a:pPr marL="936000" lvl="1" indent="-468000">
              <a:spcBef>
                <a:spcPts val="1200"/>
              </a:spcBef>
              <a:buClr>
                <a:schemeClr val="tx1"/>
              </a:buClr>
              <a:buSzPct val="100000"/>
              <a:buFont typeface="+mj-lt"/>
              <a:buAutoNum type="arabicPeriod"/>
              <a:defRPr/>
            </a:pPr>
            <a:r>
              <a:rPr lang="zh-CN" altLang="en-US">
                <a:latin typeface="Verdana" panose="020B0604030504040204" pitchFamily="34" charset="0"/>
                <a:cs typeface="Verdana" panose="020B0604030504040204" pitchFamily="34" charset="0"/>
              </a:rPr>
              <a:t>重复</a:t>
            </a:r>
            <a:r>
              <a:rPr lang="en-US" altLang="zh-CN">
                <a:latin typeface="Verdana" panose="020B0604030504040204" pitchFamily="34" charset="0"/>
                <a:cs typeface="Verdana" panose="020B0604030504040204" pitchFamily="34" charset="0"/>
              </a:rPr>
              <a:t>1</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3</a:t>
            </a:r>
            <a:r>
              <a:rPr lang="zh-CN" altLang="en-US">
                <a:latin typeface="Verdana" panose="020B0604030504040204" pitchFamily="34" charset="0"/>
                <a:cs typeface="Verdana" panose="020B0604030504040204" pitchFamily="34" charset="0"/>
              </a:rPr>
              <a:t>步，直到</a:t>
            </a:r>
          </a:p>
          <a:p>
            <a:pPr marL="1404000" lvl="2" indent="-468000">
              <a:spcBef>
                <a:spcPts val="1200"/>
              </a:spcBef>
              <a:buClr>
                <a:schemeClr val="tx1"/>
              </a:buClr>
              <a:buSzPct val="70000"/>
              <a:defRPr/>
            </a:pPr>
            <a:r>
              <a:rPr lang="en-US" altLang="zh-CN">
                <a:latin typeface="Verdana" panose="020B0604030504040204" pitchFamily="34" charset="0"/>
                <a:cs typeface="Verdana" panose="020B0604030504040204" pitchFamily="34" charset="0"/>
              </a:rPr>
              <a:t>AOV</a:t>
            </a:r>
            <a:r>
              <a:rPr lang="zh-CN" altLang="en-US">
                <a:latin typeface="Verdana" panose="020B0604030504040204" pitchFamily="34" charset="0"/>
                <a:cs typeface="Verdana" panose="020B0604030504040204" pitchFamily="34" charset="0"/>
              </a:rPr>
              <a:t>网中全部顶点都已输出（得到拓扑有序序列）</a:t>
            </a:r>
          </a:p>
          <a:p>
            <a:pPr marL="1404000" lvl="2" indent="-468000">
              <a:spcBef>
                <a:spcPts val="1200"/>
              </a:spcBef>
              <a:buClr>
                <a:schemeClr val="tx1"/>
              </a:buClr>
              <a:buSzPct val="70000"/>
              <a:defRPr/>
            </a:pPr>
            <a:r>
              <a:rPr lang="zh-CN" altLang="en-US">
                <a:latin typeface="Verdana" panose="020B0604030504040204" pitchFamily="34" charset="0"/>
                <a:cs typeface="Verdana" panose="020B0604030504040204" pitchFamily="34" charset="0"/>
              </a:rPr>
              <a:t>或者图中再无没有前驱的顶点（</a:t>
            </a:r>
            <a:r>
              <a:rPr lang="en-US" altLang="zh-CN">
                <a:latin typeface="Verdana" panose="020B0604030504040204" pitchFamily="34" charset="0"/>
                <a:cs typeface="Verdana" panose="020B0604030504040204" pitchFamily="34" charset="0"/>
              </a:rPr>
              <a:t>AOV</a:t>
            </a:r>
            <a:r>
              <a:rPr lang="zh-CN" altLang="en-US">
                <a:latin typeface="Verdana" panose="020B0604030504040204" pitchFamily="34" charset="0"/>
                <a:cs typeface="Verdana" panose="020B0604030504040204" pitchFamily="34" charset="0"/>
              </a:rPr>
              <a:t>网中有环）</a:t>
            </a:r>
            <a:endParaRPr lang="zh-CN" altLang="en-US"/>
          </a:p>
        </p:txBody>
      </p:sp>
    </p:spTree>
    <p:extLst>
      <p:ext uri="{BB962C8B-B14F-4D97-AF65-F5344CB8AC3E}">
        <p14:creationId xmlns:p14="http://schemas.microsoft.com/office/powerpoint/2010/main" val="266706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lang="en-US" altLang="zh-CN" b="0" kern="0" dirty="0" err="1">
                <a:solidFill>
                  <a:schemeClr val="bg2">
                    <a:lumMod val="10000"/>
                  </a:schemeClr>
                </a:solidFill>
                <a:latin typeface="Verdana" panose="020B0604030504040204" pitchFamily="34" charset="0"/>
              </a:rPr>
              <a:t>AOV</a:t>
            </a:r>
            <a:r>
              <a:rPr lang="zh-CN" altLang="en-US" b="0" kern="0" dirty="0">
                <a:solidFill>
                  <a:schemeClr val="bg2">
                    <a:lumMod val="10000"/>
                  </a:schemeClr>
                </a:solidFill>
                <a:latin typeface="Verdana" panose="020B0604030504040204" pitchFamily="34" charset="0"/>
              </a:rPr>
              <a:t>网的拓扑排序算法示例</a:t>
            </a:r>
          </a:p>
        </p:txBody>
      </p:sp>
      <p:sp>
        <p:nvSpPr>
          <p:cNvPr id="4" name="Rectangle 4"/>
          <p:cNvSpPr>
            <a:spLocks noChangeArrowheads="1"/>
          </p:cNvSpPr>
          <p:nvPr/>
        </p:nvSpPr>
        <p:spPr bwMode="auto">
          <a:xfrm>
            <a:off x="179388" y="4758165"/>
            <a:ext cx="87851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itchFamily="34" charset="0"/>
                <a:ea typeface="宋体" pitchFamily="2" charset="-122"/>
              </a:defRPr>
            </a:lvl1pPr>
            <a:lvl2pPr marL="800100" indent="-342900" eaLnBrk="0" hangingPunct="0">
              <a:defRPr>
                <a:solidFill>
                  <a:schemeClr val="tx1"/>
                </a:solidFill>
                <a:latin typeface="Arial" pitchFamily="34" charset="0"/>
                <a:ea typeface="宋体" pitchFamily="2" charset="-122"/>
              </a:defRPr>
            </a:lvl2pPr>
            <a:lvl3pPr marL="1257300" indent="-342900" eaLnBrk="0" hangingPunct="0">
              <a:defRPr>
                <a:solidFill>
                  <a:schemeClr val="tx1"/>
                </a:solidFill>
                <a:latin typeface="Arial" pitchFamily="34" charset="0"/>
                <a:ea typeface="宋体" pitchFamily="2" charset="-122"/>
              </a:defRPr>
            </a:lvl3pPr>
            <a:lvl4pPr marL="1714500" indent="-342900" eaLnBrk="0" hangingPunct="0">
              <a:defRPr>
                <a:solidFill>
                  <a:schemeClr val="tx1"/>
                </a:solidFill>
                <a:latin typeface="Arial" pitchFamily="34" charset="0"/>
                <a:ea typeface="宋体" pitchFamily="2" charset="-122"/>
              </a:defRPr>
            </a:lvl4pPr>
            <a:lvl5pPr marL="2171700" indent="-342900" eaLnBrk="0" hangingPunct="0">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40000"/>
              </a:lnSpc>
              <a:buSzPct val="80000"/>
              <a:buFont typeface="Wingdings" pitchFamily="2" charset="2"/>
              <a:buChar char="l"/>
            </a:pPr>
            <a:r>
              <a:rPr lang="zh-CN" altLang="en-US" sz="2200">
                <a:solidFill>
                  <a:schemeClr val="bg2">
                    <a:lumMod val="10000"/>
                  </a:schemeClr>
                </a:solidFill>
                <a:ea typeface="微软雅黑" pitchFamily="34" charset="-122"/>
              </a:rPr>
              <a:t>顶点 </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0 </a:t>
            </a:r>
            <a:r>
              <a:rPr lang="zh-CN" altLang="en-US" sz="2200">
                <a:solidFill>
                  <a:schemeClr val="bg2">
                    <a:lumMod val="10000"/>
                  </a:schemeClr>
                </a:solidFill>
                <a:ea typeface="微软雅黑" pitchFamily="34" charset="-122"/>
              </a:rPr>
              <a:t>入</a:t>
            </a:r>
            <a:r>
              <a:rPr lang="zh-CN" altLang="en-US" sz="2200" dirty="0">
                <a:solidFill>
                  <a:schemeClr val="bg2">
                    <a:lumMod val="10000"/>
                  </a:schemeClr>
                </a:solidFill>
                <a:ea typeface="微软雅黑" pitchFamily="34" charset="-122"/>
              </a:rPr>
              <a:t>度为</a:t>
            </a:r>
            <a:r>
              <a:rPr lang="en-US" altLang="zh-CN" sz="2200" dirty="0">
                <a:solidFill>
                  <a:schemeClr val="bg2">
                    <a:lumMod val="10000"/>
                  </a:schemeClr>
                </a:solidFill>
                <a:ea typeface="微软雅黑" pitchFamily="34" charset="-122"/>
              </a:rPr>
              <a:t>0</a:t>
            </a:r>
            <a:r>
              <a:rPr lang="zh-CN" altLang="en-US" sz="2200" dirty="0">
                <a:solidFill>
                  <a:schemeClr val="bg2">
                    <a:lumMod val="10000"/>
                  </a:schemeClr>
                </a:solidFill>
                <a:ea typeface="微软雅黑" pitchFamily="34" charset="-122"/>
              </a:rPr>
              <a:t>，选择</a:t>
            </a:r>
            <a:r>
              <a:rPr lang="zh-CN" altLang="en-US" sz="2200">
                <a:solidFill>
                  <a:schemeClr val="bg2">
                    <a:lumMod val="10000"/>
                  </a:schemeClr>
                </a:solidFill>
                <a:ea typeface="微软雅黑" pitchFamily="34" charset="-122"/>
              </a:rPr>
              <a:t>输出</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0</a:t>
            </a:r>
            <a:r>
              <a:rPr lang="zh-CN" altLang="en-US" sz="2200" dirty="0">
                <a:solidFill>
                  <a:schemeClr val="bg2">
                    <a:lumMod val="10000"/>
                  </a:schemeClr>
                </a:solidFill>
                <a:ea typeface="微软雅黑" pitchFamily="34" charset="-122"/>
              </a:rPr>
              <a:t>，并</a:t>
            </a:r>
            <a:r>
              <a:rPr lang="zh-CN" altLang="en-US" sz="2200">
                <a:solidFill>
                  <a:schemeClr val="bg2">
                    <a:lumMod val="10000"/>
                  </a:schemeClr>
                </a:solidFill>
                <a:ea typeface="微软雅黑" pitchFamily="34" charset="-122"/>
              </a:rPr>
              <a:t>删除 </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0</a:t>
            </a:r>
            <a:r>
              <a:rPr lang="en-US" altLang="zh-CN" sz="2200">
                <a:solidFill>
                  <a:schemeClr val="bg2">
                    <a:lumMod val="10000"/>
                  </a:schemeClr>
                </a:solidFill>
                <a:ea typeface="微软雅黑" pitchFamily="34" charset="-122"/>
              </a:rPr>
              <a:t> </a:t>
            </a:r>
            <a:r>
              <a:rPr lang="zh-CN" altLang="en-US" sz="2200">
                <a:solidFill>
                  <a:schemeClr val="bg2">
                    <a:lumMod val="10000"/>
                  </a:schemeClr>
                </a:solidFill>
                <a:ea typeface="微软雅黑" pitchFamily="34" charset="-122"/>
              </a:rPr>
              <a:t>及</a:t>
            </a:r>
            <a:r>
              <a:rPr lang="zh-CN" altLang="en-US" sz="2200" dirty="0">
                <a:solidFill>
                  <a:schemeClr val="bg2">
                    <a:lumMod val="10000"/>
                  </a:schemeClr>
                </a:solidFill>
                <a:ea typeface="微软雅黑" pitchFamily="34" charset="-122"/>
              </a:rPr>
              <a:t>其所有出度边</a:t>
            </a:r>
          </a:p>
          <a:p>
            <a:pPr eaLnBrk="1" hangingPunct="1">
              <a:lnSpc>
                <a:spcPct val="140000"/>
              </a:lnSpc>
              <a:buSzPct val="80000"/>
              <a:buFont typeface="Wingdings" pitchFamily="2" charset="2"/>
              <a:buChar char="l"/>
            </a:pPr>
            <a:r>
              <a:rPr lang="zh-CN" altLang="en-US" sz="2200" dirty="0">
                <a:solidFill>
                  <a:schemeClr val="bg2">
                    <a:lumMod val="10000"/>
                  </a:schemeClr>
                </a:solidFill>
                <a:ea typeface="微软雅黑" pitchFamily="34" charset="-122"/>
              </a:rPr>
              <a:t>入度为</a:t>
            </a:r>
            <a:r>
              <a:rPr lang="en-US" altLang="zh-CN" sz="2200" dirty="0">
                <a:solidFill>
                  <a:schemeClr val="bg2">
                    <a:lumMod val="10000"/>
                  </a:schemeClr>
                </a:solidFill>
                <a:ea typeface="微软雅黑" pitchFamily="34" charset="-122"/>
              </a:rPr>
              <a:t>0</a:t>
            </a:r>
            <a:r>
              <a:rPr lang="zh-CN" altLang="en-US" sz="2200" dirty="0">
                <a:solidFill>
                  <a:schemeClr val="bg2">
                    <a:lumMod val="10000"/>
                  </a:schemeClr>
                </a:solidFill>
                <a:ea typeface="微软雅黑" pitchFamily="34" charset="-122"/>
              </a:rPr>
              <a:t>的顶</a:t>
            </a:r>
            <a:r>
              <a:rPr lang="zh-CN" altLang="en-US" sz="2200">
                <a:solidFill>
                  <a:schemeClr val="bg2">
                    <a:lumMod val="10000"/>
                  </a:schemeClr>
                </a:solidFill>
                <a:ea typeface="微软雅黑" pitchFamily="34" charset="-122"/>
              </a:rPr>
              <a:t>点是</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1 </a:t>
            </a:r>
            <a:r>
              <a:rPr lang="zh-CN" altLang="en-US" sz="2200">
                <a:solidFill>
                  <a:schemeClr val="bg2">
                    <a:lumMod val="10000"/>
                  </a:schemeClr>
                </a:solidFill>
                <a:ea typeface="微软雅黑" pitchFamily="34" charset="-122"/>
              </a:rPr>
              <a:t>和</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3</a:t>
            </a:r>
            <a:r>
              <a:rPr lang="zh-CN" altLang="en-US" sz="2200" dirty="0">
                <a:solidFill>
                  <a:schemeClr val="bg2">
                    <a:lumMod val="10000"/>
                  </a:schemeClr>
                </a:solidFill>
                <a:ea typeface="微软雅黑" pitchFamily="34" charset="-122"/>
              </a:rPr>
              <a:t>，</a:t>
            </a:r>
            <a:r>
              <a:rPr lang="zh-CN" altLang="en-US" sz="2200">
                <a:solidFill>
                  <a:schemeClr val="bg2">
                    <a:lumMod val="10000"/>
                  </a:schemeClr>
                </a:solidFill>
                <a:ea typeface="微软雅黑" pitchFamily="34" charset="-122"/>
              </a:rPr>
              <a:t>输出</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1</a:t>
            </a:r>
            <a:r>
              <a:rPr lang="zh-CN" altLang="en-US" sz="2200" dirty="0">
                <a:solidFill>
                  <a:schemeClr val="bg2">
                    <a:lumMod val="10000"/>
                  </a:schemeClr>
                </a:solidFill>
                <a:ea typeface="微软雅黑" pitchFamily="34" charset="-122"/>
              </a:rPr>
              <a:t>，并</a:t>
            </a:r>
            <a:r>
              <a:rPr lang="zh-CN" altLang="en-US" sz="2200">
                <a:solidFill>
                  <a:schemeClr val="bg2">
                    <a:lumMod val="10000"/>
                  </a:schemeClr>
                </a:solidFill>
                <a:ea typeface="微软雅黑" pitchFamily="34" charset="-122"/>
              </a:rPr>
              <a:t>删除</a:t>
            </a:r>
            <a:r>
              <a:rPr lang="en-US" altLang="zh-CN" sz="2200">
                <a:solidFill>
                  <a:schemeClr val="bg2">
                    <a:lumMod val="10000"/>
                  </a:schemeClr>
                </a:solidFill>
                <a:ea typeface="微软雅黑" pitchFamily="34" charset="-122"/>
              </a:rPr>
              <a:t>v1</a:t>
            </a:r>
            <a:r>
              <a:rPr lang="zh-CN" altLang="en-US" sz="2200" dirty="0">
                <a:solidFill>
                  <a:schemeClr val="bg2">
                    <a:lumMod val="10000"/>
                  </a:schemeClr>
                </a:solidFill>
                <a:ea typeface="微软雅黑" pitchFamily="34" charset="-122"/>
              </a:rPr>
              <a:t>和它的所有出度边</a:t>
            </a:r>
          </a:p>
          <a:p>
            <a:pPr eaLnBrk="1" hangingPunct="1">
              <a:lnSpc>
                <a:spcPct val="140000"/>
              </a:lnSpc>
              <a:buSzPct val="80000"/>
              <a:buFont typeface="Wingdings" pitchFamily="2" charset="2"/>
              <a:buChar char="l"/>
            </a:pPr>
            <a:r>
              <a:rPr lang="zh-CN" altLang="en-US" sz="2200" dirty="0">
                <a:solidFill>
                  <a:schemeClr val="bg2">
                    <a:lumMod val="10000"/>
                  </a:schemeClr>
                </a:solidFill>
                <a:ea typeface="微软雅黑" pitchFamily="34" charset="-122"/>
              </a:rPr>
              <a:t>依次</a:t>
            </a:r>
            <a:r>
              <a:rPr lang="zh-CN" altLang="en-US" sz="2200">
                <a:solidFill>
                  <a:schemeClr val="bg2">
                    <a:lumMod val="10000"/>
                  </a:schemeClr>
                </a:solidFill>
                <a:ea typeface="微软雅黑" pitchFamily="34" charset="-122"/>
              </a:rPr>
              <a:t>选择</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2</a:t>
            </a:r>
            <a:r>
              <a:rPr lang="zh-CN" altLang="en-US" sz="2200">
                <a:solidFill>
                  <a:schemeClr val="bg2">
                    <a:lumMod val="10000"/>
                  </a:schemeClr>
                </a:solidFill>
                <a:ea typeface="微软雅黑" pitchFamily="34" charset="-122"/>
              </a:rPr>
              <a:t>，</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3</a:t>
            </a:r>
            <a:r>
              <a:rPr lang="zh-CN" altLang="en-US" sz="2200">
                <a:solidFill>
                  <a:schemeClr val="bg2">
                    <a:lumMod val="10000"/>
                  </a:schemeClr>
                </a:solidFill>
                <a:ea typeface="微软雅黑" pitchFamily="34" charset="-122"/>
              </a:rPr>
              <a:t>，</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4</a:t>
            </a:r>
            <a:r>
              <a:rPr lang="zh-CN" altLang="en-US" sz="2200">
                <a:solidFill>
                  <a:schemeClr val="bg2">
                    <a:lumMod val="10000"/>
                  </a:schemeClr>
                </a:solidFill>
                <a:ea typeface="微软雅黑" pitchFamily="34" charset="-122"/>
              </a:rPr>
              <a:t>，</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5</a:t>
            </a:r>
            <a:r>
              <a:rPr lang="zh-CN" altLang="en-US" sz="2200">
                <a:solidFill>
                  <a:schemeClr val="bg2">
                    <a:lumMod val="10000"/>
                  </a:schemeClr>
                </a:solidFill>
                <a:ea typeface="微软雅黑" pitchFamily="34" charset="-122"/>
              </a:rPr>
              <a:t>，</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6</a:t>
            </a:r>
            <a:r>
              <a:rPr lang="zh-CN" altLang="en-US" sz="2200">
                <a:solidFill>
                  <a:schemeClr val="bg2">
                    <a:lumMod val="10000"/>
                  </a:schemeClr>
                </a:solidFill>
                <a:ea typeface="微软雅黑" pitchFamily="34" charset="-122"/>
              </a:rPr>
              <a:t>，</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7</a:t>
            </a:r>
            <a:r>
              <a:rPr lang="en-US" altLang="zh-CN" sz="2200">
                <a:solidFill>
                  <a:schemeClr val="bg2">
                    <a:lumMod val="10000"/>
                  </a:schemeClr>
                </a:solidFill>
                <a:ea typeface="微软雅黑" pitchFamily="34" charset="-122"/>
              </a:rPr>
              <a:t> </a:t>
            </a:r>
            <a:r>
              <a:rPr lang="zh-CN" altLang="en-US" sz="2200" dirty="0">
                <a:solidFill>
                  <a:schemeClr val="bg2">
                    <a:lumMod val="10000"/>
                  </a:schemeClr>
                </a:solidFill>
                <a:ea typeface="微软雅黑" pitchFamily="34" charset="-122"/>
              </a:rPr>
              <a:t>进行输出</a:t>
            </a:r>
          </a:p>
          <a:p>
            <a:pPr eaLnBrk="1" hangingPunct="1">
              <a:lnSpc>
                <a:spcPct val="140000"/>
              </a:lnSpc>
              <a:buSzPct val="80000"/>
              <a:buFont typeface="Wingdings" pitchFamily="2" charset="2"/>
              <a:buChar char="l"/>
            </a:pPr>
            <a:r>
              <a:rPr lang="zh-CN" altLang="en-US" sz="2200" dirty="0">
                <a:solidFill>
                  <a:schemeClr val="bg2">
                    <a:lumMod val="10000"/>
                  </a:schemeClr>
                </a:solidFill>
                <a:ea typeface="微软雅黑" pitchFamily="34" charset="-122"/>
              </a:rPr>
              <a:t>最后得到的拓扑序列</a:t>
            </a:r>
            <a:r>
              <a:rPr lang="zh-CN" altLang="en-US" sz="2200">
                <a:solidFill>
                  <a:schemeClr val="bg2">
                    <a:lumMod val="10000"/>
                  </a:schemeClr>
                </a:solidFill>
                <a:ea typeface="微软雅黑" pitchFamily="34" charset="-122"/>
              </a:rPr>
              <a:t>为：</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0</a:t>
            </a:r>
            <a:r>
              <a:rPr lang="zh-CN" altLang="en-US" sz="2200">
                <a:solidFill>
                  <a:schemeClr val="bg2">
                    <a:lumMod val="10000"/>
                  </a:schemeClr>
                </a:solidFill>
                <a:ea typeface="微软雅黑" pitchFamily="34" charset="-122"/>
              </a:rPr>
              <a:t>， </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1</a:t>
            </a:r>
            <a:r>
              <a:rPr lang="en-US" altLang="zh-CN" sz="2200">
                <a:solidFill>
                  <a:schemeClr val="bg2">
                    <a:lumMod val="10000"/>
                  </a:schemeClr>
                </a:solidFill>
                <a:ea typeface="微软雅黑" pitchFamily="34" charset="-122"/>
              </a:rPr>
              <a:t> </a:t>
            </a:r>
            <a:r>
              <a:rPr lang="zh-CN" altLang="en-US" sz="2200">
                <a:solidFill>
                  <a:schemeClr val="bg2">
                    <a:lumMod val="10000"/>
                  </a:schemeClr>
                </a:solidFill>
                <a:ea typeface="微软雅黑" pitchFamily="34" charset="-122"/>
              </a:rPr>
              <a:t>，</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2</a:t>
            </a:r>
            <a:r>
              <a:rPr lang="zh-CN" altLang="en-US" sz="2200">
                <a:solidFill>
                  <a:schemeClr val="bg2">
                    <a:lumMod val="10000"/>
                  </a:schemeClr>
                </a:solidFill>
                <a:ea typeface="微软雅黑" pitchFamily="34" charset="-122"/>
              </a:rPr>
              <a:t>，</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3</a:t>
            </a:r>
            <a:r>
              <a:rPr lang="zh-CN" altLang="en-US" sz="2200">
                <a:solidFill>
                  <a:schemeClr val="bg2">
                    <a:lumMod val="10000"/>
                  </a:schemeClr>
                </a:solidFill>
                <a:ea typeface="微软雅黑" pitchFamily="34" charset="-122"/>
              </a:rPr>
              <a:t>，</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4</a:t>
            </a:r>
            <a:r>
              <a:rPr lang="zh-CN" altLang="en-US" sz="2200">
                <a:solidFill>
                  <a:schemeClr val="bg2">
                    <a:lumMod val="10000"/>
                  </a:schemeClr>
                </a:solidFill>
                <a:ea typeface="微软雅黑" pitchFamily="34" charset="-122"/>
              </a:rPr>
              <a:t>，</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5</a:t>
            </a:r>
            <a:r>
              <a:rPr lang="zh-CN" altLang="en-US" sz="2200">
                <a:solidFill>
                  <a:schemeClr val="bg2">
                    <a:lumMod val="10000"/>
                  </a:schemeClr>
                </a:solidFill>
                <a:ea typeface="微软雅黑" pitchFamily="34" charset="-122"/>
              </a:rPr>
              <a:t>，</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6</a:t>
            </a:r>
            <a:r>
              <a:rPr lang="zh-CN" altLang="en-US" sz="2200">
                <a:solidFill>
                  <a:schemeClr val="bg2">
                    <a:lumMod val="10000"/>
                  </a:schemeClr>
                </a:solidFill>
                <a:ea typeface="微软雅黑" pitchFamily="34" charset="-122"/>
              </a:rPr>
              <a:t>，</a:t>
            </a:r>
            <a:r>
              <a:rPr lang="en-US" altLang="zh-CN" sz="2200">
                <a:solidFill>
                  <a:schemeClr val="bg2">
                    <a:lumMod val="10000"/>
                  </a:schemeClr>
                </a:solidFill>
                <a:ea typeface="微软雅黑" pitchFamily="34" charset="-122"/>
              </a:rPr>
              <a:t>v</a:t>
            </a:r>
            <a:r>
              <a:rPr lang="en-US" altLang="zh-CN" sz="2200" b="1" baseline="-25000">
                <a:solidFill>
                  <a:schemeClr val="bg2">
                    <a:lumMod val="10000"/>
                  </a:schemeClr>
                </a:solidFill>
                <a:latin typeface="Arial Unicode MS" panose="020B0604020202020204" pitchFamily="34" charset="-122"/>
                <a:ea typeface="微软雅黑" pitchFamily="34" charset="-122"/>
              </a:rPr>
              <a:t>7</a:t>
            </a:r>
            <a:endParaRPr lang="zh-CN" altLang="en-US" sz="2200" b="1" baseline="-25000" dirty="0">
              <a:solidFill>
                <a:schemeClr val="bg2">
                  <a:lumMod val="10000"/>
                </a:schemeClr>
              </a:solidFill>
              <a:latin typeface="Arial Unicode MS" panose="020B0604020202020204" pitchFamily="34" charset="-122"/>
              <a:ea typeface="微软雅黑" pitchFamily="34" charset="-122"/>
            </a:endParaRPr>
          </a:p>
        </p:txBody>
      </p:sp>
      <p:graphicFrame>
        <p:nvGraphicFramePr>
          <p:cNvPr id="5" name="Object 5"/>
          <p:cNvGraphicFramePr>
            <a:graphicFrameLocks noChangeAspect="1"/>
          </p:cNvGraphicFramePr>
          <p:nvPr>
            <p:extLst>
              <p:ext uri="{D42A27DB-BD31-4B8C-83A1-F6EECF244321}">
                <p14:modId xmlns:p14="http://schemas.microsoft.com/office/powerpoint/2010/main" val="2852180594"/>
              </p:ext>
            </p:extLst>
          </p:nvPr>
        </p:nvGraphicFramePr>
        <p:xfrm>
          <a:off x="3861246" y="873714"/>
          <a:ext cx="2414587" cy="2147888"/>
        </p:xfrm>
        <a:graphic>
          <a:graphicData uri="http://schemas.openxmlformats.org/presentationml/2006/ole">
            <mc:AlternateContent xmlns:mc="http://schemas.openxmlformats.org/markup-compatibility/2006">
              <mc:Choice xmlns:v="urn:schemas-microsoft-com:vml" Requires="v">
                <p:oleObj spid="_x0000_s216466" name="Visio" r:id="rId4" imgW="4322226" imgH="3846479" progId="Visio.Drawing.11">
                  <p:embed/>
                </p:oleObj>
              </mc:Choice>
              <mc:Fallback>
                <p:oleObj name="Visio" r:id="rId4" imgW="4322226" imgH="384647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1246" y="873714"/>
                        <a:ext cx="2414587" cy="214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2801466276"/>
              </p:ext>
            </p:extLst>
          </p:nvPr>
        </p:nvGraphicFramePr>
        <p:xfrm>
          <a:off x="141733" y="821307"/>
          <a:ext cx="3375025" cy="2147888"/>
        </p:xfrm>
        <a:graphic>
          <a:graphicData uri="http://schemas.openxmlformats.org/presentationml/2006/ole">
            <mc:AlternateContent xmlns:mc="http://schemas.openxmlformats.org/markup-compatibility/2006">
              <mc:Choice xmlns:v="urn:schemas-microsoft-com:vml" Requires="v">
                <p:oleObj spid="_x0000_s216467" name="Visio" r:id="rId6" imgW="6044211" imgH="3846479" progId="Visio.Drawing.11">
                  <p:embed/>
                </p:oleObj>
              </mc:Choice>
              <mc:Fallback>
                <p:oleObj name="Visio" r:id="rId6" imgW="6044211" imgH="3846479"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733" y="821307"/>
                        <a:ext cx="3375025" cy="214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2833932644"/>
              </p:ext>
            </p:extLst>
          </p:nvPr>
        </p:nvGraphicFramePr>
        <p:xfrm>
          <a:off x="6621908" y="853395"/>
          <a:ext cx="2414588" cy="2147887"/>
        </p:xfrm>
        <a:graphic>
          <a:graphicData uri="http://schemas.openxmlformats.org/presentationml/2006/ole">
            <mc:AlternateContent xmlns:mc="http://schemas.openxmlformats.org/markup-compatibility/2006">
              <mc:Choice xmlns:v="urn:schemas-microsoft-com:vml" Requires="v">
                <p:oleObj spid="_x0000_s216468" name="Visio" r:id="rId8" imgW="4322226" imgH="3846479" progId="Visio.Drawing.11">
                  <p:embed/>
                </p:oleObj>
              </mc:Choice>
              <mc:Fallback>
                <p:oleObj name="Visio" r:id="rId8" imgW="4322226" imgH="3846479"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1908" y="853395"/>
                        <a:ext cx="2414588" cy="214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3272748933"/>
              </p:ext>
            </p:extLst>
          </p:nvPr>
        </p:nvGraphicFramePr>
        <p:xfrm>
          <a:off x="213171" y="3175570"/>
          <a:ext cx="2413000" cy="1306512"/>
        </p:xfrm>
        <a:graphic>
          <a:graphicData uri="http://schemas.openxmlformats.org/presentationml/2006/ole">
            <mc:AlternateContent xmlns:mc="http://schemas.openxmlformats.org/markup-compatibility/2006">
              <mc:Choice xmlns:v="urn:schemas-microsoft-com:vml" Requires="v">
                <p:oleObj spid="_x0000_s216469" name="Visio" r:id="rId10" imgW="4322226" imgH="2339232" progId="Visio.Drawing.11">
                  <p:embed/>
                </p:oleObj>
              </mc:Choice>
              <mc:Fallback>
                <p:oleObj name="Visio" r:id="rId10" imgW="4322226" imgH="2339232"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171" y="3175570"/>
                        <a:ext cx="2413000" cy="130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704988392"/>
              </p:ext>
            </p:extLst>
          </p:nvPr>
        </p:nvGraphicFramePr>
        <p:xfrm>
          <a:off x="2876996" y="3175570"/>
          <a:ext cx="2413000" cy="1306512"/>
        </p:xfrm>
        <a:graphic>
          <a:graphicData uri="http://schemas.openxmlformats.org/presentationml/2006/ole">
            <mc:AlternateContent xmlns:mc="http://schemas.openxmlformats.org/markup-compatibility/2006">
              <mc:Choice xmlns:v="urn:schemas-microsoft-com:vml" Requires="v">
                <p:oleObj spid="_x0000_s216470" name="Visio" r:id="rId12" imgW="4322226" imgH="2339232" progId="Visio.Drawing.11">
                  <p:embed/>
                </p:oleObj>
              </mc:Choice>
              <mc:Fallback>
                <p:oleObj name="Visio" r:id="rId12" imgW="4322226" imgH="2339232"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76996" y="3175570"/>
                        <a:ext cx="2413000" cy="130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0"/>
          <p:cNvGraphicFramePr>
            <a:graphicFrameLocks noChangeAspect="1"/>
          </p:cNvGraphicFramePr>
          <p:nvPr>
            <p:extLst>
              <p:ext uri="{D42A27DB-BD31-4B8C-83A1-F6EECF244321}">
                <p14:modId xmlns:p14="http://schemas.microsoft.com/office/powerpoint/2010/main" val="1908928752"/>
              </p:ext>
            </p:extLst>
          </p:nvPr>
        </p:nvGraphicFramePr>
        <p:xfrm>
          <a:off x="5655121" y="3175570"/>
          <a:ext cx="1452562" cy="1306512"/>
        </p:xfrm>
        <a:graphic>
          <a:graphicData uri="http://schemas.openxmlformats.org/presentationml/2006/ole">
            <mc:AlternateContent xmlns:mc="http://schemas.openxmlformats.org/markup-compatibility/2006">
              <mc:Choice xmlns:v="urn:schemas-microsoft-com:vml" Requires="v">
                <p:oleObj spid="_x0000_s216471" name="Visio" r:id="rId14" imgW="2600241" imgH="2339232" progId="Visio.Drawing.11">
                  <p:embed/>
                </p:oleObj>
              </mc:Choice>
              <mc:Fallback>
                <p:oleObj name="Visio" r:id="rId14" imgW="2600241" imgH="2339232" progId="Visio.Drawing.11">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55121" y="3175570"/>
                        <a:ext cx="1452562" cy="130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3454661853"/>
              </p:ext>
            </p:extLst>
          </p:nvPr>
        </p:nvGraphicFramePr>
        <p:xfrm>
          <a:off x="7472808" y="3185095"/>
          <a:ext cx="1454150" cy="465137"/>
        </p:xfrm>
        <a:graphic>
          <a:graphicData uri="http://schemas.openxmlformats.org/presentationml/2006/ole">
            <mc:AlternateContent xmlns:mc="http://schemas.openxmlformats.org/markup-compatibility/2006">
              <mc:Choice xmlns:v="urn:schemas-microsoft-com:vml" Requires="v">
                <p:oleObj spid="_x0000_s216472" name="Visio" r:id="rId16" imgW="2600241" imgH="831985" progId="Visio.Drawing.11">
                  <p:embed/>
                </p:oleObj>
              </mc:Choice>
              <mc:Fallback>
                <p:oleObj name="Visio" r:id="rId16" imgW="2600241" imgH="831985" progId="Visio.Drawing.11">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472808" y="3185095"/>
                        <a:ext cx="14541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536771913"/>
              </p:ext>
            </p:extLst>
          </p:nvPr>
        </p:nvGraphicFramePr>
        <p:xfrm>
          <a:off x="7953821" y="3977257"/>
          <a:ext cx="492125" cy="465138"/>
        </p:xfrm>
        <a:graphic>
          <a:graphicData uri="http://schemas.openxmlformats.org/presentationml/2006/ole">
            <mc:AlternateContent xmlns:mc="http://schemas.openxmlformats.org/markup-compatibility/2006">
              <mc:Choice xmlns:v="urn:schemas-microsoft-com:vml" Requires="v">
                <p:oleObj spid="_x0000_s216473" name="Visio" r:id="rId18" imgW="878525" imgH="831985" progId="Visio.Drawing.11">
                  <p:embed/>
                </p:oleObj>
              </mc:Choice>
              <mc:Fallback>
                <p:oleObj name="Visio" r:id="rId18" imgW="878525" imgH="831985" progId="Visio.Drawing.11">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953821" y="3977257"/>
                        <a:ext cx="4921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Oval 13"/>
          <p:cNvSpPr>
            <a:spLocks noChangeArrowheads="1"/>
          </p:cNvSpPr>
          <p:nvPr/>
        </p:nvSpPr>
        <p:spPr bwMode="auto">
          <a:xfrm>
            <a:off x="141733" y="1697607"/>
            <a:ext cx="466725" cy="420688"/>
          </a:xfrm>
          <a:prstGeom prst="ellipse">
            <a:avLst/>
          </a:prstGeom>
          <a:noFill/>
          <a:ln w="76200">
            <a:solidFill>
              <a:srgbClr val="990099"/>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grpSp>
        <p:nvGrpSpPr>
          <p:cNvPr id="14" name="Group 14"/>
          <p:cNvGrpSpPr>
            <a:grpSpLocks/>
          </p:cNvGrpSpPr>
          <p:nvPr/>
        </p:nvGrpSpPr>
        <p:grpSpPr bwMode="auto">
          <a:xfrm rot="4814421">
            <a:off x="619571" y="1251520"/>
            <a:ext cx="431800" cy="431800"/>
            <a:chOff x="4105" y="3656"/>
            <a:chExt cx="363" cy="363"/>
          </a:xfrm>
        </p:grpSpPr>
        <p:sp>
          <p:nvSpPr>
            <p:cNvPr id="15" name="Line 15"/>
            <p:cNvSpPr>
              <a:spLocks noChangeShapeType="1"/>
            </p:cNvSpPr>
            <p:nvPr/>
          </p:nvSpPr>
          <p:spPr bwMode="auto">
            <a:xfrm>
              <a:off x="4105" y="3837"/>
              <a:ext cx="363" cy="0"/>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6"/>
            <p:cNvSpPr>
              <a:spLocks noChangeShapeType="1"/>
            </p:cNvSpPr>
            <p:nvPr/>
          </p:nvSpPr>
          <p:spPr bwMode="auto">
            <a:xfrm rot="16200000" flipV="1">
              <a:off x="4105" y="3838"/>
              <a:ext cx="363" cy="0"/>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17"/>
          <p:cNvGrpSpPr>
            <a:grpSpLocks/>
          </p:cNvGrpSpPr>
          <p:nvPr/>
        </p:nvGrpSpPr>
        <p:grpSpPr bwMode="auto">
          <a:xfrm rot="4814421">
            <a:off x="573533" y="2032570"/>
            <a:ext cx="431800" cy="431800"/>
            <a:chOff x="4105" y="3656"/>
            <a:chExt cx="363" cy="363"/>
          </a:xfrm>
        </p:grpSpPr>
        <p:sp>
          <p:nvSpPr>
            <p:cNvPr id="18" name="Line 18"/>
            <p:cNvSpPr>
              <a:spLocks noChangeShapeType="1"/>
            </p:cNvSpPr>
            <p:nvPr/>
          </p:nvSpPr>
          <p:spPr bwMode="auto">
            <a:xfrm>
              <a:off x="4105" y="3837"/>
              <a:ext cx="363" cy="0"/>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9"/>
            <p:cNvSpPr>
              <a:spLocks noChangeShapeType="1"/>
            </p:cNvSpPr>
            <p:nvPr/>
          </p:nvSpPr>
          <p:spPr bwMode="auto">
            <a:xfrm rot="16200000" flipV="1">
              <a:off x="4105" y="3838"/>
              <a:ext cx="363" cy="0"/>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 name="Oval 20"/>
          <p:cNvSpPr>
            <a:spLocks noChangeArrowheads="1"/>
          </p:cNvSpPr>
          <p:nvPr/>
        </p:nvSpPr>
        <p:spPr bwMode="auto">
          <a:xfrm>
            <a:off x="3885058" y="873714"/>
            <a:ext cx="466725" cy="420688"/>
          </a:xfrm>
          <a:prstGeom prst="ellipse">
            <a:avLst/>
          </a:prstGeom>
          <a:noFill/>
          <a:ln w="76200">
            <a:solidFill>
              <a:srgbClr val="990099"/>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grpSp>
        <p:nvGrpSpPr>
          <p:cNvPr id="21" name="Group 21"/>
          <p:cNvGrpSpPr>
            <a:grpSpLocks/>
          </p:cNvGrpSpPr>
          <p:nvPr/>
        </p:nvGrpSpPr>
        <p:grpSpPr bwMode="auto">
          <a:xfrm rot="8002227">
            <a:off x="4318446" y="816044"/>
            <a:ext cx="431800" cy="431800"/>
            <a:chOff x="4105" y="3656"/>
            <a:chExt cx="363" cy="363"/>
          </a:xfrm>
        </p:grpSpPr>
        <p:sp>
          <p:nvSpPr>
            <p:cNvPr id="22" name="Line 22"/>
            <p:cNvSpPr>
              <a:spLocks noChangeShapeType="1"/>
            </p:cNvSpPr>
            <p:nvPr/>
          </p:nvSpPr>
          <p:spPr bwMode="auto">
            <a:xfrm>
              <a:off x="4105" y="3837"/>
              <a:ext cx="363" cy="0"/>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3"/>
            <p:cNvSpPr>
              <a:spLocks noChangeShapeType="1"/>
            </p:cNvSpPr>
            <p:nvPr/>
          </p:nvSpPr>
          <p:spPr bwMode="auto">
            <a:xfrm rot="16200000" flipV="1">
              <a:off x="4105" y="3838"/>
              <a:ext cx="363" cy="0"/>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 name="Oval 24"/>
          <p:cNvSpPr>
            <a:spLocks noChangeArrowheads="1"/>
          </p:cNvSpPr>
          <p:nvPr/>
        </p:nvSpPr>
        <p:spPr bwMode="auto">
          <a:xfrm>
            <a:off x="3885058" y="1726202"/>
            <a:ext cx="466725" cy="420687"/>
          </a:xfrm>
          <a:prstGeom prst="ellipse">
            <a:avLst/>
          </a:prstGeom>
          <a:noFill/>
          <a:ln w="76200">
            <a:solidFill>
              <a:srgbClr val="990099"/>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sp>
        <p:nvSpPr>
          <p:cNvPr id="25" name="Oval 25"/>
          <p:cNvSpPr>
            <a:spLocks noChangeArrowheads="1"/>
          </p:cNvSpPr>
          <p:nvPr/>
        </p:nvSpPr>
        <p:spPr bwMode="auto">
          <a:xfrm>
            <a:off x="6621908" y="1704295"/>
            <a:ext cx="466725" cy="420687"/>
          </a:xfrm>
          <a:prstGeom prst="ellipse">
            <a:avLst/>
          </a:prstGeom>
          <a:noFill/>
          <a:ln w="76200">
            <a:solidFill>
              <a:srgbClr val="990099"/>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sp>
        <p:nvSpPr>
          <p:cNvPr id="26" name="Oval 26"/>
          <p:cNvSpPr>
            <a:spLocks noChangeArrowheads="1"/>
          </p:cNvSpPr>
          <p:nvPr/>
        </p:nvSpPr>
        <p:spPr bwMode="auto">
          <a:xfrm>
            <a:off x="7595046" y="851807"/>
            <a:ext cx="466725" cy="420688"/>
          </a:xfrm>
          <a:prstGeom prst="ellipse">
            <a:avLst/>
          </a:prstGeom>
          <a:noFill/>
          <a:ln w="76200">
            <a:solidFill>
              <a:srgbClr val="990099"/>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sp>
        <p:nvSpPr>
          <p:cNvPr id="27" name="Oval 27"/>
          <p:cNvSpPr>
            <a:spLocks noChangeArrowheads="1"/>
          </p:cNvSpPr>
          <p:nvPr/>
        </p:nvSpPr>
        <p:spPr bwMode="auto">
          <a:xfrm>
            <a:off x="213171" y="3185095"/>
            <a:ext cx="466725" cy="420687"/>
          </a:xfrm>
          <a:prstGeom prst="ellipse">
            <a:avLst/>
          </a:prstGeom>
          <a:noFill/>
          <a:ln w="76200">
            <a:solidFill>
              <a:srgbClr val="990099"/>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sp>
        <p:nvSpPr>
          <p:cNvPr id="28" name="Oval 28"/>
          <p:cNvSpPr>
            <a:spLocks noChangeArrowheads="1"/>
          </p:cNvSpPr>
          <p:nvPr/>
        </p:nvSpPr>
        <p:spPr bwMode="auto">
          <a:xfrm>
            <a:off x="2876996" y="4050282"/>
            <a:ext cx="466725" cy="420688"/>
          </a:xfrm>
          <a:prstGeom prst="ellipse">
            <a:avLst/>
          </a:prstGeom>
          <a:noFill/>
          <a:ln w="76200">
            <a:solidFill>
              <a:srgbClr val="990099"/>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sp>
        <p:nvSpPr>
          <p:cNvPr id="29" name="Oval 29"/>
          <p:cNvSpPr>
            <a:spLocks noChangeArrowheads="1"/>
          </p:cNvSpPr>
          <p:nvPr/>
        </p:nvSpPr>
        <p:spPr bwMode="auto">
          <a:xfrm>
            <a:off x="5651946" y="4050282"/>
            <a:ext cx="466725" cy="420688"/>
          </a:xfrm>
          <a:prstGeom prst="ellipse">
            <a:avLst/>
          </a:prstGeom>
          <a:noFill/>
          <a:ln w="76200">
            <a:solidFill>
              <a:srgbClr val="990099"/>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sp>
        <p:nvSpPr>
          <p:cNvPr id="30" name="Oval 30"/>
          <p:cNvSpPr>
            <a:spLocks noChangeArrowheads="1"/>
          </p:cNvSpPr>
          <p:nvPr/>
        </p:nvSpPr>
        <p:spPr bwMode="auto">
          <a:xfrm>
            <a:off x="7485508" y="3185095"/>
            <a:ext cx="466725" cy="420687"/>
          </a:xfrm>
          <a:prstGeom prst="ellipse">
            <a:avLst/>
          </a:prstGeom>
          <a:noFill/>
          <a:ln w="76200">
            <a:solidFill>
              <a:srgbClr val="990099"/>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cxnSp>
        <p:nvCxnSpPr>
          <p:cNvPr id="32" name="直接连接符 31"/>
          <p:cNvCxnSpPr/>
          <p:nvPr/>
        </p:nvCxnSpPr>
        <p:spPr bwMode="auto">
          <a:xfrm>
            <a:off x="-3304" y="4674150"/>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01797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heel(1)">
                                      <p:cBhvr>
                                        <p:cTn id="12" dur="500"/>
                                        <p:tgtEl>
                                          <p:spTgt spid="1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out)">
                                      <p:cBhvr>
                                        <p:cTn id="21" dur="500"/>
                                        <p:tgtEl>
                                          <p:spTgt spid="14"/>
                                        </p:tgtEl>
                                      </p:cBhvr>
                                    </p:animEffect>
                                  </p:child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ox(out)">
                                      <p:cBhvr>
                                        <p:cTn id="25" dur="500"/>
                                        <p:tgtEl>
                                          <p:spTgt spid="17"/>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heel(1)">
                                      <p:cBhvr>
                                        <p:cTn id="34" dur="500"/>
                                        <p:tgtEl>
                                          <p:spTgt spid="20"/>
                                        </p:tgtEl>
                                      </p:cBhvr>
                                    </p:animEffect>
                                  </p:childTnLst>
                                </p:cTn>
                              </p:par>
                            </p:childTnLst>
                          </p:cTn>
                        </p:par>
                        <p:par>
                          <p:cTn id="35" fill="hold">
                            <p:stCondLst>
                              <p:cond delay="500"/>
                            </p:stCondLst>
                            <p:childTnLst>
                              <p:par>
                                <p:cTn id="36" presetID="21" presetClass="entr" presetSubtype="1"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heel(1)">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wipe(left)">
                                      <p:cBhvr>
                                        <p:cTn id="43" dur="500"/>
                                        <p:tgtEl>
                                          <p:spTgt spid="4">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ox(out)">
                                      <p:cBhvr>
                                        <p:cTn id="48" dur="500"/>
                                        <p:tgtEl>
                                          <p:spTgt spid="21"/>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wipe(left)">
                                      <p:cBhvr>
                                        <p:cTn id="57" dur="500"/>
                                        <p:tgtEl>
                                          <p:spTgt spid="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heel(1)">
                                      <p:cBhvr>
                                        <p:cTn id="62" dur="500"/>
                                        <p:tgtEl>
                                          <p:spTgt spid="26"/>
                                        </p:tgtEl>
                                      </p:cBhvr>
                                    </p:animEffect>
                                  </p:childTnLst>
                                </p:cTn>
                              </p:par>
                            </p:childTnLst>
                          </p:cTn>
                        </p:par>
                        <p:par>
                          <p:cTn id="63" fill="hold">
                            <p:stCondLst>
                              <p:cond delay="500"/>
                            </p:stCondLst>
                            <p:childTnLst>
                              <p:par>
                                <p:cTn id="64" presetID="21" presetClass="entr" presetSubtype="1" fill="hold" grpId="0"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heel(1)">
                                      <p:cBhvr>
                                        <p:cTn id="66" dur="500"/>
                                        <p:tgtEl>
                                          <p:spTgt spid="2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wipe(left)">
                                      <p:cBhvr>
                                        <p:cTn id="71" dur="500"/>
                                        <p:tgtEl>
                                          <p:spTgt spid="8"/>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1" fill="hold"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wheel(1)">
                                      <p:cBhvr>
                                        <p:cTn id="76" dur="500"/>
                                        <p:tgtEl>
                                          <p:spTgt spid="2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wipe(left)">
                                      <p:cBhvr>
                                        <p:cTn id="81" dur="500"/>
                                        <p:tgtEl>
                                          <p:spTgt spid="9"/>
                                        </p:tgtEl>
                                      </p:cBhvr>
                                    </p:animEffect>
                                  </p:childTnLst>
                                </p:cTn>
                              </p:par>
                            </p:childTnLst>
                          </p:cTn>
                        </p:par>
                      </p:childTnLst>
                    </p:cTn>
                  </p:par>
                  <p:par>
                    <p:cTn id="82" fill="hold">
                      <p:stCondLst>
                        <p:cond delay="indefinite"/>
                      </p:stCondLst>
                      <p:childTnLst>
                        <p:par>
                          <p:cTn id="83" fill="hold">
                            <p:stCondLst>
                              <p:cond delay="0"/>
                            </p:stCondLst>
                            <p:childTnLst>
                              <p:par>
                                <p:cTn id="84" presetID="21" presetClass="entr" presetSubtype="1" fill="hold" nodeType="click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heel(1)">
                                      <p:cBhvr>
                                        <p:cTn id="86" dur="500"/>
                                        <p:tgtEl>
                                          <p:spTgt spid="2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ipe(left)">
                                      <p:cBhvr>
                                        <p:cTn id="91" dur="500"/>
                                        <p:tgtEl>
                                          <p:spTgt spid="10"/>
                                        </p:tgtEl>
                                      </p:cBhvr>
                                    </p:animEffect>
                                  </p:childTnLst>
                                </p:cTn>
                              </p:par>
                            </p:childTnLst>
                          </p:cTn>
                        </p:par>
                      </p:childTnLst>
                    </p:cTn>
                  </p:par>
                  <p:par>
                    <p:cTn id="92" fill="hold">
                      <p:stCondLst>
                        <p:cond delay="indefinite"/>
                      </p:stCondLst>
                      <p:childTnLst>
                        <p:par>
                          <p:cTn id="93" fill="hold">
                            <p:stCondLst>
                              <p:cond delay="0"/>
                            </p:stCondLst>
                            <p:childTnLst>
                              <p:par>
                                <p:cTn id="94" presetID="21" presetClass="entr" presetSubtype="1" fill="hold" nodeType="click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wheel(1)">
                                      <p:cBhvr>
                                        <p:cTn id="96" dur="500"/>
                                        <p:tgtEl>
                                          <p:spTgt spid="2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wipe(left)">
                                      <p:cBhvr>
                                        <p:cTn id="101" dur="500"/>
                                        <p:tgtEl>
                                          <p:spTgt spid="11"/>
                                        </p:tgtEl>
                                      </p:cBhvr>
                                    </p:animEffect>
                                  </p:childTnLst>
                                </p:cTn>
                              </p:par>
                            </p:childTnLst>
                          </p:cTn>
                        </p:par>
                      </p:childTnLst>
                    </p:cTn>
                  </p:par>
                  <p:par>
                    <p:cTn id="102" fill="hold">
                      <p:stCondLst>
                        <p:cond delay="indefinite"/>
                      </p:stCondLst>
                      <p:childTnLst>
                        <p:par>
                          <p:cTn id="103" fill="hold">
                            <p:stCondLst>
                              <p:cond delay="0"/>
                            </p:stCondLst>
                            <p:childTnLst>
                              <p:par>
                                <p:cTn id="104" presetID="21" presetClass="entr" presetSubtype="1" fill="hold" nodeType="clickEffect">
                                  <p:stCondLst>
                                    <p:cond delay="0"/>
                                  </p:stCondLst>
                                  <p:childTnLst>
                                    <p:set>
                                      <p:cBhvr>
                                        <p:cTn id="105" dur="1" fill="hold">
                                          <p:stCondLst>
                                            <p:cond delay="0"/>
                                          </p:stCondLst>
                                        </p:cTn>
                                        <p:tgtEl>
                                          <p:spTgt spid="30"/>
                                        </p:tgtEl>
                                        <p:attrNameLst>
                                          <p:attrName>style.visibility</p:attrName>
                                        </p:attrNameLst>
                                      </p:cBhvr>
                                      <p:to>
                                        <p:strVal val="visible"/>
                                      </p:to>
                                    </p:set>
                                    <p:animEffect transition="in" filter="wheel(1)">
                                      <p:cBhvr>
                                        <p:cTn id="106" dur="500"/>
                                        <p:tgtEl>
                                          <p:spTgt spid="30"/>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wipe(left)">
                                      <p:cBhvr>
                                        <p:cTn id="111" dur="500"/>
                                        <p:tgtEl>
                                          <p:spTgt spid="1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4">
                                            <p:txEl>
                                              <p:pRg st="3" end="3"/>
                                            </p:txEl>
                                          </p:spTgt>
                                        </p:tgtEl>
                                        <p:attrNameLst>
                                          <p:attrName>style.visibility</p:attrName>
                                        </p:attrNameLst>
                                      </p:cBhvr>
                                      <p:to>
                                        <p:strVal val="visible"/>
                                      </p:to>
                                    </p:set>
                                    <p:animEffect transition="in" filter="wipe(left)">
                                      <p:cBhvr>
                                        <p:cTn id="1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4" grpId="0" animBg="1"/>
      <p:bldP spid="25" grpId="0" animBg="1"/>
      <p:bldP spid="2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AOV</a:t>
            </a:r>
            <a:r>
              <a:rPr lang="zh-CN" altLang="en-US"/>
              <a:t>网的拓扑排序算法：数据结构设计</a:t>
            </a:r>
          </a:p>
        </p:txBody>
      </p:sp>
      <p:sp>
        <p:nvSpPr>
          <p:cNvPr id="3" name="内容占位符 2"/>
          <p:cNvSpPr>
            <a:spLocks noGrp="1"/>
          </p:cNvSpPr>
          <p:nvPr>
            <p:ph idx="1"/>
          </p:nvPr>
        </p:nvSpPr>
        <p:spPr/>
        <p:txBody>
          <a:bodyPr/>
          <a:lstStyle/>
          <a:p>
            <a:pPr marL="0" indent="-468313">
              <a:spcBef>
                <a:spcPts val="600"/>
              </a:spcBef>
              <a:buClr>
                <a:schemeClr val="tx1"/>
              </a:buClr>
              <a:buSzPct val="100000"/>
              <a:defRPr/>
            </a:pPr>
            <a:r>
              <a:rPr lang="zh-CN" altLang="en-US">
                <a:latin typeface="Verdana" panose="020B0604030504040204" pitchFamily="34" charset="0"/>
                <a:cs typeface="Verdana" panose="020B0604030504040204" pitchFamily="34" charset="0"/>
              </a:rPr>
              <a:t>如何实现在</a:t>
            </a:r>
            <a:r>
              <a:rPr lang="en-US" altLang="zh-CN">
                <a:latin typeface="Verdana" panose="020B0604030504040204" pitchFamily="34" charset="0"/>
                <a:cs typeface="Verdana" panose="020B0604030504040204" pitchFamily="34" charset="0"/>
              </a:rPr>
              <a:t>AOV</a:t>
            </a:r>
            <a:r>
              <a:rPr lang="zh-CN" altLang="en-US">
                <a:latin typeface="Verdana" panose="020B0604030504040204" pitchFamily="34" charset="0"/>
                <a:cs typeface="Verdana" panose="020B0604030504040204" pitchFamily="34" charset="0"/>
              </a:rPr>
              <a:t>网中选取一个没有前驱的顶点进行输出？</a:t>
            </a: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没有前驱的顶点即入度为</a:t>
            </a:r>
            <a:r>
              <a:rPr lang="en-US" altLang="zh-CN">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的顶点</a:t>
            </a:r>
            <a:endParaRPr lang="en-US" altLang="zh-CN">
              <a:latin typeface="Verdana" panose="020B0604030504040204" pitchFamily="34" charset="0"/>
              <a:cs typeface="Verdana" panose="020B0604030504040204" pitchFamily="34" charset="0"/>
            </a:endParaRPr>
          </a:p>
          <a:p>
            <a:pPr marL="0" lvl="1" indent="-468313">
              <a:spcBef>
                <a:spcPts val="600"/>
              </a:spcBef>
              <a:buClr>
                <a:schemeClr val="tx1"/>
              </a:buClr>
              <a:buSzPct val="100000"/>
              <a:buFont typeface="Wingdings" pitchFamily="2" charset="2"/>
              <a:buChar char=""/>
              <a:defRPr/>
            </a:pPr>
            <a:r>
              <a:rPr lang="zh-CN" altLang="en-US">
                <a:latin typeface="Verdana" panose="020B0604030504040204" pitchFamily="34" charset="0"/>
                <a:cs typeface="Verdana" panose="020B0604030504040204" pitchFamily="34" charset="0"/>
              </a:rPr>
              <a:t>如何删除该顶点和所有以它为弧尾的弧</a:t>
            </a:r>
            <a:endParaRPr lang="en-US" altLang="zh-CN">
              <a:latin typeface="Verdana" panose="020B0604030504040204" pitchFamily="34" charset="0"/>
              <a:cs typeface="Verdana" panose="020B0604030504040204" pitchFamily="34" charset="0"/>
            </a:endParaRP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即：让该顶点的所有直接后继的入度减</a:t>
            </a:r>
            <a:r>
              <a:rPr lang="en-US" altLang="zh-CN">
                <a:latin typeface="Verdana" panose="020B0604030504040204" pitchFamily="34" charset="0"/>
                <a:cs typeface="Verdana" panose="020B0604030504040204" pitchFamily="34" charset="0"/>
              </a:rPr>
              <a:t>1</a:t>
            </a:r>
            <a:endParaRPr lang="zh-CN" altLang="en-US">
              <a:latin typeface="Verdana" panose="020B0604030504040204" pitchFamily="34" charset="0"/>
              <a:cs typeface="Verdana" panose="020B0604030504040204" pitchFamily="34" charset="0"/>
            </a:endParaRPr>
          </a:p>
          <a:p>
            <a:pPr marL="0" lvl="1" indent="-468313">
              <a:spcBef>
                <a:spcPts val="600"/>
              </a:spcBef>
              <a:buClr>
                <a:schemeClr val="tx1"/>
              </a:buClr>
              <a:buSzPct val="100000"/>
              <a:buFont typeface="Wingdings" pitchFamily="2" charset="2"/>
              <a:buChar char=""/>
              <a:defRPr/>
            </a:pPr>
            <a:r>
              <a:rPr lang="zh-CN" altLang="en-US">
                <a:latin typeface="Verdana" panose="020B0604030504040204" pitchFamily="34" charset="0"/>
                <a:cs typeface="Verdana" panose="020B0604030504040204" pitchFamily="34" charset="0"/>
              </a:rPr>
              <a:t>可见：拓扑排序算法的实现与顶点的入度有密切关系</a:t>
            </a: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需求</a:t>
            </a:r>
            <a:r>
              <a:rPr lang="en-US" altLang="zh-CN">
                <a:latin typeface="Verdana" panose="020B0604030504040204" pitchFamily="34" charset="0"/>
                <a:cs typeface="Verdana" panose="020B0604030504040204" pitchFamily="34" charset="0"/>
              </a:rPr>
              <a:t>1</a:t>
            </a:r>
            <a:r>
              <a:rPr lang="zh-CN" altLang="en-US">
                <a:latin typeface="Verdana" panose="020B0604030504040204" pitchFamily="34" charset="0"/>
                <a:cs typeface="Verdana" panose="020B0604030504040204" pitchFamily="34" charset="0"/>
              </a:rPr>
              <a:t>：能比较方便地得到各顶点的入度</a:t>
            </a: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需求</a:t>
            </a:r>
            <a:r>
              <a:rPr lang="en-US" altLang="zh-CN">
                <a:latin typeface="Verdana" panose="020B0604030504040204" pitchFamily="34" charset="0"/>
                <a:cs typeface="Verdana" panose="020B0604030504040204" pitchFamily="34" charset="0"/>
              </a:rPr>
              <a:t>2</a:t>
            </a:r>
            <a:r>
              <a:rPr lang="zh-CN" altLang="en-US">
                <a:latin typeface="Verdana" panose="020B0604030504040204" pitchFamily="34" charset="0"/>
                <a:cs typeface="Verdana" panose="020B0604030504040204" pitchFamily="34" charset="0"/>
              </a:rPr>
              <a:t>：易于寻找任一顶点的所有直接后继</a:t>
            </a:r>
            <a:endParaRPr lang="en-US" altLang="zh-CN">
              <a:latin typeface="Verdana" panose="020B0604030504040204" pitchFamily="34" charset="0"/>
              <a:cs typeface="Verdana" panose="020B0604030504040204" pitchFamily="34" charset="0"/>
            </a:endParaRPr>
          </a:p>
          <a:p>
            <a:pPr marL="0" lvl="1" indent="-468313">
              <a:spcBef>
                <a:spcPts val="600"/>
              </a:spcBef>
              <a:buClr>
                <a:schemeClr val="tx1"/>
              </a:buClr>
              <a:buSzPct val="100000"/>
              <a:buFont typeface="Wingdings" pitchFamily="2" charset="2"/>
              <a:buChar char=""/>
              <a:defRPr/>
            </a:pPr>
            <a:r>
              <a:rPr lang="zh-CN" altLang="en-US">
                <a:latin typeface="Verdana" panose="020B0604030504040204" pitchFamily="34" charset="0"/>
                <a:cs typeface="Verdana" panose="020B0604030504040204" pitchFamily="34" charset="0"/>
              </a:rPr>
              <a:t>因此：采用邻接表作为</a:t>
            </a:r>
            <a:r>
              <a:rPr lang="en-US" altLang="zh-CN">
                <a:latin typeface="Verdana" panose="020B0604030504040204" pitchFamily="34" charset="0"/>
                <a:cs typeface="Verdana" panose="020B0604030504040204" pitchFamily="34" charset="0"/>
              </a:rPr>
              <a:t>AOV</a:t>
            </a:r>
            <a:r>
              <a:rPr lang="zh-CN" altLang="en-US">
                <a:latin typeface="Verdana" panose="020B0604030504040204" pitchFamily="34" charset="0"/>
                <a:cs typeface="Verdana" panose="020B0604030504040204" pitchFamily="34" charset="0"/>
              </a:rPr>
              <a:t>网的存储结构</a:t>
            </a:r>
            <a:endParaRPr lang="en-US" altLang="zh-CN">
              <a:latin typeface="Verdana" panose="020B0604030504040204" pitchFamily="34" charset="0"/>
              <a:cs typeface="Verdana" panose="020B0604030504040204" pitchFamily="34" charset="0"/>
            </a:endParaRP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在头结点中增加一个存放顶点入度的域</a:t>
            </a:r>
          </a:p>
        </p:txBody>
      </p:sp>
    </p:spTree>
    <p:extLst>
      <p:ext uri="{BB962C8B-B14F-4D97-AF65-F5344CB8AC3E}">
        <p14:creationId xmlns:p14="http://schemas.microsoft.com/office/powerpoint/2010/main" val="134484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AOV</a:t>
            </a:r>
            <a:r>
              <a:rPr lang="zh-CN" altLang="en-US"/>
              <a:t>网的拓扑排序算法：数据结构设计</a:t>
            </a:r>
          </a:p>
        </p:txBody>
      </p:sp>
      <p:sp>
        <p:nvSpPr>
          <p:cNvPr id="3" name="内容占位符 2"/>
          <p:cNvSpPr>
            <a:spLocks noGrp="1"/>
          </p:cNvSpPr>
          <p:nvPr>
            <p:ph idx="1"/>
          </p:nvPr>
        </p:nvSpPr>
        <p:spPr>
          <a:xfrm>
            <a:off x="13124" y="3941095"/>
            <a:ext cx="4054820" cy="2851517"/>
          </a:xfrm>
        </p:spPr>
        <p:txBody>
          <a:bodyPr>
            <a:noAutofit/>
          </a:bodyPr>
          <a:lstStyle/>
          <a:p>
            <a:pPr marL="0" indent="0" eaLnBrk="1" hangingPunct="1">
              <a:buNone/>
            </a:pPr>
            <a:r>
              <a:rPr kumimoji="1" lang="zh-CN" altLang="en-US" b="1">
                <a:solidFill>
                  <a:schemeClr val="bg2">
                    <a:lumMod val="10000"/>
                  </a:schemeClr>
                </a:solidFill>
              </a:rPr>
              <a:t>表头结点：</a:t>
            </a:r>
          </a:p>
          <a:p>
            <a:pPr marL="0" indent="0" eaLnBrk="1" hangingPunct="1">
              <a:buNone/>
            </a:pPr>
            <a:r>
              <a:rPr kumimoji="1" lang="en-US" altLang="zh-CN" b="1">
                <a:solidFill>
                  <a:schemeClr val="bg2">
                    <a:lumMod val="10000"/>
                  </a:schemeClr>
                </a:solidFill>
                <a:latin typeface="Verdana" pitchFamily="34" charset="0"/>
              </a:rPr>
              <a:t>typedef  struct {</a:t>
            </a:r>
          </a:p>
          <a:p>
            <a:pPr marL="0" indent="0" eaLnBrk="1" hangingPunct="1">
              <a:buNone/>
            </a:pPr>
            <a:r>
              <a:rPr kumimoji="1" lang="en-US" altLang="zh-CN" b="1">
                <a:solidFill>
                  <a:schemeClr val="bg2">
                    <a:lumMod val="10000"/>
                  </a:schemeClr>
                </a:solidFill>
                <a:latin typeface="Verdana" pitchFamily="34" charset="0"/>
              </a:rPr>
              <a:t>      int  indeg; </a:t>
            </a:r>
            <a:r>
              <a:rPr kumimoji="1" lang="en-US" altLang="zh-CN" b="1">
                <a:solidFill>
                  <a:srgbClr val="008000"/>
                </a:solidFill>
              </a:rPr>
              <a:t>// </a:t>
            </a:r>
            <a:r>
              <a:rPr kumimoji="1" lang="zh-CN" altLang="zh-CN" b="1">
                <a:solidFill>
                  <a:srgbClr val="008000"/>
                </a:solidFill>
              </a:rPr>
              <a:t>入度</a:t>
            </a:r>
          </a:p>
          <a:p>
            <a:pPr marL="0" indent="0" eaLnBrk="1" hangingPunct="1">
              <a:buNone/>
            </a:pPr>
            <a:r>
              <a:rPr kumimoji="1" lang="zh-CN" altLang="zh-CN" b="1">
                <a:latin typeface="Verdana" pitchFamily="34" charset="0"/>
              </a:rPr>
              <a:t>     </a:t>
            </a:r>
            <a:r>
              <a:rPr kumimoji="1" lang="en-US" altLang="zh-CN" b="1">
                <a:latin typeface="Verdana" pitchFamily="34" charset="0"/>
              </a:rPr>
              <a:t> </a:t>
            </a:r>
            <a:r>
              <a:rPr kumimoji="1" lang="en-US" altLang="zh-CN" b="1">
                <a:solidFill>
                  <a:schemeClr val="bg2">
                    <a:lumMod val="10000"/>
                  </a:schemeClr>
                </a:solidFill>
                <a:latin typeface="Verdana" pitchFamily="34" charset="0"/>
              </a:rPr>
              <a:t>TNode  *firstarc; </a:t>
            </a:r>
            <a:endParaRPr kumimoji="1" lang="zh-CN" altLang="zh-CN" b="1">
              <a:solidFill>
                <a:srgbClr val="008000"/>
              </a:solidFill>
            </a:endParaRPr>
          </a:p>
          <a:p>
            <a:pPr marL="0" indent="0" eaLnBrk="1" hangingPunct="1">
              <a:buNone/>
            </a:pPr>
            <a:r>
              <a:rPr kumimoji="1" lang="zh-CN" altLang="zh-CN" b="1">
                <a:solidFill>
                  <a:schemeClr val="bg2">
                    <a:lumMod val="10000"/>
                  </a:schemeClr>
                </a:solidFill>
                <a:latin typeface="Verdana" pitchFamily="34" charset="0"/>
              </a:rPr>
              <a:t>}</a:t>
            </a:r>
            <a:r>
              <a:rPr kumimoji="1" lang="en-US" altLang="zh-CN" b="1">
                <a:solidFill>
                  <a:srgbClr val="FF0000"/>
                </a:solidFill>
                <a:latin typeface="Verdana" pitchFamily="34" charset="0"/>
              </a:rPr>
              <a:t>VNode</a:t>
            </a:r>
            <a:r>
              <a:rPr kumimoji="1" lang="en-US" altLang="zh-CN" b="1">
                <a:solidFill>
                  <a:schemeClr val="bg2">
                    <a:lumMod val="10000"/>
                  </a:schemeClr>
                </a:solidFill>
                <a:latin typeface="Verdana" pitchFamily="34" charset="0"/>
              </a:rPr>
              <a:t>, *</a:t>
            </a:r>
            <a:r>
              <a:rPr kumimoji="1" lang="en-US" altLang="zh-CN" b="1">
                <a:solidFill>
                  <a:srgbClr val="FF0000"/>
                </a:solidFill>
                <a:latin typeface="Verdana" pitchFamily="34" charset="0"/>
              </a:rPr>
              <a:t>PGraph</a:t>
            </a:r>
            <a:r>
              <a:rPr kumimoji="1" lang="en-US" altLang="zh-CN" b="1">
                <a:solidFill>
                  <a:schemeClr val="bg2">
                    <a:lumMod val="10000"/>
                  </a:schemeClr>
                </a:solidFill>
                <a:latin typeface="Verdana" pitchFamily="34" charset="0"/>
              </a:rPr>
              <a:t>;</a:t>
            </a:r>
            <a:endParaRPr lang="zh-CN" altLang="en-US"/>
          </a:p>
        </p:txBody>
      </p:sp>
      <p:sp>
        <p:nvSpPr>
          <p:cNvPr id="4" name="Text Box 3"/>
          <p:cNvSpPr txBox="1">
            <a:spLocks noChangeArrowheads="1"/>
          </p:cNvSpPr>
          <p:nvPr/>
        </p:nvSpPr>
        <p:spPr bwMode="auto">
          <a:xfrm>
            <a:off x="0" y="814989"/>
            <a:ext cx="5436666" cy="288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pPr>
            <a:r>
              <a:rPr kumimoji="1" lang="zh-CN" altLang="en-US" sz="2400" b="1" dirty="0">
                <a:solidFill>
                  <a:schemeClr val="bg2">
                    <a:lumMod val="10000"/>
                  </a:schemeClr>
                </a:solidFill>
                <a:latin typeface="微软雅黑" pitchFamily="34" charset="-122"/>
                <a:ea typeface="微软雅黑" pitchFamily="34" charset="-122"/>
              </a:rPr>
              <a:t>邻接表结点：</a:t>
            </a:r>
          </a:p>
          <a:p>
            <a:pPr eaLnBrk="1" hangingPunct="1">
              <a:lnSpc>
                <a:spcPct val="150000"/>
              </a:lnSpc>
            </a:pPr>
            <a:r>
              <a:rPr kumimoji="1" lang="en-US" altLang="zh-CN" sz="2400" b="1" err="1">
                <a:solidFill>
                  <a:schemeClr val="bg2">
                    <a:lumMod val="10000"/>
                  </a:schemeClr>
                </a:solidFill>
                <a:latin typeface="Verdana" pitchFamily="34" charset="0"/>
                <a:ea typeface="微软雅黑" pitchFamily="34" charset="-122"/>
              </a:rPr>
              <a:t>typedef</a:t>
            </a:r>
            <a:r>
              <a:rPr kumimoji="1" lang="en-US" altLang="zh-CN" sz="2400" b="1">
                <a:solidFill>
                  <a:schemeClr val="bg2">
                    <a:lumMod val="10000"/>
                  </a:schemeClr>
                </a:solidFill>
                <a:latin typeface="Verdana" pitchFamily="34" charset="0"/>
                <a:ea typeface="微软雅黑" pitchFamily="34" charset="-122"/>
              </a:rPr>
              <a:t>  struct  node {</a:t>
            </a:r>
            <a:endParaRPr kumimoji="1" lang="en-US" altLang="zh-CN" sz="2400" b="1" dirty="0">
              <a:solidFill>
                <a:schemeClr val="bg2">
                  <a:lumMod val="10000"/>
                </a:schemeClr>
              </a:solidFill>
              <a:latin typeface="Verdana" pitchFamily="34" charset="0"/>
              <a:ea typeface="微软雅黑" pitchFamily="34" charset="-122"/>
            </a:endParaRPr>
          </a:p>
          <a:p>
            <a:pPr eaLnBrk="1" hangingPunct="1">
              <a:lnSpc>
                <a:spcPct val="150000"/>
              </a:lnSpc>
            </a:pPr>
            <a:r>
              <a:rPr kumimoji="1" lang="en-US" altLang="zh-CN" sz="2400" b="1">
                <a:solidFill>
                  <a:schemeClr val="bg2">
                    <a:lumMod val="10000"/>
                  </a:schemeClr>
                </a:solidFill>
                <a:latin typeface="Verdana" pitchFamily="34" charset="0"/>
                <a:ea typeface="微软雅黑" pitchFamily="34" charset="-122"/>
              </a:rPr>
              <a:t>      int  </a:t>
            </a:r>
            <a:r>
              <a:rPr kumimoji="1" lang="en-US" altLang="zh-CN" sz="2400" b="1" dirty="0" err="1">
                <a:solidFill>
                  <a:schemeClr val="bg2">
                    <a:lumMod val="10000"/>
                  </a:schemeClr>
                </a:solidFill>
                <a:latin typeface="Verdana" pitchFamily="34" charset="0"/>
                <a:ea typeface="微软雅黑" pitchFamily="34" charset="-122"/>
              </a:rPr>
              <a:t>adjvex</a:t>
            </a:r>
            <a:r>
              <a:rPr kumimoji="1" lang="en-US" altLang="zh-CN" sz="2400" b="1">
                <a:solidFill>
                  <a:schemeClr val="bg2">
                    <a:lumMod val="10000"/>
                  </a:schemeClr>
                </a:solidFill>
                <a:latin typeface="Verdana" pitchFamily="34" charset="0"/>
                <a:ea typeface="微软雅黑" pitchFamily="34" charset="-122"/>
              </a:rPr>
              <a:t>;       </a:t>
            </a:r>
            <a:r>
              <a:rPr kumimoji="1" lang="en-US" altLang="zh-CN" sz="2400" b="1" dirty="0">
                <a:solidFill>
                  <a:srgbClr val="008000"/>
                </a:solidFill>
                <a:latin typeface="微软雅黑" pitchFamily="34" charset="-122"/>
                <a:ea typeface="微软雅黑" pitchFamily="34" charset="-122"/>
              </a:rPr>
              <a:t>// </a:t>
            </a:r>
            <a:r>
              <a:rPr kumimoji="1" lang="zh-CN" altLang="en-US" sz="2400" b="1" dirty="0">
                <a:solidFill>
                  <a:srgbClr val="008000"/>
                </a:solidFill>
                <a:latin typeface="微软雅黑" pitchFamily="34" charset="-122"/>
                <a:ea typeface="微软雅黑" pitchFamily="34" charset="-122"/>
              </a:rPr>
              <a:t>邻接</a:t>
            </a:r>
            <a:r>
              <a:rPr kumimoji="1" lang="zh-CN" altLang="zh-CN" sz="2400" b="1" dirty="0">
                <a:solidFill>
                  <a:srgbClr val="008000"/>
                </a:solidFill>
                <a:latin typeface="微软雅黑" pitchFamily="34" charset="-122"/>
                <a:ea typeface="微软雅黑" pitchFamily="34" charset="-122"/>
              </a:rPr>
              <a:t>顶点域</a:t>
            </a:r>
          </a:p>
          <a:p>
            <a:pPr eaLnBrk="1" hangingPunct="1">
              <a:lnSpc>
                <a:spcPct val="150000"/>
              </a:lnSpc>
            </a:pPr>
            <a:r>
              <a:rPr kumimoji="1" lang="zh-CN" altLang="zh-CN" sz="2400" b="1">
                <a:solidFill>
                  <a:schemeClr val="bg2">
                    <a:lumMod val="10000"/>
                  </a:schemeClr>
                </a:solidFill>
                <a:latin typeface="Verdana" pitchFamily="34" charset="0"/>
                <a:ea typeface="微软雅黑" pitchFamily="34" charset="-122"/>
              </a:rPr>
              <a:t>    </a:t>
            </a:r>
            <a:r>
              <a:rPr kumimoji="1" lang="en-US" altLang="zh-CN" sz="2400" b="1">
                <a:solidFill>
                  <a:schemeClr val="bg2">
                    <a:lumMod val="10000"/>
                  </a:schemeClr>
                </a:solidFill>
                <a:latin typeface="Verdana" pitchFamily="34" charset="0"/>
                <a:ea typeface="微软雅黑" pitchFamily="34" charset="-122"/>
              </a:rPr>
              <a:t> </a:t>
            </a:r>
            <a:r>
              <a:rPr kumimoji="1" lang="zh-CN" altLang="zh-CN" sz="2400" b="1">
                <a:solidFill>
                  <a:schemeClr val="bg2">
                    <a:lumMod val="10000"/>
                  </a:schemeClr>
                </a:solidFill>
                <a:latin typeface="Verdana" pitchFamily="34" charset="0"/>
                <a:ea typeface="微软雅黑" pitchFamily="34" charset="-122"/>
              </a:rPr>
              <a:t> </a:t>
            </a:r>
            <a:r>
              <a:rPr kumimoji="1" lang="en-US" altLang="zh-CN" sz="2400" b="1" dirty="0" err="1">
                <a:solidFill>
                  <a:schemeClr val="bg2">
                    <a:lumMod val="10000"/>
                  </a:schemeClr>
                </a:solidFill>
                <a:latin typeface="Verdana" pitchFamily="34" charset="0"/>
                <a:ea typeface="微软雅黑" pitchFamily="34" charset="-122"/>
              </a:rPr>
              <a:t>struct</a:t>
            </a:r>
            <a:r>
              <a:rPr kumimoji="1" lang="en-US" altLang="zh-CN" sz="2400" b="1" dirty="0">
                <a:solidFill>
                  <a:schemeClr val="bg2">
                    <a:lumMod val="10000"/>
                  </a:schemeClr>
                </a:solidFill>
                <a:latin typeface="Verdana" pitchFamily="34" charset="0"/>
                <a:ea typeface="微软雅黑" pitchFamily="34" charset="-122"/>
              </a:rPr>
              <a:t>  node  *next</a:t>
            </a:r>
            <a:r>
              <a:rPr kumimoji="1" lang="en-US" altLang="zh-CN" sz="2400" b="1">
                <a:solidFill>
                  <a:schemeClr val="bg2">
                    <a:lumMod val="10000"/>
                  </a:schemeClr>
                </a:solidFill>
                <a:latin typeface="Verdana" pitchFamily="34" charset="0"/>
                <a:ea typeface="微软雅黑" pitchFamily="34" charset="-122"/>
              </a:rPr>
              <a:t>;  </a:t>
            </a:r>
            <a:r>
              <a:rPr kumimoji="1" lang="en-US" altLang="zh-CN" sz="2400" b="1">
                <a:solidFill>
                  <a:srgbClr val="008000"/>
                </a:solidFill>
                <a:latin typeface="微软雅黑" pitchFamily="34" charset="-122"/>
                <a:ea typeface="微软雅黑" pitchFamily="34" charset="-122"/>
              </a:rPr>
              <a:t>// </a:t>
            </a:r>
            <a:r>
              <a:rPr kumimoji="1" lang="zh-CN" altLang="zh-CN" sz="2400" b="1" dirty="0">
                <a:solidFill>
                  <a:srgbClr val="008000"/>
                </a:solidFill>
                <a:latin typeface="微软雅黑" pitchFamily="34" charset="-122"/>
                <a:ea typeface="微软雅黑" pitchFamily="34" charset="-122"/>
              </a:rPr>
              <a:t>链域</a:t>
            </a:r>
          </a:p>
          <a:p>
            <a:pPr eaLnBrk="1" hangingPunct="1">
              <a:lnSpc>
                <a:spcPct val="150000"/>
              </a:lnSpc>
            </a:pPr>
            <a:r>
              <a:rPr kumimoji="1" lang="zh-CN" altLang="zh-CN" sz="2400" b="1">
                <a:solidFill>
                  <a:schemeClr val="bg2">
                    <a:lumMod val="10000"/>
                  </a:schemeClr>
                </a:solidFill>
                <a:latin typeface="Verdana" pitchFamily="34" charset="0"/>
                <a:ea typeface="微软雅黑" pitchFamily="34" charset="-122"/>
              </a:rPr>
              <a:t>}</a:t>
            </a:r>
            <a:r>
              <a:rPr kumimoji="1" lang="en-US" altLang="zh-CN" sz="2400" b="1">
                <a:solidFill>
                  <a:srgbClr val="FF0000"/>
                </a:solidFill>
                <a:latin typeface="Verdana" pitchFamily="34" charset="0"/>
                <a:ea typeface="微软雅黑" pitchFamily="34" charset="-122"/>
              </a:rPr>
              <a:t>ENode</a:t>
            </a:r>
            <a:r>
              <a:rPr kumimoji="1" lang="en-US" altLang="zh-CN" sz="2400" b="1">
                <a:solidFill>
                  <a:schemeClr val="bg2">
                    <a:lumMod val="10000"/>
                  </a:schemeClr>
                </a:solidFill>
                <a:latin typeface="Verdana" pitchFamily="34" charset="0"/>
                <a:ea typeface="微软雅黑" pitchFamily="34" charset="-122"/>
              </a:rPr>
              <a:t>;</a:t>
            </a:r>
            <a:endParaRPr kumimoji="1" lang="en-US" altLang="zh-CN" sz="2400" b="1" dirty="0">
              <a:solidFill>
                <a:schemeClr val="bg2">
                  <a:lumMod val="10000"/>
                </a:schemeClr>
              </a:solidFill>
              <a:latin typeface="Verdana" pitchFamily="34" charset="0"/>
              <a:ea typeface="微软雅黑" pitchFamily="34"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832694903"/>
              </p:ext>
            </p:extLst>
          </p:nvPr>
        </p:nvGraphicFramePr>
        <p:xfrm>
          <a:off x="6218238" y="1052959"/>
          <a:ext cx="2070100" cy="2232025"/>
        </p:xfrm>
        <a:graphic>
          <a:graphicData uri="http://schemas.openxmlformats.org/presentationml/2006/ole">
            <mc:AlternateContent xmlns:mc="http://schemas.openxmlformats.org/markup-compatibility/2006">
              <mc:Choice xmlns:v="urn:schemas-microsoft-com:vml" Requires="v">
                <p:oleObj spid="_x0000_s209000" name="Visio" r:id="rId3" imgW="3074434" imgH="3316051" progId="Visio.Drawing.11">
                  <p:embed/>
                </p:oleObj>
              </mc:Choice>
              <mc:Fallback>
                <p:oleObj name="Visio" r:id="rId3" imgW="3074434" imgH="3316051" progId="Visio.Drawing.11">
                  <p:embed/>
                  <p:pic>
                    <p:nvPicPr>
                      <p:cNvPr id="0" name="Object 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238" y="1052959"/>
                        <a:ext cx="2070100"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6" name="直接连接符 5"/>
          <p:cNvCxnSpPr/>
          <p:nvPr/>
        </p:nvCxnSpPr>
        <p:spPr bwMode="auto">
          <a:xfrm>
            <a:off x="-3304" y="3802948"/>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graphicFrame>
        <p:nvGraphicFramePr>
          <p:cNvPr id="7" name="对象 6"/>
          <p:cNvGraphicFramePr>
            <a:graphicFrameLocks noChangeAspect="1"/>
          </p:cNvGraphicFramePr>
          <p:nvPr>
            <p:extLst>
              <p:ext uri="{D42A27DB-BD31-4B8C-83A1-F6EECF244321}">
                <p14:modId xmlns:p14="http://schemas.microsoft.com/office/powerpoint/2010/main" val="358976854"/>
              </p:ext>
            </p:extLst>
          </p:nvPr>
        </p:nvGraphicFramePr>
        <p:xfrm>
          <a:off x="3815916" y="4282165"/>
          <a:ext cx="5237306" cy="2420215"/>
        </p:xfrm>
        <a:graphic>
          <a:graphicData uri="http://schemas.openxmlformats.org/presentationml/2006/ole">
            <mc:AlternateContent xmlns:mc="http://schemas.openxmlformats.org/markup-compatibility/2006">
              <mc:Choice xmlns:v="urn:schemas-microsoft-com:vml" Requires="v">
                <p:oleObj spid="_x0000_s209001" name="Visio" r:id="rId5" imgW="7599500" imgH="3384415" progId="Visio.Drawing.11">
                  <p:embed/>
                </p:oleObj>
              </mc:Choice>
              <mc:Fallback>
                <p:oleObj name="Visio" r:id="rId5" imgW="7599500" imgH="3384415" progId="Visio.Drawing.11">
                  <p:embed/>
                  <p:pic>
                    <p:nvPicPr>
                      <p:cNvPr id="0" name="Object 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5916" y="4282165"/>
                        <a:ext cx="5237306" cy="242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3"/>
          <p:cNvSpPr txBox="1">
            <a:spLocks noChangeArrowheads="1"/>
          </p:cNvSpPr>
          <p:nvPr/>
        </p:nvSpPr>
        <p:spPr bwMode="auto">
          <a:xfrm>
            <a:off x="2441139" y="3038046"/>
            <a:ext cx="3006725" cy="719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pPr>
            <a:r>
              <a:rPr kumimoji="1" lang="zh-CN" altLang="en-US" sz="2800" b="1" dirty="0">
                <a:solidFill>
                  <a:srgbClr val="FF0000"/>
                </a:solidFill>
                <a:latin typeface="微软雅黑" pitchFamily="34" charset="-122"/>
                <a:ea typeface="微软雅黑" pitchFamily="34" charset="-122"/>
              </a:rPr>
              <a:t>怎样求顶点入度？</a:t>
            </a:r>
            <a:endParaRPr kumimoji="1" lang="en-US" altLang="zh-CN" sz="2800" b="1" dirty="0">
              <a:solidFill>
                <a:srgbClr val="FF0000"/>
              </a:solidFill>
              <a:latin typeface="Verdana" pitchFamily="34" charset="0"/>
              <a:ea typeface="微软雅黑" pitchFamily="34" charset="-122"/>
            </a:endParaRPr>
          </a:p>
        </p:txBody>
      </p:sp>
    </p:spTree>
    <p:extLst>
      <p:ext uri="{BB962C8B-B14F-4D97-AF65-F5344CB8AC3E}">
        <p14:creationId xmlns:p14="http://schemas.microsoft.com/office/powerpoint/2010/main" val="333440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wipe(left)">
                                      <p:cBhvr>
                                        <p:cTn id="30" dur="500"/>
                                        <p:tgtEl>
                                          <p:spTgt spid="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wipe(left)">
                                      <p:cBhvr>
                                        <p:cTn id="35" dur="500"/>
                                        <p:tgtEl>
                                          <p:spTgt spid="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wipe(left)">
                                      <p:cBhvr>
                                        <p:cTn id="40" dur="500"/>
                                        <p:tgtEl>
                                          <p:spTgt spid="8">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wipe(left)">
                                      <p:cBhvr>
                                        <p:cTn id="45" dur="500"/>
                                        <p:tgtEl>
                                          <p:spTgt spid="3">
                                            <p:txEl>
                                              <p:pRg st="0" end="0"/>
                                            </p:txEl>
                                          </p:spTgt>
                                        </p:tgtEl>
                                      </p:cBhvr>
                                    </p:animEffect>
                                  </p:childTnLst>
                                </p:cTn>
                              </p:par>
                              <p:par>
                                <p:cTn id="46" presetID="22" presetClass="entr" presetSubtype="8"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wipe(left)">
                                      <p:cBhvr>
                                        <p:cTn id="48" dur="500"/>
                                        <p:tgtEl>
                                          <p:spTgt spid="3">
                                            <p:txEl>
                                              <p:pRg st="1" end="1"/>
                                            </p:txEl>
                                          </p:spTgt>
                                        </p:tgtEl>
                                      </p:cBhvr>
                                    </p:animEffect>
                                  </p:childTnLst>
                                </p:cTn>
                              </p:par>
                              <p:par>
                                <p:cTn id="49" presetID="22" presetClass="entr" presetSubtype="8" fill="hold" nodeType="with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wipe(left)">
                                      <p:cBhvr>
                                        <p:cTn id="51" dur="500"/>
                                        <p:tgtEl>
                                          <p:spTgt spid="3">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
                                            <p:txEl>
                                              <p:pRg st="2" end="2"/>
                                            </p:txEl>
                                          </p:spTgt>
                                        </p:tgtEl>
                                        <p:attrNameLst>
                                          <p:attrName>style.visibility</p:attrName>
                                        </p:attrNameLst>
                                      </p:cBhvr>
                                      <p:to>
                                        <p:strVal val="visible"/>
                                      </p:to>
                                    </p:set>
                                    <p:animEffect transition="in" filter="wipe(left)">
                                      <p:cBhvr>
                                        <p:cTn id="56" dur="500"/>
                                        <p:tgtEl>
                                          <p:spTgt spid="3">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left)">
                                      <p:cBhvr>
                                        <p:cTn id="6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07950" y="125413"/>
            <a:ext cx="8856663" cy="673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40000"/>
              </a:lnSpc>
            </a:pPr>
            <a:r>
              <a:rPr kumimoji="1" lang="en-US" altLang="zh-CN" sz="2200" b="1" dirty="0">
                <a:solidFill>
                  <a:srgbClr val="008000"/>
                </a:solidFill>
                <a:latin typeface="微软雅黑" pitchFamily="34" charset="-122"/>
                <a:ea typeface="微软雅黑" pitchFamily="34" charset="-122"/>
              </a:rPr>
              <a:t>// </a:t>
            </a:r>
            <a:r>
              <a:rPr kumimoji="1" lang="zh-CN" altLang="en-US" sz="2200" b="1" dirty="0">
                <a:solidFill>
                  <a:srgbClr val="008000"/>
                </a:solidFill>
                <a:latin typeface="微软雅黑" pitchFamily="34" charset="-122"/>
                <a:ea typeface="微软雅黑" pitchFamily="34" charset="-122"/>
              </a:rPr>
              <a:t>求出图中所有顶点的入度  </a:t>
            </a:r>
            <a:endParaRPr kumimoji="1" lang="en-US" altLang="zh-CN" sz="2200" b="1" dirty="0">
              <a:solidFill>
                <a:srgbClr val="008000"/>
              </a:solidFill>
              <a:latin typeface="微软雅黑" pitchFamily="34" charset="-122"/>
              <a:ea typeface="微软雅黑" pitchFamily="34" charset="-122"/>
            </a:endParaRPr>
          </a:p>
          <a:p>
            <a:pPr>
              <a:lnSpc>
                <a:spcPct val="140000"/>
              </a:lnSpc>
            </a:pPr>
            <a:r>
              <a:rPr kumimoji="1" lang="en-US" altLang="zh-CN" sz="2200" b="1">
                <a:solidFill>
                  <a:schemeClr val="bg2">
                    <a:lumMod val="10000"/>
                  </a:schemeClr>
                </a:solidFill>
                <a:latin typeface="Verdana" pitchFamily="34" charset="0"/>
                <a:ea typeface="微软雅黑" panose="020B0503020204020204" pitchFamily="34" charset="-122"/>
              </a:rPr>
              <a:t>void</a:t>
            </a:r>
            <a:r>
              <a:rPr kumimoji="1" lang="en-US" altLang="zh-CN" sz="2200" b="1">
                <a:solidFill>
                  <a:srgbClr val="FF0000"/>
                </a:solidFill>
                <a:latin typeface="Verdana" pitchFamily="34" charset="0"/>
                <a:ea typeface="微软雅黑" panose="020B0503020204020204" pitchFamily="34" charset="-122"/>
              </a:rPr>
              <a:t> get_indeg </a:t>
            </a:r>
            <a:r>
              <a:rPr kumimoji="1" lang="en-US" altLang="zh-CN" sz="2200" b="1">
                <a:solidFill>
                  <a:schemeClr val="bg2">
                    <a:lumMod val="10000"/>
                  </a:schemeClr>
                </a:solidFill>
                <a:latin typeface="Verdana" pitchFamily="34" charset="0"/>
                <a:ea typeface="微软雅黑" panose="020B0503020204020204" pitchFamily="34" charset="-122"/>
              </a:rPr>
              <a:t>(PGraph </a:t>
            </a:r>
            <a:r>
              <a:rPr kumimoji="1" lang="en-US" altLang="zh-CN" sz="2200" b="1" dirty="0">
                <a:solidFill>
                  <a:schemeClr val="bg2">
                    <a:lumMod val="10000"/>
                  </a:schemeClr>
                </a:solidFill>
                <a:latin typeface="Verdana" pitchFamily="34" charset="0"/>
                <a:ea typeface="微软雅黑" panose="020B0503020204020204" pitchFamily="34" charset="-122"/>
              </a:rPr>
              <a:t>G, </a:t>
            </a:r>
            <a:r>
              <a:rPr kumimoji="1" lang="en-US" altLang="zh-CN" sz="2200" b="1" err="1">
                <a:solidFill>
                  <a:schemeClr val="bg2">
                    <a:lumMod val="10000"/>
                  </a:schemeClr>
                </a:solidFill>
                <a:latin typeface="Verdana" pitchFamily="34" charset="0"/>
                <a:ea typeface="微软雅黑" panose="020B0503020204020204" pitchFamily="34" charset="-122"/>
              </a:rPr>
              <a:t>int</a:t>
            </a:r>
            <a:r>
              <a:rPr kumimoji="1" lang="en-US" altLang="zh-CN" sz="2200" b="1">
                <a:solidFill>
                  <a:schemeClr val="bg2">
                    <a:lumMod val="10000"/>
                  </a:schemeClr>
                </a:solidFill>
                <a:latin typeface="Verdana" pitchFamily="34" charset="0"/>
                <a:ea typeface="微软雅黑" panose="020B0503020204020204" pitchFamily="34" charset="-122"/>
              </a:rPr>
              <a:t> *indegree, </a:t>
            </a:r>
            <a:r>
              <a:rPr kumimoji="1" lang="en-US" altLang="zh-CN" sz="2200" b="1" dirty="0" err="1">
                <a:solidFill>
                  <a:schemeClr val="bg2">
                    <a:lumMod val="10000"/>
                  </a:schemeClr>
                </a:solidFill>
                <a:latin typeface="Verdana" pitchFamily="34" charset="0"/>
                <a:ea typeface="微软雅黑" panose="020B0503020204020204" pitchFamily="34" charset="-122"/>
              </a:rPr>
              <a:t>int</a:t>
            </a:r>
            <a:r>
              <a:rPr kumimoji="1" lang="en-US" altLang="zh-CN" sz="2200" b="1" dirty="0">
                <a:solidFill>
                  <a:schemeClr val="bg2">
                    <a:lumMod val="10000"/>
                  </a:schemeClr>
                </a:solidFill>
                <a:latin typeface="Verdana" pitchFamily="34" charset="0"/>
                <a:ea typeface="微软雅黑" panose="020B0503020204020204" pitchFamily="34" charset="-122"/>
              </a:rPr>
              <a:t> n){  </a:t>
            </a:r>
          </a:p>
          <a:p>
            <a:pPr>
              <a:lnSpc>
                <a:spcPct val="140000"/>
              </a:lnSpc>
            </a:pPr>
            <a:r>
              <a:rPr kumimoji="1" lang="en-US" altLang="zh-CN" sz="2200" b="1" dirty="0">
                <a:solidFill>
                  <a:srgbClr val="0000FF"/>
                </a:solidFill>
                <a:latin typeface="Verdana" pitchFamily="34" charset="0"/>
                <a:ea typeface="微软雅黑" panose="020B0503020204020204" pitchFamily="34" charset="-122"/>
              </a:rPr>
              <a:t>     </a:t>
            </a:r>
            <a:r>
              <a:rPr kumimoji="1" lang="en-US" altLang="zh-CN" sz="2200" b="1" dirty="0" err="1">
                <a:solidFill>
                  <a:srgbClr val="0000FF"/>
                </a:solidFill>
                <a:latin typeface="Verdana" pitchFamily="34" charset="0"/>
                <a:ea typeface="微软雅黑" panose="020B0503020204020204" pitchFamily="34" charset="-122"/>
              </a:rPr>
              <a:t>int</a:t>
            </a:r>
            <a:r>
              <a:rPr kumimoji="1" lang="en-US" altLang="zh-CN" sz="2200" b="1" dirty="0">
                <a:solidFill>
                  <a:srgbClr val="0000FF"/>
                </a:solidFill>
                <a:latin typeface="Verdana" pitchFamily="34" charset="0"/>
                <a:ea typeface="微软雅黑" panose="020B0503020204020204" pitchFamily="34" charset="-122"/>
              </a:rPr>
              <a:t>  </a:t>
            </a:r>
            <a:r>
              <a:rPr kumimoji="1" lang="en-US" altLang="zh-CN" sz="2200" b="1" dirty="0" err="1">
                <a:solidFill>
                  <a:schemeClr val="bg2">
                    <a:lumMod val="10000"/>
                  </a:schemeClr>
                </a:solidFill>
                <a:latin typeface="Verdana" pitchFamily="34" charset="0"/>
                <a:ea typeface="微软雅黑" panose="020B0503020204020204" pitchFamily="34" charset="-122"/>
              </a:rPr>
              <a:t>i</a:t>
            </a:r>
            <a:r>
              <a:rPr kumimoji="1" lang="en-US" altLang="zh-CN" sz="2200" b="1">
                <a:solidFill>
                  <a:schemeClr val="bg2">
                    <a:lumMod val="10000"/>
                  </a:schemeClr>
                </a:solidFill>
                <a:latin typeface="Verdana" pitchFamily="34" charset="0"/>
                <a:ea typeface="微软雅黑" panose="020B0503020204020204" pitchFamily="34" charset="-122"/>
              </a:rPr>
              <a:t>;   </a:t>
            </a:r>
            <a:r>
              <a:rPr kumimoji="1" lang="en-US" altLang="zh-CN" sz="2200" b="1">
                <a:solidFill>
                  <a:srgbClr val="0000FF"/>
                </a:solidFill>
                <a:latin typeface="Verdana" pitchFamily="34" charset="0"/>
                <a:ea typeface="微软雅黑" panose="020B0503020204020204" pitchFamily="34" charset="-122"/>
              </a:rPr>
              <a:t>ENode  </a:t>
            </a:r>
            <a:r>
              <a:rPr kumimoji="1" lang="en-US" altLang="zh-CN" sz="2200" b="1" dirty="0">
                <a:solidFill>
                  <a:srgbClr val="0000FF"/>
                </a:solidFill>
                <a:latin typeface="Verdana" pitchFamily="34" charset="0"/>
                <a:ea typeface="微软雅黑" panose="020B0503020204020204" pitchFamily="34" charset="-122"/>
              </a:rPr>
              <a:t>* </a:t>
            </a:r>
            <a:r>
              <a:rPr kumimoji="1" lang="en-US" altLang="zh-CN" sz="2200" b="1" dirty="0">
                <a:solidFill>
                  <a:schemeClr val="bg2">
                    <a:lumMod val="10000"/>
                  </a:schemeClr>
                </a:solidFill>
                <a:latin typeface="Verdana" pitchFamily="34" charset="0"/>
                <a:ea typeface="微软雅黑" panose="020B0503020204020204" pitchFamily="34" charset="-122"/>
              </a:rPr>
              <a:t>p;</a:t>
            </a:r>
          </a:p>
          <a:p>
            <a:pPr>
              <a:lnSpc>
                <a:spcPct val="140000"/>
              </a:lnSpc>
            </a:pPr>
            <a:r>
              <a:rPr kumimoji="1" lang="en-US" altLang="zh-CN" sz="2200" b="1" dirty="0">
                <a:solidFill>
                  <a:schemeClr val="bg2">
                    <a:lumMod val="10000"/>
                  </a:schemeClr>
                </a:solidFill>
                <a:latin typeface="Verdana" pitchFamily="34" charset="0"/>
                <a:ea typeface="微软雅黑" panose="020B0503020204020204" pitchFamily="34" charset="-122"/>
              </a:rPr>
              <a:t>     for( </a:t>
            </a:r>
            <a:r>
              <a:rPr kumimoji="1" lang="en-US" altLang="zh-CN" sz="2200" b="1" dirty="0" err="1">
                <a:solidFill>
                  <a:schemeClr val="bg2">
                    <a:lumMod val="10000"/>
                  </a:schemeClr>
                </a:solidFill>
                <a:latin typeface="Verdana" pitchFamily="34" charset="0"/>
                <a:ea typeface="微软雅黑" panose="020B0503020204020204" pitchFamily="34" charset="-122"/>
              </a:rPr>
              <a:t>i</a:t>
            </a:r>
            <a:r>
              <a:rPr kumimoji="1" lang="en-US" altLang="zh-CN" sz="2200" b="1" dirty="0">
                <a:solidFill>
                  <a:schemeClr val="bg2">
                    <a:lumMod val="10000"/>
                  </a:schemeClr>
                </a:solidFill>
                <a:latin typeface="Verdana" pitchFamily="34" charset="0"/>
                <a:ea typeface="微软雅黑" panose="020B0503020204020204" pitchFamily="34" charset="-122"/>
              </a:rPr>
              <a:t>=0; </a:t>
            </a:r>
            <a:r>
              <a:rPr kumimoji="1" lang="en-US" altLang="zh-CN" sz="2200" b="1" dirty="0" err="1">
                <a:solidFill>
                  <a:schemeClr val="bg2">
                    <a:lumMod val="10000"/>
                  </a:schemeClr>
                </a:solidFill>
                <a:latin typeface="Verdana" pitchFamily="34" charset="0"/>
                <a:ea typeface="微软雅黑" panose="020B0503020204020204" pitchFamily="34" charset="-122"/>
              </a:rPr>
              <a:t>i</a:t>
            </a:r>
            <a:r>
              <a:rPr kumimoji="1" lang="en-US" altLang="zh-CN" sz="2200" b="1" dirty="0">
                <a:solidFill>
                  <a:schemeClr val="bg2">
                    <a:lumMod val="10000"/>
                  </a:schemeClr>
                </a:solidFill>
                <a:latin typeface="Verdana" pitchFamily="34" charset="0"/>
                <a:ea typeface="微软雅黑" panose="020B0503020204020204" pitchFamily="34" charset="-122"/>
              </a:rPr>
              <a:t>&lt;n; ++</a:t>
            </a:r>
            <a:r>
              <a:rPr kumimoji="1" lang="en-US" altLang="zh-CN" sz="2200" b="1" dirty="0" err="1">
                <a:solidFill>
                  <a:schemeClr val="bg2">
                    <a:lumMod val="10000"/>
                  </a:schemeClr>
                </a:solidFill>
                <a:latin typeface="Verdana" pitchFamily="34" charset="0"/>
                <a:ea typeface="微软雅黑" panose="020B0503020204020204" pitchFamily="34" charset="-122"/>
              </a:rPr>
              <a:t>i</a:t>
            </a:r>
            <a:r>
              <a:rPr kumimoji="1" lang="en-US" altLang="zh-CN" sz="2200" b="1" dirty="0">
                <a:solidFill>
                  <a:schemeClr val="bg2">
                    <a:lumMod val="10000"/>
                  </a:schemeClr>
                </a:solidFill>
                <a:latin typeface="Verdana" pitchFamily="34" charset="0"/>
                <a:ea typeface="微软雅黑" panose="020B0503020204020204" pitchFamily="34" charset="-122"/>
              </a:rPr>
              <a:t>){</a:t>
            </a:r>
          </a:p>
          <a:p>
            <a:pPr>
              <a:lnSpc>
                <a:spcPct val="140000"/>
              </a:lnSpc>
            </a:pPr>
            <a:r>
              <a:rPr kumimoji="1" lang="en-US" altLang="zh-CN" sz="2200" b="1">
                <a:solidFill>
                  <a:schemeClr val="bg2">
                    <a:lumMod val="10000"/>
                  </a:schemeClr>
                </a:solidFill>
                <a:latin typeface="Verdana" pitchFamily="34" charset="0"/>
                <a:ea typeface="微软雅黑" panose="020B0503020204020204" pitchFamily="34" charset="-122"/>
              </a:rPr>
              <a:t>        </a:t>
            </a:r>
            <a:r>
              <a:rPr kumimoji="1" lang="da-DK" altLang="zh-CN" sz="2200" b="1">
                <a:solidFill>
                  <a:schemeClr val="bg2">
                    <a:lumMod val="10000"/>
                  </a:schemeClr>
                </a:solidFill>
                <a:latin typeface="Verdana" pitchFamily="34" charset="0"/>
                <a:ea typeface="微软雅黑" panose="020B0503020204020204" pitchFamily="34" charset="-122"/>
              </a:rPr>
              <a:t>in</a:t>
            </a:r>
            <a:r>
              <a:rPr kumimoji="1" lang="en-US" altLang="zh-CN" sz="2200" b="1">
                <a:solidFill>
                  <a:schemeClr val="bg2">
                    <a:lumMod val="10000"/>
                  </a:schemeClr>
                </a:solidFill>
                <a:latin typeface="Verdana" pitchFamily="34" charset="0"/>
                <a:ea typeface="微软雅黑" panose="020B0503020204020204" pitchFamily="34" charset="-122"/>
              </a:rPr>
              <a:t>degree </a:t>
            </a:r>
            <a:r>
              <a:rPr kumimoji="1" lang="da-DK" altLang="zh-CN" sz="2200" b="1">
                <a:solidFill>
                  <a:schemeClr val="bg2">
                    <a:lumMod val="10000"/>
                  </a:schemeClr>
                </a:solidFill>
                <a:latin typeface="Verdana" pitchFamily="34" charset="0"/>
                <a:ea typeface="微软雅黑" panose="020B0503020204020204" pitchFamily="34" charset="-122"/>
              </a:rPr>
              <a:t>[i</a:t>
            </a:r>
            <a:r>
              <a:rPr kumimoji="1" lang="da-DK" altLang="zh-CN" sz="2200" b="1" dirty="0">
                <a:solidFill>
                  <a:schemeClr val="bg2">
                    <a:lumMod val="10000"/>
                  </a:schemeClr>
                </a:solidFill>
                <a:latin typeface="Verdana" pitchFamily="34" charset="0"/>
                <a:ea typeface="微软雅黑" panose="020B0503020204020204" pitchFamily="34" charset="-122"/>
              </a:rPr>
              <a:t>]=0;</a:t>
            </a:r>
          </a:p>
          <a:p>
            <a:pPr>
              <a:lnSpc>
                <a:spcPct val="140000"/>
              </a:lnSpc>
            </a:pPr>
            <a:r>
              <a:rPr kumimoji="1" lang="da-DK" altLang="zh-CN" sz="2200" b="1" dirty="0">
                <a:solidFill>
                  <a:schemeClr val="bg2">
                    <a:lumMod val="10000"/>
                  </a:schemeClr>
                </a:solidFill>
                <a:latin typeface="Verdana" pitchFamily="34" charset="0"/>
                <a:ea typeface="微软雅黑" panose="020B0503020204020204" pitchFamily="34" charset="-122"/>
              </a:rPr>
              <a:t>     }</a:t>
            </a:r>
          </a:p>
          <a:p>
            <a:pPr>
              <a:lnSpc>
                <a:spcPct val="140000"/>
              </a:lnSpc>
            </a:pPr>
            <a:r>
              <a:rPr kumimoji="1" lang="da-DK" altLang="zh-CN" sz="2200" b="1" dirty="0">
                <a:solidFill>
                  <a:schemeClr val="bg2">
                    <a:lumMod val="10000"/>
                  </a:schemeClr>
                </a:solidFill>
                <a:latin typeface="Verdana" pitchFamily="34" charset="0"/>
                <a:ea typeface="微软雅黑" panose="020B0503020204020204" pitchFamily="34" charset="-122"/>
              </a:rPr>
              <a:t>     for( i=0; i&lt;n; ++i){</a:t>
            </a:r>
          </a:p>
          <a:p>
            <a:pPr>
              <a:lnSpc>
                <a:spcPct val="140000"/>
              </a:lnSpc>
            </a:pPr>
            <a:r>
              <a:rPr kumimoji="1" lang="da-DK" altLang="zh-CN" sz="2200" b="1" dirty="0">
                <a:solidFill>
                  <a:schemeClr val="bg2">
                    <a:lumMod val="10000"/>
                  </a:schemeClr>
                </a:solidFill>
                <a:latin typeface="Verdana" pitchFamily="34" charset="0"/>
                <a:ea typeface="微软雅黑" panose="020B0503020204020204" pitchFamily="34" charset="-122"/>
              </a:rPr>
              <a:t>          </a:t>
            </a:r>
            <a:r>
              <a:rPr kumimoji="1" lang="en-US" altLang="zh-CN" sz="2200" b="1" dirty="0">
                <a:solidFill>
                  <a:schemeClr val="bg2">
                    <a:lumMod val="10000"/>
                  </a:schemeClr>
                </a:solidFill>
                <a:latin typeface="Verdana" pitchFamily="34" charset="0"/>
                <a:ea typeface="微软雅黑" panose="020B0503020204020204" pitchFamily="34" charset="-122"/>
              </a:rPr>
              <a:t>p = G[</a:t>
            </a:r>
            <a:r>
              <a:rPr kumimoji="1" lang="en-US" altLang="zh-CN" sz="2200" b="1" dirty="0" err="1">
                <a:solidFill>
                  <a:schemeClr val="bg2">
                    <a:lumMod val="10000"/>
                  </a:schemeClr>
                </a:solidFill>
                <a:latin typeface="Verdana" pitchFamily="34" charset="0"/>
                <a:ea typeface="微软雅黑" panose="020B0503020204020204" pitchFamily="34" charset="-122"/>
              </a:rPr>
              <a:t>i</a:t>
            </a:r>
            <a:r>
              <a:rPr kumimoji="1" lang="en-US" altLang="zh-CN" sz="2200" b="1" dirty="0">
                <a:solidFill>
                  <a:schemeClr val="bg2">
                    <a:lumMod val="10000"/>
                  </a:schemeClr>
                </a:solidFill>
                <a:latin typeface="Verdana" pitchFamily="34" charset="0"/>
                <a:ea typeface="微软雅黑" panose="020B0503020204020204" pitchFamily="34" charset="-122"/>
              </a:rPr>
              <a:t>].</a:t>
            </a:r>
            <a:r>
              <a:rPr kumimoji="1" lang="en-US" altLang="zh-CN" sz="2200" b="1" dirty="0" err="1">
                <a:solidFill>
                  <a:schemeClr val="bg2">
                    <a:lumMod val="10000"/>
                  </a:schemeClr>
                </a:solidFill>
                <a:latin typeface="Verdana" pitchFamily="34" charset="0"/>
                <a:ea typeface="微软雅黑" panose="020B0503020204020204" pitchFamily="34" charset="-122"/>
              </a:rPr>
              <a:t>firstarc</a:t>
            </a:r>
            <a:r>
              <a:rPr kumimoji="1" lang="en-US" altLang="zh-CN" sz="2200" b="1" dirty="0">
                <a:solidFill>
                  <a:schemeClr val="bg2">
                    <a:lumMod val="10000"/>
                  </a:schemeClr>
                </a:solidFill>
                <a:latin typeface="Verdana" pitchFamily="34" charset="0"/>
                <a:ea typeface="微软雅黑" panose="020B0503020204020204" pitchFamily="34" charset="-122"/>
              </a:rPr>
              <a:t>;</a:t>
            </a:r>
          </a:p>
          <a:p>
            <a:pPr>
              <a:lnSpc>
                <a:spcPct val="140000"/>
              </a:lnSpc>
            </a:pPr>
            <a:r>
              <a:rPr kumimoji="1" lang="en-US" altLang="zh-CN" sz="2200" b="1" dirty="0">
                <a:solidFill>
                  <a:schemeClr val="bg2">
                    <a:lumMod val="10000"/>
                  </a:schemeClr>
                </a:solidFill>
                <a:latin typeface="Verdana" pitchFamily="34" charset="0"/>
                <a:ea typeface="微软雅黑" panose="020B0503020204020204" pitchFamily="34" charset="-122"/>
              </a:rPr>
              <a:t>          while(p){</a:t>
            </a:r>
          </a:p>
          <a:p>
            <a:pPr>
              <a:lnSpc>
                <a:spcPct val="140000"/>
              </a:lnSpc>
            </a:pPr>
            <a:r>
              <a:rPr kumimoji="1" lang="en-US" altLang="zh-CN" sz="2200" b="1">
                <a:solidFill>
                  <a:schemeClr val="bg2">
                    <a:lumMod val="10000"/>
                  </a:schemeClr>
                </a:solidFill>
                <a:latin typeface="Verdana" pitchFamily="34" charset="0"/>
                <a:ea typeface="微软雅黑" panose="020B0503020204020204" pitchFamily="34" charset="-122"/>
              </a:rPr>
              <a:t>               indegree [p-</a:t>
            </a:r>
            <a:r>
              <a:rPr kumimoji="1" lang="en-US" altLang="zh-CN" sz="2200" b="1" dirty="0">
                <a:solidFill>
                  <a:schemeClr val="bg2">
                    <a:lumMod val="10000"/>
                  </a:schemeClr>
                </a:solidFill>
                <a:latin typeface="Verdana" pitchFamily="34" charset="0"/>
                <a:ea typeface="微软雅黑" panose="020B0503020204020204" pitchFamily="34" charset="-122"/>
              </a:rPr>
              <a:t>&gt;</a:t>
            </a:r>
            <a:r>
              <a:rPr kumimoji="1" lang="en-US" altLang="zh-CN" sz="2200" b="1" err="1">
                <a:solidFill>
                  <a:schemeClr val="bg2">
                    <a:lumMod val="10000"/>
                  </a:schemeClr>
                </a:solidFill>
                <a:latin typeface="Verdana" pitchFamily="34" charset="0"/>
                <a:ea typeface="微软雅黑" panose="020B0503020204020204" pitchFamily="34" charset="-122"/>
              </a:rPr>
              <a:t>adjvex</a:t>
            </a:r>
            <a:r>
              <a:rPr kumimoji="1" lang="en-US" altLang="zh-CN" sz="2200" b="1">
                <a:solidFill>
                  <a:schemeClr val="bg2">
                    <a:lumMod val="10000"/>
                  </a:schemeClr>
                </a:solidFill>
                <a:latin typeface="Verdana" pitchFamily="34" charset="0"/>
                <a:ea typeface="微软雅黑" panose="020B0503020204020204" pitchFamily="34" charset="-122"/>
              </a:rPr>
              <a:t>]++;</a:t>
            </a:r>
            <a:endParaRPr kumimoji="1" lang="en-US" altLang="zh-CN" sz="2200" b="1" dirty="0">
              <a:solidFill>
                <a:schemeClr val="bg2">
                  <a:lumMod val="10000"/>
                </a:schemeClr>
              </a:solidFill>
              <a:latin typeface="Verdana" pitchFamily="34" charset="0"/>
              <a:ea typeface="微软雅黑" panose="020B0503020204020204" pitchFamily="34" charset="-122"/>
            </a:endParaRPr>
          </a:p>
          <a:p>
            <a:pPr>
              <a:lnSpc>
                <a:spcPct val="140000"/>
              </a:lnSpc>
            </a:pPr>
            <a:r>
              <a:rPr kumimoji="1" lang="en-US" altLang="zh-CN" sz="2200" b="1" dirty="0">
                <a:solidFill>
                  <a:schemeClr val="bg2">
                    <a:lumMod val="10000"/>
                  </a:schemeClr>
                </a:solidFill>
                <a:latin typeface="Verdana" pitchFamily="34" charset="0"/>
                <a:ea typeface="微软雅黑" panose="020B0503020204020204" pitchFamily="34" charset="-122"/>
              </a:rPr>
              <a:t>               p = p-&gt;next;</a:t>
            </a:r>
          </a:p>
          <a:p>
            <a:pPr>
              <a:lnSpc>
                <a:spcPct val="140000"/>
              </a:lnSpc>
            </a:pPr>
            <a:r>
              <a:rPr kumimoji="1" lang="en-US" altLang="zh-CN" sz="2200" b="1" dirty="0">
                <a:solidFill>
                  <a:schemeClr val="bg2">
                    <a:lumMod val="10000"/>
                  </a:schemeClr>
                </a:solidFill>
                <a:latin typeface="Verdana" pitchFamily="34" charset="0"/>
                <a:ea typeface="微软雅黑" panose="020B0503020204020204" pitchFamily="34" charset="-122"/>
              </a:rPr>
              <a:t>           }</a:t>
            </a:r>
          </a:p>
          <a:p>
            <a:pPr>
              <a:lnSpc>
                <a:spcPct val="140000"/>
              </a:lnSpc>
            </a:pPr>
            <a:r>
              <a:rPr kumimoji="1" lang="en-US" altLang="zh-CN" sz="2200" b="1" dirty="0">
                <a:solidFill>
                  <a:schemeClr val="bg2">
                    <a:lumMod val="10000"/>
                  </a:schemeClr>
                </a:solidFill>
                <a:latin typeface="Verdana" pitchFamily="34" charset="0"/>
                <a:ea typeface="微软雅黑" panose="020B0503020204020204" pitchFamily="34" charset="-122"/>
              </a:rPr>
              <a:t>     }</a:t>
            </a:r>
          </a:p>
          <a:p>
            <a:pPr>
              <a:lnSpc>
                <a:spcPct val="140000"/>
              </a:lnSpc>
            </a:pPr>
            <a:r>
              <a:rPr kumimoji="1" lang="en-US" altLang="zh-CN" sz="2200" b="1" dirty="0">
                <a:solidFill>
                  <a:schemeClr val="bg2">
                    <a:lumMod val="10000"/>
                  </a:schemeClr>
                </a:solidFill>
                <a:latin typeface="Verdana" pitchFamily="34" charset="0"/>
                <a:ea typeface="微软雅黑" panose="020B0503020204020204" pitchFamily="34" charset="-122"/>
              </a:rPr>
              <a:t>}</a:t>
            </a:r>
            <a:endParaRPr kumimoji="1" lang="zh-CN" altLang="en-US" sz="2200" b="1" dirty="0">
              <a:solidFill>
                <a:schemeClr val="bg2">
                  <a:lumMod val="10000"/>
                </a:schemeClr>
              </a:solidFill>
              <a:latin typeface="Verdana" pitchFamily="34" charset="0"/>
              <a:ea typeface="微软雅黑" panose="020B0503020204020204" pitchFamily="34" charset="-122"/>
            </a:endParaRPr>
          </a:p>
        </p:txBody>
      </p:sp>
      <p:graphicFrame>
        <p:nvGraphicFramePr>
          <p:cNvPr id="4" name="Object 5"/>
          <p:cNvGraphicFramePr>
            <a:graphicFrameLocks noChangeAspect="1"/>
          </p:cNvGraphicFramePr>
          <p:nvPr/>
        </p:nvGraphicFramePr>
        <p:xfrm>
          <a:off x="4283075" y="1444625"/>
          <a:ext cx="4752975" cy="2128838"/>
        </p:xfrm>
        <a:graphic>
          <a:graphicData uri="http://schemas.openxmlformats.org/presentationml/2006/ole">
            <mc:AlternateContent xmlns:mc="http://schemas.openxmlformats.org/markup-compatibility/2006">
              <mc:Choice xmlns:v="urn:schemas-microsoft-com:vml" Requires="v">
                <p:oleObj spid="_x0000_s217190" name="Visio" r:id="rId4" imgW="7599500" imgH="3384415" progId="Visio.Drawing.11">
                  <p:embed/>
                </p:oleObj>
              </mc:Choice>
              <mc:Fallback>
                <p:oleObj name="Visio" r:id="rId4" imgW="7599500" imgH="338441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075" y="1444625"/>
                        <a:ext cx="4752975" cy="212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6"/>
          <p:cNvGraphicFramePr>
            <a:graphicFrameLocks noChangeAspect="1"/>
          </p:cNvGraphicFramePr>
          <p:nvPr/>
        </p:nvGraphicFramePr>
        <p:xfrm>
          <a:off x="6516688" y="4221163"/>
          <a:ext cx="2070100" cy="2232025"/>
        </p:xfrm>
        <a:graphic>
          <a:graphicData uri="http://schemas.openxmlformats.org/presentationml/2006/ole">
            <mc:AlternateContent xmlns:mc="http://schemas.openxmlformats.org/markup-compatibility/2006">
              <mc:Choice xmlns:v="urn:schemas-microsoft-com:vml" Requires="v">
                <p:oleObj spid="_x0000_s217191" name="Visio" r:id="rId6" imgW="3074434" imgH="3316051" progId="Visio.Drawing.11">
                  <p:embed/>
                </p:oleObj>
              </mc:Choice>
              <mc:Fallback>
                <p:oleObj name="Visio" r:id="rId6" imgW="3074434" imgH="3316051"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6688" y="4221163"/>
                        <a:ext cx="2070100"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0615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500"/>
                                        <p:tgtEl>
                                          <p:spTgt spid="3">
                                            <p:txEl>
                                              <p:pRg st="1" end="1"/>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animEffect transition="in" filter="wipe(left)">
                                      <p:cBhvr>
                                        <p:cTn id="23" dur="500"/>
                                        <p:tgtEl>
                                          <p:spTgt spid="3">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wipe(left)">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wipe(left)">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wipe(left)">
                                      <p:cBhvr>
                                        <p:cTn id="47" dur="500"/>
                                        <p:tgtEl>
                                          <p:spTgt spid="3">
                                            <p:txEl>
                                              <p:pRg st="6" end="6"/>
                                            </p:txEl>
                                          </p:spTgt>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wipe(left)">
                                      <p:cBhvr>
                                        <p:cTn id="51" dur="500"/>
                                        <p:tgtEl>
                                          <p:spTgt spid="3">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wipe(left)">
                                      <p:cBhvr>
                                        <p:cTn id="56" dur="500"/>
                                        <p:tgtEl>
                                          <p:spTgt spid="3">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wipe(left)">
                                      <p:cBhvr>
                                        <p:cTn id="61" dur="500"/>
                                        <p:tgtEl>
                                          <p:spTgt spid="3">
                                            <p:txEl>
                                              <p:pRg st="8" end="8"/>
                                            </p:txEl>
                                          </p:spTgt>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Effect transition="in" filter="wipe(left)">
                                      <p:cBhvr>
                                        <p:cTn id="65" dur="500"/>
                                        <p:tgtEl>
                                          <p:spTgt spid="3">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wipe(left)">
                                      <p:cBhvr>
                                        <p:cTn id="70" dur="500"/>
                                        <p:tgtEl>
                                          <p:spTgt spid="3">
                                            <p:txEl>
                                              <p:pRg st="9" end="9"/>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wipe(left)">
                                      <p:cBhvr>
                                        <p:cTn id="7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0">
                <a:solidFill>
                  <a:schemeClr val="bg2">
                    <a:lumMod val="10000"/>
                  </a:schemeClr>
                </a:solidFill>
                <a:latin typeface="Verdana" panose="020B0604030504040204" pitchFamily="34" charset="0"/>
              </a:rPr>
              <a:t>AOV</a:t>
            </a:r>
            <a:r>
              <a:rPr lang="zh-CN" altLang="en-US" kern="0">
                <a:solidFill>
                  <a:schemeClr val="bg2">
                    <a:lumMod val="10000"/>
                  </a:schemeClr>
                </a:solidFill>
                <a:latin typeface="Verdana" panose="020B0604030504040204" pitchFamily="34" charset="0"/>
              </a:rPr>
              <a:t>网的拓扑排序算法流程</a:t>
            </a:r>
            <a:endParaRPr lang="zh-CN" altLang="en-US"/>
          </a:p>
        </p:txBody>
      </p:sp>
      <p:sp>
        <p:nvSpPr>
          <p:cNvPr id="3" name="内容占位符 2"/>
          <p:cNvSpPr>
            <a:spLocks noGrp="1"/>
          </p:cNvSpPr>
          <p:nvPr>
            <p:ph idx="1"/>
          </p:nvPr>
        </p:nvSpPr>
        <p:spPr/>
        <p:txBody>
          <a:bodyPr>
            <a:normAutofit/>
          </a:bodyPr>
          <a:lstStyle/>
          <a:p>
            <a:pPr marL="468000" lvl="1" indent="-468000">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采用邻接表作为图的存储结构</a:t>
            </a:r>
          </a:p>
          <a:p>
            <a:pPr marL="468000" lvl="1" indent="-468000">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使用栈记录入度为</a:t>
            </a:r>
            <a:r>
              <a:rPr lang="en-US" altLang="zh-CN">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的顶点（没有前驱或前驱已经输出）</a:t>
            </a:r>
          </a:p>
          <a:p>
            <a:pPr marL="936000" lvl="1" indent="-468000">
              <a:spcBef>
                <a:spcPts val="0"/>
              </a:spcBef>
              <a:buClr>
                <a:schemeClr val="tx1"/>
              </a:buClr>
              <a:buSzPct val="100000"/>
              <a:buFont typeface="+mj-lt"/>
              <a:buAutoNum type="arabicPeriod"/>
              <a:defRPr/>
            </a:pPr>
            <a:r>
              <a:rPr lang="zh-CN" altLang="en-US">
                <a:latin typeface="Verdana" panose="020B0604030504040204" pitchFamily="34" charset="0"/>
                <a:cs typeface="Verdana" panose="020B0604030504040204" pitchFamily="34" charset="0"/>
              </a:rPr>
              <a:t>将邻接表中所有入度为</a:t>
            </a:r>
            <a:r>
              <a:rPr lang="en-US" altLang="zh-CN">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的顶点入栈</a:t>
            </a:r>
          </a:p>
          <a:p>
            <a:pPr marL="936000" lvl="1" indent="-468000">
              <a:spcBef>
                <a:spcPts val="0"/>
              </a:spcBef>
              <a:buClr>
                <a:schemeClr val="tx1"/>
              </a:buClr>
              <a:buSzPct val="100000"/>
              <a:buFont typeface="+mj-lt"/>
              <a:buAutoNum type="arabicPeriod"/>
              <a:defRPr/>
            </a:pPr>
            <a:r>
              <a:rPr lang="zh-CN" altLang="en-US">
                <a:latin typeface="Verdana" panose="020B0604030504040204" pitchFamily="34" charset="0"/>
                <a:cs typeface="Verdana" panose="020B0604030504040204" pitchFamily="34" charset="0"/>
              </a:rPr>
              <a:t>用栈进行流程控制：当栈非空时执行</a:t>
            </a: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栈顶元素</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出栈，并将其输出</a:t>
            </a: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在邻接表中查找</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的直接后继</a:t>
            </a:r>
            <a:r>
              <a:rPr lang="en-US" altLang="zh-CN">
                <a:latin typeface="Verdana" panose="020B0604030504040204" pitchFamily="34" charset="0"/>
                <a:cs typeface="Verdana" panose="020B0604030504040204" pitchFamily="34" charset="0"/>
              </a:rPr>
              <a:t>vk</a:t>
            </a: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把</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k</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的入度减</a:t>
            </a:r>
            <a:r>
              <a:rPr lang="en-US" altLang="zh-CN">
                <a:latin typeface="Verdana" panose="020B0604030504040204" pitchFamily="34" charset="0"/>
                <a:cs typeface="Verdana" panose="020B0604030504040204" pitchFamily="34" charset="0"/>
              </a:rPr>
              <a:t>1</a:t>
            </a: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若</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k</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的入度为</a:t>
            </a:r>
            <a:r>
              <a:rPr lang="en-US" altLang="zh-CN">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则对其进行入栈操作</a:t>
            </a:r>
          </a:p>
          <a:p>
            <a:pPr marL="936000" lvl="1" indent="-468000">
              <a:spcBef>
                <a:spcPts val="0"/>
              </a:spcBef>
              <a:buClr>
                <a:schemeClr val="tx1"/>
              </a:buClr>
              <a:buSzPct val="100000"/>
              <a:buFont typeface="+mj-lt"/>
              <a:buAutoNum type="arabicPeriod"/>
              <a:defRPr/>
            </a:pPr>
            <a:r>
              <a:rPr lang="zh-CN" altLang="en-US">
                <a:latin typeface="Verdana" panose="020B0604030504040204" pitchFamily="34" charset="0"/>
                <a:cs typeface="Verdana" panose="020B0604030504040204" pitchFamily="34" charset="0"/>
              </a:rPr>
              <a:t>重复上述操作直至栈空为止</a:t>
            </a: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若栈空时输出的顶点个数不是</a:t>
            </a:r>
            <a:r>
              <a:rPr lang="en-US" altLang="zh-CN">
                <a:latin typeface="Verdana" panose="020B0604030504040204" pitchFamily="34" charset="0"/>
                <a:cs typeface="Verdana" panose="020B0604030504040204" pitchFamily="34" charset="0"/>
              </a:rPr>
              <a:t>n</a:t>
            </a:r>
            <a:r>
              <a:rPr lang="zh-CN" altLang="en-US">
                <a:latin typeface="Verdana" panose="020B0604030504040204" pitchFamily="34" charset="0"/>
                <a:cs typeface="Verdana" panose="020B0604030504040204" pitchFamily="34" charset="0"/>
              </a:rPr>
              <a:t>，则该有向图有环</a:t>
            </a: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否则拓扑排序完毕：得到一个拓扑有序序列</a:t>
            </a:r>
          </a:p>
        </p:txBody>
      </p:sp>
    </p:spTree>
    <p:extLst>
      <p:ext uri="{BB962C8B-B14F-4D97-AF65-F5344CB8AC3E}">
        <p14:creationId xmlns:p14="http://schemas.microsoft.com/office/powerpoint/2010/main" val="172037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249544079"/>
              </p:ext>
            </p:extLst>
          </p:nvPr>
        </p:nvGraphicFramePr>
        <p:xfrm>
          <a:off x="323850" y="4098715"/>
          <a:ext cx="5867400" cy="2627313"/>
        </p:xfrm>
        <a:graphic>
          <a:graphicData uri="http://schemas.openxmlformats.org/presentationml/2006/ole">
            <mc:AlternateContent xmlns:mc="http://schemas.openxmlformats.org/markup-compatibility/2006">
              <mc:Choice xmlns:v="urn:schemas-microsoft-com:vml" Requires="v">
                <p:oleObj spid="_x0000_s218214" name="Visio" r:id="rId5" imgW="7599500" imgH="3384415" progId="Visio.Drawing.11">
                  <p:embed/>
                </p:oleObj>
              </mc:Choice>
              <mc:Fallback>
                <p:oleObj name="Visio" r:id="rId5" imgW="7599500" imgH="3384415"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4098715"/>
                        <a:ext cx="5867400" cy="262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773486577"/>
              </p:ext>
            </p:extLst>
          </p:nvPr>
        </p:nvGraphicFramePr>
        <p:xfrm>
          <a:off x="6481763" y="4151103"/>
          <a:ext cx="2338387" cy="2520950"/>
        </p:xfrm>
        <a:graphic>
          <a:graphicData uri="http://schemas.openxmlformats.org/presentationml/2006/ole">
            <mc:AlternateContent xmlns:mc="http://schemas.openxmlformats.org/markup-compatibility/2006">
              <mc:Choice xmlns:v="urn:schemas-microsoft-com:vml" Requires="v">
                <p:oleObj spid="_x0000_s218215" name="Visio" r:id="rId7" imgW="3074434" imgH="3316051" progId="Visio.Drawing.11">
                  <p:embed/>
                </p:oleObj>
              </mc:Choice>
              <mc:Fallback>
                <p:oleObj name="Visio" r:id="rId7" imgW="3074434" imgH="3316051"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1763" y="4151103"/>
                        <a:ext cx="2338387"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18"/>
          <p:cNvGrpSpPr>
            <a:grpSpLocks/>
          </p:cNvGrpSpPr>
          <p:nvPr/>
        </p:nvGrpSpPr>
        <p:grpSpPr bwMode="auto">
          <a:xfrm>
            <a:off x="4027488" y="733987"/>
            <a:ext cx="2201862" cy="3040063"/>
            <a:chOff x="3580" y="2314"/>
            <a:chExt cx="1387" cy="1915"/>
          </a:xfrm>
        </p:grpSpPr>
        <p:sp>
          <p:nvSpPr>
            <p:cNvPr id="7" name="Rectangle 195"/>
            <p:cNvSpPr>
              <a:spLocks noChangeArrowheads="1"/>
            </p:cNvSpPr>
            <p:nvPr/>
          </p:nvSpPr>
          <p:spPr bwMode="auto">
            <a:xfrm>
              <a:off x="3580" y="2614"/>
              <a:ext cx="1126" cy="1615"/>
            </a:xfrm>
            <a:prstGeom prst="rect">
              <a:avLst/>
            </a:prstGeom>
            <a:solidFill>
              <a:schemeClr val="bg1"/>
            </a:solidFill>
            <a:ln w="38100">
              <a:solidFill>
                <a:schemeClr val="bg2">
                  <a:lumMod val="10000"/>
                </a:schemeClr>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zh-CN" altLang="en-US" sz="2000">
                <a:latin typeface="+mj-lt"/>
              </a:endParaRPr>
            </a:p>
          </p:txBody>
        </p:sp>
        <p:sp>
          <p:nvSpPr>
            <p:cNvPr id="8" name="Line 167"/>
            <p:cNvSpPr>
              <a:spLocks noChangeShapeType="1"/>
            </p:cNvSpPr>
            <p:nvPr/>
          </p:nvSpPr>
          <p:spPr bwMode="auto">
            <a:xfrm>
              <a:off x="3580" y="2335"/>
              <a:ext cx="0" cy="1894"/>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9" name="Line 168"/>
            <p:cNvSpPr>
              <a:spLocks noChangeShapeType="1"/>
            </p:cNvSpPr>
            <p:nvPr/>
          </p:nvSpPr>
          <p:spPr bwMode="auto">
            <a:xfrm>
              <a:off x="3580" y="4229"/>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10" name="Line 171"/>
            <p:cNvSpPr>
              <a:spLocks noChangeShapeType="1"/>
            </p:cNvSpPr>
            <p:nvPr/>
          </p:nvSpPr>
          <p:spPr bwMode="auto">
            <a:xfrm>
              <a:off x="3580" y="3583"/>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11" name="Line 172"/>
            <p:cNvSpPr>
              <a:spLocks noChangeShapeType="1"/>
            </p:cNvSpPr>
            <p:nvPr/>
          </p:nvSpPr>
          <p:spPr bwMode="auto">
            <a:xfrm>
              <a:off x="3580" y="3260"/>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12" name="Line 173"/>
            <p:cNvSpPr>
              <a:spLocks noChangeShapeType="1"/>
            </p:cNvSpPr>
            <p:nvPr/>
          </p:nvSpPr>
          <p:spPr bwMode="auto">
            <a:xfrm>
              <a:off x="3580" y="3906"/>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13" name="Line 174"/>
            <p:cNvSpPr>
              <a:spLocks noChangeShapeType="1"/>
            </p:cNvSpPr>
            <p:nvPr/>
          </p:nvSpPr>
          <p:spPr bwMode="auto">
            <a:xfrm>
              <a:off x="3580" y="2937"/>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grpSp>
          <p:nvGrpSpPr>
            <p:cNvPr id="14" name="Group 26"/>
            <p:cNvGrpSpPr>
              <a:grpSpLocks/>
            </p:cNvGrpSpPr>
            <p:nvPr/>
          </p:nvGrpSpPr>
          <p:grpSpPr bwMode="auto">
            <a:xfrm>
              <a:off x="4706" y="2314"/>
              <a:ext cx="261" cy="1913"/>
              <a:chOff x="4706" y="2314"/>
              <a:chExt cx="261" cy="1913"/>
            </a:xfrm>
          </p:grpSpPr>
          <p:sp>
            <p:nvSpPr>
              <p:cNvPr id="15" name="Line 169"/>
              <p:cNvSpPr>
                <a:spLocks noChangeShapeType="1"/>
              </p:cNvSpPr>
              <p:nvPr/>
            </p:nvSpPr>
            <p:spPr bwMode="auto">
              <a:xfrm flipV="1">
                <a:off x="4706" y="2314"/>
                <a:ext cx="0" cy="1913"/>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grpSp>
            <p:nvGrpSpPr>
              <p:cNvPr id="16" name="Group 28"/>
              <p:cNvGrpSpPr>
                <a:grpSpLocks/>
              </p:cNvGrpSpPr>
              <p:nvPr/>
            </p:nvGrpSpPr>
            <p:grpSpPr bwMode="auto">
              <a:xfrm>
                <a:off x="4736" y="2635"/>
                <a:ext cx="231" cy="1566"/>
                <a:chOff x="4736" y="2635"/>
                <a:chExt cx="231" cy="1566"/>
              </a:xfrm>
            </p:grpSpPr>
            <p:sp>
              <p:nvSpPr>
                <p:cNvPr id="17" name="Text Box 176"/>
                <p:cNvSpPr txBox="1">
                  <a:spLocks noChangeArrowheads="1"/>
                </p:cNvSpPr>
                <p:nvPr/>
              </p:nvSpPr>
              <p:spPr bwMode="auto">
                <a:xfrm>
                  <a:off x="4736" y="2964"/>
                  <a:ext cx="231" cy="2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latin typeface="+mj-lt"/>
                    </a:rPr>
                    <a:t>3</a:t>
                  </a:r>
                </a:p>
              </p:txBody>
            </p:sp>
            <p:sp>
              <p:nvSpPr>
                <p:cNvPr id="18" name="Text Box 177"/>
                <p:cNvSpPr txBox="1">
                  <a:spLocks noChangeArrowheads="1"/>
                </p:cNvSpPr>
                <p:nvPr/>
              </p:nvSpPr>
              <p:spPr bwMode="auto">
                <a:xfrm>
                  <a:off x="4736" y="3292"/>
                  <a:ext cx="231" cy="2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latin typeface="+mj-lt"/>
                    </a:rPr>
                    <a:t>2</a:t>
                  </a:r>
                </a:p>
              </p:txBody>
            </p:sp>
            <p:sp>
              <p:nvSpPr>
                <p:cNvPr id="19" name="Text Box 178"/>
                <p:cNvSpPr txBox="1">
                  <a:spLocks noChangeArrowheads="1"/>
                </p:cNvSpPr>
                <p:nvPr/>
              </p:nvSpPr>
              <p:spPr bwMode="auto">
                <a:xfrm>
                  <a:off x="4736" y="3622"/>
                  <a:ext cx="231"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latin typeface="+mj-lt"/>
                    </a:rPr>
                    <a:t>1</a:t>
                  </a:r>
                </a:p>
              </p:txBody>
            </p:sp>
            <p:sp>
              <p:nvSpPr>
                <p:cNvPr id="20" name="Text Box 179"/>
                <p:cNvSpPr txBox="1">
                  <a:spLocks noChangeArrowheads="1"/>
                </p:cNvSpPr>
                <p:nvPr/>
              </p:nvSpPr>
              <p:spPr bwMode="auto">
                <a:xfrm>
                  <a:off x="4736" y="3951"/>
                  <a:ext cx="231" cy="2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latin typeface="+mj-lt"/>
                    </a:rPr>
                    <a:t>0</a:t>
                  </a:r>
                </a:p>
              </p:txBody>
            </p:sp>
            <p:sp>
              <p:nvSpPr>
                <p:cNvPr id="21" name="Text Box 194"/>
                <p:cNvSpPr txBox="1">
                  <a:spLocks noChangeArrowheads="1"/>
                </p:cNvSpPr>
                <p:nvPr/>
              </p:nvSpPr>
              <p:spPr bwMode="auto">
                <a:xfrm>
                  <a:off x="4736" y="2635"/>
                  <a:ext cx="231" cy="2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dirty="0">
                      <a:latin typeface="+mj-lt"/>
                    </a:rPr>
                    <a:t>4</a:t>
                  </a:r>
                </a:p>
              </p:txBody>
            </p:sp>
          </p:grpSp>
        </p:grpSp>
      </p:grpSp>
      <p:grpSp>
        <p:nvGrpSpPr>
          <p:cNvPr id="22" name="Group 34"/>
          <p:cNvGrpSpPr>
            <a:grpSpLocks/>
          </p:cNvGrpSpPr>
          <p:nvPr/>
        </p:nvGrpSpPr>
        <p:grpSpPr bwMode="auto">
          <a:xfrm>
            <a:off x="2771775" y="3332725"/>
            <a:ext cx="1214438" cy="396875"/>
            <a:chOff x="2789" y="3951"/>
            <a:chExt cx="765" cy="250"/>
          </a:xfrm>
        </p:grpSpPr>
        <p:sp>
          <p:nvSpPr>
            <p:cNvPr id="23" name="Line 180"/>
            <p:cNvSpPr>
              <a:spLocks noChangeShapeType="1"/>
            </p:cNvSpPr>
            <p:nvPr/>
          </p:nvSpPr>
          <p:spPr bwMode="auto">
            <a:xfrm>
              <a:off x="3179" y="4076"/>
              <a:ext cx="3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181"/>
            <p:cNvSpPr txBox="1">
              <a:spLocks noChangeArrowheads="1"/>
            </p:cNvSpPr>
            <p:nvPr/>
          </p:nvSpPr>
          <p:spPr bwMode="auto">
            <a:xfrm>
              <a:off x="2789" y="3951"/>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b="1">
                  <a:latin typeface="Verdana" pitchFamily="34" charset="0"/>
                </a:rPr>
                <a:t>top</a:t>
              </a:r>
            </a:p>
          </p:txBody>
        </p:sp>
      </p:grpSp>
      <p:sp>
        <p:nvSpPr>
          <p:cNvPr id="25" name="Text Box 184"/>
          <p:cNvSpPr txBox="1">
            <a:spLocks noChangeArrowheads="1"/>
          </p:cNvSpPr>
          <p:nvPr/>
        </p:nvSpPr>
        <p:spPr bwMode="auto">
          <a:xfrm>
            <a:off x="4068763" y="2794562"/>
            <a:ext cx="1727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400" b="1">
                <a:solidFill>
                  <a:srgbClr val="0000FF"/>
                </a:solidFill>
                <a:latin typeface="Verdana" pitchFamily="34" charset="0"/>
              </a:rPr>
              <a:t>6</a:t>
            </a:r>
          </a:p>
        </p:txBody>
      </p:sp>
      <p:sp>
        <p:nvSpPr>
          <p:cNvPr id="26" name="Text Box 184"/>
          <p:cNvSpPr txBox="1">
            <a:spLocks noChangeArrowheads="1"/>
          </p:cNvSpPr>
          <p:nvPr/>
        </p:nvSpPr>
        <p:spPr bwMode="auto">
          <a:xfrm>
            <a:off x="4068763" y="3297800"/>
            <a:ext cx="1727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400" b="1">
                <a:solidFill>
                  <a:srgbClr val="0000FF"/>
                </a:solidFill>
                <a:latin typeface="Verdana" pitchFamily="34" charset="0"/>
              </a:rPr>
              <a:t>1</a:t>
            </a:r>
          </a:p>
        </p:txBody>
      </p:sp>
      <p:grpSp>
        <p:nvGrpSpPr>
          <p:cNvPr id="27" name="Group 40"/>
          <p:cNvGrpSpPr>
            <a:grpSpLocks/>
          </p:cNvGrpSpPr>
          <p:nvPr/>
        </p:nvGrpSpPr>
        <p:grpSpPr bwMode="auto">
          <a:xfrm>
            <a:off x="2771775" y="2815200"/>
            <a:ext cx="1214438" cy="396875"/>
            <a:chOff x="2789" y="3951"/>
            <a:chExt cx="765" cy="250"/>
          </a:xfrm>
        </p:grpSpPr>
        <p:sp>
          <p:nvSpPr>
            <p:cNvPr id="28" name="Line 180"/>
            <p:cNvSpPr>
              <a:spLocks noChangeShapeType="1"/>
            </p:cNvSpPr>
            <p:nvPr/>
          </p:nvSpPr>
          <p:spPr bwMode="auto">
            <a:xfrm>
              <a:off x="3179" y="4076"/>
              <a:ext cx="3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Text Box 181"/>
            <p:cNvSpPr txBox="1">
              <a:spLocks noChangeArrowheads="1"/>
            </p:cNvSpPr>
            <p:nvPr/>
          </p:nvSpPr>
          <p:spPr bwMode="auto">
            <a:xfrm>
              <a:off x="2789" y="3951"/>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b="1">
                  <a:latin typeface="Verdana" pitchFamily="34" charset="0"/>
                </a:rPr>
                <a:t>top</a:t>
              </a:r>
            </a:p>
          </p:txBody>
        </p:sp>
      </p:grpSp>
      <p:grpSp>
        <p:nvGrpSpPr>
          <p:cNvPr id="30" name="Group 43"/>
          <p:cNvGrpSpPr>
            <a:grpSpLocks/>
          </p:cNvGrpSpPr>
          <p:nvPr/>
        </p:nvGrpSpPr>
        <p:grpSpPr bwMode="auto">
          <a:xfrm>
            <a:off x="2771775" y="2297675"/>
            <a:ext cx="1214438" cy="396875"/>
            <a:chOff x="2789" y="3951"/>
            <a:chExt cx="765" cy="250"/>
          </a:xfrm>
        </p:grpSpPr>
        <p:sp>
          <p:nvSpPr>
            <p:cNvPr id="31" name="Line 180"/>
            <p:cNvSpPr>
              <a:spLocks noChangeShapeType="1"/>
            </p:cNvSpPr>
            <p:nvPr/>
          </p:nvSpPr>
          <p:spPr bwMode="auto">
            <a:xfrm>
              <a:off x="3179" y="4076"/>
              <a:ext cx="3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Text Box 181"/>
            <p:cNvSpPr txBox="1">
              <a:spLocks noChangeArrowheads="1"/>
            </p:cNvSpPr>
            <p:nvPr/>
          </p:nvSpPr>
          <p:spPr bwMode="auto">
            <a:xfrm>
              <a:off x="2789" y="3951"/>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b="1">
                  <a:latin typeface="Verdana" pitchFamily="34" charset="0"/>
                </a:rPr>
                <a:t>top</a:t>
              </a:r>
            </a:p>
          </p:txBody>
        </p:sp>
      </p:grpSp>
      <p:sp>
        <p:nvSpPr>
          <p:cNvPr id="33" name="Oval 46"/>
          <p:cNvSpPr>
            <a:spLocks noChangeArrowheads="1"/>
          </p:cNvSpPr>
          <p:nvPr/>
        </p:nvSpPr>
        <p:spPr bwMode="auto">
          <a:xfrm>
            <a:off x="720725" y="4109828"/>
            <a:ext cx="466725" cy="420687"/>
          </a:xfrm>
          <a:prstGeom prst="ellipse">
            <a:avLst/>
          </a:prstGeom>
          <a:noFill/>
          <a:ln w="76200">
            <a:solidFill>
              <a:srgbClr val="990099"/>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sp>
        <p:nvSpPr>
          <p:cNvPr id="34" name="Oval 47"/>
          <p:cNvSpPr>
            <a:spLocks noChangeArrowheads="1"/>
          </p:cNvSpPr>
          <p:nvPr/>
        </p:nvSpPr>
        <p:spPr bwMode="auto">
          <a:xfrm>
            <a:off x="720725" y="6197390"/>
            <a:ext cx="466725" cy="420688"/>
          </a:xfrm>
          <a:prstGeom prst="ellipse">
            <a:avLst/>
          </a:prstGeom>
          <a:noFill/>
          <a:ln w="76200">
            <a:solidFill>
              <a:srgbClr val="990099"/>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sp>
        <p:nvSpPr>
          <p:cNvPr id="35" name="Rectangle 48"/>
          <p:cNvSpPr>
            <a:spLocks noChangeArrowheads="1"/>
          </p:cNvSpPr>
          <p:nvPr/>
        </p:nvSpPr>
        <p:spPr bwMode="auto">
          <a:xfrm>
            <a:off x="250825" y="981075"/>
            <a:ext cx="309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en-US" sz="2400" b="1" dirty="0" err="1">
                <a:solidFill>
                  <a:schemeClr val="bg2">
                    <a:lumMod val="10000"/>
                  </a:schemeClr>
                </a:solidFill>
                <a:latin typeface="Verdana" pitchFamily="34" charset="0"/>
                <a:ea typeface="微软雅黑" pitchFamily="34" charset="-122"/>
              </a:rPr>
              <a:t>入度为0的顶点入栈</a:t>
            </a:r>
            <a:endParaRPr kumimoji="1" lang="zh-CN" altLang="en-US" sz="2400" b="1" dirty="0">
              <a:solidFill>
                <a:schemeClr val="bg2">
                  <a:lumMod val="10000"/>
                </a:schemeClr>
              </a:solidFill>
              <a:latin typeface="Verdana" pitchFamily="34" charset="0"/>
              <a:ea typeface="微软雅黑" pitchFamily="34" charset="-122"/>
            </a:endParaRPr>
          </a:p>
        </p:txBody>
      </p:sp>
      <p:sp>
        <p:nvSpPr>
          <p:cNvPr id="37" name="标题 36"/>
          <p:cNvSpPr>
            <a:spLocks noGrp="1"/>
          </p:cNvSpPr>
          <p:nvPr>
            <p:ph type="title" idx="4294967295"/>
          </p:nvPr>
        </p:nvSpPr>
        <p:spPr>
          <a:xfrm>
            <a:off x="-4763" y="42863"/>
            <a:ext cx="9148763" cy="596900"/>
          </a:xfrm>
        </p:spPr>
        <p:txBody>
          <a:bodyPr/>
          <a:lstStyle/>
          <a:p>
            <a:r>
              <a:rPr lang="zh-CN" altLang="en-US"/>
              <a:t>拓扑排序算法描述</a:t>
            </a:r>
          </a:p>
        </p:txBody>
      </p:sp>
      <p:cxnSp>
        <p:nvCxnSpPr>
          <p:cNvPr id="40" name="直接连接符 39"/>
          <p:cNvCxnSpPr/>
          <p:nvPr/>
        </p:nvCxnSpPr>
        <p:spPr bwMode="auto">
          <a:xfrm>
            <a:off x="-3304" y="3930114"/>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49107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left)">
                                      <p:cBhvr>
                                        <p:cTn id="25" dur="500"/>
                                        <p:tgtEl>
                                          <p:spTgt spid="35"/>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heel(1)">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animEffect transition="in" filter="dissolve">
                                      <p:cBhvr>
                                        <p:cTn id="35" dur="500"/>
                                        <p:tgtEl>
                                          <p:spTgt spid="26">
                                            <p:txEl>
                                              <p:pRg st="0" end="0"/>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4" name="CAMERA.WAV"/>
                                        </p:tgtEl>
                                      </p:cMediaNode>
                                    </p:audio>
                                  </p:subTnLst>
                                </p:cTn>
                              </p:par>
                            </p:childTnLst>
                          </p:cTn>
                        </p:par>
                        <p:par>
                          <p:cTn id="36" fill="hold">
                            <p:stCondLst>
                              <p:cond delay="500"/>
                            </p:stCondLst>
                            <p:childTnLst>
                              <p:par>
                                <p:cTn id="37" presetID="1" presetClass="exit" presetSubtype="0" fill="hold" nodeType="after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heel(1)">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5">
                                            <p:txEl>
                                              <p:pRg st="0" end="0"/>
                                            </p:txEl>
                                          </p:spTgt>
                                        </p:tgtEl>
                                        <p:attrNameLst>
                                          <p:attrName>style.visibility</p:attrName>
                                        </p:attrNameLst>
                                      </p:cBhvr>
                                      <p:to>
                                        <p:strVal val="visible"/>
                                      </p:to>
                                    </p:set>
                                    <p:animEffect transition="in" filter="dissolve">
                                      <p:cBhvr>
                                        <p:cTn id="52" dur="500"/>
                                        <p:tgtEl>
                                          <p:spTgt spid="25">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4" name="CAMERA.WAV"/>
                                        </p:tgtEl>
                                      </p:cMediaNode>
                                    </p:audio>
                                  </p:subTnLst>
                                </p:cTn>
                              </p:par>
                              <p:par>
                                <p:cTn id="53" presetID="1" presetClass="exit" presetSubtype="0" fill="hold" nodeType="withEffect">
                                  <p:stCondLst>
                                    <p:cond delay="0"/>
                                  </p:stCondLst>
                                  <p:childTnLst>
                                    <p:set>
                                      <p:cBhvr>
                                        <p:cTn id="54" dur="1" fill="hold">
                                          <p:stCondLst>
                                            <p:cond delay="0"/>
                                          </p:stCondLst>
                                        </p:cTn>
                                        <p:tgtEl>
                                          <p:spTgt spid="27"/>
                                        </p:tgtEl>
                                        <p:attrNameLst>
                                          <p:attrName>style.visibility</p:attrName>
                                        </p:attrNameLst>
                                      </p:cBhvr>
                                      <p:to>
                                        <p:strVal val="hidden"/>
                                      </p:to>
                                    </p:se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left)">
                                      <p:cBhvr>
                                        <p:cTn id="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autoUpdateAnimBg="0"/>
      <p:bldP spid="26" grpId="0" build="p" autoUpdateAnimBg="0"/>
      <p:bldP spid="33" grpId="0" animBg="1"/>
      <p:bldP spid="34" grpId="0" animBg="1"/>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图的定义：路径（</a:t>
            </a:r>
            <a:r>
              <a:rPr lang="en-US" altLang="zh-CN"/>
              <a:t>Path</a:t>
            </a:r>
            <a:r>
              <a:rPr lang="zh-CN" altLang="en-US"/>
              <a:t>）</a:t>
            </a:r>
          </a:p>
        </p:txBody>
      </p:sp>
      <p:sp>
        <p:nvSpPr>
          <p:cNvPr id="10243" name="Rectangle 3"/>
          <p:cNvSpPr>
            <a:spLocks noGrp="1" noChangeArrowheads="1"/>
          </p:cNvSpPr>
          <p:nvPr>
            <p:ph idx="1"/>
          </p:nvPr>
        </p:nvSpPr>
        <p:spPr>
          <a:prstGeom prst="rect">
            <a:avLst/>
          </a:prstGeom>
        </p:spPr>
        <p:txBody>
          <a:bodyPr/>
          <a:lstStyle/>
          <a:p>
            <a:pPr marL="468000" lvl="1" indent="-468000">
              <a:spcBef>
                <a:spcPts val="8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顶点 </a:t>
            </a:r>
            <a:r>
              <a:rPr lang="en-US" altLang="zh-CN" b="1">
                <a:solidFill>
                  <a:srgbClr val="FF0000"/>
                </a:solidFill>
                <a:latin typeface="Verdana" panose="020B0604030504040204" pitchFamily="34" charset="0"/>
                <a:cs typeface="Verdana" panose="020B0604030504040204" pitchFamily="34" charset="0"/>
              </a:rPr>
              <a:t>v</a:t>
            </a:r>
            <a:r>
              <a:rPr lang="en-US" altLang="zh-CN" b="1" baseline="-25000">
                <a:solidFill>
                  <a:srgbClr val="FF0000"/>
                </a:solidFill>
                <a:latin typeface="Verdana" panose="020B0604030504040204" pitchFamily="34" charset="0"/>
                <a:cs typeface="Verdana" panose="020B0604030504040204" pitchFamily="34" charset="0"/>
              </a:rPr>
              <a:t>a</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到 </a:t>
            </a:r>
            <a:r>
              <a:rPr lang="en-US" altLang="zh-CN" b="1">
                <a:solidFill>
                  <a:srgbClr val="3333FF"/>
                </a:solidFill>
                <a:latin typeface="Verdana" panose="020B0604030504040204" pitchFamily="34" charset="0"/>
                <a:cs typeface="Verdana" panose="020B0604030504040204" pitchFamily="34" charset="0"/>
              </a:rPr>
              <a:t>v</a:t>
            </a:r>
            <a:r>
              <a:rPr lang="en-US" altLang="zh-CN" b="1" baseline="-25000">
                <a:solidFill>
                  <a:srgbClr val="3333FF"/>
                </a:solidFill>
                <a:latin typeface="Verdana" panose="020B0604030504040204" pitchFamily="34" charset="0"/>
                <a:cs typeface="Verdana" panose="020B0604030504040204" pitchFamily="34" charset="0"/>
              </a:rPr>
              <a:t>b</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的路径定义为如下的顶点序列</a:t>
            </a:r>
            <a:endParaRPr lang="zh-CN" altLang="en-US" dirty="0">
              <a:latin typeface="Verdana" panose="020B0604030504040204" pitchFamily="34" charset="0"/>
              <a:cs typeface="Verdana" panose="020B0604030504040204" pitchFamily="34" charset="0"/>
            </a:endParaRPr>
          </a:p>
          <a:p>
            <a:pPr marL="936000" lvl="1" indent="-468000">
              <a:spcBef>
                <a:spcPts val="800"/>
              </a:spcBef>
              <a:buClr>
                <a:schemeClr val="tx1"/>
              </a:buClr>
              <a:defRPr/>
            </a:pPr>
            <a:r>
              <a:rPr lang="en-US" altLang="zh-CN">
                <a:latin typeface="Verdana" panose="020B0604030504040204" pitchFamily="34" charset="0"/>
                <a:cs typeface="Verdana" panose="020B0604030504040204" pitchFamily="34" charset="0"/>
              </a:rPr>
              <a:t>{ </a:t>
            </a:r>
            <a:r>
              <a:rPr lang="en-US" altLang="zh-CN" b="1">
                <a:solidFill>
                  <a:srgbClr val="FF0000"/>
                </a:solidFill>
                <a:latin typeface="Verdana" panose="020B0604030504040204" pitchFamily="34" charset="0"/>
                <a:cs typeface="Verdana" panose="020B0604030504040204" pitchFamily="34" charset="0"/>
              </a:rPr>
              <a:t>v</a:t>
            </a:r>
            <a:r>
              <a:rPr lang="en-US" altLang="zh-CN" b="1" baseline="-25000">
                <a:solidFill>
                  <a:srgbClr val="FF0000"/>
                </a:solidFill>
                <a:latin typeface="Verdana" panose="020B0604030504040204" pitchFamily="34" charset="0"/>
                <a:cs typeface="Verdana" panose="020B0604030504040204" pitchFamily="34" charset="0"/>
              </a:rPr>
              <a:t>a</a:t>
            </a:r>
            <a:r>
              <a:rPr lang="en-US" altLang="zh-CN" b="1" baseline="-25000">
                <a:latin typeface="Verdana" panose="020B0604030504040204" pitchFamily="34" charset="0"/>
                <a:cs typeface="Verdana" panose="020B0604030504040204" pitchFamily="34" charset="0"/>
              </a:rPr>
              <a:t> </a:t>
            </a:r>
            <a:r>
              <a:rPr lang="en-US" altLang="zh-CN">
                <a:latin typeface="Verdana" panose="020B0604030504040204" pitchFamily="34" charset="0"/>
                <a:cs typeface="Verdana" panose="020B0604030504040204" pitchFamily="34" charset="0"/>
              </a:rPr>
              <a:t>= v</a:t>
            </a:r>
            <a:r>
              <a:rPr lang="en-US" altLang="zh-CN" b="1" baseline="-25000">
                <a:latin typeface="Verdana" panose="020B0604030504040204" pitchFamily="34" charset="0"/>
                <a:cs typeface="Verdana" panose="020B0604030504040204" pitchFamily="34" charset="0"/>
              </a:rPr>
              <a:t>i0</a:t>
            </a:r>
            <a:r>
              <a:rPr lang="en-US" altLang="zh-CN">
                <a:latin typeface="Verdana" panose="020B0604030504040204" pitchFamily="34" charset="0"/>
                <a:cs typeface="Verdana" panose="020B0604030504040204" pitchFamily="34" charset="0"/>
              </a:rPr>
              <a:t>, v</a:t>
            </a:r>
            <a:r>
              <a:rPr lang="en-US" altLang="zh-CN" b="1" baseline="-25000">
                <a:latin typeface="Verdana" panose="020B0604030504040204" pitchFamily="34" charset="0"/>
                <a:cs typeface="Verdana" panose="020B0604030504040204" pitchFamily="34" charset="0"/>
              </a:rPr>
              <a:t>i1</a:t>
            </a:r>
            <a:r>
              <a:rPr lang="en-US" altLang="zh-CN" dirty="0">
                <a:latin typeface="Verdana" panose="020B0604030504040204" pitchFamily="34" charset="0"/>
                <a:cs typeface="Verdana" panose="020B0604030504040204" pitchFamily="34" charset="0"/>
              </a:rPr>
              <a:t>, </a:t>
            </a:r>
            <a:r>
              <a:rPr lang="en-US" altLang="zh-CN">
                <a:latin typeface="Verdana" panose="020B0604030504040204" pitchFamily="34" charset="0"/>
                <a:cs typeface="Verdana" panose="020B0604030504040204" pitchFamily="34" charset="0"/>
              </a:rPr>
              <a:t>…, v</a:t>
            </a:r>
            <a:r>
              <a:rPr lang="en-US" altLang="zh-CN" b="1" baseline="-25000">
                <a:latin typeface="Verdana" panose="020B0604030504040204" pitchFamily="34" charset="0"/>
                <a:cs typeface="Verdana" panose="020B0604030504040204" pitchFamily="34" charset="0"/>
              </a:rPr>
              <a:t>in</a:t>
            </a:r>
            <a:r>
              <a:rPr lang="en-US" altLang="zh-CN">
                <a:latin typeface="Verdana" panose="020B0604030504040204" pitchFamily="34" charset="0"/>
                <a:cs typeface="Verdana" panose="020B0604030504040204" pitchFamily="34" charset="0"/>
              </a:rPr>
              <a:t> = </a:t>
            </a:r>
            <a:r>
              <a:rPr lang="en-US" altLang="zh-CN" b="1">
                <a:solidFill>
                  <a:srgbClr val="3333FF"/>
                </a:solidFill>
                <a:latin typeface="Verdana" panose="020B0604030504040204" pitchFamily="34" charset="0"/>
                <a:cs typeface="Verdana" panose="020B0604030504040204" pitchFamily="34" charset="0"/>
              </a:rPr>
              <a:t>v</a:t>
            </a:r>
            <a:r>
              <a:rPr lang="en-US" altLang="zh-CN" b="1" baseline="-25000">
                <a:solidFill>
                  <a:srgbClr val="3333FF"/>
                </a:solidFill>
                <a:latin typeface="Verdana" panose="020B0604030504040204" pitchFamily="34" charset="0"/>
                <a:cs typeface="Verdana" panose="020B0604030504040204" pitchFamily="34" charset="0"/>
              </a:rPr>
              <a:t>b</a:t>
            </a:r>
            <a:r>
              <a:rPr lang="en-US" altLang="zh-CN" b="1" baseline="-25000">
                <a:latin typeface="Verdana" panose="020B0604030504040204" pitchFamily="34" charset="0"/>
                <a:cs typeface="Verdana" panose="020B0604030504040204" pitchFamily="34" charset="0"/>
              </a:rPr>
              <a:t> </a:t>
            </a:r>
            <a:r>
              <a:rPr lang="en-US" altLang="zh-CN">
                <a:latin typeface="Verdana" panose="020B0604030504040204" pitchFamily="34" charset="0"/>
                <a:cs typeface="Verdana" panose="020B0604030504040204" pitchFamily="34" charset="0"/>
              </a:rPr>
              <a:t>}</a:t>
            </a:r>
            <a:endParaRPr lang="zh-CN" altLang="en-US" dirty="0">
              <a:latin typeface="Verdana" panose="020B0604030504040204" pitchFamily="34" charset="0"/>
              <a:cs typeface="Verdana" panose="020B0604030504040204" pitchFamily="34" charset="0"/>
            </a:endParaRPr>
          </a:p>
          <a:p>
            <a:pPr marL="936000" lvl="1" indent="-468000">
              <a:spcBef>
                <a:spcPts val="800"/>
              </a:spcBef>
              <a:buClr>
                <a:schemeClr val="tx1"/>
              </a:buClr>
              <a:defRPr/>
            </a:pPr>
            <a:r>
              <a:rPr lang="zh-CN" altLang="en-US">
                <a:latin typeface="Verdana" panose="020B0604030504040204" pitchFamily="34" charset="0"/>
                <a:cs typeface="Verdana" panose="020B0604030504040204" pitchFamily="34" charset="0"/>
              </a:rPr>
              <a:t>其中：</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i(k-1)</a:t>
            </a:r>
            <a:r>
              <a:rPr lang="en-US" altLang="zh-CN">
                <a:latin typeface="Verdana" panose="020B0604030504040204" pitchFamily="34" charset="0"/>
                <a:cs typeface="Verdana" panose="020B0604030504040204" pitchFamily="34" charset="0"/>
              </a:rPr>
              <a:t>, v</a:t>
            </a:r>
            <a:r>
              <a:rPr lang="en-US" altLang="zh-CN" b="1" baseline="-25000">
                <a:latin typeface="Verdana" panose="020B0604030504040204" pitchFamily="34" charset="0"/>
                <a:cs typeface="Verdana" panose="020B0604030504040204" pitchFamily="34" charset="0"/>
              </a:rPr>
              <a:t>ik</a:t>
            </a:r>
            <a:r>
              <a:rPr lang="en-US" altLang="zh-CN">
                <a:latin typeface="Verdana" panose="020B0604030504040204" pitchFamily="34" charset="0"/>
                <a:cs typeface="Verdana" panose="020B0604030504040204" pitchFamily="34" charset="0"/>
              </a:rPr>
              <a:t>)∈E  </a:t>
            </a:r>
            <a:r>
              <a:rPr lang="en-US" altLang="zh-CN" dirty="0">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1&lt;=k&lt;=</a:t>
            </a:r>
            <a:r>
              <a:rPr lang="en-US" altLang="zh-CN" dirty="0">
                <a:latin typeface="Verdana" panose="020B0604030504040204" pitchFamily="34" charset="0"/>
                <a:cs typeface="Verdana" panose="020B0604030504040204" pitchFamily="34" charset="0"/>
              </a:rPr>
              <a:t>n)</a:t>
            </a:r>
          </a:p>
          <a:p>
            <a:pPr marL="468000" lvl="1" indent="-468000">
              <a:spcBef>
                <a:spcPts val="800"/>
              </a:spcBef>
              <a:buClr>
                <a:schemeClr val="tx1"/>
              </a:buClr>
              <a:buSzPct val="100000"/>
              <a:buFont typeface="Wingdings" panose="05000000000000000000" pitchFamily="2" charset="2"/>
              <a:buChar char=""/>
              <a:defRPr/>
            </a:pPr>
            <a:r>
              <a:rPr lang="zh-CN" altLang="zh-CN" dirty="0">
                <a:latin typeface="Verdana" panose="020B0604030504040204" pitchFamily="34" charset="0"/>
                <a:cs typeface="Verdana" panose="020B0604030504040204" pitchFamily="34" charset="0"/>
              </a:rPr>
              <a:t>路径长度：路径上边或弧的数目</a:t>
            </a:r>
          </a:p>
          <a:p>
            <a:pPr marL="468000" lvl="1" indent="-468000">
              <a:spcBef>
                <a:spcPts val="800"/>
              </a:spcBef>
              <a:buClr>
                <a:schemeClr val="tx1"/>
              </a:buClr>
              <a:buSzPct val="100000"/>
              <a:buFont typeface="Wingdings" panose="05000000000000000000" pitchFamily="2" charset="2"/>
              <a:buChar char=""/>
              <a:defRPr/>
            </a:pPr>
            <a:r>
              <a:rPr lang="zh-CN" altLang="en-US" dirty="0">
                <a:latin typeface="Verdana" panose="020B0604030504040204" pitchFamily="34" charset="0"/>
                <a:cs typeface="Verdana" panose="020B0604030504040204" pitchFamily="34" charset="0"/>
              </a:rPr>
              <a:t>回路（或环）：首尾顶点相同的路径称为回路或环，即：</a:t>
            </a:r>
            <a:endParaRPr lang="en-US" altLang="zh-CN" dirty="0">
              <a:latin typeface="Verdana" panose="020B0604030504040204" pitchFamily="34" charset="0"/>
              <a:cs typeface="Verdana" panose="020B0604030504040204" pitchFamily="34" charset="0"/>
            </a:endParaRPr>
          </a:p>
          <a:p>
            <a:pPr marL="936000" lvl="1" indent="-468000">
              <a:spcBef>
                <a:spcPts val="800"/>
              </a:spcBef>
              <a:buClr>
                <a:schemeClr val="tx1"/>
              </a:buClr>
              <a:defRPr/>
            </a:pPr>
            <a:r>
              <a:rPr lang="en-US" altLang="zh-CN">
                <a:latin typeface="Verdana" panose="020B0604030504040204" pitchFamily="34" charset="0"/>
                <a:cs typeface="Verdana" panose="020B0604030504040204" pitchFamily="34" charset="0"/>
              </a:rPr>
              <a:t>{ </a:t>
            </a:r>
            <a:r>
              <a:rPr lang="en-US" altLang="zh-CN" b="1">
                <a:solidFill>
                  <a:srgbClr val="FF0000"/>
                </a:solidFill>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 = v</a:t>
            </a:r>
            <a:r>
              <a:rPr lang="en-US" altLang="zh-CN" b="1" baseline="-25000">
                <a:latin typeface="Verdana" panose="020B0604030504040204" pitchFamily="34" charset="0"/>
                <a:cs typeface="Verdana" panose="020B0604030504040204" pitchFamily="34" charset="0"/>
              </a:rPr>
              <a:t>i0</a:t>
            </a:r>
            <a:r>
              <a:rPr lang="en-US" altLang="zh-CN" dirty="0">
                <a:latin typeface="Verdana" panose="020B0604030504040204" pitchFamily="34" charset="0"/>
                <a:cs typeface="Verdana" panose="020B0604030504040204" pitchFamily="34" charset="0"/>
              </a:rPr>
              <a:t>, </a:t>
            </a:r>
            <a:r>
              <a:rPr lang="en-US" altLang="zh-CN" dirty="0" err="1">
                <a:latin typeface="Verdana" panose="020B0604030504040204" pitchFamily="34" charset="0"/>
                <a:cs typeface="Verdana" panose="020B0604030504040204" pitchFamily="34" charset="0"/>
              </a:rPr>
              <a:t>v</a:t>
            </a:r>
            <a:r>
              <a:rPr lang="en-US" altLang="zh-CN" b="1" baseline="-25000" dirty="0" err="1">
                <a:latin typeface="Verdana" panose="020B0604030504040204" pitchFamily="34" charset="0"/>
                <a:cs typeface="Verdana" panose="020B0604030504040204" pitchFamily="34" charset="0"/>
              </a:rPr>
              <a:t>i1</a:t>
            </a:r>
            <a:r>
              <a:rPr lang="en-US" altLang="zh-CN" dirty="0">
                <a:latin typeface="Verdana" panose="020B0604030504040204" pitchFamily="34" charset="0"/>
                <a:cs typeface="Verdana" panose="020B0604030504040204" pitchFamily="34" charset="0"/>
              </a:rPr>
              <a:t>, … </a:t>
            </a:r>
            <a:r>
              <a:rPr lang="en-US" altLang="zh-CN">
                <a:latin typeface="Verdana" panose="020B0604030504040204" pitchFamily="34" charset="0"/>
                <a:cs typeface="Verdana" panose="020B0604030504040204" pitchFamily="34" charset="0"/>
              </a:rPr>
              <a:t>, v</a:t>
            </a:r>
            <a:r>
              <a:rPr lang="en-US" altLang="zh-CN" b="1" baseline="-25000">
                <a:latin typeface="Verdana" panose="020B0604030504040204" pitchFamily="34" charset="0"/>
                <a:cs typeface="Verdana" panose="020B0604030504040204" pitchFamily="34" charset="0"/>
              </a:rPr>
              <a:t>in</a:t>
            </a:r>
            <a:r>
              <a:rPr lang="en-US" altLang="zh-CN">
                <a:latin typeface="Verdana" panose="020B0604030504040204" pitchFamily="34" charset="0"/>
                <a:cs typeface="Verdana" panose="020B0604030504040204" pitchFamily="34" charset="0"/>
              </a:rPr>
              <a:t> = </a:t>
            </a:r>
            <a:r>
              <a:rPr lang="en-US" altLang="zh-CN" b="1">
                <a:solidFill>
                  <a:srgbClr val="FF0000"/>
                </a:solidFill>
                <a:latin typeface="Verdana" panose="020B0604030504040204" pitchFamily="34" charset="0"/>
                <a:cs typeface="Verdana" panose="020B0604030504040204" pitchFamily="34" charset="0"/>
              </a:rPr>
              <a:t>v</a:t>
            </a:r>
            <a:r>
              <a:rPr lang="zh-CN" altLang="en-US">
                <a:latin typeface="Verdana" panose="020B0604030504040204" pitchFamily="34" charset="0"/>
                <a:cs typeface="Verdana" panose="020B0604030504040204" pitchFamily="34" charset="0"/>
              </a:rPr>
              <a:t> </a:t>
            </a:r>
            <a:r>
              <a:rPr lang="en-US" altLang="zh-CN" dirty="0">
                <a:latin typeface="Verdana" panose="020B0604030504040204" pitchFamily="34" charset="0"/>
                <a:cs typeface="Verdana" panose="020B0604030504040204" pitchFamily="34" charset="0"/>
              </a:rPr>
              <a:t>}</a:t>
            </a:r>
            <a:endParaRPr lang="zh-CN" altLang="en-US" dirty="0">
              <a:latin typeface="Verdana" panose="020B0604030504040204" pitchFamily="34" charset="0"/>
              <a:cs typeface="Verdana" panose="020B0604030504040204" pitchFamily="34" charset="0"/>
            </a:endParaRPr>
          </a:p>
          <a:p>
            <a:pPr marL="468000" lvl="1" indent="-468000">
              <a:spcBef>
                <a:spcPts val="800"/>
              </a:spcBef>
              <a:buClr>
                <a:schemeClr val="tx1"/>
              </a:buClr>
              <a:buSzPct val="100000"/>
              <a:buFont typeface="Wingdings" panose="05000000000000000000" pitchFamily="2" charset="2"/>
              <a:buChar char=""/>
              <a:defRPr/>
            </a:pPr>
            <a:r>
              <a:rPr lang="zh-CN" altLang="zh-CN" dirty="0">
                <a:latin typeface="Verdana" panose="020B0604030504040204" pitchFamily="34" charset="0"/>
                <a:cs typeface="Verdana" panose="020B0604030504040204" pitchFamily="34" charset="0"/>
              </a:rPr>
              <a:t>简单路径：路径中不含相同顶点的路径</a:t>
            </a:r>
            <a:endParaRPr lang="zh-CN" altLang="en-US" dirty="0">
              <a:latin typeface="Verdana" panose="020B0604030504040204" pitchFamily="34" charset="0"/>
              <a:cs typeface="Verdana" panose="020B0604030504040204" pitchFamily="34" charset="0"/>
            </a:endParaRPr>
          </a:p>
          <a:p>
            <a:pPr marL="468000" lvl="1" indent="-468000">
              <a:spcBef>
                <a:spcPts val="800"/>
              </a:spcBef>
              <a:buClr>
                <a:schemeClr val="tx1"/>
              </a:buClr>
              <a:buSzPct val="100000"/>
              <a:buFont typeface="Wingdings" panose="05000000000000000000" pitchFamily="2" charset="2"/>
              <a:buChar char=""/>
              <a:defRPr/>
            </a:pPr>
            <a:r>
              <a:rPr lang="zh-CN" altLang="zh-CN" dirty="0">
                <a:latin typeface="Verdana" panose="020B0604030504040204" pitchFamily="34" charset="0"/>
                <a:cs typeface="Verdana" panose="020B0604030504040204" pitchFamily="34" charset="0"/>
              </a:rPr>
              <a:t>简单回路：除首尾顶点外，路径中不含相同顶点的回路</a:t>
            </a:r>
            <a:endParaRPr lang="zh-CN" altLang="en-US" dirty="0">
              <a:latin typeface="Verdana" panose="020B0604030504040204" pitchFamily="34" charset="0"/>
              <a:cs typeface="Verdana" panose="020B0604030504040204" pitchFamily="34" charset="0"/>
            </a:endParaRPr>
          </a:p>
          <a:p>
            <a:pPr marL="936000" lvl="1" indent="-468000">
              <a:spcBef>
                <a:spcPts val="800"/>
              </a:spcBef>
              <a:buClr>
                <a:schemeClr val="tx1"/>
              </a:buClr>
              <a:defRPr/>
            </a:pPr>
            <a:r>
              <a:rPr lang="zh-CN" altLang="en-US" dirty="0">
                <a:latin typeface="Verdana" panose="020B0604030504040204" pitchFamily="34" charset="0"/>
                <a:cs typeface="Verdana" panose="020B0604030504040204" pitchFamily="34" charset="0"/>
              </a:rPr>
              <a:t>若通路或回路不重复地包含相同的边，则它是简单的</a:t>
            </a:r>
          </a:p>
        </p:txBody>
      </p:sp>
    </p:spTree>
    <p:extLst>
      <p:ext uri="{BB962C8B-B14F-4D97-AF65-F5344CB8AC3E}">
        <p14:creationId xmlns:p14="http://schemas.microsoft.com/office/powerpoint/2010/main" val="264062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left)">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left)">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wipe(left)">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wipe(left)">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wipe(left)">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wipe(left)">
                                      <p:cBhvr>
                                        <p:cTn id="32" dur="500"/>
                                        <p:tgtEl>
                                          <p:spTgt spid="102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Effect transition="in" filter="wipe(left)">
                                      <p:cBhvr>
                                        <p:cTn id="37" dur="500"/>
                                        <p:tgtEl>
                                          <p:spTgt spid="102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243">
                                            <p:txEl>
                                              <p:pRg st="7" end="7"/>
                                            </p:txEl>
                                          </p:spTgt>
                                        </p:tgtEl>
                                        <p:attrNameLst>
                                          <p:attrName>style.visibility</p:attrName>
                                        </p:attrNameLst>
                                      </p:cBhvr>
                                      <p:to>
                                        <p:strVal val="visible"/>
                                      </p:to>
                                    </p:set>
                                    <p:animEffect transition="in" filter="wipe(left)">
                                      <p:cBhvr>
                                        <p:cTn id="42" dur="500"/>
                                        <p:tgtEl>
                                          <p:spTgt spid="102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243">
                                            <p:txEl>
                                              <p:pRg st="8" end="8"/>
                                            </p:txEl>
                                          </p:spTgt>
                                        </p:tgtEl>
                                        <p:attrNameLst>
                                          <p:attrName>style.visibility</p:attrName>
                                        </p:attrNameLst>
                                      </p:cBhvr>
                                      <p:to>
                                        <p:strVal val="visible"/>
                                      </p:to>
                                    </p:set>
                                    <p:animEffect transition="in" filter="wipe(left)">
                                      <p:cBhvr>
                                        <p:cTn id="47" dur="500"/>
                                        <p:tgtEl>
                                          <p:spTgt spid="1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Object 3"/>
          <p:cNvGraphicFramePr>
            <a:graphicFrameLocks noChangeAspect="1"/>
          </p:cNvGraphicFramePr>
          <p:nvPr>
            <p:extLst>
              <p:ext uri="{D42A27DB-BD31-4B8C-83A1-F6EECF244321}">
                <p14:modId xmlns:p14="http://schemas.microsoft.com/office/powerpoint/2010/main" val="308068365"/>
              </p:ext>
            </p:extLst>
          </p:nvPr>
        </p:nvGraphicFramePr>
        <p:xfrm>
          <a:off x="179512" y="4257092"/>
          <a:ext cx="6186971" cy="2290909"/>
        </p:xfrm>
        <a:graphic>
          <a:graphicData uri="http://schemas.openxmlformats.org/presentationml/2006/ole">
            <mc:AlternateContent xmlns:mc="http://schemas.openxmlformats.org/markup-compatibility/2006">
              <mc:Choice xmlns:v="urn:schemas-microsoft-com:vml" Requires="v">
                <p:oleObj spid="_x0000_s219188" name="Visio" r:id="rId4" imgW="7599500" imgH="3384415" progId="Visio.Drawing.11">
                  <p:embed/>
                </p:oleObj>
              </mc:Choice>
              <mc:Fallback>
                <p:oleObj name="Visio" r:id="rId4" imgW="7599500" imgH="338441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4257092"/>
                        <a:ext cx="6186971" cy="229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5"/>
          <p:cNvGrpSpPr>
            <a:grpSpLocks/>
          </p:cNvGrpSpPr>
          <p:nvPr/>
        </p:nvGrpSpPr>
        <p:grpSpPr bwMode="auto">
          <a:xfrm>
            <a:off x="3818507" y="802597"/>
            <a:ext cx="2201862" cy="2932113"/>
            <a:chOff x="3580" y="2382"/>
            <a:chExt cx="1387" cy="1847"/>
          </a:xfrm>
        </p:grpSpPr>
        <p:sp>
          <p:nvSpPr>
            <p:cNvPr id="5" name="Rectangle 195"/>
            <p:cNvSpPr>
              <a:spLocks noChangeArrowheads="1"/>
            </p:cNvSpPr>
            <p:nvPr/>
          </p:nvSpPr>
          <p:spPr bwMode="auto">
            <a:xfrm>
              <a:off x="3580" y="2614"/>
              <a:ext cx="1126" cy="1615"/>
            </a:xfrm>
            <a:prstGeom prst="rect">
              <a:avLst/>
            </a:prstGeom>
            <a:solidFill>
              <a:schemeClr val="bg1"/>
            </a:solidFill>
            <a:ln w="38100">
              <a:solidFill>
                <a:schemeClr val="bg2">
                  <a:lumMod val="10000"/>
                </a:schemeClr>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zh-CN" altLang="en-US" sz="2000">
                <a:latin typeface="+mj-lt"/>
              </a:endParaRPr>
            </a:p>
          </p:txBody>
        </p:sp>
        <p:sp>
          <p:nvSpPr>
            <p:cNvPr id="6" name="Line 167"/>
            <p:cNvSpPr>
              <a:spLocks noChangeShapeType="1"/>
            </p:cNvSpPr>
            <p:nvPr/>
          </p:nvSpPr>
          <p:spPr bwMode="auto">
            <a:xfrm>
              <a:off x="3580" y="2388"/>
              <a:ext cx="0" cy="1608"/>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7" name="Line 168"/>
            <p:cNvSpPr>
              <a:spLocks noChangeShapeType="1"/>
            </p:cNvSpPr>
            <p:nvPr/>
          </p:nvSpPr>
          <p:spPr bwMode="auto">
            <a:xfrm>
              <a:off x="3580" y="4229"/>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8" name="Line 171"/>
            <p:cNvSpPr>
              <a:spLocks noChangeShapeType="1"/>
            </p:cNvSpPr>
            <p:nvPr/>
          </p:nvSpPr>
          <p:spPr bwMode="auto">
            <a:xfrm>
              <a:off x="3580" y="3583"/>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9" name="Line 172"/>
            <p:cNvSpPr>
              <a:spLocks noChangeShapeType="1"/>
            </p:cNvSpPr>
            <p:nvPr/>
          </p:nvSpPr>
          <p:spPr bwMode="auto">
            <a:xfrm>
              <a:off x="3580" y="3260"/>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10" name="Line 173"/>
            <p:cNvSpPr>
              <a:spLocks noChangeShapeType="1"/>
            </p:cNvSpPr>
            <p:nvPr/>
          </p:nvSpPr>
          <p:spPr bwMode="auto">
            <a:xfrm>
              <a:off x="3580" y="3906"/>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11" name="Line 174"/>
            <p:cNvSpPr>
              <a:spLocks noChangeShapeType="1"/>
            </p:cNvSpPr>
            <p:nvPr/>
          </p:nvSpPr>
          <p:spPr bwMode="auto">
            <a:xfrm>
              <a:off x="3580" y="2937"/>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grpSp>
          <p:nvGrpSpPr>
            <p:cNvPr id="12" name="Group 13"/>
            <p:cNvGrpSpPr>
              <a:grpSpLocks/>
            </p:cNvGrpSpPr>
            <p:nvPr/>
          </p:nvGrpSpPr>
          <p:grpSpPr bwMode="auto">
            <a:xfrm>
              <a:off x="4706" y="2382"/>
              <a:ext cx="261" cy="1819"/>
              <a:chOff x="4706" y="2382"/>
              <a:chExt cx="261" cy="1819"/>
            </a:xfrm>
          </p:grpSpPr>
          <p:sp>
            <p:nvSpPr>
              <p:cNvPr id="13" name="Line 169"/>
              <p:cNvSpPr>
                <a:spLocks noChangeShapeType="1"/>
              </p:cNvSpPr>
              <p:nvPr/>
            </p:nvSpPr>
            <p:spPr bwMode="auto">
              <a:xfrm flipV="1">
                <a:off x="4706" y="2382"/>
                <a:ext cx="0" cy="1769"/>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grpSp>
            <p:nvGrpSpPr>
              <p:cNvPr id="14" name="Group 15"/>
              <p:cNvGrpSpPr>
                <a:grpSpLocks/>
              </p:cNvGrpSpPr>
              <p:nvPr/>
            </p:nvGrpSpPr>
            <p:grpSpPr bwMode="auto">
              <a:xfrm>
                <a:off x="4736" y="2635"/>
                <a:ext cx="231" cy="1566"/>
                <a:chOff x="4736" y="2635"/>
                <a:chExt cx="231" cy="1566"/>
              </a:xfrm>
            </p:grpSpPr>
            <p:sp>
              <p:nvSpPr>
                <p:cNvPr id="15" name="Text Box 176"/>
                <p:cNvSpPr txBox="1">
                  <a:spLocks noChangeArrowheads="1"/>
                </p:cNvSpPr>
                <p:nvPr/>
              </p:nvSpPr>
              <p:spPr bwMode="auto">
                <a:xfrm>
                  <a:off x="4736" y="2964"/>
                  <a:ext cx="231" cy="252"/>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latin typeface="+mj-lt"/>
                    </a:rPr>
                    <a:t>3</a:t>
                  </a:r>
                </a:p>
              </p:txBody>
            </p:sp>
            <p:sp>
              <p:nvSpPr>
                <p:cNvPr id="16" name="Text Box 177"/>
                <p:cNvSpPr txBox="1">
                  <a:spLocks noChangeArrowheads="1"/>
                </p:cNvSpPr>
                <p:nvPr/>
              </p:nvSpPr>
              <p:spPr bwMode="auto">
                <a:xfrm>
                  <a:off x="4736" y="3292"/>
                  <a:ext cx="231" cy="251"/>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latin typeface="+mj-lt"/>
                    </a:rPr>
                    <a:t>2</a:t>
                  </a:r>
                </a:p>
              </p:txBody>
            </p:sp>
            <p:sp>
              <p:nvSpPr>
                <p:cNvPr id="17" name="Text Box 178"/>
                <p:cNvSpPr txBox="1">
                  <a:spLocks noChangeArrowheads="1"/>
                </p:cNvSpPr>
                <p:nvPr/>
              </p:nvSpPr>
              <p:spPr bwMode="auto">
                <a:xfrm>
                  <a:off x="4736" y="3622"/>
                  <a:ext cx="231" cy="25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latin typeface="+mj-lt"/>
                    </a:rPr>
                    <a:t>1</a:t>
                  </a:r>
                </a:p>
              </p:txBody>
            </p:sp>
            <p:sp>
              <p:nvSpPr>
                <p:cNvPr id="18" name="Text Box 179"/>
                <p:cNvSpPr txBox="1">
                  <a:spLocks noChangeArrowheads="1"/>
                </p:cNvSpPr>
                <p:nvPr/>
              </p:nvSpPr>
              <p:spPr bwMode="auto">
                <a:xfrm>
                  <a:off x="4736" y="3951"/>
                  <a:ext cx="231" cy="25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latin typeface="+mj-lt"/>
                    </a:rPr>
                    <a:t>0</a:t>
                  </a:r>
                </a:p>
              </p:txBody>
            </p:sp>
            <p:sp>
              <p:nvSpPr>
                <p:cNvPr id="19" name="Text Box 194"/>
                <p:cNvSpPr txBox="1">
                  <a:spLocks noChangeArrowheads="1"/>
                </p:cNvSpPr>
                <p:nvPr/>
              </p:nvSpPr>
              <p:spPr bwMode="auto">
                <a:xfrm>
                  <a:off x="4736" y="2635"/>
                  <a:ext cx="231" cy="251"/>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dirty="0">
                      <a:latin typeface="+mj-lt"/>
                    </a:rPr>
                    <a:t>4</a:t>
                  </a:r>
                </a:p>
              </p:txBody>
            </p:sp>
          </p:grpSp>
        </p:grpSp>
      </p:grpSp>
      <p:sp>
        <p:nvSpPr>
          <p:cNvPr id="20" name="Text Box 184"/>
          <p:cNvSpPr txBox="1">
            <a:spLocks noChangeArrowheads="1"/>
          </p:cNvSpPr>
          <p:nvPr/>
        </p:nvSpPr>
        <p:spPr bwMode="auto">
          <a:xfrm>
            <a:off x="3858896" y="2755221"/>
            <a:ext cx="1727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400" b="1">
                <a:solidFill>
                  <a:srgbClr val="0000FF"/>
                </a:solidFill>
                <a:latin typeface="Verdana" pitchFamily="34" charset="0"/>
              </a:rPr>
              <a:t>6</a:t>
            </a:r>
          </a:p>
        </p:txBody>
      </p:sp>
      <p:sp>
        <p:nvSpPr>
          <p:cNvPr id="21" name="Text Box 184"/>
          <p:cNvSpPr txBox="1">
            <a:spLocks noChangeArrowheads="1"/>
          </p:cNvSpPr>
          <p:nvPr/>
        </p:nvSpPr>
        <p:spPr bwMode="auto">
          <a:xfrm>
            <a:off x="3858896" y="3258458"/>
            <a:ext cx="1727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400" b="1">
                <a:solidFill>
                  <a:srgbClr val="0000FF"/>
                </a:solidFill>
                <a:latin typeface="Verdana" pitchFamily="34" charset="0"/>
              </a:rPr>
              <a:t>1</a:t>
            </a:r>
          </a:p>
        </p:txBody>
      </p:sp>
      <p:grpSp>
        <p:nvGrpSpPr>
          <p:cNvPr id="22" name="Group 26"/>
          <p:cNvGrpSpPr>
            <a:grpSpLocks/>
          </p:cNvGrpSpPr>
          <p:nvPr/>
        </p:nvGrpSpPr>
        <p:grpSpPr bwMode="auto">
          <a:xfrm>
            <a:off x="2562794" y="2775858"/>
            <a:ext cx="1214438" cy="396875"/>
            <a:chOff x="2789" y="3951"/>
            <a:chExt cx="765" cy="250"/>
          </a:xfrm>
        </p:grpSpPr>
        <p:sp>
          <p:nvSpPr>
            <p:cNvPr id="23" name="Line 180"/>
            <p:cNvSpPr>
              <a:spLocks noChangeShapeType="1"/>
            </p:cNvSpPr>
            <p:nvPr/>
          </p:nvSpPr>
          <p:spPr bwMode="auto">
            <a:xfrm>
              <a:off x="3179" y="4076"/>
              <a:ext cx="3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181"/>
            <p:cNvSpPr txBox="1">
              <a:spLocks noChangeArrowheads="1"/>
            </p:cNvSpPr>
            <p:nvPr/>
          </p:nvSpPr>
          <p:spPr bwMode="auto">
            <a:xfrm>
              <a:off x="2789" y="3951"/>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b="1">
                  <a:latin typeface="Verdana" pitchFamily="34" charset="0"/>
                </a:rPr>
                <a:t>top</a:t>
              </a:r>
            </a:p>
          </p:txBody>
        </p:sp>
      </p:grpSp>
      <p:grpSp>
        <p:nvGrpSpPr>
          <p:cNvPr id="25" name="Group 29"/>
          <p:cNvGrpSpPr>
            <a:grpSpLocks/>
          </p:cNvGrpSpPr>
          <p:nvPr/>
        </p:nvGrpSpPr>
        <p:grpSpPr bwMode="auto">
          <a:xfrm>
            <a:off x="2562794" y="2258333"/>
            <a:ext cx="1214438" cy="396875"/>
            <a:chOff x="2789" y="3951"/>
            <a:chExt cx="765" cy="250"/>
          </a:xfrm>
        </p:grpSpPr>
        <p:sp>
          <p:nvSpPr>
            <p:cNvPr id="26" name="Line 180"/>
            <p:cNvSpPr>
              <a:spLocks noChangeShapeType="1"/>
            </p:cNvSpPr>
            <p:nvPr/>
          </p:nvSpPr>
          <p:spPr bwMode="auto">
            <a:xfrm>
              <a:off x="3179" y="4076"/>
              <a:ext cx="3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181"/>
            <p:cNvSpPr txBox="1">
              <a:spLocks noChangeArrowheads="1"/>
            </p:cNvSpPr>
            <p:nvPr/>
          </p:nvSpPr>
          <p:spPr bwMode="auto">
            <a:xfrm>
              <a:off x="2789" y="3951"/>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b="1">
                  <a:latin typeface="Verdana" pitchFamily="34" charset="0"/>
                </a:rPr>
                <a:t>top</a:t>
              </a:r>
            </a:p>
          </p:txBody>
        </p:sp>
      </p:grpSp>
      <p:sp>
        <p:nvSpPr>
          <p:cNvPr id="28" name="Rectangle 34"/>
          <p:cNvSpPr>
            <a:spLocks noChangeArrowheads="1"/>
          </p:cNvSpPr>
          <p:nvPr/>
        </p:nvSpPr>
        <p:spPr bwMode="auto">
          <a:xfrm>
            <a:off x="6171166" y="3169434"/>
            <a:ext cx="2101864" cy="5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en-US" sz="2400" dirty="0" err="1">
                <a:solidFill>
                  <a:schemeClr val="bg2">
                    <a:lumMod val="10000"/>
                  </a:schemeClr>
                </a:solidFill>
                <a:latin typeface="Verdana" pitchFamily="34" charset="0"/>
                <a:ea typeface="微软雅黑" pitchFamily="34" charset="-122"/>
              </a:rPr>
              <a:t>输出序列</a:t>
            </a:r>
            <a:r>
              <a:rPr kumimoji="1" lang="en-US" altLang="en-US" sz="2400" dirty="0">
                <a:solidFill>
                  <a:schemeClr val="bg2">
                    <a:lumMod val="10000"/>
                  </a:schemeClr>
                </a:solidFill>
                <a:latin typeface="Verdana" pitchFamily="34" charset="0"/>
                <a:ea typeface="微软雅黑" pitchFamily="34" charset="-122"/>
              </a:rPr>
              <a:t>：</a:t>
            </a:r>
            <a:endParaRPr kumimoji="1" lang="zh-CN" altLang="en-US" sz="2400" dirty="0">
              <a:solidFill>
                <a:schemeClr val="bg2">
                  <a:lumMod val="10000"/>
                </a:schemeClr>
              </a:solidFill>
              <a:latin typeface="Verdana" pitchFamily="34" charset="0"/>
              <a:ea typeface="微软雅黑" pitchFamily="34" charset="-122"/>
            </a:endParaRPr>
          </a:p>
        </p:txBody>
      </p:sp>
      <p:sp>
        <p:nvSpPr>
          <p:cNvPr id="29" name="Rectangle 35"/>
          <p:cNvSpPr>
            <a:spLocks noChangeArrowheads="1"/>
          </p:cNvSpPr>
          <p:nvPr/>
        </p:nvSpPr>
        <p:spPr bwMode="auto">
          <a:xfrm>
            <a:off x="227334" y="2299143"/>
            <a:ext cx="2508462" cy="55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en-US" sz="2400" b="1" dirty="0" err="1">
                <a:solidFill>
                  <a:schemeClr val="bg2">
                    <a:lumMod val="10000"/>
                  </a:schemeClr>
                </a:solidFill>
                <a:latin typeface="Verdana" pitchFamily="34" charset="0"/>
                <a:ea typeface="微软雅黑" pitchFamily="34" charset="-122"/>
              </a:rPr>
              <a:t>栈顶</a:t>
            </a:r>
            <a:r>
              <a:rPr kumimoji="1" lang="en-US" altLang="zh-CN" sz="2400" b="1" dirty="0" err="1">
                <a:solidFill>
                  <a:schemeClr val="bg2">
                    <a:lumMod val="10000"/>
                  </a:schemeClr>
                </a:solidFill>
                <a:latin typeface="Verdana" pitchFamily="34" charset="0"/>
                <a:ea typeface="微软雅黑" pitchFamily="34" charset="-122"/>
              </a:rPr>
              <a:t>元素</a:t>
            </a:r>
            <a:r>
              <a:rPr kumimoji="1" lang="zh-CN" altLang="en-US" sz="2400" b="1" dirty="0">
                <a:solidFill>
                  <a:schemeClr val="bg2">
                    <a:lumMod val="10000"/>
                  </a:schemeClr>
                </a:solidFill>
                <a:latin typeface="Verdana" pitchFamily="34" charset="0"/>
                <a:ea typeface="微软雅黑" pitchFamily="34" charset="-122"/>
              </a:rPr>
              <a:t>退栈</a:t>
            </a:r>
          </a:p>
        </p:txBody>
      </p:sp>
      <p:sp>
        <p:nvSpPr>
          <p:cNvPr id="30" name="Rectangle 36"/>
          <p:cNvSpPr>
            <a:spLocks noChangeArrowheads="1"/>
          </p:cNvSpPr>
          <p:nvPr/>
        </p:nvSpPr>
        <p:spPr bwMode="auto">
          <a:xfrm>
            <a:off x="7848364" y="3169658"/>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2400" b="1" dirty="0">
                <a:solidFill>
                  <a:srgbClr val="CC0000"/>
                </a:solidFill>
                <a:effectLst>
                  <a:outerShdw blurRad="38100" dist="38100" dir="2700000" algn="tl">
                    <a:srgbClr val="C0C0C0"/>
                  </a:outerShdw>
                </a:effectLst>
                <a:latin typeface="Verdana" pitchFamily="34" charset="0"/>
              </a:rPr>
              <a:t>6</a:t>
            </a:r>
            <a:endParaRPr kumimoji="1" lang="zh-CN" altLang="en-US" sz="2400" b="1" dirty="0">
              <a:solidFill>
                <a:srgbClr val="CC0000"/>
              </a:solidFill>
              <a:effectLst>
                <a:outerShdw blurRad="38100" dist="38100" dir="2700000" algn="tl">
                  <a:srgbClr val="C0C0C0"/>
                </a:outerShdw>
              </a:effectLst>
              <a:latin typeface="Verdana" pitchFamily="34" charset="0"/>
            </a:endParaRPr>
          </a:p>
        </p:txBody>
      </p:sp>
      <p:sp>
        <p:nvSpPr>
          <p:cNvPr id="31" name="Rectangle 37"/>
          <p:cNvSpPr>
            <a:spLocks noChangeArrowheads="1"/>
          </p:cNvSpPr>
          <p:nvPr/>
        </p:nvSpPr>
        <p:spPr bwMode="auto">
          <a:xfrm>
            <a:off x="1908998" y="6093296"/>
            <a:ext cx="2808000" cy="360000"/>
          </a:xfrm>
          <a:prstGeom prst="rect">
            <a:avLst/>
          </a:prstGeom>
          <a:noFill/>
          <a:ln w="76200">
            <a:solidFill>
              <a:srgbClr val="CC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sp>
        <p:nvSpPr>
          <p:cNvPr id="32" name="Rectangle 38"/>
          <p:cNvSpPr>
            <a:spLocks noChangeArrowheads="1"/>
          </p:cNvSpPr>
          <p:nvPr/>
        </p:nvSpPr>
        <p:spPr bwMode="auto">
          <a:xfrm>
            <a:off x="704770" y="5418746"/>
            <a:ext cx="287192" cy="2677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kumimoji="1" lang="en-US" altLang="zh-CN" b="1" dirty="0">
                <a:solidFill>
                  <a:srgbClr val="CC0000"/>
                </a:solidFill>
                <a:effectLst>
                  <a:outerShdw blurRad="38100" dist="38100" dir="2700000" algn="tl">
                    <a:srgbClr val="C0C0C0"/>
                  </a:outerShdw>
                </a:effectLst>
                <a:latin typeface="Verdana" pitchFamily="34" charset="0"/>
              </a:rPr>
              <a:t>1</a:t>
            </a:r>
            <a:endParaRPr kumimoji="1" lang="zh-CN" altLang="en-US" b="1" dirty="0">
              <a:solidFill>
                <a:srgbClr val="CC0000"/>
              </a:solidFill>
              <a:effectLst>
                <a:outerShdw blurRad="38100" dist="38100" dir="2700000" algn="tl">
                  <a:srgbClr val="C0C0C0"/>
                </a:outerShdw>
              </a:effectLst>
              <a:latin typeface="Verdana" pitchFamily="34" charset="0"/>
            </a:endParaRPr>
          </a:p>
        </p:txBody>
      </p:sp>
      <p:sp>
        <p:nvSpPr>
          <p:cNvPr id="33" name="Rectangle 39"/>
          <p:cNvSpPr>
            <a:spLocks noChangeArrowheads="1"/>
          </p:cNvSpPr>
          <p:nvPr/>
        </p:nvSpPr>
        <p:spPr bwMode="auto">
          <a:xfrm>
            <a:off x="703183" y="5782013"/>
            <a:ext cx="287192" cy="26181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kumimoji="1" lang="en-US" altLang="zh-CN" b="1" dirty="0">
                <a:solidFill>
                  <a:srgbClr val="CC0000"/>
                </a:solidFill>
                <a:effectLst>
                  <a:outerShdw blurRad="38100" dist="38100" dir="2700000" algn="tl">
                    <a:srgbClr val="C0C0C0"/>
                  </a:outerShdw>
                </a:effectLst>
                <a:latin typeface="Verdana" pitchFamily="34" charset="0"/>
              </a:rPr>
              <a:t>2</a:t>
            </a:r>
            <a:endParaRPr kumimoji="1" lang="zh-CN" altLang="en-US" b="1" dirty="0">
              <a:solidFill>
                <a:srgbClr val="CC0000"/>
              </a:solidFill>
              <a:effectLst>
                <a:outerShdw blurRad="38100" dist="38100" dir="2700000" algn="tl">
                  <a:srgbClr val="C0C0C0"/>
                </a:outerShdw>
              </a:effectLst>
              <a:latin typeface="Verdana" pitchFamily="34" charset="0"/>
            </a:endParaRPr>
          </a:p>
        </p:txBody>
      </p:sp>
      <p:sp>
        <p:nvSpPr>
          <p:cNvPr id="34" name="Oval 40"/>
          <p:cNvSpPr>
            <a:spLocks noChangeArrowheads="1"/>
          </p:cNvSpPr>
          <p:nvPr/>
        </p:nvSpPr>
        <p:spPr bwMode="auto">
          <a:xfrm>
            <a:off x="2068093" y="6029870"/>
            <a:ext cx="486852" cy="486852"/>
          </a:xfrm>
          <a:prstGeom prst="ellipse">
            <a:avLst/>
          </a:prstGeom>
          <a:noFill/>
          <a:ln w="76200">
            <a:solidFill>
              <a:srgbClr val="990099"/>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sp>
        <p:nvSpPr>
          <p:cNvPr id="35" name="Oval 41"/>
          <p:cNvSpPr>
            <a:spLocks noChangeArrowheads="1"/>
          </p:cNvSpPr>
          <p:nvPr/>
        </p:nvSpPr>
        <p:spPr bwMode="auto">
          <a:xfrm>
            <a:off x="3650049" y="6029870"/>
            <a:ext cx="486852" cy="486852"/>
          </a:xfrm>
          <a:prstGeom prst="ellipse">
            <a:avLst/>
          </a:prstGeom>
          <a:noFill/>
          <a:ln w="76200">
            <a:solidFill>
              <a:srgbClr val="990099"/>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sp>
        <p:nvSpPr>
          <p:cNvPr id="36" name="Rectangle 35"/>
          <p:cNvSpPr>
            <a:spLocks noChangeArrowheads="1"/>
          </p:cNvSpPr>
          <p:nvPr/>
        </p:nvSpPr>
        <p:spPr bwMode="auto">
          <a:xfrm>
            <a:off x="4814571" y="5366280"/>
            <a:ext cx="4131325" cy="126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kumimoji="1" lang="zh-CN" altLang="en-US" sz="2400" dirty="0">
                <a:solidFill>
                  <a:schemeClr val="bg2">
                    <a:lumMod val="10000"/>
                  </a:schemeClr>
                </a:solidFill>
                <a:latin typeface="Verdana" pitchFamily="34" charset="0"/>
                <a:ea typeface="微软雅黑" pitchFamily="34" charset="-122"/>
              </a:rPr>
              <a:t>查找输出顶点的直接</a:t>
            </a:r>
            <a:r>
              <a:rPr kumimoji="1" lang="zh-CN" altLang="en-US" sz="2400">
                <a:solidFill>
                  <a:schemeClr val="bg2">
                    <a:lumMod val="10000"/>
                  </a:schemeClr>
                </a:solidFill>
                <a:latin typeface="Verdana" pitchFamily="34" charset="0"/>
                <a:ea typeface="微软雅黑" pitchFamily="34" charset="-122"/>
              </a:rPr>
              <a:t>后继</a:t>
            </a:r>
            <a:endParaRPr kumimoji="1" lang="en-US" altLang="zh-CN" sz="2400">
              <a:solidFill>
                <a:schemeClr val="bg2">
                  <a:lumMod val="10000"/>
                </a:schemeClr>
              </a:solidFill>
              <a:latin typeface="Verdana" pitchFamily="34" charset="0"/>
              <a:ea typeface="微软雅黑" pitchFamily="34" charset="-122"/>
            </a:endParaRPr>
          </a:p>
          <a:p>
            <a:pPr algn="ctr">
              <a:lnSpc>
                <a:spcPct val="150000"/>
              </a:lnSpc>
            </a:pPr>
            <a:r>
              <a:rPr kumimoji="1" lang="zh-CN" altLang="en-US" sz="2400">
                <a:solidFill>
                  <a:schemeClr val="bg2">
                    <a:lumMod val="10000"/>
                  </a:schemeClr>
                </a:solidFill>
                <a:latin typeface="Verdana" pitchFamily="34" charset="0"/>
                <a:ea typeface="微软雅黑" pitchFamily="34" charset="-122"/>
              </a:rPr>
              <a:t>修</a:t>
            </a:r>
            <a:r>
              <a:rPr kumimoji="1" lang="zh-CN" altLang="en-US" sz="2400" dirty="0">
                <a:solidFill>
                  <a:schemeClr val="bg2">
                    <a:lumMod val="10000"/>
                  </a:schemeClr>
                </a:solidFill>
                <a:latin typeface="Verdana" pitchFamily="34" charset="0"/>
                <a:ea typeface="微软雅黑" pitchFamily="34" charset="-122"/>
              </a:rPr>
              <a:t>改入度</a:t>
            </a:r>
          </a:p>
        </p:txBody>
      </p:sp>
      <p:sp>
        <p:nvSpPr>
          <p:cNvPr id="39" name="标题 36"/>
          <p:cNvSpPr txBox="1">
            <a:spLocks/>
          </p:cNvSpPr>
          <p:nvPr/>
        </p:nvSpPr>
        <p:spPr>
          <a:xfrm>
            <a:off x="-1" y="42345"/>
            <a:ext cx="9149171" cy="597600"/>
          </a:xfrm>
          <a:prstGeom prst="rect">
            <a:avLst/>
          </a:prstGeom>
        </p:spPr>
        <p:txBody>
          <a:bodyPr/>
          <a:lstStyle>
            <a:lvl1pPr algn="ctr" rtl="0" fontAlgn="base">
              <a:spcBef>
                <a:spcPct val="0"/>
              </a:spcBef>
              <a:spcAft>
                <a:spcPct val="0"/>
              </a:spcAft>
              <a:defRPr sz="3200" kern="1200">
                <a:solidFill>
                  <a:schemeClr val="tx1"/>
                </a:solidFill>
                <a:latin typeface="微软雅黑" panose="020B0503020204020204" pitchFamily="34" charset="-122"/>
                <a:ea typeface="微软雅黑" panose="020B0503020204020204" pitchFamily="34" charset="-122"/>
                <a:cs typeface="+mj-cs"/>
              </a:defRPr>
            </a:lvl1pPr>
            <a:lvl2pPr algn="ctr" rtl="0" fontAlgn="base">
              <a:spcBef>
                <a:spcPct val="0"/>
              </a:spcBef>
              <a:spcAft>
                <a:spcPct val="0"/>
              </a:spcAft>
              <a:defRPr sz="3200">
                <a:solidFill>
                  <a:schemeClr val="tx1"/>
                </a:solidFill>
                <a:latin typeface="微软雅黑" pitchFamily="34" charset="-122"/>
                <a:ea typeface="微软雅黑" pitchFamily="34" charset="-122"/>
              </a:defRPr>
            </a:lvl2pPr>
            <a:lvl3pPr algn="ctr" rtl="0" fontAlgn="base">
              <a:spcBef>
                <a:spcPct val="0"/>
              </a:spcBef>
              <a:spcAft>
                <a:spcPct val="0"/>
              </a:spcAft>
              <a:defRPr sz="3200">
                <a:solidFill>
                  <a:schemeClr val="tx1"/>
                </a:solidFill>
                <a:latin typeface="微软雅黑" pitchFamily="34" charset="-122"/>
                <a:ea typeface="微软雅黑" pitchFamily="34" charset="-122"/>
              </a:defRPr>
            </a:lvl3pPr>
            <a:lvl4pPr algn="ctr" rtl="0" fontAlgn="base">
              <a:spcBef>
                <a:spcPct val="0"/>
              </a:spcBef>
              <a:spcAft>
                <a:spcPct val="0"/>
              </a:spcAft>
              <a:defRPr sz="3200">
                <a:solidFill>
                  <a:schemeClr val="tx1"/>
                </a:solidFill>
                <a:latin typeface="微软雅黑" pitchFamily="34" charset="-122"/>
                <a:ea typeface="微软雅黑" pitchFamily="34" charset="-122"/>
              </a:defRPr>
            </a:lvl4pPr>
            <a:lvl5pPr algn="ctr" rtl="0" fontAlgn="base">
              <a:spcBef>
                <a:spcPct val="0"/>
              </a:spcBef>
              <a:spcAft>
                <a:spcPct val="0"/>
              </a:spcAft>
              <a:defRPr sz="3200">
                <a:solidFill>
                  <a:schemeClr val="tx1"/>
                </a:solidFill>
                <a:latin typeface="微软雅黑" pitchFamily="34" charset="-122"/>
                <a:ea typeface="微软雅黑" pitchFamily="34" charset="-122"/>
              </a:defRPr>
            </a:lvl5pPr>
            <a:lvl6pPr marL="457200" algn="ctr" rtl="0" fontAlgn="base">
              <a:spcBef>
                <a:spcPct val="0"/>
              </a:spcBef>
              <a:spcAft>
                <a:spcPct val="0"/>
              </a:spcAft>
              <a:defRPr sz="3200">
                <a:solidFill>
                  <a:schemeClr val="tx1"/>
                </a:solidFill>
                <a:latin typeface="微软雅黑" pitchFamily="34" charset="-122"/>
                <a:ea typeface="微软雅黑" pitchFamily="34" charset="-122"/>
              </a:defRPr>
            </a:lvl6pPr>
            <a:lvl7pPr marL="914400" algn="ctr" rtl="0" fontAlgn="base">
              <a:spcBef>
                <a:spcPct val="0"/>
              </a:spcBef>
              <a:spcAft>
                <a:spcPct val="0"/>
              </a:spcAft>
              <a:defRPr sz="3200">
                <a:solidFill>
                  <a:schemeClr val="tx1"/>
                </a:solidFill>
                <a:latin typeface="微软雅黑" pitchFamily="34" charset="-122"/>
                <a:ea typeface="微软雅黑" pitchFamily="34" charset="-122"/>
              </a:defRPr>
            </a:lvl7pPr>
            <a:lvl8pPr marL="1371600" algn="ctr" rtl="0" fontAlgn="base">
              <a:spcBef>
                <a:spcPct val="0"/>
              </a:spcBef>
              <a:spcAft>
                <a:spcPct val="0"/>
              </a:spcAft>
              <a:defRPr sz="3200">
                <a:solidFill>
                  <a:schemeClr val="tx1"/>
                </a:solidFill>
                <a:latin typeface="微软雅黑" pitchFamily="34" charset="-122"/>
                <a:ea typeface="微软雅黑" pitchFamily="34" charset="-122"/>
              </a:defRPr>
            </a:lvl8pPr>
            <a:lvl9pPr marL="1828800" algn="ctr" rtl="0" fontAlgn="base">
              <a:spcBef>
                <a:spcPct val="0"/>
              </a:spcBef>
              <a:spcAft>
                <a:spcPct val="0"/>
              </a:spcAft>
              <a:defRPr sz="3200">
                <a:solidFill>
                  <a:schemeClr val="tx1"/>
                </a:solidFill>
                <a:latin typeface="微软雅黑" pitchFamily="34" charset="-122"/>
                <a:ea typeface="微软雅黑" pitchFamily="34" charset="-122"/>
              </a:defRPr>
            </a:lvl9pPr>
          </a:lstStyle>
          <a:p>
            <a:pPr eaLnBrk="1" hangingPunct="1"/>
            <a:r>
              <a:rPr lang="zh-CN" altLang="en-US"/>
              <a:t>拓扑排序算法描述</a:t>
            </a:r>
          </a:p>
        </p:txBody>
      </p:sp>
      <p:cxnSp>
        <p:nvCxnSpPr>
          <p:cNvPr id="40" name="直接连接符 39"/>
          <p:cNvCxnSpPr/>
          <p:nvPr/>
        </p:nvCxnSpPr>
        <p:spPr bwMode="auto">
          <a:xfrm>
            <a:off x="-3304" y="3897052"/>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27594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repeatCount="3000" fill="hold" grpId="1" nodeType="clickEffect">
                                  <p:stCondLst>
                                    <p:cond delay="0"/>
                                  </p:stCondLst>
                                  <p:childTnLst>
                                    <p:anim calcmode="discrete" valueType="str">
                                      <p:cBhvr>
                                        <p:cTn id="11" dur="500" fill="hold"/>
                                        <p:tgtEl>
                                          <p:spTgt spid="20"/>
                                        </p:tgtEl>
                                        <p:attrNameLst>
                                          <p:attrName>style.visibility</p:attrName>
                                        </p:attrNameLst>
                                      </p:cBhvr>
                                      <p:tavLst>
                                        <p:tav tm="0">
                                          <p:val>
                                            <p:strVal val="hidden"/>
                                          </p:val>
                                        </p:tav>
                                        <p:tav tm="50000">
                                          <p:val>
                                            <p:strVal val="visible"/>
                                          </p:val>
                                        </p:tav>
                                      </p:tavLst>
                                    </p:anim>
                                  </p:childTnLst>
                                </p:cTn>
                              </p:par>
                            </p:childTnLst>
                          </p:cTn>
                        </p:par>
                        <p:par>
                          <p:cTn id="12" fill="hold">
                            <p:stCondLst>
                              <p:cond delay="1500"/>
                            </p:stCondLst>
                            <p:childTnLst>
                              <p:par>
                                <p:cTn id="13" presetID="9" presetClass="exit" presetSubtype="0" fill="hold" grpId="0" nodeType="afterEffect">
                                  <p:stCondLst>
                                    <p:cond delay="0"/>
                                  </p:stCondLst>
                                  <p:childTnLst>
                                    <p:animEffect transition="out" filter="dissolve">
                                      <p:cBhvr>
                                        <p:cTn id="14" dur="500"/>
                                        <p:tgtEl>
                                          <p:spTgt spid="20"/>
                                        </p:tgtEl>
                                      </p:cBhvr>
                                    </p:animEffect>
                                    <p:set>
                                      <p:cBhvr>
                                        <p:cTn id="15" dur="1" fill="hold">
                                          <p:stCondLst>
                                            <p:cond delay="499"/>
                                          </p:stCondLst>
                                        </p:cTn>
                                        <p:tgtEl>
                                          <p:spTgt spid="20"/>
                                        </p:tgtEl>
                                        <p:attrNameLst>
                                          <p:attrName>style.visibility</p:attrName>
                                        </p:attrNameLst>
                                      </p:cBhvr>
                                      <p:to>
                                        <p:strVal val="hidden"/>
                                      </p:to>
                                    </p:set>
                                  </p:childTnLst>
                                </p:cTn>
                              </p:par>
                            </p:childTnLst>
                          </p:cTn>
                        </p:par>
                        <p:par>
                          <p:cTn id="16" fill="hold">
                            <p:stCondLst>
                              <p:cond delay="2000"/>
                            </p:stCondLst>
                            <p:childTnLst>
                              <p:par>
                                <p:cTn id="17" presetID="1" presetClass="exit" presetSubtype="0" fill="hold" nodeType="afterEffect">
                                  <p:stCondLst>
                                    <p:cond delay="0"/>
                                  </p:stCondLst>
                                  <p:childTnLst>
                                    <p:set>
                                      <p:cBhvr>
                                        <p:cTn id="18" dur="1" fill="hold">
                                          <p:stCondLst>
                                            <p:cond delay="0"/>
                                          </p:stCondLst>
                                        </p:cTn>
                                        <p:tgtEl>
                                          <p:spTgt spid="25"/>
                                        </p:tgtEl>
                                        <p:attrNameLst>
                                          <p:attrName>style.visibility</p:attrName>
                                        </p:attrNameLst>
                                      </p:cBhvr>
                                      <p:to>
                                        <p:strVal val="hidden"/>
                                      </p:to>
                                    </p:se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500"/>
                                        <p:tgtEl>
                                          <p:spTgt spid="28"/>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left)">
                                      <p:cBhvr>
                                        <p:cTn id="35" dur="500"/>
                                        <p:tgtEl>
                                          <p:spTgt spid="36"/>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heel(1)">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heel(1)">
                                      <p:cBhvr>
                                        <p:cTn id="45" dur="500"/>
                                        <p:tgtEl>
                                          <p:spTgt spid="34"/>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dissolve">
                                      <p:cBhvr>
                                        <p:cTn id="50" dur="500"/>
                                        <p:tgtEl>
                                          <p:spTgt spid="32"/>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heel(1)">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dissolve">
                                      <p:cBhvr>
                                        <p:cTn id="6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8" grpId="0"/>
      <p:bldP spid="29" grpId="0"/>
      <p:bldP spid="30" grpId="0"/>
      <p:bldP spid="31" grpId="0" animBg="1"/>
      <p:bldP spid="32" grpId="0" animBg="1"/>
      <p:bldP spid="33" grpId="0" animBg="1"/>
      <p:bldP spid="34" grpId="0" animBg="1"/>
      <p:bldP spid="35" grpId="0" animBg="1"/>
      <p:bldP spid="36" grpId="0"/>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459149193"/>
              </p:ext>
            </p:extLst>
          </p:nvPr>
        </p:nvGraphicFramePr>
        <p:xfrm>
          <a:off x="124051" y="4265149"/>
          <a:ext cx="6427407" cy="2379938"/>
        </p:xfrm>
        <a:graphic>
          <a:graphicData uri="http://schemas.openxmlformats.org/presentationml/2006/ole">
            <mc:AlternateContent xmlns:mc="http://schemas.openxmlformats.org/markup-compatibility/2006">
              <mc:Choice xmlns:v="urn:schemas-microsoft-com:vml" Requires="v">
                <p:oleObj spid="_x0000_s220212" name="Visio" r:id="rId4" imgW="7599500" imgH="3384415" progId="Visio.Drawing.11">
                  <p:embed/>
                </p:oleObj>
              </mc:Choice>
              <mc:Fallback>
                <p:oleObj name="Visio" r:id="rId4" imgW="7599500" imgH="338441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051" y="4265149"/>
                        <a:ext cx="6427407" cy="23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3"/>
          <p:cNvGrpSpPr>
            <a:grpSpLocks/>
          </p:cNvGrpSpPr>
          <p:nvPr/>
        </p:nvGrpSpPr>
        <p:grpSpPr bwMode="auto">
          <a:xfrm>
            <a:off x="3703639" y="782686"/>
            <a:ext cx="2201862" cy="3036888"/>
            <a:chOff x="3580" y="2323"/>
            <a:chExt cx="1387" cy="1913"/>
          </a:xfrm>
        </p:grpSpPr>
        <p:sp>
          <p:nvSpPr>
            <p:cNvPr id="5" name="Rectangle 195"/>
            <p:cNvSpPr>
              <a:spLocks noChangeArrowheads="1"/>
            </p:cNvSpPr>
            <p:nvPr/>
          </p:nvSpPr>
          <p:spPr bwMode="auto">
            <a:xfrm>
              <a:off x="3580" y="2614"/>
              <a:ext cx="1126" cy="1615"/>
            </a:xfrm>
            <a:prstGeom prst="rect">
              <a:avLst/>
            </a:prstGeom>
            <a:solidFill>
              <a:schemeClr val="bg1"/>
            </a:solidFill>
            <a:ln w="38100">
              <a:solidFill>
                <a:schemeClr val="bg2">
                  <a:lumMod val="10000"/>
                </a:schemeClr>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zh-CN" altLang="en-US" sz="2000">
                <a:latin typeface="Times New Roman" pitchFamily="18" charset="0"/>
              </a:endParaRPr>
            </a:p>
          </p:txBody>
        </p:sp>
        <p:sp>
          <p:nvSpPr>
            <p:cNvPr id="6" name="Line 167"/>
            <p:cNvSpPr>
              <a:spLocks noChangeShapeType="1"/>
            </p:cNvSpPr>
            <p:nvPr/>
          </p:nvSpPr>
          <p:spPr bwMode="auto">
            <a:xfrm>
              <a:off x="3580" y="2335"/>
              <a:ext cx="0" cy="1894"/>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168"/>
            <p:cNvSpPr>
              <a:spLocks noChangeShapeType="1"/>
            </p:cNvSpPr>
            <p:nvPr/>
          </p:nvSpPr>
          <p:spPr bwMode="auto">
            <a:xfrm>
              <a:off x="3580" y="4229"/>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171"/>
            <p:cNvSpPr>
              <a:spLocks noChangeShapeType="1"/>
            </p:cNvSpPr>
            <p:nvPr/>
          </p:nvSpPr>
          <p:spPr bwMode="auto">
            <a:xfrm>
              <a:off x="3580" y="3583"/>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72"/>
            <p:cNvSpPr>
              <a:spLocks noChangeShapeType="1"/>
            </p:cNvSpPr>
            <p:nvPr/>
          </p:nvSpPr>
          <p:spPr bwMode="auto">
            <a:xfrm>
              <a:off x="3580" y="3260"/>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73"/>
            <p:cNvSpPr>
              <a:spLocks noChangeShapeType="1"/>
            </p:cNvSpPr>
            <p:nvPr/>
          </p:nvSpPr>
          <p:spPr bwMode="auto">
            <a:xfrm>
              <a:off x="3580" y="3906"/>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74"/>
            <p:cNvSpPr>
              <a:spLocks noChangeShapeType="1"/>
            </p:cNvSpPr>
            <p:nvPr/>
          </p:nvSpPr>
          <p:spPr bwMode="auto">
            <a:xfrm>
              <a:off x="3580" y="2937"/>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 name="Group 11"/>
            <p:cNvGrpSpPr>
              <a:grpSpLocks/>
            </p:cNvGrpSpPr>
            <p:nvPr/>
          </p:nvGrpSpPr>
          <p:grpSpPr bwMode="auto">
            <a:xfrm>
              <a:off x="4706" y="2323"/>
              <a:ext cx="261" cy="1913"/>
              <a:chOff x="4706" y="2323"/>
              <a:chExt cx="261" cy="1913"/>
            </a:xfrm>
          </p:grpSpPr>
          <p:sp>
            <p:nvSpPr>
              <p:cNvPr id="13" name="Line 169"/>
              <p:cNvSpPr>
                <a:spLocks noChangeShapeType="1"/>
              </p:cNvSpPr>
              <p:nvPr/>
            </p:nvSpPr>
            <p:spPr bwMode="auto">
              <a:xfrm flipV="1">
                <a:off x="4706" y="2323"/>
                <a:ext cx="0" cy="1913"/>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 name="Group 13"/>
              <p:cNvGrpSpPr>
                <a:grpSpLocks/>
              </p:cNvGrpSpPr>
              <p:nvPr/>
            </p:nvGrpSpPr>
            <p:grpSpPr bwMode="auto">
              <a:xfrm>
                <a:off x="4736" y="2635"/>
                <a:ext cx="231" cy="1566"/>
                <a:chOff x="4736" y="2635"/>
                <a:chExt cx="231" cy="1566"/>
              </a:xfrm>
            </p:grpSpPr>
            <p:sp>
              <p:nvSpPr>
                <p:cNvPr id="15" name="Text Box 176"/>
                <p:cNvSpPr txBox="1">
                  <a:spLocks noChangeArrowheads="1"/>
                </p:cNvSpPr>
                <p:nvPr/>
              </p:nvSpPr>
              <p:spPr bwMode="auto">
                <a:xfrm>
                  <a:off x="4736" y="2964"/>
                  <a:ext cx="231" cy="252"/>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latin typeface="+mj-lt"/>
                    </a:rPr>
                    <a:t>3</a:t>
                  </a:r>
                </a:p>
              </p:txBody>
            </p:sp>
            <p:sp>
              <p:nvSpPr>
                <p:cNvPr id="16" name="Text Box 177"/>
                <p:cNvSpPr txBox="1">
                  <a:spLocks noChangeArrowheads="1"/>
                </p:cNvSpPr>
                <p:nvPr/>
              </p:nvSpPr>
              <p:spPr bwMode="auto">
                <a:xfrm>
                  <a:off x="4736" y="3292"/>
                  <a:ext cx="231" cy="251"/>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latin typeface="+mj-lt"/>
                    </a:rPr>
                    <a:t>2</a:t>
                  </a:r>
                </a:p>
              </p:txBody>
            </p:sp>
            <p:sp>
              <p:nvSpPr>
                <p:cNvPr id="17" name="Text Box 178"/>
                <p:cNvSpPr txBox="1">
                  <a:spLocks noChangeArrowheads="1"/>
                </p:cNvSpPr>
                <p:nvPr/>
              </p:nvSpPr>
              <p:spPr bwMode="auto">
                <a:xfrm>
                  <a:off x="4736" y="3622"/>
                  <a:ext cx="231" cy="25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latin typeface="+mj-lt"/>
                    </a:rPr>
                    <a:t>1</a:t>
                  </a:r>
                </a:p>
              </p:txBody>
            </p:sp>
            <p:sp>
              <p:nvSpPr>
                <p:cNvPr id="18" name="Text Box 179"/>
                <p:cNvSpPr txBox="1">
                  <a:spLocks noChangeArrowheads="1"/>
                </p:cNvSpPr>
                <p:nvPr/>
              </p:nvSpPr>
              <p:spPr bwMode="auto">
                <a:xfrm>
                  <a:off x="4736" y="3951"/>
                  <a:ext cx="231" cy="25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latin typeface="+mj-lt"/>
                    </a:rPr>
                    <a:t>0</a:t>
                  </a:r>
                </a:p>
              </p:txBody>
            </p:sp>
            <p:sp>
              <p:nvSpPr>
                <p:cNvPr id="19" name="Text Box 194"/>
                <p:cNvSpPr txBox="1">
                  <a:spLocks noChangeArrowheads="1"/>
                </p:cNvSpPr>
                <p:nvPr/>
              </p:nvSpPr>
              <p:spPr bwMode="auto">
                <a:xfrm>
                  <a:off x="4736" y="2635"/>
                  <a:ext cx="231" cy="251"/>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a:latin typeface="+mj-lt"/>
                    </a:rPr>
                    <a:t>4</a:t>
                  </a:r>
                </a:p>
              </p:txBody>
            </p:sp>
          </p:grpSp>
        </p:grpSp>
      </p:grpSp>
      <p:sp>
        <p:nvSpPr>
          <p:cNvPr id="20" name="Text Box 184"/>
          <p:cNvSpPr txBox="1">
            <a:spLocks noChangeArrowheads="1"/>
          </p:cNvSpPr>
          <p:nvPr/>
        </p:nvSpPr>
        <p:spPr bwMode="auto">
          <a:xfrm>
            <a:off x="3744914" y="3305222"/>
            <a:ext cx="1727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400" b="1">
                <a:solidFill>
                  <a:srgbClr val="0000FF"/>
                </a:solidFill>
                <a:latin typeface="Verdana" pitchFamily="34" charset="0"/>
              </a:rPr>
              <a:t>1</a:t>
            </a:r>
          </a:p>
        </p:txBody>
      </p:sp>
      <p:grpSp>
        <p:nvGrpSpPr>
          <p:cNvPr id="21" name="Group 20"/>
          <p:cNvGrpSpPr>
            <a:grpSpLocks/>
          </p:cNvGrpSpPr>
          <p:nvPr/>
        </p:nvGrpSpPr>
        <p:grpSpPr bwMode="auto">
          <a:xfrm>
            <a:off x="2447926" y="3340147"/>
            <a:ext cx="1214438" cy="396875"/>
            <a:chOff x="2789" y="3951"/>
            <a:chExt cx="765" cy="250"/>
          </a:xfrm>
        </p:grpSpPr>
        <p:sp>
          <p:nvSpPr>
            <p:cNvPr id="22" name="Line 180"/>
            <p:cNvSpPr>
              <a:spLocks noChangeShapeType="1"/>
            </p:cNvSpPr>
            <p:nvPr/>
          </p:nvSpPr>
          <p:spPr bwMode="auto">
            <a:xfrm>
              <a:off x="3179" y="4076"/>
              <a:ext cx="3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181"/>
            <p:cNvSpPr txBox="1">
              <a:spLocks noChangeArrowheads="1"/>
            </p:cNvSpPr>
            <p:nvPr/>
          </p:nvSpPr>
          <p:spPr bwMode="auto">
            <a:xfrm>
              <a:off x="2789" y="3951"/>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b="1">
                  <a:latin typeface="Verdana" pitchFamily="34" charset="0"/>
                </a:rPr>
                <a:t>top</a:t>
              </a:r>
            </a:p>
          </p:txBody>
        </p:sp>
      </p:grpSp>
      <p:grpSp>
        <p:nvGrpSpPr>
          <p:cNvPr id="24" name="Group 23"/>
          <p:cNvGrpSpPr>
            <a:grpSpLocks/>
          </p:cNvGrpSpPr>
          <p:nvPr/>
        </p:nvGrpSpPr>
        <p:grpSpPr bwMode="auto">
          <a:xfrm>
            <a:off x="2447926" y="2822622"/>
            <a:ext cx="1214438" cy="396875"/>
            <a:chOff x="2789" y="3951"/>
            <a:chExt cx="765" cy="250"/>
          </a:xfrm>
        </p:grpSpPr>
        <p:sp>
          <p:nvSpPr>
            <p:cNvPr id="25" name="Line 180"/>
            <p:cNvSpPr>
              <a:spLocks noChangeShapeType="1"/>
            </p:cNvSpPr>
            <p:nvPr/>
          </p:nvSpPr>
          <p:spPr bwMode="auto">
            <a:xfrm>
              <a:off x="3179" y="4076"/>
              <a:ext cx="3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Text Box 181"/>
            <p:cNvSpPr txBox="1">
              <a:spLocks noChangeArrowheads="1"/>
            </p:cNvSpPr>
            <p:nvPr/>
          </p:nvSpPr>
          <p:spPr bwMode="auto">
            <a:xfrm>
              <a:off x="2789" y="3951"/>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b="1">
                  <a:latin typeface="Verdana" pitchFamily="34" charset="0"/>
                </a:rPr>
                <a:t>top</a:t>
              </a:r>
            </a:p>
          </p:txBody>
        </p:sp>
      </p:grpSp>
      <p:sp>
        <p:nvSpPr>
          <p:cNvPr id="27" name="Rectangle 26"/>
          <p:cNvSpPr>
            <a:spLocks noChangeArrowheads="1"/>
          </p:cNvSpPr>
          <p:nvPr/>
        </p:nvSpPr>
        <p:spPr bwMode="auto">
          <a:xfrm>
            <a:off x="5938713" y="3367844"/>
            <a:ext cx="2474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en-US" sz="2400" dirty="0" err="1">
                <a:solidFill>
                  <a:schemeClr val="bg2">
                    <a:lumMod val="10000"/>
                  </a:schemeClr>
                </a:solidFill>
                <a:latin typeface="Verdana" pitchFamily="34" charset="0"/>
                <a:ea typeface="微软雅黑" pitchFamily="34" charset="-122"/>
              </a:rPr>
              <a:t>输出序列</a:t>
            </a:r>
            <a:r>
              <a:rPr kumimoji="1" lang="en-US" altLang="en-US" sz="2400" dirty="0">
                <a:solidFill>
                  <a:schemeClr val="bg2">
                    <a:lumMod val="10000"/>
                  </a:schemeClr>
                </a:solidFill>
                <a:latin typeface="Verdana" pitchFamily="34" charset="0"/>
                <a:ea typeface="微软雅黑" pitchFamily="34" charset="-122"/>
              </a:rPr>
              <a:t>：</a:t>
            </a:r>
            <a:endParaRPr kumimoji="1" lang="zh-CN" altLang="en-US" sz="2400" dirty="0">
              <a:solidFill>
                <a:schemeClr val="bg2">
                  <a:lumMod val="10000"/>
                </a:schemeClr>
              </a:solidFill>
              <a:latin typeface="Verdana" pitchFamily="34" charset="0"/>
              <a:ea typeface="微软雅黑" pitchFamily="34" charset="-122"/>
            </a:endParaRPr>
          </a:p>
        </p:txBody>
      </p:sp>
      <p:sp>
        <p:nvSpPr>
          <p:cNvPr id="28" name="Rectangle 27"/>
          <p:cNvSpPr>
            <a:spLocks noChangeArrowheads="1"/>
          </p:cNvSpPr>
          <p:nvPr/>
        </p:nvSpPr>
        <p:spPr bwMode="auto">
          <a:xfrm>
            <a:off x="412976" y="872716"/>
            <a:ext cx="2374900" cy="457200"/>
          </a:xfrm>
          <a:prstGeom prst="rect">
            <a:avLst/>
          </a:prstGeom>
          <a:extLst/>
        </p:spPr>
        <p:txBody>
          <a:bodyPr/>
          <a:lstStyle/>
          <a:p>
            <a:pPr algn="ctr"/>
            <a:r>
              <a:rPr kumimoji="1" lang="en-US" altLang="en-US" sz="2400" dirty="0" err="1">
                <a:solidFill>
                  <a:schemeClr val="bg2">
                    <a:lumMod val="10000"/>
                  </a:schemeClr>
                </a:solidFill>
                <a:latin typeface="Verdana" pitchFamily="34" charset="0"/>
                <a:ea typeface="微软雅黑" pitchFamily="34" charset="-122"/>
              </a:rPr>
              <a:t>栈顶</a:t>
            </a:r>
            <a:r>
              <a:rPr kumimoji="1" lang="en-US" altLang="zh-CN" sz="2400" dirty="0" err="1">
                <a:solidFill>
                  <a:schemeClr val="bg2">
                    <a:lumMod val="10000"/>
                  </a:schemeClr>
                </a:solidFill>
                <a:latin typeface="Verdana" pitchFamily="34" charset="0"/>
                <a:ea typeface="微软雅黑" pitchFamily="34" charset="-122"/>
              </a:rPr>
              <a:t>元素</a:t>
            </a:r>
            <a:r>
              <a:rPr kumimoji="1" lang="zh-CN" altLang="en-US" sz="2400" dirty="0">
                <a:solidFill>
                  <a:schemeClr val="bg2">
                    <a:lumMod val="10000"/>
                  </a:schemeClr>
                </a:solidFill>
                <a:latin typeface="Verdana" pitchFamily="34" charset="0"/>
                <a:ea typeface="微软雅黑" pitchFamily="34" charset="-122"/>
              </a:rPr>
              <a:t>退栈</a:t>
            </a:r>
          </a:p>
        </p:txBody>
      </p:sp>
      <p:sp>
        <p:nvSpPr>
          <p:cNvPr id="29" name="Rectangle 28"/>
          <p:cNvSpPr>
            <a:spLocks noChangeArrowheads="1"/>
          </p:cNvSpPr>
          <p:nvPr/>
        </p:nvSpPr>
        <p:spPr bwMode="auto">
          <a:xfrm>
            <a:off x="7524328" y="3367844"/>
            <a:ext cx="792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2400" b="1">
                <a:solidFill>
                  <a:srgbClr val="CC0000"/>
                </a:solidFill>
                <a:effectLst>
                  <a:outerShdw blurRad="38100" dist="38100" dir="2700000" algn="tl">
                    <a:srgbClr val="C0C0C0"/>
                  </a:outerShdw>
                </a:effectLst>
                <a:latin typeface="Verdana" pitchFamily="34" charset="0"/>
              </a:rPr>
              <a:t>6</a:t>
            </a:r>
            <a:endParaRPr kumimoji="1" lang="zh-CN" altLang="en-US" sz="2400" b="1">
              <a:solidFill>
                <a:srgbClr val="CC0000"/>
              </a:solidFill>
              <a:effectLst>
                <a:outerShdw blurRad="38100" dist="38100" dir="2700000" algn="tl">
                  <a:srgbClr val="C0C0C0"/>
                </a:outerShdw>
              </a:effectLst>
              <a:latin typeface="Verdana" pitchFamily="34" charset="0"/>
            </a:endParaRPr>
          </a:p>
        </p:txBody>
      </p:sp>
      <p:sp>
        <p:nvSpPr>
          <p:cNvPr id="30" name="Rectangle 29"/>
          <p:cNvSpPr>
            <a:spLocks noChangeArrowheads="1"/>
          </p:cNvSpPr>
          <p:nvPr/>
        </p:nvSpPr>
        <p:spPr bwMode="auto">
          <a:xfrm>
            <a:off x="1943708" y="4273853"/>
            <a:ext cx="4582759" cy="379283"/>
          </a:xfrm>
          <a:prstGeom prst="rect">
            <a:avLst/>
          </a:prstGeom>
          <a:noFill/>
          <a:ln w="76200">
            <a:solidFill>
              <a:srgbClr val="CC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sp>
        <p:nvSpPr>
          <p:cNvPr id="31" name="Rectangle 30"/>
          <p:cNvSpPr>
            <a:spLocks noChangeArrowheads="1"/>
          </p:cNvSpPr>
          <p:nvPr/>
        </p:nvSpPr>
        <p:spPr bwMode="auto">
          <a:xfrm>
            <a:off x="653522" y="5464274"/>
            <a:ext cx="327603" cy="287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kumimoji="1" lang="en-US" altLang="zh-CN" b="1">
                <a:effectLst>
                  <a:outerShdw blurRad="38100" dist="38100" dir="2700000" algn="tl">
                    <a:srgbClr val="C0C0C0"/>
                  </a:outerShdw>
                </a:effectLst>
                <a:latin typeface="Verdana" pitchFamily="34" charset="0"/>
              </a:rPr>
              <a:t>1</a:t>
            </a:r>
            <a:endParaRPr kumimoji="1" lang="zh-CN" altLang="en-US" b="1">
              <a:effectLst>
                <a:outerShdw blurRad="38100" dist="38100" dir="2700000" algn="tl">
                  <a:srgbClr val="C0C0C0"/>
                </a:outerShdw>
              </a:effectLst>
              <a:latin typeface="Verdana" pitchFamily="34" charset="0"/>
            </a:endParaRPr>
          </a:p>
        </p:txBody>
      </p:sp>
      <p:sp>
        <p:nvSpPr>
          <p:cNvPr id="32" name="Rectangle 31"/>
          <p:cNvSpPr>
            <a:spLocks noChangeArrowheads="1"/>
          </p:cNvSpPr>
          <p:nvPr/>
        </p:nvSpPr>
        <p:spPr bwMode="auto">
          <a:xfrm>
            <a:off x="653522" y="5845274"/>
            <a:ext cx="327603" cy="287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kumimoji="1" lang="en-US" altLang="zh-CN" b="1">
                <a:effectLst>
                  <a:outerShdw blurRad="38100" dist="38100" dir="2700000" algn="tl">
                    <a:srgbClr val="C0C0C0"/>
                  </a:outerShdw>
                </a:effectLst>
                <a:latin typeface="Verdana" pitchFamily="34" charset="0"/>
              </a:rPr>
              <a:t>2</a:t>
            </a:r>
            <a:endParaRPr kumimoji="1" lang="zh-CN" altLang="en-US" b="1">
              <a:effectLst>
                <a:outerShdw blurRad="38100" dist="38100" dir="2700000" algn="tl">
                  <a:srgbClr val="C0C0C0"/>
                </a:outerShdw>
              </a:effectLst>
              <a:latin typeface="Verdana" pitchFamily="34" charset="0"/>
            </a:endParaRPr>
          </a:p>
        </p:txBody>
      </p:sp>
      <p:sp>
        <p:nvSpPr>
          <p:cNvPr id="33" name="Rectangle 32"/>
          <p:cNvSpPr>
            <a:spLocks noChangeArrowheads="1"/>
          </p:cNvSpPr>
          <p:nvPr/>
        </p:nvSpPr>
        <p:spPr bwMode="auto">
          <a:xfrm>
            <a:off x="7956128" y="3367844"/>
            <a:ext cx="792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2400" b="1" dirty="0">
                <a:solidFill>
                  <a:srgbClr val="CC0000"/>
                </a:solidFill>
                <a:effectLst>
                  <a:outerShdw blurRad="38100" dist="38100" dir="2700000" algn="tl">
                    <a:srgbClr val="C0C0C0"/>
                  </a:outerShdw>
                </a:effectLst>
                <a:latin typeface="Verdana" pitchFamily="34" charset="0"/>
              </a:rPr>
              <a:t>, 1</a:t>
            </a:r>
            <a:endParaRPr kumimoji="1" lang="zh-CN" altLang="en-US" sz="2400" b="1" dirty="0">
              <a:solidFill>
                <a:srgbClr val="CC0000"/>
              </a:solidFill>
              <a:effectLst>
                <a:outerShdw blurRad="38100" dist="38100" dir="2700000" algn="tl">
                  <a:srgbClr val="C0C0C0"/>
                </a:outerShdw>
              </a:effectLst>
              <a:latin typeface="Verdana" pitchFamily="34" charset="0"/>
            </a:endParaRPr>
          </a:p>
        </p:txBody>
      </p:sp>
      <p:sp>
        <p:nvSpPr>
          <p:cNvPr id="34" name="Oval 33"/>
          <p:cNvSpPr>
            <a:spLocks noChangeArrowheads="1"/>
          </p:cNvSpPr>
          <p:nvPr/>
        </p:nvSpPr>
        <p:spPr bwMode="auto">
          <a:xfrm>
            <a:off x="2072343" y="4240563"/>
            <a:ext cx="528700" cy="447155"/>
          </a:xfrm>
          <a:prstGeom prst="ellipse">
            <a:avLst/>
          </a:prstGeom>
          <a:noFill/>
          <a:ln w="76200">
            <a:solidFill>
              <a:srgbClr val="990099"/>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sp>
        <p:nvSpPr>
          <p:cNvPr id="35" name="Rectangle 34"/>
          <p:cNvSpPr>
            <a:spLocks noChangeArrowheads="1"/>
          </p:cNvSpPr>
          <p:nvPr/>
        </p:nvSpPr>
        <p:spPr bwMode="auto">
          <a:xfrm>
            <a:off x="650745" y="4702939"/>
            <a:ext cx="356859" cy="2978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kumimoji="1" lang="en-US" altLang="zh-CN" b="1">
                <a:solidFill>
                  <a:srgbClr val="CC0000"/>
                </a:solidFill>
                <a:effectLst>
                  <a:outerShdw blurRad="38100" dist="38100" dir="2700000" algn="tl">
                    <a:srgbClr val="C0C0C0"/>
                  </a:outerShdw>
                </a:effectLst>
                <a:latin typeface="Verdana" pitchFamily="34" charset="0"/>
              </a:rPr>
              <a:t>1</a:t>
            </a:r>
            <a:endParaRPr kumimoji="1" lang="zh-CN" altLang="en-US" b="1">
              <a:solidFill>
                <a:srgbClr val="CC0000"/>
              </a:solidFill>
              <a:effectLst>
                <a:outerShdw blurRad="38100" dist="38100" dir="2700000" algn="tl">
                  <a:srgbClr val="C0C0C0"/>
                </a:outerShdw>
              </a:effectLst>
              <a:latin typeface="Verdana" pitchFamily="34" charset="0"/>
            </a:endParaRPr>
          </a:p>
        </p:txBody>
      </p:sp>
      <p:sp>
        <p:nvSpPr>
          <p:cNvPr id="36" name="Rectangle 35"/>
          <p:cNvSpPr>
            <a:spLocks noChangeArrowheads="1"/>
          </p:cNvSpPr>
          <p:nvPr/>
        </p:nvSpPr>
        <p:spPr bwMode="auto">
          <a:xfrm>
            <a:off x="650745" y="5085184"/>
            <a:ext cx="356859" cy="2978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kumimoji="1" lang="en-US" altLang="zh-CN" b="1" dirty="0">
                <a:solidFill>
                  <a:srgbClr val="CC0000"/>
                </a:solidFill>
                <a:effectLst>
                  <a:outerShdw blurRad="38100" dist="38100" dir="2700000" algn="tl">
                    <a:srgbClr val="C0C0C0"/>
                  </a:outerShdw>
                </a:effectLst>
                <a:latin typeface="Verdana" pitchFamily="34" charset="0"/>
              </a:rPr>
              <a:t>0</a:t>
            </a:r>
            <a:endParaRPr kumimoji="1" lang="zh-CN" altLang="en-US" b="1" dirty="0">
              <a:solidFill>
                <a:srgbClr val="CC0000"/>
              </a:solidFill>
              <a:effectLst>
                <a:outerShdw blurRad="38100" dist="38100" dir="2700000" algn="tl">
                  <a:srgbClr val="C0C0C0"/>
                </a:outerShdw>
              </a:effectLst>
              <a:latin typeface="Verdana" pitchFamily="34" charset="0"/>
            </a:endParaRPr>
          </a:p>
        </p:txBody>
      </p:sp>
      <p:sp>
        <p:nvSpPr>
          <p:cNvPr id="37" name="Oval 36"/>
          <p:cNvSpPr>
            <a:spLocks noChangeArrowheads="1"/>
          </p:cNvSpPr>
          <p:nvPr/>
        </p:nvSpPr>
        <p:spPr bwMode="auto">
          <a:xfrm>
            <a:off x="3743908" y="4240563"/>
            <a:ext cx="528700" cy="447155"/>
          </a:xfrm>
          <a:prstGeom prst="ellipse">
            <a:avLst/>
          </a:prstGeom>
          <a:noFill/>
          <a:ln w="76200">
            <a:solidFill>
              <a:srgbClr val="990099"/>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sp>
        <p:nvSpPr>
          <p:cNvPr id="38" name="Oval 37"/>
          <p:cNvSpPr>
            <a:spLocks noChangeArrowheads="1"/>
          </p:cNvSpPr>
          <p:nvPr/>
        </p:nvSpPr>
        <p:spPr bwMode="auto">
          <a:xfrm>
            <a:off x="5420977" y="4240563"/>
            <a:ext cx="528700" cy="447155"/>
          </a:xfrm>
          <a:prstGeom prst="ellipse">
            <a:avLst/>
          </a:prstGeom>
          <a:noFill/>
          <a:ln w="76200">
            <a:solidFill>
              <a:srgbClr val="990099"/>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sp>
        <p:nvSpPr>
          <p:cNvPr id="39" name="Rectangle 38"/>
          <p:cNvSpPr>
            <a:spLocks noChangeArrowheads="1"/>
          </p:cNvSpPr>
          <p:nvPr/>
        </p:nvSpPr>
        <p:spPr bwMode="auto">
          <a:xfrm>
            <a:off x="650745" y="5471703"/>
            <a:ext cx="356859" cy="29782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kumimoji="1" lang="en-US" altLang="zh-CN" b="1" dirty="0">
                <a:solidFill>
                  <a:srgbClr val="CC0000"/>
                </a:solidFill>
                <a:effectLst>
                  <a:outerShdw blurRad="38100" dist="38100" dir="2700000" algn="tl">
                    <a:srgbClr val="C0C0C0"/>
                  </a:outerShdw>
                </a:effectLst>
                <a:latin typeface="Verdana" pitchFamily="34" charset="0"/>
              </a:rPr>
              <a:t>0</a:t>
            </a:r>
            <a:endParaRPr kumimoji="1" lang="zh-CN" altLang="en-US" b="1" dirty="0">
              <a:solidFill>
                <a:srgbClr val="CC0000"/>
              </a:solidFill>
              <a:effectLst>
                <a:outerShdw blurRad="38100" dist="38100" dir="2700000" algn="tl">
                  <a:srgbClr val="C0C0C0"/>
                </a:outerShdw>
              </a:effectLst>
              <a:latin typeface="Verdana" pitchFamily="34" charset="0"/>
            </a:endParaRPr>
          </a:p>
        </p:txBody>
      </p:sp>
      <p:sp>
        <p:nvSpPr>
          <p:cNvPr id="40" name="Text Box 184"/>
          <p:cNvSpPr txBox="1">
            <a:spLocks noChangeArrowheads="1"/>
          </p:cNvSpPr>
          <p:nvPr/>
        </p:nvSpPr>
        <p:spPr bwMode="auto">
          <a:xfrm>
            <a:off x="3744914" y="3305222"/>
            <a:ext cx="1727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400" b="1">
                <a:solidFill>
                  <a:srgbClr val="0000FF"/>
                </a:solidFill>
                <a:latin typeface="Verdana" pitchFamily="34" charset="0"/>
              </a:rPr>
              <a:t>3</a:t>
            </a:r>
          </a:p>
        </p:txBody>
      </p:sp>
      <p:sp>
        <p:nvSpPr>
          <p:cNvPr id="41" name="Text Box 184"/>
          <p:cNvSpPr txBox="1">
            <a:spLocks noChangeArrowheads="1"/>
          </p:cNvSpPr>
          <p:nvPr/>
        </p:nvSpPr>
        <p:spPr bwMode="auto">
          <a:xfrm>
            <a:off x="3744914" y="2800397"/>
            <a:ext cx="1727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400" b="1">
                <a:solidFill>
                  <a:srgbClr val="0000FF"/>
                </a:solidFill>
                <a:latin typeface="Verdana" pitchFamily="34" charset="0"/>
              </a:rPr>
              <a:t>4</a:t>
            </a:r>
          </a:p>
        </p:txBody>
      </p:sp>
      <p:sp>
        <p:nvSpPr>
          <p:cNvPr id="42" name="Rectangle 44"/>
          <p:cNvSpPr>
            <a:spLocks noChangeArrowheads="1"/>
          </p:cNvSpPr>
          <p:nvPr/>
        </p:nvSpPr>
        <p:spPr bwMode="auto">
          <a:xfrm>
            <a:off x="124051" y="1459632"/>
            <a:ext cx="2952750" cy="457200"/>
          </a:xfrm>
          <a:prstGeom prst="rect">
            <a:avLst/>
          </a:prstGeom>
          <a:extLst/>
        </p:spPr>
        <p:txBody>
          <a:bodyPr/>
          <a:lstStyle/>
          <a:p>
            <a:pPr algn="ctr"/>
            <a:r>
              <a:rPr kumimoji="1" lang="zh-CN" altLang="en-US" sz="2400" dirty="0">
                <a:solidFill>
                  <a:schemeClr val="bg2">
                    <a:lumMod val="10000"/>
                  </a:schemeClr>
                </a:solidFill>
                <a:latin typeface="Verdana" pitchFamily="34" charset="0"/>
                <a:ea typeface="微软雅黑" pitchFamily="34" charset="-122"/>
              </a:rPr>
              <a:t>入度为零元素入栈</a:t>
            </a:r>
          </a:p>
        </p:txBody>
      </p:sp>
      <p:grpSp>
        <p:nvGrpSpPr>
          <p:cNvPr id="43" name="Group 45"/>
          <p:cNvGrpSpPr>
            <a:grpSpLocks/>
          </p:cNvGrpSpPr>
          <p:nvPr/>
        </p:nvGrpSpPr>
        <p:grpSpPr bwMode="auto">
          <a:xfrm>
            <a:off x="2447926" y="2332084"/>
            <a:ext cx="1214438" cy="396875"/>
            <a:chOff x="2789" y="3951"/>
            <a:chExt cx="765" cy="250"/>
          </a:xfrm>
        </p:grpSpPr>
        <p:sp>
          <p:nvSpPr>
            <p:cNvPr id="44" name="Line 180"/>
            <p:cNvSpPr>
              <a:spLocks noChangeShapeType="1"/>
            </p:cNvSpPr>
            <p:nvPr/>
          </p:nvSpPr>
          <p:spPr bwMode="auto">
            <a:xfrm>
              <a:off x="3179" y="4076"/>
              <a:ext cx="3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Text Box 181"/>
            <p:cNvSpPr txBox="1">
              <a:spLocks noChangeArrowheads="1"/>
            </p:cNvSpPr>
            <p:nvPr/>
          </p:nvSpPr>
          <p:spPr bwMode="auto">
            <a:xfrm>
              <a:off x="2789" y="3951"/>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b="1">
                  <a:latin typeface="Verdana" pitchFamily="34" charset="0"/>
                </a:rPr>
                <a:t>top</a:t>
              </a:r>
            </a:p>
          </p:txBody>
        </p:sp>
      </p:grpSp>
      <p:sp>
        <p:nvSpPr>
          <p:cNvPr id="46" name="Rectangle 35"/>
          <p:cNvSpPr>
            <a:spLocks noChangeArrowheads="1"/>
          </p:cNvSpPr>
          <p:nvPr/>
        </p:nvSpPr>
        <p:spPr bwMode="auto">
          <a:xfrm>
            <a:off x="5014652" y="5377848"/>
            <a:ext cx="4131325" cy="1256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pPr>
            <a:r>
              <a:rPr kumimoji="1" lang="zh-CN" altLang="en-US" sz="2400" dirty="0">
                <a:solidFill>
                  <a:schemeClr val="bg2">
                    <a:lumMod val="10000"/>
                  </a:schemeClr>
                </a:solidFill>
                <a:latin typeface="Verdana" pitchFamily="34" charset="0"/>
                <a:ea typeface="微软雅黑" pitchFamily="34" charset="-122"/>
              </a:rPr>
              <a:t>查找输出顶点的直接</a:t>
            </a:r>
            <a:r>
              <a:rPr kumimoji="1" lang="zh-CN" altLang="en-US" sz="2400">
                <a:solidFill>
                  <a:schemeClr val="bg2">
                    <a:lumMod val="10000"/>
                  </a:schemeClr>
                </a:solidFill>
                <a:latin typeface="Verdana" pitchFamily="34" charset="0"/>
                <a:ea typeface="微软雅黑" pitchFamily="34" charset="-122"/>
              </a:rPr>
              <a:t>后继</a:t>
            </a:r>
            <a:endParaRPr kumimoji="1" lang="en-US" altLang="zh-CN" sz="2400">
              <a:solidFill>
                <a:schemeClr val="bg2">
                  <a:lumMod val="10000"/>
                </a:schemeClr>
              </a:solidFill>
              <a:latin typeface="Verdana" pitchFamily="34" charset="0"/>
              <a:ea typeface="微软雅黑" pitchFamily="34" charset="-122"/>
            </a:endParaRPr>
          </a:p>
          <a:p>
            <a:pPr algn="ctr">
              <a:lnSpc>
                <a:spcPct val="150000"/>
              </a:lnSpc>
            </a:pPr>
            <a:r>
              <a:rPr kumimoji="1" lang="zh-CN" altLang="en-US" sz="2400">
                <a:solidFill>
                  <a:schemeClr val="bg2">
                    <a:lumMod val="10000"/>
                  </a:schemeClr>
                </a:solidFill>
                <a:latin typeface="Verdana" pitchFamily="34" charset="0"/>
                <a:ea typeface="微软雅黑" pitchFamily="34" charset="-122"/>
              </a:rPr>
              <a:t>修</a:t>
            </a:r>
            <a:r>
              <a:rPr kumimoji="1" lang="zh-CN" altLang="en-US" sz="2400" dirty="0">
                <a:solidFill>
                  <a:schemeClr val="bg2">
                    <a:lumMod val="10000"/>
                  </a:schemeClr>
                </a:solidFill>
                <a:latin typeface="Verdana" pitchFamily="34" charset="0"/>
                <a:ea typeface="微软雅黑" pitchFamily="34" charset="-122"/>
              </a:rPr>
              <a:t>改入度</a:t>
            </a:r>
          </a:p>
        </p:txBody>
      </p:sp>
      <p:sp>
        <p:nvSpPr>
          <p:cNvPr id="49" name="标题 36"/>
          <p:cNvSpPr txBox="1">
            <a:spLocks/>
          </p:cNvSpPr>
          <p:nvPr/>
        </p:nvSpPr>
        <p:spPr>
          <a:xfrm>
            <a:off x="-1" y="42345"/>
            <a:ext cx="9149171" cy="597600"/>
          </a:xfrm>
          <a:prstGeom prst="rect">
            <a:avLst/>
          </a:prstGeom>
        </p:spPr>
        <p:txBody>
          <a:bodyPr/>
          <a:lstStyle>
            <a:lvl1pPr algn="ctr" rtl="0" fontAlgn="base">
              <a:spcBef>
                <a:spcPct val="0"/>
              </a:spcBef>
              <a:spcAft>
                <a:spcPct val="0"/>
              </a:spcAft>
              <a:defRPr sz="3200" kern="1200">
                <a:solidFill>
                  <a:schemeClr val="tx1"/>
                </a:solidFill>
                <a:latin typeface="微软雅黑" panose="020B0503020204020204" pitchFamily="34" charset="-122"/>
                <a:ea typeface="微软雅黑" panose="020B0503020204020204" pitchFamily="34" charset="-122"/>
                <a:cs typeface="+mj-cs"/>
              </a:defRPr>
            </a:lvl1pPr>
            <a:lvl2pPr algn="ctr" rtl="0" fontAlgn="base">
              <a:spcBef>
                <a:spcPct val="0"/>
              </a:spcBef>
              <a:spcAft>
                <a:spcPct val="0"/>
              </a:spcAft>
              <a:defRPr sz="3200">
                <a:solidFill>
                  <a:schemeClr val="tx1"/>
                </a:solidFill>
                <a:latin typeface="微软雅黑" pitchFamily="34" charset="-122"/>
                <a:ea typeface="微软雅黑" pitchFamily="34" charset="-122"/>
              </a:defRPr>
            </a:lvl2pPr>
            <a:lvl3pPr algn="ctr" rtl="0" fontAlgn="base">
              <a:spcBef>
                <a:spcPct val="0"/>
              </a:spcBef>
              <a:spcAft>
                <a:spcPct val="0"/>
              </a:spcAft>
              <a:defRPr sz="3200">
                <a:solidFill>
                  <a:schemeClr val="tx1"/>
                </a:solidFill>
                <a:latin typeface="微软雅黑" pitchFamily="34" charset="-122"/>
                <a:ea typeface="微软雅黑" pitchFamily="34" charset="-122"/>
              </a:defRPr>
            </a:lvl3pPr>
            <a:lvl4pPr algn="ctr" rtl="0" fontAlgn="base">
              <a:spcBef>
                <a:spcPct val="0"/>
              </a:spcBef>
              <a:spcAft>
                <a:spcPct val="0"/>
              </a:spcAft>
              <a:defRPr sz="3200">
                <a:solidFill>
                  <a:schemeClr val="tx1"/>
                </a:solidFill>
                <a:latin typeface="微软雅黑" pitchFamily="34" charset="-122"/>
                <a:ea typeface="微软雅黑" pitchFamily="34" charset="-122"/>
              </a:defRPr>
            </a:lvl4pPr>
            <a:lvl5pPr algn="ctr" rtl="0" fontAlgn="base">
              <a:spcBef>
                <a:spcPct val="0"/>
              </a:spcBef>
              <a:spcAft>
                <a:spcPct val="0"/>
              </a:spcAft>
              <a:defRPr sz="3200">
                <a:solidFill>
                  <a:schemeClr val="tx1"/>
                </a:solidFill>
                <a:latin typeface="微软雅黑" pitchFamily="34" charset="-122"/>
                <a:ea typeface="微软雅黑" pitchFamily="34" charset="-122"/>
              </a:defRPr>
            </a:lvl5pPr>
            <a:lvl6pPr marL="457200" algn="ctr" rtl="0" fontAlgn="base">
              <a:spcBef>
                <a:spcPct val="0"/>
              </a:spcBef>
              <a:spcAft>
                <a:spcPct val="0"/>
              </a:spcAft>
              <a:defRPr sz="3200">
                <a:solidFill>
                  <a:schemeClr val="tx1"/>
                </a:solidFill>
                <a:latin typeface="微软雅黑" pitchFamily="34" charset="-122"/>
                <a:ea typeface="微软雅黑" pitchFamily="34" charset="-122"/>
              </a:defRPr>
            </a:lvl6pPr>
            <a:lvl7pPr marL="914400" algn="ctr" rtl="0" fontAlgn="base">
              <a:spcBef>
                <a:spcPct val="0"/>
              </a:spcBef>
              <a:spcAft>
                <a:spcPct val="0"/>
              </a:spcAft>
              <a:defRPr sz="3200">
                <a:solidFill>
                  <a:schemeClr val="tx1"/>
                </a:solidFill>
                <a:latin typeface="微软雅黑" pitchFamily="34" charset="-122"/>
                <a:ea typeface="微软雅黑" pitchFamily="34" charset="-122"/>
              </a:defRPr>
            </a:lvl7pPr>
            <a:lvl8pPr marL="1371600" algn="ctr" rtl="0" fontAlgn="base">
              <a:spcBef>
                <a:spcPct val="0"/>
              </a:spcBef>
              <a:spcAft>
                <a:spcPct val="0"/>
              </a:spcAft>
              <a:defRPr sz="3200">
                <a:solidFill>
                  <a:schemeClr val="tx1"/>
                </a:solidFill>
                <a:latin typeface="微软雅黑" pitchFamily="34" charset="-122"/>
                <a:ea typeface="微软雅黑" pitchFamily="34" charset="-122"/>
              </a:defRPr>
            </a:lvl8pPr>
            <a:lvl9pPr marL="1828800" algn="ctr" rtl="0" fontAlgn="base">
              <a:spcBef>
                <a:spcPct val="0"/>
              </a:spcBef>
              <a:spcAft>
                <a:spcPct val="0"/>
              </a:spcAft>
              <a:defRPr sz="3200">
                <a:solidFill>
                  <a:schemeClr val="tx1"/>
                </a:solidFill>
                <a:latin typeface="微软雅黑" pitchFamily="34" charset="-122"/>
                <a:ea typeface="微软雅黑" pitchFamily="34" charset="-122"/>
              </a:defRPr>
            </a:lvl9pPr>
          </a:lstStyle>
          <a:p>
            <a:pPr eaLnBrk="1" hangingPunct="1"/>
            <a:r>
              <a:rPr lang="zh-CN" altLang="en-US"/>
              <a:t>拓扑排序算法描述</a:t>
            </a:r>
          </a:p>
        </p:txBody>
      </p:sp>
      <p:cxnSp>
        <p:nvCxnSpPr>
          <p:cNvPr id="50" name="直接连接符 49"/>
          <p:cNvCxnSpPr/>
          <p:nvPr/>
        </p:nvCxnSpPr>
        <p:spPr bwMode="auto">
          <a:xfrm>
            <a:off x="-3304" y="4005064"/>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2835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repeatCount="3000" fill="hold" grpId="1" nodeType="clickEffect">
                                  <p:stCondLst>
                                    <p:cond delay="0"/>
                                  </p:stCondLst>
                                  <p:childTnLst>
                                    <p:anim calcmode="discrete" valueType="str">
                                      <p:cBhvr>
                                        <p:cTn id="11" dur="500" fill="hold"/>
                                        <p:tgtEl>
                                          <p:spTgt spid="20"/>
                                        </p:tgtEl>
                                        <p:attrNameLst>
                                          <p:attrName>style.visibility</p:attrName>
                                        </p:attrNameLst>
                                      </p:cBhvr>
                                      <p:tavLst>
                                        <p:tav tm="0">
                                          <p:val>
                                            <p:strVal val="hidden"/>
                                          </p:val>
                                        </p:tav>
                                        <p:tav tm="50000">
                                          <p:val>
                                            <p:strVal val="visible"/>
                                          </p:val>
                                        </p:tav>
                                      </p:tavLst>
                                    </p:anim>
                                  </p:childTnLst>
                                </p:cTn>
                              </p:par>
                            </p:childTnLst>
                          </p:cTn>
                        </p:par>
                        <p:par>
                          <p:cTn id="12" fill="hold">
                            <p:stCondLst>
                              <p:cond delay="1500"/>
                            </p:stCondLst>
                            <p:childTnLst>
                              <p:par>
                                <p:cTn id="13" presetID="9" presetClass="exit" presetSubtype="0" fill="hold" grpId="0" nodeType="afterEffect">
                                  <p:stCondLst>
                                    <p:cond delay="0"/>
                                  </p:stCondLst>
                                  <p:childTnLst>
                                    <p:animEffect transition="out" filter="dissolve">
                                      <p:cBhvr>
                                        <p:cTn id="14" dur="500"/>
                                        <p:tgtEl>
                                          <p:spTgt spid="20"/>
                                        </p:tgtEl>
                                      </p:cBhvr>
                                    </p:animEffect>
                                    <p:set>
                                      <p:cBhvr>
                                        <p:cTn id="15" dur="1" fill="hold">
                                          <p:stCondLst>
                                            <p:cond delay="499"/>
                                          </p:stCondLst>
                                        </p:cTn>
                                        <p:tgtEl>
                                          <p:spTgt spid="20"/>
                                        </p:tgtEl>
                                        <p:attrNameLst>
                                          <p:attrName>style.visibility</p:attrName>
                                        </p:attrNameLst>
                                      </p:cBhvr>
                                      <p:to>
                                        <p:strVal val="hidden"/>
                                      </p:to>
                                    </p:set>
                                  </p:childTnLst>
                                </p:cTn>
                              </p:par>
                            </p:childTnLst>
                          </p:cTn>
                        </p:par>
                        <p:par>
                          <p:cTn id="16" fill="hold">
                            <p:stCondLst>
                              <p:cond delay="2000"/>
                            </p:stCondLst>
                            <p:childTnLst>
                              <p:par>
                                <p:cTn id="17" presetID="1" presetClass="exit" presetSubtype="0" fill="hold" nodeType="afterEffect">
                                  <p:stCondLst>
                                    <p:cond delay="0"/>
                                  </p:stCondLst>
                                  <p:childTnLst>
                                    <p:set>
                                      <p:cBhvr>
                                        <p:cTn id="18" dur="1" fill="hold">
                                          <p:stCondLst>
                                            <p:cond delay="0"/>
                                          </p:stCondLst>
                                        </p:cTn>
                                        <p:tgtEl>
                                          <p:spTgt spid="24"/>
                                        </p:tgtEl>
                                        <p:attrNameLst>
                                          <p:attrName>style.visibility</p:attrName>
                                        </p:attrNameLst>
                                      </p:cBhvr>
                                      <p:to>
                                        <p:strVal val="hidden"/>
                                      </p:to>
                                    </p:se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left)">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heel(1)">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heel(1)">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heel(1)">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dissolve">
                                      <p:cBhvr>
                                        <p:cTn id="56" dur="500"/>
                                        <p:tgtEl>
                                          <p:spTgt spid="36"/>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8"/>
                                        </p:tgtEl>
                                        <p:attrNameLst>
                                          <p:attrName>style.visibility</p:attrName>
                                        </p:attrNameLst>
                                      </p:cBhvr>
                                      <p:to>
                                        <p:strVal val="hidden"/>
                                      </p:to>
                                    </p:set>
                                  </p:childTnLst>
                                </p:cTn>
                              </p:par>
                            </p:childTnLst>
                          </p:cTn>
                        </p:par>
                        <p:par>
                          <p:cTn id="61" fill="hold">
                            <p:stCondLst>
                              <p:cond delay="0"/>
                            </p:stCondLst>
                            <p:childTnLst>
                              <p:par>
                                <p:cTn id="62" presetID="22" presetClass="entr" presetSubtype="8"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left)">
                                      <p:cBhvr>
                                        <p:cTn id="64" dur="500"/>
                                        <p:tgtEl>
                                          <p:spTgt spid="42"/>
                                        </p:tgtEl>
                                      </p:cBhvr>
                                    </p:animEffect>
                                  </p:childTnLst>
                                </p:cTn>
                              </p:par>
                            </p:childTnLst>
                          </p:cTn>
                        </p:par>
                        <p:par>
                          <p:cTn id="65" fill="hold">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dissolve">
                                      <p:cBhvr>
                                        <p:cTn id="68" dur="500"/>
                                        <p:tgtEl>
                                          <p:spTgt spid="40"/>
                                        </p:tgtEl>
                                      </p:cBhvr>
                                    </p:animEffect>
                                  </p:childTnLst>
                                </p:cTn>
                              </p:par>
                            </p:childTnLst>
                          </p:cTn>
                        </p:par>
                        <p:par>
                          <p:cTn id="69" fill="hold">
                            <p:stCondLst>
                              <p:cond delay="1000"/>
                            </p:stCondLst>
                            <p:childTnLst>
                              <p:par>
                                <p:cTn id="70" presetID="1" presetClass="exit" presetSubtype="0" fill="hold" nodeType="afterEffect">
                                  <p:stCondLst>
                                    <p:cond delay="0"/>
                                  </p:stCondLst>
                                  <p:childTnLst>
                                    <p:set>
                                      <p:cBhvr>
                                        <p:cTn id="71" dur="1" fill="hold">
                                          <p:stCondLst>
                                            <p:cond delay="0"/>
                                          </p:stCondLst>
                                        </p:cTn>
                                        <p:tgtEl>
                                          <p:spTgt spid="21"/>
                                        </p:tgtEl>
                                        <p:attrNameLst>
                                          <p:attrName>style.visibility</p:attrName>
                                        </p:attrNameLst>
                                      </p:cBhvr>
                                      <p:to>
                                        <p:strVal val="hidden"/>
                                      </p:to>
                                    </p:set>
                                  </p:childTnLst>
                                </p:cTn>
                              </p:par>
                            </p:childTnLst>
                          </p:cTn>
                        </p:par>
                        <p:par>
                          <p:cTn id="72" fill="hold">
                            <p:stCondLst>
                              <p:cond delay="1000"/>
                            </p:stCondLst>
                            <p:childTnLst>
                              <p:par>
                                <p:cTn id="73" presetID="22" presetClass="entr" presetSubtype="8"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left)">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21" presetClass="entr" presetSubtype="1" fill="hold" grpId="0" nodeType="click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wheel(1)">
                                      <p:cBhvr>
                                        <p:cTn id="80" dur="500"/>
                                        <p:tgtEl>
                                          <p:spTgt spid="38"/>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dissolve">
                                      <p:cBhvr>
                                        <p:cTn id="85" dur="500"/>
                                        <p:tgtEl>
                                          <p:spTgt spid="39"/>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41"/>
                                        </p:tgtEl>
                                        <p:attrNameLst>
                                          <p:attrName>style.visibility</p:attrName>
                                        </p:attrNameLst>
                                      </p:cBhvr>
                                      <p:to>
                                        <p:strVal val="visible"/>
                                      </p:to>
                                    </p:set>
                                    <p:animEffect transition="in" filter="dissolve">
                                      <p:cBhvr>
                                        <p:cTn id="90" dur="500"/>
                                        <p:tgtEl>
                                          <p:spTgt spid="41"/>
                                        </p:tgtEl>
                                      </p:cBhvr>
                                    </p:animEffect>
                                  </p:childTnLst>
                                </p:cTn>
                              </p:par>
                            </p:childTnLst>
                          </p:cTn>
                        </p:par>
                        <p:par>
                          <p:cTn id="91" fill="hold">
                            <p:stCondLst>
                              <p:cond delay="500"/>
                            </p:stCondLst>
                            <p:childTnLst>
                              <p:par>
                                <p:cTn id="92" presetID="1" presetClass="exit" presetSubtype="0" fill="hold" nodeType="afterEffect">
                                  <p:stCondLst>
                                    <p:cond delay="0"/>
                                  </p:stCondLst>
                                  <p:childTnLst>
                                    <p:set>
                                      <p:cBhvr>
                                        <p:cTn id="93" dur="1" fill="hold">
                                          <p:stCondLst>
                                            <p:cond delay="0"/>
                                          </p:stCondLst>
                                        </p:cTn>
                                        <p:tgtEl>
                                          <p:spTgt spid="24"/>
                                        </p:tgtEl>
                                        <p:attrNameLst>
                                          <p:attrName>style.visibility</p:attrName>
                                        </p:attrNameLst>
                                      </p:cBhvr>
                                      <p:to>
                                        <p:strVal val="hidden"/>
                                      </p:to>
                                    </p:set>
                                  </p:childTnLst>
                                </p:cTn>
                              </p:par>
                            </p:childTnLst>
                          </p:cTn>
                        </p:par>
                        <p:par>
                          <p:cTn id="94" fill="hold">
                            <p:stCondLst>
                              <p:cond delay="500"/>
                            </p:stCondLst>
                            <p:childTnLst>
                              <p:par>
                                <p:cTn id="95" presetID="22" presetClass="entr" presetSubtype="8" fill="hold" nodeType="after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ipe(left)">
                                      <p:cBhvr>
                                        <p:cTn id="9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8" grpId="0"/>
      <p:bldP spid="28" grpId="1"/>
      <p:bldP spid="30" grpId="0" animBg="1"/>
      <p:bldP spid="33" grpId="0"/>
      <p:bldP spid="34" grpId="0" animBg="1"/>
      <p:bldP spid="35" grpId="0" animBg="1"/>
      <p:bldP spid="36" grpId="0" animBg="1"/>
      <p:bldP spid="37" grpId="0" animBg="1"/>
      <p:bldP spid="38" grpId="0" animBg="1"/>
      <p:bldP spid="39" grpId="0" animBg="1"/>
      <p:bldP spid="40" grpId="0"/>
      <p:bldP spid="41" grpId="0"/>
      <p:bldP spid="42" grpId="0"/>
      <p:bldP spid="46" grpId="0"/>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3446161999"/>
              </p:ext>
            </p:extLst>
          </p:nvPr>
        </p:nvGraphicFramePr>
        <p:xfrm>
          <a:off x="827285" y="3969655"/>
          <a:ext cx="7777163" cy="2879725"/>
        </p:xfrm>
        <a:graphic>
          <a:graphicData uri="http://schemas.openxmlformats.org/presentationml/2006/ole">
            <mc:AlternateContent xmlns:mc="http://schemas.openxmlformats.org/markup-compatibility/2006">
              <mc:Choice xmlns:v="urn:schemas-microsoft-com:vml" Requires="v">
                <p:oleObj spid="_x0000_s221236" name="Visio" r:id="rId4" imgW="7599500" imgH="3384415" progId="Visio.Drawing.11">
                  <p:embed/>
                </p:oleObj>
              </mc:Choice>
              <mc:Fallback>
                <p:oleObj name="Visio" r:id="rId4" imgW="7599500" imgH="338441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285" y="3969655"/>
                        <a:ext cx="7777163"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3"/>
          <p:cNvGrpSpPr>
            <a:grpSpLocks/>
          </p:cNvGrpSpPr>
          <p:nvPr/>
        </p:nvGrpSpPr>
        <p:grpSpPr bwMode="auto">
          <a:xfrm>
            <a:off x="3378250" y="750503"/>
            <a:ext cx="2201862" cy="2930525"/>
            <a:chOff x="3580" y="2383"/>
            <a:chExt cx="1387" cy="1846"/>
          </a:xfrm>
        </p:grpSpPr>
        <p:sp>
          <p:nvSpPr>
            <p:cNvPr id="5" name="Rectangle 195"/>
            <p:cNvSpPr>
              <a:spLocks noChangeArrowheads="1"/>
            </p:cNvSpPr>
            <p:nvPr/>
          </p:nvSpPr>
          <p:spPr bwMode="auto">
            <a:xfrm>
              <a:off x="3580" y="2614"/>
              <a:ext cx="1126" cy="1615"/>
            </a:xfrm>
            <a:prstGeom prst="rect">
              <a:avLst/>
            </a:prstGeom>
            <a:solidFill>
              <a:schemeClr val="bg1"/>
            </a:solidFill>
            <a:ln w="38100">
              <a:solidFill>
                <a:schemeClr val="bg2">
                  <a:lumMod val="10000"/>
                </a:schemeClr>
              </a:solidFill>
              <a:miter lim="800000"/>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kumimoji="1" lang="zh-CN" altLang="en-US" sz="2000">
                <a:latin typeface="+mj-lt"/>
              </a:endParaRPr>
            </a:p>
          </p:txBody>
        </p:sp>
        <p:sp>
          <p:nvSpPr>
            <p:cNvPr id="6" name="Line 167"/>
            <p:cNvSpPr>
              <a:spLocks noChangeShapeType="1"/>
            </p:cNvSpPr>
            <p:nvPr/>
          </p:nvSpPr>
          <p:spPr bwMode="auto">
            <a:xfrm>
              <a:off x="3580" y="2397"/>
              <a:ext cx="0" cy="1722"/>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7" name="Line 168"/>
            <p:cNvSpPr>
              <a:spLocks noChangeShapeType="1"/>
            </p:cNvSpPr>
            <p:nvPr/>
          </p:nvSpPr>
          <p:spPr bwMode="auto">
            <a:xfrm>
              <a:off x="3580" y="4229"/>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8" name="Line 171"/>
            <p:cNvSpPr>
              <a:spLocks noChangeShapeType="1"/>
            </p:cNvSpPr>
            <p:nvPr/>
          </p:nvSpPr>
          <p:spPr bwMode="auto">
            <a:xfrm>
              <a:off x="3580" y="3583"/>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9" name="Line 172"/>
            <p:cNvSpPr>
              <a:spLocks noChangeShapeType="1"/>
            </p:cNvSpPr>
            <p:nvPr/>
          </p:nvSpPr>
          <p:spPr bwMode="auto">
            <a:xfrm>
              <a:off x="3580" y="3260"/>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10" name="Line 173"/>
            <p:cNvSpPr>
              <a:spLocks noChangeShapeType="1"/>
            </p:cNvSpPr>
            <p:nvPr/>
          </p:nvSpPr>
          <p:spPr bwMode="auto">
            <a:xfrm>
              <a:off x="3580" y="3906"/>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11" name="Line 174"/>
            <p:cNvSpPr>
              <a:spLocks noChangeShapeType="1"/>
            </p:cNvSpPr>
            <p:nvPr/>
          </p:nvSpPr>
          <p:spPr bwMode="auto">
            <a:xfrm>
              <a:off x="3580" y="2937"/>
              <a:ext cx="1126" cy="0"/>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grpSp>
          <p:nvGrpSpPr>
            <p:cNvPr id="12" name="Group 11"/>
            <p:cNvGrpSpPr>
              <a:grpSpLocks/>
            </p:cNvGrpSpPr>
            <p:nvPr/>
          </p:nvGrpSpPr>
          <p:grpSpPr bwMode="auto">
            <a:xfrm>
              <a:off x="4706" y="2383"/>
              <a:ext cx="261" cy="1818"/>
              <a:chOff x="4706" y="2383"/>
              <a:chExt cx="261" cy="1818"/>
            </a:xfrm>
          </p:grpSpPr>
          <p:sp>
            <p:nvSpPr>
              <p:cNvPr id="13" name="Line 169"/>
              <p:cNvSpPr>
                <a:spLocks noChangeShapeType="1"/>
              </p:cNvSpPr>
              <p:nvPr/>
            </p:nvSpPr>
            <p:spPr bwMode="auto">
              <a:xfrm flipV="1">
                <a:off x="4706" y="2383"/>
                <a:ext cx="0" cy="1739"/>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grpSp>
            <p:nvGrpSpPr>
              <p:cNvPr id="14" name="Group 13"/>
              <p:cNvGrpSpPr>
                <a:grpSpLocks/>
              </p:cNvGrpSpPr>
              <p:nvPr/>
            </p:nvGrpSpPr>
            <p:grpSpPr bwMode="auto">
              <a:xfrm>
                <a:off x="4736" y="2635"/>
                <a:ext cx="231" cy="1566"/>
                <a:chOff x="4736" y="2635"/>
                <a:chExt cx="231" cy="1566"/>
              </a:xfrm>
            </p:grpSpPr>
            <p:sp>
              <p:nvSpPr>
                <p:cNvPr id="15" name="Text Box 176"/>
                <p:cNvSpPr txBox="1">
                  <a:spLocks noChangeArrowheads="1"/>
                </p:cNvSpPr>
                <p:nvPr/>
              </p:nvSpPr>
              <p:spPr bwMode="auto">
                <a:xfrm>
                  <a:off x="4736" y="2964"/>
                  <a:ext cx="231" cy="252"/>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latin typeface="+mj-lt"/>
                    </a:rPr>
                    <a:t>3</a:t>
                  </a:r>
                </a:p>
              </p:txBody>
            </p:sp>
            <p:sp>
              <p:nvSpPr>
                <p:cNvPr id="16" name="Text Box 177"/>
                <p:cNvSpPr txBox="1">
                  <a:spLocks noChangeArrowheads="1"/>
                </p:cNvSpPr>
                <p:nvPr/>
              </p:nvSpPr>
              <p:spPr bwMode="auto">
                <a:xfrm>
                  <a:off x="4736" y="3292"/>
                  <a:ext cx="231" cy="251"/>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latin typeface="+mj-lt"/>
                    </a:rPr>
                    <a:t>2</a:t>
                  </a:r>
                </a:p>
              </p:txBody>
            </p:sp>
            <p:sp>
              <p:nvSpPr>
                <p:cNvPr id="17" name="Text Box 178"/>
                <p:cNvSpPr txBox="1">
                  <a:spLocks noChangeArrowheads="1"/>
                </p:cNvSpPr>
                <p:nvPr/>
              </p:nvSpPr>
              <p:spPr bwMode="auto">
                <a:xfrm>
                  <a:off x="4736" y="3622"/>
                  <a:ext cx="231" cy="25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latin typeface="+mj-lt"/>
                    </a:rPr>
                    <a:t>1</a:t>
                  </a:r>
                </a:p>
              </p:txBody>
            </p:sp>
            <p:sp>
              <p:nvSpPr>
                <p:cNvPr id="18" name="Text Box 179"/>
                <p:cNvSpPr txBox="1">
                  <a:spLocks noChangeArrowheads="1"/>
                </p:cNvSpPr>
                <p:nvPr/>
              </p:nvSpPr>
              <p:spPr bwMode="auto">
                <a:xfrm>
                  <a:off x="4736" y="3951"/>
                  <a:ext cx="231" cy="25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latin typeface="+mj-lt"/>
                    </a:rPr>
                    <a:t>0</a:t>
                  </a:r>
                </a:p>
              </p:txBody>
            </p:sp>
            <p:sp>
              <p:nvSpPr>
                <p:cNvPr id="19" name="Text Box 194"/>
                <p:cNvSpPr txBox="1">
                  <a:spLocks noChangeArrowheads="1"/>
                </p:cNvSpPr>
                <p:nvPr/>
              </p:nvSpPr>
              <p:spPr bwMode="auto">
                <a:xfrm>
                  <a:off x="4736" y="2635"/>
                  <a:ext cx="231" cy="251"/>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a:latin typeface="+mj-lt"/>
                    </a:rPr>
                    <a:t>4</a:t>
                  </a:r>
                </a:p>
              </p:txBody>
            </p:sp>
          </p:grpSp>
        </p:grpSp>
      </p:grpSp>
      <p:sp>
        <p:nvSpPr>
          <p:cNvPr id="20" name="Text Box 184"/>
          <p:cNvSpPr txBox="1">
            <a:spLocks noChangeArrowheads="1"/>
          </p:cNvSpPr>
          <p:nvPr/>
        </p:nvSpPr>
        <p:spPr bwMode="auto">
          <a:xfrm>
            <a:off x="3419525" y="3177790"/>
            <a:ext cx="1727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400" b="1">
                <a:solidFill>
                  <a:srgbClr val="0000FF"/>
                </a:solidFill>
                <a:latin typeface="Verdana" pitchFamily="34" charset="0"/>
              </a:rPr>
              <a:t>3</a:t>
            </a:r>
          </a:p>
        </p:txBody>
      </p:sp>
      <p:grpSp>
        <p:nvGrpSpPr>
          <p:cNvPr id="21" name="Group 20"/>
          <p:cNvGrpSpPr>
            <a:grpSpLocks/>
          </p:cNvGrpSpPr>
          <p:nvPr/>
        </p:nvGrpSpPr>
        <p:grpSpPr bwMode="auto">
          <a:xfrm>
            <a:off x="2122537" y="3212715"/>
            <a:ext cx="1214438" cy="396875"/>
            <a:chOff x="2789" y="3951"/>
            <a:chExt cx="765" cy="250"/>
          </a:xfrm>
        </p:grpSpPr>
        <p:sp>
          <p:nvSpPr>
            <p:cNvPr id="22" name="Line 180"/>
            <p:cNvSpPr>
              <a:spLocks noChangeShapeType="1"/>
            </p:cNvSpPr>
            <p:nvPr/>
          </p:nvSpPr>
          <p:spPr bwMode="auto">
            <a:xfrm>
              <a:off x="3179" y="4076"/>
              <a:ext cx="3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181"/>
            <p:cNvSpPr txBox="1">
              <a:spLocks noChangeArrowheads="1"/>
            </p:cNvSpPr>
            <p:nvPr/>
          </p:nvSpPr>
          <p:spPr bwMode="auto">
            <a:xfrm>
              <a:off x="2789" y="3951"/>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b="1">
                  <a:latin typeface="Verdana" pitchFamily="34" charset="0"/>
                </a:rPr>
                <a:t>top</a:t>
              </a:r>
            </a:p>
          </p:txBody>
        </p:sp>
      </p:grpSp>
      <p:grpSp>
        <p:nvGrpSpPr>
          <p:cNvPr id="24" name="Group 23"/>
          <p:cNvGrpSpPr>
            <a:grpSpLocks/>
          </p:cNvGrpSpPr>
          <p:nvPr/>
        </p:nvGrpSpPr>
        <p:grpSpPr bwMode="auto">
          <a:xfrm>
            <a:off x="2122537" y="2695190"/>
            <a:ext cx="1214438" cy="396875"/>
            <a:chOff x="2789" y="3951"/>
            <a:chExt cx="765" cy="250"/>
          </a:xfrm>
        </p:grpSpPr>
        <p:sp>
          <p:nvSpPr>
            <p:cNvPr id="25" name="Line 180"/>
            <p:cNvSpPr>
              <a:spLocks noChangeShapeType="1"/>
            </p:cNvSpPr>
            <p:nvPr/>
          </p:nvSpPr>
          <p:spPr bwMode="auto">
            <a:xfrm>
              <a:off x="3179" y="4076"/>
              <a:ext cx="3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Text Box 181"/>
            <p:cNvSpPr txBox="1">
              <a:spLocks noChangeArrowheads="1"/>
            </p:cNvSpPr>
            <p:nvPr/>
          </p:nvSpPr>
          <p:spPr bwMode="auto">
            <a:xfrm>
              <a:off x="2789" y="3951"/>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b="1">
                  <a:latin typeface="Verdana" pitchFamily="34" charset="0"/>
                </a:rPr>
                <a:t>top</a:t>
              </a:r>
            </a:p>
          </p:txBody>
        </p:sp>
      </p:grpSp>
      <p:sp>
        <p:nvSpPr>
          <p:cNvPr id="27" name="Rectangle 26"/>
          <p:cNvSpPr>
            <a:spLocks noChangeArrowheads="1"/>
          </p:cNvSpPr>
          <p:nvPr/>
        </p:nvSpPr>
        <p:spPr bwMode="auto">
          <a:xfrm>
            <a:off x="5893544" y="2639256"/>
            <a:ext cx="2474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en-US" sz="2400" dirty="0" err="1">
                <a:solidFill>
                  <a:schemeClr val="bg2">
                    <a:lumMod val="10000"/>
                  </a:schemeClr>
                </a:solidFill>
                <a:latin typeface="Verdana" pitchFamily="34" charset="0"/>
                <a:ea typeface="微软雅黑" pitchFamily="34" charset="-122"/>
              </a:rPr>
              <a:t>输出序列</a:t>
            </a:r>
            <a:r>
              <a:rPr kumimoji="1" lang="en-US" altLang="en-US" sz="2400" dirty="0">
                <a:solidFill>
                  <a:schemeClr val="bg2">
                    <a:lumMod val="10000"/>
                  </a:schemeClr>
                </a:solidFill>
                <a:latin typeface="Verdana" pitchFamily="34" charset="0"/>
                <a:ea typeface="微软雅黑" pitchFamily="34" charset="-122"/>
              </a:rPr>
              <a:t>：</a:t>
            </a:r>
            <a:endParaRPr kumimoji="1" lang="zh-CN" altLang="en-US" sz="2400" dirty="0">
              <a:solidFill>
                <a:schemeClr val="bg2">
                  <a:lumMod val="10000"/>
                </a:schemeClr>
              </a:solidFill>
              <a:latin typeface="Verdana" pitchFamily="34" charset="0"/>
              <a:ea typeface="微软雅黑" pitchFamily="34" charset="-122"/>
            </a:endParaRPr>
          </a:p>
        </p:txBody>
      </p:sp>
      <p:sp>
        <p:nvSpPr>
          <p:cNvPr id="28" name="Rectangle 27"/>
          <p:cNvSpPr>
            <a:spLocks noChangeArrowheads="1"/>
          </p:cNvSpPr>
          <p:nvPr/>
        </p:nvSpPr>
        <p:spPr bwMode="auto">
          <a:xfrm>
            <a:off x="269726" y="1639652"/>
            <a:ext cx="237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en-US" sz="2400" dirty="0" err="1">
                <a:solidFill>
                  <a:schemeClr val="bg2">
                    <a:lumMod val="10000"/>
                  </a:schemeClr>
                </a:solidFill>
                <a:latin typeface="Verdana" pitchFamily="34" charset="0"/>
                <a:ea typeface="微软雅黑" pitchFamily="34" charset="-122"/>
              </a:rPr>
              <a:t>栈顶</a:t>
            </a:r>
            <a:r>
              <a:rPr kumimoji="1" lang="en-US" altLang="zh-CN" sz="2400" dirty="0" err="1">
                <a:solidFill>
                  <a:schemeClr val="bg2">
                    <a:lumMod val="10000"/>
                  </a:schemeClr>
                </a:solidFill>
                <a:latin typeface="Verdana" pitchFamily="34" charset="0"/>
                <a:ea typeface="微软雅黑" pitchFamily="34" charset="-122"/>
              </a:rPr>
              <a:t>元素</a:t>
            </a:r>
            <a:r>
              <a:rPr kumimoji="1" lang="zh-CN" altLang="en-US" sz="2400" dirty="0">
                <a:solidFill>
                  <a:schemeClr val="bg2">
                    <a:lumMod val="10000"/>
                  </a:schemeClr>
                </a:solidFill>
                <a:latin typeface="Verdana" pitchFamily="34" charset="0"/>
                <a:ea typeface="微软雅黑" pitchFamily="34" charset="-122"/>
              </a:rPr>
              <a:t>退栈</a:t>
            </a:r>
          </a:p>
        </p:txBody>
      </p:sp>
      <p:sp>
        <p:nvSpPr>
          <p:cNvPr id="29" name="Rectangle 28"/>
          <p:cNvSpPr>
            <a:spLocks noChangeArrowheads="1"/>
          </p:cNvSpPr>
          <p:nvPr/>
        </p:nvSpPr>
        <p:spPr bwMode="auto">
          <a:xfrm>
            <a:off x="5882246" y="3201603"/>
            <a:ext cx="1223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2400" b="1">
                <a:solidFill>
                  <a:srgbClr val="CC0000"/>
                </a:solidFill>
                <a:effectLst>
                  <a:outerShdw blurRad="38100" dist="38100" dir="2700000" algn="tl">
                    <a:srgbClr val="C0C0C0"/>
                  </a:outerShdw>
                </a:effectLst>
                <a:latin typeface="Verdana" pitchFamily="34" charset="0"/>
              </a:rPr>
              <a:t>6, 1</a:t>
            </a:r>
            <a:endParaRPr kumimoji="1" lang="zh-CN" altLang="en-US" sz="2400" b="1">
              <a:solidFill>
                <a:srgbClr val="CC0000"/>
              </a:solidFill>
              <a:effectLst>
                <a:outerShdw blurRad="38100" dist="38100" dir="2700000" algn="tl">
                  <a:srgbClr val="C0C0C0"/>
                </a:outerShdw>
              </a:effectLst>
              <a:latin typeface="Verdana" pitchFamily="34" charset="0"/>
            </a:endParaRPr>
          </a:p>
          <a:p>
            <a:endParaRPr kumimoji="1" lang="zh-CN" altLang="en-US" sz="2400" b="1">
              <a:solidFill>
                <a:srgbClr val="CC0000"/>
              </a:solidFill>
              <a:effectLst>
                <a:outerShdw blurRad="38100" dist="38100" dir="2700000" algn="tl">
                  <a:srgbClr val="C0C0C0"/>
                </a:outerShdw>
              </a:effectLst>
              <a:latin typeface="Verdana" pitchFamily="34" charset="0"/>
            </a:endParaRPr>
          </a:p>
        </p:txBody>
      </p:sp>
      <p:sp>
        <p:nvSpPr>
          <p:cNvPr id="30" name="Rectangle 29"/>
          <p:cNvSpPr>
            <a:spLocks noChangeArrowheads="1"/>
          </p:cNvSpPr>
          <p:nvPr/>
        </p:nvSpPr>
        <p:spPr bwMode="auto">
          <a:xfrm>
            <a:off x="3053214" y="5385260"/>
            <a:ext cx="1476000" cy="432000"/>
          </a:xfrm>
          <a:prstGeom prst="rect">
            <a:avLst/>
          </a:prstGeom>
          <a:noFill/>
          <a:ln w="57150">
            <a:solidFill>
              <a:srgbClr val="CC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sp>
        <p:nvSpPr>
          <p:cNvPr id="31" name="Rectangle 30"/>
          <p:cNvSpPr>
            <a:spLocks noChangeArrowheads="1"/>
          </p:cNvSpPr>
          <p:nvPr/>
        </p:nvSpPr>
        <p:spPr bwMode="auto">
          <a:xfrm>
            <a:off x="1474985" y="5409517"/>
            <a:ext cx="360363" cy="287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6000" rIns="0" bIns="0"/>
          <a:lstStyle/>
          <a:p>
            <a:pPr algn="ctr"/>
            <a:r>
              <a:rPr kumimoji="1" lang="en-US" altLang="zh-CN" sz="2200" b="1">
                <a:effectLst>
                  <a:outerShdw blurRad="38100" dist="38100" dir="2700000" algn="tl">
                    <a:srgbClr val="C0C0C0"/>
                  </a:outerShdw>
                </a:effectLst>
                <a:latin typeface="Verdana" pitchFamily="34" charset="0"/>
              </a:rPr>
              <a:t>1</a:t>
            </a:r>
            <a:endParaRPr kumimoji="1" lang="zh-CN" altLang="en-US" sz="2200" b="1">
              <a:effectLst>
                <a:outerShdw blurRad="38100" dist="38100" dir="2700000" algn="tl">
                  <a:srgbClr val="C0C0C0"/>
                </a:outerShdw>
              </a:effectLst>
              <a:latin typeface="Verdana" pitchFamily="34" charset="0"/>
            </a:endParaRPr>
          </a:p>
        </p:txBody>
      </p:sp>
      <p:sp>
        <p:nvSpPr>
          <p:cNvPr id="32" name="Rectangle 31"/>
          <p:cNvSpPr>
            <a:spLocks noChangeArrowheads="1"/>
          </p:cNvSpPr>
          <p:nvPr/>
        </p:nvSpPr>
        <p:spPr bwMode="auto">
          <a:xfrm>
            <a:off x="1474985" y="5914342"/>
            <a:ext cx="360363" cy="287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kumimoji="1" lang="en-US" altLang="zh-CN" sz="2200" b="1">
                <a:effectLst>
                  <a:outerShdw blurRad="38100" dist="38100" dir="2700000" algn="tl">
                    <a:srgbClr val="C0C0C0"/>
                  </a:outerShdw>
                </a:effectLst>
                <a:latin typeface="Verdana" pitchFamily="34" charset="0"/>
              </a:rPr>
              <a:t>2</a:t>
            </a:r>
            <a:endParaRPr kumimoji="1" lang="zh-CN" altLang="en-US" sz="2200" b="1">
              <a:effectLst>
                <a:outerShdw blurRad="38100" dist="38100" dir="2700000" algn="tl">
                  <a:srgbClr val="C0C0C0"/>
                </a:outerShdw>
              </a:effectLst>
              <a:latin typeface="Verdana" pitchFamily="34" charset="0"/>
            </a:endParaRPr>
          </a:p>
        </p:txBody>
      </p:sp>
      <p:sp>
        <p:nvSpPr>
          <p:cNvPr id="33" name="Rectangle 32"/>
          <p:cNvSpPr>
            <a:spLocks noChangeArrowheads="1"/>
          </p:cNvSpPr>
          <p:nvPr/>
        </p:nvSpPr>
        <p:spPr bwMode="auto">
          <a:xfrm>
            <a:off x="6672821" y="3201603"/>
            <a:ext cx="792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2400" b="1">
                <a:solidFill>
                  <a:srgbClr val="CC0000"/>
                </a:solidFill>
                <a:effectLst>
                  <a:outerShdw blurRad="38100" dist="38100" dir="2700000" algn="tl">
                    <a:srgbClr val="C0C0C0"/>
                  </a:outerShdw>
                </a:effectLst>
                <a:latin typeface="Verdana" pitchFamily="34" charset="0"/>
              </a:rPr>
              <a:t>, 4</a:t>
            </a:r>
            <a:endParaRPr kumimoji="1" lang="zh-CN" altLang="en-US" sz="2400" b="1">
              <a:solidFill>
                <a:srgbClr val="CC0000"/>
              </a:solidFill>
              <a:effectLst>
                <a:outerShdw blurRad="38100" dist="38100" dir="2700000" algn="tl">
                  <a:srgbClr val="C0C0C0"/>
                </a:outerShdw>
              </a:effectLst>
              <a:latin typeface="Verdana" pitchFamily="34" charset="0"/>
            </a:endParaRPr>
          </a:p>
        </p:txBody>
      </p:sp>
      <p:sp>
        <p:nvSpPr>
          <p:cNvPr id="34" name="Rectangle 34"/>
          <p:cNvSpPr>
            <a:spLocks noChangeArrowheads="1"/>
          </p:cNvSpPr>
          <p:nvPr/>
        </p:nvSpPr>
        <p:spPr bwMode="auto">
          <a:xfrm>
            <a:off x="1474985" y="4472892"/>
            <a:ext cx="431800" cy="360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6000" rIns="36000" bIns="36000"/>
          <a:lstStyle/>
          <a:p>
            <a:pPr algn="ctr"/>
            <a:r>
              <a:rPr kumimoji="1" lang="en-US" altLang="zh-CN" sz="2200" b="1">
                <a:effectLst>
                  <a:outerShdw blurRad="38100" dist="38100" dir="2700000" algn="tl">
                    <a:srgbClr val="C0C0C0"/>
                  </a:outerShdw>
                </a:effectLst>
                <a:latin typeface="Verdana" pitchFamily="34" charset="0"/>
              </a:rPr>
              <a:t>1</a:t>
            </a:r>
            <a:endParaRPr kumimoji="1" lang="zh-CN" altLang="en-US" sz="2200" b="1">
              <a:effectLst>
                <a:outerShdw blurRad="38100" dist="38100" dir="2700000" algn="tl">
                  <a:srgbClr val="C0C0C0"/>
                </a:outerShdw>
              </a:effectLst>
              <a:latin typeface="Verdana" pitchFamily="34" charset="0"/>
            </a:endParaRPr>
          </a:p>
        </p:txBody>
      </p:sp>
      <p:sp>
        <p:nvSpPr>
          <p:cNvPr id="35" name="Rectangle 35"/>
          <p:cNvSpPr>
            <a:spLocks noChangeArrowheads="1"/>
          </p:cNvSpPr>
          <p:nvPr/>
        </p:nvSpPr>
        <p:spPr bwMode="auto">
          <a:xfrm>
            <a:off x="1474985" y="4977717"/>
            <a:ext cx="431800" cy="360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6000" rIns="36000" bIns="36000"/>
          <a:lstStyle/>
          <a:p>
            <a:pPr algn="ctr"/>
            <a:r>
              <a:rPr kumimoji="1" lang="en-US" altLang="zh-CN" sz="2200" b="1">
                <a:effectLst>
                  <a:outerShdw blurRad="38100" dist="38100" dir="2700000" algn="tl">
                    <a:srgbClr val="C0C0C0"/>
                  </a:outerShdw>
                </a:effectLst>
                <a:latin typeface="Verdana" pitchFamily="34" charset="0"/>
              </a:rPr>
              <a:t>0</a:t>
            </a:r>
            <a:endParaRPr kumimoji="1" lang="zh-CN" altLang="en-US" sz="2200" b="1">
              <a:effectLst>
                <a:outerShdw blurRad="38100" dist="38100" dir="2700000" algn="tl">
                  <a:srgbClr val="C0C0C0"/>
                </a:outerShdw>
              </a:effectLst>
              <a:latin typeface="Verdana" pitchFamily="34" charset="0"/>
            </a:endParaRPr>
          </a:p>
        </p:txBody>
      </p:sp>
      <p:sp>
        <p:nvSpPr>
          <p:cNvPr id="36" name="Rectangle 38"/>
          <p:cNvSpPr>
            <a:spLocks noChangeArrowheads="1"/>
          </p:cNvSpPr>
          <p:nvPr/>
        </p:nvSpPr>
        <p:spPr bwMode="auto">
          <a:xfrm>
            <a:off x="1474985" y="5409517"/>
            <a:ext cx="431800" cy="360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6000" rIns="36000" bIns="36000"/>
          <a:lstStyle/>
          <a:p>
            <a:pPr algn="ctr"/>
            <a:r>
              <a:rPr kumimoji="1" lang="en-US" altLang="zh-CN" sz="2200" b="1">
                <a:effectLst>
                  <a:outerShdw blurRad="38100" dist="38100" dir="2700000" algn="tl">
                    <a:srgbClr val="C0C0C0"/>
                  </a:outerShdw>
                </a:effectLst>
                <a:latin typeface="Verdana" pitchFamily="34" charset="0"/>
              </a:rPr>
              <a:t>0</a:t>
            </a:r>
            <a:endParaRPr kumimoji="1" lang="zh-CN" altLang="en-US" sz="2200" b="1">
              <a:effectLst>
                <a:outerShdw blurRad="38100" dist="38100" dir="2700000" algn="tl">
                  <a:srgbClr val="C0C0C0"/>
                </a:outerShdw>
              </a:effectLst>
              <a:latin typeface="Verdana" pitchFamily="34" charset="0"/>
            </a:endParaRPr>
          </a:p>
        </p:txBody>
      </p:sp>
      <p:sp>
        <p:nvSpPr>
          <p:cNvPr id="37" name="Text Box 184"/>
          <p:cNvSpPr txBox="1">
            <a:spLocks noChangeArrowheads="1"/>
          </p:cNvSpPr>
          <p:nvPr/>
        </p:nvSpPr>
        <p:spPr bwMode="auto">
          <a:xfrm>
            <a:off x="3419525" y="2672965"/>
            <a:ext cx="1727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400" b="1">
                <a:solidFill>
                  <a:srgbClr val="0000FF"/>
                </a:solidFill>
                <a:latin typeface="Verdana" pitchFamily="34" charset="0"/>
              </a:rPr>
              <a:t>4</a:t>
            </a:r>
          </a:p>
        </p:txBody>
      </p:sp>
      <p:sp>
        <p:nvSpPr>
          <p:cNvPr id="38" name="Rectangle 41"/>
          <p:cNvSpPr>
            <a:spLocks noChangeArrowheads="1"/>
          </p:cNvSpPr>
          <p:nvPr/>
        </p:nvSpPr>
        <p:spPr bwMode="auto">
          <a:xfrm>
            <a:off x="-19199" y="980728"/>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dirty="0">
                <a:solidFill>
                  <a:schemeClr val="bg2">
                    <a:lumMod val="10000"/>
                  </a:schemeClr>
                </a:solidFill>
                <a:latin typeface="Verdana" pitchFamily="34" charset="0"/>
                <a:ea typeface="微软雅黑" pitchFamily="34" charset="-122"/>
              </a:rPr>
              <a:t>入度为零元素入栈</a:t>
            </a:r>
          </a:p>
        </p:txBody>
      </p:sp>
      <p:grpSp>
        <p:nvGrpSpPr>
          <p:cNvPr id="39" name="Group 42"/>
          <p:cNvGrpSpPr>
            <a:grpSpLocks/>
          </p:cNvGrpSpPr>
          <p:nvPr/>
        </p:nvGrpSpPr>
        <p:grpSpPr bwMode="auto">
          <a:xfrm>
            <a:off x="2122537" y="2204652"/>
            <a:ext cx="1214438" cy="396875"/>
            <a:chOff x="2789" y="3951"/>
            <a:chExt cx="765" cy="250"/>
          </a:xfrm>
        </p:grpSpPr>
        <p:sp>
          <p:nvSpPr>
            <p:cNvPr id="40" name="Line 180"/>
            <p:cNvSpPr>
              <a:spLocks noChangeShapeType="1"/>
            </p:cNvSpPr>
            <p:nvPr/>
          </p:nvSpPr>
          <p:spPr bwMode="auto">
            <a:xfrm>
              <a:off x="3179" y="4076"/>
              <a:ext cx="3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Text Box 181"/>
            <p:cNvSpPr txBox="1">
              <a:spLocks noChangeArrowheads="1"/>
            </p:cNvSpPr>
            <p:nvPr/>
          </p:nvSpPr>
          <p:spPr bwMode="auto">
            <a:xfrm>
              <a:off x="2789" y="3951"/>
              <a:ext cx="4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2000" b="1">
                  <a:latin typeface="Verdana" pitchFamily="34" charset="0"/>
                </a:rPr>
                <a:t>top</a:t>
              </a:r>
            </a:p>
          </p:txBody>
        </p:sp>
      </p:grpSp>
      <p:sp>
        <p:nvSpPr>
          <p:cNvPr id="42" name="Rectangle 46"/>
          <p:cNvSpPr>
            <a:spLocks noChangeArrowheads="1"/>
          </p:cNvSpPr>
          <p:nvPr/>
        </p:nvSpPr>
        <p:spPr bwMode="auto">
          <a:xfrm>
            <a:off x="1474985" y="5912755"/>
            <a:ext cx="431800" cy="3603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36000" bIns="36000"/>
          <a:lstStyle/>
          <a:p>
            <a:pPr algn="ctr"/>
            <a:r>
              <a:rPr kumimoji="1" lang="en-US" altLang="zh-CN" sz="2200" b="1">
                <a:solidFill>
                  <a:srgbClr val="CC0000"/>
                </a:solidFill>
                <a:effectLst>
                  <a:outerShdw blurRad="38100" dist="38100" dir="2700000" algn="tl">
                    <a:srgbClr val="C0C0C0"/>
                  </a:outerShdw>
                </a:effectLst>
                <a:latin typeface="Verdana" pitchFamily="34" charset="0"/>
              </a:rPr>
              <a:t>1</a:t>
            </a:r>
            <a:endParaRPr kumimoji="1" lang="zh-CN" altLang="en-US" sz="2200" b="1">
              <a:solidFill>
                <a:srgbClr val="CC0000"/>
              </a:solidFill>
              <a:effectLst>
                <a:outerShdw blurRad="38100" dist="38100" dir="2700000" algn="tl">
                  <a:srgbClr val="C0C0C0"/>
                </a:outerShdw>
              </a:effectLst>
              <a:latin typeface="Verdana" pitchFamily="34" charset="0"/>
            </a:endParaRPr>
          </a:p>
        </p:txBody>
      </p:sp>
      <p:sp>
        <p:nvSpPr>
          <p:cNvPr id="43" name="Rectangle 47"/>
          <p:cNvSpPr>
            <a:spLocks noChangeArrowheads="1"/>
          </p:cNvSpPr>
          <p:nvPr/>
        </p:nvSpPr>
        <p:spPr bwMode="auto">
          <a:xfrm>
            <a:off x="7177646" y="3201603"/>
            <a:ext cx="792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2400" b="1">
                <a:solidFill>
                  <a:srgbClr val="CC0000"/>
                </a:solidFill>
                <a:effectLst>
                  <a:outerShdw blurRad="38100" dist="38100" dir="2700000" algn="tl">
                    <a:srgbClr val="C0C0C0"/>
                  </a:outerShdw>
                </a:effectLst>
                <a:latin typeface="Verdana" pitchFamily="34" charset="0"/>
              </a:rPr>
              <a:t>, 3</a:t>
            </a:r>
            <a:endParaRPr kumimoji="1" lang="zh-CN" altLang="en-US" sz="2400" b="1">
              <a:solidFill>
                <a:srgbClr val="CC0000"/>
              </a:solidFill>
              <a:effectLst>
                <a:outerShdw blurRad="38100" dist="38100" dir="2700000" algn="tl">
                  <a:srgbClr val="C0C0C0"/>
                </a:outerShdw>
              </a:effectLst>
              <a:latin typeface="Verdana" pitchFamily="34" charset="0"/>
            </a:endParaRPr>
          </a:p>
        </p:txBody>
      </p:sp>
      <p:sp>
        <p:nvSpPr>
          <p:cNvPr id="44" name="Rectangle 48"/>
          <p:cNvSpPr>
            <a:spLocks noChangeArrowheads="1"/>
          </p:cNvSpPr>
          <p:nvPr/>
        </p:nvSpPr>
        <p:spPr bwMode="auto">
          <a:xfrm>
            <a:off x="3059310" y="4904692"/>
            <a:ext cx="3492000" cy="468000"/>
          </a:xfrm>
          <a:prstGeom prst="rect">
            <a:avLst/>
          </a:prstGeom>
          <a:noFill/>
          <a:ln w="57150">
            <a:solidFill>
              <a:srgbClr val="CC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sp>
        <p:nvSpPr>
          <p:cNvPr id="45" name="Oval 49"/>
          <p:cNvSpPr>
            <a:spLocks noChangeArrowheads="1"/>
          </p:cNvSpPr>
          <p:nvPr/>
        </p:nvSpPr>
        <p:spPr bwMode="auto">
          <a:xfrm>
            <a:off x="3059310" y="4761817"/>
            <a:ext cx="936625" cy="792163"/>
          </a:xfrm>
          <a:prstGeom prst="ellipse">
            <a:avLst/>
          </a:prstGeom>
          <a:noFill/>
          <a:ln w="76200">
            <a:solidFill>
              <a:srgbClr val="990099"/>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sp>
        <p:nvSpPr>
          <p:cNvPr id="46" name="Rectangle 50"/>
          <p:cNvSpPr>
            <a:spLocks noChangeArrowheads="1"/>
          </p:cNvSpPr>
          <p:nvPr/>
        </p:nvSpPr>
        <p:spPr bwMode="auto">
          <a:xfrm>
            <a:off x="1474985" y="4472892"/>
            <a:ext cx="431800" cy="360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6000" rIns="36000" bIns="36000"/>
          <a:lstStyle/>
          <a:p>
            <a:pPr algn="ctr"/>
            <a:r>
              <a:rPr kumimoji="1" lang="en-US" altLang="zh-CN" sz="2200" b="1">
                <a:solidFill>
                  <a:srgbClr val="CC0000"/>
                </a:solidFill>
                <a:effectLst>
                  <a:outerShdw blurRad="38100" dist="38100" dir="2700000" algn="tl">
                    <a:srgbClr val="C0C0C0"/>
                  </a:outerShdw>
                </a:effectLst>
                <a:latin typeface="Verdana" pitchFamily="34" charset="0"/>
              </a:rPr>
              <a:t>0</a:t>
            </a:r>
            <a:endParaRPr kumimoji="1" lang="zh-CN" altLang="en-US" sz="2200" b="1">
              <a:solidFill>
                <a:srgbClr val="CC0000"/>
              </a:solidFill>
              <a:effectLst>
                <a:outerShdw blurRad="38100" dist="38100" dir="2700000" algn="tl">
                  <a:srgbClr val="C0C0C0"/>
                </a:outerShdw>
              </a:effectLst>
              <a:latin typeface="Verdana" pitchFamily="34" charset="0"/>
            </a:endParaRPr>
          </a:p>
        </p:txBody>
      </p:sp>
      <p:sp>
        <p:nvSpPr>
          <p:cNvPr id="48" name="Text Box 184"/>
          <p:cNvSpPr txBox="1">
            <a:spLocks noChangeArrowheads="1"/>
          </p:cNvSpPr>
          <p:nvPr/>
        </p:nvSpPr>
        <p:spPr bwMode="auto">
          <a:xfrm>
            <a:off x="3419525" y="3177790"/>
            <a:ext cx="1727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400" b="1" dirty="0">
                <a:solidFill>
                  <a:srgbClr val="0000FF"/>
                </a:solidFill>
                <a:latin typeface="Verdana" pitchFamily="34" charset="0"/>
              </a:rPr>
              <a:t>2</a:t>
            </a:r>
          </a:p>
        </p:txBody>
      </p:sp>
      <p:sp>
        <p:nvSpPr>
          <p:cNvPr id="49" name="Oval 52"/>
          <p:cNvSpPr>
            <a:spLocks noChangeArrowheads="1"/>
          </p:cNvSpPr>
          <p:nvPr/>
        </p:nvSpPr>
        <p:spPr bwMode="auto">
          <a:xfrm>
            <a:off x="5075435" y="4761817"/>
            <a:ext cx="936625" cy="792163"/>
          </a:xfrm>
          <a:prstGeom prst="ellipse">
            <a:avLst/>
          </a:prstGeom>
          <a:noFill/>
          <a:ln w="76200">
            <a:solidFill>
              <a:srgbClr val="990099"/>
            </a:solidFill>
            <a:round/>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rgbClr val="CC0000"/>
              </a:solidFill>
            </a:endParaRPr>
          </a:p>
        </p:txBody>
      </p:sp>
      <p:sp>
        <p:nvSpPr>
          <p:cNvPr id="50" name="Rectangle 53"/>
          <p:cNvSpPr>
            <a:spLocks noChangeArrowheads="1"/>
          </p:cNvSpPr>
          <p:nvPr/>
        </p:nvSpPr>
        <p:spPr bwMode="auto">
          <a:xfrm>
            <a:off x="1474985" y="5912755"/>
            <a:ext cx="431800" cy="3603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36000" bIns="36000"/>
          <a:lstStyle/>
          <a:p>
            <a:pPr algn="ctr"/>
            <a:r>
              <a:rPr kumimoji="1" lang="en-US" altLang="zh-CN" sz="2200" b="1">
                <a:solidFill>
                  <a:srgbClr val="CC0000"/>
                </a:solidFill>
                <a:effectLst>
                  <a:outerShdw blurRad="38100" dist="38100" dir="2700000" algn="tl">
                    <a:srgbClr val="C0C0C0"/>
                  </a:outerShdw>
                </a:effectLst>
                <a:latin typeface="Verdana" pitchFamily="34" charset="0"/>
              </a:rPr>
              <a:t>0</a:t>
            </a:r>
            <a:endParaRPr kumimoji="1" lang="zh-CN" altLang="en-US" sz="2200" b="1">
              <a:solidFill>
                <a:srgbClr val="CC0000"/>
              </a:solidFill>
              <a:effectLst>
                <a:outerShdw blurRad="38100" dist="38100" dir="2700000" algn="tl">
                  <a:srgbClr val="C0C0C0"/>
                </a:outerShdw>
              </a:effectLst>
              <a:latin typeface="Verdana" pitchFamily="34" charset="0"/>
            </a:endParaRPr>
          </a:p>
        </p:txBody>
      </p:sp>
      <p:sp>
        <p:nvSpPr>
          <p:cNvPr id="51" name="Text Box 184"/>
          <p:cNvSpPr txBox="1">
            <a:spLocks noChangeArrowheads="1"/>
          </p:cNvSpPr>
          <p:nvPr/>
        </p:nvSpPr>
        <p:spPr bwMode="auto">
          <a:xfrm>
            <a:off x="3419525" y="2672965"/>
            <a:ext cx="1727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2400" b="1">
                <a:solidFill>
                  <a:srgbClr val="0000FF"/>
                </a:solidFill>
                <a:latin typeface="Verdana" pitchFamily="34" charset="0"/>
              </a:rPr>
              <a:t>5</a:t>
            </a:r>
          </a:p>
        </p:txBody>
      </p:sp>
      <p:sp>
        <p:nvSpPr>
          <p:cNvPr id="52" name="Rectangle 55"/>
          <p:cNvSpPr>
            <a:spLocks noChangeArrowheads="1"/>
          </p:cNvSpPr>
          <p:nvPr/>
        </p:nvSpPr>
        <p:spPr bwMode="auto">
          <a:xfrm>
            <a:off x="7680883" y="3201603"/>
            <a:ext cx="79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2400" b="1">
                <a:solidFill>
                  <a:srgbClr val="CC0000"/>
                </a:solidFill>
                <a:effectLst>
                  <a:outerShdw blurRad="38100" dist="38100" dir="2700000" algn="tl">
                    <a:srgbClr val="C0C0C0"/>
                  </a:outerShdw>
                </a:effectLst>
                <a:latin typeface="Verdana" pitchFamily="34" charset="0"/>
              </a:rPr>
              <a:t>, 5</a:t>
            </a:r>
            <a:endParaRPr kumimoji="1" lang="zh-CN" altLang="en-US" sz="2400" b="1">
              <a:solidFill>
                <a:srgbClr val="CC0000"/>
              </a:solidFill>
              <a:effectLst>
                <a:outerShdw blurRad="38100" dist="38100" dir="2700000" algn="tl">
                  <a:srgbClr val="C0C0C0"/>
                </a:outerShdw>
              </a:effectLst>
              <a:latin typeface="Verdana" pitchFamily="34" charset="0"/>
            </a:endParaRPr>
          </a:p>
        </p:txBody>
      </p:sp>
      <p:sp>
        <p:nvSpPr>
          <p:cNvPr id="53" name="Rectangle 56"/>
          <p:cNvSpPr>
            <a:spLocks noChangeArrowheads="1"/>
          </p:cNvSpPr>
          <p:nvPr/>
        </p:nvSpPr>
        <p:spPr bwMode="auto">
          <a:xfrm>
            <a:off x="8185708" y="3201603"/>
            <a:ext cx="79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2400" b="1">
                <a:solidFill>
                  <a:srgbClr val="CC0000"/>
                </a:solidFill>
                <a:effectLst>
                  <a:outerShdw blurRad="38100" dist="38100" dir="2700000" algn="tl">
                    <a:srgbClr val="C0C0C0"/>
                  </a:outerShdw>
                </a:effectLst>
                <a:latin typeface="Verdana" pitchFamily="34" charset="0"/>
              </a:rPr>
              <a:t>, 2</a:t>
            </a:r>
            <a:endParaRPr kumimoji="1" lang="zh-CN" altLang="en-US" sz="2400" b="1">
              <a:solidFill>
                <a:srgbClr val="CC0000"/>
              </a:solidFill>
              <a:effectLst>
                <a:outerShdw blurRad="38100" dist="38100" dir="2700000" algn="tl">
                  <a:srgbClr val="C0C0C0"/>
                </a:outerShdw>
              </a:effectLst>
              <a:latin typeface="Verdana" pitchFamily="34" charset="0"/>
            </a:endParaRPr>
          </a:p>
        </p:txBody>
      </p:sp>
      <p:sp>
        <p:nvSpPr>
          <p:cNvPr id="54" name="AutoShape 57"/>
          <p:cNvSpPr>
            <a:spLocks noChangeArrowheads="1"/>
          </p:cNvSpPr>
          <p:nvPr/>
        </p:nvSpPr>
        <p:spPr bwMode="auto">
          <a:xfrm>
            <a:off x="1474837" y="2355589"/>
            <a:ext cx="1512888" cy="711076"/>
          </a:xfrm>
          <a:prstGeom prst="cloudCallout">
            <a:avLst>
              <a:gd name="adj1" fmla="val 66157"/>
              <a:gd name="adj2" fmla="val 92968"/>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dirty="0">
                <a:solidFill>
                  <a:schemeClr val="bg2">
                    <a:lumMod val="10000"/>
                  </a:schemeClr>
                </a:solidFill>
                <a:latin typeface="Verdana" pitchFamily="34" charset="0"/>
                <a:ea typeface="微软雅黑" pitchFamily="34" charset="-122"/>
              </a:rPr>
              <a:t>栈空</a:t>
            </a:r>
          </a:p>
        </p:txBody>
      </p:sp>
      <p:sp>
        <p:nvSpPr>
          <p:cNvPr id="56" name="标题 36"/>
          <p:cNvSpPr txBox="1">
            <a:spLocks/>
          </p:cNvSpPr>
          <p:nvPr/>
        </p:nvSpPr>
        <p:spPr>
          <a:xfrm>
            <a:off x="-1" y="42345"/>
            <a:ext cx="9149171" cy="597600"/>
          </a:xfrm>
          <a:prstGeom prst="rect">
            <a:avLst/>
          </a:prstGeom>
        </p:spPr>
        <p:txBody>
          <a:bodyPr/>
          <a:lstStyle>
            <a:lvl1pPr algn="ctr" rtl="0" fontAlgn="base">
              <a:spcBef>
                <a:spcPct val="0"/>
              </a:spcBef>
              <a:spcAft>
                <a:spcPct val="0"/>
              </a:spcAft>
              <a:defRPr sz="3200" kern="1200">
                <a:solidFill>
                  <a:schemeClr val="tx1"/>
                </a:solidFill>
                <a:latin typeface="微软雅黑" panose="020B0503020204020204" pitchFamily="34" charset="-122"/>
                <a:ea typeface="微软雅黑" panose="020B0503020204020204" pitchFamily="34" charset="-122"/>
                <a:cs typeface="+mj-cs"/>
              </a:defRPr>
            </a:lvl1pPr>
            <a:lvl2pPr algn="ctr" rtl="0" fontAlgn="base">
              <a:spcBef>
                <a:spcPct val="0"/>
              </a:spcBef>
              <a:spcAft>
                <a:spcPct val="0"/>
              </a:spcAft>
              <a:defRPr sz="3200">
                <a:solidFill>
                  <a:schemeClr val="tx1"/>
                </a:solidFill>
                <a:latin typeface="微软雅黑" pitchFamily="34" charset="-122"/>
                <a:ea typeface="微软雅黑" pitchFamily="34" charset="-122"/>
              </a:defRPr>
            </a:lvl2pPr>
            <a:lvl3pPr algn="ctr" rtl="0" fontAlgn="base">
              <a:spcBef>
                <a:spcPct val="0"/>
              </a:spcBef>
              <a:spcAft>
                <a:spcPct val="0"/>
              </a:spcAft>
              <a:defRPr sz="3200">
                <a:solidFill>
                  <a:schemeClr val="tx1"/>
                </a:solidFill>
                <a:latin typeface="微软雅黑" pitchFamily="34" charset="-122"/>
                <a:ea typeface="微软雅黑" pitchFamily="34" charset="-122"/>
              </a:defRPr>
            </a:lvl3pPr>
            <a:lvl4pPr algn="ctr" rtl="0" fontAlgn="base">
              <a:spcBef>
                <a:spcPct val="0"/>
              </a:spcBef>
              <a:spcAft>
                <a:spcPct val="0"/>
              </a:spcAft>
              <a:defRPr sz="3200">
                <a:solidFill>
                  <a:schemeClr val="tx1"/>
                </a:solidFill>
                <a:latin typeface="微软雅黑" pitchFamily="34" charset="-122"/>
                <a:ea typeface="微软雅黑" pitchFamily="34" charset="-122"/>
              </a:defRPr>
            </a:lvl4pPr>
            <a:lvl5pPr algn="ctr" rtl="0" fontAlgn="base">
              <a:spcBef>
                <a:spcPct val="0"/>
              </a:spcBef>
              <a:spcAft>
                <a:spcPct val="0"/>
              </a:spcAft>
              <a:defRPr sz="3200">
                <a:solidFill>
                  <a:schemeClr val="tx1"/>
                </a:solidFill>
                <a:latin typeface="微软雅黑" pitchFamily="34" charset="-122"/>
                <a:ea typeface="微软雅黑" pitchFamily="34" charset="-122"/>
              </a:defRPr>
            </a:lvl5pPr>
            <a:lvl6pPr marL="457200" algn="ctr" rtl="0" fontAlgn="base">
              <a:spcBef>
                <a:spcPct val="0"/>
              </a:spcBef>
              <a:spcAft>
                <a:spcPct val="0"/>
              </a:spcAft>
              <a:defRPr sz="3200">
                <a:solidFill>
                  <a:schemeClr val="tx1"/>
                </a:solidFill>
                <a:latin typeface="微软雅黑" pitchFamily="34" charset="-122"/>
                <a:ea typeface="微软雅黑" pitchFamily="34" charset="-122"/>
              </a:defRPr>
            </a:lvl6pPr>
            <a:lvl7pPr marL="914400" algn="ctr" rtl="0" fontAlgn="base">
              <a:spcBef>
                <a:spcPct val="0"/>
              </a:spcBef>
              <a:spcAft>
                <a:spcPct val="0"/>
              </a:spcAft>
              <a:defRPr sz="3200">
                <a:solidFill>
                  <a:schemeClr val="tx1"/>
                </a:solidFill>
                <a:latin typeface="微软雅黑" pitchFamily="34" charset="-122"/>
                <a:ea typeface="微软雅黑" pitchFamily="34" charset="-122"/>
              </a:defRPr>
            </a:lvl7pPr>
            <a:lvl8pPr marL="1371600" algn="ctr" rtl="0" fontAlgn="base">
              <a:spcBef>
                <a:spcPct val="0"/>
              </a:spcBef>
              <a:spcAft>
                <a:spcPct val="0"/>
              </a:spcAft>
              <a:defRPr sz="3200">
                <a:solidFill>
                  <a:schemeClr val="tx1"/>
                </a:solidFill>
                <a:latin typeface="微软雅黑" pitchFamily="34" charset="-122"/>
                <a:ea typeface="微软雅黑" pitchFamily="34" charset="-122"/>
              </a:defRPr>
            </a:lvl8pPr>
            <a:lvl9pPr marL="1828800" algn="ctr" rtl="0" fontAlgn="base">
              <a:spcBef>
                <a:spcPct val="0"/>
              </a:spcBef>
              <a:spcAft>
                <a:spcPct val="0"/>
              </a:spcAft>
              <a:defRPr sz="3200">
                <a:solidFill>
                  <a:schemeClr val="tx1"/>
                </a:solidFill>
                <a:latin typeface="微软雅黑" pitchFamily="34" charset="-122"/>
                <a:ea typeface="微软雅黑" pitchFamily="34" charset="-122"/>
              </a:defRPr>
            </a:lvl9pPr>
          </a:lstStyle>
          <a:p>
            <a:pPr eaLnBrk="1" hangingPunct="1"/>
            <a:r>
              <a:rPr lang="zh-CN" altLang="en-US"/>
              <a:t>拓扑排序算法描述</a:t>
            </a:r>
          </a:p>
        </p:txBody>
      </p:sp>
      <p:cxnSp>
        <p:nvCxnSpPr>
          <p:cNvPr id="57" name="直接连接符 56"/>
          <p:cNvCxnSpPr/>
          <p:nvPr/>
        </p:nvCxnSpPr>
        <p:spPr bwMode="auto">
          <a:xfrm>
            <a:off x="-3304" y="3861048"/>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0147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repeatCount="2000" fill="hold" grpId="0" nodeType="clickEffect">
                                  <p:stCondLst>
                                    <p:cond delay="0"/>
                                  </p:stCondLst>
                                  <p:childTnLst>
                                    <p:anim calcmode="discrete" valueType="str">
                                      <p:cBhvr>
                                        <p:cTn id="11" dur="500" fill="hold"/>
                                        <p:tgtEl>
                                          <p:spTgt spid="37"/>
                                        </p:tgtEl>
                                        <p:attrNameLst>
                                          <p:attrName>style.visibility</p:attrName>
                                        </p:attrNameLst>
                                      </p:cBhvr>
                                      <p:tavLst>
                                        <p:tav tm="0">
                                          <p:val>
                                            <p:strVal val="hidden"/>
                                          </p:val>
                                        </p:tav>
                                        <p:tav tm="50000">
                                          <p:val>
                                            <p:strVal val="visible"/>
                                          </p:val>
                                        </p:tav>
                                      </p:tavLst>
                                    </p:anim>
                                  </p:childTnLst>
                                </p:cTn>
                              </p:par>
                            </p:childTnLst>
                          </p:cTn>
                        </p:par>
                        <p:par>
                          <p:cTn id="12" fill="hold">
                            <p:stCondLst>
                              <p:cond delay="1000"/>
                            </p:stCondLst>
                            <p:childTnLst>
                              <p:par>
                                <p:cTn id="13" presetID="1" presetClass="exit" presetSubtype="0" fill="hold" grpId="1" nodeType="afterEffect">
                                  <p:stCondLst>
                                    <p:cond delay="0"/>
                                  </p:stCondLst>
                                  <p:childTnLst>
                                    <p:set>
                                      <p:cBhvr>
                                        <p:cTn id="14" dur="1" fill="hold">
                                          <p:stCondLst>
                                            <p:cond delay="0"/>
                                          </p:stCondLst>
                                        </p:cTn>
                                        <p:tgtEl>
                                          <p:spTgt spid="37"/>
                                        </p:tgtEl>
                                        <p:attrNameLst>
                                          <p:attrName>style.visibility</p:attrName>
                                        </p:attrNameLst>
                                      </p:cBhvr>
                                      <p:to>
                                        <p:strVal val="hidden"/>
                                      </p:to>
                                    </p:set>
                                  </p:childTnLst>
                                </p:cTn>
                              </p:par>
                            </p:childTnLst>
                          </p:cTn>
                        </p:par>
                        <p:par>
                          <p:cTn id="15" fill="hold">
                            <p:stCondLst>
                              <p:cond delay="1000"/>
                            </p:stCondLst>
                            <p:childTnLst>
                              <p:par>
                                <p:cTn id="16" presetID="1" presetClass="exit" presetSubtype="0" fill="hold" nodeType="afterEffect">
                                  <p:stCondLst>
                                    <p:cond delay="0"/>
                                  </p:stCondLst>
                                  <p:childTnLst>
                                    <p:set>
                                      <p:cBhvr>
                                        <p:cTn id="17" dur="1" fill="hold">
                                          <p:stCondLst>
                                            <p:cond delay="0"/>
                                          </p:stCondLst>
                                        </p:cTn>
                                        <p:tgtEl>
                                          <p:spTgt spid="39"/>
                                        </p:tgtEl>
                                        <p:attrNameLst>
                                          <p:attrName>style.visibility</p:attrName>
                                        </p:attrNameLst>
                                      </p:cBhvr>
                                      <p:to>
                                        <p:strVal val="hidden"/>
                                      </p:to>
                                    </p:se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heel(1)">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dissolve">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35" presetClass="emph" presetSubtype="0" repeatCount="3000" fill="hold" grpId="1" nodeType="clickEffect">
                                  <p:stCondLst>
                                    <p:cond delay="0"/>
                                  </p:stCondLst>
                                  <p:childTnLst>
                                    <p:anim calcmode="discrete" valueType="str">
                                      <p:cBhvr>
                                        <p:cTn id="39" dur="500" fill="hold"/>
                                        <p:tgtEl>
                                          <p:spTgt spid="20"/>
                                        </p:tgtEl>
                                        <p:attrNameLst>
                                          <p:attrName>style.visibility</p:attrName>
                                        </p:attrNameLst>
                                      </p:cBhvr>
                                      <p:tavLst>
                                        <p:tav tm="0">
                                          <p:val>
                                            <p:strVal val="hidden"/>
                                          </p:val>
                                        </p:tav>
                                        <p:tav tm="50000">
                                          <p:val>
                                            <p:strVal val="visible"/>
                                          </p:val>
                                        </p:tav>
                                      </p:tavLst>
                                    </p:anim>
                                  </p:childTnLst>
                                </p:cTn>
                              </p:par>
                            </p:childTnLst>
                          </p:cTn>
                        </p:par>
                        <p:par>
                          <p:cTn id="40" fill="hold">
                            <p:stCondLst>
                              <p:cond delay="1500"/>
                            </p:stCondLst>
                            <p:childTnLst>
                              <p:par>
                                <p:cTn id="41" presetID="9" presetClass="exit" presetSubtype="0" fill="hold" grpId="0" nodeType="afterEffect">
                                  <p:stCondLst>
                                    <p:cond delay="0"/>
                                  </p:stCondLst>
                                  <p:childTnLst>
                                    <p:animEffect transition="out" filter="dissolve">
                                      <p:cBhvr>
                                        <p:cTn id="42" dur="500"/>
                                        <p:tgtEl>
                                          <p:spTgt spid="20"/>
                                        </p:tgtEl>
                                      </p:cBhvr>
                                    </p:animEffect>
                                    <p:set>
                                      <p:cBhvr>
                                        <p:cTn id="43" dur="1" fill="hold">
                                          <p:stCondLst>
                                            <p:cond delay="499"/>
                                          </p:stCondLst>
                                        </p:cTn>
                                        <p:tgtEl>
                                          <p:spTgt spid="20"/>
                                        </p:tgtEl>
                                        <p:attrNameLst>
                                          <p:attrName>style.visibility</p:attrName>
                                        </p:attrNameLst>
                                      </p:cBhvr>
                                      <p:to>
                                        <p:strVal val="hidden"/>
                                      </p:to>
                                    </p:set>
                                  </p:childTnLst>
                                </p:cTn>
                              </p:par>
                            </p:childTnLst>
                          </p:cTn>
                        </p:par>
                        <p:par>
                          <p:cTn id="44" fill="hold">
                            <p:stCondLst>
                              <p:cond delay="2000"/>
                            </p:stCondLst>
                            <p:childTnLst>
                              <p:par>
                                <p:cTn id="45" presetID="1" presetClass="exit" presetSubtype="0" fill="hold" nodeType="afterEffect">
                                  <p:stCondLst>
                                    <p:cond delay="0"/>
                                  </p:stCondLst>
                                  <p:childTnLst>
                                    <p:set>
                                      <p:cBhvr>
                                        <p:cTn id="46" dur="1" fill="hold">
                                          <p:stCondLst>
                                            <p:cond delay="0"/>
                                          </p:stCondLst>
                                        </p:cTn>
                                        <p:tgtEl>
                                          <p:spTgt spid="24"/>
                                        </p:tgtEl>
                                        <p:attrNameLst>
                                          <p:attrName>style.visibility</p:attrName>
                                        </p:attrNameLst>
                                      </p:cBhvr>
                                      <p:to>
                                        <p:strVal val="hidden"/>
                                      </p:to>
                                    </p:set>
                                  </p:childTnLst>
                                </p:cTn>
                              </p:par>
                            </p:childTnLst>
                          </p:cTn>
                        </p:par>
                        <p:par>
                          <p:cTn id="47" fill="hold">
                            <p:stCondLst>
                              <p:cond delay="2000"/>
                            </p:stCondLst>
                            <p:childTnLst>
                              <p:par>
                                <p:cTn id="48" presetID="22" presetClass="entr" presetSubtype="8"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500"/>
                                        <p:tgtEl>
                                          <p:spTgt spid="21"/>
                                        </p:tgtEl>
                                      </p:cBhvr>
                                    </p:animEffect>
                                  </p:childTnLst>
                                </p:cTn>
                              </p:par>
                            </p:childTnLst>
                          </p:cTn>
                        </p:par>
                        <p:par>
                          <p:cTn id="51" fill="hold">
                            <p:stCondLst>
                              <p:cond delay="2500"/>
                            </p:stCondLst>
                            <p:childTnLst>
                              <p:par>
                                <p:cTn id="52" presetID="22" presetClass="entr" presetSubtype="8" fill="hold" grpId="0"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left)">
                                      <p:cBhvr>
                                        <p:cTn id="54" dur="500"/>
                                        <p:tgtEl>
                                          <p:spTgt spid="4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0"/>
                                        </p:tgtEl>
                                        <p:attrNameLst>
                                          <p:attrName>style.visibility</p:attrName>
                                        </p:attrNameLst>
                                      </p:cBhvr>
                                      <p:to>
                                        <p:strVal val="hidden"/>
                                      </p:to>
                                    </p:set>
                                  </p:childTnLst>
                                </p:cTn>
                              </p:par>
                            </p:childTnLst>
                          </p:cTn>
                        </p:par>
                        <p:par>
                          <p:cTn id="59" fill="hold">
                            <p:stCondLst>
                              <p:cond delay="0"/>
                            </p:stCondLst>
                            <p:childTnLst>
                              <p:par>
                                <p:cTn id="60" presetID="21" presetClass="entr" presetSubtype="1" fill="hold" grpId="0"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wheel(1)">
                                      <p:cBhvr>
                                        <p:cTn id="62" dur="500"/>
                                        <p:tgtEl>
                                          <p:spTgt spid="44"/>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heel(1)">
                                      <p:cBhvr>
                                        <p:cTn id="67" dur="500"/>
                                        <p:tgtEl>
                                          <p:spTgt spid="4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dissolve">
                                      <p:cBhvr>
                                        <p:cTn id="72" dur="500"/>
                                        <p:tgtEl>
                                          <p:spTgt spid="46"/>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8"/>
                                        </p:tgtEl>
                                        <p:attrNameLst>
                                          <p:attrName>style.visibility</p:attrName>
                                        </p:attrNameLst>
                                      </p:cBhvr>
                                      <p:to>
                                        <p:strVal val="hidden"/>
                                      </p:to>
                                    </p:set>
                                  </p:childTnLst>
                                </p:cTn>
                              </p:par>
                            </p:childTnLst>
                          </p:cTn>
                        </p:par>
                        <p:par>
                          <p:cTn id="77" fill="hold">
                            <p:stCondLst>
                              <p:cond delay="0"/>
                            </p:stCondLst>
                            <p:childTnLst>
                              <p:par>
                                <p:cTn id="78" presetID="22" presetClass="entr" presetSubtype="8" fill="hold" grpId="0" nodeType="after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wipe(left)">
                                      <p:cBhvr>
                                        <p:cTn id="80" dur="500"/>
                                        <p:tgtEl>
                                          <p:spTgt spid="38"/>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2" nodeType="click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dissolve">
                                      <p:cBhvr>
                                        <p:cTn id="85" dur="500"/>
                                        <p:tgtEl>
                                          <p:spTgt spid="48"/>
                                        </p:tgtEl>
                                      </p:cBhvr>
                                    </p:animEffect>
                                  </p:childTnLst>
                                </p:cTn>
                              </p:par>
                            </p:childTnLst>
                          </p:cTn>
                        </p:par>
                        <p:par>
                          <p:cTn id="86" fill="hold">
                            <p:stCondLst>
                              <p:cond delay="500"/>
                            </p:stCondLst>
                            <p:childTnLst>
                              <p:par>
                                <p:cTn id="87" presetID="1" presetClass="exit" presetSubtype="0" fill="hold" nodeType="afterEffect">
                                  <p:stCondLst>
                                    <p:cond delay="0"/>
                                  </p:stCondLst>
                                  <p:childTnLst>
                                    <p:set>
                                      <p:cBhvr>
                                        <p:cTn id="88" dur="1" fill="hold">
                                          <p:stCondLst>
                                            <p:cond delay="0"/>
                                          </p:stCondLst>
                                        </p:cTn>
                                        <p:tgtEl>
                                          <p:spTgt spid="21"/>
                                        </p:tgtEl>
                                        <p:attrNameLst>
                                          <p:attrName>style.visibility</p:attrName>
                                        </p:attrNameLst>
                                      </p:cBhvr>
                                      <p:to>
                                        <p:strVal val="hidden"/>
                                      </p:to>
                                    </p:set>
                                  </p:childTnLst>
                                </p:cTn>
                              </p:par>
                            </p:childTnLst>
                          </p:cTn>
                        </p:par>
                        <p:par>
                          <p:cTn id="89" fill="hold">
                            <p:stCondLst>
                              <p:cond delay="500"/>
                            </p:stCondLst>
                            <p:childTnLst>
                              <p:par>
                                <p:cTn id="90" presetID="22" presetClass="entr" presetSubtype="8" fill="hold"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left)">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21" presetClass="entr" presetSubtype="1"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wheel(1)">
                                      <p:cBhvr>
                                        <p:cTn id="97" dur="500"/>
                                        <p:tgtEl>
                                          <p:spTgt spid="49"/>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dissolve">
                                      <p:cBhvr>
                                        <p:cTn id="102" dur="500"/>
                                        <p:tgtEl>
                                          <p:spTgt spid="50"/>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2"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dissolve">
                                      <p:cBhvr>
                                        <p:cTn id="107" dur="500"/>
                                        <p:tgtEl>
                                          <p:spTgt spid="51"/>
                                        </p:tgtEl>
                                      </p:cBhvr>
                                    </p:animEffect>
                                  </p:childTnLst>
                                </p:cTn>
                              </p:par>
                            </p:childTnLst>
                          </p:cTn>
                        </p:par>
                        <p:par>
                          <p:cTn id="108" fill="hold">
                            <p:stCondLst>
                              <p:cond delay="500"/>
                            </p:stCondLst>
                            <p:childTnLst>
                              <p:par>
                                <p:cTn id="109" presetID="1" presetClass="exit" presetSubtype="0" fill="hold" nodeType="afterEffect">
                                  <p:stCondLst>
                                    <p:cond delay="0"/>
                                  </p:stCondLst>
                                  <p:childTnLst>
                                    <p:set>
                                      <p:cBhvr>
                                        <p:cTn id="110" dur="1" fill="hold">
                                          <p:stCondLst>
                                            <p:cond delay="0"/>
                                          </p:stCondLst>
                                        </p:cTn>
                                        <p:tgtEl>
                                          <p:spTgt spid="24"/>
                                        </p:tgtEl>
                                        <p:attrNameLst>
                                          <p:attrName>style.visibility</p:attrName>
                                        </p:attrNameLst>
                                      </p:cBhvr>
                                      <p:to>
                                        <p:strVal val="hidden"/>
                                      </p:to>
                                    </p:set>
                                  </p:childTnLst>
                                </p:cTn>
                              </p:par>
                            </p:childTnLst>
                          </p:cTn>
                        </p:par>
                        <p:par>
                          <p:cTn id="111" fill="hold">
                            <p:stCondLst>
                              <p:cond delay="500"/>
                            </p:stCondLst>
                            <p:childTnLst>
                              <p:par>
                                <p:cTn id="112" presetID="22" presetClass="entr" presetSubtype="8" fill="hold" nodeType="after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wipe(left)">
                                      <p:cBhvr>
                                        <p:cTn id="114" dur="500"/>
                                        <p:tgtEl>
                                          <p:spTgt spid="39"/>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38"/>
                                        </p:tgtEl>
                                        <p:attrNameLst>
                                          <p:attrName>style.visibility</p:attrName>
                                        </p:attrNameLst>
                                      </p:cBhvr>
                                      <p:to>
                                        <p:strVal val="hidden"/>
                                      </p:to>
                                    </p:set>
                                  </p:childTnLst>
                                </p:cTn>
                              </p:par>
                            </p:childTnLst>
                          </p:cTn>
                        </p:par>
                        <p:par>
                          <p:cTn id="119" fill="hold">
                            <p:stCondLst>
                              <p:cond delay="0"/>
                            </p:stCondLst>
                            <p:childTnLst>
                              <p:par>
                                <p:cTn id="120" presetID="22" presetClass="entr" presetSubtype="8" fill="hold" grpId="2" nodeType="after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wipe(left)">
                                      <p:cBhvr>
                                        <p:cTn id="122" dur="500"/>
                                        <p:tgtEl>
                                          <p:spTgt spid="28"/>
                                        </p:tgtEl>
                                      </p:cBhvr>
                                    </p:animEffect>
                                  </p:childTnLst>
                                </p:cTn>
                              </p:par>
                            </p:childTnLst>
                          </p:cTn>
                        </p:par>
                      </p:childTnLst>
                    </p:cTn>
                  </p:par>
                  <p:par>
                    <p:cTn id="123" fill="hold">
                      <p:stCondLst>
                        <p:cond delay="indefinite"/>
                      </p:stCondLst>
                      <p:childTnLst>
                        <p:par>
                          <p:cTn id="124" fill="hold">
                            <p:stCondLst>
                              <p:cond delay="0"/>
                            </p:stCondLst>
                            <p:childTnLst>
                              <p:par>
                                <p:cTn id="125" presetID="35" presetClass="emph" presetSubtype="0" repeatCount="3000" fill="hold" grpId="1" nodeType="clickEffect">
                                  <p:stCondLst>
                                    <p:cond delay="0"/>
                                  </p:stCondLst>
                                  <p:childTnLst>
                                    <p:anim calcmode="discrete" valueType="str">
                                      <p:cBhvr>
                                        <p:cTn id="126" dur="500" fill="hold"/>
                                        <p:tgtEl>
                                          <p:spTgt spid="51"/>
                                        </p:tgtEl>
                                        <p:attrNameLst>
                                          <p:attrName>style.visibility</p:attrName>
                                        </p:attrNameLst>
                                      </p:cBhvr>
                                      <p:tavLst>
                                        <p:tav tm="0">
                                          <p:val>
                                            <p:strVal val="hidden"/>
                                          </p:val>
                                        </p:tav>
                                        <p:tav tm="50000">
                                          <p:val>
                                            <p:strVal val="visible"/>
                                          </p:val>
                                        </p:tav>
                                      </p:tavLst>
                                    </p:anim>
                                  </p:childTnLst>
                                </p:cTn>
                              </p:par>
                            </p:childTnLst>
                          </p:cTn>
                        </p:par>
                        <p:par>
                          <p:cTn id="127" fill="hold">
                            <p:stCondLst>
                              <p:cond delay="1500"/>
                            </p:stCondLst>
                            <p:childTnLst>
                              <p:par>
                                <p:cTn id="128" presetID="9" presetClass="exit" presetSubtype="0" fill="hold" grpId="0" nodeType="afterEffect">
                                  <p:stCondLst>
                                    <p:cond delay="0"/>
                                  </p:stCondLst>
                                  <p:childTnLst>
                                    <p:animEffect transition="out" filter="dissolve">
                                      <p:cBhvr>
                                        <p:cTn id="129" dur="500"/>
                                        <p:tgtEl>
                                          <p:spTgt spid="51"/>
                                        </p:tgtEl>
                                      </p:cBhvr>
                                    </p:animEffect>
                                    <p:set>
                                      <p:cBhvr>
                                        <p:cTn id="130" dur="1" fill="hold">
                                          <p:stCondLst>
                                            <p:cond delay="499"/>
                                          </p:stCondLst>
                                        </p:cTn>
                                        <p:tgtEl>
                                          <p:spTgt spid="51"/>
                                        </p:tgtEl>
                                        <p:attrNameLst>
                                          <p:attrName>style.visibility</p:attrName>
                                        </p:attrNameLst>
                                      </p:cBhvr>
                                      <p:to>
                                        <p:strVal val="hidden"/>
                                      </p:to>
                                    </p:set>
                                  </p:childTnLst>
                                </p:cTn>
                              </p:par>
                            </p:childTnLst>
                          </p:cTn>
                        </p:par>
                        <p:par>
                          <p:cTn id="131" fill="hold">
                            <p:stCondLst>
                              <p:cond delay="2000"/>
                            </p:stCondLst>
                            <p:childTnLst>
                              <p:par>
                                <p:cTn id="132" presetID="1" presetClass="exit" presetSubtype="0" fill="hold" nodeType="afterEffect">
                                  <p:stCondLst>
                                    <p:cond delay="0"/>
                                  </p:stCondLst>
                                  <p:childTnLst>
                                    <p:set>
                                      <p:cBhvr>
                                        <p:cTn id="133" dur="1" fill="hold">
                                          <p:stCondLst>
                                            <p:cond delay="0"/>
                                          </p:stCondLst>
                                        </p:cTn>
                                        <p:tgtEl>
                                          <p:spTgt spid="39"/>
                                        </p:tgtEl>
                                        <p:attrNameLst>
                                          <p:attrName>style.visibility</p:attrName>
                                        </p:attrNameLst>
                                      </p:cBhvr>
                                      <p:to>
                                        <p:strVal val="hidden"/>
                                      </p:to>
                                    </p:set>
                                  </p:childTnLst>
                                </p:cTn>
                              </p:par>
                            </p:childTnLst>
                          </p:cTn>
                        </p:par>
                        <p:par>
                          <p:cTn id="134" fill="hold">
                            <p:stCondLst>
                              <p:cond delay="2000"/>
                            </p:stCondLst>
                            <p:childTnLst>
                              <p:par>
                                <p:cTn id="135" presetID="22" presetClass="entr" presetSubtype="8" fill="hold" nodeType="afterEffect">
                                  <p:stCondLst>
                                    <p:cond delay="0"/>
                                  </p:stCondLst>
                                  <p:childTnLst>
                                    <p:set>
                                      <p:cBhvr>
                                        <p:cTn id="136" dur="1" fill="hold">
                                          <p:stCondLst>
                                            <p:cond delay="0"/>
                                          </p:stCondLst>
                                        </p:cTn>
                                        <p:tgtEl>
                                          <p:spTgt spid="24"/>
                                        </p:tgtEl>
                                        <p:attrNameLst>
                                          <p:attrName>style.visibility</p:attrName>
                                        </p:attrNameLst>
                                      </p:cBhvr>
                                      <p:to>
                                        <p:strVal val="visible"/>
                                      </p:to>
                                    </p:set>
                                    <p:animEffect transition="in" filter="wipe(left)">
                                      <p:cBhvr>
                                        <p:cTn id="137" dur="500"/>
                                        <p:tgtEl>
                                          <p:spTgt spid="24"/>
                                        </p:tgtEl>
                                      </p:cBhvr>
                                    </p:animEffect>
                                  </p:childTnLst>
                                </p:cTn>
                              </p:par>
                            </p:childTnLst>
                          </p:cTn>
                        </p:par>
                        <p:par>
                          <p:cTn id="138" fill="hold">
                            <p:stCondLst>
                              <p:cond delay="2500"/>
                            </p:stCondLst>
                            <p:childTnLst>
                              <p:par>
                                <p:cTn id="139" presetID="22" presetClass="entr" presetSubtype="8" fill="hold" grpId="0" nodeType="afterEffect">
                                  <p:stCondLst>
                                    <p:cond delay="0"/>
                                  </p:stCondLst>
                                  <p:childTnLst>
                                    <p:set>
                                      <p:cBhvr>
                                        <p:cTn id="140" dur="1" fill="hold">
                                          <p:stCondLst>
                                            <p:cond delay="0"/>
                                          </p:stCondLst>
                                        </p:cTn>
                                        <p:tgtEl>
                                          <p:spTgt spid="52"/>
                                        </p:tgtEl>
                                        <p:attrNameLst>
                                          <p:attrName>style.visibility</p:attrName>
                                        </p:attrNameLst>
                                      </p:cBhvr>
                                      <p:to>
                                        <p:strVal val="visible"/>
                                      </p:to>
                                    </p:set>
                                    <p:animEffect transition="in" filter="wipe(left)">
                                      <p:cBhvr>
                                        <p:cTn id="141" dur="500"/>
                                        <p:tgtEl>
                                          <p:spTgt spid="52"/>
                                        </p:tgtEl>
                                      </p:cBhvr>
                                    </p:animEffect>
                                  </p:childTnLst>
                                </p:cTn>
                              </p:par>
                            </p:childTnLst>
                          </p:cTn>
                        </p:par>
                      </p:childTnLst>
                    </p:cTn>
                  </p:par>
                  <p:par>
                    <p:cTn id="142" fill="hold">
                      <p:stCondLst>
                        <p:cond delay="indefinite"/>
                      </p:stCondLst>
                      <p:childTnLst>
                        <p:par>
                          <p:cTn id="143" fill="hold">
                            <p:stCondLst>
                              <p:cond delay="0"/>
                            </p:stCondLst>
                            <p:childTnLst>
                              <p:par>
                                <p:cTn id="144" presetID="35" presetClass="emph" presetSubtype="0" repeatCount="3000" fill="hold" grpId="1" nodeType="clickEffect">
                                  <p:stCondLst>
                                    <p:cond delay="0"/>
                                  </p:stCondLst>
                                  <p:childTnLst>
                                    <p:anim calcmode="discrete" valueType="str">
                                      <p:cBhvr>
                                        <p:cTn id="145" dur="500" fill="hold"/>
                                        <p:tgtEl>
                                          <p:spTgt spid="48"/>
                                        </p:tgtEl>
                                        <p:attrNameLst>
                                          <p:attrName>style.visibility</p:attrName>
                                        </p:attrNameLst>
                                      </p:cBhvr>
                                      <p:tavLst>
                                        <p:tav tm="0">
                                          <p:val>
                                            <p:strVal val="hidden"/>
                                          </p:val>
                                        </p:tav>
                                        <p:tav tm="50000">
                                          <p:val>
                                            <p:strVal val="visible"/>
                                          </p:val>
                                        </p:tav>
                                      </p:tavLst>
                                    </p:anim>
                                  </p:childTnLst>
                                </p:cTn>
                              </p:par>
                            </p:childTnLst>
                          </p:cTn>
                        </p:par>
                        <p:par>
                          <p:cTn id="146" fill="hold">
                            <p:stCondLst>
                              <p:cond delay="1500"/>
                            </p:stCondLst>
                            <p:childTnLst>
                              <p:par>
                                <p:cTn id="147" presetID="9" presetClass="exit" presetSubtype="0" fill="hold" grpId="0" nodeType="afterEffect">
                                  <p:stCondLst>
                                    <p:cond delay="0"/>
                                  </p:stCondLst>
                                  <p:childTnLst>
                                    <p:animEffect transition="out" filter="dissolve">
                                      <p:cBhvr>
                                        <p:cTn id="148" dur="500"/>
                                        <p:tgtEl>
                                          <p:spTgt spid="48"/>
                                        </p:tgtEl>
                                      </p:cBhvr>
                                    </p:animEffect>
                                    <p:set>
                                      <p:cBhvr>
                                        <p:cTn id="149" dur="1" fill="hold">
                                          <p:stCondLst>
                                            <p:cond delay="499"/>
                                          </p:stCondLst>
                                        </p:cTn>
                                        <p:tgtEl>
                                          <p:spTgt spid="48"/>
                                        </p:tgtEl>
                                        <p:attrNameLst>
                                          <p:attrName>style.visibility</p:attrName>
                                        </p:attrNameLst>
                                      </p:cBhvr>
                                      <p:to>
                                        <p:strVal val="hidden"/>
                                      </p:to>
                                    </p:set>
                                  </p:childTnLst>
                                </p:cTn>
                              </p:par>
                            </p:childTnLst>
                          </p:cTn>
                        </p:par>
                        <p:par>
                          <p:cTn id="150" fill="hold">
                            <p:stCondLst>
                              <p:cond delay="2000"/>
                            </p:stCondLst>
                            <p:childTnLst>
                              <p:par>
                                <p:cTn id="151" presetID="1" presetClass="exit" presetSubtype="0" fill="hold" nodeType="afterEffect">
                                  <p:stCondLst>
                                    <p:cond delay="0"/>
                                  </p:stCondLst>
                                  <p:childTnLst>
                                    <p:set>
                                      <p:cBhvr>
                                        <p:cTn id="152" dur="1" fill="hold">
                                          <p:stCondLst>
                                            <p:cond delay="0"/>
                                          </p:stCondLst>
                                        </p:cTn>
                                        <p:tgtEl>
                                          <p:spTgt spid="24"/>
                                        </p:tgtEl>
                                        <p:attrNameLst>
                                          <p:attrName>style.visibility</p:attrName>
                                        </p:attrNameLst>
                                      </p:cBhvr>
                                      <p:to>
                                        <p:strVal val="hidden"/>
                                      </p:to>
                                    </p:set>
                                  </p:childTnLst>
                                </p:cTn>
                              </p:par>
                            </p:childTnLst>
                          </p:cTn>
                        </p:par>
                        <p:par>
                          <p:cTn id="153" fill="hold">
                            <p:stCondLst>
                              <p:cond delay="2000"/>
                            </p:stCondLst>
                            <p:childTnLst>
                              <p:par>
                                <p:cTn id="154" presetID="22" presetClass="entr" presetSubtype="8" fill="hold" nodeType="afterEffect">
                                  <p:stCondLst>
                                    <p:cond delay="0"/>
                                  </p:stCondLst>
                                  <p:childTnLst>
                                    <p:set>
                                      <p:cBhvr>
                                        <p:cTn id="155" dur="1" fill="hold">
                                          <p:stCondLst>
                                            <p:cond delay="0"/>
                                          </p:stCondLst>
                                        </p:cTn>
                                        <p:tgtEl>
                                          <p:spTgt spid="21"/>
                                        </p:tgtEl>
                                        <p:attrNameLst>
                                          <p:attrName>style.visibility</p:attrName>
                                        </p:attrNameLst>
                                      </p:cBhvr>
                                      <p:to>
                                        <p:strVal val="visible"/>
                                      </p:to>
                                    </p:set>
                                    <p:animEffect transition="in" filter="wipe(left)">
                                      <p:cBhvr>
                                        <p:cTn id="156" dur="500"/>
                                        <p:tgtEl>
                                          <p:spTgt spid="21"/>
                                        </p:tgtEl>
                                      </p:cBhvr>
                                    </p:animEffect>
                                  </p:childTnLst>
                                </p:cTn>
                              </p:par>
                            </p:childTnLst>
                          </p:cTn>
                        </p:par>
                        <p:par>
                          <p:cTn id="157" fill="hold">
                            <p:stCondLst>
                              <p:cond delay="2500"/>
                            </p:stCondLst>
                            <p:childTnLst>
                              <p:par>
                                <p:cTn id="158" presetID="22" presetClass="entr" presetSubtype="8" fill="hold" grpId="0" nodeType="afterEffect">
                                  <p:stCondLst>
                                    <p:cond delay="0"/>
                                  </p:stCondLst>
                                  <p:childTnLst>
                                    <p:set>
                                      <p:cBhvr>
                                        <p:cTn id="159" dur="1" fill="hold">
                                          <p:stCondLst>
                                            <p:cond delay="0"/>
                                          </p:stCondLst>
                                        </p:cTn>
                                        <p:tgtEl>
                                          <p:spTgt spid="53"/>
                                        </p:tgtEl>
                                        <p:attrNameLst>
                                          <p:attrName>style.visibility</p:attrName>
                                        </p:attrNameLst>
                                      </p:cBhvr>
                                      <p:to>
                                        <p:strVal val="visible"/>
                                      </p:to>
                                    </p:set>
                                    <p:animEffect transition="in" filter="wipe(left)">
                                      <p:cBhvr>
                                        <p:cTn id="160" dur="500"/>
                                        <p:tgtEl>
                                          <p:spTgt spid="53"/>
                                        </p:tgtEl>
                                      </p:cBhvr>
                                    </p:animEffect>
                                  </p:childTnLst>
                                </p:cTn>
                              </p:par>
                            </p:childTnLst>
                          </p:cTn>
                        </p:par>
                        <p:par>
                          <p:cTn id="161" fill="hold">
                            <p:stCondLst>
                              <p:cond delay="3000"/>
                            </p:stCondLst>
                            <p:childTnLst>
                              <p:par>
                                <p:cTn id="162" presetID="22" presetClass="entr" presetSubtype="4" fill="hold" grpId="0" nodeType="afterEffect">
                                  <p:stCondLst>
                                    <p:cond delay="0"/>
                                  </p:stCondLst>
                                  <p:childTnLst>
                                    <p:set>
                                      <p:cBhvr>
                                        <p:cTn id="163" dur="1" fill="hold">
                                          <p:stCondLst>
                                            <p:cond delay="0"/>
                                          </p:stCondLst>
                                        </p:cTn>
                                        <p:tgtEl>
                                          <p:spTgt spid="54"/>
                                        </p:tgtEl>
                                        <p:attrNameLst>
                                          <p:attrName>style.visibility</p:attrName>
                                        </p:attrNameLst>
                                      </p:cBhvr>
                                      <p:to>
                                        <p:strVal val="visible"/>
                                      </p:to>
                                    </p:set>
                                    <p:animEffect transition="in" filter="wipe(down)">
                                      <p:cBhvr>
                                        <p:cTn id="16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8" grpId="0"/>
      <p:bldP spid="28" grpId="1"/>
      <p:bldP spid="28" grpId="2"/>
      <p:bldP spid="30" grpId="0" animBg="1"/>
      <p:bldP spid="30" grpId="1" animBg="1"/>
      <p:bldP spid="33" grpId="0"/>
      <p:bldP spid="37" grpId="0"/>
      <p:bldP spid="37" grpId="1"/>
      <p:bldP spid="38" grpId="0"/>
      <p:bldP spid="38" grpId="1"/>
      <p:bldP spid="42" grpId="0" animBg="1"/>
      <p:bldP spid="43" grpId="0"/>
      <p:bldP spid="44" grpId="0" animBg="1"/>
      <p:bldP spid="45" grpId="0" animBg="1"/>
      <p:bldP spid="46" grpId="0" animBg="1"/>
      <p:bldP spid="48" grpId="0"/>
      <p:bldP spid="48" grpId="1"/>
      <p:bldP spid="48" grpId="2"/>
      <p:bldP spid="49" grpId="0" animBg="1"/>
      <p:bldP spid="50" grpId="0" animBg="1"/>
      <p:bldP spid="51" grpId="0"/>
      <p:bldP spid="51" grpId="1"/>
      <p:bldP spid="51" grpId="2"/>
      <p:bldP spid="52" grpId="0"/>
      <p:bldP spid="53" grpId="0"/>
      <p:bldP spid="54" grpId="0" animBg="1"/>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3025" y="80963"/>
            <a:ext cx="9036050" cy="673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10000"/>
              </a:lnSpc>
            </a:pPr>
            <a:r>
              <a:rPr kumimoji="1" lang="en-US" altLang="zh-CN" sz="2200" b="1" dirty="0">
                <a:solidFill>
                  <a:srgbClr val="008000"/>
                </a:solidFill>
                <a:latin typeface="微软雅黑" pitchFamily="34" charset="-122"/>
                <a:ea typeface="微软雅黑" pitchFamily="34" charset="-122"/>
              </a:rPr>
              <a:t>// </a:t>
            </a:r>
            <a:r>
              <a:rPr kumimoji="1" lang="en-US" altLang="en-US" sz="2200" b="1" dirty="0" err="1">
                <a:solidFill>
                  <a:srgbClr val="008000"/>
                </a:solidFill>
                <a:latin typeface="微软雅黑" pitchFamily="34" charset="-122"/>
                <a:ea typeface="微软雅黑" pitchFamily="34" charset="-122"/>
              </a:rPr>
              <a:t>对n个顶点的有向图g进行拓扑排序</a:t>
            </a:r>
            <a:endParaRPr kumimoji="1" lang="en-US" altLang="zh-CN" sz="2200" b="1" dirty="0">
              <a:solidFill>
                <a:srgbClr val="008000"/>
              </a:solidFill>
              <a:latin typeface="微软雅黑" pitchFamily="34" charset="-122"/>
              <a:ea typeface="微软雅黑" pitchFamily="34" charset="-122"/>
            </a:endParaRPr>
          </a:p>
          <a:p>
            <a:pPr>
              <a:lnSpc>
                <a:spcPct val="110000"/>
              </a:lnSpc>
            </a:pPr>
            <a:r>
              <a:rPr kumimoji="1" lang="en-US" altLang="en-US" sz="2200" b="1">
                <a:solidFill>
                  <a:schemeClr val="bg2">
                    <a:lumMod val="10000"/>
                  </a:schemeClr>
                </a:solidFill>
                <a:latin typeface="Verdana" pitchFamily="34" charset="0"/>
                <a:ea typeface="微软雅黑" panose="020B0503020204020204" pitchFamily="34" charset="-122"/>
              </a:rPr>
              <a:t>void </a:t>
            </a:r>
            <a:r>
              <a:rPr kumimoji="1" lang="en-US" altLang="en-US" sz="2200" b="1">
                <a:solidFill>
                  <a:srgbClr val="FF0000"/>
                </a:solidFill>
                <a:latin typeface="Verdana" pitchFamily="34" charset="0"/>
                <a:ea typeface="微软雅黑" panose="020B0503020204020204" pitchFamily="34" charset="-122"/>
              </a:rPr>
              <a:t>toposort</a:t>
            </a:r>
            <a:r>
              <a:rPr kumimoji="1" lang="en-US" altLang="en-US" sz="2200" b="1">
                <a:solidFill>
                  <a:schemeClr val="bg2">
                    <a:lumMod val="10000"/>
                  </a:schemeClr>
                </a:solidFill>
                <a:latin typeface="Verdana" pitchFamily="34" charset="0"/>
                <a:ea typeface="微软雅黑" panose="020B0503020204020204" pitchFamily="34" charset="-122"/>
              </a:rPr>
              <a:t>(</a:t>
            </a:r>
            <a:r>
              <a:rPr kumimoji="1" lang="en-US" altLang="zh-CN" sz="2200" b="1">
                <a:solidFill>
                  <a:srgbClr val="3333FF"/>
                </a:solidFill>
                <a:latin typeface="Verdana" pitchFamily="34" charset="0"/>
                <a:ea typeface="微软雅黑" panose="020B0503020204020204" pitchFamily="34" charset="-122"/>
              </a:rPr>
              <a:t>PGraph</a:t>
            </a:r>
            <a:r>
              <a:rPr kumimoji="1" lang="en-US" altLang="en-US" sz="2200" b="1">
                <a:solidFill>
                  <a:schemeClr val="bg2">
                    <a:lumMod val="10000"/>
                  </a:schemeClr>
                </a:solidFill>
                <a:latin typeface="Verdana" pitchFamily="34" charset="0"/>
                <a:ea typeface="微软雅黑" panose="020B0503020204020204" pitchFamily="34" charset="-122"/>
              </a:rPr>
              <a:t> </a:t>
            </a:r>
            <a:r>
              <a:rPr kumimoji="1" lang="en-US" altLang="zh-CN" sz="2200" b="1" dirty="0">
                <a:solidFill>
                  <a:schemeClr val="bg2">
                    <a:lumMod val="10000"/>
                  </a:schemeClr>
                </a:solidFill>
                <a:latin typeface="Verdana" pitchFamily="34" charset="0"/>
                <a:ea typeface="微软雅黑" panose="020B0503020204020204" pitchFamily="34" charset="-122"/>
              </a:rPr>
              <a:t>G,</a:t>
            </a:r>
            <a:r>
              <a:rPr kumimoji="1" lang="en-US" altLang="zh-CN" sz="2200" b="1" dirty="0">
                <a:solidFill>
                  <a:srgbClr val="3333FF"/>
                </a:solidFill>
                <a:latin typeface="Verdana" pitchFamily="34" charset="0"/>
                <a:ea typeface="微软雅黑" panose="020B0503020204020204" pitchFamily="34" charset="-122"/>
              </a:rPr>
              <a:t> </a:t>
            </a:r>
            <a:r>
              <a:rPr kumimoji="1" lang="en-US" altLang="en-US" sz="2200" b="1" dirty="0" err="1">
                <a:solidFill>
                  <a:srgbClr val="3333FF"/>
                </a:solidFill>
                <a:latin typeface="Verdana" pitchFamily="34" charset="0"/>
                <a:ea typeface="微软雅黑" panose="020B0503020204020204" pitchFamily="34" charset="-122"/>
              </a:rPr>
              <a:t>int</a:t>
            </a:r>
            <a:r>
              <a:rPr kumimoji="1" lang="en-US" altLang="en-US" sz="2200" b="1" dirty="0">
                <a:solidFill>
                  <a:srgbClr val="3333FF"/>
                </a:solidFill>
                <a:latin typeface="Verdana" pitchFamily="34" charset="0"/>
                <a:ea typeface="微软雅黑" panose="020B0503020204020204" pitchFamily="34" charset="-122"/>
              </a:rPr>
              <a:t> </a:t>
            </a:r>
            <a:r>
              <a:rPr kumimoji="1" lang="en-US" altLang="en-US" sz="2200" b="1" dirty="0">
                <a:solidFill>
                  <a:schemeClr val="bg2">
                    <a:lumMod val="10000"/>
                  </a:schemeClr>
                </a:solidFill>
                <a:latin typeface="Verdana" pitchFamily="34" charset="0"/>
                <a:ea typeface="微软雅黑" panose="020B0503020204020204" pitchFamily="34" charset="-122"/>
              </a:rPr>
              <a:t>n){ </a:t>
            </a:r>
          </a:p>
          <a:p>
            <a:pPr>
              <a:lnSpc>
                <a:spcPct val="110000"/>
              </a:lnSpc>
            </a:pPr>
            <a:r>
              <a:rPr kumimoji="1" lang="en-US" altLang="zh-CN" sz="2200" b="1" dirty="0">
                <a:solidFill>
                  <a:schemeClr val="tx1">
                    <a:lumMod val="50000"/>
                  </a:schemeClr>
                </a:solidFill>
                <a:latin typeface="Verdana" pitchFamily="34" charset="0"/>
                <a:ea typeface="微软雅黑" panose="020B0503020204020204" pitchFamily="34" charset="-122"/>
              </a:rPr>
              <a:t>     </a:t>
            </a:r>
            <a:r>
              <a:rPr kumimoji="1" lang="en-US" altLang="en-US" sz="2200" b="1" dirty="0" err="1">
                <a:solidFill>
                  <a:srgbClr val="0000FF"/>
                </a:solidFill>
                <a:latin typeface="Verdana" pitchFamily="34" charset="0"/>
                <a:ea typeface="微软雅黑" panose="020B0503020204020204" pitchFamily="34" charset="-122"/>
              </a:rPr>
              <a:t>int</a:t>
            </a:r>
            <a:r>
              <a:rPr kumimoji="1" lang="en-US" altLang="en-US" sz="2200" b="1" dirty="0">
                <a:solidFill>
                  <a:schemeClr val="tx1">
                    <a:lumMod val="50000"/>
                  </a:schemeClr>
                </a:solidFill>
                <a:latin typeface="Verdana" pitchFamily="34" charset="0"/>
                <a:ea typeface="微软雅黑" panose="020B0503020204020204" pitchFamily="34" charset="-122"/>
              </a:rPr>
              <a:t> </a:t>
            </a:r>
            <a:r>
              <a:rPr kumimoji="1" lang="en-US" altLang="en-US" sz="2200" b="1" dirty="0">
                <a:solidFill>
                  <a:schemeClr val="bg2">
                    <a:lumMod val="10000"/>
                  </a:schemeClr>
                </a:solidFill>
                <a:latin typeface="Verdana" pitchFamily="34" charset="0"/>
                <a:ea typeface="微软雅黑" panose="020B0503020204020204" pitchFamily="34" charset="-122"/>
              </a:rPr>
              <a:t>top,</a:t>
            </a:r>
            <a:r>
              <a:rPr kumimoji="1" lang="en-US" altLang="zh-CN" sz="2200" b="1" dirty="0">
                <a:solidFill>
                  <a:schemeClr val="bg2">
                    <a:lumMod val="10000"/>
                  </a:schemeClr>
                </a:solidFill>
                <a:latin typeface="Verdana" pitchFamily="34" charset="0"/>
                <a:ea typeface="微软雅黑" panose="020B0503020204020204" pitchFamily="34" charset="-122"/>
              </a:rPr>
              <a:t> </a:t>
            </a:r>
            <a:r>
              <a:rPr kumimoji="1" lang="en-US" altLang="en-US" sz="2200" b="1" dirty="0">
                <a:solidFill>
                  <a:schemeClr val="bg2">
                    <a:lumMod val="10000"/>
                  </a:schemeClr>
                </a:solidFill>
                <a:latin typeface="Verdana" pitchFamily="34" charset="0"/>
                <a:ea typeface="微软雅黑" panose="020B0503020204020204" pitchFamily="34" charset="-122"/>
              </a:rPr>
              <a:t>m,</a:t>
            </a:r>
            <a:r>
              <a:rPr kumimoji="1" lang="en-US" altLang="zh-CN" sz="2200" b="1" dirty="0">
                <a:solidFill>
                  <a:schemeClr val="bg2">
                    <a:lumMod val="10000"/>
                  </a:schemeClr>
                </a:solidFill>
                <a:latin typeface="Verdana" pitchFamily="34" charset="0"/>
                <a:ea typeface="微软雅黑" panose="020B0503020204020204" pitchFamily="34" charset="-122"/>
              </a:rPr>
              <a:t> </a:t>
            </a:r>
            <a:r>
              <a:rPr kumimoji="1" lang="en-US" altLang="en-US" sz="2200" b="1" dirty="0">
                <a:solidFill>
                  <a:schemeClr val="bg2">
                    <a:lumMod val="10000"/>
                  </a:schemeClr>
                </a:solidFill>
                <a:latin typeface="Verdana" pitchFamily="34" charset="0"/>
                <a:ea typeface="微软雅黑" panose="020B0503020204020204" pitchFamily="34" charset="-122"/>
              </a:rPr>
              <a:t>k,</a:t>
            </a:r>
            <a:r>
              <a:rPr kumimoji="1" lang="en-US" altLang="zh-CN" sz="2200" b="1" dirty="0">
                <a:solidFill>
                  <a:schemeClr val="bg2">
                    <a:lumMod val="10000"/>
                  </a:schemeClr>
                </a:solidFill>
                <a:latin typeface="Verdana" pitchFamily="34" charset="0"/>
                <a:ea typeface="微软雅黑" panose="020B0503020204020204" pitchFamily="34" charset="-122"/>
              </a:rPr>
              <a:t> </a:t>
            </a:r>
            <a:r>
              <a:rPr kumimoji="1" lang="en-US" altLang="en-US" sz="2200" b="1" dirty="0">
                <a:solidFill>
                  <a:schemeClr val="bg2">
                    <a:lumMod val="10000"/>
                  </a:schemeClr>
                </a:solidFill>
                <a:latin typeface="Verdana" pitchFamily="34" charset="0"/>
                <a:ea typeface="微软雅黑" panose="020B0503020204020204" pitchFamily="34" charset="-122"/>
              </a:rPr>
              <a:t>v,</a:t>
            </a:r>
            <a:r>
              <a:rPr kumimoji="1" lang="en-US" altLang="zh-CN" sz="2200" b="1" dirty="0">
                <a:solidFill>
                  <a:schemeClr val="bg2">
                    <a:lumMod val="10000"/>
                  </a:schemeClr>
                </a:solidFill>
                <a:latin typeface="Verdana" pitchFamily="34" charset="0"/>
                <a:ea typeface="微软雅黑" panose="020B0503020204020204" pitchFamily="34" charset="-122"/>
              </a:rPr>
              <a:t> </a:t>
            </a:r>
            <a:r>
              <a:rPr kumimoji="1" lang="en-US" altLang="en-US" sz="2200" b="1" dirty="0">
                <a:solidFill>
                  <a:schemeClr val="bg2">
                    <a:lumMod val="10000"/>
                  </a:schemeClr>
                </a:solidFill>
                <a:latin typeface="Verdana" pitchFamily="34" charset="0"/>
                <a:ea typeface="微软雅黑" panose="020B0503020204020204" pitchFamily="34" charset="-122"/>
              </a:rPr>
              <a:t>s[M</a:t>
            </a:r>
            <a:r>
              <a:rPr kumimoji="1" lang="en-US" altLang="en-US" sz="2200" b="1">
                <a:solidFill>
                  <a:schemeClr val="bg2">
                    <a:lumMod val="10000"/>
                  </a:schemeClr>
                </a:solidFill>
                <a:latin typeface="Verdana" pitchFamily="34" charset="0"/>
                <a:ea typeface="微软雅黑" panose="020B0503020204020204" pitchFamily="34" charset="-122"/>
              </a:rPr>
              <a:t>];</a:t>
            </a:r>
            <a:r>
              <a:rPr kumimoji="1" lang="en-US" altLang="zh-CN" sz="2200" b="1">
                <a:solidFill>
                  <a:schemeClr val="bg2">
                    <a:lumMod val="10000"/>
                  </a:schemeClr>
                </a:solidFill>
                <a:latin typeface="Verdana" pitchFamily="34" charset="0"/>
                <a:ea typeface="微软雅黑" panose="020B0503020204020204" pitchFamily="34" charset="-122"/>
              </a:rPr>
              <a:t>       </a:t>
            </a:r>
            <a:r>
              <a:rPr kumimoji="1" lang="en-US" altLang="zh-CN" sz="2200" b="1">
                <a:solidFill>
                  <a:schemeClr val="tx1">
                    <a:lumMod val="50000"/>
                  </a:schemeClr>
                </a:solidFill>
                <a:latin typeface="Verdana" pitchFamily="34" charset="0"/>
                <a:ea typeface="微软雅黑" panose="020B0503020204020204" pitchFamily="34" charset="-122"/>
              </a:rPr>
              <a:t>   </a:t>
            </a:r>
            <a:r>
              <a:rPr kumimoji="1" lang="en-US" altLang="en-US" sz="2200" b="1">
                <a:solidFill>
                  <a:srgbClr val="008000"/>
                </a:solidFill>
                <a:latin typeface="微软雅黑" pitchFamily="34" charset="-122"/>
                <a:ea typeface="微软雅黑" pitchFamily="34" charset="-122"/>
              </a:rPr>
              <a:t>//</a:t>
            </a:r>
            <a:r>
              <a:rPr kumimoji="1" lang="en-US" altLang="zh-CN" sz="2200" b="1">
                <a:solidFill>
                  <a:srgbClr val="008000"/>
                </a:solidFill>
                <a:latin typeface="微软雅黑" pitchFamily="34" charset="-122"/>
                <a:ea typeface="微软雅黑" pitchFamily="34" charset="-122"/>
              </a:rPr>
              <a:t> </a:t>
            </a:r>
            <a:r>
              <a:rPr kumimoji="1" lang="en-US" altLang="en-US" sz="2200" b="1" dirty="0" err="1">
                <a:solidFill>
                  <a:srgbClr val="008000"/>
                </a:solidFill>
                <a:latin typeface="微软雅黑" pitchFamily="34" charset="-122"/>
                <a:ea typeface="微软雅黑" pitchFamily="34" charset="-122"/>
              </a:rPr>
              <a:t>s保存入度为0的顶点的栈</a:t>
            </a:r>
            <a:endParaRPr kumimoji="1" lang="en-US" altLang="en-US" sz="2200" b="1" dirty="0">
              <a:solidFill>
                <a:srgbClr val="008000"/>
              </a:solidFill>
              <a:latin typeface="微软雅黑" pitchFamily="34" charset="-122"/>
              <a:ea typeface="微软雅黑" pitchFamily="34" charset="-122"/>
            </a:endParaRPr>
          </a:p>
          <a:p>
            <a:pPr>
              <a:lnSpc>
                <a:spcPct val="110000"/>
              </a:lnSpc>
            </a:pPr>
            <a:r>
              <a:rPr kumimoji="1" lang="en-US" altLang="zh-CN" b="1">
                <a:solidFill>
                  <a:schemeClr val="tx1">
                    <a:lumMod val="50000"/>
                  </a:schemeClr>
                </a:solidFill>
                <a:latin typeface="Verdana" panose="020B0604030504040204" pitchFamily="34" charset="0"/>
                <a:ea typeface="微软雅黑" panose="020B0503020204020204" pitchFamily="34" charset="-122"/>
              </a:rPr>
              <a:t>      </a:t>
            </a:r>
            <a:r>
              <a:rPr kumimoji="1" lang="en-US" altLang="zh-CN" sz="2200" b="1">
                <a:solidFill>
                  <a:srgbClr val="0000FF"/>
                </a:solidFill>
                <a:latin typeface="Verdana" pitchFamily="34" charset="0"/>
                <a:ea typeface="微软雅黑" panose="020B0503020204020204" pitchFamily="34" charset="-122"/>
              </a:rPr>
              <a:t>ENode</a:t>
            </a:r>
            <a:r>
              <a:rPr kumimoji="1" lang="en-US" altLang="en-US" sz="2200" b="1">
                <a:solidFill>
                  <a:srgbClr val="0000FF"/>
                </a:solidFill>
                <a:latin typeface="Verdana" pitchFamily="34" charset="0"/>
                <a:ea typeface="微软雅黑" panose="020B0503020204020204" pitchFamily="34" charset="-122"/>
              </a:rPr>
              <a:t> </a:t>
            </a:r>
            <a:r>
              <a:rPr kumimoji="1" lang="en-US" altLang="en-US" sz="2200" b="1" dirty="0">
                <a:solidFill>
                  <a:srgbClr val="0000FF"/>
                </a:solidFill>
                <a:latin typeface="Verdana" pitchFamily="34" charset="0"/>
                <a:ea typeface="微软雅黑" panose="020B0503020204020204" pitchFamily="34" charset="-122"/>
              </a:rPr>
              <a:t>*</a:t>
            </a:r>
            <a:r>
              <a:rPr kumimoji="1" lang="en-US" altLang="en-US" sz="2200" b="1" dirty="0">
                <a:solidFill>
                  <a:schemeClr val="bg2">
                    <a:lumMod val="10000"/>
                  </a:schemeClr>
                </a:solidFill>
                <a:latin typeface="Verdana" pitchFamily="34" charset="0"/>
                <a:ea typeface="微软雅黑" panose="020B0503020204020204" pitchFamily="34" charset="-122"/>
              </a:rPr>
              <a:t>p;</a:t>
            </a:r>
            <a:r>
              <a:rPr kumimoji="1" lang="en-US" altLang="zh-CN" sz="2200" b="1" dirty="0">
                <a:solidFill>
                  <a:schemeClr val="bg2">
                    <a:lumMod val="10000"/>
                  </a:schemeClr>
                </a:solidFill>
                <a:latin typeface="Verdana" pitchFamily="34" charset="0"/>
                <a:ea typeface="微软雅黑" panose="020B0503020204020204" pitchFamily="34" charset="-122"/>
              </a:rPr>
              <a:t> </a:t>
            </a:r>
            <a:r>
              <a:rPr kumimoji="1" lang="en-US" altLang="en-US" sz="2200" b="1" dirty="0">
                <a:solidFill>
                  <a:schemeClr val="bg2">
                    <a:lumMod val="10000"/>
                  </a:schemeClr>
                </a:solidFill>
                <a:latin typeface="Verdana" pitchFamily="34" charset="0"/>
                <a:ea typeface="微软雅黑" panose="020B0503020204020204" pitchFamily="34" charset="-122"/>
              </a:rPr>
              <a:t> top=0; </a:t>
            </a:r>
            <a:r>
              <a:rPr kumimoji="1" lang="en-US" altLang="zh-CN" sz="2200" b="1" dirty="0">
                <a:solidFill>
                  <a:schemeClr val="bg2">
                    <a:lumMod val="10000"/>
                  </a:schemeClr>
                </a:solidFill>
                <a:latin typeface="Verdana" pitchFamily="34" charset="0"/>
                <a:ea typeface="微软雅黑" panose="020B0503020204020204" pitchFamily="34" charset="-122"/>
              </a:rPr>
              <a:t> </a:t>
            </a:r>
            <a:r>
              <a:rPr kumimoji="1" lang="en-US" altLang="en-US" sz="2200" b="1" dirty="0">
                <a:solidFill>
                  <a:schemeClr val="bg2">
                    <a:lumMod val="10000"/>
                  </a:schemeClr>
                </a:solidFill>
                <a:latin typeface="Verdana" pitchFamily="34" charset="0"/>
                <a:ea typeface="微软雅黑" panose="020B0503020204020204" pitchFamily="34" charset="-122"/>
              </a:rPr>
              <a:t>m=0</a:t>
            </a:r>
            <a:r>
              <a:rPr kumimoji="1" lang="en-US" altLang="en-US" sz="2200" b="1">
                <a:solidFill>
                  <a:schemeClr val="bg2">
                    <a:lumMod val="10000"/>
                  </a:schemeClr>
                </a:solidFill>
                <a:latin typeface="Verdana" pitchFamily="34" charset="0"/>
                <a:ea typeface="微软雅黑" panose="020B0503020204020204" pitchFamily="34" charset="-122"/>
              </a:rPr>
              <a:t>;</a:t>
            </a:r>
            <a:r>
              <a:rPr kumimoji="1" lang="en-US" altLang="zh-CN" sz="2200" b="1">
                <a:solidFill>
                  <a:schemeClr val="bg2">
                    <a:lumMod val="10000"/>
                  </a:schemeClr>
                </a:solidFill>
                <a:latin typeface="Verdana" pitchFamily="34" charset="0"/>
                <a:ea typeface="微软雅黑" panose="020B0503020204020204" pitchFamily="34" charset="-122"/>
              </a:rPr>
              <a:t>     </a:t>
            </a:r>
            <a:r>
              <a:rPr kumimoji="1" lang="en-US" altLang="en-US" sz="2200" b="1" dirty="0">
                <a:solidFill>
                  <a:srgbClr val="008000"/>
                </a:solidFill>
                <a:latin typeface="微软雅黑" pitchFamily="34" charset="-122"/>
                <a:ea typeface="微软雅黑" pitchFamily="34" charset="-122"/>
              </a:rPr>
              <a:t>//</a:t>
            </a:r>
            <a:r>
              <a:rPr kumimoji="1" lang="en-US" altLang="zh-CN" sz="2200" b="1" dirty="0">
                <a:solidFill>
                  <a:srgbClr val="008000"/>
                </a:solidFill>
                <a:latin typeface="微软雅黑" pitchFamily="34" charset="-122"/>
                <a:ea typeface="微软雅黑" pitchFamily="34" charset="-122"/>
              </a:rPr>
              <a:t> </a:t>
            </a:r>
            <a:r>
              <a:rPr kumimoji="1" lang="en-US" altLang="en-US" sz="2200" b="1" dirty="0" err="1">
                <a:solidFill>
                  <a:srgbClr val="008000"/>
                </a:solidFill>
                <a:latin typeface="微软雅黑" pitchFamily="34" charset="-122"/>
                <a:ea typeface="微软雅黑" pitchFamily="34" charset="-122"/>
              </a:rPr>
              <a:t>m</a:t>
            </a:r>
            <a:r>
              <a:rPr kumimoji="1" lang="en-US" altLang="zh-CN" sz="2200" b="1" dirty="0" err="1">
                <a:solidFill>
                  <a:srgbClr val="008000"/>
                </a:solidFill>
                <a:latin typeface="微软雅黑" pitchFamily="34" charset="-122"/>
                <a:ea typeface="微软雅黑" pitchFamily="34" charset="-122"/>
              </a:rPr>
              <a:t>记录输出</a:t>
            </a:r>
            <a:r>
              <a:rPr kumimoji="1" lang="zh-CN" altLang="en-US" sz="2200" b="1" dirty="0">
                <a:solidFill>
                  <a:srgbClr val="008000"/>
                </a:solidFill>
                <a:latin typeface="微软雅黑" pitchFamily="34" charset="-122"/>
                <a:ea typeface="微软雅黑" pitchFamily="34" charset="-122"/>
              </a:rPr>
              <a:t>的顶点个数</a:t>
            </a:r>
          </a:p>
          <a:p>
            <a:pPr>
              <a:lnSpc>
                <a:spcPct val="110000"/>
              </a:lnSpc>
            </a:pPr>
            <a:r>
              <a:rPr kumimoji="1" lang="en-US" altLang="zh-CN" b="1">
                <a:solidFill>
                  <a:schemeClr val="tx1">
                    <a:lumMod val="50000"/>
                  </a:schemeClr>
                </a:solidFill>
                <a:latin typeface="Verdana" panose="020B0604030504040204" pitchFamily="34" charset="0"/>
                <a:ea typeface="微软雅黑" panose="020B0503020204020204" pitchFamily="34" charset="-122"/>
              </a:rPr>
              <a:t>      </a:t>
            </a:r>
            <a:r>
              <a:rPr kumimoji="1" lang="en-US" altLang="en-US" sz="2200" b="1" dirty="0">
                <a:solidFill>
                  <a:schemeClr val="bg2">
                    <a:lumMod val="10000"/>
                  </a:schemeClr>
                </a:solidFill>
                <a:latin typeface="Verdana" pitchFamily="34" charset="0"/>
                <a:ea typeface="微软雅黑" panose="020B0503020204020204" pitchFamily="34" charset="-122"/>
              </a:rPr>
              <a:t>for(v=1;</a:t>
            </a:r>
            <a:r>
              <a:rPr kumimoji="1" lang="en-US" altLang="zh-CN" sz="2200" b="1" dirty="0">
                <a:solidFill>
                  <a:schemeClr val="bg2">
                    <a:lumMod val="10000"/>
                  </a:schemeClr>
                </a:solidFill>
                <a:latin typeface="Verdana" pitchFamily="34" charset="0"/>
                <a:ea typeface="微软雅黑" panose="020B0503020204020204" pitchFamily="34" charset="-122"/>
              </a:rPr>
              <a:t> </a:t>
            </a:r>
            <a:r>
              <a:rPr kumimoji="1" lang="en-US" altLang="en-US" sz="2200" b="1" dirty="0">
                <a:solidFill>
                  <a:schemeClr val="bg2">
                    <a:lumMod val="10000"/>
                  </a:schemeClr>
                </a:solidFill>
                <a:latin typeface="Verdana" pitchFamily="34" charset="0"/>
                <a:ea typeface="微软雅黑" panose="020B0503020204020204" pitchFamily="34" charset="-122"/>
              </a:rPr>
              <a:t>v&lt;=n;</a:t>
            </a:r>
            <a:r>
              <a:rPr kumimoji="1" lang="en-US" altLang="zh-CN" sz="2200" b="1" dirty="0">
                <a:solidFill>
                  <a:schemeClr val="bg2">
                    <a:lumMod val="10000"/>
                  </a:schemeClr>
                </a:solidFill>
                <a:latin typeface="Verdana" pitchFamily="34" charset="0"/>
                <a:ea typeface="微软雅黑" panose="020B0503020204020204" pitchFamily="34" charset="-122"/>
              </a:rPr>
              <a:t> ++</a:t>
            </a:r>
            <a:r>
              <a:rPr kumimoji="1" lang="en-US" altLang="en-US" sz="2200" b="1" dirty="0">
                <a:solidFill>
                  <a:schemeClr val="bg2">
                    <a:lumMod val="10000"/>
                  </a:schemeClr>
                </a:solidFill>
                <a:latin typeface="Verdana" pitchFamily="34" charset="0"/>
                <a:ea typeface="微软雅黑" panose="020B0503020204020204" pitchFamily="34" charset="-122"/>
              </a:rPr>
              <a:t>v)</a:t>
            </a:r>
            <a:r>
              <a:rPr kumimoji="1" lang="en-US" altLang="zh-CN" sz="2200" b="1" dirty="0">
                <a:solidFill>
                  <a:schemeClr val="bg2">
                    <a:lumMod val="10000"/>
                  </a:schemeClr>
                </a:solidFill>
                <a:latin typeface="Verdana" pitchFamily="34" charset="0"/>
                <a:ea typeface="微软雅黑" panose="020B0503020204020204" pitchFamily="34" charset="-122"/>
              </a:rPr>
              <a:t>           </a:t>
            </a:r>
            <a:r>
              <a:rPr kumimoji="1" lang="en-US" altLang="en-US" sz="2200" b="1" dirty="0">
                <a:solidFill>
                  <a:srgbClr val="008000"/>
                </a:solidFill>
                <a:latin typeface="微软雅黑" pitchFamily="34" charset="-122"/>
                <a:ea typeface="微软雅黑" pitchFamily="34" charset="-122"/>
              </a:rPr>
              <a:t>//</a:t>
            </a:r>
            <a:r>
              <a:rPr kumimoji="1" lang="en-US" altLang="zh-CN" sz="2200" b="1" dirty="0">
                <a:solidFill>
                  <a:srgbClr val="008000"/>
                </a:solidFill>
                <a:latin typeface="微软雅黑" pitchFamily="34" charset="-122"/>
                <a:ea typeface="微软雅黑" pitchFamily="34" charset="-122"/>
              </a:rPr>
              <a:t> </a:t>
            </a:r>
            <a:r>
              <a:rPr kumimoji="1" lang="en-US" altLang="en-US" sz="2200" b="1" dirty="0" err="1">
                <a:solidFill>
                  <a:srgbClr val="008000"/>
                </a:solidFill>
                <a:latin typeface="微软雅黑" pitchFamily="34" charset="-122"/>
                <a:ea typeface="微软雅黑" pitchFamily="34" charset="-122"/>
              </a:rPr>
              <a:t>入度为0的顶点入栈</a:t>
            </a:r>
            <a:endParaRPr kumimoji="1" lang="en-US" altLang="en-US" sz="2200" b="1" dirty="0">
              <a:solidFill>
                <a:srgbClr val="008000"/>
              </a:solidFill>
              <a:latin typeface="微软雅黑" pitchFamily="34" charset="-122"/>
              <a:ea typeface="微软雅黑" pitchFamily="34" charset="-122"/>
            </a:endParaRPr>
          </a:p>
          <a:p>
            <a:pPr>
              <a:lnSpc>
                <a:spcPct val="110000"/>
              </a:lnSpc>
            </a:pPr>
            <a:r>
              <a:rPr kumimoji="1" lang="en-US" altLang="zh-CN" b="1">
                <a:solidFill>
                  <a:schemeClr val="bg2">
                    <a:lumMod val="10000"/>
                  </a:schemeClr>
                </a:solidFill>
                <a:latin typeface="Verdana" panose="020B0604030504040204" pitchFamily="34" charset="0"/>
                <a:ea typeface="微软雅黑" panose="020B0503020204020204" pitchFamily="34" charset="-122"/>
              </a:rPr>
              <a:t>             </a:t>
            </a:r>
            <a:r>
              <a:rPr kumimoji="1" lang="en-US" altLang="en-US" sz="2200" b="1">
                <a:solidFill>
                  <a:schemeClr val="bg2">
                    <a:lumMod val="10000"/>
                  </a:schemeClr>
                </a:solidFill>
                <a:latin typeface="Verdana" pitchFamily="34" charset="0"/>
                <a:ea typeface="微软雅黑" panose="020B0503020204020204" pitchFamily="34" charset="-122"/>
              </a:rPr>
              <a:t>if(</a:t>
            </a:r>
            <a:r>
              <a:rPr kumimoji="1" lang="en-US" altLang="zh-CN" sz="2200" b="1">
                <a:solidFill>
                  <a:schemeClr val="bg2">
                    <a:lumMod val="10000"/>
                  </a:schemeClr>
                </a:solidFill>
                <a:latin typeface="Verdana" pitchFamily="34" charset="0"/>
                <a:ea typeface="微软雅黑" panose="020B0503020204020204" pitchFamily="34" charset="-122"/>
              </a:rPr>
              <a:t>G</a:t>
            </a:r>
            <a:r>
              <a:rPr kumimoji="1" lang="en-US" altLang="en-US" sz="2200" b="1">
                <a:solidFill>
                  <a:schemeClr val="bg2">
                    <a:lumMod val="10000"/>
                  </a:schemeClr>
                </a:solidFill>
                <a:latin typeface="Verdana" pitchFamily="34" charset="0"/>
                <a:ea typeface="微软雅黑" panose="020B0503020204020204" pitchFamily="34" charset="-122"/>
              </a:rPr>
              <a:t>[v</a:t>
            </a:r>
            <a:r>
              <a:rPr kumimoji="1" lang="en-US" altLang="en-US" sz="2200" b="1" dirty="0">
                <a:solidFill>
                  <a:schemeClr val="bg2">
                    <a:lumMod val="10000"/>
                  </a:schemeClr>
                </a:solidFill>
                <a:latin typeface="Verdana" pitchFamily="34" charset="0"/>
                <a:ea typeface="微软雅黑" panose="020B0503020204020204" pitchFamily="34" charset="-122"/>
              </a:rPr>
              <a:t>].</a:t>
            </a:r>
            <a:r>
              <a:rPr kumimoji="1" lang="en-US" altLang="en-US" sz="2200" b="1" dirty="0" err="1">
                <a:solidFill>
                  <a:schemeClr val="bg2">
                    <a:lumMod val="10000"/>
                  </a:schemeClr>
                </a:solidFill>
                <a:latin typeface="Verdana" pitchFamily="34" charset="0"/>
                <a:ea typeface="微软雅黑" panose="020B0503020204020204" pitchFamily="34" charset="-122"/>
              </a:rPr>
              <a:t>in</a:t>
            </a:r>
            <a:r>
              <a:rPr kumimoji="1" lang="en-US" altLang="zh-CN" sz="2200" b="1" dirty="0" err="1">
                <a:solidFill>
                  <a:schemeClr val="bg2">
                    <a:lumMod val="10000"/>
                  </a:schemeClr>
                </a:solidFill>
                <a:latin typeface="Verdana" pitchFamily="34" charset="0"/>
                <a:ea typeface="微软雅黑" panose="020B0503020204020204" pitchFamily="34" charset="-122"/>
              </a:rPr>
              <a:t>deg</a:t>
            </a:r>
            <a:r>
              <a:rPr kumimoji="1" lang="en-US" altLang="en-US" sz="2200" b="1" dirty="0">
                <a:solidFill>
                  <a:schemeClr val="bg2">
                    <a:lumMod val="10000"/>
                  </a:schemeClr>
                </a:solidFill>
                <a:latin typeface="Verdana" pitchFamily="34" charset="0"/>
                <a:ea typeface="微软雅黑" panose="020B0503020204020204" pitchFamily="34" charset="-122"/>
              </a:rPr>
              <a:t>==0)</a:t>
            </a:r>
            <a:r>
              <a:rPr kumimoji="1" lang="en-US" altLang="zh-CN" sz="2200" b="1" dirty="0">
                <a:solidFill>
                  <a:schemeClr val="bg2">
                    <a:lumMod val="10000"/>
                  </a:schemeClr>
                </a:solidFill>
                <a:latin typeface="Verdana" pitchFamily="34" charset="0"/>
                <a:ea typeface="微软雅黑" panose="020B0503020204020204" pitchFamily="34" charset="-122"/>
              </a:rPr>
              <a:t>  </a:t>
            </a:r>
            <a:r>
              <a:rPr kumimoji="1" lang="en-US" altLang="en-US" sz="2200" b="1" dirty="0">
                <a:solidFill>
                  <a:schemeClr val="bg2">
                    <a:lumMod val="10000"/>
                  </a:schemeClr>
                </a:solidFill>
                <a:latin typeface="Verdana" pitchFamily="34" charset="0"/>
                <a:ea typeface="微软雅黑" panose="020B0503020204020204" pitchFamily="34" charset="-122"/>
              </a:rPr>
              <a:t>s[top++]=v;</a:t>
            </a:r>
          </a:p>
          <a:p>
            <a:pPr>
              <a:lnSpc>
                <a:spcPct val="110000"/>
              </a:lnSpc>
            </a:pPr>
            <a:r>
              <a:rPr kumimoji="1" lang="en-US" altLang="zh-CN" b="1">
                <a:solidFill>
                  <a:schemeClr val="bg2">
                    <a:lumMod val="10000"/>
                  </a:schemeClr>
                </a:solidFill>
                <a:latin typeface="Verdana" panose="020B0604030504040204" pitchFamily="34" charset="0"/>
                <a:ea typeface="微软雅黑" panose="020B0503020204020204" pitchFamily="34" charset="-122"/>
              </a:rPr>
              <a:t>      </a:t>
            </a:r>
            <a:r>
              <a:rPr kumimoji="1" lang="en-US" altLang="en-US" sz="2200" b="1" dirty="0">
                <a:solidFill>
                  <a:schemeClr val="bg2">
                    <a:lumMod val="10000"/>
                  </a:schemeClr>
                </a:solidFill>
                <a:latin typeface="Verdana" pitchFamily="34" charset="0"/>
                <a:ea typeface="微软雅黑" panose="020B0503020204020204" pitchFamily="34" charset="-122"/>
              </a:rPr>
              <a:t>while(top&gt;0){ </a:t>
            </a:r>
            <a:endParaRPr kumimoji="1" lang="en-US" altLang="en-US" sz="2200" b="1" dirty="0">
              <a:solidFill>
                <a:schemeClr val="bg2">
                  <a:lumMod val="10000"/>
                </a:schemeClr>
              </a:solidFill>
              <a:latin typeface="微软雅黑" pitchFamily="34" charset="-122"/>
              <a:ea typeface="微软雅黑" pitchFamily="34" charset="-122"/>
            </a:endParaRPr>
          </a:p>
          <a:p>
            <a:pPr>
              <a:lnSpc>
                <a:spcPct val="110000"/>
              </a:lnSpc>
            </a:pPr>
            <a:r>
              <a:rPr kumimoji="1" lang="en-US" altLang="zh-CN" b="1">
                <a:solidFill>
                  <a:schemeClr val="bg2">
                    <a:lumMod val="10000"/>
                  </a:schemeClr>
                </a:solidFill>
                <a:latin typeface="Verdana" panose="020B0604030504040204" pitchFamily="34" charset="0"/>
                <a:ea typeface="微软雅黑" panose="020B0503020204020204" pitchFamily="34" charset="-122"/>
              </a:rPr>
              <a:t>             </a:t>
            </a:r>
            <a:r>
              <a:rPr kumimoji="1" lang="en-US" altLang="en-US" sz="2200" b="1">
                <a:solidFill>
                  <a:schemeClr val="bg2">
                    <a:lumMod val="10000"/>
                  </a:schemeClr>
                </a:solidFill>
                <a:latin typeface="Verdana" pitchFamily="34" charset="0"/>
                <a:ea typeface="微软雅黑" panose="020B0503020204020204" pitchFamily="34" charset="-122"/>
              </a:rPr>
              <a:t>v </a:t>
            </a:r>
            <a:r>
              <a:rPr kumimoji="1" lang="en-US" altLang="en-US" sz="2200" b="1" dirty="0">
                <a:solidFill>
                  <a:schemeClr val="bg2">
                    <a:lumMod val="10000"/>
                  </a:schemeClr>
                </a:solidFill>
                <a:latin typeface="Verdana" pitchFamily="34" charset="0"/>
                <a:ea typeface="微软雅黑" panose="020B0503020204020204" pitchFamily="34" charset="-122"/>
              </a:rPr>
              <a:t>= s[--top];</a:t>
            </a:r>
            <a:r>
              <a:rPr kumimoji="1" lang="en-US" altLang="zh-CN" sz="2200" b="1" dirty="0">
                <a:solidFill>
                  <a:schemeClr val="bg2">
                    <a:lumMod val="10000"/>
                  </a:schemeClr>
                </a:solidFill>
                <a:latin typeface="Verdana" pitchFamily="34" charset="0"/>
                <a:ea typeface="微软雅黑" panose="020B0503020204020204" pitchFamily="34" charset="-122"/>
              </a:rPr>
              <a:t>  </a:t>
            </a:r>
            <a:r>
              <a:rPr kumimoji="1" lang="en-US" altLang="en-US" sz="2200" b="1" dirty="0" err="1">
                <a:solidFill>
                  <a:schemeClr val="bg2">
                    <a:lumMod val="10000"/>
                  </a:schemeClr>
                </a:solidFill>
                <a:latin typeface="Verdana" pitchFamily="34" charset="0"/>
                <a:ea typeface="微软雅黑" panose="020B0503020204020204" pitchFamily="34" charset="-122"/>
              </a:rPr>
              <a:t>printf</a:t>
            </a:r>
            <a:r>
              <a:rPr kumimoji="1" lang="en-US" altLang="en-US" sz="2200" b="1" dirty="0">
                <a:solidFill>
                  <a:schemeClr val="bg2">
                    <a:lumMod val="10000"/>
                  </a:schemeClr>
                </a:solidFill>
                <a:latin typeface="Verdana" pitchFamily="34" charset="0"/>
                <a:ea typeface="微软雅黑" panose="020B0503020204020204" pitchFamily="34" charset="-122"/>
              </a:rPr>
              <a:t>("%d  ", </a:t>
            </a:r>
            <a:r>
              <a:rPr kumimoji="1" lang="en-US" altLang="zh-CN" sz="2200" b="1" dirty="0">
                <a:solidFill>
                  <a:schemeClr val="bg2">
                    <a:lumMod val="10000"/>
                  </a:schemeClr>
                </a:solidFill>
                <a:latin typeface="Verdana" pitchFamily="34" charset="0"/>
                <a:ea typeface="微软雅黑" panose="020B0503020204020204" pitchFamily="34" charset="-122"/>
              </a:rPr>
              <a:t>v</a:t>
            </a:r>
            <a:r>
              <a:rPr kumimoji="1" lang="en-US" altLang="en-US" sz="2200" b="1" dirty="0">
                <a:solidFill>
                  <a:schemeClr val="bg2">
                    <a:lumMod val="10000"/>
                  </a:schemeClr>
                </a:solidFill>
                <a:latin typeface="Verdana" pitchFamily="34" charset="0"/>
                <a:ea typeface="微软雅黑" panose="020B0503020204020204" pitchFamily="34" charset="-122"/>
              </a:rPr>
              <a:t>);</a:t>
            </a:r>
            <a:r>
              <a:rPr kumimoji="1" lang="en-US" altLang="zh-CN" sz="2200" b="1" dirty="0">
                <a:solidFill>
                  <a:schemeClr val="bg2">
                    <a:lumMod val="10000"/>
                  </a:schemeClr>
                </a:solidFill>
                <a:latin typeface="Verdana" pitchFamily="34" charset="0"/>
                <a:ea typeface="微软雅黑" panose="020B0503020204020204" pitchFamily="34" charset="-122"/>
              </a:rPr>
              <a:t> </a:t>
            </a:r>
            <a:r>
              <a:rPr kumimoji="1" lang="en-US" altLang="en-US" sz="2200" b="1" dirty="0">
                <a:solidFill>
                  <a:schemeClr val="bg2">
                    <a:lumMod val="10000"/>
                  </a:schemeClr>
                </a:solidFill>
                <a:latin typeface="Verdana" pitchFamily="34" charset="0"/>
                <a:ea typeface="微软雅黑" panose="020B0503020204020204" pitchFamily="34" charset="-122"/>
              </a:rPr>
              <a:t>m++; </a:t>
            </a:r>
          </a:p>
          <a:p>
            <a:pPr>
              <a:lnSpc>
                <a:spcPct val="110000"/>
              </a:lnSpc>
            </a:pPr>
            <a:r>
              <a:rPr kumimoji="1" lang="en-US" altLang="en-US" sz="2200" b="1">
                <a:solidFill>
                  <a:schemeClr val="bg2">
                    <a:lumMod val="10000"/>
                  </a:schemeClr>
                </a:solidFill>
                <a:latin typeface="Verdana" pitchFamily="34" charset="0"/>
                <a:ea typeface="微软雅黑" panose="020B0503020204020204" pitchFamily="34" charset="-122"/>
              </a:rPr>
              <a:t>           p </a:t>
            </a:r>
            <a:r>
              <a:rPr kumimoji="1" lang="en-US" altLang="en-US" sz="2200" b="1" dirty="0">
                <a:solidFill>
                  <a:schemeClr val="bg2">
                    <a:lumMod val="10000"/>
                  </a:schemeClr>
                </a:solidFill>
                <a:latin typeface="Verdana" pitchFamily="34" charset="0"/>
                <a:ea typeface="微软雅黑" panose="020B0503020204020204" pitchFamily="34" charset="-122"/>
              </a:rPr>
              <a:t>= </a:t>
            </a:r>
            <a:r>
              <a:rPr kumimoji="1" lang="en-US" altLang="zh-CN" sz="2200" b="1" dirty="0">
                <a:solidFill>
                  <a:schemeClr val="bg2">
                    <a:lumMod val="10000"/>
                  </a:schemeClr>
                </a:solidFill>
                <a:latin typeface="Verdana" pitchFamily="34" charset="0"/>
                <a:ea typeface="微软雅黑" panose="020B0503020204020204" pitchFamily="34" charset="-122"/>
              </a:rPr>
              <a:t>G</a:t>
            </a:r>
            <a:r>
              <a:rPr kumimoji="1" lang="en-US" altLang="en-US" sz="2200" b="1" dirty="0">
                <a:solidFill>
                  <a:schemeClr val="bg2">
                    <a:lumMod val="10000"/>
                  </a:schemeClr>
                </a:solidFill>
                <a:latin typeface="Verdana" pitchFamily="34" charset="0"/>
                <a:ea typeface="微软雅黑" panose="020B0503020204020204" pitchFamily="34" charset="-122"/>
              </a:rPr>
              <a:t>[v].</a:t>
            </a:r>
            <a:r>
              <a:rPr kumimoji="1" lang="en-US" altLang="zh-CN" sz="2200" b="1" dirty="0" err="1">
                <a:solidFill>
                  <a:schemeClr val="bg2">
                    <a:lumMod val="10000"/>
                  </a:schemeClr>
                </a:solidFill>
                <a:latin typeface="Verdana" pitchFamily="34" charset="0"/>
                <a:ea typeface="微软雅黑" panose="020B0503020204020204" pitchFamily="34" charset="-122"/>
              </a:rPr>
              <a:t>firstarc</a:t>
            </a:r>
            <a:r>
              <a:rPr kumimoji="1" lang="en-US" altLang="en-US" sz="2200" b="1" dirty="0">
                <a:solidFill>
                  <a:schemeClr val="bg2">
                    <a:lumMod val="10000"/>
                  </a:schemeClr>
                </a:solidFill>
                <a:latin typeface="Verdana" pitchFamily="34" charset="0"/>
                <a:ea typeface="微软雅黑" panose="020B0503020204020204" pitchFamily="34" charset="-122"/>
              </a:rPr>
              <a:t>;</a:t>
            </a:r>
          </a:p>
          <a:p>
            <a:pPr>
              <a:lnSpc>
                <a:spcPct val="110000"/>
              </a:lnSpc>
            </a:pPr>
            <a:r>
              <a:rPr kumimoji="1" lang="en-US" altLang="zh-CN" b="1">
                <a:solidFill>
                  <a:schemeClr val="bg2">
                    <a:lumMod val="10000"/>
                  </a:schemeClr>
                </a:solidFill>
                <a:latin typeface="Verdana" panose="020B0604030504040204" pitchFamily="34" charset="0"/>
                <a:ea typeface="微软雅黑" panose="020B0503020204020204" pitchFamily="34" charset="-122"/>
              </a:rPr>
              <a:t>             </a:t>
            </a:r>
            <a:r>
              <a:rPr kumimoji="1" lang="en-US" altLang="en-US" sz="2200" b="1">
                <a:solidFill>
                  <a:schemeClr val="bg2">
                    <a:lumMod val="10000"/>
                  </a:schemeClr>
                </a:solidFill>
                <a:latin typeface="Verdana" pitchFamily="34" charset="0"/>
                <a:ea typeface="微软雅黑" panose="020B0503020204020204" pitchFamily="34" charset="-122"/>
              </a:rPr>
              <a:t>while(p</a:t>
            </a:r>
            <a:r>
              <a:rPr kumimoji="1" lang="en-US" altLang="en-US" sz="2200" b="1" dirty="0">
                <a:solidFill>
                  <a:schemeClr val="bg2">
                    <a:lumMod val="10000"/>
                  </a:schemeClr>
                </a:solidFill>
                <a:latin typeface="Verdana" pitchFamily="34" charset="0"/>
                <a:ea typeface="微软雅黑" panose="020B0503020204020204" pitchFamily="34" charset="-122"/>
              </a:rPr>
              <a:t>!=NULL){</a:t>
            </a:r>
          </a:p>
          <a:p>
            <a:pPr>
              <a:lnSpc>
                <a:spcPct val="110000"/>
              </a:lnSpc>
            </a:pPr>
            <a:r>
              <a:rPr kumimoji="1" lang="en-US" altLang="zh-CN" b="1">
                <a:solidFill>
                  <a:schemeClr val="bg2">
                    <a:lumMod val="10000"/>
                  </a:schemeClr>
                </a:solidFill>
                <a:latin typeface="Verdana" panose="020B0604030504040204" pitchFamily="34" charset="0"/>
                <a:ea typeface="微软雅黑" panose="020B0503020204020204" pitchFamily="34" charset="-122"/>
              </a:rPr>
              <a:t>                   </a:t>
            </a:r>
            <a:r>
              <a:rPr kumimoji="1" lang="en-US" altLang="en-US" sz="2200" b="1">
                <a:solidFill>
                  <a:schemeClr val="bg2">
                    <a:lumMod val="10000"/>
                  </a:schemeClr>
                </a:solidFill>
                <a:latin typeface="Verdana" pitchFamily="34" charset="0"/>
                <a:ea typeface="微软雅黑" panose="020B0503020204020204" pitchFamily="34" charset="-122"/>
              </a:rPr>
              <a:t>k </a:t>
            </a:r>
            <a:r>
              <a:rPr kumimoji="1" lang="en-US" altLang="en-US" sz="2200" b="1" dirty="0">
                <a:solidFill>
                  <a:schemeClr val="bg2">
                    <a:lumMod val="10000"/>
                  </a:schemeClr>
                </a:solidFill>
                <a:latin typeface="Verdana" pitchFamily="34" charset="0"/>
                <a:ea typeface="微软雅黑" panose="020B0503020204020204" pitchFamily="34" charset="-122"/>
              </a:rPr>
              <a:t>= p-&gt;</a:t>
            </a:r>
            <a:r>
              <a:rPr kumimoji="1" lang="en-US" altLang="zh-CN" sz="2200" b="1" dirty="0" err="1">
                <a:solidFill>
                  <a:schemeClr val="bg2">
                    <a:lumMod val="10000"/>
                  </a:schemeClr>
                </a:solidFill>
                <a:latin typeface="Verdana" pitchFamily="34" charset="0"/>
                <a:ea typeface="微软雅黑" panose="020B0503020204020204" pitchFamily="34" charset="-122"/>
              </a:rPr>
              <a:t>adjvex</a:t>
            </a:r>
            <a:r>
              <a:rPr kumimoji="1" lang="en-US" altLang="en-US" sz="2200" b="1" dirty="0">
                <a:solidFill>
                  <a:schemeClr val="bg2">
                    <a:lumMod val="10000"/>
                  </a:schemeClr>
                </a:solidFill>
                <a:latin typeface="Verdana" pitchFamily="34" charset="0"/>
                <a:ea typeface="微软雅黑" panose="020B0503020204020204" pitchFamily="34" charset="-122"/>
              </a:rPr>
              <a:t>;</a:t>
            </a:r>
            <a:r>
              <a:rPr kumimoji="1" lang="en-US" altLang="zh-CN" sz="2200" b="1" dirty="0">
                <a:solidFill>
                  <a:schemeClr val="bg2">
                    <a:lumMod val="10000"/>
                  </a:schemeClr>
                </a:solidFill>
                <a:latin typeface="Verdana" pitchFamily="34" charset="0"/>
                <a:ea typeface="微软雅黑" panose="020B0503020204020204" pitchFamily="34" charset="-122"/>
              </a:rPr>
              <a:t>  G</a:t>
            </a:r>
            <a:r>
              <a:rPr kumimoji="1" lang="en-US" altLang="en-US" sz="2200" b="1" dirty="0">
                <a:solidFill>
                  <a:schemeClr val="bg2">
                    <a:lumMod val="10000"/>
                  </a:schemeClr>
                </a:solidFill>
                <a:latin typeface="Verdana" pitchFamily="34" charset="0"/>
                <a:ea typeface="微软雅黑" panose="020B0503020204020204" pitchFamily="34" charset="-122"/>
              </a:rPr>
              <a:t>[k].</a:t>
            </a:r>
            <a:r>
              <a:rPr kumimoji="1" lang="en-US" altLang="zh-CN" sz="2200" b="1" dirty="0" err="1">
                <a:solidFill>
                  <a:schemeClr val="bg2">
                    <a:lumMod val="10000"/>
                  </a:schemeClr>
                </a:solidFill>
                <a:latin typeface="Verdana" pitchFamily="34" charset="0"/>
                <a:ea typeface="微软雅黑" panose="020B0503020204020204" pitchFamily="34" charset="-122"/>
              </a:rPr>
              <a:t>indeg</a:t>
            </a:r>
            <a:r>
              <a:rPr kumimoji="1" lang="en-US" altLang="en-US" sz="2200" b="1" dirty="0">
                <a:solidFill>
                  <a:schemeClr val="bg2">
                    <a:lumMod val="10000"/>
                  </a:schemeClr>
                </a:solidFill>
                <a:latin typeface="Verdana" pitchFamily="34" charset="0"/>
                <a:ea typeface="微软雅黑" panose="020B0503020204020204" pitchFamily="34" charset="-122"/>
              </a:rPr>
              <a:t>--;</a:t>
            </a:r>
          </a:p>
          <a:p>
            <a:pPr>
              <a:lnSpc>
                <a:spcPct val="110000"/>
              </a:lnSpc>
            </a:pPr>
            <a:r>
              <a:rPr kumimoji="1" lang="en-US" altLang="zh-CN" b="1">
                <a:solidFill>
                  <a:schemeClr val="bg2">
                    <a:lumMod val="10000"/>
                  </a:schemeClr>
                </a:solidFill>
                <a:latin typeface="Verdana" panose="020B0604030504040204" pitchFamily="34" charset="0"/>
                <a:ea typeface="微软雅黑" panose="020B0503020204020204" pitchFamily="34" charset="-122"/>
              </a:rPr>
              <a:t>                   </a:t>
            </a:r>
            <a:r>
              <a:rPr kumimoji="1" lang="en-US" altLang="en-US" sz="2200" b="1" dirty="0">
                <a:solidFill>
                  <a:schemeClr val="bg2">
                    <a:lumMod val="10000"/>
                  </a:schemeClr>
                </a:solidFill>
                <a:latin typeface="Verdana" pitchFamily="34" charset="0"/>
                <a:ea typeface="微软雅黑" panose="020B0503020204020204" pitchFamily="34" charset="-122"/>
              </a:rPr>
              <a:t>if(</a:t>
            </a:r>
            <a:r>
              <a:rPr kumimoji="1" lang="en-US" altLang="zh-CN" sz="2200" b="1" dirty="0">
                <a:solidFill>
                  <a:schemeClr val="bg2">
                    <a:lumMod val="10000"/>
                  </a:schemeClr>
                </a:solidFill>
                <a:latin typeface="Verdana" pitchFamily="34" charset="0"/>
                <a:ea typeface="微软雅黑" panose="020B0503020204020204" pitchFamily="34" charset="-122"/>
              </a:rPr>
              <a:t>G</a:t>
            </a:r>
            <a:r>
              <a:rPr kumimoji="1" lang="en-US" altLang="en-US" sz="2200" b="1" dirty="0">
                <a:solidFill>
                  <a:schemeClr val="bg2">
                    <a:lumMod val="10000"/>
                  </a:schemeClr>
                </a:solidFill>
                <a:latin typeface="Verdana" pitchFamily="34" charset="0"/>
                <a:ea typeface="微软雅黑" panose="020B0503020204020204" pitchFamily="34" charset="-122"/>
              </a:rPr>
              <a:t>[k].</a:t>
            </a:r>
            <a:r>
              <a:rPr kumimoji="1" lang="en-US" altLang="zh-CN" sz="2200" b="1" dirty="0" err="1">
                <a:solidFill>
                  <a:schemeClr val="bg2">
                    <a:lumMod val="10000"/>
                  </a:schemeClr>
                </a:solidFill>
                <a:latin typeface="Verdana" pitchFamily="34" charset="0"/>
                <a:ea typeface="微软雅黑" panose="020B0503020204020204" pitchFamily="34" charset="-122"/>
              </a:rPr>
              <a:t>indeg</a:t>
            </a:r>
            <a:r>
              <a:rPr kumimoji="1" lang="en-US" altLang="zh-CN" sz="2200" b="1" dirty="0">
                <a:solidFill>
                  <a:schemeClr val="bg2">
                    <a:lumMod val="10000"/>
                  </a:schemeClr>
                </a:solidFill>
                <a:latin typeface="Verdana" pitchFamily="34" charset="0"/>
                <a:ea typeface="微软雅黑" panose="020B0503020204020204" pitchFamily="34" charset="-122"/>
              </a:rPr>
              <a:t> </a:t>
            </a:r>
            <a:r>
              <a:rPr kumimoji="1" lang="en-US" altLang="en-US" sz="2200" b="1" dirty="0">
                <a:solidFill>
                  <a:schemeClr val="bg2">
                    <a:lumMod val="10000"/>
                  </a:schemeClr>
                </a:solidFill>
                <a:latin typeface="Verdana" pitchFamily="34" charset="0"/>
                <a:ea typeface="微软雅黑" panose="020B0503020204020204" pitchFamily="34" charset="-122"/>
              </a:rPr>
              <a:t>== 0)</a:t>
            </a:r>
            <a:r>
              <a:rPr kumimoji="1" lang="en-US" altLang="zh-CN" sz="2200" b="1" dirty="0">
                <a:solidFill>
                  <a:schemeClr val="bg2">
                    <a:lumMod val="10000"/>
                  </a:schemeClr>
                </a:solidFill>
                <a:latin typeface="Verdana" pitchFamily="34" charset="0"/>
                <a:ea typeface="微软雅黑" panose="020B0503020204020204" pitchFamily="34" charset="-122"/>
              </a:rPr>
              <a:t>{</a:t>
            </a:r>
            <a:endParaRPr kumimoji="1" lang="en-US" altLang="en-US" sz="2200" b="1" dirty="0">
              <a:solidFill>
                <a:schemeClr val="bg2">
                  <a:lumMod val="10000"/>
                </a:schemeClr>
              </a:solidFill>
              <a:latin typeface="Verdana" pitchFamily="34" charset="0"/>
              <a:ea typeface="微软雅黑" panose="020B0503020204020204" pitchFamily="34" charset="-122"/>
            </a:endParaRPr>
          </a:p>
          <a:p>
            <a:pPr>
              <a:lnSpc>
                <a:spcPct val="110000"/>
              </a:lnSpc>
            </a:pPr>
            <a:r>
              <a:rPr kumimoji="1" lang="en-US" altLang="zh-CN" b="1">
                <a:solidFill>
                  <a:schemeClr val="bg2">
                    <a:lumMod val="10000"/>
                  </a:schemeClr>
                </a:solidFill>
                <a:latin typeface="Verdana" panose="020B0604030504040204" pitchFamily="34" charset="0"/>
                <a:ea typeface="微软雅黑" panose="020B0503020204020204" pitchFamily="34" charset="-122"/>
              </a:rPr>
              <a:t>                          </a:t>
            </a:r>
            <a:r>
              <a:rPr kumimoji="1" lang="en-US" altLang="en-US" sz="2200" b="1">
                <a:solidFill>
                  <a:schemeClr val="bg2">
                    <a:lumMod val="10000"/>
                  </a:schemeClr>
                </a:solidFill>
                <a:latin typeface="Verdana" pitchFamily="34" charset="0"/>
                <a:ea typeface="微软雅黑" panose="020B0503020204020204" pitchFamily="34" charset="-122"/>
              </a:rPr>
              <a:t>s[top</a:t>
            </a:r>
            <a:r>
              <a:rPr kumimoji="1" lang="en-US" altLang="en-US" sz="2200" b="1" dirty="0">
                <a:solidFill>
                  <a:schemeClr val="bg2">
                    <a:lumMod val="10000"/>
                  </a:schemeClr>
                </a:solidFill>
                <a:latin typeface="Verdana" pitchFamily="34" charset="0"/>
                <a:ea typeface="微软雅黑" panose="020B0503020204020204" pitchFamily="34" charset="-122"/>
              </a:rPr>
              <a:t>++]=k;</a:t>
            </a:r>
            <a:r>
              <a:rPr kumimoji="1" lang="en-US" altLang="zh-CN" sz="2200" b="1" dirty="0">
                <a:solidFill>
                  <a:schemeClr val="bg2">
                    <a:lumMod val="10000"/>
                  </a:schemeClr>
                </a:solidFill>
                <a:latin typeface="Verdana" pitchFamily="34" charset="0"/>
                <a:ea typeface="微软雅黑" panose="020B0503020204020204" pitchFamily="34" charset="-122"/>
              </a:rPr>
              <a:t> </a:t>
            </a:r>
            <a:r>
              <a:rPr kumimoji="1" lang="en-US" altLang="en-US" sz="2200" b="1" dirty="0">
                <a:solidFill>
                  <a:schemeClr val="bg2">
                    <a:lumMod val="10000"/>
                  </a:schemeClr>
                </a:solidFill>
                <a:latin typeface="Verdana" pitchFamily="34" charset="0"/>
                <a:ea typeface="微软雅黑" panose="020B0503020204020204" pitchFamily="34" charset="-122"/>
              </a:rPr>
              <a:t> p=p-&gt;next;</a:t>
            </a:r>
            <a:endParaRPr kumimoji="1" lang="en-US" altLang="zh-CN" sz="2200" b="1" dirty="0">
              <a:solidFill>
                <a:schemeClr val="bg2">
                  <a:lumMod val="10000"/>
                </a:schemeClr>
              </a:solidFill>
              <a:latin typeface="Verdana" pitchFamily="34" charset="0"/>
              <a:ea typeface="微软雅黑" panose="020B0503020204020204" pitchFamily="34" charset="-122"/>
            </a:endParaRPr>
          </a:p>
          <a:p>
            <a:pPr>
              <a:lnSpc>
                <a:spcPct val="110000"/>
              </a:lnSpc>
            </a:pPr>
            <a:r>
              <a:rPr kumimoji="1" lang="en-US" altLang="zh-CN" b="1">
                <a:solidFill>
                  <a:schemeClr val="bg2">
                    <a:lumMod val="10000"/>
                  </a:schemeClr>
                </a:solidFill>
                <a:latin typeface="Verdana" panose="020B0604030504040204" pitchFamily="34" charset="0"/>
                <a:ea typeface="微软雅黑" panose="020B0503020204020204" pitchFamily="34" charset="-122"/>
              </a:rPr>
              <a:t>                   </a:t>
            </a:r>
            <a:r>
              <a:rPr kumimoji="1" lang="en-US" altLang="zh-CN" sz="2200" b="1">
                <a:solidFill>
                  <a:schemeClr val="bg2">
                    <a:lumMod val="10000"/>
                  </a:schemeClr>
                </a:solidFill>
                <a:latin typeface="Verdana" pitchFamily="34" charset="0"/>
                <a:ea typeface="微软雅黑" panose="020B0503020204020204" pitchFamily="34" charset="-122"/>
              </a:rPr>
              <a:t>}</a:t>
            </a:r>
            <a:endParaRPr kumimoji="1" lang="en-US" altLang="en-US" sz="2200" b="1" dirty="0">
              <a:solidFill>
                <a:schemeClr val="bg2">
                  <a:lumMod val="10000"/>
                </a:schemeClr>
              </a:solidFill>
              <a:latin typeface="Verdana" pitchFamily="34" charset="0"/>
              <a:ea typeface="微软雅黑" panose="020B0503020204020204" pitchFamily="34" charset="-122"/>
            </a:endParaRPr>
          </a:p>
          <a:p>
            <a:pPr>
              <a:lnSpc>
                <a:spcPct val="110000"/>
              </a:lnSpc>
            </a:pPr>
            <a:r>
              <a:rPr kumimoji="1" lang="en-US" altLang="zh-CN" b="1">
                <a:solidFill>
                  <a:schemeClr val="bg2">
                    <a:lumMod val="10000"/>
                  </a:schemeClr>
                </a:solidFill>
                <a:latin typeface="Verdana" panose="020B0604030504040204" pitchFamily="34" charset="0"/>
                <a:ea typeface="微软雅黑" panose="020B0503020204020204" pitchFamily="34" charset="-122"/>
              </a:rPr>
              <a:t>             </a:t>
            </a:r>
            <a:r>
              <a:rPr kumimoji="1" lang="en-US" altLang="en-US" sz="2200" b="1">
                <a:solidFill>
                  <a:schemeClr val="bg2">
                    <a:lumMod val="10000"/>
                  </a:schemeClr>
                </a:solidFill>
                <a:latin typeface="Verdana" pitchFamily="34" charset="0"/>
                <a:ea typeface="微软雅黑" panose="020B0503020204020204" pitchFamily="34" charset="-122"/>
              </a:rPr>
              <a:t>}</a:t>
            </a:r>
            <a:endParaRPr kumimoji="1" lang="en-US" altLang="en-US" sz="2200" b="1" dirty="0">
              <a:solidFill>
                <a:schemeClr val="bg2">
                  <a:lumMod val="10000"/>
                </a:schemeClr>
              </a:solidFill>
              <a:latin typeface="Verdana" pitchFamily="34" charset="0"/>
              <a:ea typeface="微软雅黑" panose="020B0503020204020204" pitchFamily="34" charset="-122"/>
            </a:endParaRPr>
          </a:p>
          <a:p>
            <a:pPr>
              <a:lnSpc>
                <a:spcPct val="110000"/>
              </a:lnSpc>
            </a:pPr>
            <a:r>
              <a:rPr kumimoji="1" lang="en-US" altLang="zh-CN" b="1">
                <a:solidFill>
                  <a:schemeClr val="bg2">
                    <a:lumMod val="10000"/>
                  </a:schemeClr>
                </a:solidFill>
                <a:latin typeface="Verdana" panose="020B0604030504040204" pitchFamily="34" charset="0"/>
                <a:ea typeface="微软雅黑" panose="020B0503020204020204" pitchFamily="34" charset="-122"/>
              </a:rPr>
              <a:t>      </a:t>
            </a:r>
            <a:r>
              <a:rPr kumimoji="1" lang="en-US" altLang="en-US" sz="2200" b="1">
                <a:solidFill>
                  <a:schemeClr val="bg2">
                    <a:lumMod val="10000"/>
                  </a:schemeClr>
                </a:solidFill>
                <a:latin typeface="Verdana" pitchFamily="34" charset="0"/>
                <a:ea typeface="微软雅黑" panose="020B0503020204020204" pitchFamily="34" charset="-122"/>
              </a:rPr>
              <a:t>}</a:t>
            </a:r>
            <a:endParaRPr kumimoji="1" lang="en-US" altLang="en-US" sz="2200" b="1" dirty="0">
              <a:solidFill>
                <a:schemeClr val="bg2">
                  <a:lumMod val="10000"/>
                </a:schemeClr>
              </a:solidFill>
              <a:latin typeface="Verdana" pitchFamily="34" charset="0"/>
              <a:ea typeface="微软雅黑" panose="020B0503020204020204" pitchFamily="34" charset="-122"/>
            </a:endParaRPr>
          </a:p>
          <a:p>
            <a:pPr>
              <a:lnSpc>
                <a:spcPct val="110000"/>
              </a:lnSpc>
            </a:pPr>
            <a:r>
              <a:rPr kumimoji="1" lang="en-US" altLang="zh-CN" b="1">
                <a:solidFill>
                  <a:schemeClr val="bg2">
                    <a:lumMod val="10000"/>
                  </a:schemeClr>
                </a:solidFill>
                <a:latin typeface="Verdana" panose="020B0604030504040204" pitchFamily="34" charset="0"/>
                <a:ea typeface="微软雅黑" panose="020B0503020204020204" pitchFamily="34" charset="-122"/>
              </a:rPr>
              <a:t>      </a:t>
            </a:r>
            <a:r>
              <a:rPr kumimoji="1" lang="en-US" altLang="en-US" sz="2200" b="1" dirty="0">
                <a:solidFill>
                  <a:schemeClr val="bg2">
                    <a:lumMod val="10000"/>
                  </a:schemeClr>
                </a:solidFill>
                <a:latin typeface="Verdana" pitchFamily="34" charset="0"/>
                <a:ea typeface="微软雅黑" panose="020B0503020204020204" pitchFamily="34" charset="-122"/>
              </a:rPr>
              <a:t>if(m&lt;n)  </a:t>
            </a:r>
            <a:r>
              <a:rPr kumimoji="1" lang="en-US" altLang="en-US" sz="2200" b="1" dirty="0" err="1">
                <a:solidFill>
                  <a:schemeClr val="bg2">
                    <a:lumMod val="10000"/>
                  </a:schemeClr>
                </a:solidFill>
                <a:latin typeface="Verdana" pitchFamily="34" charset="0"/>
                <a:ea typeface="微软雅黑" panose="020B0503020204020204" pitchFamily="34" charset="-122"/>
              </a:rPr>
              <a:t>printf</a:t>
            </a:r>
            <a:r>
              <a:rPr kumimoji="1" lang="en-US" altLang="en-US" sz="2200" b="1" dirty="0">
                <a:solidFill>
                  <a:schemeClr val="bg2">
                    <a:lumMod val="10000"/>
                  </a:schemeClr>
                </a:solidFill>
                <a:latin typeface="Verdana" pitchFamily="34" charset="0"/>
                <a:ea typeface="微软雅黑" panose="020B0503020204020204" pitchFamily="34" charset="-122"/>
              </a:rPr>
              <a:t>("The network has a cycle\n");</a:t>
            </a:r>
          </a:p>
          <a:p>
            <a:pPr>
              <a:lnSpc>
                <a:spcPct val="110000"/>
              </a:lnSpc>
            </a:pPr>
            <a:r>
              <a:rPr kumimoji="1" lang="en-US" altLang="en-US" sz="2200" b="1" dirty="0">
                <a:solidFill>
                  <a:schemeClr val="bg2">
                    <a:lumMod val="10000"/>
                  </a:schemeClr>
                </a:solidFill>
                <a:latin typeface="Verdana" pitchFamily="34" charset="0"/>
                <a:ea typeface="微软雅黑" panose="020B0503020204020204" pitchFamily="34" charset="-122"/>
              </a:rPr>
              <a:t>}</a:t>
            </a:r>
            <a:endParaRPr kumimoji="1" lang="zh-CN" altLang="en-US" sz="2200" b="1" dirty="0">
              <a:solidFill>
                <a:schemeClr val="bg2">
                  <a:lumMod val="10000"/>
                </a:schemeClr>
              </a:solidFill>
              <a:latin typeface="Verdana" pitchFamily="34" charset="0"/>
              <a:ea typeface="微软雅黑" panose="020B0503020204020204" pitchFamily="34" charset="-122"/>
            </a:endParaRPr>
          </a:p>
        </p:txBody>
      </p:sp>
      <p:sp>
        <p:nvSpPr>
          <p:cNvPr id="9" name="Rectangle 26"/>
          <p:cNvSpPr>
            <a:spLocks noChangeArrowheads="1"/>
          </p:cNvSpPr>
          <p:nvPr/>
        </p:nvSpPr>
        <p:spPr bwMode="auto">
          <a:xfrm>
            <a:off x="3563888" y="5204272"/>
            <a:ext cx="2808312" cy="600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800" b="1" dirty="0">
                <a:solidFill>
                  <a:srgbClr val="C00000"/>
                </a:solidFill>
                <a:latin typeface="Verdana" pitchFamily="34" charset="0"/>
                <a:ea typeface="微软雅黑" pitchFamily="34" charset="-122"/>
              </a:rPr>
              <a:t>算法复杂度？</a:t>
            </a:r>
          </a:p>
        </p:txBody>
      </p:sp>
      <p:sp>
        <p:nvSpPr>
          <p:cNvPr id="10" name="Rectangle 26"/>
          <p:cNvSpPr>
            <a:spLocks noChangeArrowheads="1"/>
          </p:cNvSpPr>
          <p:nvPr/>
        </p:nvSpPr>
        <p:spPr bwMode="auto">
          <a:xfrm>
            <a:off x="6057527" y="5204272"/>
            <a:ext cx="2834953" cy="600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kumimoji="1" lang="en-US" altLang="zh-CN" sz="2800" b="1" dirty="0">
                <a:solidFill>
                  <a:srgbClr val="0000FF"/>
                </a:solidFill>
                <a:latin typeface="Verdana" pitchFamily="34" charset="0"/>
                <a:ea typeface="微软雅黑" pitchFamily="34" charset="-122"/>
              </a:rPr>
              <a:t>T(n)=O(</a:t>
            </a:r>
            <a:r>
              <a:rPr kumimoji="1" lang="en-US" altLang="zh-CN" sz="2800" b="1" dirty="0" err="1">
                <a:solidFill>
                  <a:srgbClr val="0000FF"/>
                </a:solidFill>
                <a:latin typeface="Verdana" pitchFamily="34" charset="0"/>
                <a:ea typeface="微软雅黑" pitchFamily="34" charset="-122"/>
              </a:rPr>
              <a:t>n+e</a:t>
            </a:r>
            <a:r>
              <a:rPr kumimoji="1" lang="en-US" altLang="zh-CN" sz="2800" b="1" dirty="0">
                <a:solidFill>
                  <a:srgbClr val="0000FF"/>
                </a:solidFill>
                <a:latin typeface="Verdana" pitchFamily="34" charset="0"/>
                <a:ea typeface="微软雅黑" pitchFamily="34" charset="-122"/>
              </a:rPr>
              <a:t>)</a:t>
            </a:r>
          </a:p>
        </p:txBody>
      </p:sp>
      <p:sp>
        <p:nvSpPr>
          <p:cNvPr id="11" name="矩形 10"/>
          <p:cNvSpPr/>
          <p:nvPr/>
        </p:nvSpPr>
        <p:spPr>
          <a:xfrm>
            <a:off x="3856078" y="2276872"/>
            <a:ext cx="5257155" cy="461665"/>
          </a:xfrm>
          <a:prstGeom prst="rect">
            <a:avLst/>
          </a:prstGeom>
        </p:spPr>
        <p:txBody>
          <a:bodyPr wrap="none">
            <a:noAutofit/>
          </a:bodyPr>
          <a:lstStyle/>
          <a:p>
            <a:pPr algn="ctr" eaLnBrk="1" hangingPunct="1"/>
            <a:r>
              <a:rPr kumimoji="1" lang="zh-CN" altLang="en-US" sz="2400" b="1" dirty="0">
                <a:solidFill>
                  <a:srgbClr val="C00000"/>
                </a:solidFill>
                <a:latin typeface="Verdana" pitchFamily="34" charset="0"/>
                <a:ea typeface="微软雅黑" pitchFamily="34" charset="-122"/>
              </a:rPr>
              <a:t>修改顶点入度的运算：</a:t>
            </a:r>
            <a:r>
              <a:rPr kumimoji="1" lang="en-US" altLang="zh-CN" sz="2400" b="1" dirty="0">
                <a:latin typeface="Verdana" pitchFamily="34" charset="0"/>
                <a:ea typeface="微软雅黑" pitchFamily="34" charset="-122"/>
              </a:rPr>
              <a:t>T(n)=</a:t>
            </a:r>
            <a:r>
              <a:rPr kumimoji="1" lang="en-US" altLang="zh-CN" sz="2400" b="1" dirty="0">
                <a:solidFill>
                  <a:srgbClr val="0000FF"/>
                </a:solidFill>
                <a:latin typeface="Verdana" pitchFamily="34" charset="0"/>
                <a:ea typeface="微软雅黑" pitchFamily="34" charset="-122"/>
              </a:rPr>
              <a:t>O(e)</a:t>
            </a:r>
          </a:p>
        </p:txBody>
      </p:sp>
      <p:sp>
        <p:nvSpPr>
          <p:cNvPr id="12" name="矩形 11"/>
          <p:cNvSpPr/>
          <p:nvPr/>
        </p:nvSpPr>
        <p:spPr>
          <a:xfrm>
            <a:off x="3856078" y="3172141"/>
            <a:ext cx="5273779" cy="461665"/>
          </a:xfrm>
          <a:prstGeom prst="rect">
            <a:avLst/>
          </a:prstGeom>
        </p:spPr>
        <p:txBody>
          <a:bodyPr wrap="none">
            <a:noAutofit/>
          </a:bodyPr>
          <a:lstStyle/>
          <a:p>
            <a:pPr algn="ctr" eaLnBrk="1" hangingPunct="1"/>
            <a:r>
              <a:rPr kumimoji="1" lang="zh-CN" altLang="en-US" sz="2400" b="1" dirty="0">
                <a:solidFill>
                  <a:srgbClr val="C00000"/>
                </a:solidFill>
                <a:latin typeface="Verdana" pitchFamily="34" charset="0"/>
                <a:ea typeface="微软雅黑" pitchFamily="34" charset="-122"/>
              </a:rPr>
              <a:t>顶点出入栈</a:t>
            </a:r>
            <a:r>
              <a:rPr kumimoji="1" lang="zh-CN" altLang="zh-CN" sz="2400" b="1" dirty="0">
                <a:solidFill>
                  <a:srgbClr val="C00000"/>
                </a:solidFill>
                <a:latin typeface="Verdana" pitchFamily="34" charset="0"/>
                <a:ea typeface="微软雅黑" pitchFamily="34" charset="-122"/>
              </a:rPr>
              <a:t>：</a:t>
            </a:r>
            <a:r>
              <a:rPr kumimoji="1" lang="en-US" altLang="zh-CN" sz="2400" b="1" dirty="0">
                <a:latin typeface="Verdana" pitchFamily="34" charset="0"/>
                <a:ea typeface="微软雅黑" pitchFamily="34" charset="-122"/>
              </a:rPr>
              <a:t>T(n)=</a:t>
            </a:r>
            <a:r>
              <a:rPr kumimoji="1" lang="en-US" altLang="zh-CN" sz="2400" b="1" dirty="0">
                <a:solidFill>
                  <a:srgbClr val="0000FF"/>
                </a:solidFill>
                <a:latin typeface="Verdana" pitchFamily="34" charset="0"/>
                <a:ea typeface="微软雅黑" pitchFamily="34" charset="-122"/>
              </a:rPr>
              <a:t>O(n)</a:t>
            </a:r>
          </a:p>
        </p:txBody>
      </p:sp>
    </p:spTree>
    <p:extLst>
      <p:ext uri="{BB962C8B-B14F-4D97-AF65-F5344CB8AC3E}">
        <p14:creationId xmlns:p14="http://schemas.microsoft.com/office/powerpoint/2010/main" val="209984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xEl>
                                              <p:pRg st="17" end="17"/>
                                            </p:txEl>
                                          </p:spTgt>
                                        </p:tgtEl>
                                        <p:attrNameLst>
                                          <p:attrName>style.visibility</p:attrName>
                                        </p:attrNameLst>
                                      </p:cBhvr>
                                      <p:to>
                                        <p:strVal val="visible"/>
                                      </p:to>
                                    </p:set>
                                    <p:animEffect transition="in" filter="wipe(left)">
                                      <p:cBhvr>
                                        <p:cTn id="16" dur="500"/>
                                        <p:tgtEl>
                                          <p:spTgt spid="3">
                                            <p:txEl>
                                              <p:pRg st="17" end="1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left)">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ipe(left)">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left)">
                                      <p:cBhvr>
                                        <p:cTn id="41" dur="500"/>
                                        <p:tgtEl>
                                          <p:spTgt spid="3">
                                            <p:txEl>
                                              <p:pRg st="6" end="6"/>
                                            </p:txEl>
                                          </p:spTgt>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wipe(left)">
                                      <p:cBhvr>
                                        <p:cTn id="45" dur="500"/>
                                        <p:tgtEl>
                                          <p:spTgt spid="3">
                                            <p:txEl>
                                              <p:pRg st="15" end="1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wipe(left)">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wipe(left)">
                                      <p:cBhvr>
                                        <p:cTn id="55" dur="5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wipe(left)">
                                      <p:cBhvr>
                                        <p:cTn id="60" dur="500"/>
                                        <p:tgtEl>
                                          <p:spTgt spid="3">
                                            <p:txEl>
                                              <p:pRg st="9" end="9"/>
                                            </p:txEl>
                                          </p:spTgt>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3">
                                            <p:txEl>
                                              <p:pRg st="14" end="14"/>
                                            </p:txEl>
                                          </p:spTgt>
                                        </p:tgtEl>
                                        <p:attrNameLst>
                                          <p:attrName>style.visibility</p:attrName>
                                        </p:attrNameLst>
                                      </p:cBhvr>
                                      <p:to>
                                        <p:strVal val="visible"/>
                                      </p:to>
                                    </p:set>
                                    <p:animEffect transition="in" filter="wipe(left)">
                                      <p:cBhvr>
                                        <p:cTn id="64" dur="500"/>
                                        <p:tgtEl>
                                          <p:spTgt spid="3">
                                            <p:txEl>
                                              <p:pRg st="14"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wipe(left)">
                                      <p:cBhvr>
                                        <p:cTn id="69" dur="500"/>
                                        <p:tgtEl>
                                          <p:spTgt spid="3">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wipe(left)">
                                      <p:cBhvr>
                                        <p:cTn id="74" dur="500"/>
                                        <p:tgtEl>
                                          <p:spTgt spid="3">
                                            <p:txEl>
                                              <p:pRg st="11" end="11"/>
                                            </p:txEl>
                                          </p:spTgt>
                                        </p:tgtEl>
                                      </p:cBhvr>
                                    </p:animEffect>
                                  </p:childTnLst>
                                </p:cTn>
                              </p:par>
                            </p:childTnLst>
                          </p:cTn>
                        </p:par>
                        <p:par>
                          <p:cTn id="75" fill="hold">
                            <p:stCondLst>
                              <p:cond delay="500"/>
                            </p:stCondLst>
                            <p:childTnLst>
                              <p:par>
                                <p:cTn id="76" presetID="22" presetClass="entr" presetSubtype="8" fill="hold" nodeType="afterEffect">
                                  <p:stCondLst>
                                    <p:cond delay="0"/>
                                  </p:stCondLst>
                                  <p:childTnLst>
                                    <p:set>
                                      <p:cBhvr>
                                        <p:cTn id="77" dur="1" fill="hold">
                                          <p:stCondLst>
                                            <p:cond delay="0"/>
                                          </p:stCondLst>
                                        </p:cTn>
                                        <p:tgtEl>
                                          <p:spTgt spid="3">
                                            <p:txEl>
                                              <p:pRg st="13" end="13"/>
                                            </p:txEl>
                                          </p:spTgt>
                                        </p:tgtEl>
                                        <p:attrNameLst>
                                          <p:attrName>style.visibility</p:attrName>
                                        </p:attrNameLst>
                                      </p:cBhvr>
                                      <p:to>
                                        <p:strVal val="visible"/>
                                      </p:to>
                                    </p:set>
                                    <p:animEffect transition="in" filter="wipe(left)">
                                      <p:cBhvr>
                                        <p:cTn id="78" dur="500"/>
                                        <p:tgtEl>
                                          <p:spTgt spid="3">
                                            <p:txEl>
                                              <p:pRg st="13" end="1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3">
                                            <p:txEl>
                                              <p:pRg st="12" end="12"/>
                                            </p:txEl>
                                          </p:spTgt>
                                        </p:tgtEl>
                                        <p:attrNameLst>
                                          <p:attrName>style.visibility</p:attrName>
                                        </p:attrNameLst>
                                      </p:cBhvr>
                                      <p:to>
                                        <p:strVal val="visible"/>
                                      </p:to>
                                    </p:set>
                                    <p:animEffect transition="in" filter="wipe(left)">
                                      <p:cBhvr>
                                        <p:cTn id="83" dur="500"/>
                                        <p:tgtEl>
                                          <p:spTgt spid="3">
                                            <p:txEl>
                                              <p:pRg st="12" end="1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3">
                                            <p:txEl>
                                              <p:pRg st="16" end="16"/>
                                            </p:txEl>
                                          </p:spTgt>
                                        </p:tgtEl>
                                        <p:attrNameLst>
                                          <p:attrName>style.visibility</p:attrName>
                                        </p:attrNameLst>
                                      </p:cBhvr>
                                      <p:to>
                                        <p:strVal val="visible"/>
                                      </p:to>
                                    </p:set>
                                    <p:animEffect transition="in" filter="wipe(left)">
                                      <p:cBhvr>
                                        <p:cTn id="88" dur="500"/>
                                        <p:tgtEl>
                                          <p:spTgt spid="3">
                                            <p:txEl>
                                              <p:pRg st="16" end="16"/>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wipe(left)">
                                      <p:cBhvr>
                                        <p:cTn id="93" dur="500"/>
                                        <p:tgtEl>
                                          <p:spTgt spid="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1"/>
                                        </p:tgtEl>
                                        <p:attrNameLst>
                                          <p:attrName>style.visibility</p:attrName>
                                        </p:attrNameLst>
                                      </p:cBhvr>
                                      <p:to>
                                        <p:strVal val="visible"/>
                                      </p:to>
                                    </p:set>
                                    <p:animEffect transition="in" filter="wipe(left)">
                                      <p:cBhvr>
                                        <p:cTn id="98" dur="500"/>
                                        <p:tgtEl>
                                          <p:spTgt spid="11"/>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wipe(left)">
                                      <p:cBhvr>
                                        <p:cTn id="103" dur="500"/>
                                        <p:tgtEl>
                                          <p:spTgt spid="1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0"/>
                                        </p:tgtEl>
                                        <p:attrNameLst>
                                          <p:attrName>style.visibility</p:attrName>
                                        </p:attrNameLst>
                                      </p:cBhvr>
                                      <p:to>
                                        <p:strVal val="visible"/>
                                      </p:to>
                                    </p:set>
                                    <p:animEffect transition="in" filter="wipe(left)">
                                      <p:cBhvr>
                                        <p:cTn id="10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933700"/>
            <a:ext cx="9144000" cy="1143000"/>
          </a:xfrm>
          <a:prstGeom prst="rect">
            <a:avLst/>
          </a:prstGeom>
        </p:spPr>
        <p:txBody>
          <a:bodyPr/>
          <a:lstStyle/>
          <a:p>
            <a:pPr eaLnBrk="0" latinLnBrk="1" hangingPunct="0"/>
            <a:r>
              <a:rPr kumimoji="1" lang="zh-CN" altLang="en-US" sz="4800" b="1">
                <a:solidFill>
                  <a:srgbClr val="C00000"/>
                </a:solidFill>
                <a:latin typeface="Verdana" panose="020B0604030504040204" pitchFamily="34" charset="0"/>
                <a:cs typeface="Verdana" panose="020B0604030504040204" pitchFamily="34" charset="0"/>
              </a:rPr>
              <a:t>关键路径</a:t>
            </a:r>
          </a:p>
        </p:txBody>
      </p:sp>
    </p:spTree>
    <p:extLst>
      <p:ext uri="{BB962C8B-B14F-4D97-AF65-F5344CB8AC3E}">
        <p14:creationId xmlns:p14="http://schemas.microsoft.com/office/powerpoint/2010/main" val="218888135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0">
                <a:solidFill>
                  <a:schemeClr val="bg2">
                    <a:lumMod val="10000"/>
                  </a:schemeClr>
                </a:solidFill>
              </a:rPr>
              <a:t>关键路径</a:t>
            </a:r>
            <a:endParaRPr lang="zh-CN" altLang="en-US"/>
          </a:p>
        </p:txBody>
      </p:sp>
      <p:sp>
        <p:nvSpPr>
          <p:cNvPr id="3" name="内容占位符 2"/>
          <p:cNvSpPr>
            <a:spLocks noGrp="1"/>
          </p:cNvSpPr>
          <p:nvPr>
            <p:ph idx="1"/>
          </p:nvPr>
        </p:nvSpPr>
        <p:spPr/>
        <p:txBody>
          <a:bodyPr>
            <a:normAutofit/>
          </a:bodyPr>
          <a:lstStyle/>
          <a:p>
            <a:pPr marL="468000" lvl="1" indent="-468000">
              <a:spcBef>
                <a:spcPts val="0"/>
              </a:spcBef>
              <a:buClr>
                <a:schemeClr val="tx1"/>
              </a:buClr>
              <a:buSzPct val="100000"/>
              <a:buFont typeface="Wingdings" panose="05000000000000000000" pitchFamily="2" charset="2"/>
              <a:buChar char=""/>
              <a:defRPr/>
            </a:pPr>
            <a:r>
              <a:rPr lang="en-US" altLang="zh-CN">
                <a:latin typeface="Verdana" panose="020B0604030504040204" pitchFamily="34" charset="0"/>
                <a:cs typeface="Verdana" panose="020B0604030504040204" pitchFamily="34" charset="0"/>
              </a:rPr>
              <a:t>AOE</a:t>
            </a:r>
            <a:r>
              <a:rPr lang="zh-CN" altLang="en-US">
                <a:latin typeface="Verdana" panose="020B0604030504040204" pitchFamily="34" charset="0"/>
                <a:cs typeface="Verdana" panose="020B0604030504040204" pitchFamily="34" charset="0"/>
              </a:rPr>
              <a:t>网（</a:t>
            </a:r>
            <a:r>
              <a:rPr lang="en-US" altLang="zh-CN">
                <a:latin typeface="Verdana" panose="020B0604030504040204" pitchFamily="34" charset="0"/>
                <a:cs typeface="Verdana" panose="020B0604030504040204" pitchFamily="34" charset="0"/>
              </a:rPr>
              <a:t>Activity On Edge Network</a:t>
            </a:r>
            <a:r>
              <a:rPr lang="zh-CN" altLang="en-US">
                <a:latin typeface="Verdana" panose="020B0604030504040204" pitchFamily="34" charset="0"/>
                <a:cs typeface="Verdana" panose="020B0604030504040204" pitchFamily="34" charset="0"/>
              </a:rPr>
              <a:t>）</a:t>
            </a:r>
          </a:p>
          <a:p>
            <a:pPr marL="468000" lvl="1" indent="-468000">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满足如下条件的有向图称为</a:t>
            </a:r>
            <a:r>
              <a:rPr lang="en-US" altLang="zh-CN">
                <a:latin typeface="Verdana" panose="020B0604030504040204" pitchFamily="34" charset="0"/>
                <a:cs typeface="Verdana" panose="020B0604030504040204" pitchFamily="34" charset="0"/>
              </a:rPr>
              <a:t>AOE</a:t>
            </a:r>
            <a:r>
              <a:rPr lang="zh-CN" altLang="en-US">
                <a:latin typeface="Verdana" panose="020B0604030504040204" pitchFamily="34" charset="0"/>
                <a:cs typeface="Verdana" panose="020B0604030504040204" pitchFamily="34" charset="0"/>
              </a:rPr>
              <a:t>网 </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顶点表示事件，弧表示活动 </a:t>
            </a:r>
            <a:endParaRPr lang="en-US" altLang="zh-CN">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弧上的权表示完成该活动所需的时间</a:t>
            </a:r>
            <a:endParaRPr lang="en-US" altLang="zh-CN">
              <a:latin typeface="Verdana" panose="020B0604030504040204" pitchFamily="34" charset="0"/>
              <a:cs typeface="Verdana" panose="020B0604030504040204" pitchFamily="34" charset="0"/>
            </a:endParaRPr>
          </a:p>
          <a:p>
            <a:pPr marL="468000" lvl="1" indent="-468000">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源点（表示工程的开始）</a:t>
            </a:r>
            <a:endParaRPr lang="en-US" altLang="zh-CN">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入度为</a:t>
            </a:r>
            <a:r>
              <a:rPr lang="en-US" altLang="zh-CN">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的事件称为源点，</a:t>
            </a:r>
            <a:r>
              <a:rPr lang="en-US" altLang="zh-CN">
                <a:latin typeface="Verdana" panose="020B0604030504040204" pitchFamily="34" charset="0"/>
                <a:cs typeface="Verdana" panose="020B0604030504040204" pitchFamily="34" charset="0"/>
              </a:rPr>
              <a:t>AOE</a:t>
            </a:r>
            <a:r>
              <a:rPr lang="zh-CN" altLang="en-US">
                <a:latin typeface="Verdana" panose="020B0604030504040204" pitchFamily="34" charset="0"/>
                <a:cs typeface="Verdana" panose="020B0604030504040204" pitchFamily="34" charset="0"/>
              </a:rPr>
              <a:t>网只能有一个源点</a:t>
            </a:r>
          </a:p>
          <a:p>
            <a:pPr marL="468000" lvl="1" indent="-468000">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汇点（表示工程的结束）</a:t>
            </a:r>
            <a:endParaRPr lang="en-US" altLang="zh-CN">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出度为</a:t>
            </a:r>
            <a:r>
              <a:rPr lang="en-US" altLang="zh-CN">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的事件称为汇点，</a:t>
            </a:r>
            <a:r>
              <a:rPr lang="en-US" altLang="zh-CN">
                <a:latin typeface="Verdana" panose="020B0604030504040204" pitchFamily="34" charset="0"/>
                <a:cs typeface="Verdana" panose="020B0604030504040204" pitchFamily="34" charset="0"/>
              </a:rPr>
              <a:t> AOE</a:t>
            </a:r>
            <a:r>
              <a:rPr lang="zh-CN" altLang="en-US">
                <a:latin typeface="Verdana" panose="020B0604030504040204" pitchFamily="34" charset="0"/>
                <a:cs typeface="Verdana" panose="020B0604030504040204" pitchFamily="34" charset="0"/>
              </a:rPr>
              <a:t>网只能有一个汇点</a:t>
            </a:r>
          </a:p>
          <a:p>
            <a:pPr marL="468000" lvl="1" indent="-468000">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每一事件</a:t>
            </a:r>
            <a:r>
              <a:rPr lang="en-US" altLang="zh-CN">
                <a:latin typeface="Verdana" panose="020B0604030504040204" pitchFamily="34" charset="0"/>
                <a:cs typeface="Verdana" panose="020B0604030504040204" pitchFamily="34" charset="0"/>
              </a:rPr>
              <a:t>v</a:t>
            </a:r>
            <a:r>
              <a:rPr lang="zh-CN" altLang="en-US">
                <a:latin typeface="Verdana" panose="020B0604030504040204" pitchFamily="34" charset="0"/>
                <a:cs typeface="Verdana" panose="020B0604030504040204" pitchFamily="34" charset="0"/>
              </a:rPr>
              <a:t>表示：以它为弧头的所有活动已经完成</a:t>
            </a:r>
          </a:p>
          <a:p>
            <a:pPr marL="468000" lvl="1" indent="-468000">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每一事件</a:t>
            </a:r>
            <a:r>
              <a:rPr lang="en-US" altLang="zh-CN">
                <a:latin typeface="Verdana" panose="020B0604030504040204" pitchFamily="34" charset="0"/>
                <a:cs typeface="Verdana" panose="020B0604030504040204" pitchFamily="34" charset="0"/>
              </a:rPr>
              <a:t>v</a:t>
            </a:r>
            <a:r>
              <a:rPr lang="zh-CN" altLang="en-US">
                <a:latin typeface="Verdana" panose="020B0604030504040204" pitchFamily="34" charset="0"/>
                <a:cs typeface="Verdana" panose="020B0604030504040204" pitchFamily="34" charset="0"/>
              </a:rPr>
              <a:t>表示：以它为弧尾的所有活动可以开始</a:t>
            </a:r>
          </a:p>
        </p:txBody>
      </p:sp>
    </p:spTree>
    <p:extLst>
      <p:ext uri="{BB962C8B-B14F-4D97-AF65-F5344CB8AC3E}">
        <p14:creationId xmlns:p14="http://schemas.microsoft.com/office/powerpoint/2010/main" val="261763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42345"/>
            <a:ext cx="9149171" cy="597600"/>
          </a:xfrm>
        </p:spPr>
        <p:txBody>
          <a:bodyPr/>
          <a:lstStyle/>
          <a:p>
            <a:r>
              <a:rPr lang="zh-CN" altLang="en-US" kern="0">
                <a:solidFill>
                  <a:schemeClr val="bg2">
                    <a:lumMod val="10000"/>
                  </a:schemeClr>
                </a:solidFill>
              </a:rPr>
              <a:t>关键路径</a:t>
            </a:r>
            <a:endParaRPr lang="zh-CN" altLang="en-US"/>
          </a:p>
        </p:txBody>
      </p:sp>
      <p:sp>
        <p:nvSpPr>
          <p:cNvPr id="3" name="内容占位符 2"/>
          <p:cNvSpPr>
            <a:spLocks noGrp="1"/>
          </p:cNvSpPr>
          <p:nvPr>
            <p:ph idx="1"/>
          </p:nvPr>
        </p:nvSpPr>
        <p:spPr>
          <a:xfrm>
            <a:off x="0" y="2780928"/>
            <a:ext cx="9144000" cy="4051672"/>
          </a:xfrm>
        </p:spPr>
        <p:txBody>
          <a:bodyPr>
            <a:noAutofit/>
          </a:bodyPr>
          <a:lstStyle/>
          <a:p>
            <a:pPr marL="0" indent="-468313">
              <a:spcBef>
                <a:spcPts val="0"/>
              </a:spcBef>
              <a:buClr>
                <a:schemeClr val="tx1"/>
              </a:buClr>
              <a:buSzPct val="100000"/>
              <a:defRPr/>
            </a:pPr>
            <a:r>
              <a:rPr lang="zh-CN" altLang="en-US">
                <a:latin typeface="Verdana" panose="020B0604030504040204" pitchFamily="34" charset="0"/>
                <a:cs typeface="Verdana" panose="020B0604030504040204" pitchFamily="34" charset="0"/>
              </a:rPr>
              <a:t>上图为一个</a:t>
            </a:r>
            <a:r>
              <a:rPr lang="en-US" altLang="zh-CN">
                <a:latin typeface="Verdana" panose="020B0604030504040204" pitchFamily="34" charset="0"/>
                <a:cs typeface="Verdana" panose="020B0604030504040204" pitchFamily="34" charset="0"/>
              </a:rPr>
              <a:t>AOE</a:t>
            </a:r>
            <a:r>
              <a:rPr lang="zh-CN" altLang="en-US">
                <a:latin typeface="Verdana" panose="020B0604030504040204" pitchFamily="34" charset="0"/>
                <a:cs typeface="Verdana" panose="020B0604030504040204" pitchFamily="34" charset="0"/>
              </a:rPr>
              <a:t>网</a:t>
            </a:r>
            <a:endParaRPr lang="en-US" altLang="zh-CN">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有</a:t>
            </a:r>
            <a:r>
              <a:rPr lang="en-US" altLang="zh-CN">
                <a:latin typeface="Verdana" panose="020B0604030504040204" pitchFamily="34" charset="0"/>
                <a:cs typeface="Verdana" panose="020B0604030504040204" pitchFamily="34" charset="0"/>
              </a:rPr>
              <a:t>4</a:t>
            </a:r>
            <a:r>
              <a:rPr lang="zh-CN" altLang="en-US">
                <a:latin typeface="Verdana" panose="020B0604030504040204" pitchFamily="34" charset="0"/>
                <a:cs typeface="Verdana" panose="020B0604030504040204" pitchFamily="34" charset="0"/>
              </a:rPr>
              <a:t>个事件：</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1</a:t>
            </a:r>
            <a:r>
              <a:rPr lang="zh-CN" altLang="en-US">
                <a:latin typeface="Verdana" panose="020B0604030504040204" pitchFamily="34" charset="0"/>
                <a:cs typeface="Verdana" panose="020B0604030504040204" pitchFamily="34" charset="0"/>
              </a:rPr>
              <a:t>，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2</a:t>
            </a:r>
            <a:r>
              <a:rPr lang="zh-CN" altLang="en-US">
                <a:latin typeface="Verdana" panose="020B0604030504040204" pitchFamily="34" charset="0"/>
                <a:cs typeface="Verdana" panose="020B0604030504040204" pitchFamily="34" charset="0"/>
              </a:rPr>
              <a:t>，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3</a:t>
            </a:r>
            <a:r>
              <a:rPr lang="zh-CN" altLang="en-US">
                <a:latin typeface="Verdana" panose="020B0604030504040204" pitchFamily="34" charset="0"/>
                <a:cs typeface="Verdana" panose="020B0604030504040204" pitchFamily="34" charset="0"/>
              </a:rPr>
              <a:t>，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4 </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1</a:t>
            </a:r>
            <a:r>
              <a:rPr lang="zh-CN" altLang="en-US">
                <a:latin typeface="Verdana" panose="020B0604030504040204" pitchFamily="34" charset="0"/>
                <a:cs typeface="Verdana" panose="020B0604030504040204" pitchFamily="34" charset="0"/>
              </a:rPr>
              <a:t>为源点，</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4</a:t>
            </a:r>
            <a:r>
              <a:rPr lang="zh-CN" altLang="en-US">
                <a:latin typeface="Verdana" panose="020B0604030504040204" pitchFamily="34" charset="0"/>
                <a:cs typeface="Verdana" panose="020B0604030504040204" pitchFamily="34" charset="0"/>
              </a:rPr>
              <a:t>为汇点）</a:t>
            </a:r>
            <a:endParaRPr lang="en-US" altLang="zh-CN">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有</a:t>
            </a:r>
            <a:r>
              <a:rPr lang="en-US" altLang="zh-CN">
                <a:latin typeface="Verdana" panose="020B0604030504040204" pitchFamily="34" charset="0"/>
                <a:cs typeface="Verdana" panose="020B0604030504040204" pitchFamily="34" charset="0"/>
              </a:rPr>
              <a:t>4</a:t>
            </a:r>
            <a:r>
              <a:rPr lang="zh-CN" altLang="en-US">
                <a:latin typeface="Verdana" panose="020B0604030504040204" pitchFamily="34" charset="0"/>
                <a:cs typeface="Verdana" panose="020B0604030504040204" pitchFamily="34" charset="0"/>
              </a:rPr>
              <a:t>个活动：</a:t>
            </a:r>
            <a:r>
              <a:rPr lang="en-US" altLang="zh-CN">
                <a:latin typeface="Verdana" panose="020B0604030504040204" pitchFamily="34" charset="0"/>
                <a:cs typeface="Verdana" panose="020B0604030504040204" pitchFamily="34" charset="0"/>
              </a:rPr>
              <a:t>a</a:t>
            </a:r>
            <a:r>
              <a:rPr lang="en-US" altLang="zh-CN" b="1" baseline="-25000">
                <a:latin typeface="Verdana" panose="020B0604030504040204" pitchFamily="34" charset="0"/>
                <a:cs typeface="Verdana" panose="020B0604030504040204" pitchFamily="34" charset="0"/>
              </a:rPr>
              <a:t>1</a:t>
            </a:r>
            <a:r>
              <a:rPr lang="en-US" altLang="zh-CN">
                <a:latin typeface="Verdana" panose="020B0604030504040204" pitchFamily="34" charset="0"/>
                <a:cs typeface="Verdana" panose="020B0604030504040204" pitchFamily="34" charset="0"/>
              </a:rPr>
              <a:t>,  a</a:t>
            </a:r>
            <a:r>
              <a:rPr lang="en-US" altLang="zh-CN" b="1" baseline="-25000">
                <a:latin typeface="Verdana" panose="020B0604030504040204" pitchFamily="34" charset="0"/>
                <a:cs typeface="Verdana" panose="020B0604030504040204" pitchFamily="34" charset="0"/>
              </a:rPr>
              <a:t>2</a:t>
            </a:r>
            <a:r>
              <a:rPr lang="en-US" altLang="zh-CN">
                <a:latin typeface="Verdana" panose="020B0604030504040204" pitchFamily="34" charset="0"/>
                <a:cs typeface="Verdana" panose="020B0604030504040204" pitchFamily="34" charset="0"/>
              </a:rPr>
              <a:t>,  a</a:t>
            </a:r>
            <a:r>
              <a:rPr lang="en-US" altLang="zh-CN" b="1" baseline="-25000">
                <a:latin typeface="Verdana" panose="020B0604030504040204" pitchFamily="34" charset="0"/>
                <a:cs typeface="Verdana" panose="020B0604030504040204" pitchFamily="34" charset="0"/>
              </a:rPr>
              <a:t>3</a:t>
            </a:r>
            <a:r>
              <a:rPr lang="en-US" altLang="zh-CN">
                <a:latin typeface="Verdana" panose="020B0604030504040204" pitchFamily="34" charset="0"/>
                <a:cs typeface="Verdana" panose="020B0604030504040204" pitchFamily="34" charset="0"/>
              </a:rPr>
              <a:t>,  a</a:t>
            </a:r>
            <a:r>
              <a:rPr lang="en-US" altLang="zh-CN" b="1" baseline="-25000">
                <a:latin typeface="Verdana" panose="020B0604030504040204" pitchFamily="34" charset="0"/>
                <a:cs typeface="Verdana" panose="020B0604030504040204" pitchFamily="34" charset="0"/>
              </a:rPr>
              <a:t>4</a:t>
            </a: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其中：事件</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3</a:t>
            </a:r>
            <a:r>
              <a:rPr lang="zh-CN" altLang="en-US">
                <a:latin typeface="Verdana" panose="020B0604030504040204" pitchFamily="34" charset="0"/>
                <a:cs typeface="Verdana" panose="020B0604030504040204" pitchFamily="34" charset="0"/>
              </a:rPr>
              <a:t>表示：</a:t>
            </a:r>
            <a:r>
              <a:rPr lang="en-US" altLang="zh-CN">
                <a:latin typeface="Verdana" panose="020B0604030504040204" pitchFamily="34" charset="0"/>
                <a:cs typeface="Verdana" panose="020B0604030504040204" pitchFamily="34" charset="0"/>
              </a:rPr>
              <a:t>a</a:t>
            </a:r>
            <a:r>
              <a:rPr lang="en-US" altLang="zh-CN" b="1" baseline="-25000">
                <a:latin typeface="Verdana" panose="020B0604030504040204" pitchFamily="34" charset="0"/>
                <a:cs typeface="Verdana" panose="020B0604030504040204" pitchFamily="34" charset="0"/>
              </a:rPr>
              <a:t>2</a:t>
            </a:r>
            <a:r>
              <a:rPr lang="zh-CN" altLang="en-US">
                <a:latin typeface="Verdana" panose="020B0604030504040204" pitchFamily="34" charset="0"/>
                <a:cs typeface="Verdana" panose="020B0604030504040204" pitchFamily="34" charset="0"/>
              </a:rPr>
              <a:t>已完成，</a:t>
            </a:r>
            <a:r>
              <a:rPr lang="en-US" altLang="zh-CN">
                <a:latin typeface="Verdana" panose="020B0604030504040204" pitchFamily="34" charset="0"/>
                <a:cs typeface="Verdana" panose="020B0604030504040204" pitchFamily="34" charset="0"/>
              </a:rPr>
              <a:t>a</a:t>
            </a:r>
            <a:r>
              <a:rPr lang="en-US" altLang="zh-CN" b="1" baseline="-25000">
                <a:latin typeface="Verdana" panose="020B0604030504040204" pitchFamily="34" charset="0"/>
                <a:cs typeface="Verdana" panose="020B0604030504040204" pitchFamily="34" charset="0"/>
              </a:rPr>
              <a:t>4</a:t>
            </a:r>
            <a:r>
              <a:rPr lang="zh-CN" altLang="en-US">
                <a:latin typeface="Verdana" panose="020B0604030504040204" pitchFamily="34" charset="0"/>
                <a:cs typeface="Verdana" panose="020B0604030504040204" pitchFamily="34" charset="0"/>
              </a:rPr>
              <a:t>可以开始</a:t>
            </a:r>
          </a:p>
          <a:p>
            <a:pPr marL="0" indent="-468313">
              <a:spcBef>
                <a:spcPts val="0"/>
              </a:spcBef>
              <a:buClr>
                <a:schemeClr val="tx1"/>
              </a:buClr>
              <a:buSzPct val="100000"/>
              <a:defRPr/>
            </a:pPr>
            <a:r>
              <a:rPr lang="en-US" altLang="zh-CN">
                <a:latin typeface="Verdana" panose="020B0604030504040204" pitchFamily="34" charset="0"/>
                <a:cs typeface="Verdana" panose="020B0604030504040204" pitchFamily="34" charset="0"/>
              </a:rPr>
              <a:t>AOE</a:t>
            </a:r>
            <a:r>
              <a:rPr lang="zh-CN" altLang="en-US">
                <a:latin typeface="Verdana" panose="020B0604030504040204" pitchFamily="34" charset="0"/>
                <a:cs typeface="Verdana" panose="020B0604030504040204" pitchFamily="34" charset="0"/>
              </a:rPr>
              <a:t>网可解决如下问题：</a:t>
            </a:r>
          </a:p>
          <a:p>
            <a:pPr marL="1188000" lvl="1" indent="-576000">
              <a:spcBef>
                <a:spcPts val="0"/>
              </a:spcBef>
              <a:buSzPct val="80000"/>
            </a:pPr>
            <a:r>
              <a:rPr kumimoji="1" lang="zh-CN" altLang="en-US">
                <a:solidFill>
                  <a:schemeClr val="bg2">
                    <a:lumMod val="10000"/>
                  </a:schemeClr>
                </a:solidFill>
                <a:latin typeface="Verdana" pitchFamily="34" charset="0"/>
              </a:rPr>
              <a:t>估算最短工期：从源点到汇点至少需要多少时间</a:t>
            </a:r>
          </a:p>
          <a:p>
            <a:pPr marL="1188000" lvl="1" indent="-576000">
              <a:spcBef>
                <a:spcPts val="0"/>
              </a:spcBef>
              <a:buSzPct val="80000"/>
            </a:pPr>
            <a:r>
              <a:rPr kumimoji="1" lang="zh-CN" altLang="en-US">
                <a:solidFill>
                  <a:schemeClr val="bg2">
                    <a:lumMod val="10000"/>
                  </a:schemeClr>
                </a:solidFill>
                <a:latin typeface="Verdana" pitchFamily="34" charset="0"/>
              </a:rPr>
              <a:t>找出哪些活动是影响整个工程进展的关键</a:t>
            </a:r>
            <a:endParaRPr lang="zh-CN" altLang="en-US"/>
          </a:p>
        </p:txBody>
      </p:sp>
      <p:grpSp>
        <p:nvGrpSpPr>
          <p:cNvPr id="4" name="Group 6"/>
          <p:cNvGrpSpPr>
            <a:grpSpLocks/>
          </p:cNvGrpSpPr>
          <p:nvPr/>
        </p:nvGrpSpPr>
        <p:grpSpPr bwMode="auto">
          <a:xfrm>
            <a:off x="3200603" y="764704"/>
            <a:ext cx="2747963" cy="1955800"/>
            <a:chOff x="3267" y="823"/>
            <a:chExt cx="1731" cy="1232"/>
          </a:xfrm>
        </p:grpSpPr>
        <p:grpSp>
          <p:nvGrpSpPr>
            <p:cNvPr id="5" name="Group 7"/>
            <p:cNvGrpSpPr>
              <a:grpSpLocks/>
            </p:cNvGrpSpPr>
            <p:nvPr/>
          </p:nvGrpSpPr>
          <p:grpSpPr bwMode="auto">
            <a:xfrm>
              <a:off x="3267" y="823"/>
              <a:ext cx="1731" cy="1069"/>
              <a:chOff x="3267" y="823"/>
              <a:chExt cx="1731" cy="1069"/>
            </a:xfrm>
          </p:grpSpPr>
          <p:sp>
            <p:nvSpPr>
              <p:cNvPr id="7" name="Rectangle 8"/>
              <p:cNvSpPr>
                <a:spLocks noChangeArrowheads="1"/>
              </p:cNvSpPr>
              <p:nvPr/>
            </p:nvSpPr>
            <p:spPr bwMode="auto">
              <a:xfrm>
                <a:off x="3951" y="823"/>
                <a:ext cx="3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800" b="1">
                    <a:effectLst>
                      <a:outerShdw blurRad="38100" dist="38100" dir="2700000" algn="tl">
                        <a:srgbClr val="C0C0C0"/>
                      </a:outerShdw>
                    </a:effectLst>
                    <a:latin typeface="Times New Roman" pitchFamily="18" charset="0"/>
                    <a:ea typeface="宋体" pitchFamily="2" charset="-122"/>
                  </a:rPr>
                  <a:t>②</a:t>
                </a:r>
              </a:p>
            </p:txBody>
          </p:sp>
          <p:grpSp>
            <p:nvGrpSpPr>
              <p:cNvPr id="8" name="Group 9"/>
              <p:cNvGrpSpPr>
                <a:grpSpLocks/>
              </p:cNvGrpSpPr>
              <p:nvPr/>
            </p:nvGrpSpPr>
            <p:grpSpPr bwMode="auto">
              <a:xfrm>
                <a:off x="3267" y="1275"/>
                <a:ext cx="1731" cy="330"/>
                <a:chOff x="3267" y="1297"/>
                <a:chExt cx="1731" cy="330"/>
              </a:xfrm>
            </p:grpSpPr>
            <p:sp>
              <p:nvSpPr>
                <p:cNvPr id="17" name="Rectangle 10"/>
                <p:cNvSpPr>
                  <a:spLocks noChangeArrowheads="1"/>
                </p:cNvSpPr>
                <p:nvPr/>
              </p:nvSpPr>
              <p:spPr bwMode="auto">
                <a:xfrm>
                  <a:off x="3267" y="1298"/>
                  <a:ext cx="3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800" b="1">
                      <a:effectLst>
                        <a:outerShdw blurRad="38100" dist="38100" dir="2700000" algn="tl">
                          <a:srgbClr val="C0C0C0"/>
                        </a:outerShdw>
                      </a:effectLst>
                      <a:latin typeface="Times New Roman" pitchFamily="18" charset="0"/>
                      <a:ea typeface="宋体" pitchFamily="2" charset="-122"/>
                    </a:rPr>
                    <a:t>①</a:t>
                  </a:r>
                </a:p>
              </p:txBody>
            </p:sp>
            <p:sp>
              <p:nvSpPr>
                <p:cNvPr id="18" name="Rectangle 11"/>
                <p:cNvSpPr>
                  <a:spLocks noChangeArrowheads="1"/>
                </p:cNvSpPr>
                <p:nvPr/>
              </p:nvSpPr>
              <p:spPr bwMode="auto">
                <a:xfrm>
                  <a:off x="4654" y="1297"/>
                  <a:ext cx="34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800" b="1" dirty="0">
                      <a:effectLst>
                        <a:outerShdw blurRad="38100" dist="38100" dir="2700000" algn="tl">
                          <a:srgbClr val="C0C0C0"/>
                        </a:outerShdw>
                      </a:effectLst>
                      <a:latin typeface="Times New Roman" pitchFamily="18" charset="0"/>
                      <a:ea typeface="宋体" pitchFamily="2" charset="-122"/>
                    </a:rPr>
                    <a:t>④</a:t>
                  </a:r>
                </a:p>
              </p:txBody>
            </p:sp>
          </p:grpSp>
          <p:sp>
            <p:nvSpPr>
              <p:cNvPr id="9" name="Freeform 12"/>
              <p:cNvSpPr>
                <a:spLocks/>
              </p:cNvSpPr>
              <p:nvPr/>
            </p:nvSpPr>
            <p:spPr bwMode="auto">
              <a:xfrm>
                <a:off x="3538" y="1071"/>
                <a:ext cx="521" cy="361"/>
              </a:xfrm>
              <a:custGeom>
                <a:avLst/>
                <a:gdLst>
                  <a:gd name="T0" fmla="*/ 0 w 461"/>
                  <a:gd name="T1" fmla="*/ 341 h 341"/>
                  <a:gd name="T2" fmla="*/ 461 w 461"/>
                  <a:gd name="T3" fmla="*/ 0 h 341"/>
                </a:gdLst>
                <a:ahLst/>
                <a:cxnLst>
                  <a:cxn ang="0">
                    <a:pos x="T0" y="T1"/>
                  </a:cxn>
                  <a:cxn ang="0">
                    <a:pos x="T2" y="T3"/>
                  </a:cxn>
                </a:cxnLst>
                <a:rect l="0" t="0" r="r" b="b"/>
                <a:pathLst>
                  <a:path w="461" h="341">
                    <a:moveTo>
                      <a:pt x="0" y="341"/>
                    </a:moveTo>
                    <a:lnTo>
                      <a:pt x="461" y="0"/>
                    </a:lnTo>
                  </a:path>
                </a:pathLst>
              </a:custGeom>
              <a:noFill/>
              <a:ln w="38100" cap="flat" cmpd="sng">
                <a:solidFill>
                  <a:schemeClr val="bg2">
                    <a:lumMod val="10000"/>
                  </a:schemeClr>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Freeform 13"/>
              <p:cNvSpPr>
                <a:spLocks/>
              </p:cNvSpPr>
              <p:nvPr/>
            </p:nvSpPr>
            <p:spPr bwMode="auto">
              <a:xfrm>
                <a:off x="3538" y="1485"/>
                <a:ext cx="521" cy="357"/>
              </a:xfrm>
              <a:custGeom>
                <a:avLst/>
                <a:gdLst>
                  <a:gd name="T0" fmla="*/ 0 w 472"/>
                  <a:gd name="T1" fmla="*/ 0 h 322"/>
                  <a:gd name="T2" fmla="*/ 472 w 472"/>
                  <a:gd name="T3" fmla="*/ 322 h 322"/>
                </a:gdLst>
                <a:ahLst/>
                <a:cxnLst>
                  <a:cxn ang="0">
                    <a:pos x="T0" y="T1"/>
                  </a:cxn>
                  <a:cxn ang="0">
                    <a:pos x="T2" y="T3"/>
                  </a:cxn>
                </a:cxnLst>
                <a:rect l="0" t="0" r="r" b="b"/>
                <a:pathLst>
                  <a:path w="472" h="322">
                    <a:moveTo>
                      <a:pt x="0" y="0"/>
                    </a:moveTo>
                    <a:lnTo>
                      <a:pt x="472" y="322"/>
                    </a:lnTo>
                  </a:path>
                </a:pathLst>
              </a:custGeom>
              <a:noFill/>
              <a:ln w="38100" cap="flat" cmpd="sng">
                <a:solidFill>
                  <a:schemeClr val="bg2">
                    <a:lumMod val="10000"/>
                  </a:schemeClr>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Freeform 14"/>
              <p:cNvSpPr>
                <a:spLocks/>
              </p:cNvSpPr>
              <p:nvPr/>
            </p:nvSpPr>
            <p:spPr bwMode="auto">
              <a:xfrm>
                <a:off x="4240" y="1480"/>
                <a:ext cx="500" cy="362"/>
              </a:xfrm>
              <a:custGeom>
                <a:avLst/>
                <a:gdLst>
                  <a:gd name="T0" fmla="*/ 0 w 444"/>
                  <a:gd name="T1" fmla="*/ 326 h 326"/>
                  <a:gd name="T2" fmla="*/ 444 w 444"/>
                  <a:gd name="T3" fmla="*/ 0 h 326"/>
                </a:gdLst>
                <a:ahLst/>
                <a:cxnLst>
                  <a:cxn ang="0">
                    <a:pos x="T0" y="T1"/>
                  </a:cxn>
                  <a:cxn ang="0">
                    <a:pos x="T2" y="T3"/>
                  </a:cxn>
                </a:cxnLst>
                <a:rect l="0" t="0" r="r" b="b"/>
                <a:pathLst>
                  <a:path w="444" h="326">
                    <a:moveTo>
                      <a:pt x="0" y="326"/>
                    </a:moveTo>
                    <a:lnTo>
                      <a:pt x="444" y="0"/>
                    </a:lnTo>
                  </a:path>
                </a:pathLst>
              </a:custGeom>
              <a:noFill/>
              <a:ln w="38100" cap="flat" cmpd="sng">
                <a:solidFill>
                  <a:schemeClr val="bg2">
                    <a:lumMod val="10000"/>
                  </a:schemeClr>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5"/>
              <p:cNvSpPr>
                <a:spLocks noChangeShapeType="1"/>
              </p:cNvSpPr>
              <p:nvPr/>
            </p:nvSpPr>
            <p:spPr bwMode="auto">
              <a:xfrm>
                <a:off x="4195" y="1071"/>
                <a:ext cx="545" cy="363"/>
              </a:xfrm>
              <a:prstGeom prst="line">
                <a:avLst/>
              </a:prstGeom>
              <a:noFill/>
              <a:ln w="38100">
                <a:solidFill>
                  <a:schemeClr val="bg2">
                    <a:lumMod val="10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16"/>
              <p:cNvSpPr txBox="1">
                <a:spLocks noChangeArrowheads="1"/>
              </p:cNvSpPr>
              <p:nvPr/>
            </p:nvSpPr>
            <p:spPr bwMode="auto">
              <a:xfrm>
                <a:off x="3315" y="1036"/>
                <a:ext cx="62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1800" b="1" dirty="0" err="1">
                    <a:solidFill>
                      <a:schemeClr val="bg2">
                        <a:lumMod val="10000"/>
                      </a:schemeClr>
                    </a:solidFill>
                    <a:latin typeface="+mj-lt"/>
                    <a:ea typeface="宋体" pitchFamily="2" charset="-122"/>
                  </a:rPr>
                  <a:t>a</a:t>
                </a:r>
                <a:r>
                  <a:rPr kumimoji="1" lang="en-US" altLang="zh-CN" sz="1800" b="1" baseline="-25000" dirty="0" err="1">
                    <a:solidFill>
                      <a:schemeClr val="bg2">
                        <a:lumMod val="10000"/>
                      </a:schemeClr>
                    </a:solidFill>
                    <a:latin typeface="+mj-lt"/>
                    <a:ea typeface="宋体" pitchFamily="2" charset="-122"/>
                  </a:rPr>
                  <a:t>1</a:t>
                </a:r>
                <a:r>
                  <a:rPr kumimoji="1" lang="en-US" altLang="zh-CN" sz="1800" b="1" dirty="0">
                    <a:solidFill>
                      <a:schemeClr val="bg2">
                        <a:lumMod val="10000"/>
                      </a:schemeClr>
                    </a:solidFill>
                    <a:latin typeface="+mj-lt"/>
                    <a:ea typeface="宋体" pitchFamily="2" charset="-122"/>
                  </a:rPr>
                  <a:t>=6</a:t>
                </a:r>
              </a:p>
            </p:txBody>
          </p:sp>
          <p:sp>
            <p:nvSpPr>
              <p:cNvPr id="14" name="Text Box 17"/>
              <p:cNvSpPr txBox="1">
                <a:spLocks noChangeArrowheads="1"/>
              </p:cNvSpPr>
              <p:nvPr/>
            </p:nvSpPr>
            <p:spPr bwMode="auto">
              <a:xfrm>
                <a:off x="4326" y="1015"/>
                <a:ext cx="62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1800" b="1" dirty="0" err="1">
                    <a:solidFill>
                      <a:schemeClr val="bg2">
                        <a:lumMod val="10000"/>
                      </a:schemeClr>
                    </a:solidFill>
                    <a:latin typeface="+mj-lt"/>
                    <a:ea typeface="宋体" pitchFamily="2" charset="-122"/>
                  </a:rPr>
                  <a:t>a</a:t>
                </a:r>
                <a:r>
                  <a:rPr kumimoji="1" lang="en-US" altLang="zh-CN" sz="1800" b="1" baseline="-25000" dirty="0" err="1">
                    <a:solidFill>
                      <a:schemeClr val="bg2">
                        <a:lumMod val="10000"/>
                      </a:schemeClr>
                    </a:solidFill>
                    <a:latin typeface="+mj-lt"/>
                    <a:ea typeface="宋体" pitchFamily="2" charset="-122"/>
                  </a:rPr>
                  <a:t>3</a:t>
                </a:r>
                <a:r>
                  <a:rPr kumimoji="1" lang="en-US" altLang="zh-CN" sz="1800" b="1" dirty="0">
                    <a:solidFill>
                      <a:schemeClr val="bg2">
                        <a:lumMod val="10000"/>
                      </a:schemeClr>
                    </a:solidFill>
                    <a:latin typeface="+mj-lt"/>
                    <a:ea typeface="宋体" pitchFamily="2" charset="-122"/>
                  </a:rPr>
                  <a:t>=1</a:t>
                </a:r>
              </a:p>
            </p:txBody>
          </p:sp>
          <p:sp>
            <p:nvSpPr>
              <p:cNvPr id="15" name="Text Box 18"/>
              <p:cNvSpPr txBox="1">
                <a:spLocks noChangeArrowheads="1"/>
              </p:cNvSpPr>
              <p:nvPr/>
            </p:nvSpPr>
            <p:spPr bwMode="auto">
              <a:xfrm>
                <a:off x="3315" y="1659"/>
                <a:ext cx="62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1800" b="1" dirty="0" err="1">
                    <a:solidFill>
                      <a:schemeClr val="bg2">
                        <a:lumMod val="10000"/>
                      </a:schemeClr>
                    </a:solidFill>
                    <a:latin typeface="+mj-lt"/>
                    <a:ea typeface="宋体" pitchFamily="2" charset="-122"/>
                  </a:rPr>
                  <a:t>a</a:t>
                </a:r>
                <a:r>
                  <a:rPr kumimoji="1" lang="en-US" altLang="zh-CN" sz="1800" b="1" baseline="-25000" dirty="0" err="1">
                    <a:solidFill>
                      <a:schemeClr val="bg2">
                        <a:lumMod val="10000"/>
                      </a:schemeClr>
                    </a:solidFill>
                    <a:latin typeface="+mj-lt"/>
                    <a:ea typeface="宋体" pitchFamily="2" charset="-122"/>
                  </a:rPr>
                  <a:t>2</a:t>
                </a:r>
                <a:r>
                  <a:rPr kumimoji="1" lang="en-US" altLang="zh-CN" sz="1800" b="1" dirty="0">
                    <a:solidFill>
                      <a:schemeClr val="bg2">
                        <a:lumMod val="10000"/>
                      </a:schemeClr>
                    </a:solidFill>
                    <a:latin typeface="+mj-lt"/>
                    <a:ea typeface="宋体" pitchFamily="2" charset="-122"/>
                  </a:rPr>
                  <a:t>=4</a:t>
                </a:r>
              </a:p>
            </p:txBody>
          </p:sp>
          <p:sp>
            <p:nvSpPr>
              <p:cNvPr id="16" name="Text Box 19"/>
              <p:cNvSpPr txBox="1">
                <a:spLocks noChangeArrowheads="1"/>
              </p:cNvSpPr>
              <p:nvPr/>
            </p:nvSpPr>
            <p:spPr bwMode="auto">
              <a:xfrm>
                <a:off x="4326" y="1659"/>
                <a:ext cx="62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1800" b="1" dirty="0" err="1">
                    <a:solidFill>
                      <a:schemeClr val="bg2">
                        <a:lumMod val="10000"/>
                      </a:schemeClr>
                    </a:solidFill>
                    <a:latin typeface="+mj-lt"/>
                    <a:ea typeface="宋体" pitchFamily="2" charset="-122"/>
                  </a:rPr>
                  <a:t>a</a:t>
                </a:r>
                <a:r>
                  <a:rPr kumimoji="1" lang="en-US" altLang="zh-CN" sz="1800" b="1" baseline="-25000" dirty="0" err="1">
                    <a:solidFill>
                      <a:schemeClr val="bg2">
                        <a:lumMod val="10000"/>
                      </a:schemeClr>
                    </a:solidFill>
                    <a:latin typeface="+mj-lt"/>
                    <a:ea typeface="宋体" pitchFamily="2" charset="-122"/>
                  </a:rPr>
                  <a:t>4</a:t>
                </a:r>
                <a:r>
                  <a:rPr kumimoji="1" lang="en-US" altLang="zh-CN" sz="1800" b="1" dirty="0">
                    <a:solidFill>
                      <a:schemeClr val="bg2">
                        <a:lumMod val="10000"/>
                      </a:schemeClr>
                    </a:solidFill>
                    <a:latin typeface="+mj-lt"/>
                    <a:ea typeface="宋体" pitchFamily="2" charset="-122"/>
                  </a:rPr>
                  <a:t>=1</a:t>
                </a:r>
              </a:p>
            </p:txBody>
          </p:sp>
        </p:grpSp>
        <p:sp>
          <p:nvSpPr>
            <p:cNvPr id="6" name="Rectangle 20"/>
            <p:cNvSpPr>
              <a:spLocks noChangeArrowheads="1"/>
            </p:cNvSpPr>
            <p:nvPr/>
          </p:nvSpPr>
          <p:spPr bwMode="auto">
            <a:xfrm>
              <a:off x="3972" y="1728"/>
              <a:ext cx="3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800" b="1" dirty="0">
                  <a:effectLst>
                    <a:outerShdw blurRad="38100" dist="38100" dir="2700000" algn="tl">
                      <a:srgbClr val="C0C0C0"/>
                    </a:outerShdw>
                  </a:effectLst>
                  <a:latin typeface="Times New Roman" pitchFamily="18" charset="0"/>
                  <a:ea typeface="宋体" pitchFamily="2" charset="-122"/>
                </a:rPr>
                <a:t>③</a:t>
              </a:r>
            </a:p>
          </p:txBody>
        </p:sp>
      </p:grpSp>
      <p:cxnSp>
        <p:nvCxnSpPr>
          <p:cNvPr id="19" name="直接连接符 18"/>
          <p:cNvCxnSpPr/>
          <p:nvPr/>
        </p:nvCxnSpPr>
        <p:spPr bwMode="auto">
          <a:xfrm>
            <a:off x="-3304" y="2751900"/>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28050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0">
                <a:solidFill>
                  <a:schemeClr val="bg2">
                    <a:lumMod val="10000"/>
                  </a:schemeClr>
                </a:solidFill>
              </a:rPr>
              <a:t>关键路径</a:t>
            </a:r>
            <a:r>
              <a:rPr kumimoji="1" lang="zh-CN" altLang="en-US">
                <a:solidFill>
                  <a:schemeClr val="bg2">
                    <a:lumMod val="10000"/>
                  </a:schemeClr>
                </a:solidFill>
                <a:latin typeface="Verdana" pitchFamily="34" charset="0"/>
              </a:rPr>
              <a:t>的相关术语</a:t>
            </a:r>
            <a:endParaRPr lang="zh-CN" altLang="en-US"/>
          </a:p>
        </p:txBody>
      </p:sp>
      <p:sp>
        <p:nvSpPr>
          <p:cNvPr id="3" name="内容占位符 2"/>
          <p:cNvSpPr>
            <a:spLocks noGrp="1"/>
          </p:cNvSpPr>
          <p:nvPr>
            <p:ph idx="1"/>
          </p:nvPr>
        </p:nvSpPr>
        <p:spPr>
          <a:xfrm>
            <a:off x="0" y="811874"/>
            <a:ext cx="9144000" cy="5966060"/>
          </a:xfrm>
        </p:spPr>
        <p:txBody>
          <a:bodyPr/>
          <a:lstStyle/>
          <a:p>
            <a:pPr marL="468000" lvl="1" indent="-468000">
              <a:spcBef>
                <a:spcPts val="6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路径长度：路径上各活动持续时间的总和</a:t>
            </a: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即：路径上所有弧的权值之和</a:t>
            </a:r>
          </a:p>
          <a:p>
            <a:pPr marL="468000" lvl="1" indent="-468000">
              <a:spcBef>
                <a:spcPts val="6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关键路径：从源点到汇点之间路径长度最长的路径</a:t>
            </a: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注意：关键路径不一定唯一</a:t>
            </a:r>
          </a:p>
          <a:p>
            <a:pPr marL="468000" lvl="1" indent="-468000">
              <a:spcBef>
                <a:spcPts val="6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事件（</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j</a:t>
            </a:r>
            <a:r>
              <a:rPr lang="zh-CN" altLang="en-US">
                <a:latin typeface="Verdana" panose="020B0604030504040204" pitchFamily="34" charset="0"/>
                <a:cs typeface="Verdana" panose="020B0604030504040204" pitchFamily="34" charset="0"/>
              </a:rPr>
              <a:t>）的最早发生时间：</a:t>
            </a:r>
            <a:r>
              <a:rPr lang="en-US" altLang="zh-CN">
                <a:latin typeface="Verdana" panose="020B0604030504040204" pitchFamily="34" charset="0"/>
                <a:cs typeface="Verdana" panose="020B0604030504040204" pitchFamily="34" charset="0"/>
              </a:rPr>
              <a:t>E</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(j)</a:t>
            </a: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从源点到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j</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的最长路径长度</a:t>
            </a:r>
          </a:p>
          <a:p>
            <a:pPr marL="468000" lvl="1" indent="-468000">
              <a:spcBef>
                <a:spcPts val="6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活动（</a:t>
            </a:r>
            <a:r>
              <a:rPr lang="en-US" altLang="zh-CN">
                <a:latin typeface="Verdana" panose="020B0604030504040204" pitchFamily="34" charset="0"/>
                <a:cs typeface="Verdana" panose="020B0604030504040204" pitchFamily="34" charset="0"/>
              </a:rPr>
              <a:t>a</a:t>
            </a:r>
            <a:r>
              <a:rPr lang="en-US" altLang="zh-CN" b="1" baseline="-25000">
                <a:latin typeface="Verdana" panose="020B0604030504040204" pitchFamily="34" charset="0"/>
                <a:cs typeface="Verdana" panose="020B0604030504040204" pitchFamily="34" charset="0"/>
              </a:rPr>
              <a:t>i</a:t>
            </a:r>
            <a:r>
              <a:rPr lang="zh-CN" altLang="en-US">
                <a:latin typeface="Verdana" panose="020B0604030504040204" pitchFamily="34" charset="0"/>
                <a:cs typeface="Verdana" panose="020B0604030504040204" pitchFamily="34" charset="0"/>
              </a:rPr>
              <a:t>）的最早开始时间：</a:t>
            </a:r>
            <a:r>
              <a:rPr lang="en-US" altLang="zh-CN">
                <a:latin typeface="Verdana" panose="020B0604030504040204" pitchFamily="34" charset="0"/>
                <a:cs typeface="Verdana" panose="020B0604030504040204" pitchFamily="34" charset="0"/>
              </a:rPr>
              <a:t>E</a:t>
            </a:r>
            <a:r>
              <a:rPr lang="en-US" altLang="zh-CN" b="1" baseline="-25000">
                <a:latin typeface="Verdana" panose="020B0604030504040204" pitchFamily="34" charset="0"/>
                <a:cs typeface="Verdana" panose="020B0604030504040204" pitchFamily="34" charset="0"/>
              </a:rPr>
              <a:t>a</a:t>
            </a:r>
            <a:r>
              <a:rPr lang="en-US" altLang="zh-CN">
                <a:latin typeface="Verdana" panose="020B0604030504040204" pitchFamily="34" charset="0"/>
                <a:cs typeface="Verdana" panose="020B0604030504040204" pitchFamily="34" charset="0"/>
              </a:rPr>
              <a:t>(i)</a:t>
            </a: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等于该活动的弧尾事件（</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j</a:t>
            </a:r>
            <a:r>
              <a:rPr lang="zh-CN" altLang="en-US">
                <a:latin typeface="Verdana" panose="020B0604030504040204" pitchFamily="34" charset="0"/>
                <a:cs typeface="Verdana" panose="020B0604030504040204" pitchFamily="34" charset="0"/>
              </a:rPr>
              <a:t>）的最早发生时间</a:t>
            </a: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若以符号</a:t>
            </a:r>
            <a:r>
              <a:rPr lang="en-US" altLang="zh-CN">
                <a:latin typeface="Verdana" panose="020B0604030504040204" pitchFamily="34" charset="0"/>
                <a:cs typeface="Verdana" panose="020B0604030504040204" pitchFamily="34" charset="0"/>
              </a:rPr>
              <a:t>&lt;j, k&gt;</a:t>
            </a:r>
            <a:r>
              <a:rPr lang="zh-CN" altLang="en-US">
                <a:latin typeface="Verdana" panose="020B0604030504040204" pitchFamily="34" charset="0"/>
                <a:cs typeface="Verdana" panose="020B0604030504040204" pitchFamily="34" charset="0"/>
              </a:rPr>
              <a:t>表示活动 </a:t>
            </a:r>
            <a:r>
              <a:rPr lang="en-US" altLang="zh-CN">
                <a:latin typeface="Verdana" panose="020B0604030504040204" pitchFamily="34" charset="0"/>
                <a:cs typeface="Verdana" panose="020B0604030504040204" pitchFamily="34" charset="0"/>
              </a:rPr>
              <a:t>a</a:t>
            </a:r>
            <a:r>
              <a:rPr lang="en-US" altLang="zh-CN" b="1" baseline="-25000">
                <a:latin typeface="Verdana" panose="020B0604030504040204" pitchFamily="34" charset="0"/>
                <a:cs typeface="Verdana" panose="020B0604030504040204" pitchFamily="34" charset="0"/>
              </a:rPr>
              <a:t>i</a:t>
            </a:r>
            <a:r>
              <a:rPr lang="zh-CN" altLang="en-US">
                <a:latin typeface="Verdana" panose="020B0604030504040204" pitchFamily="34" charset="0"/>
                <a:cs typeface="Verdana" panose="020B0604030504040204" pitchFamily="34" charset="0"/>
              </a:rPr>
              <a:t>，则有：</a:t>
            </a:r>
            <a:r>
              <a:rPr lang="en-US" altLang="zh-CN">
                <a:latin typeface="Verdana" panose="020B0604030504040204" pitchFamily="34" charset="0"/>
                <a:cs typeface="Verdana" panose="020B0604030504040204" pitchFamily="34" charset="0"/>
              </a:rPr>
              <a:t>E</a:t>
            </a:r>
            <a:r>
              <a:rPr lang="en-US" altLang="zh-CN" b="1" baseline="-25000">
                <a:latin typeface="Verdana" panose="020B0604030504040204" pitchFamily="34" charset="0"/>
                <a:cs typeface="Verdana" panose="020B0604030504040204" pitchFamily="34" charset="0"/>
              </a:rPr>
              <a:t>a</a:t>
            </a:r>
            <a:r>
              <a:rPr lang="en-US" altLang="zh-CN">
                <a:latin typeface="Verdana" panose="020B0604030504040204" pitchFamily="34" charset="0"/>
                <a:cs typeface="Verdana" panose="020B0604030504040204" pitchFamily="34" charset="0"/>
              </a:rPr>
              <a:t>(i) = E</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(j)</a:t>
            </a:r>
            <a:endParaRPr lang="en-US" altLang="zh-CN" dirty="0">
              <a:latin typeface="Verdana" panose="020B0604030504040204" pitchFamily="34" charset="0"/>
              <a:cs typeface="Verdana" panose="020B0604030504040204" pitchFamily="34" charset="0"/>
            </a:endParaRPr>
          </a:p>
        </p:txBody>
      </p:sp>
      <p:grpSp>
        <p:nvGrpSpPr>
          <p:cNvPr id="4" name="Group 3"/>
          <p:cNvGrpSpPr>
            <a:grpSpLocks/>
          </p:cNvGrpSpPr>
          <p:nvPr/>
        </p:nvGrpSpPr>
        <p:grpSpPr bwMode="auto">
          <a:xfrm>
            <a:off x="6348995" y="3320988"/>
            <a:ext cx="2003425" cy="871538"/>
            <a:chOff x="4113" y="3113"/>
            <a:chExt cx="1262" cy="549"/>
          </a:xfrm>
        </p:grpSpPr>
        <p:grpSp>
          <p:nvGrpSpPr>
            <p:cNvPr id="5" name="Group 4"/>
            <p:cNvGrpSpPr>
              <a:grpSpLocks/>
            </p:cNvGrpSpPr>
            <p:nvPr/>
          </p:nvGrpSpPr>
          <p:grpSpPr bwMode="auto">
            <a:xfrm>
              <a:off x="4113" y="3278"/>
              <a:ext cx="1262" cy="384"/>
              <a:chOff x="4848" y="3787"/>
              <a:chExt cx="672" cy="197"/>
            </a:xfrm>
          </p:grpSpPr>
          <p:sp>
            <p:nvSpPr>
              <p:cNvPr id="7" name="Oval 5"/>
              <p:cNvSpPr>
                <a:spLocks noChangeArrowheads="1"/>
              </p:cNvSpPr>
              <p:nvPr/>
            </p:nvSpPr>
            <p:spPr bwMode="auto">
              <a:xfrm>
                <a:off x="4848" y="3792"/>
                <a:ext cx="192" cy="192"/>
              </a:xfrm>
              <a:prstGeom prst="ellipse">
                <a:avLst/>
              </a:prstGeom>
              <a:solidFill>
                <a:srgbClr val="FFFFFF"/>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dirty="0" err="1">
                    <a:solidFill>
                      <a:srgbClr val="0000FF"/>
                    </a:solidFill>
                    <a:latin typeface="Verdana" pitchFamily="34" charset="0"/>
                    <a:ea typeface="宋体" pitchFamily="2" charset="-122"/>
                  </a:rPr>
                  <a:t>v</a:t>
                </a:r>
                <a:r>
                  <a:rPr kumimoji="1" lang="en-US" altLang="zh-CN" sz="2400" b="1" baseline="-25000" dirty="0" err="1">
                    <a:solidFill>
                      <a:srgbClr val="0000FF"/>
                    </a:solidFill>
                    <a:latin typeface="Verdana" pitchFamily="34" charset="0"/>
                    <a:ea typeface="宋体" pitchFamily="2" charset="-122"/>
                  </a:rPr>
                  <a:t>j</a:t>
                </a:r>
                <a:endParaRPr kumimoji="1" lang="en-US" altLang="zh-CN" sz="2400" b="1" dirty="0">
                  <a:solidFill>
                    <a:srgbClr val="0000FF"/>
                  </a:solidFill>
                  <a:latin typeface="Verdana" pitchFamily="34" charset="0"/>
                  <a:ea typeface="宋体" pitchFamily="2" charset="-122"/>
                </a:endParaRPr>
              </a:p>
            </p:txBody>
          </p:sp>
          <p:sp>
            <p:nvSpPr>
              <p:cNvPr id="8" name="Oval 6"/>
              <p:cNvSpPr>
                <a:spLocks noChangeArrowheads="1"/>
              </p:cNvSpPr>
              <p:nvPr/>
            </p:nvSpPr>
            <p:spPr bwMode="auto">
              <a:xfrm>
                <a:off x="5328" y="3787"/>
                <a:ext cx="192" cy="192"/>
              </a:xfrm>
              <a:prstGeom prst="ellipse">
                <a:avLst/>
              </a:prstGeom>
              <a:solidFill>
                <a:srgbClr val="FFFFFF"/>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dirty="0" err="1">
                    <a:solidFill>
                      <a:srgbClr val="0000FF"/>
                    </a:solidFill>
                    <a:latin typeface="Verdana" pitchFamily="34" charset="0"/>
                    <a:ea typeface="宋体" pitchFamily="2" charset="-122"/>
                  </a:rPr>
                  <a:t>v</a:t>
                </a:r>
                <a:r>
                  <a:rPr kumimoji="1" lang="en-US" altLang="zh-CN" sz="2400" b="1" baseline="-25000" dirty="0" err="1">
                    <a:solidFill>
                      <a:srgbClr val="0000FF"/>
                    </a:solidFill>
                    <a:latin typeface="Verdana" pitchFamily="34" charset="0"/>
                    <a:ea typeface="宋体" pitchFamily="2" charset="-122"/>
                  </a:rPr>
                  <a:t>k</a:t>
                </a:r>
                <a:endParaRPr kumimoji="1" lang="en-US" altLang="zh-CN" sz="2400" b="1" dirty="0">
                  <a:solidFill>
                    <a:srgbClr val="0000FF"/>
                  </a:solidFill>
                  <a:latin typeface="Verdana" pitchFamily="34" charset="0"/>
                  <a:ea typeface="宋体" pitchFamily="2" charset="-122"/>
                </a:endParaRPr>
              </a:p>
            </p:txBody>
          </p:sp>
          <p:sp>
            <p:nvSpPr>
              <p:cNvPr id="9" name="Line 7"/>
              <p:cNvSpPr>
                <a:spLocks noChangeShapeType="1"/>
              </p:cNvSpPr>
              <p:nvPr/>
            </p:nvSpPr>
            <p:spPr bwMode="auto">
              <a:xfrm flipV="1">
                <a:off x="5040" y="3885"/>
                <a:ext cx="288" cy="0"/>
              </a:xfrm>
              <a:prstGeom prst="line">
                <a:avLst/>
              </a:prstGeom>
              <a:noFill/>
              <a:ln w="38100">
                <a:solidFill>
                  <a:schemeClr val="bg2">
                    <a:lumMod val="10000"/>
                  </a:schemeClr>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 name="Text Box 8"/>
            <p:cNvSpPr txBox="1">
              <a:spLocks noChangeArrowheads="1"/>
            </p:cNvSpPr>
            <p:nvPr/>
          </p:nvSpPr>
          <p:spPr bwMode="auto">
            <a:xfrm>
              <a:off x="4474" y="3113"/>
              <a:ext cx="456"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a:spAutoFit/>
            </a:bodyPr>
            <a:lstStyle/>
            <a:p>
              <a:pPr algn="ctr" eaLnBrk="0" hangingPunct="0">
                <a:spcBef>
                  <a:spcPct val="50000"/>
                </a:spcBef>
              </a:pPr>
              <a:r>
                <a:rPr kumimoji="1" lang="en-US" altLang="zh-CN" sz="2800" b="1" dirty="0" err="1">
                  <a:solidFill>
                    <a:srgbClr val="C00000"/>
                  </a:solidFill>
                  <a:latin typeface="+mj-lt"/>
                  <a:ea typeface="宋体" pitchFamily="2" charset="-122"/>
                </a:rPr>
                <a:t>a</a:t>
              </a:r>
              <a:r>
                <a:rPr kumimoji="1" lang="en-US" altLang="zh-CN" sz="2800" b="1" baseline="-25000" dirty="0" err="1">
                  <a:solidFill>
                    <a:srgbClr val="C00000"/>
                  </a:solidFill>
                  <a:latin typeface="+mj-lt"/>
                  <a:ea typeface="宋体" pitchFamily="2" charset="-122"/>
                </a:rPr>
                <a:t>i</a:t>
              </a:r>
              <a:endParaRPr kumimoji="1" lang="en-US" altLang="zh-CN" sz="2800" b="1" baseline="-25000" dirty="0">
                <a:solidFill>
                  <a:srgbClr val="C00000"/>
                </a:solidFill>
                <a:latin typeface="+mj-lt"/>
                <a:ea typeface="宋体" pitchFamily="2" charset="-122"/>
              </a:endParaRPr>
            </a:p>
          </p:txBody>
        </p:sp>
      </p:grpSp>
    </p:spTree>
    <p:extLst>
      <p:ext uri="{BB962C8B-B14F-4D97-AF65-F5344CB8AC3E}">
        <p14:creationId xmlns:p14="http://schemas.microsoft.com/office/powerpoint/2010/main" val="48814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dissolve">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wipe(left)">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wipe(left)">
                                      <p:cBhvr>
                                        <p:cTn id="5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0">
                <a:solidFill>
                  <a:schemeClr val="bg2">
                    <a:lumMod val="10000"/>
                  </a:schemeClr>
                </a:solidFill>
              </a:rPr>
              <a:t>关键路径</a:t>
            </a:r>
            <a:endParaRPr lang="zh-CN" altLang="en-US"/>
          </a:p>
        </p:txBody>
      </p:sp>
      <p:sp>
        <p:nvSpPr>
          <p:cNvPr id="3" name="内容占位符 2"/>
          <p:cNvSpPr>
            <a:spLocks noGrp="1"/>
          </p:cNvSpPr>
          <p:nvPr>
            <p:ph idx="1"/>
          </p:nvPr>
        </p:nvSpPr>
        <p:spPr/>
        <p:txBody>
          <a:bodyPr>
            <a:normAutofit lnSpcReduction="10000"/>
          </a:bodyPr>
          <a:lstStyle/>
          <a:p>
            <a:pPr marL="468000" lvl="1" indent="-468000">
              <a:spcBef>
                <a:spcPts val="6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事件（</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k</a:t>
            </a:r>
            <a:r>
              <a:rPr lang="zh-CN" altLang="en-US">
                <a:latin typeface="Verdana" panose="020B0604030504040204" pitchFamily="34" charset="0"/>
                <a:cs typeface="Verdana" panose="020B0604030504040204" pitchFamily="34" charset="0"/>
              </a:rPr>
              <a:t>）的最迟发生时间：</a:t>
            </a:r>
            <a:r>
              <a:rPr lang="en-US" altLang="zh-CN">
                <a:latin typeface="Verdana" panose="020B0604030504040204" pitchFamily="34" charset="0"/>
                <a:cs typeface="Verdana" panose="020B0604030504040204" pitchFamily="34" charset="0"/>
              </a:rPr>
              <a:t>L</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(k)</a:t>
            </a: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在不推迟整个工期的前提下，该事件最迟必须发生的时间</a:t>
            </a:r>
          </a:p>
          <a:p>
            <a:pPr marL="468000" lvl="1" indent="-468000">
              <a:spcBef>
                <a:spcPts val="6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活动（</a:t>
            </a:r>
            <a:r>
              <a:rPr lang="en-US" altLang="zh-CN">
                <a:latin typeface="Verdana" panose="020B0604030504040204" pitchFamily="34" charset="0"/>
                <a:cs typeface="Verdana" panose="020B0604030504040204" pitchFamily="34" charset="0"/>
              </a:rPr>
              <a:t>a</a:t>
            </a:r>
            <a:r>
              <a:rPr lang="en-US" altLang="zh-CN" b="1" baseline="-25000">
                <a:latin typeface="Verdana" panose="020B0604030504040204" pitchFamily="34" charset="0"/>
                <a:cs typeface="Verdana" panose="020B0604030504040204" pitchFamily="34" charset="0"/>
              </a:rPr>
              <a:t>i</a:t>
            </a:r>
            <a:r>
              <a:rPr lang="zh-CN" altLang="en-US">
                <a:latin typeface="Verdana" panose="020B0604030504040204" pitchFamily="34" charset="0"/>
                <a:cs typeface="Verdana" panose="020B0604030504040204" pitchFamily="34" charset="0"/>
              </a:rPr>
              <a:t>）的最迟开始时间：</a:t>
            </a:r>
            <a:r>
              <a:rPr lang="en-US" altLang="zh-CN">
                <a:latin typeface="Verdana" panose="020B0604030504040204" pitchFamily="34" charset="0"/>
                <a:cs typeface="Verdana" panose="020B0604030504040204" pitchFamily="34" charset="0"/>
              </a:rPr>
              <a:t>L</a:t>
            </a:r>
            <a:r>
              <a:rPr lang="en-US" altLang="zh-CN" b="1" baseline="-25000">
                <a:latin typeface="Verdana" panose="020B0604030504040204" pitchFamily="34" charset="0"/>
                <a:cs typeface="Verdana" panose="020B0604030504040204" pitchFamily="34" charset="0"/>
              </a:rPr>
              <a:t>a</a:t>
            </a:r>
            <a:r>
              <a:rPr lang="en-US" altLang="zh-CN">
                <a:latin typeface="Verdana" panose="020B0604030504040204" pitchFamily="34" charset="0"/>
                <a:cs typeface="Verdana" panose="020B0604030504040204" pitchFamily="34" charset="0"/>
              </a:rPr>
              <a:t>(i)</a:t>
            </a: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该活动的弧头事件最迟发生时间与该活动的持续时间之差</a:t>
            </a: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即：</a:t>
            </a:r>
            <a:r>
              <a:rPr lang="en-US" altLang="zh-CN">
                <a:latin typeface="Verdana" panose="020B0604030504040204" pitchFamily="34" charset="0"/>
                <a:cs typeface="Verdana" panose="020B0604030504040204" pitchFamily="34" charset="0"/>
              </a:rPr>
              <a:t>L</a:t>
            </a:r>
            <a:r>
              <a:rPr lang="en-US" altLang="zh-CN" b="1" baseline="-25000">
                <a:latin typeface="Verdana" panose="020B0604030504040204" pitchFamily="34" charset="0"/>
                <a:cs typeface="Verdana" panose="020B0604030504040204" pitchFamily="34" charset="0"/>
              </a:rPr>
              <a:t>a</a:t>
            </a:r>
            <a:r>
              <a:rPr lang="en-US" altLang="zh-CN">
                <a:latin typeface="Verdana" panose="020B0604030504040204" pitchFamily="34" charset="0"/>
                <a:cs typeface="Verdana" panose="020B0604030504040204" pitchFamily="34" charset="0"/>
              </a:rPr>
              <a:t>(i) = L</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(k) - </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a</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的持续时间）</a:t>
            </a:r>
          </a:p>
          <a:p>
            <a:pPr marL="468000" lvl="1" indent="-468000">
              <a:spcBef>
                <a:spcPts val="6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关键活动：</a:t>
            </a:r>
            <a:r>
              <a:rPr lang="en-US" altLang="zh-CN">
                <a:latin typeface="Verdana" panose="020B0604030504040204" pitchFamily="34" charset="0"/>
                <a:cs typeface="Verdana" panose="020B0604030504040204" pitchFamily="34" charset="0"/>
              </a:rPr>
              <a:t>L</a:t>
            </a:r>
            <a:r>
              <a:rPr lang="en-US" altLang="zh-CN" b="1" baseline="-25000">
                <a:latin typeface="Verdana" panose="020B0604030504040204" pitchFamily="34" charset="0"/>
                <a:cs typeface="Verdana" panose="020B0604030504040204" pitchFamily="34" charset="0"/>
              </a:rPr>
              <a:t>a</a:t>
            </a:r>
            <a:r>
              <a:rPr lang="en-US" altLang="zh-CN">
                <a:latin typeface="Verdana" panose="020B0604030504040204" pitchFamily="34" charset="0"/>
                <a:cs typeface="Verdana" panose="020B0604030504040204" pitchFamily="34" charset="0"/>
              </a:rPr>
              <a:t>(i) = E</a:t>
            </a:r>
            <a:r>
              <a:rPr lang="en-US" altLang="zh-CN" b="1" baseline="-25000">
                <a:latin typeface="Verdana" panose="020B0604030504040204" pitchFamily="34" charset="0"/>
                <a:cs typeface="Verdana" panose="020B0604030504040204" pitchFamily="34" charset="0"/>
              </a:rPr>
              <a:t>a</a:t>
            </a:r>
            <a:r>
              <a:rPr lang="en-US" altLang="zh-CN">
                <a:latin typeface="Verdana" panose="020B0604030504040204" pitchFamily="34" charset="0"/>
                <a:cs typeface="Verdana" panose="020B0604030504040204" pitchFamily="34" charset="0"/>
              </a:rPr>
              <a:t>(i) </a:t>
            </a:r>
            <a:r>
              <a:rPr lang="zh-CN" altLang="en-US">
                <a:latin typeface="Verdana" panose="020B0604030504040204" pitchFamily="34" charset="0"/>
                <a:cs typeface="Verdana" panose="020B0604030504040204" pitchFamily="34" charset="0"/>
              </a:rPr>
              <a:t>的活动</a:t>
            </a:r>
          </a:p>
          <a:p>
            <a:pPr marL="468000" lvl="1" indent="-468000">
              <a:spcBef>
                <a:spcPts val="6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由此：在</a:t>
            </a:r>
            <a:r>
              <a:rPr lang="en-US" altLang="zh-CN">
                <a:latin typeface="Verdana" panose="020B0604030504040204" pitchFamily="34" charset="0"/>
                <a:cs typeface="Verdana" panose="020B0604030504040204" pitchFamily="34" charset="0"/>
              </a:rPr>
              <a:t>AOE</a:t>
            </a:r>
            <a:r>
              <a:rPr lang="zh-CN" altLang="en-US">
                <a:latin typeface="Verdana" panose="020B0604030504040204" pitchFamily="34" charset="0"/>
                <a:cs typeface="Verdana" panose="020B0604030504040204" pitchFamily="34" charset="0"/>
              </a:rPr>
              <a:t>网中找关键活动问题可转化为</a:t>
            </a: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求满足如下条件的活动： </a:t>
            </a:r>
            <a:r>
              <a:rPr lang="en-US" altLang="zh-CN">
                <a:latin typeface="Verdana" panose="020B0604030504040204" pitchFamily="34" charset="0"/>
                <a:cs typeface="Verdana" panose="020B0604030504040204" pitchFamily="34" charset="0"/>
              </a:rPr>
              <a:t>L</a:t>
            </a:r>
            <a:r>
              <a:rPr lang="en-US" altLang="zh-CN" b="1" baseline="-25000">
                <a:latin typeface="Verdana" panose="020B0604030504040204" pitchFamily="34" charset="0"/>
                <a:cs typeface="Verdana" panose="020B0604030504040204" pitchFamily="34" charset="0"/>
              </a:rPr>
              <a:t>a</a:t>
            </a:r>
            <a:r>
              <a:rPr lang="en-US" altLang="zh-CN">
                <a:latin typeface="Verdana" panose="020B0604030504040204" pitchFamily="34" charset="0"/>
                <a:cs typeface="Verdana" panose="020B0604030504040204" pitchFamily="34" charset="0"/>
              </a:rPr>
              <a:t>(i) = E</a:t>
            </a:r>
            <a:r>
              <a:rPr lang="en-US" altLang="zh-CN" b="1" baseline="-25000">
                <a:latin typeface="Verdana" panose="020B0604030504040204" pitchFamily="34" charset="0"/>
                <a:cs typeface="Verdana" panose="020B0604030504040204" pitchFamily="34" charset="0"/>
              </a:rPr>
              <a:t>a</a:t>
            </a:r>
            <a:r>
              <a:rPr lang="en-US" altLang="zh-CN">
                <a:latin typeface="Verdana" panose="020B0604030504040204" pitchFamily="34" charset="0"/>
                <a:cs typeface="Verdana" panose="020B0604030504040204" pitchFamily="34" charset="0"/>
              </a:rPr>
              <a:t>(i) </a:t>
            </a: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其中：</a:t>
            </a:r>
            <a:r>
              <a:rPr lang="en-US" altLang="zh-CN">
                <a:latin typeface="Verdana" panose="020B0604030504040204" pitchFamily="34" charset="0"/>
                <a:cs typeface="Verdana" panose="020B0604030504040204" pitchFamily="34" charset="0"/>
              </a:rPr>
              <a:t>E</a:t>
            </a:r>
            <a:r>
              <a:rPr lang="en-US" altLang="zh-CN" b="1" baseline="-25000">
                <a:latin typeface="Verdana" panose="020B0604030504040204" pitchFamily="34" charset="0"/>
                <a:cs typeface="Verdana" panose="020B0604030504040204" pitchFamily="34" charset="0"/>
              </a:rPr>
              <a:t>a</a:t>
            </a:r>
            <a:r>
              <a:rPr lang="en-US" altLang="zh-CN">
                <a:latin typeface="Verdana" panose="020B0604030504040204" pitchFamily="34" charset="0"/>
                <a:cs typeface="Verdana" panose="020B0604030504040204" pitchFamily="34" charset="0"/>
              </a:rPr>
              <a:t>(i) = E</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(j)</a:t>
            </a:r>
            <a:r>
              <a:rPr lang="zh-CN" altLang="en-US">
                <a:latin typeface="Verdana" panose="020B0604030504040204" pitchFamily="34" charset="0"/>
                <a:cs typeface="Verdana" panose="020B0604030504040204" pitchFamily="34" charset="0"/>
              </a:rPr>
              <a:t>， </a:t>
            </a:r>
            <a:r>
              <a:rPr lang="en-US" altLang="zh-CN">
                <a:latin typeface="Verdana" panose="020B0604030504040204" pitchFamily="34" charset="0"/>
                <a:cs typeface="Verdana" panose="020B0604030504040204" pitchFamily="34" charset="0"/>
              </a:rPr>
              <a:t>L</a:t>
            </a:r>
            <a:r>
              <a:rPr lang="en-US" altLang="zh-CN" b="1" baseline="-25000">
                <a:latin typeface="Verdana" panose="020B0604030504040204" pitchFamily="34" charset="0"/>
                <a:cs typeface="Verdana" panose="020B0604030504040204" pitchFamily="34" charset="0"/>
              </a:rPr>
              <a:t>a</a:t>
            </a:r>
            <a:r>
              <a:rPr lang="en-US" altLang="zh-CN">
                <a:latin typeface="Verdana" panose="020B0604030504040204" pitchFamily="34" charset="0"/>
                <a:cs typeface="Verdana" panose="020B0604030504040204" pitchFamily="34" charset="0"/>
              </a:rPr>
              <a:t>(i) = L</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(k) - </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a</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的持续时间）</a:t>
            </a: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因此需首先求出事件的最早、最迟发生时间</a:t>
            </a:r>
          </a:p>
        </p:txBody>
      </p:sp>
    </p:spTree>
    <p:extLst>
      <p:ext uri="{BB962C8B-B14F-4D97-AF65-F5344CB8AC3E}">
        <p14:creationId xmlns:p14="http://schemas.microsoft.com/office/powerpoint/2010/main" val="41263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0">
                <a:solidFill>
                  <a:schemeClr val="bg2">
                    <a:lumMod val="10000"/>
                  </a:schemeClr>
                </a:solidFill>
              </a:rPr>
              <a:t>关键路径算法设计</a:t>
            </a:r>
            <a:endParaRPr lang="zh-CN" altLang="en-US"/>
          </a:p>
        </p:txBody>
      </p:sp>
      <p:sp>
        <p:nvSpPr>
          <p:cNvPr id="3" name="内容占位符 2"/>
          <p:cNvSpPr>
            <a:spLocks noGrp="1"/>
          </p:cNvSpPr>
          <p:nvPr>
            <p:ph idx="1"/>
          </p:nvPr>
        </p:nvSpPr>
        <p:spPr>
          <a:xfrm>
            <a:off x="0" y="797360"/>
            <a:ext cx="9144000" cy="5930056"/>
          </a:xfrm>
        </p:spPr>
        <p:txBody>
          <a:bodyPr>
            <a:normAutofit/>
          </a:bodyPr>
          <a:lstStyle/>
          <a:p>
            <a:pPr marL="468000" lvl="1" indent="-468000">
              <a:spcBef>
                <a:spcPts val="1200"/>
              </a:spcBef>
              <a:buClr>
                <a:schemeClr val="tx1"/>
              </a:buClr>
              <a:buSzPct val="100000"/>
              <a:buFont typeface="+mj-lt"/>
              <a:buAutoNum type="arabicPeriod"/>
              <a:defRPr/>
            </a:pPr>
            <a:r>
              <a:rPr lang="zh-CN" altLang="en-US">
                <a:latin typeface="Verdana" panose="020B0604030504040204" pitchFamily="34" charset="0"/>
                <a:cs typeface="Verdana" panose="020B0604030504040204" pitchFamily="34" charset="0"/>
              </a:rPr>
              <a:t>从</a:t>
            </a:r>
            <a:r>
              <a:rPr lang="en-US" altLang="zh-CN">
                <a:latin typeface="Verdana" panose="020B0604030504040204" pitchFamily="34" charset="0"/>
                <a:cs typeface="Verdana" panose="020B0604030504040204" pitchFamily="34" charset="0"/>
              </a:rPr>
              <a:t>E</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(1)=0 </a:t>
            </a:r>
            <a:r>
              <a:rPr lang="zh-CN" altLang="en-US">
                <a:latin typeface="Verdana" panose="020B0604030504040204" pitchFamily="34" charset="0"/>
                <a:cs typeface="Verdana" panose="020B0604030504040204" pitchFamily="34" charset="0"/>
              </a:rPr>
              <a:t>开始，递推计算出各事件的最早发生时间</a:t>
            </a:r>
            <a:endParaRPr lang="en-US" altLang="zh-CN">
              <a:latin typeface="Verdana" panose="020B0604030504040204" pitchFamily="34" charset="0"/>
              <a:cs typeface="Verdana" panose="020B0604030504040204" pitchFamily="34" charset="0"/>
            </a:endParaRP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事件（</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zh-CN" altLang="en-US">
                <a:latin typeface="Verdana" panose="020B0604030504040204" pitchFamily="34" charset="0"/>
                <a:cs typeface="Verdana" panose="020B0604030504040204" pitchFamily="34" charset="0"/>
              </a:rPr>
              <a:t>）的最早发生时间：从源点到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的最长路径长度</a:t>
            </a:r>
            <a:endParaRPr lang="en-US" altLang="zh-CN">
              <a:latin typeface="Verdana" panose="020B0604030504040204" pitchFamily="34" charset="0"/>
              <a:cs typeface="Verdana" panose="020B0604030504040204" pitchFamily="34" charset="0"/>
            </a:endParaRPr>
          </a:p>
          <a:p>
            <a:pPr marL="468000" lvl="1" indent="-468000">
              <a:spcBef>
                <a:spcPts val="1200"/>
              </a:spcBef>
              <a:buClr>
                <a:schemeClr val="tx1"/>
              </a:buClr>
              <a:buSzPct val="100000"/>
              <a:buFont typeface="+mj-lt"/>
              <a:buAutoNum type="arabicPeriod" startAt="2"/>
              <a:defRPr/>
            </a:pPr>
            <a:r>
              <a:rPr lang="zh-CN" altLang="en-US">
                <a:latin typeface="Verdana" panose="020B0604030504040204" pitchFamily="34" charset="0"/>
                <a:cs typeface="Verdana" panose="020B0604030504040204" pitchFamily="34" charset="0"/>
              </a:rPr>
              <a:t>从</a:t>
            </a:r>
            <a:r>
              <a:rPr lang="en-US" altLang="zh-CN">
                <a:latin typeface="Verdana" panose="020B0604030504040204" pitchFamily="34" charset="0"/>
                <a:cs typeface="Verdana" panose="020B0604030504040204" pitchFamily="34" charset="0"/>
              </a:rPr>
              <a:t>L</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(n) = E</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(n)</a:t>
            </a:r>
            <a:r>
              <a:rPr lang="zh-CN" altLang="en-US">
                <a:latin typeface="Verdana" panose="020B0604030504040204" pitchFamily="34" charset="0"/>
                <a:cs typeface="Verdana" panose="020B0604030504040204" pitchFamily="34" charset="0"/>
              </a:rPr>
              <a:t>开始，计算出各事件的最迟发生时间</a:t>
            </a:r>
            <a:endParaRPr lang="en-US" altLang="zh-CN">
              <a:latin typeface="Verdana" panose="020B0604030504040204" pitchFamily="34" charset="0"/>
              <a:cs typeface="Verdana" panose="020B0604030504040204" pitchFamily="34" charset="0"/>
            </a:endParaRPr>
          </a:p>
          <a:p>
            <a:pPr marL="936000" lvl="1" indent="-468000">
              <a:spcBef>
                <a:spcPts val="1200"/>
              </a:spcBef>
              <a:buClr>
                <a:schemeClr val="tx1"/>
              </a:buClr>
              <a:defRPr/>
            </a:pPr>
            <a:r>
              <a:rPr lang="en-US" altLang="zh-CN">
                <a:latin typeface="Verdana" panose="020B0604030504040204" pitchFamily="34" charset="0"/>
                <a:cs typeface="Verdana" panose="020B0604030504040204" pitchFamily="34" charset="0"/>
              </a:rPr>
              <a:t>L</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(i)</a:t>
            </a:r>
            <a:r>
              <a:rPr lang="zh-CN" altLang="en-US">
                <a:latin typeface="Verdana" panose="020B0604030504040204" pitchFamily="34" charset="0"/>
                <a:cs typeface="Verdana" panose="020B0604030504040204" pitchFamily="34" charset="0"/>
              </a:rPr>
              <a:t>：事件（</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zh-CN" altLang="en-US">
                <a:latin typeface="Verdana" panose="020B0604030504040204" pitchFamily="34" charset="0"/>
                <a:cs typeface="Verdana" panose="020B0604030504040204" pitchFamily="34" charset="0"/>
              </a:rPr>
              <a:t>）最迟必须发生的时间</a:t>
            </a:r>
            <a:endParaRPr lang="en-US" altLang="zh-CN">
              <a:latin typeface="Verdana" panose="020B0604030504040204" pitchFamily="34" charset="0"/>
              <a:cs typeface="Verdana" panose="020B0604030504040204" pitchFamily="34" charset="0"/>
            </a:endParaRPr>
          </a:p>
          <a:p>
            <a:pPr marL="936000" lvl="1" indent="-468000">
              <a:spcBef>
                <a:spcPts val="1200"/>
              </a:spcBef>
              <a:buClr>
                <a:schemeClr val="tx1"/>
              </a:buClr>
              <a:defRPr/>
            </a:pPr>
            <a:r>
              <a:rPr lang="en-US" altLang="zh-CN">
                <a:latin typeface="Verdana" panose="020B0604030504040204" pitchFamily="34" charset="0"/>
                <a:cs typeface="Verdana" panose="020B0604030504040204" pitchFamily="34" charset="0"/>
              </a:rPr>
              <a:t>E</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(i)</a:t>
            </a:r>
            <a:r>
              <a:rPr lang="zh-CN" altLang="en-US">
                <a:latin typeface="Verdana" panose="020B0604030504040204" pitchFamily="34" charset="0"/>
                <a:cs typeface="Verdana" panose="020B0604030504040204" pitchFamily="34" charset="0"/>
              </a:rPr>
              <a:t>：事件（</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zh-CN" altLang="en-US">
                <a:latin typeface="Verdana" panose="020B0604030504040204" pitchFamily="34" charset="0"/>
                <a:cs typeface="Verdana" panose="020B0604030504040204" pitchFamily="34" charset="0"/>
              </a:rPr>
              <a:t>）的最早发生时间</a:t>
            </a:r>
            <a:endParaRPr lang="en-US" altLang="zh-CN">
              <a:latin typeface="Verdana" panose="020B0604030504040204" pitchFamily="34" charset="0"/>
              <a:cs typeface="Verdana" panose="020B0604030504040204" pitchFamily="34" charset="0"/>
            </a:endParaRPr>
          </a:p>
          <a:p>
            <a:pPr marL="468000" lvl="1" indent="-468000">
              <a:spcBef>
                <a:spcPts val="1200"/>
              </a:spcBef>
              <a:buClr>
                <a:schemeClr val="tx1"/>
              </a:buClr>
              <a:buSzPct val="100000"/>
              <a:buFont typeface="+mj-lt"/>
              <a:buAutoNum type="arabicPeriod" startAt="2"/>
              <a:defRPr/>
            </a:pPr>
            <a:r>
              <a:rPr kumimoji="1" lang="zh-CN" altLang="en-US">
                <a:solidFill>
                  <a:schemeClr val="bg2">
                    <a:lumMod val="10000"/>
                  </a:schemeClr>
                </a:solidFill>
                <a:latin typeface="Verdana" panose="020B0604030504040204" pitchFamily="34" charset="0"/>
              </a:rPr>
              <a:t>计算出</a:t>
            </a:r>
            <a:r>
              <a:rPr kumimoji="1" lang="en-US" altLang="zh-CN">
                <a:solidFill>
                  <a:schemeClr val="bg2">
                    <a:lumMod val="10000"/>
                  </a:schemeClr>
                </a:solidFill>
                <a:latin typeface="Verdana" panose="020B0604030504040204" pitchFamily="34" charset="0"/>
              </a:rPr>
              <a:t>AOE</a:t>
            </a:r>
            <a:r>
              <a:rPr kumimoji="1" lang="zh-CN" altLang="en-US">
                <a:solidFill>
                  <a:schemeClr val="bg2">
                    <a:lumMod val="10000"/>
                  </a:schemeClr>
                </a:solidFill>
                <a:latin typeface="Verdana" panose="020B0604030504040204" pitchFamily="34" charset="0"/>
              </a:rPr>
              <a:t>网络中各活动的最早、最迟开始时间</a:t>
            </a:r>
            <a:endParaRPr kumimoji="1" lang="en-US" altLang="zh-CN">
              <a:solidFill>
                <a:schemeClr val="bg2">
                  <a:lumMod val="10000"/>
                </a:schemeClr>
              </a:solidFill>
              <a:latin typeface="Verdana" panose="020B0604030504040204" pitchFamily="34" charset="0"/>
            </a:endParaRPr>
          </a:p>
          <a:p>
            <a:pPr marL="468000" lvl="1" indent="-468000">
              <a:spcBef>
                <a:spcPts val="1200"/>
              </a:spcBef>
              <a:buClr>
                <a:schemeClr val="tx1"/>
              </a:buClr>
              <a:buSzPct val="100000"/>
              <a:buFont typeface="+mj-lt"/>
              <a:buAutoNum type="arabicPeriod" startAt="2"/>
              <a:defRPr/>
            </a:pPr>
            <a:r>
              <a:rPr lang="zh-CN" altLang="en-US">
                <a:latin typeface="Verdana" panose="020B0604030504040204" pitchFamily="34" charset="0"/>
                <a:cs typeface="Verdana" panose="020B0604030504040204" pitchFamily="34" charset="0"/>
              </a:rPr>
              <a:t>找出 </a:t>
            </a:r>
            <a:r>
              <a:rPr lang="en-US" altLang="zh-CN">
                <a:latin typeface="Verdana" panose="020B0604030504040204" pitchFamily="34" charset="0"/>
                <a:cs typeface="Verdana" panose="020B0604030504040204" pitchFamily="34" charset="0"/>
              </a:rPr>
              <a:t>E</a:t>
            </a:r>
            <a:r>
              <a:rPr lang="en-US" altLang="zh-CN" b="1" baseline="-25000">
                <a:latin typeface="Verdana" panose="020B0604030504040204" pitchFamily="34" charset="0"/>
                <a:cs typeface="Verdana" panose="020B0604030504040204" pitchFamily="34" charset="0"/>
              </a:rPr>
              <a:t>a</a:t>
            </a:r>
            <a:r>
              <a:rPr lang="en-US" altLang="zh-CN">
                <a:latin typeface="Verdana" panose="020B0604030504040204" pitchFamily="34" charset="0"/>
                <a:cs typeface="Verdana" panose="020B0604030504040204" pitchFamily="34" charset="0"/>
              </a:rPr>
              <a:t>(i) = L</a:t>
            </a:r>
            <a:r>
              <a:rPr lang="en-US" altLang="zh-CN" b="1" baseline="-25000">
                <a:latin typeface="Verdana" panose="020B0604030504040204" pitchFamily="34" charset="0"/>
                <a:cs typeface="Verdana" panose="020B0604030504040204" pitchFamily="34" charset="0"/>
              </a:rPr>
              <a:t>a</a:t>
            </a:r>
            <a:r>
              <a:rPr lang="en-US" altLang="zh-CN">
                <a:latin typeface="Verdana" panose="020B0604030504040204" pitchFamily="34" charset="0"/>
                <a:cs typeface="Verdana" panose="020B0604030504040204" pitchFamily="34" charset="0"/>
              </a:rPr>
              <a:t>(i) </a:t>
            </a:r>
            <a:r>
              <a:rPr lang="zh-CN" altLang="en-US">
                <a:latin typeface="Verdana" panose="020B0604030504040204" pitchFamily="34" charset="0"/>
                <a:cs typeface="Verdana" panose="020B0604030504040204" pitchFamily="34" charset="0"/>
              </a:rPr>
              <a:t>的活动，即为关键活动</a:t>
            </a:r>
          </a:p>
          <a:p>
            <a:pPr marL="468000" lvl="1" indent="-468000">
              <a:spcBef>
                <a:spcPts val="1200"/>
              </a:spcBef>
              <a:buClr>
                <a:schemeClr val="tx1"/>
              </a:buClr>
              <a:buSzPct val="100000"/>
              <a:buFont typeface="+mj-lt"/>
              <a:buAutoNum type="arabicPeriod" startAt="2"/>
              <a:defRPr/>
            </a:pPr>
            <a:r>
              <a:rPr lang="zh-CN" altLang="en-US">
                <a:latin typeface="Verdana" panose="020B0604030504040204" pitchFamily="34" charset="0"/>
                <a:cs typeface="Verdana" panose="020B0604030504040204" pitchFamily="34" charset="0"/>
              </a:rPr>
              <a:t>由关键活动组成的从源点到汇点的路径即为关键路径</a:t>
            </a:r>
          </a:p>
        </p:txBody>
      </p:sp>
    </p:spTree>
    <p:extLst>
      <p:ext uri="{BB962C8B-B14F-4D97-AF65-F5344CB8AC3E}">
        <p14:creationId xmlns:p14="http://schemas.microsoft.com/office/powerpoint/2010/main" val="216910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0" y="4005064"/>
            <a:ext cx="9144000" cy="2858830"/>
          </a:xfrm>
          <a:prstGeom prst="rect">
            <a:avLst/>
          </a:prstGeom>
        </p:spPr>
        <p:txBody>
          <a:bodyPr/>
          <a:lstStyle/>
          <a:p>
            <a:pPr marL="468000" lvl="1" indent="-468000">
              <a:spcBef>
                <a:spcPts val="0"/>
              </a:spcBef>
              <a:buClr>
                <a:schemeClr val="tx1"/>
              </a:buClr>
              <a:buSzPct val="100000"/>
              <a:buFont typeface="Wingdings" panose="05000000000000000000" pitchFamily="2" charset="2"/>
              <a:buChar char=""/>
              <a:defRPr/>
            </a:pPr>
            <a:r>
              <a:rPr lang="zh-CN" altLang="zh-CN" dirty="0">
                <a:latin typeface="Verdana" panose="020B0604030504040204" pitchFamily="34" charset="0"/>
                <a:cs typeface="Verdana" panose="020B0604030504040204" pitchFamily="34" charset="0"/>
              </a:rPr>
              <a:t>子图</a:t>
            </a:r>
            <a:r>
              <a:rPr lang="zh-CN" altLang="en-US" dirty="0">
                <a:latin typeface="Verdana" panose="020B0604030504040204" pitchFamily="34" charset="0"/>
                <a:cs typeface="Verdana" panose="020B0604030504040204" pitchFamily="34" charset="0"/>
              </a:rPr>
              <a:t>（</a:t>
            </a:r>
            <a:r>
              <a:rPr lang="zh-CN" altLang="zh-CN" dirty="0">
                <a:latin typeface="Verdana" panose="020B0604030504040204" pitchFamily="34" charset="0"/>
                <a:cs typeface="Verdana" panose="020B0604030504040204" pitchFamily="34" charset="0"/>
              </a:rPr>
              <a:t>Subgraph</a:t>
            </a:r>
            <a:r>
              <a:rPr lang="zh-CN" altLang="en-US" dirty="0">
                <a:latin typeface="Verdana" panose="020B0604030504040204" pitchFamily="34" charset="0"/>
                <a:cs typeface="Verdana" panose="020B0604030504040204" pitchFamily="34" charset="0"/>
              </a:rPr>
              <a:t>）</a:t>
            </a:r>
          </a:p>
          <a:p>
            <a:pPr marL="936000" lvl="1" indent="-468000">
              <a:spcBef>
                <a:spcPts val="0"/>
              </a:spcBef>
              <a:buClr>
                <a:schemeClr val="tx1"/>
              </a:buClr>
              <a:defRPr/>
            </a:pPr>
            <a:r>
              <a:rPr lang="zh-CN" altLang="en-US" dirty="0">
                <a:latin typeface="Verdana" panose="020B0604030504040204" pitchFamily="34" charset="0"/>
                <a:cs typeface="Verdana" panose="020B0604030504040204" pitchFamily="34" charset="0"/>
              </a:rPr>
              <a:t>子图是图的一部分，它本身也是一个图</a:t>
            </a:r>
          </a:p>
          <a:p>
            <a:pPr marL="936000" lvl="1" indent="-468000">
              <a:spcBef>
                <a:spcPts val="0"/>
              </a:spcBef>
              <a:buClr>
                <a:schemeClr val="tx1"/>
              </a:buClr>
              <a:defRPr/>
            </a:pPr>
            <a:r>
              <a:rPr lang="zh-CN" altLang="en-US" dirty="0">
                <a:latin typeface="Verdana" panose="020B0604030504040204" pitchFamily="34" charset="0"/>
                <a:cs typeface="Verdana" panose="020B0604030504040204" pitchFamily="34" charset="0"/>
              </a:rPr>
              <a:t>定义：</a:t>
            </a:r>
            <a:r>
              <a:rPr lang="zh-CN" altLang="zh-CN" dirty="0">
                <a:latin typeface="Verdana" panose="020B0604030504040204" pitchFamily="34" charset="0"/>
                <a:cs typeface="Verdana" panose="020B0604030504040204" pitchFamily="34" charset="0"/>
              </a:rPr>
              <a:t>如果图G(V,E)和图G</a:t>
            </a:r>
            <a:r>
              <a:rPr lang="en-US" altLang="zh-CN" dirty="0">
                <a:latin typeface="Verdana" panose="020B0604030504040204" pitchFamily="34" charset="0"/>
                <a:cs typeface="Verdana" panose="020B0604030504040204" pitchFamily="34" charset="0"/>
              </a:rPr>
              <a:t>’</a:t>
            </a:r>
            <a:r>
              <a:rPr lang="zh-CN" altLang="zh-CN" dirty="0">
                <a:latin typeface="Verdana" panose="020B0604030504040204" pitchFamily="34" charset="0"/>
                <a:cs typeface="Verdana" panose="020B0604030504040204" pitchFamily="34" charset="0"/>
              </a:rPr>
              <a:t>(V</a:t>
            </a:r>
            <a:r>
              <a:rPr lang="en-US" altLang="zh-CN" dirty="0">
                <a:latin typeface="Verdana" panose="020B0604030504040204" pitchFamily="34" charset="0"/>
                <a:cs typeface="Verdana" panose="020B0604030504040204" pitchFamily="34" charset="0"/>
              </a:rPr>
              <a:t>’</a:t>
            </a:r>
            <a:r>
              <a:rPr lang="zh-CN" altLang="zh-CN" dirty="0">
                <a:latin typeface="Verdana" panose="020B0604030504040204" pitchFamily="34" charset="0"/>
                <a:cs typeface="Verdana" panose="020B0604030504040204" pitchFamily="34" charset="0"/>
              </a:rPr>
              <a:t>,</a:t>
            </a:r>
            <a:r>
              <a:rPr lang="en-US" altLang="zh-CN" dirty="0">
                <a:latin typeface="Verdana" panose="020B0604030504040204" pitchFamily="34" charset="0"/>
                <a:cs typeface="Verdana" panose="020B0604030504040204" pitchFamily="34" charset="0"/>
              </a:rPr>
              <a:t> </a:t>
            </a:r>
            <a:r>
              <a:rPr lang="zh-CN" altLang="zh-CN" dirty="0">
                <a:latin typeface="Verdana" panose="020B0604030504040204" pitchFamily="34" charset="0"/>
                <a:cs typeface="Verdana" panose="020B0604030504040204" pitchFamily="34" charset="0"/>
              </a:rPr>
              <a:t>E</a:t>
            </a:r>
            <a:r>
              <a:rPr lang="en-US" altLang="zh-CN" dirty="0">
                <a:latin typeface="Verdana" panose="020B0604030504040204" pitchFamily="34" charset="0"/>
                <a:cs typeface="Verdana" panose="020B0604030504040204" pitchFamily="34" charset="0"/>
              </a:rPr>
              <a:t>’</a:t>
            </a:r>
            <a:r>
              <a:rPr lang="zh-CN" altLang="zh-CN" dirty="0">
                <a:latin typeface="Verdana" panose="020B0604030504040204" pitchFamily="34" charset="0"/>
                <a:cs typeface="Verdana" panose="020B0604030504040204" pitchFamily="34" charset="0"/>
              </a:rPr>
              <a:t>)</a:t>
            </a:r>
            <a:r>
              <a:rPr lang="en-US" altLang="zh-CN" dirty="0">
                <a:latin typeface="Verdana" panose="020B0604030504040204" pitchFamily="34" charset="0"/>
                <a:cs typeface="Verdana" panose="020B0604030504040204" pitchFamily="34" charset="0"/>
              </a:rPr>
              <a:t> </a:t>
            </a:r>
            <a:r>
              <a:rPr lang="zh-CN" altLang="en-US" dirty="0">
                <a:latin typeface="Verdana" panose="020B0604030504040204" pitchFamily="34" charset="0"/>
                <a:cs typeface="Verdana" panose="020B0604030504040204" pitchFamily="34" charset="0"/>
              </a:rPr>
              <a:t>满足：</a:t>
            </a:r>
          </a:p>
          <a:p>
            <a:pPr marL="1404000" lvl="2" indent="-468000">
              <a:spcBef>
                <a:spcPts val="0"/>
              </a:spcBef>
              <a:buClr>
                <a:schemeClr val="tx1"/>
              </a:buClr>
              <a:buSzPct val="70000"/>
              <a:defRPr/>
            </a:pPr>
            <a:r>
              <a:rPr lang="en-US" altLang="zh-CN" dirty="0">
                <a:latin typeface="Verdana" panose="020B0604030504040204" pitchFamily="34" charset="0"/>
                <a:cs typeface="Verdana" panose="020B0604030504040204" pitchFamily="34" charset="0"/>
              </a:rPr>
              <a:t> V’ </a:t>
            </a:r>
            <a:r>
              <a:rPr lang="en-US" altLang="zh-CN" dirty="0">
                <a:latin typeface="Verdana" panose="020B0604030504040204" pitchFamily="34" charset="0"/>
                <a:cs typeface="Verdana" panose="020B0604030504040204" pitchFamily="34" charset="0"/>
                <a:sym typeface="Symbol" pitchFamily="18" charset="2"/>
              </a:rPr>
              <a:t> V</a:t>
            </a:r>
            <a:r>
              <a:rPr lang="zh-CN" altLang="en-US" dirty="0">
                <a:latin typeface="Verdana" panose="020B0604030504040204" pitchFamily="34" charset="0"/>
                <a:cs typeface="Verdana" panose="020B0604030504040204" pitchFamily="34" charset="0"/>
                <a:sym typeface="Symbol" pitchFamily="18" charset="2"/>
              </a:rPr>
              <a:t>，且 </a:t>
            </a:r>
            <a:r>
              <a:rPr lang="en-US" altLang="zh-CN" dirty="0">
                <a:latin typeface="Verdana" panose="020B0604030504040204" pitchFamily="34" charset="0"/>
                <a:cs typeface="Verdana" panose="020B0604030504040204" pitchFamily="34" charset="0"/>
                <a:sym typeface="Symbol" pitchFamily="18" charset="2"/>
              </a:rPr>
              <a:t>E’ E</a:t>
            </a:r>
            <a:r>
              <a:rPr lang="zh-CN" altLang="en-US" dirty="0">
                <a:latin typeface="Verdana" panose="020B0604030504040204" pitchFamily="34" charset="0"/>
                <a:cs typeface="Verdana" panose="020B0604030504040204" pitchFamily="34" charset="0"/>
                <a:sym typeface="Symbol" pitchFamily="18" charset="2"/>
              </a:rPr>
              <a:t>，</a:t>
            </a:r>
            <a:r>
              <a:rPr lang="zh-CN" altLang="en-US" dirty="0">
                <a:latin typeface="Verdana" panose="020B0604030504040204" pitchFamily="34" charset="0"/>
                <a:cs typeface="Verdana" panose="020B0604030504040204" pitchFamily="34" charset="0"/>
              </a:rPr>
              <a:t>则称 </a:t>
            </a:r>
            <a:r>
              <a:rPr lang="en-US" altLang="zh-CN" dirty="0">
                <a:latin typeface="Verdana" panose="020B0604030504040204" pitchFamily="34" charset="0"/>
                <a:cs typeface="Verdana" panose="020B0604030504040204" pitchFamily="34" charset="0"/>
              </a:rPr>
              <a:t>G’ </a:t>
            </a:r>
            <a:r>
              <a:rPr lang="zh-CN" altLang="zh-CN" dirty="0">
                <a:latin typeface="Verdana" panose="020B0604030504040204" pitchFamily="34" charset="0"/>
                <a:cs typeface="Verdana" panose="020B0604030504040204" pitchFamily="34" charset="0"/>
              </a:rPr>
              <a:t>为</a:t>
            </a:r>
            <a:r>
              <a:rPr lang="en-US" altLang="zh-CN" dirty="0">
                <a:latin typeface="Verdana" panose="020B0604030504040204" pitchFamily="34" charset="0"/>
                <a:cs typeface="Verdana" panose="020B0604030504040204" pitchFamily="34" charset="0"/>
              </a:rPr>
              <a:t>G</a:t>
            </a:r>
            <a:r>
              <a:rPr lang="zh-CN" altLang="zh-CN" dirty="0">
                <a:latin typeface="Verdana" panose="020B0604030504040204" pitchFamily="34" charset="0"/>
                <a:cs typeface="Verdana" panose="020B0604030504040204" pitchFamily="34" charset="0"/>
              </a:rPr>
              <a:t>的子图</a:t>
            </a:r>
            <a:endParaRPr lang="zh-CN" altLang="en-US" dirty="0">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zh-CN" altLang="en-US" dirty="0">
                <a:latin typeface="Verdana" panose="020B0604030504040204" pitchFamily="34" charset="0"/>
                <a:cs typeface="Verdana" panose="020B0604030504040204" pitchFamily="34" charset="0"/>
              </a:rPr>
              <a:t>例如：</a:t>
            </a:r>
            <a:r>
              <a:rPr lang="zh-CN" altLang="zh-CN" dirty="0">
                <a:latin typeface="Verdana" panose="020B0604030504040204" pitchFamily="34" charset="0"/>
                <a:cs typeface="Verdana" panose="020B0604030504040204" pitchFamily="34" charset="0"/>
              </a:rPr>
              <a:t>中国铁路交通图的一个子图</a:t>
            </a:r>
            <a:r>
              <a:rPr lang="zh-CN" altLang="en-US" dirty="0">
                <a:latin typeface="Verdana" panose="020B0604030504040204" pitchFamily="34" charset="0"/>
                <a:cs typeface="Verdana" panose="020B0604030504040204" pitchFamily="34" charset="0"/>
              </a:rPr>
              <a:t>如图所示</a:t>
            </a:r>
            <a:endParaRPr lang="zh-CN" altLang="zh-CN" dirty="0">
              <a:latin typeface="Verdana" panose="020B0604030504040204" pitchFamily="34" charset="0"/>
              <a:cs typeface="Verdana" panose="020B0604030504040204" pitchFamily="34" charset="0"/>
            </a:endParaRPr>
          </a:p>
        </p:txBody>
      </p:sp>
      <p:grpSp>
        <p:nvGrpSpPr>
          <p:cNvPr id="696325" name="Group 5"/>
          <p:cNvGrpSpPr>
            <a:grpSpLocks/>
          </p:cNvGrpSpPr>
          <p:nvPr/>
        </p:nvGrpSpPr>
        <p:grpSpPr bwMode="auto">
          <a:xfrm>
            <a:off x="107504" y="792420"/>
            <a:ext cx="3593526" cy="3135641"/>
            <a:chOff x="1221" y="677"/>
            <a:chExt cx="2739" cy="2390"/>
          </a:xfrm>
        </p:grpSpPr>
        <p:sp>
          <p:nvSpPr>
            <p:cNvPr id="696326" name="Oval 6"/>
            <p:cNvSpPr>
              <a:spLocks noChangeArrowheads="1"/>
            </p:cNvSpPr>
            <p:nvPr/>
          </p:nvSpPr>
          <p:spPr bwMode="auto">
            <a:xfrm>
              <a:off x="3230" y="746"/>
              <a:ext cx="104" cy="99"/>
            </a:xfrm>
            <a:prstGeom prst="ellipse">
              <a:avLst/>
            </a:prstGeom>
            <a:solidFill>
              <a:srgbClr val="FFFFFF"/>
            </a:solidFill>
            <a:ln w="38100">
              <a:solidFill>
                <a:srgbClr val="000000"/>
              </a:solidFill>
              <a:round/>
              <a:headEnd/>
              <a:tailEnd/>
            </a:ln>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27" name="Arc 7"/>
            <p:cNvSpPr>
              <a:spLocks/>
            </p:cNvSpPr>
            <p:nvPr/>
          </p:nvSpPr>
          <p:spPr bwMode="auto">
            <a:xfrm>
              <a:off x="3118" y="976"/>
              <a:ext cx="59" cy="15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28" name="Arc 8"/>
            <p:cNvSpPr>
              <a:spLocks/>
            </p:cNvSpPr>
            <p:nvPr/>
          </p:nvSpPr>
          <p:spPr bwMode="auto">
            <a:xfrm>
              <a:off x="3183" y="825"/>
              <a:ext cx="66" cy="151"/>
            </a:xfrm>
            <a:custGeom>
              <a:avLst/>
              <a:gdLst>
                <a:gd name="G0" fmla="+- 21600 0 0"/>
                <a:gd name="G1" fmla="+- 21598 0 0"/>
                <a:gd name="G2" fmla="+- 21600 0 0"/>
                <a:gd name="T0" fmla="*/ 0 w 21600"/>
                <a:gd name="T1" fmla="*/ 21598 h 21598"/>
                <a:gd name="T2" fmla="*/ 21278 w 21600"/>
                <a:gd name="T3" fmla="*/ 0 h 21598"/>
                <a:gd name="T4" fmla="*/ 21600 w 21600"/>
                <a:gd name="T5" fmla="*/ 21598 h 21598"/>
              </a:gdLst>
              <a:ahLst/>
              <a:cxnLst>
                <a:cxn ang="0">
                  <a:pos x="T0" y="T1"/>
                </a:cxn>
                <a:cxn ang="0">
                  <a:pos x="T2" y="T3"/>
                </a:cxn>
                <a:cxn ang="0">
                  <a:pos x="T4" y="T5"/>
                </a:cxn>
              </a:cxnLst>
              <a:rect l="0" t="0" r="r" b="b"/>
              <a:pathLst>
                <a:path w="21600" h="21598" fill="none" extrusionOk="0">
                  <a:moveTo>
                    <a:pt x="0" y="21597"/>
                  </a:moveTo>
                  <a:cubicBezTo>
                    <a:pt x="0" y="9794"/>
                    <a:pt x="9475" y="176"/>
                    <a:pt x="21278" y="0"/>
                  </a:cubicBezTo>
                </a:path>
                <a:path w="21600" h="21598" stroke="0" extrusionOk="0">
                  <a:moveTo>
                    <a:pt x="0" y="21597"/>
                  </a:moveTo>
                  <a:cubicBezTo>
                    <a:pt x="0" y="9794"/>
                    <a:pt x="9475" y="176"/>
                    <a:pt x="21278" y="0"/>
                  </a:cubicBezTo>
                  <a:lnTo>
                    <a:pt x="21600" y="21598"/>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29" name="Oval 9"/>
            <p:cNvSpPr>
              <a:spLocks noChangeArrowheads="1"/>
            </p:cNvSpPr>
            <p:nvPr/>
          </p:nvSpPr>
          <p:spPr bwMode="auto">
            <a:xfrm>
              <a:off x="3066" y="1107"/>
              <a:ext cx="104" cy="99"/>
            </a:xfrm>
            <a:prstGeom prst="ellipse">
              <a:avLst/>
            </a:prstGeom>
            <a:solidFill>
              <a:srgbClr val="FFFFFF"/>
            </a:solidFill>
            <a:ln w="38100">
              <a:solidFill>
                <a:srgbClr val="000000"/>
              </a:solidFill>
              <a:round/>
              <a:headEnd/>
              <a:tailEnd/>
            </a:ln>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30" name="Oval 10"/>
            <p:cNvSpPr>
              <a:spLocks noChangeArrowheads="1"/>
            </p:cNvSpPr>
            <p:nvPr/>
          </p:nvSpPr>
          <p:spPr bwMode="auto">
            <a:xfrm>
              <a:off x="3224" y="1574"/>
              <a:ext cx="103" cy="100"/>
            </a:xfrm>
            <a:prstGeom prst="ellipse">
              <a:avLst/>
            </a:prstGeom>
            <a:solidFill>
              <a:srgbClr val="FFFFFF"/>
            </a:solidFill>
            <a:ln w="38100">
              <a:solidFill>
                <a:srgbClr val="000000"/>
              </a:solidFill>
              <a:round/>
              <a:headEnd/>
              <a:tailEnd/>
            </a:ln>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31" name="Arc 11"/>
            <p:cNvSpPr>
              <a:spLocks/>
            </p:cNvSpPr>
            <p:nvPr/>
          </p:nvSpPr>
          <p:spPr bwMode="auto">
            <a:xfrm>
              <a:off x="3121" y="1209"/>
              <a:ext cx="63" cy="299"/>
            </a:xfrm>
            <a:custGeom>
              <a:avLst/>
              <a:gdLst>
                <a:gd name="G0" fmla="+- 21600 0 0"/>
                <a:gd name="G1" fmla="+- 69 0 0"/>
                <a:gd name="G2" fmla="+- 21600 0 0"/>
                <a:gd name="T0" fmla="*/ 21600 w 21600"/>
                <a:gd name="T1" fmla="*/ 21669 h 21669"/>
                <a:gd name="T2" fmla="*/ 0 w 21600"/>
                <a:gd name="T3" fmla="*/ 0 h 21669"/>
                <a:gd name="T4" fmla="*/ 21600 w 21600"/>
                <a:gd name="T5" fmla="*/ 69 h 21669"/>
              </a:gdLst>
              <a:ahLst/>
              <a:cxnLst>
                <a:cxn ang="0">
                  <a:pos x="T0" y="T1"/>
                </a:cxn>
                <a:cxn ang="0">
                  <a:pos x="T2" y="T3"/>
                </a:cxn>
                <a:cxn ang="0">
                  <a:pos x="T4" y="T5"/>
                </a:cxn>
              </a:cxnLst>
              <a:rect l="0" t="0" r="r" b="b"/>
              <a:pathLst>
                <a:path w="21600" h="21669" fill="none" extrusionOk="0">
                  <a:moveTo>
                    <a:pt x="21600" y="21669"/>
                  </a:moveTo>
                  <a:cubicBezTo>
                    <a:pt x="9670" y="21669"/>
                    <a:pt x="0" y="11998"/>
                    <a:pt x="0" y="69"/>
                  </a:cubicBezTo>
                  <a:cubicBezTo>
                    <a:pt x="-1" y="46"/>
                    <a:pt x="0" y="23"/>
                    <a:pt x="0" y="0"/>
                  </a:cubicBezTo>
                </a:path>
                <a:path w="21600" h="21669" stroke="0" extrusionOk="0">
                  <a:moveTo>
                    <a:pt x="21600" y="21669"/>
                  </a:moveTo>
                  <a:cubicBezTo>
                    <a:pt x="9670" y="21669"/>
                    <a:pt x="0" y="11998"/>
                    <a:pt x="0" y="69"/>
                  </a:cubicBezTo>
                  <a:cubicBezTo>
                    <a:pt x="-1" y="46"/>
                    <a:pt x="0" y="23"/>
                    <a:pt x="0" y="0"/>
                  </a:cubicBezTo>
                  <a:lnTo>
                    <a:pt x="21600" y="69"/>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32" name="Arc 12"/>
            <p:cNvSpPr>
              <a:spLocks/>
            </p:cNvSpPr>
            <p:nvPr/>
          </p:nvSpPr>
          <p:spPr bwMode="auto">
            <a:xfrm>
              <a:off x="3184" y="1514"/>
              <a:ext cx="63" cy="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33" name="Arc 13"/>
            <p:cNvSpPr>
              <a:spLocks/>
            </p:cNvSpPr>
            <p:nvPr/>
          </p:nvSpPr>
          <p:spPr bwMode="auto">
            <a:xfrm>
              <a:off x="3121" y="1746"/>
              <a:ext cx="76" cy="293"/>
            </a:xfrm>
            <a:custGeom>
              <a:avLst/>
              <a:gdLst>
                <a:gd name="G0" fmla="+- 21600 0 0"/>
                <a:gd name="G1" fmla="+- 21600 0 0"/>
                <a:gd name="G2"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670"/>
                    <a:pt x="9670" y="-1"/>
                    <a:pt x="21600" y="0"/>
                  </a:cubicBezTo>
                </a:path>
                <a:path w="21600" h="21600" stroke="0" extrusionOk="0">
                  <a:moveTo>
                    <a:pt x="0" y="21599"/>
                  </a:moveTo>
                  <a:cubicBezTo>
                    <a:pt x="0" y="9670"/>
                    <a:pt x="9670" y="-1"/>
                    <a:pt x="21600" y="0"/>
                  </a:cubicBezTo>
                  <a:lnTo>
                    <a:pt x="21600" y="2160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34" name="Arc 14"/>
            <p:cNvSpPr>
              <a:spLocks/>
            </p:cNvSpPr>
            <p:nvPr/>
          </p:nvSpPr>
          <p:spPr bwMode="auto">
            <a:xfrm>
              <a:off x="3197" y="1677"/>
              <a:ext cx="76" cy="63"/>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35" name="Oval 15"/>
            <p:cNvSpPr>
              <a:spLocks noChangeArrowheads="1"/>
            </p:cNvSpPr>
            <p:nvPr/>
          </p:nvSpPr>
          <p:spPr bwMode="auto">
            <a:xfrm>
              <a:off x="3052" y="2042"/>
              <a:ext cx="104" cy="99"/>
            </a:xfrm>
            <a:prstGeom prst="ellipse">
              <a:avLst/>
            </a:prstGeom>
            <a:solidFill>
              <a:srgbClr val="FFFFFF"/>
            </a:solidFill>
            <a:ln w="38100">
              <a:solidFill>
                <a:srgbClr val="000000"/>
              </a:solidFill>
              <a:round/>
              <a:headEnd/>
              <a:tailEnd/>
            </a:ln>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36" name="Arc 16"/>
            <p:cNvSpPr>
              <a:spLocks/>
            </p:cNvSpPr>
            <p:nvPr/>
          </p:nvSpPr>
          <p:spPr bwMode="auto">
            <a:xfrm>
              <a:off x="2253" y="1700"/>
              <a:ext cx="340" cy="73"/>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37" name="Arc 17"/>
            <p:cNvSpPr>
              <a:spLocks/>
            </p:cNvSpPr>
            <p:nvPr/>
          </p:nvSpPr>
          <p:spPr bwMode="auto">
            <a:xfrm>
              <a:off x="2599" y="1627"/>
              <a:ext cx="622" cy="73"/>
            </a:xfrm>
            <a:custGeom>
              <a:avLst/>
              <a:gdLst>
                <a:gd name="G0" fmla="+- 21600 0 0"/>
                <a:gd name="G1" fmla="+- 21600 0 0"/>
                <a:gd name="G2"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670"/>
                    <a:pt x="9670" y="-1"/>
                    <a:pt x="21600" y="0"/>
                  </a:cubicBezTo>
                </a:path>
                <a:path w="21600" h="21600" stroke="0" extrusionOk="0">
                  <a:moveTo>
                    <a:pt x="0" y="21599"/>
                  </a:moveTo>
                  <a:cubicBezTo>
                    <a:pt x="0" y="9670"/>
                    <a:pt x="9670" y="-1"/>
                    <a:pt x="21600" y="0"/>
                  </a:cubicBezTo>
                  <a:lnTo>
                    <a:pt x="21600" y="2160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38" name="Oval 18"/>
            <p:cNvSpPr>
              <a:spLocks noChangeArrowheads="1"/>
            </p:cNvSpPr>
            <p:nvPr/>
          </p:nvSpPr>
          <p:spPr bwMode="auto">
            <a:xfrm>
              <a:off x="2146" y="1732"/>
              <a:ext cx="97" cy="93"/>
            </a:xfrm>
            <a:prstGeom prst="ellipse">
              <a:avLst/>
            </a:prstGeom>
            <a:solidFill>
              <a:srgbClr val="FFFFFF"/>
            </a:solidFill>
            <a:ln w="38100">
              <a:solidFill>
                <a:srgbClr val="000000"/>
              </a:solidFill>
              <a:round/>
              <a:headEnd/>
              <a:tailEnd/>
            </a:ln>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39" name="Arc 19"/>
            <p:cNvSpPr>
              <a:spLocks/>
            </p:cNvSpPr>
            <p:nvPr/>
          </p:nvSpPr>
          <p:spPr bwMode="auto">
            <a:xfrm>
              <a:off x="2631" y="2211"/>
              <a:ext cx="341" cy="82"/>
            </a:xfrm>
            <a:custGeom>
              <a:avLst/>
              <a:gdLst>
                <a:gd name="G0" fmla="+- 0 0 0"/>
                <a:gd name="G1" fmla="+- 263 0 0"/>
                <a:gd name="G2" fmla="+- 21600 0 0"/>
                <a:gd name="T0" fmla="*/ 21598 w 21600"/>
                <a:gd name="T1" fmla="*/ 0 h 21863"/>
                <a:gd name="T2" fmla="*/ 0 w 21600"/>
                <a:gd name="T3" fmla="*/ 21863 h 21863"/>
                <a:gd name="T4" fmla="*/ 0 w 21600"/>
                <a:gd name="T5" fmla="*/ 263 h 21863"/>
              </a:gdLst>
              <a:ahLst/>
              <a:cxnLst>
                <a:cxn ang="0">
                  <a:pos x="T0" y="T1"/>
                </a:cxn>
                <a:cxn ang="0">
                  <a:pos x="T2" y="T3"/>
                </a:cxn>
                <a:cxn ang="0">
                  <a:pos x="T4" y="T5"/>
                </a:cxn>
              </a:cxnLst>
              <a:rect l="0" t="0" r="r" b="b"/>
              <a:pathLst>
                <a:path w="21600" h="21863" fill="none" extrusionOk="0">
                  <a:moveTo>
                    <a:pt x="21598" y="-1"/>
                  </a:moveTo>
                  <a:cubicBezTo>
                    <a:pt x="21599" y="87"/>
                    <a:pt x="21600" y="175"/>
                    <a:pt x="21600" y="263"/>
                  </a:cubicBezTo>
                  <a:cubicBezTo>
                    <a:pt x="21600" y="12192"/>
                    <a:pt x="11929" y="21862"/>
                    <a:pt x="0" y="21863"/>
                  </a:cubicBezTo>
                </a:path>
                <a:path w="21600" h="21863" stroke="0" extrusionOk="0">
                  <a:moveTo>
                    <a:pt x="21598" y="-1"/>
                  </a:moveTo>
                  <a:cubicBezTo>
                    <a:pt x="21599" y="87"/>
                    <a:pt x="21600" y="175"/>
                    <a:pt x="21600" y="263"/>
                  </a:cubicBezTo>
                  <a:cubicBezTo>
                    <a:pt x="21600" y="12192"/>
                    <a:pt x="11929" y="21862"/>
                    <a:pt x="0" y="21863"/>
                  </a:cubicBezTo>
                  <a:lnTo>
                    <a:pt x="0" y="263"/>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40" name="Arc 20"/>
            <p:cNvSpPr>
              <a:spLocks/>
            </p:cNvSpPr>
            <p:nvPr/>
          </p:nvSpPr>
          <p:spPr bwMode="auto">
            <a:xfrm>
              <a:off x="2977" y="2131"/>
              <a:ext cx="89" cy="80"/>
            </a:xfrm>
            <a:custGeom>
              <a:avLst/>
              <a:gdLst>
                <a:gd name="G0" fmla="+- 21600 0 0"/>
                <a:gd name="G1" fmla="+- 21599 0 0"/>
                <a:gd name="G2" fmla="+- 21600 0 0"/>
                <a:gd name="T0" fmla="*/ 0 w 21600"/>
                <a:gd name="T1" fmla="*/ 21599 h 21599"/>
                <a:gd name="T2" fmla="*/ 21365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8"/>
                  </a:moveTo>
                  <a:cubicBezTo>
                    <a:pt x="0" y="9761"/>
                    <a:pt x="9528" y="129"/>
                    <a:pt x="21365" y="0"/>
                  </a:cubicBezTo>
                </a:path>
                <a:path w="21600" h="21599" stroke="0" extrusionOk="0">
                  <a:moveTo>
                    <a:pt x="0" y="21598"/>
                  </a:moveTo>
                  <a:cubicBezTo>
                    <a:pt x="0" y="9761"/>
                    <a:pt x="9528" y="129"/>
                    <a:pt x="21365" y="0"/>
                  </a:cubicBezTo>
                  <a:lnTo>
                    <a:pt x="21600" y="21599"/>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41" name="Oval 21"/>
            <p:cNvSpPr>
              <a:spLocks noChangeArrowheads="1"/>
            </p:cNvSpPr>
            <p:nvPr/>
          </p:nvSpPr>
          <p:spPr bwMode="auto">
            <a:xfrm>
              <a:off x="2524" y="2259"/>
              <a:ext cx="104" cy="99"/>
            </a:xfrm>
            <a:prstGeom prst="ellipse">
              <a:avLst/>
            </a:prstGeom>
            <a:solidFill>
              <a:srgbClr val="FFFFFF"/>
            </a:solidFill>
            <a:ln w="38100">
              <a:solidFill>
                <a:srgbClr val="000000"/>
              </a:solidFill>
              <a:round/>
              <a:headEnd/>
              <a:tailEnd/>
            </a:ln>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42" name="Arc 22"/>
            <p:cNvSpPr>
              <a:spLocks/>
            </p:cNvSpPr>
            <p:nvPr/>
          </p:nvSpPr>
          <p:spPr bwMode="auto">
            <a:xfrm>
              <a:off x="2198" y="1828"/>
              <a:ext cx="323" cy="478"/>
            </a:xfrm>
            <a:custGeom>
              <a:avLst/>
              <a:gdLst>
                <a:gd name="G0" fmla="+- 21600 0 0"/>
                <a:gd name="G1" fmla="+- 45 0 0"/>
                <a:gd name="G2" fmla="+- 21600 0 0"/>
                <a:gd name="T0" fmla="*/ 21600 w 21600"/>
                <a:gd name="T1" fmla="*/ 21645 h 21645"/>
                <a:gd name="T2" fmla="*/ 0 w 21600"/>
                <a:gd name="T3" fmla="*/ 0 h 21645"/>
                <a:gd name="T4" fmla="*/ 21600 w 21600"/>
                <a:gd name="T5" fmla="*/ 45 h 21645"/>
              </a:gdLst>
              <a:ahLst/>
              <a:cxnLst>
                <a:cxn ang="0">
                  <a:pos x="T0" y="T1"/>
                </a:cxn>
                <a:cxn ang="0">
                  <a:pos x="T2" y="T3"/>
                </a:cxn>
                <a:cxn ang="0">
                  <a:pos x="T4" y="T5"/>
                </a:cxn>
              </a:cxnLst>
              <a:rect l="0" t="0" r="r" b="b"/>
              <a:pathLst>
                <a:path w="21600" h="21645" fill="none" extrusionOk="0">
                  <a:moveTo>
                    <a:pt x="21600" y="21645"/>
                  </a:moveTo>
                  <a:cubicBezTo>
                    <a:pt x="9670" y="21645"/>
                    <a:pt x="0" y="11974"/>
                    <a:pt x="0" y="45"/>
                  </a:cubicBezTo>
                  <a:cubicBezTo>
                    <a:pt x="-1" y="30"/>
                    <a:pt x="0" y="15"/>
                    <a:pt x="0" y="0"/>
                  </a:cubicBezTo>
                </a:path>
                <a:path w="21600" h="21645" stroke="0" extrusionOk="0">
                  <a:moveTo>
                    <a:pt x="21600" y="21645"/>
                  </a:moveTo>
                  <a:cubicBezTo>
                    <a:pt x="9670" y="21645"/>
                    <a:pt x="0" y="11974"/>
                    <a:pt x="0" y="45"/>
                  </a:cubicBezTo>
                  <a:cubicBezTo>
                    <a:pt x="-1" y="30"/>
                    <a:pt x="0" y="15"/>
                    <a:pt x="0" y="0"/>
                  </a:cubicBezTo>
                  <a:lnTo>
                    <a:pt x="21600" y="45"/>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43" name="Arc 23"/>
            <p:cNvSpPr>
              <a:spLocks/>
            </p:cNvSpPr>
            <p:nvPr/>
          </p:nvSpPr>
          <p:spPr bwMode="auto">
            <a:xfrm>
              <a:off x="1656" y="2186"/>
              <a:ext cx="340" cy="37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44" name="Arc 24"/>
            <p:cNvSpPr>
              <a:spLocks/>
            </p:cNvSpPr>
            <p:nvPr/>
          </p:nvSpPr>
          <p:spPr bwMode="auto">
            <a:xfrm>
              <a:off x="2002" y="1816"/>
              <a:ext cx="156" cy="370"/>
            </a:xfrm>
            <a:custGeom>
              <a:avLst/>
              <a:gdLst>
                <a:gd name="G0" fmla="+- 21600 0 0"/>
                <a:gd name="G1" fmla="+- 21600 0 0"/>
                <a:gd name="G2" fmla="+- 21600 0 0"/>
                <a:gd name="T0" fmla="*/ 0 w 21600"/>
                <a:gd name="T1" fmla="*/ 21600 h 21600"/>
                <a:gd name="T2" fmla="*/ 2160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670"/>
                    <a:pt x="9670" y="-1"/>
                    <a:pt x="21600" y="0"/>
                  </a:cubicBezTo>
                </a:path>
                <a:path w="21600" h="21600" stroke="0" extrusionOk="0">
                  <a:moveTo>
                    <a:pt x="0" y="21599"/>
                  </a:moveTo>
                  <a:cubicBezTo>
                    <a:pt x="0" y="9670"/>
                    <a:pt x="9670" y="-1"/>
                    <a:pt x="21600" y="0"/>
                  </a:cubicBezTo>
                  <a:lnTo>
                    <a:pt x="21600" y="2160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45" name="Oval 25"/>
            <p:cNvSpPr>
              <a:spLocks noChangeArrowheads="1"/>
            </p:cNvSpPr>
            <p:nvPr/>
          </p:nvSpPr>
          <p:spPr bwMode="auto">
            <a:xfrm>
              <a:off x="1604" y="2509"/>
              <a:ext cx="97" cy="93"/>
            </a:xfrm>
            <a:prstGeom prst="ellipse">
              <a:avLst/>
            </a:prstGeom>
            <a:solidFill>
              <a:srgbClr val="FFFFFF"/>
            </a:solidFill>
            <a:ln w="38100">
              <a:solidFill>
                <a:srgbClr val="000000"/>
              </a:solidFill>
              <a:round/>
              <a:headEnd/>
              <a:tailEnd/>
            </a:ln>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46" name="Arc 26"/>
            <p:cNvSpPr>
              <a:spLocks/>
            </p:cNvSpPr>
            <p:nvPr/>
          </p:nvSpPr>
          <p:spPr bwMode="auto">
            <a:xfrm>
              <a:off x="2579" y="2361"/>
              <a:ext cx="79" cy="327"/>
            </a:xfrm>
            <a:custGeom>
              <a:avLst/>
              <a:gdLst>
                <a:gd name="G0" fmla="+- 21600 0 0"/>
                <a:gd name="G1" fmla="+- 64 0 0"/>
                <a:gd name="G2" fmla="+- 21600 0 0"/>
                <a:gd name="T0" fmla="*/ 21600 w 21600"/>
                <a:gd name="T1" fmla="*/ 21664 h 21664"/>
                <a:gd name="T2" fmla="*/ 0 w 21600"/>
                <a:gd name="T3" fmla="*/ 0 h 21664"/>
                <a:gd name="T4" fmla="*/ 21600 w 21600"/>
                <a:gd name="T5" fmla="*/ 64 h 21664"/>
              </a:gdLst>
              <a:ahLst/>
              <a:cxnLst>
                <a:cxn ang="0">
                  <a:pos x="T0" y="T1"/>
                </a:cxn>
                <a:cxn ang="0">
                  <a:pos x="T2" y="T3"/>
                </a:cxn>
                <a:cxn ang="0">
                  <a:pos x="T4" y="T5"/>
                </a:cxn>
              </a:cxnLst>
              <a:rect l="0" t="0" r="r" b="b"/>
              <a:pathLst>
                <a:path w="21600" h="21664" fill="none" extrusionOk="0">
                  <a:moveTo>
                    <a:pt x="21600" y="21664"/>
                  </a:moveTo>
                  <a:cubicBezTo>
                    <a:pt x="9670" y="21664"/>
                    <a:pt x="0" y="11993"/>
                    <a:pt x="0" y="64"/>
                  </a:cubicBezTo>
                  <a:cubicBezTo>
                    <a:pt x="-1" y="42"/>
                    <a:pt x="0" y="21"/>
                    <a:pt x="0" y="0"/>
                  </a:cubicBezTo>
                </a:path>
                <a:path w="21600" h="21664" stroke="0" extrusionOk="0">
                  <a:moveTo>
                    <a:pt x="21600" y="21664"/>
                  </a:moveTo>
                  <a:cubicBezTo>
                    <a:pt x="9670" y="21664"/>
                    <a:pt x="0" y="11993"/>
                    <a:pt x="0" y="64"/>
                  </a:cubicBezTo>
                  <a:cubicBezTo>
                    <a:pt x="-1" y="42"/>
                    <a:pt x="0" y="21"/>
                    <a:pt x="0" y="0"/>
                  </a:cubicBezTo>
                  <a:lnTo>
                    <a:pt x="21600" y="64"/>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47" name="Arc 27"/>
            <p:cNvSpPr>
              <a:spLocks/>
            </p:cNvSpPr>
            <p:nvPr/>
          </p:nvSpPr>
          <p:spPr bwMode="auto">
            <a:xfrm>
              <a:off x="2658" y="2694"/>
              <a:ext cx="79" cy="175"/>
            </a:xfrm>
            <a:custGeom>
              <a:avLst/>
              <a:gdLst>
                <a:gd name="G0" fmla="+- 0 0 0"/>
                <a:gd name="G1" fmla="+- 21600 0 0"/>
                <a:gd name="G2" fmla="+- 21600 0 0"/>
                <a:gd name="T0" fmla="*/ 0 w 21600"/>
                <a:gd name="T1" fmla="*/ 0 h 21600"/>
                <a:gd name="T2" fmla="*/ 21600 w 21600"/>
                <a:gd name="T3" fmla="*/ 21481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882" y="0"/>
                    <a:pt x="21534" y="9598"/>
                    <a:pt x="21599" y="21481"/>
                  </a:cubicBezTo>
                </a:path>
                <a:path w="21600" h="21600" stroke="0" extrusionOk="0">
                  <a:moveTo>
                    <a:pt x="0" y="0"/>
                  </a:moveTo>
                  <a:cubicBezTo>
                    <a:pt x="11882" y="0"/>
                    <a:pt x="21534" y="9598"/>
                    <a:pt x="21599" y="21481"/>
                  </a:cubicBezTo>
                  <a:lnTo>
                    <a:pt x="0" y="2160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48" name="Oval 28"/>
            <p:cNvSpPr>
              <a:spLocks noChangeArrowheads="1"/>
            </p:cNvSpPr>
            <p:nvPr/>
          </p:nvSpPr>
          <p:spPr bwMode="auto">
            <a:xfrm>
              <a:off x="2675" y="2871"/>
              <a:ext cx="104" cy="100"/>
            </a:xfrm>
            <a:prstGeom prst="ellipse">
              <a:avLst/>
            </a:prstGeom>
            <a:solidFill>
              <a:srgbClr val="FFFFFF"/>
            </a:solidFill>
            <a:ln w="38100">
              <a:solidFill>
                <a:srgbClr val="000000"/>
              </a:solidFill>
              <a:round/>
              <a:headEnd/>
              <a:tailEnd/>
            </a:ln>
          </p:spPr>
          <p:txBody>
            <a:bodyPr/>
            <a:lstStyle/>
            <a:p>
              <a:endParaRPr lang="zh-CN" altLang="en-US" sz="2400">
                <a:solidFill>
                  <a:schemeClr val="bg2">
                    <a:lumMod val="10000"/>
                  </a:schemeClr>
                </a:solidFill>
                <a:latin typeface="微软雅黑" panose="020B0503020204020204" pitchFamily="34" charset="-122"/>
                <a:ea typeface="微软雅黑" panose="020B0503020204020204" pitchFamily="34" charset="-122"/>
              </a:endParaRPr>
            </a:p>
          </p:txBody>
        </p:sp>
        <p:sp>
          <p:nvSpPr>
            <p:cNvPr id="696349" name="Rectangle 29"/>
            <p:cNvSpPr>
              <a:spLocks noChangeArrowheads="1"/>
            </p:cNvSpPr>
            <p:nvPr/>
          </p:nvSpPr>
          <p:spPr bwMode="auto">
            <a:xfrm>
              <a:off x="2642" y="677"/>
              <a:ext cx="604"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30000"/>
                </a:spcBef>
              </a:pPr>
              <a:r>
                <a:rPr lang="zh-CN" altLang="en-US" sz="1800" b="1">
                  <a:solidFill>
                    <a:schemeClr val="bg2">
                      <a:lumMod val="10000"/>
                    </a:schemeClr>
                  </a:solidFill>
                  <a:latin typeface="微软雅黑" panose="020B0503020204020204" pitchFamily="34" charset="-122"/>
                  <a:ea typeface="微软雅黑" panose="020B0503020204020204" pitchFamily="34" charset="-122"/>
                </a:rPr>
                <a:t>北京</a:t>
              </a:r>
            </a:p>
          </p:txBody>
        </p:sp>
        <p:sp>
          <p:nvSpPr>
            <p:cNvPr id="696350" name="Rectangle 30"/>
            <p:cNvSpPr>
              <a:spLocks noChangeArrowheads="1"/>
            </p:cNvSpPr>
            <p:nvPr/>
          </p:nvSpPr>
          <p:spPr bwMode="auto">
            <a:xfrm>
              <a:off x="3164" y="1038"/>
              <a:ext cx="680"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30000"/>
                </a:spcBef>
              </a:pPr>
              <a:r>
                <a:rPr lang="zh-CN" altLang="en-US" sz="1800" b="1">
                  <a:solidFill>
                    <a:schemeClr val="bg2">
                      <a:lumMod val="10000"/>
                    </a:schemeClr>
                  </a:solidFill>
                  <a:latin typeface="微软雅黑" panose="020B0503020204020204" pitchFamily="34" charset="-122"/>
                  <a:ea typeface="微软雅黑" panose="020B0503020204020204" pitchFamily="34" charset="-122"/>
                </a:rPr>
                <a:t>石家庄</a:t>
              </a:r>
            </a:p>
          </p:txBody>
        </p:sp>
        <p:sp>
          <p:nvSpPr>
            <p:cNvPr id="696351" name="Rectangle 31"/>
            <p:cNvSpPr>
              <a:spLocks noChangeArrowheads="1"/>
            </p:cNvSpPr>
            <p:nvPr/>
          </p:nvSpPr>
          <p:spPr bwMode="auto">
            <a:xfrm>
              <a:off x="3212" y="1499"/>
              <a:ext cx="74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30000"/>
                </a:spcBef>
              </a:pPr>
              <a:r>
                <a:rPr lang="zh-CN" altLang="en-US" sz="1800" b="1">
                  <a:solidFill>
                    <a:schemeClr val="bg2">
                      <a:lumMod val="10000"/>
                    </a:schemeClr>
                  </a:solidFill>
                  <a:latin typeface="微软雅黑" panose="020B0503020204020204" pitchFamily="34" charset="-122"/>
                  <a:ea typeface="微软雅黑" panose="020B0503020204020204" pitchFamily="34" charset="-122"/>
                </a:rPr>
                <a:t>郑州</a:t>
              </a:r>
            </a:p>
          </p:txBody>
        </p:sp>
        <p:sp>
          <p:nvSpPr>
            <p:cNvPr id="696352" name="Rectangle 32"/>
            <p:cNvSpPr>
              <a:spLocks noChangeArrowheads="1"/>
            </p:cNvSpPr>
            <p:nvPr/>
          </p:nvSpPr>
          <p:spPr bwMode="auto">
            <a:xfrm>
              <a:off x="3087" y="1981"/>
              <a:ext cx="68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30000"/>
                </a:spcBef>
              </a:pPr>
              <a:r>
                <a:rPr lang="zh-CN" altLang="en-US" sz="1800" b="1">
                  <a:solidFill>
                    <a:schemeClr val="bg2">
                      <a:lumMod val="10000"/>
                    </a:schemeClr>
                  </a:solidFill>
                  <a:latin typeface="微软雅黑" panose="020B0503020204020204" pitchFamily="34" charset="-122"/>
                  <a:ea typeface="微软雅黑" panose="020B0503020204020204" pitchFamily="34" charset="-122"/>
                </a:rPr>
                <a:t>武汉</a:t>
              </a:r>
            </a:p>
          </p:txBody>
        </p:sp>
        <p:sp>
          <p:nvSpPr>
            <p:cNvPr id="696353" name="Rectangle 33"/>
            <p:cNvSpPr>
              <a:spLocks noChangeArrowheads="1"/>
            </p:cNvSpPr>
            <p:nvPr/>
          </p:nvSpPr>
          <p:spPr bwMode="auto">
            <a:xfrm>
              <a:off x="1572" y="1609"/>
              <a:ext cx="680"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30000"/>
                </a:spcBef>
              </a:pPr>
              <a:r>
                <a:rPr lang="zh-CN" altLang="en-US" sz="1800" b="1">
                  <a:solidFill>
                    <a:schemeClr val="bg2">
                      <a:lumMod val="10000"/>
                    </a:schemeClr>
                  </a:solidFill>
                  <a:latin typeface="微软雅黑" panose="020B0503020204020204" pitchFamily="34" charset="-122"/>
                  <a:ea typeface="微软雅黑" panose="020B0503020204020204" pitchFamily="34" charset="-122"/>
                </a:rPr>
                <a:t>西安</a:t>
              </a:r>
            </a:p>
          </p:txBody>
        </p:sp>
        <p:sp>
          <p:nvSpPr>
            <p:cNvPr id="696354" name="Rectangle 34"/>
            <p:cNvSpPr>
              <a:spLocks noChangeArrowheads="1"/>
            </p:cNvSpPr>
            <p:nvPr/>
          </p:nvSpPr>
          <p:spPr bwMode="auto">
            <a:xfrm>
              <a:off x="1221" y="2678"/>
              <a:ext cx="68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30000"/>
                </a:spcBef>
              </a:pPr>
              <a:r>
                <a:rPr lang="zh-CN" altLang="en-US" sz="1800" b="1">
                  <a:solidFill>
                    <a:schemeClr val="bg2">
                      <a:lumMod val="10000"/>
                    </a:schemeClr>
                  </a:solidFill>
                  <a:latin typeface="微软雅黑" panose="020B0503020204020204" pitchFamily="34" charset="-122"/>
                  <a:ea typeface="微软雅黑" panose="020B0503020204020204" pitchFamily="34" charset="-122"/>
                </a:rPr>
                <a:t>成都</a:t>
              </a:r>
            </a:p>
          </p:txBody>
        </p:sp>
        <p:sp>
          <p:nvSpPr>
            <p:cNvPr id="696355" name="Rectangle 35"/>
            <p:cNvSpPr>
              <a:spLocks noChangeArrowheads="1"/>
            </p:cNvSpPr>
            <p:nvPr/>
          </p:nvSpPr>
          <p:spPr bwMode="auto">
            <a:xfrm>
              <a:off x="2703" y="2785"/>
              <a:ext cx="680"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30000"/>
                </a:spcBef>
              </a:pPr>
              <a:r>
                <a:rPr lang="zh-CN" altLang="en-US" sz="1800" b="1">
                  <a:solidFill>
                    <a:schemeClr val="bg2">
                      <a:lumMod val="10000"/>
                    </a:schemeClr>
                  </a:solidFill>
                  <a:latin typeface="微软雅黑" panose="020B0503020204020204" pitchFamily="34" charset="-122"/>
                  <a:ea typeface="微软雅黑" panose="020B0503020204020204" pitchFamily="34" charset="-122"/>
                </a:rPr>
                <a:t>广州</a:t>
              </a:r>
            </a:p>
          </p:txBody>
        </p:sp>
      </p:grpSp>
      <p:sp>
        <p:nvSpPr>
          <p:cNvPr id="36" name="标题 1"/>
          <p:cNvSpPr>
            <a:spLocks noGrp="1"/>
          </p:cNvSpPr>
          <p:nvPr>
            <p:ph type="title"/>
          </p:nvPr>
        </p:nvSpPr>
        <p:spPr>
          <a:xfrm>
            <a:off x="-1" y="42345"/>
            <a:ext cx="9149171" cy="597600"/>
          </a:xfrm>
        </p:spPr>
        <p:txBody>
          <a:bodyPr/>
          <a:lstStyle/>
          <a:p>
            <a:r>
              <a:rPr lang="zh-CN" altLang="en-US"/>
              <a:t>图的定义：子图</a:t>
            </a:r>
          </a:p>
        </p:txBody>
      </p:sp>
      <p:cxnSp>
        <p:nvCxnSpPr>
          <p:cNvPr id="37" name="直接连接符 36"/>
          <p:cNvCxnSpPr/>
          <p:nvPr/>
        </p:nvCxnSpPr>
        <p:spPr bwMode="auto">
          <a:xfrm>
            <a:off x="-3304" y="4005064"/>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cxnSp>
        <p:nvCxnSpPr>
          <p:cNvPr id="38" name="直接连接符 37"/>
          <p:cNvCxnSpPr/>
          <p:nvPr/>
        </p:nvCxnSpPr>
        <p:spPr bwMode="auto">
          <a:xfrm>
            <a:off x="4002912" y="703880"/>
            <a:ext cx="0" cy="331200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grpSp>
        <p:nvGrpSpPr>
          <p:cNvPr id="39" name="组合 38"/>
          <p:cNvGrpSpPr/>
          <p:nvPr/>
        </p:nvGrpSpPr>
        <p:grpSpPr>
          <a:xfrm>
            <a:off x="4247964" y="2141543"/>
            <a:ext cx="2440529" cy="1755817"/>
            <a:chOff x="3419103" y="2580917"/>
            <a:chExt cx="2953040" cy="2124540"/>
          </a:xfrm>
        </p:grpSpPr>
        <p:sp>
          <p:nvSpPr>
            <p:cNvPr id="40" name="Rectangle 7"/>
            <p:cNvSpPr>
              <a:spLocks noChangeArrowheads="1"/>
            </p:cNvSpPr>
            <p:nvPr/>
          </p:nvSpPr>
          <p:spPr bwMode="auto">
            <a:xfrm>
              <a:off x="4215813" y="4193393"/>
              <a:ext cx="1390357" cy="51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a:defRPr>
                  <a:solidFill>
                    <a:schemeClr val="tx1"/>
                  </a:solidFill>
                  <a:latin typeface="Arial" pitchFamily="34" charset="0"/>
                  <a:ea typeface="宋体" pitchFamily="2" charset="-122"/>
                  <a:cs typeface="宋体" pitchFamily="2" charset="-122"/>
                </a:defRPr>
              </a:lvl1pPr>
              <a:lvl2pPr>
                <a:defRPr>
                  <a:solidFill>
                    <a:schemeClr val="tx1"/>
                  </a:solidFill>
                  <a:latin typeface="Arial" pitchFamily="34" charset="0"/>
                  <a:ea typeface="宋体" pitchFamily="2" charset="-122"/>
                  <a:cs typeface="宋体" pitchFamily="2" charset="-122"/>
                </a:defRPr>
              </a:lvl2pPr>
              <a:lvl3pPr>
                <a:defRPr>
                  <a:solidFill>
                    <a:schemeClr val="tx1"/>
                  </a:solidFill>
                  <a:latin typeface="Arial" pitchFamily="34" charset="0"/>
                  <a:ea typeface="宋体" pitchFamily="2" charset="-122"/>
                  <a:cs typeface="宋体" pitchFamily="2" charset="-122"/>
                </a:defRPr>
              </a:lvl3pPr>
              <a:lvl4pPr>
                <a:defRPr>
                  <a:solidFill>
                    <a:schemeClr val="tx1"/>
                  </a:solidFill>
                  <a:latin typeface="Arial" pitchFamily="34" charset="0"/>
                  <a:ea typeface="宋体" pitchFamily="2" charset="-122"/>
                  <a:cs typeface="宋体" pitchFamily="2" charset="-122"/>
                </a:defRPr>
              </a:lvl4pPr>
              <a:lvl5pPr>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rgbClr val="000080"/>
                  </a:solidFill>
                  <a:effectLst/>
                  <a:latin typeface="Verdana" pitchFamily="34" charset="0"/>
                  <a:ea typeface="宋体" pitchFamily="2" charset="-122"/>
                  <a:cs typeface="宋体" pitchFamily="2" charset="-122"/>
                </a:rPr>
                <a:t>G</a:t>
              </a:r>
              <a:endParaRPr kumimoji="0" lang="zh-CN" altLang="zh-CN"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41" name="组合 40"/>
            <p:cNvGrpSpPr/>
            <p:nvPr/>
          </p:nvGrpSpPr>
          <p:grpSpPr>
            <a:xfrm>
              <a:off x="3419103" y="2580917"/>
              <a:ext cx="2953040" cy="1561686"/>
              <a:chOff x="3419103" y="2580917"/>
              <a:chExt cx="2953040" cy="1561686"/>
            </a:xfrm>
          </p:grpSpPr>
          <p:sp>
            <p:nvSpPr>
              <p:cNvPr id="42" name="Oval 5"/>
              <p:cNvSpPr>
                <a:spLocks noChangeArrowheads="1"/>
              </p:cNvSpPr>
              <p:nvPr/>
            </p:nvSpPr>
            <p:spPr bwMode="auto">
              <a:xfrm>
                <a:off x="4657643" y="3667940"/>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c</a:t>
                </a:r>
                <a:endParaRPr lang="zh-CN" altLang="en-US" sz="2000" b="1">
                  <a:latin typeface="Verdana" panose="020B0604030504040204" pitchFamily="34" charset="0"/>
                  <a:cs typeface="Verdana" panose="020B0604030504040204" pitchFamily="34" charset="0"/>
                </a:endParaRPr>
              </a:p>
            </p:txBody>
          </p:sp>
          <p:sp>
            <p:nvSpPr>
              <p:cNvPr id="43" name="Line 18"/>
              <p:cNvSpPr>
                <a:spLocks noChangeShapeType="1"/>
              </p:cNvSpPr>
              <p:nvPr/>
            </p:nvSpPr>
            <p:spPr bwMode="auto">
              <a:xfrm>
                <a:off x="5162468" y="3905271"/>
                <a:ext cx="704850" cy="0"/>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4" name="Oval 5"/>
              <p:cNvSpPr>
                <a:spLocks noChangeArrowheads="1"/>
              </p:cNvSpPr>
              <p:nvPr/>
            </p:nvSpPr>
            <p:spPr bwMode="auto">
              <a:xfrm>
                <a:off x="5867318" y="3667940"/>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d</a:t>
                </a:r>
                <a:endParaRPr lang="zh-CN" altLang="en-US" sz="2000" b="1">
                  <a:latin typeface="Verdana" panose="020B0604030504040204" pitchFamily="34" charset="0"/>
                  <a:cs typeface="Verdana" panose="020B0604030504040204" pitchFamily="34" charset="0"/>
                </a:endParaRPr>
              </a:p>
            </p:txBody>
          </p:sp>
          <p:sp>
            <p:nvSpPr>
              <p:cNvPr id="45" name="Oval 5"/>
              <p:cNvSpPr>
                <a:spLocks noChangeArrowheads="1"/>
              </p:cNvSpPr>
              <p:nvPr/>
            </p:nvSpPr>
            <p:spPr bwMode="auto">
              <a:xfrm>
                <a:off x="4657643" y="2580917"/>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a</a:t>
                </a:r>
                <a:endParaRPr lang="zh-CN" altLang="en-US" sz="2000" b="1">
                  <a:latin typeface="Verdana" panose="020B0604030504040204" pitchFamily="34" charset="0"/>
                  <a:cs typeface="Verdana" panose="020B0604030504040204" pitchFamily="34" charset="0"/>
                </a:endParaRPr>
              </a:p>
            </p:txBody>
          </p:sp>
          <p:sp>
            <p:nvSpPr>
              <p:cNvPr id="46" name="Line 18"/>
              <p:cNvSpPr>
                <a:spLocks noChangeShapeType="1"/>
              </p:cNvSpPr>
              <p:nvPr/>
            </p:nvSpPr>
            <p:spPr bwMode="auto">
              <a:xfrm flipV="1">
                <a:off x="4909617" y="3055580"/>
                <a:ext cx="0" cy="612360"/>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7" name="Line 18"/>
              <p:cNvSpPr>
                <a:spLocks noChangeShapeType="1"/>
              </p:cNvSpPr>
              <p:nvPr/>
            </p:nvSpPr>
            <p:spPr bwMode="auto">
              <a:xfrm flipH="1" flipV="1">
                <a:off x="5124255" y="2966233"/>
                <a:ext cx="816689" cy="750888"/>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8" name="Line 18"/>
              <p:cNvSpPr>
                <a:spLocks noChangeShapeType="1"/>
              </p:cNvSpPr>
              <p:nvPr/>
            </p:nvSpPr>
            <p:spPr bwMode="auto">
              <a:xfrm>
                <a:off x="3951858" y="3905271"/>
                <a:ext cx="704850" cy="0"/>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9" name="Oval 5"/>
              <p:cNvSpPr>
                <a:spLocks noChangeArrowheads="1"/>
              </p:cNvSpPr>
              <p:nvPr/>
            </p:nvSpPr>
            <p:spPr bwMode="auto">
              <a:xfrm>
                <a:off x="3419103" y="3667940"/>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b</a:t>
                </a:r>
                <a:endParaRPr lang="zh-CN" altLang="en-US" sz="2000" b="1">
                  <a:latin typeface="Verdana" panose="020B0604030504040204" pitchFamily="34" charset="0"/>
                  <a:cs typeface="Verdana" panose="020B0604030504040204" pitchFamily="34" charset="0"/>
                </a:endParaRPr>
              </a:p>
            </p:txBody>
          </p:sp>
          <p:sp>
            <p:nvSpPr>
              <p:cNvPr id="50" name="Line 18"/>
              <p:cNvSpPr>
                <a:spLocks noChangeShapeType="1"/>
              </p:cNvSpPr>
              <p:nvPr/>
            </p:nvSpPr>
            <p:spPr bwMode="auto">
              <a:xfrm flipV="1">
                <a:off x="3858419" y="2960948"/>
                <a:ext cx="828000" cy="776256"/>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grpSp>
        <p:nvGrpSpPr>
          <p:cNvPr id="51" name="组合 50"/>
          <p:cNvGrpSpPr/>
          <p:nvPr/>
        </p:nvGrpSpPr>
        <p:grpSpPr>
          <a:xfrm>
            <a:off x="5087381" y="1112004"/>
            <a:ext cx="784821" cy="838215"/>
            <a:chOff x="4880515" y="2486285"/>
            <a:chExt cx="949633" cy="1014239"/>
          </a:xfrm>
        </p:grpSpPr>
        <p:sp>
          <p:nvSpPr>
            <p:cNvPr id="52" name="Rectangle 7"/>
            <p:cNvSpPr>
              <a:spLocks noChangeArrowheads="1"/>
            </p:cNvSpPr>
            <p:nvPr/>
          </p:nvSpPr>
          <p:spPr bwMode="auto">
            <a:xfrm>
              <a:off x="4880515" y="3035011"/>
              <a:ext cx="949633" cy="46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a:defRPr>
                  <a:solidFill>
                    <a:schemeClr val="tx1"/>
                  </a:solidFill>
                  <a:latin typeface="Arial" pitchFamily="34" charset="0"/>
                  <a:ea typeface="宋体" pitchFamily="2" charset="-122"/>
                  <a:cs typeface="宋体" pitchFamily="2" charset="-122"/>
                </a:defRPr>
              </a:lvl1pPr>
              <a:lvl2pPr>
                <a:defRPr>
                  <a:solidFill>
                    <a:schemeClr val="tx1"/>
                  </a:solidFill>
                  <a:latin typeface="Arial" pitchFamily="34" charset="0"/>
                  <a:ea typeface="宋体" pitchFamily="2" charset="-122"/>
                  <a:cs typeface="宋体" pitchFamily="2" charset="-122"/>
                </a:defRPr>
              </a:lvl2pPr>
              <a:lvl3pPr>
                <a:defRPr>
                  <a:solidFill>
                    <a:schemeClr val="tx1"/>
                  </a:solidFill>
                  <a:latin typeface="Arial" pitchFamily="34" charset="0"/>
                  <a:ea typeface="宋体" pitchFamily="2" charset="-122"/>
                  <a:cs typeface="宋体" pitchFamily="2" charset="-122"/>
                </a:defRPr>
              </a:lvl3pPr>
              <a:lvl4pPr>
                <a:defRPr>
                  <a:solidFill>
                    <a:schemeClr val="tx1"/>
                  </a:solidFill>
                  <a:latin typeface="Arial" pitchFamily="34" charset="0"/>
                  <a:ea typeface="宋体" pitchFamily="2" charset="-122"/>
                  <a:cs typeface="宋体" pitchFamily="2" charset="-122"/>
                </a:defRPr>
              </a:lvl4pPr>
              <a:lvl5pPr>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algn="ctr" eaLnBrk="1" hangingPunct="1"/>
              <a:r>
                <a:rPr lang="zh-CN" altLang="zh-CN" sz="2800" b="1">
                  <a:solidFill>
                    <a:srgbClr val="000080"/>
                  </a:solidFill>
                  <a:latin typeface="Verdana" pitchFamily="34" charset="0"/>
                </a:rPr>
                <a:t>G</a:t>
              </a:r>
              <a:r>
                <a:rPr lang="en-US" altLang="zh-CN" sz="2800" b="1">
                  <a:solidFill>
                    <a:srgbClr val="000080"/>
                  </a:solidFill>
                  <a:latin typeface="Verdana" pitchFamily="34" charset="0"/>
                </a:rPr>
                <a:t>1</a:t>
              </a:r>
              <a:endParaRPr lang="zh-CN" altLang="zh-CN" sz="2800" b="1">
                <a:solidFill>
                  <a:srgbClr val="000080"/>
                </a:solidFill>
                <a:latin typeface="Verdana" pitchFamily="34" charset="0"/>
              </a:endParaRPr>
            </a:p>
          </p:txBody>
        </p:sp>
        <p:sp>
          <p:nvSpPr>
            <p:cNvPr id="53" name="Oval 5"/>
            <p:cNvSpPr>
              <a:spLocks noChangeArrowheads="1"/>
            </p:cNvSpPr>
            <p:nvPr/>
          </p:nvSpPr>
          <p:spPr bwMode="auto">
            <a:xfrm>
              <a:off x="5102918" y="2486285"/>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a</a:t>
              </a:r>
              <a:endParaRPr lang="zh-CN" altLang="en-US" sz="2000" b="1">
                <a:latin typeface="Verdana" panose="020B0604030504040204" pitchFamily="34" charset="0"/>
                <a:cs typeface="Verdana" panose="020B0604030504040204" pitchFamily="34" charset="0"/>
              </a:endParaRPr>
            </a:p>
          </p:txBody>
        </p:sp>
      </p:grpSp>
      <p:grpSp>
        <p:nvGrpSpPr>
          <p:cNvPr id="54" name="组合 53"/>
          <p:cNvGrpSpPr/>
          <p:nvPr/>
        </p:nvGrpSpPr>
        <p:grpSpPr>
          <a:xfrm>
            <a:off x="7251175" y="1112003"/>
            <a:ext cx="1414011" cy="838215"/>
            <a:chOff x="4496023" y="2054572"/>
            <a:chExt cx="1710953" cy="1014239"/>
          </a:xfrm>
        </p:grpSpPr>
        <p:sp>
          <p:nvSpPr>
            <p:cNvPr id="55" name="Rectangle 7"/>
            <p:cNvSpPr>
              <a:spLocks noChangeArrowheads="1"/>
            </p:cNvSpPr>
            <p:nvPr/>
          </p:nvSpPr>
          <p:spPr bwMode="auto">
            <a:xfrm>
              <a:off x="4876683" y="2603298"/>
              <a:ext cx="949633" cy="46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a:defRPr>
                  <a:solidFill>
                    <a:schemeClr val="tx1"/>
                  </a:solidFill>
                  <a:latin typeface="Arial" pitchFamily="34" charset="0"/>
                  <a:ea typeface="宋体" pitchFamily="2" charset="-122"/>
                  <a:cs typeface="宋体" pitchFamily="2" charset="-122"/>
                </a:defRPr>
              </a:lvl1pPr>
              <a:lvl2pPr>
                <a:defRPr>
                  <a:solidFill>
                    <a:schemeClr val="tx1"/>
                  </a:solidFill>
                  <a:latin typeface="Arial" pitchFamily="34" charset="0"/>
                  <a:ea typeface="宋体" pitchFamily="2" charset="-122"/>
                  <a:cs typeface="宋体" pitchFamily="2" charset="-122"/>
                </a:defRPr>
              </a:lvl2pPr>
              <a:lvl3pPr>
                <a:defRPr>
                  <a:solidFill>
                    <a:schemeClr val="tx1"/>
                  </a:solidFill>
                  <a:latin typeface="Arial" pitchFamily="34" charset="0"/>
                  <a:ea typeface="宋体" pitchFamily="2" charset="-122"/>
                  <a:cs typeface="宋体" pitchFamily="2" charset="-122"/>
                </a:defRPr>
              </a:lvl3pPr>
              <a:lvl4pPr>
                <a:defRPr>
                  <a:solidFill>
                    <a:schemeClr val="tx1"/>
                  </a:solidFill>
                  <a:latin typeface="Arial" pitchFamily="34" charset="0"/>
                  <a:ea typeface="宋体" pitchFamily="2" charset="-122"/>
                  <a:cs typeface="宋体" pitchFamily="2" charset="-122"/>
                </a:defRPr>
              </a:lvl4pPr>
              <a:lvl5pPr>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algn="ctr" eaLnBrk="1" hangingPunct="1"/>
              <a:r>
                <a:rPr lang="zh-CN" altLang="zh-CN" sz="2800" b="1">
                  <a:solidFill>
                    <a:srgbClr val="000080"/>
                  </a:solidFill>
                  <a:latin typeface="Verdana" pitchFamily="34" charset="0"/>
                </a:rPr>
                <a:t>G</a:t>
              </a:r>
              <a:r>
                <a:rPr lang="en-US" altLang="zh-CN" sz="2800" b="1">
                  <a:solidFill>
                    <a:srgbClr val="000080"/>
                  </a:solidFill>
                  <a:latin typeface="Verdana" pitchFamily="34" charset="0"/>
                </a:rPr>
                <a:t>2</a:t>
              </a:r>
              <a:endParaRPr lang="zh-CN" altLang="zh-CN" sz="2800" b="1">
                <a:solidFill>
                  <a:srgbClr val="000080"/>
                </a:solidFill>
                <a:latin typeface="Verdana" pitchFamily="34" charset="0"/>
              </a:endParaRPr>
            </a:p>
          </p:txBody>
        </p:sp>
        <p:grpSp>
          <p:nvGrpSpPr>
            <p:cNvPr id="56" name="组合 55"/>
            <p:cNvGrpSpPr/>
            <p:nvPr/>
          </p:nvGrpSpPr>
          <p:grpSpPr>
            <a:xfrm>
              <a:off x="4496023" y="2054572"/>
              <a:ext cx="1710953" cy="474663"/>
              <a:chOff x="4413622" y="1902172"/>
              <a:chExt cx="1710953" cy="474663"/>
            </a:xfrm>
          </p:grpSpPr>
          <p:sp>
            <p:nvSpPr>
              <p:cNvPr id="57" name="Oval 5"/>
              <p:cNvSpPr>
                <a:spLocks noChangeArrowheads="1"/>
              </p:cNvSpPr>
              <p:nvPr/>
            </p:nvSpPr>
            <p:spPr bwMode="auto">
              <a:xfrm>
                <a:off x="4413622" y="1902172"/>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c</a:t>
                </a:r>
                <a:endParaRPr lang="zh-CN" altLang="en-US" sz="2000" b="1">
                  <a:latin typeface="Verdana" panose="020B0604030504040204" pitchFamily="34" charset="0"/>
                  <a:cs typeface="Verdana" panose="020B0604030504040204" pitchFamily="34" charset="0"/>
                </a:endParaRPr>
              </a:p>
            </p:txBody>
          </p:sp>
          <p:sp>
            <p:nvSpPr>
              <p:cNvPr id="58" name="Line 18"/>
              <p:cNvSpPr>
                <a:spLocks noChangeShapeType="1"/>
              </p:cNvSpPr>
              <p:nvPr/>
            </p:nvSpPr>
            <p:spPr bwMode="auto">
              <a:xfrm>
                <a:off x="4914900" y="2139503"/>
                <a:ext cx="704850" cy="0"/>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9" name="Oval 5"/>
              <p:cNvSpPr>
                <a:spLocks noChangeArrowheads="1"/>
              </p:cNvSpPr>
              <p:nvPr/>
            </p:nvSpPr>
            <p:spPr bwMode="auto">
              <a:xfrm>
                <a:off x="5619750" y="1902172"/>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d</a:t>
                </a:r>
                <a:endParaRPr lang="zh-CN" altLang="en-US" sz="2000" b="1">
                  <a:latin typeface="Verdana" panose="020B0604030504040204" pitchFamily="34" charset="0"/>
                  <a:cs typeface="Verdana" panose="020B0604030504040204" pitchFamily="34" charset="0"/>
                </a:endParaRPr>
              </a:p>
            </p:txBody>
          </p:sp>
        </p:grpSp>
      </p:grpSp>
      <p:grpSp>
        <p:nvGrpSpPr>
          <p:cNvPr id="60" name="组合 59"/>
          <p:cNvGrpSpPr/>
          <p:nvPr/>
        </p:nvGrpSpPr>
        <p:grpSpPr>
          <a:xfrm>
            <a:off x="7251175" y="2141543"/>
            <a:ext cx="1416942" cy="1755817"/>
            <a:chOff x="6601066" y="1464704"/>
            <a:chExt cx="1714500" cy="2124541"/>
          </a:xfrm>
        </p:grpSpPr>
        <p:sp>
          <p:nvSpPr>
            <p:cNvPr id="61" name="Rectangle 7"/>
            <p:cNvSpPr>
              <a:spLocks noChangeArrowheads="1"/>
            </p:cNvSpPr>
            <p:nvPr/>
          </p:nvSpPr>
          <p:spPr bwMode="auto">
            <a:xfrm>
              <a:off x="6937792" y="3077181"/>
              <a:ext cx="1044596" cy="51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a:defRPr>
                  <a:solidFill>
                    <a:schemeClr val="tx1"/>
                  </a:solidFill>
                  <a:latin typeface="Arial" pitchFamily="34" charset="0"/>
                  <a:ea typeface="宋体" pitchFamily="2" charset="-122"/>
                  <a:cs typeface="宋体" pitchFamily="2" charset="-122"/>
                </a:defRPr>
              </a:lvl1pPr>
              <a:lvl2pPr>
                <a:defRPr>
                  <a:solidFill>
                    <a:schemeClr val="tx1"/>
                  </a:solidFill>
                  <a:latin typeface="Arial" pitchFamily="34" charset="0"/>
                  <a:ea typeface="宋体" pitchFamily="2" charset="-122"/>
                  <a:cs typeface="宋体" pitchFamily="2" charset="-122"/>
                </a:defRPr>
              </a:lvl2pPr>
              <a:lvl3pPr>
                <a:defRPr>
                  <a:solidFill>
                    <a:schemeClr val="tx1"/>
                  </a:solidFill>
                  <a:latin typeface="Arial" pitchFamily="34" charset="0"/>
                  <a:ea typeface="宋体" pitchFamily="2" charset="-122"/>
                  <a:cs typeface="宋体" pitchFamily="2" charset="-122"/>
                </a:defRPr>
              </a:lvl3pPr>
              <a:lvl4pPr>
                <a:defRPr>
                  <a:solidFill>
                    <a:schemeClr val="tx1"/>
                  </a:solidFill>
                  <a:latin typeface="Arial" pitchFamily="34" charset="0"/>
                  <a:ea typeface="宋体" pitchFamily="2" charset="-122"/>
                  <a:cs typeface="宋体" pitchFamily="2" charset="-122"/>
                </a:defRPr>
              </a:lvl4pPr>
              <a:lvl5pPr>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algn="ctr" eaLnBrk="1" hangingPunct="1"/>
              <a:r>
                <a:rPr lang="zh-CN" altLang="zh-CN" sz="2800" b="1">
                  <a:solidFill>
                    <a:srgbClr val="000080"/>
                  </a:solidFill>
                  <a:latin typeface="Verdana" pitchFamily="34" charset="0"/>
                </a:rPr>
                <a:t>G</a:t>
              </a:r>
              <a:r>
                <a:rPr lang="en-US" altLang="zh-CN" sz="2800" b="1">
                  <a:solidFill>
                    <a:srgbClr val="000080"/>
                  </a:solidFill>
                  <a:latin typeface="Verdana" pitchFamily="34" charset="0"/>
                </a:rPr>
                <a:t>3</a:t>
              </a:r>
              <a:endParaRPr lang="zh-CN" altLang="zh-CN" sz="2800" b="1">
                <a:solidFill>
                  <a:srgbClr val="000080"/>
                </a:solidFill>
                <a:latin typeface="Verdana" pitchFamily="34" charset="0"/>
              </a:endParaRPr>
            </a:p>
          </p:txBody>
        </p:sp>
        <p:sp>
          <p:nvSpPr>
            <p:cNvPr id="62" name="Oval 5"/>
            <p:cNvSpPr>
              <a:spLocks noChangeArrowheads="1"/>
            </p:cNvSpPr>
            <p:nvPr/>
          </p:nvSpPr>
          <p:spPr bwMode="auto">
            <a:xfrm>
              <a:off x="6601066" y="2551727"/>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c</a:t>
              </a:r>
              <a:endParaRPr lang="zh-CN" altLang="en-US" sz="2000" b="1">
                <a:latin typeface="Verdana" panose="020B0604030504040204" pitchFamily="34" charset="0"/>
                <a:cs typeface="Verdana" panose="020B0604030504040204" pitchFamily="34" charset="0"/>
              </a:endParaRPr>
            </a:p>
          </p:txBody>
        </p:sp>
        <p:sp>
          <p:nvSpPr>
            <p:cNvPr id="63" name="Line 18"/>
            <p:cNvSpPr>
              <a:spLocks noChangeShapeType="1"/>
            </p:cNvSpPr>
            <p:nvPr/>
          </p:nvSpPr>
          <p:spPr bwMode="auto">
            <a:xfrm>
              <a:off x="7105891" y="2789058"/>
              <a:ext cx="704850" cy="0"/>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4" name="Oval 5"/>
            <p:cNvSpPr>
              <a:spLocks noChangeArrowheads="1"/>
            </p:cNvSpPr>
            <p:nvPr/>
          </p:nvSpPr>
          <p:spPr bwMode="auto">
            <a:xfrm>
              <a:off x="7810741" y="2551727"/>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d</a:t>
              </a:r>
              <a:endParaRPr lang="zh-CN" altLang="en-US" sz="2000" b="1">
                <a:latin typeface="Verdana" panose="020B0604030504040204" pitchFamily="34" charset="0"/>
                <a:cs typeface="Verdana" panose="020B0604030504040204" pitchFamily="34" charset="0"/>
              </a:endParaRPr>
            </a:p>
          </p:txBody>
        </p:sp>
        <p:sp>
          <p:nvSpPr>
            <p:cNvPr id="65" name="Oval 5"/>
            <p:cNvSpPr>
              <a:spLocks noChangeArrowheads="1"/>
            </p:cNvSpPr>
            <p:nvPr/>
          </p:nvSpPr>
          <p:spPr bwMode="auto">
            <a:xfrm>
              <a:off x="6601066" y="1464704"/>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a</a:t>
              </a:r>
              <a:endParaRPr lang="zh-CN" altLang="en-US" sz="2000" b="1">
                <a:latin typeface="Verdana" panose="020B0604030504040204" pitchFamily="34" charset="0"/>
                <a:cs typeface="Verdana" panose="020B0604030504040204" pitchFamily="34" charset="0"/>
              </a:endParaRPr>
            </a:p>
          </p:txBody>
        </p:sp>
        <p:sp>
          <p:nvSpPr>
            <p:cNvPr id="66" name="Line 18"/>
            <p:cNvSpPr>
              <a:spLocks noChangeShapeType="1"/>
            </p:cNvSpPr>
            <p:nvPr/>
          </p:nvSpPr>
          <p:spPr bwMode="auto">
            <a:xfrm flipV="1">
              <a:off x="6853040" y="1939367"/>
              <a:ext cx="0" cy="612360"/>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7" name="Line 18"/>
            <p:cNvSpPr>
              <a:spLocks noChangeShapeType="1"/>
            </p:cNvSpPr>
            <p:nvPr/>
          </p:nvSpPr>
          <p:spPr bwMode="auto">
            <a:xfrm flipH="1" flipV="1">
              <a:off x="7067678" y="1850020"/>
              <a:ext cx="816689" cy="750888"/>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extLst>
      <p:ext uri="{BB962C8B-B14F-4D97-AF65-F5344CB8AC3E}">
        <p14:creationId xmlns:p14="http://schemas.microsoft.com/office/powerpoint/2010/main" val="2461000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500"/>
                            </p:stCondLst>
                            <p:childTnLst>
                              <p:par>
                                <p:cTn id="5" presetID="22" presetClass="entr" presetSubtype="8" fill="hold" grpId="0"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left)">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left)">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wipe(left)">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wipe(left)">
                                      <p:cBhvr>
                                        <p:cTn id="22" dur="500"/>
                                        <p:tgtEl>
                                          <p:spTgt spid="10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wipe(left)">
                                      <p:cBhvr>
                                        <p:cTn id="27" dur="500"/>
                                        <p:tgtEl>
                                          <p:spTgt spid="10243">
                                            <p:txEl>
                                              <p:pRg st="4" end="4"/>
                                            </p:txEl>
                                          </p:spTgt>
                                        </p:tgtEl>
                                      </p:cBhvr>
                                    </p:animEffec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696325"/>
                                        </p:tgtEl>
                                        <p:attrNameLst>
                                          <p:attrName>style.visibility</p:attrName>
                                        </p:attrNameLst>
                                      </p:cBhvr>
                                      <p:to>
                                        <p:strVal val="visible"/>
                                      </p:to>
                                    </p:set>
                                    <p:animEffect transition="in" filter="dissolve">
                                      <p:cBhvr>
                                        <p:cTn id="31" dur="500"/>
                                        <p:tgtEl>
                                          <p:spTgt spid="69632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5"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42345"/>
            <a:ext cx="9149171" cy="597600"/>
          </a:xfrm>
        </p:spPr>
        <p:txBody>
          <a:bodyPr/>
          <a:lstStyle/>
          <a:p>
            <a:r>
              <a:rPr lang="zh-CN" altLang="en-US" kern="0">
                <a:solidFill>
                  <a:schemeClr val="bg2">
                    <a:lumMod val="10000"/>
                  </a:schemeClr>
                </a:solidFill>
              </a:rPr>
              <a:t>关键路径算法设计</a:t>
            </a:r>
            <a:endParaRPr lang="zh-CN" altLang="en-US"/>
          </a:p>
        </p:txBody>
      </p:sp>
      <p:sp>
        <p:nvSpPr>
          <p:cNvPr id="3" name="内容占位符 2"/>
          <p:cNvSpPr>
            <a:spLocks noGrp="1"/>
          </p:cNvSpPr>
          <p:nvPr>
            <p:ph idx="1"/>
          </p:nvPr>
        </p:nvSpPr>
        <p:spPr>
          <a:xfrm>
            <a:off x="0" y="768332"/>
            <a:ext cx="9144000" cy="5966060"/>
          </a:xfrm>
        </p:spPr>
        <p:txBody>
          <a:bodyPr>
            <a:normAutofit/>
          </a:bodyPr>
          <a:lstStyle/>
          <a:p>
            <a:pPr marL="576000" indent="-576000">
              <a:spcBef>
                <a:spcPts val="600"/>
              </a:spcBef>
              <a:buSzPct val="100000"/>
              <a:buFont typeface="+mj-lt"/>
              <a:buAutoNum type="arabicPeriod"/>
            </a:pPr>
            <a:r>
              <a:rPr kumimoji="1" lang="zh-CN" altLang="en-US">
                <a:solidFill>
                  <a:schemeClr val="bg2">
                    <a:lumMod val="10000"/>
                  </a:schemeClr>
                </a:solidFill>
                <a:latin typeface="Verdana" panose="020B0604030504040204" pitchFamily="34" charset="0"/>
              </a:rPr>
              <a:t>从</a:t>
            </a:r>
            <a:r>
              <a:rPr kumimoji="1" lang="en-US" altLang="zh-CN">
                <a:solidFill>
                  <a:schemeClr val="bg2">
                    <a:lumMod val="10000"/>
                  </a:schemeClr>
                </a:solidFill>
                <a:latin typeface="Verdana" panose="020B0604030504040204" pitchFamily="34" charset="0"/>
              </a:rPr>
              <a:t>E</a:t>
            </a:r>
            <a:r>
              <a:rPr kumimoji="1" lang="en-US" altLang="zh-CN" sz="2800" baseline="-20000">
                <a:solidFill>
                  <a:schemeClr val="bg2">
                    <a:lumMod val="10000"/>
                  </a:schemeClr>
                </a:solidFill>
                <a:latin typeface="Verdana" panose="020B0604030504040204" pitchFamily="34" charset="0"/>
              </a:rPr>
              <a:t>v</a:t>
            </a:r>
            <a:r>
              <a:rPr kumimoji="1" lang="en-US" altLang="zh-CN">
                <a:solidFill>
                  <a:schemeClr val="bg2">
                    <a:lumMod val="10000"/>
                  </a:schemeClr>
                </a:solidFill>
                <a:latin typeface="Verdana" panose="020B0604030504040204" pitchFamily="34" charset="0"/>
              </a:rPr>
              <a:t>(1)=0 </a:t>
            </a:r>
            <a:r>
              <a:rPr kumimoji="1" lang="zh-CN" altLang="en-US">
                <a:solidFill>
                  <a:schemeClr val="bg2">
                    <a:lumMod val="10000"/>
                  </a:schemeClr>
                </a:solidFill>
                <a:latin typeface="Verdana" panose="020B0604030504040204" pitchFamily="34" charset="0"/>
              </a:rPr>
              <a:t>开始，递推计算出各事件的最早发生时间</a:t>
            </a:r>
            <a:endParaRPr kumimoji="1" lang="en-US" altLang="zh-CN">
              <a:solidFill>
                <a:schemeClr val="bg2">
                  <a:lumMod val="10000"/>
                </a:schemeClr>
              </a:solidFill>
              <a:latin typeface="Verdana" panose="020B0604030504040204" pitchFamily="34" charset="0"/>
            </a:endParaRPr>
          </a:p>
          <a:p>
            <a:pPr marL="0" indent="0">
              <a:lnSpc>
                <a:spcPct val="200000"/>
              </a:lnSpc>
              <a:spcBef>
                <a:spcPts val="600"/>
              </a:spcBef>
              <a:buSzPct val="100000"/>
            </a:pPr>
            <a:endParaRPr kumimoji="1" lang="en-US" altLang="zh-CN">
              <a:solidFill>
                <a:schemeClr val="bg2">
                  <a:lumMod val="10000"/>
                </a:schemeClr>
              </a:solidFill>
              <a:latin typeface="Verdana" panose="020B0604030504040204" pitchFamily="34" charset="0"/>
            </a:endParaRP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其中：</a:t>
            </a:r>
            <a:r>
              <a:rPr lang="en-US" altLang="zh-CN">
                <a:latin typeface="Verdana" panose="020B0604030504040204" pitchFamily="34" charset="0"/>
                <a:cs typeface="Verdana" panose="020B0604030504040204" pitchFamily="34" charset="0"/>
              </a:rPr>
              <a:t>p</a:t>
            </a:r>
            <a:r>
              <a:rPr lang="zh-CN" altLang="en-US">
                <a:latin typeface="Verdana" panose="020B0604030504040204" pitchFamily="34" charset="0"/>
                <a:cs typeface="Verdana" panose="020B0604030504040204" pitchFamily="34" charset="0"/>
              </a:rPr>
              <a:t>是所有以</a:t>
            </a:r>
            <a:r>
              <a:rPr lang="en-US" altLang="zh-CN">
                <a:latin typeface="Verdana" panose="020B0604030504040204" pitchFamily="34" charset="0"/>
                <a:cs typeface="Verdana" panose="020B0604030504040204" pitchFamily="34" charset="0"/>
              </a:rPr>
              <a:t>k</a:t>
            </a:r>
            <a:r>
              <a:rPr lang="zh-CN" altLang="en-US">
                <a:latin typeface="Verdana" panose="020B0604030504040204" pitchFamily="34" charset="0"/>
                <a:cs typeface="Verdana" panose="020B0604030504040204" pitchFamily="34" charset="0"/>
              </a:rPr>
              <a:t>为弧头的弧集合</a:t>
            </a:r>
          </a:p>
          <a:p>
            <a:pPr marL="936000" lvl="1" indent="-468000">
              <a:spcBef>
                <a:spcPts val="600"/>
              </a:spcBef>
              <a:buClr>
                <a:schemeClr val="tx1"/>
              </a:buClr>
              <a:defRPr/>
            </a:pPr>
            <a:r>
              <a:rPr lang="en-US" altLang="zh-CN">
                <a:latin typeface="Verdana" panose="020B0604030504040204" pitchFamily="34" charset="0"/>
                <a:cs typeface="Verdana" panose="020B0604030504040204" pitchFamily="34" charset="0"/>
              </a:rPr>
              <a:t>w(j,k) </a:t>
            </a:r>
            <a:r>
              <a:rPr lang="zh-CN" altLang="en-US">
                <a:latin typeface="Verdana" panose="020B0604030504040204" pitchFamily="34" charset="0"/>
                <a:cs typeface="Verdana" panose="020B0604030504040204" pitchFamily="34" charset="0"/>
              </a:rPr>
              <a:t>表示活动</a:t>
            </a:r>
            <a:r>
              <a:rPr lang="en-US" altLang="zh-CN">
                <a:latin typeface="Verdana" panose="020B0604030504040204" pitchFamily="34" charset="0"/>
                <a:cs typeface="Verdana" panose="020B0604030504040204" pitchFamily="34" charset="0"/>
              </a:rPr>
              <a:t>&lt;j,k&gt;</a:t>
            </a:r>
            <a:r>
              <a:rPr lang="zh-CN" altLang="en-US">
                <a:latin typeface="Verdana" panose="020B0604030504040204" pitchFamily="34" charset="0"/>
                <a:cs typeface="Verdana" panose="020B0604030504040204" pitchFamily="34" charset="0"/>
              </a:rPr>
              <a:t>的持续时间</a:t>
            </a:r>
            <a:endParaRPr lang="en-US" altLang="zh-CN">
              <a:latin typeface="Verdana" panose="020B0604030504040204" pitchFamily="34" charset="0"/>
              <a:cs typeface="Verdana" panose="020B0604030504040204" pitchFamily="34" charset="0"/>
            </a:endParaRP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以右图为例：</a:t>
            </a:r>
            <a:endParaRPr lang="en-US" altLang="zh-CN">
              <a:latin typeface="Verdana" panose="020B0604030504040204" pitchFamily="34" charset="0"/>
              <a:cs typeface="Verdana" panose="020B0604030504040204" pitchFamily="34" charset="0"/>
            </a:endParaRPr>
          </a:p>
          <a:p>
            <a:pPr marL="1404000" lvl="2" indent="-468000">
              <a:spcBef>
                <a:spcPts val="600"/>
              </a:spcBef>
              <a:buClr>
                <a:schemeClr val="tx1"/>
              </a:buClr>
              <a:buSzPct val="70000"/>
              <a:defRPr/>
            </a:pPr>
            <a:r>
              <a:rPr lang="en-US" altLang="zh-CN">
                <a:latin typeface="Verdana" panose="020B0604030504040204" pitchFamily="34" charset="0"/>
                <a:cs typeface="Verdana" panose="020B0604030504040204" pitchFamily="34" charset="0"/>
              </a:rPr>
              <a:t>E</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(4)= max{E</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(2)+w(2,4)</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E</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(3)+w(3,4)}</a:t>
            </a:r>
          </a:p>
          <a:p>
            <a:pPr marL="1404000" lvl="2" indent="-468000">
              <a:spcBef>
                <a:spcPts val="600"/>
              </a:spcBef>
              <a:buClr>
                <a:schemeClr val="tx1"/>
              </a:buClr>
              <a:buSzPct val="70000"/>
              <a:defRPr/>
            </a:pPr>
            <a:r>
              <a:rPr lang="en-US" altLang="zh-CN">
                <a:latin typeface="Verdana" panose="020B0604030504040204" pitchFamily="34" charset="0"/>
                <a:cs typeface="Verdana" panose="020B0604030504040204" pitchFamily="34" charset="0"/>
              </a:rPr>
              <a:t>E</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(2) = 6, w(2,4) = 1</a:t>
            </a:r>
          </a:p>
          <a:p>
            <a:pPr marL="1404000" lvl="2" indent="-468000">
              <a:spcBef>
                <a:spcPts val="600"/>
              </a:spcBef>
              <a:buClr>
                <a:schemeClr val="tx1"/>
              </a:buClr>
              <a:buSzPct val="70000"/>
              <a:defRPr/>
            </a:pPr>
            <a:r>
              <a:rPr lang="en-US" altLang="zh-CN">
                <a:latin typeface="Verdana" panose="020B0604030504040204" pitchFamily="34" charset="0"/>
                <a:cs typeface="Verdana" panose="020B0604030504040204" pitchFamily="34" charset="0"/>
              </a:rPr>
              <a:t>E</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(3) = 4, w(3,4) = 1</a:t>
            </a:r>
          </a:p>
          <a:p>
            <a:pPr marL="1404000" lvl="2" indent="-468000">
              <a:spcBef>
                <a:spcPts val="600"/>
              </a:spcBef>
              <a:buClr>
                <a:schemeClr val="tx1"/>
              </a:buClr>
              <a:buSzPct val="70000"/>
              <a:defRPr/>
            </a:pPr>
            <a:r>
              <a:rPr lang="en-US" altLang="zh-CN">
                <a:latin typeface="Verdana" panose="020B0604030504040204" pitchFamily="34" charset="0"/>
                <a:cs typeface="Verdana" panose="020B0604030504040204" pitchFamily="34" charset="0"/>
              </a:rPr>
              <a:t>E</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(4) = max{6+1, 4+1} = 7</a:t>
            </a:r>
            <a:endParaRPr lang="zh-CN" altLang="en-US">
              <a:latin typeface="Verdana" panose="020B0604030504040204" pitchFamily="34" charset="0"/>
              <a:cs typeface="Verdana" panose="020B0604030504040204" pitchFamily="34"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579633037"/>
              </p:ext>
            </p:extLst>
          </p:nvPr>
        </p:nvGraphicFramePr>
        <p:xfrm>
          <a:off x="1210672" y="1513812"/>
          <a:ext cx="6727825" cy="769937"/>
        </p:xfrm>
        <a:graphic>
          <a:graphicData uri="http://schemas.openxmlformats.org/presentationml/2006/ole">
            <mc:AlternateContent xmlns:mc="http://schemas.openxmlformats.org/markup-compatibility/2006">
              <mc:Choice xmlns:v="urn:schemas-microsoft-com:vml" Requires="v">
                <p:oleObj spid="_x0000_s210997" name="公式" r:id="rId3" imgW="2997200" imgH="342900" progId="Equation.3">
                  <p:embed/>
                </p:oleObj>
              </mc:Choice>
              <mc:Fallback>
                <p:oleObj name="公式" r:id="rId3" imgW="2997200" imgH="342900"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0672" y="1513812"/>
                        <a:ext cx="6727825"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6"/>
          <p:cNvGrpSpPr>
            <a:grpSpLocks/>
          </p:cNvGrpSpPr>
          <p:nvPr/>
        </p:nvGrpSpPr>
        <p:grpSpPr bwMode="auto">
          <a:xfrm>
            <a:off x="6156177" y="2091682"/>
            <a:ext cx="2747963" cy="1955800"/>
            <a:chOff x="3267" y="823"/>
            <a:chExt cx="1731" cy="1232"/>
          </a:xfrm>
        </p:grpSpPr>
        <p:grpSp>
          <p:nvGrpSpPr>
            <p:cNvPr id="6" name="Group 7"/>
            <p:cNvGrpSpPr>
              <a:grpSpLocks/>
            </p:cNvGrpSpPr>
            <p:nvPr/>
          </p:nvGrpSpPr>
          <p:grpSpPr bwMode="auto">
            <a:xfrm>
              <a:off x="3267" y="823"/>
              <a:ext cx="1731" cy="1069"/>
              <a:chOff x="3267" y="823"/>
              <a:chExt cx="1731" cy="1069"/>
            </a:xfrm>
          </p:grpSpPr>
          <p:sp>
            <p:nvSpPr>
              <p:cNvPr id="8" name="Rectangle 8"/>
              <p:cNvSpPr>
                <a:spLocks noChangeArrowheads="1"/>
              </p:cNvSpPr>
              <p:nvPr/>
            </p:nvSpPr>
            <p:spPr bwMode="auto">
              <a:xfrm>
                <a:off x="3951" y="823"/>
                <a:ext cx="3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800" b="1">
                    <a:effectLst>
                      <a:outerShdw blurRad="38100" dist="38100" dir="2700000" algn="tl">
                        <a:srgbClr val="C0C0C0"/>
                      </a:outerShdw>
                    </a:effectLst>
                    <a:latin typeface="Times New Roman" pitchFamily="18" charset="0"/>
                    <a:ea typeface="宋体" pitchFamily="2" charset="-122"/>
                  </a:rPr>
                  <a:t>②</a:t>
                </a:r>
              </a:p>
            </p:txBody>
          </p:sp>
          <p:grpSp>
            <p:nvGrpSpPr>
              <p:cNvPr id="9" name="Group 9"/>
              <p:cNvGrpSpPr>
                <a:grpSpLocks/>
              </p:cNvGrpSpPr>
              <p:nvPr/>
            </p:nvGrpSpPr>
            <p:grpSpPr bwMode="auto">
              <a:xfrm>
                <a:off x="3267" y="1275"/>
                <a:ext cx="1731" cy="330"/>
                <a:chOff x="3267" y="1297"/>
                <a:chExt cx="1731" cy="330"/>
              </a:xfrm>
            </p:grpSpPr>
            <p:sp>
              <p:nvSpPr>
                <p:cNvPr id="18" name="Rectangle 10"/>
                <p:cNvSpPr>
                  <a:spLocks noChangeArrowheads="1"/>
                </p:cNvSpPr>
                <p:nvPr/>
              </p:nvSpPr>
              <p:spPr bwMode="auto">
                <a:xfrm>
                  <a:off x="3267" y="1298"/>
                  <a:ext cx="3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800" b="1">
                      <a:effectLst>
                        <a:outerShdw blurRad="38100" dist="38100" dir="2700000" algn="tl">
                          <a:srgbClr val="C0C0C0"/>
                        </a:outerShdw>
                      </a:effectLst>
                      <a:latin typeface="Times New Roman" pitchFamily="18" charset="0"/>
                      <a:ea typeface="宋体" pitchFamily="2" charset="-122"/>
                    </a:rPr>
                    <a:t>①</a:t>
                  </a:r>
                </a:p>
              </p:txBody>
            </p:sp>
            <p:sp>
              <p:nvSpPr>
                <p:cNvPr id="19" name="Rectangle 11"/>
                <p:cNvSpPr>
                  <a:spLocks noChangeArrowheads="1"/>
                </p:cNvSpPr>
                <p:nvPr/>
              </p:nvSpPr>
              <p:spPr bwMode="auto">
                <a:xfrm>
                  <a:off x="4654" y="1297"/>
                  <a:ext cx="34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800" b="1" dirty="0">
                      <a:effectLst>
                        <a:outerShdw blurRad="38100" dist="38100" dir="2700000" algn="tl">
                          <a:srgbClr val="C0C0C0"/>
                        </a:outerShdw>
                      </a:effectLst>
                      <a:latin typeface="Times New Roman" pitchFamily="18" charset="0"/>
                      <a:ea typeface="宋体" pitchFamily="2" charset="-122"/>
                    </a:rPr>
                    <a:t>④</a:t>
                  </a:r>
                </a:p>
              </p:txBody>
            </p:sp>
          </p:grpSp>
          <p:sp>
            <p:nvSpPr>
              <p:cNvPr id="10" name="Freeform 12"/>
              <p:cNvSpPr>
                <a:spLocks/>
              </p:cNvSpPr>
              <p:nvPr/>
            </p:nvSpPr>
            <p:spPr bwMode="auto">
              <a:xfrm>
                <a:off x="3538" y="1071"/>
                <a:ext cx="521" cy="361"/>
              </a:xfrm>
              <a:custGeom>
                <a:avLst/>
                <a:gdLst>
                  <a:gd name="T0" fmla="*/ 0 w 461"/>
                  <a:gd name="T1" fmla="*/ 341 h 341"/>
                  <a:gd name="T2" fmla="*/ 461 w 461"/>
                  <a:gd name="T3" fmla="*/ 0 h 341"/>
                </a:gdLst>
                <a:ahLst/>
                <a:cxnLst>
                  <a:cxn ang="0">
                    <a:pos x="T0" y="T1"/>
                  </a:cxn>
                  <a:cxn ang="0">
                    <a:pos x="T2" y="T3"/>
                  </a:cxn>
                </a:cxnLst>
                <a:rect l="0" t="0" r="r" b="b"/>
                <a:pathLst>
                  <a:path w="461" h="341">
                    <a:moveTo>
                      <a:pt x="0" y="341"/>
                    </a:moveTo>
                    <a:lnTo>
                      <a:pt x="461" y="0"/>
                    </a:lnTo>
                  </a:path>
                </a:pathLst>
              </a:custGeom>
              <a:noFill/>
              <a:ln w="38100" cap="flat" cmpd="sng">
                <a:solidFill>
                  <a:schemeClr val="bg2">
                    <a:lumMod val="10000"/>
                  </a:schemeClr>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Freeform 13"/>
              <p:cNvSpPr>
                <a:spLocks/>
              </p:cNvSpPr>
              <p:nvPr/>
            </p:nvSpPr>
            <p:spPr bwMode="auto">
              <a:xfrm>
                <a:off x="3538" y="1485"/>
                <a:ext cx="521" cy="357"/>
              </a:xfrm>
              <a:custGeom>
                <a:avLst/>
                <a:gdLst>
                  <a:gd name="T0" fmla="*/ 0 w 472"/>
                  <a:gd name="T1" fmla="*/ 0 h 322"/>
                  <a:gd name="T2" fmla="*/ 472 w 472"/>
                  <a:gd name="T3" fmla="*/ 322 h 322"/>
                </a:gdLst>
                <a:ahLst/>
                <a:cxnLst>
                  <a:cxn ang="0">
                    <a:pos x="T0" y="T1"/>
                  </a:cxn>
                  <a:cxn ang="0">
                    <a:pos x="T2" y="T3"/>
                  </a:cxn>
                </a:cxnLst>
                <a:rect l="0" t="0" r="r" b="b"/>
                <a:pathLst>
                  <a:path w="472" h="322">
                    <a:moveTo>
                      <a:pt x="0" y="0"/>
                    </a:moveTo>
                    <a:lnTo>
                      <a:pt x="472" y="322"/>
                    </a:lnTo>
                  </a:path>
                </a:pathLst>
              </a:custGeom>
              <a:noFill/>
              <a:ln w="38100" cap="flat" cmpd="sng">
                <a:solidFill>
                  <a:schemeClr val="bg2">
                    <a:lumMod val="10000"/>
                  </a:schemeClr>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Freeform 14"/>
              <p:cNvSpPr>
                <a:spLocks/>
              </p:cNvSpPr>
              <p:nvPr/>
            </p:nvSpPr>
            <p:spPr bwMode="auto">
              <a:xfrm>
                <a:off x="4240" y="1480"/>
                <a:ext cx="500" cy="362"/>
              </a:xfrm>
              <a:custGeom>
                <a:avLst/>
                <a:gdLst>
                  <a:gd name="T0" fmla="*/ 0 w 444"/>
                  <a:gd name="T1" fmla="*/ 326 h 326"/>
                  <a:gd name="T2" fmla="*/ 444 w 444"/>
                  <a:gd name="T3" fmla="*/ 0 h 326"/>
                </a:gdLst>
                <a:ahLst/>
                <a:cxnLst>
                  <a:cxn ang="0">
                    <a:pos x="T0" y="T1"/>
                  </a:cxn>
                  <a:cxn ang="0">
                    <a:pos x="T2" y="T3"/>
                  </a:cxn>
                </a:cxnLst>
                <a:rect l="0" t="0" r="r" b="b"/>
                <a:pathLst>
                  <a:path w="444" h="326">
                    <a:moveTo>
                      <a:pt x="0" y="326"/>
                    </a:moveTo>
                    <a:lnTo>
                      <a:pt x="444" y="0"/>
                    </a:lnTo>
                  </a:path>
                </a:pathLst>
              </a:custGeom>
              <a:noFill/>
              <a:ln w="38100" cap="flat" cmpd="sng">
                <a:solidFill>
                  <a:schemeClr val="bg2">
                    <a:lumMod val="10000"/>
                  </a:schemeClr>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5"/>
              <p:cNvSpPr>
                <a:spLocks noChangeShapeType="1"/>
              </p:cNvSpPr>
              <p:nvPr/>
            </p:nvSpPr>
            <p:spPr bwMode="auto">
              <a:xfrm>
                <a:off x="4195" y="1071"/>
                <a:ext cx="545" cy="363"/>
              </a:xfrm>
              <a:prstGeom prst="line">
                <a:avLst/>
              </a:prstGeom>
              <a:noFill/>
              <a:ln w="38100">
                <a:solidFill>
                  <a:schemeClr val="bg2">
                    <a:lumMod val="10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6"/>
              <p:cNvSpPr txBox="1">
                <a:spLocks noChangeArrowheads="1"/>
              </p:cNvSpPr>
              <p:nvPr/>
            </p:nvSpPr>
            <p:spPr bwMode="auto">
              <a:xfrm>
                <a:off x="3315" y="1036"/>
                <a:ext cx="62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1800" b="1" dirty="0" err="1">
                    <a:solidFill>
                      <a:schemeClr val="bg2">
                        <a:lumMod val="10000"/>
                      </a:schemeClr>
                    </a:solidFill>
                    <a:latin typeface="+mj-lt"/>
                    <a:ea typeface="宋体" pitchFamily="2" charset="-122"/>
                  </a:rPr>
                  <a:t>a</a:t>
                </a:r>
                <a:r>
                  <a:rPr kumimoji="1" lang="en-US" altLang="zh-CN" sz="1800" b="1" baseline="-25000" dirty="0" err="1">
                    <a:solidFill>
                      <a:schemeClr val="bg2">
                        <a:lumMod val="10000"/>
                      </a:schemeClr>
                    </a:solidFill>
                    <a:latin typeface="+mj-lt"/>
                    <a:ea typeface="宋体" pitchFamily="2" charset="-122"/>
                  </a:rPr>
                  <a:t>1</a:t>
                </a:r>
                <a:r>
                  <a:rPr kumimoji="1" lang="en-US" altLang="zh-CN" sz="1800" b="1" dirty="0">
                    <a:solidFill>
                      <a:schemeClr val="bg2">
                        <a:lumMod val="10000"/>
                      </a:schemeClr>
                    </a:solidFill>
                    <a:latin typeface="+mj-lt"/>
                    <a:ea typeface="宋体" pitchFamily="2" charset="-122"/>
                  </a:rPr>
                  <a:t>=6</a:t>
                </a:r>
              </a:p>
            </p:txBody>
          </p:sp>
          <p:sp>
            <p:nvSpPr>
              <p:cNvPr id="15" name="Text Box 17"/>
              <p:cNvSpPr txBox="1">
                <a:spLocks noChangeArrowheads="1"/>
              </p:cNvSpPr>
              <p:nvPr/>
            </p:nvSpPr>
            <p:spPr bwMode="auto">
              <a:xfrm>
                <a:off x="4326" y="1015"/>
                <a:ext cx="62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1800" b="1" dirty="0" err="1">
                    <a:solidFill>
                      <a:schemeClr val="bg2">
                        <a:lumMod val="10000"/>
                      </a:schemeClr>
                    </a:solidFill>
                    <a:latin typeface="+mj-lt"/>
                    <a:ea typeface="宋体" pitchFamily="2" charset="-122"/>
                  </a:rPr>
                  <a:t>a</a:t>
                </a:r>
                <a:r>
                  <a:rPr kumimoji="1" lang="en-US" altLang="zh-CN" sz="1800" b="1" baseline="-25000" dirty="0" err="1">
                    <a:solidFill>
                      <a:schemeClr val="bg2">
                        <a:lumMod val="10000"/>
                      </a:schemeClr>
                    </a:solidFill>
                    <a:latin typeface="+mj-lt"/>
                    <a:ea typeface="宋体" pitchFamily="2" charset="-122"/>
                  </a:rPr>
                  <a:t>3</a:t>
                </a:r>
                <a:r>
                  <a:rPr kumimoji="1" lang="en-US" altLang="zh-CN" sz="1800" b="1" dirty="0">
                    <a:solidFill>
                      <a:schemeClr val="bg2">
                        <a:lumMod val="10000"/>
                      </a:schemeClr>
                    </a:solidFill>
                    <a:latin typeface="+mj-lt"/>
                    <a:ea typeface="宋体" pitchFamily="2" charset="-122"/>
                  </a:rPr>
                  <a:t>=1</a:t>
                </a:r>
              </a:p>
            </p:txBody>
          </p:sp>
          <p:sp>
            <p:nvSpPr>
              <p:cNvPr id="16" name="Text Box 18"/>
              <p:cNvSpPr txBox="1">
                <a:spLocks noChangeArrowheads="1"/>
              </p:cNvSpPr>
              <p:nvPr/>
            </p:nvSpPr>
            <p:spPr bwMode="auto">
              <a:xfrm>
                <a:off x="3315" y="1659"/>
                <a:ext cx="62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1800" b="1" dirty="0" err="1">
                    <a:solidFill>
                      <a:schemeClr val="bg2">
                        <a:lumMod val="10000"/>
                      </a:schemeClr>
                    </a:solidFill>
                    <a:latin typeface="+mj-lt"/>
                    <a:ea typeface="宋体" pitchFamily="2" charset="-122"/>
                  </a:rPr>
                  <a:t>a</a:t>
                </a:r>
                <a:r>
                  <a:rPr kumimoji="1" lang="en-US" altLang="zh-CN" sz="1800" b="1" baseline="-25000" dirty="0" err="1">
                    <a:solidFill>
                      <a:schemeClr val="bg2">
                        <a:lumMod val="10000"/>
                      </a:schemeClr>
                    </a:solidFill>
                    <a:latin typeface="+mj-lt"/>
                    <a:ea typeface="宋体" pitchFamily="2" charset="-122"/>
                  </a:rPr>
                  <a:t>2</a:t>
                </a:r>
                <a:r>
                  <a:rPr kumimoji="1" lang="en-US" altLang="zh-CN" sz="1800" b="1" dirty="0">
                    <a:solidFill>
                      <a:schemeClr val="bg2">
                        <a:lumMod val="10000"/>
                      </a:schemeClr>
                    </a:solidFill>
                    <a:latin typeface="+mj-lt"/>
                    <a:ea typeface="宋体" pitchFamily="2" charset="-122"/>
                  </a:rPr>
                  <a:t>=4</a:t>
                </a:r>
              </a:p>
            </p:txBody>
          </p:sp>
          <p:sp>
            <p:nvSpPr>
              <p:cNvPr id="17" name="Text Box 19"/>
              <p:cNvSpPr txBox="1">
                <a:spLocks noChangeArrowheads="1"/>
              </p:cNvSpPr>
              <p:nvPr/>
            </p:nvSpPr>
            <p:spPr bwMode="auto">
              <a:xfrm>
                <a:off x="4326" y="1659"/>
                <a:ext cx="62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1800" b="1" dirty="0" err="1">
                    <a:solidFill>
                      <a:schemeClr val="bg2">
                        <a:lumMod val="10000"/>
                      </a:schemeClr>
                    </a:solidFill>
                    <a:latin typeface="+mj-lt"/>
                    <a:ea typeface="宋体" pitchFamily="2" charset="-122"/>
                  </a:rPr>
                  <a:t>a</a:t>
                </a:r>
                <a:r>
                  <a:rPr kumimoji="1" lang="en-US" altLang="zh-CN" sz="1800" b="1" baseline="-25000" dirty="0" err="1">
                    <a:solidFill>
                      <a:schemeClr val="bg2">
                        <a:lumMod val="10000"/>
                      </a:schemeClr>
                    </a:solidFill>
                    <a:latin typeface="+mj-lt"/>
                    <a:ea typeface="宋体" pitchFamily="2" charset="-122"/>
                  </a:rPr>
                  <a:t>4</a:t>
                </a:r>
                <a:r>
                  <a:rPr kumimoji="1" lang="en-US" altLang="zh-CN" sz="1800" b="1" dirty="0">
                    <a:solidFill>
                      <a:schemeClr val="bg2">
                        <a:lumMod val="10000"/>
                      </a:schemeClr>
                    </a:solidFill>
                    <a:latin typeface="+mj-lt"/>
                    <a:ea typeface="宋体" pitchFamily="2" charset="-122"/>
                  </a:rPr>
                  <a:t>=1</a:t>
                </a:r>
              </a:p>
            </p:txBody>
          </p:sp>
        </p:grpSp>
        <p:sp>
          <p:nvSpPr>
            <p:cNvPr id="7" name="Rectangle 20"/>
            <p:cNvSpPr>
              <a:spLocks noChangeArrowheads="1"/>
            </p:cNvSpPr>
            <p:nvPr/>
          </p:nvSpPr>
          <p:spPr bwMode="auto">
            <a:xfrm>
              <a:off x="3972" y="1728"/>
              <a:ext cx="3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800" b="1" dirty="0">
                  <a:effectLst>
                    <a:outerShdw blurRad="38100" dist="38100" dir="2700000" algn="tl">
                      <a:srgbClr val="C0C0C0"/>
                    </a:outerShdw>
                  </a:effectLst>
                  <a:latin typeface="Times New Roman" pitchFamily="18" charset="0"/>
                  <a:ea typeface="宋体" pitchFamily="2" charset="-122"/>
                </a:rPr>
                <a:t>③</a:t>
              </a:r>
            </a:p>
          </p:txBody>
        </p:sp>
      </p:grpSp>
    </p:spTree>
    <p:extLst>
      <p:ext uri="{BB962C8B-B14F-4D97-AF65-F5344CB8AC3E}">
        <p14:creationId xmlns:p14="http://schemas.microsoft.com/office/powerpoint/2010/main" val="324575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left)">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ipe(left)">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wipe(left)">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wipe(left)">
                                      <p:cBhvr>
                                        <p:cTn id="5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0">
                <a:solidFill>
                  <a:schemeClr val="bg2">
                    <a:lumMod val="10000"/>
                  </a:schemeClr>
                </a:solidFill>
              </a:rPr>
              <a:t>关键路径算法设计</a:t>
            </a:r>
            <a:endParaRPr lang="zh-CN" altLang="en-US"/>
          </a:p>
        </p:txBody>
      </p:sp>
      <p:sp>
        <p:nvSpPr>
          <p:cNvPr id="3" name="内容占位符 2"/>
          <p:cNvSpPr>
            <a:spLocks noGrp="1"/>
          </p:cNvSpPr>
          <p:nvPr>
            <p:ph idx="1"/>
          </p:nvPr>
        </p:nvSpPr>
        <p:spPr>
          <a:xfrm>
            <a:off x="0" y="797360"/>
            <a:ext cx="9144000" cy="5966060"/>
          </a:xfrm>
        </p:spPr>
        <p:txBody>
          <a:bodyPr/>
          <a:lstStyle/>
          <a:p>
            <a:pPr marL="576000" indent="-576000">
              <a:spcBef>
                <a:spcPts val="600"/>
              </a:spcBef>
              <a:buSzPct val="100000"/>
              <a:buFont typeface="+mj-lt"/>
              <a:buAutoNum type="arabicPeriod" startAt="2"/>
            </a:pPr>
            <a:r>
              <a:rPr kumimoji="1" lang="zh-CN" altLang="en-US">
                <a:solidFill>
                  <a:schemeClr val="bg2">
                    <a:lumMod val="10000"/>
                  </a:schemeClr>
                </a:solidFill>
                <a:latin typeface="Verdana" panose="020B0604030504040204" pitchFamily="34" charset="0"/>
              </a:rPr>
              <a:t>从</a:t>
            </a:r>
            <a:r>
              <a:rPr kumimoji="1" lang="en-US" altLang="zh-CN">
                <a:solidFill>
                  <a:schemeClr val="bg2">
                    <a:lumMod val="10000"/>
                  </a:schemeClr>
                </a:solidFill>
                <a:latin typeface="Verdana" panose="020B0604030504040204" pitchFamily="34" charset="0"/>
              </a:rPr>
              <a:t>L</a:t>
            </a:r>
            <a:r>
              <a:rPr kumimoji="1" lang="en-US" altLang="zh-CN" sz="2800" baseline="-20000">
                <a:solidFill>
                  <a:schemeClr val="bg2">
                    <a:lumMod val="10000"/>
                  </a:schemeClr>
                </a:solidFill>
                <a:latin typeface="Verdana" panose="020B0604030504040204" pitchFamily="34" charset="0"/>
              </a:rPr>
              <a:t>v</a:t>
            </a:r>
            <a:r>
              <a:rPr kumimoji="1" lang="en-US" altLang="zh-CN">
                <a:solidFill>
                  <a:schemeClr val="bg2">
                    <a:lumMod val="10000"/>
                  </a:schemeClr>
                </a:solidFill>
                <a:latin typeface="Verdana" panose="020B0604030504040204" pitchFamily="34" charset="0"/>
              </a:rPr>
              <a:t>(i) = E</a:t>
            </a:r>
            <a:r>
              <a:rPr kumimoji="1" lang="en-US" altLang="zh-CN" sz="2800" baseline="-20000">
                <a:solidFill>
                  <a:schemeClr val="bg2">
                    <a:lumMod val="10000"/>
                  </a:schemeClr>
                </a:solidFill>
                <a:latin typeface="Verdana" panose="020B0604030504040204" pitchFamily="34" charset="0"/>
              </a:rPr>
              <a:t>v</a:t>
            </a:r>
            <a:r>
              <a:rPr kumimoji="1" lang="en-US" altLang="zh-CN">
                <a:solidFill>
                  <a:schemeClr val="bg2">
                    <a:lumMod val="10000"/>
                  </a:schemeClr>
                </a:solidFill>
                <a:latin typeface="Verdana" panose="020B0604030504040204" pitchFamily="34" charset="0"/>
              </a:rPr>
              <a:t>(i)</a:t>
            </a:r>
            <a:r>
              <a:rPr kumimoji="1" lang="zh-CN" altLang="en-US">
                <a:solidFill>
                  <a:schemeClr val="bg2">
                    <a:lumMod val="10000"/>
                  </a:schemeClr>
                </a:solidFill>
                <a:latin typeface="Verdana" panose="020B0604030504040204" pitchFamily="34" charset="0"/>
              </a:rPr>
              <a:t>开始，计算出各事件的最迟发生时间</a:t>
            </a:r>
            <a:endParaRPr kumimoji="1" lang="en-US" altLang="zh-CN">
              <a:solidFill>
                <a:schemeClr val="bg2">
                  <a:lumMod val="10000"/>
                </a:schemeClr>
              </a:solidFill>
              <a:latin typeface="Verdana" panose="020B0604030504040204" pitchFamily="34" charset="0"/>
            </a:endParaRPr>
          </a:p>
          <a:p>
            <a:pPr marL="0" indent="0">
              <a:lnSpc>
                <a:spcPct val="200000"/>
              </a:lnSpc>
              <a:spcBef>
                <a:spcPts val="600"/>
              </a:spcBef>
              <a:buSzPct val="100000"/>
            </a:pPr>
            <a:endParaRPr kumimoji="1" lang="en-US" altLang="zh-CN">
              <a:solidFill>
                <a:schemeClr val="bg2">
                  <a:lumMod val="10000"/>
                </a:schemeClr>
              </a:solidFill>
              <a:latin typeface="Verdana" panose="020B0604030504040204" pitchFamily="34" charset="0"/>
            </a:endParaRP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其中：</a:t>
            </a:r>
            <a:r>
              <a:rPr lang="en-US" altLang="zh-CN">
                <a:latin typeface="Verdana" panose="020B0604030504040204" pitchFamily="34" charset="0"/>
                <a:cs typeface="Verdana" panose="020B0604030504040204" pitchFamily="34" charset="0"/>
              </a:rPr>
              <a:t>S</a:t>
            </a:r>
            <a:r>
              <a:rPr lang="zh-CN" altLang="en-US">
                <a:latin typeface="Verdana" panose="020B0604030504040204" pitchFamily="34" charset="0"/>
                <a:cs typeface="Verdana" panose="020B0604030504040204" pitchFamily="34" charset="0"/>
              </a:rPr>
              <a:t>是所有以 </a:t>
            </a:r>
            <a:r>
              <a:rPr lang="en-US" altLang="zh-CN">
                <a:latin typeface="Verdana" panose="020B0604030504040204" pitchFamily="34" charset="0"/>
                <a:cs typeface="Verdana" panose="020B0604030504040204" pitchFamily="34" charset="0"/>
              </a:rPr>
              <a:t>j </a:t>
            </a:r>
            <a:r>
              <a:rPr lang="zh-CN" altLang="en-US">
                <a:latin typeface="Verdana" panose="020B0604030504040204" pitchFamily="34" charset="0"/>
                <a:cs typeface="Verdana" panose="020B0604030504040204" pitchFamily="34" charset="0"/>
              </a:rPr>
              <a:t>为弧尾的弧集合</a:t>
            </a: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以右图为例：</a:t>
            </a:r>
            <a:endParaRPr lang="en-US" altLang="zh-CN">
              <a:latin typeface="Verdana" panose="020B0604030504040204" pitchFamily="34" charset="0"/>
              <a:cs typeface="Verdana" panose="020B0604030504040204" pitchFamily="34" charset="0"/>
            </a:endParaRPr>
          </a:p>
          <a:p>
            <a:pPr marL="1404000" lvl="2" indent="-468000">
              <a:spcBef>
                <a:spcPts val="600"/>
              </a:spcBef>
              <a:buClr>
                <a:schemeClr val="tx1"/>
              </a:buClr>
              <a:buSzPct val="70000"/>
              <a:defRPr/>
            </a:pPr>
            <a:r>
              <a:rPr lang="en-US" altLang="zh-CN">
                <a:latin typeface="Verdana" panose="020B0604030504040204" pitchFamily="34" charset="0"/>
                <a:cs typeface="Verdana" panose="020B0604030504040204" pitchFamily="34" charset="0"/>
              </a:rPr>
              <a:t>L</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(4) = E</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(4) = 7 </a:t>
            </a:r>
          </a:p>
          <a:p>
            <a:pPr marL="1404000" lvl="2" indent="-468000">
              <a:spcBef>
                <a:spcPts val="600"/>
              </a:spcBef>
              <a:buClr>
                <a:schemeClr val="tx1"/>
              </a:buClr>
              <a:buSzPct val="70000"/>
              <a:defRPr/>
            </a:pPr>
            <a:r>
              <a:rPr lang="en-US" altLang="zh-CN">
                <a:latin typeface="Verdana" panose="020B0604030504040204" pitchFamily="34" charset="0"/>
                <a:cs typeface="Verdana" panose="020B0604030504040204" pitchFamily="34" charset="0"/>
              </a:rPr>
              <a:t>L</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(2) = L</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(4)-1 = 6,  L</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(3) = L</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(4)-1 = 6</a:t>
            </a:r>
          </a:p>
          <a:p>
            <a:pPr marL="1404000" lvl="2" indent="-468000">
              <a:spcBef>
                <a:spcPts val="600"/>
              </a:spcBef>
              <a:buClr>
                <a:schemeClr val="tx1"/>
              </a:buClr>
              <a:buSzPct val="70000"/>
              <a:defRPr/>
            </a:pPr>
            <a:r>
              <a:rPr lang="en-US" altLang="zh-CN">
                <a:latin typeface="Verdana" panose="020B0604030504040204" pitchFamily="34" charset="0"/>
                <a:cs typeface="Verdana" panose="020B0604030504040204" pitchFamily="34" charset="0"/>
              </a:rPr>
              <a:t>L</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(1) = min{L</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(2)-w(1,2)</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L</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(3)-w(1,3)}</a:t>
            </a:r>
          </a:p>
          <a:p>
            <a:pPr marL="1404000" lvl="2" indent="-468000">
              <a:spcBef>
                <a:spcPts val="600"/>
              </a:spcBef>
              <a:buClr>
                <a:schemeClr val="tx1"/>
              </a:buClr>
              <a:buSzPct val="70000"/>
              <a:defRPr/>
            </a:pPr>
            <a:r>
              <a:rPr lang="en-US" altLang="zh-CN">
                <a:latin typeface="Verdana" panose="020B0604030504040204" pitchFamily="34" charset="0"/>
                <a:cs typeface="Verdana" panose="020B0604030504040204" pitchFamily="34" charset="0"/>
              </a:rPr>
              <a:t>w(1,2) = 6, w(1,3) = 4</a:t>
            </a:r>
          </a:p>
          <a:p>
            <a:pPr marL="1404000" lvl="2" indent="-468000">
              <a:spcBef>
                <a:spcPts val="600"/>
              </a:spcBef>
              <a:buClr>
                <a:schemeClr val="tx1"/>
              </a:buClr>
              <a:buSzPct val="70000"/>
              <a:defRPr/>
            </a:pPr>
            <a:r>
              <a:rPr lang="en-US" altLang="zh-CN">
                <a:latin typeface="Verdana" panose="020B0604030504040204" pitchFamily="34" charset="0"/>
                <a:cs typeface="Verdana" panose="020B0604030504040204" pitchFamily="34" charset="0"/>
              </a:rPr>
              <a:t>L</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(1) = min{6-6, 6-4}=0</a:t>
            </a:r>
            <a:endParaRPr lang="zh-CN" altLang="en-US">
              <a:latin typeface="Verdana" panose="020B0604030504040204" pitchFamily="34" charset="0"/>
              <a:cs typeface="Verdana" panose="020B0604030504040204" pitchFamily="34" charset="0"/>
            </a:endParaRPr>
          </a:p>
        </p:txBody>
      </p:sp>
      <p:grpSp>
        <p:nvGrpSpPr>
          <p:cNvPr id="4" name="Group 6"/>
          <p:cNvGrpSpPr>
            <a:grpSpLocks/>
          </p:cNvGrpSpPr>
          <p:nvPr/>
        </p:nvGrpSpPr>
        <p:grpSpPr bwMode="auto">
          <a:xfrm>
            <a:off x="6156177" y="2013260"/>
            <a:ext cx="2747963" cy="1955800"/>
            <a:chOff x="3267" y="823"/>
            <a:chExt cx="1731" cy="1232"/>
          </a:xfrm>
        </p:grpSpPr>
        <p:grpSp>
          <p:nvGrpSpPr>
            <p:cNvPr id="5" name="Group 7"/>
            <p:cNvGrpSpPr>
              <a:grpSpLocks/>
            </p:cNvGrpSpPr>
            <p:nvPr/>
          </p:nvGrpSpPr>
          <p:grpSpPr bwMode="auto">
            <a:xfrm>
              <a:off x="3267" y="823"/>
              <a:ext cx="1731" cy="1069"/>
              <a:chOff x="3267" y="823"/>
              <a:chExt cx="1731" cy="1069"/>
            </a:xfrm>
          </p:grpSpPr>
          <p:sp>
            <p:nvSpPr>
              <p:cNvPr id="7" name="Rectangle 8"/>
              <p:cNvSpPr>
                <a:spLocks noChangeArrowheads="1"/>
              </p:cNvSpPr>
              <p:nvPr/>
            </p:nvSpPr>
            <p:spPr bwMode="auto">
              <a:xfrm>
                <a:off x="3951" y="823"/>
                <a:ext cx="3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800" b="1">
                    <a:effectLst>
                      <a:outerShdw blurRad="38100" dist="38100" dir="2700000" algn="tl">
                        <a:srgbClr val="C0C0C0"/>
                      </a:outerShdw>
                    </a:effectLst>
                    <a:latin typeface="Times New Roman" pitchFamily="18" charset="0"/>
                    <a:ea typeface="宋体" pitchFamily="2" charset="-122"/>
                  </a:rPr>
                  <a:t>②</a:t>
                </a:r>
              </a:p>
            </p:txBody>
          </p:sp>
          <p:grpSp>
            <p:nvGrpSpPr>
              <p:cNvPr id="8" name="Group 9"/>
              <p:cNvGrpSpPr>
                <a:grpSpLocks/>
              </p:cNvGrpSpPr>
              <p:nvPr/>
            </p:nvGrpSpPr>
            <p:grpSpPr bwMode="auto">
              <a:xfrm>
                <a:off x="3267" y="1275"/>
                <a:ext cx="1731" cy="330"/>
                <a:chOff x="3267" y="1297"/>
                <a:chExt cx="1731" cy="330"/>
              </a:xfrm>
            </p:grpSpPr>
            <p:sp>
              <p:nvSpPr>
                <p:cNvPr id="17" name="Rectangle 10"/>
                <p:cNvSpPr>
                  <a:spLocks noChangeArrowheads="1"/>
                </p:cNvSpPr>
                <p:nvPr/>
              </p:nvSpPr>
              <p:spPr bwMode="auto">
                <a:xfrm>
                  <a:off x="3267" y="1298"/>
                  <a:ext cx="3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800" b="1">
                      <a:effectLst>
                        <a:outerShdw blurRad="38100" dist="38100" dir="2700000" algn="tl">
                          <a:srgbClr val="C0C0C0"/>
                        </a:outerShdw>
                      </a:effectLst>
                      <a:latin typeface="Times New Roman" pitchFamily="18" charset="0"/>
                      <a:ea typeface="宋体" pitchFamily="2" charset="-122"/>
                    </a:rPr>
                    <a:t>①</a:t>
                  </a:r>
                </a:p>
              </p:txBody>
            </p:sp>
            <p:sp>
              <p:nvSpPr>
                <p:cNvPr id="18" name="Rectangle 11"/>
                <p:cNvSpPr>
                  <a:spLocks noChangeArrowheads="1"/>
                </p:cNvSpPr>
                <p:nvPr/>
              </p:nvSpPr>
              <p:spPr bwMode="auto">
                <a:xfrm>
                  <a:off x="4654" y="1297"/>
                  <a:ext cx="34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800" b="1" dirty="0">
                      <a:effectLst>
                        <a:outerShdw blurRad="38100" dist="38100" dir="2700000" algn="tl">
                          <a:srgbClr val="C0C0C0"/>
                        </a:outerShdw>
                      </a:effectLst>
                      <a:latin typeface="Times New Roman" pitchFamily="18" charset="0"/>
                      <a:ea typeface="宋体" pitchFamily="2" charset="-122"/>
                    </a:rPr>
                    <a:t>④</a:t>
                  </a:r>
                </a:p>
              </p:txBody>
            </p:sp>
          </p:grpSp>
          <p:sp>
            <p:nvSpPr>
              <p:cNvPr id="9" name="Freeform 12"/>
              <p:cNvSpPr>
                <a:spLocks/>
              </p:cNvSpPr>
              <p:nvPr/>
            </p:nvSpPr>
            <p:spPr bwMode="auto">
              <a:xfrm>
                <a:off x="3538" y="1071"/>
                <a:ext cx="521" cy="361"/>
              </a:xfrm>
              <a:custGeom>
                <a:avLst/>
                <a:gdLst>
                  <a:gd name="T0" fmla="*/ 0 w 461"/>
                  <a:gd name="T1" fmla="*/ 341 h 341"/>
                  <a:gd name="T2" fmla="*/ 461 w 461"/>
                  <a:gd name="T3" fmla="*/ 0 h 341"/>
                </a:gdLst>
                <a:ahLst/>
                <a:cxnLst>
                  <a:cxn ang="0">
                    <a:pos x="T0" y="T1"/>
                  </a:cxn>
                  <a:cxn ang="0">
                    <a:pos x="T2" y="T3"/>
                  </a:cxn>
                </a:cxnLst>
                <a:rect l="0" t="0" r="r" b="b"/>
                <a:pathLst>
                  <a:path w="461" h="341">
                    <a:moveTo>
                      <a:pt x="0" y="341"/>
                    </a:moveTo>
                    <a:lnTo>
                      <a:pt x="461" y="0"/>
                    </a:lnTo>
                  </a:path>
                </a:pathLst>
              </a:custGeom>
              <a:noFill/>
              <a:ln w="38100" cap="flat" cmpd="sng">
                <a:solidFill>
                  <a:schemeClr val="bg2">
                    <a:lumMod val="10000"/>
                  </a:schemeClr>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Freeform 13"/>
              <p:cNvSpPr>
                <a:spLocks/>
              </p:cNvSpPr>
              <p:nvPr/>
            </p:nvSpPr>
            <p:spPr bwMode="auto">
              <a:xfrm>
                <a:off x="3538" y="1485"/>
                <a:ext cx="521" cy="357"/>
              </a:xfrm>
              <a:custGeom>
                <a:avLst/>
                <a:gdLst>
                  <a:gd name="T0" fmla="*/ 0 w 472"/>
                  <a:gd name="T1" fmla="*/ 0 h 322"/>
                  <a:gd name="T2" fmla="*/ 472 w 472"/>
                  <a:gd name="T3" fmla="*/ 322 h 322"/>
                </a:gdLst>
                <a:ahLst/>
                <a:cxnLst>
                  <a:cxn ang="0">
                    <a:pos x="T0" y="T1"/>
                  </a:cxn>
                  <a:cxn ang="0">
                    <a:pos x="T2" y="T3"/>
                  </a:cxn>
                </a:cxnLst>
                <a:rect l="0" t="0" r="r" b="b"/>
                <a:pathLst>
                  <a:path w="472" h="322">
                    <a:moveTo>
                      <a:pt x="0" y="0"/>
                    </a:moveTo>
                    <a:lnTo>
                      <a:pt x="472" y="322"/>
                    </a:lnTo>
                  </a:path>
                </a:pathLst>
              </a:custGeom>
              <a:noFill/>
              <a:ln w="38100" cap="flat" cmpd="sng">
                <a:solidFill>
                  <a:schemeClr val="bg2">
                    <a:lumMod val="10000"/>
                  </a:schemeClr>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Freeform 14"/>
              <p:cNvSpPr>
                <a:spLocks/>
              </p:cNvSpPr>
              <p:nvPr/>
            </p:nvSpPr>
            <p:spPr bwMode="auto">
              <a:xfrm>
                <a:off x="4240" y="1480"/>
                <a:ext cx="500" cy="362"/>
              </a:xfrm>
              <a:custGeom>
                <a:avLst/>
                <a:gdLst>
                  <a:gd name="T0" fmla="*/ 0 w 444"/>
                  <a:gd name="T1" fmla="*/ 326 h 326"/>
                  <a:gd name="T2" fmla="*/ 444 w 444"/>
                  <a:gd name="T3" fmla="*/ 0 h 326"/>
                </a:gdLst>
                <a:ahLst/>
                <a:cxnLst>
                  <a:cxn ang="0">
                    <a:pos x="T0" y="T1"/>
                  </a:cxn>
                  <a:cxn ang="0">
                    <a:pos x="T2" y="T3"/>
                  </a:cxn>
                </a:cxnLst>
                <a:rect l="0" t="0" r="r" b="b"/>
                <a:pathLst>
                  <a:path w="444" h="326">
                    <a:moveTo>
                      <a:pt x="0" y="326"/>
                    </a:moveTo>
                    <a:lnTo>
                      <a:pt x="444" y="0"/>
                    </a:lnTo>
                  </a:path>
                </a:pathLst>
              </a:custGeom>
              <a:noFill/>
              <a:ln w="38100" cap="flat" cmpd="sng">
                <a:solidFill>
                  <a:schemeClr val="bg2">
                    <a:lumMod val="10000"/>
                  </a:schemeClr>
                </a:solidFill>
                <a:prstDash val="solid"/>
                <a:round/>
                <a:headEnd type="none" w="med" len="me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5"/>
              <p:cNvSpPr>
                <a:spLocks noChangeShapeType="1"/>
              </p:cNvSpPr>
              <p:nvPr/>
            </p:nvSpPr>
            <p:spPr bwMode="auto">
              <a:xfrm>
                <a:off x="4195" y="1071"/>
                <a:ext cx="545" cy="363"/>
              </a:xfrm>
              <a:prstGeom prst="line">
                <a:avLst/>
              </a:prstGeom>
              <a:noFill/>
              <a:ln w="38100">
                <a:solidFill>
                  <a:schemeClr val="bg2">
                    <a:lumMod val="10000"/>
                  </a:scheme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16"/>
              <p:cNvSpPr txBox="1">
                <a:spLocks noChangeArrowheads="1"/>
              </p:cNvSpPr>
              <p:nvPr/>
            </p:nvSpPr>
            <p:spPr bwMode="auto">
              <a:xfrm>
                <a:off x="3315" y="1036"/>
                <a:ext cx="62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1800" b="1" dirty="0" err="1">
                    <a:solidFill>
                      <a:schemeClr val="bg2">
                        <a:lumMod val="10000"/>
                      </a:schemeClr>
                    </a:solidFill>
                    <a:latin typeface="+mj-lt"/>
                    <a:ea typeface="宋体" pitchFamily="2" charset="-122"/>
                  </a:rPr>
                  <a:t>a</a:t>
                </a:r>
                <a:r>
                  <a:rPr kumimoji="1" lang="en-US" altLang="zh-CN" sz="1800" b="1" baseline="-25000" dirty="0" err="1">
                    <a:solidFill>
                      <a:schemeClr val="bg2">
                        <a:lumMod val="10000"/>
                      </a:schemeClr>
                    </a:solidFill>
                    <a:latin typeface="+mj-lt"/>
                    <a:ea typeface="宋体" pitchFamily="2" charset="-122"/>
                  </a:rPr>
                  <a:t>1</a:t>
                </a:r>
                <a:r>
                  <a:rPr kumimoji="1" lang="en-US" altLang="zh-CN" sz="1800" b="1" dirty="0">
                    <a:solidFill>
                      <a:schemeClr val="bg2">
                        <a:lumMod val="10000"/>
                      </a:schemeClr>
                    </a:solidFill>
                    <a:latin typeface="+mj-lt"/>
                    <a:ea typeface="宋体" pitchFamily="2" charset="-122"/>
                  </a:rPr>
                  <a:t>=6</a:t>
                </a:r>
              </a:p>
            </p:txBody>
          </p:sp>
          <p:sp>
            <p:nvSpPr>
              <p:cNvPr id="14" name="Text Box 17"/>
              <p:cNvSpPr txBox="1">
                <a:spLocks noChangeArrowheads="1"/>
              </p:cNvSpPr>
              <p:nvPr/>
            </p:nvSpPr>
            <p:spPr bwMode="auto">
              <a:xfrm>
                <a:off x="4326" y="1015"/>
                <a:ext cx="62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1800" b="1" dirty="0" err="1">
                    <a:solidFill>
                      <a:schemeClr val="bg2">
                        <a:lumMod val="10000"/>
                      </a:schemeClr>
                    </a:solidFill>
                    <a:latin typeface="+mj-lt"/>
                    <a:ea typeface="宋体" pitchFamily="2" charset="-122"/>
                  </a:rPr>
                  <a:t>a</a:t>
                </a:r>
                <a:r>
                  <a:rPr kumimoji="1" lang="en-US" altLang="zh-CN" sz="1800" b="1" baseline="-25000" dirty="0" err="1">
                    <a:solidFill>
                      <a:schemeClr val="bg2">
                        <a:lumMod val="10000"/>
                      </a:schemeClr>
                    </a:solidFill>
                    <a:latin typeface="+mj-lt"/>
                    <a:ea typeface="宋体" pitchFamily="2" charset="-122"/>
                  </a:rPr>
                  <a:t>3</a:t>
                </a:r>
                <a:r>
                  <a:rPr kumimoji="1" lang="en-US" altLang="zh-CN" sz="1800" b="1" dirty="0">
                    <a:solidFill>
                      <a:schemeClr val="bg2">
                        <a:lumMod val="10000"/>
                      </a:schemeClr>
                    </a:solidFill>
                    <a:latin typeface="+mj-lt"/>
                    <a:ea typeface="宋体" pitchFamily="2" charset="-122"/>
                  </a:rPr>
                  <a:t>=1</a:t>
                </a:r>
              </a:p>
            </p:txBody>
          </p:sp>
          <p:sp>
            <p:nvSpPr>
              <p:cNvPr id="15" name="Text Box 18"/>
              <p:cNvSpPr txBox="1">
                <a:spLocks noChangeArrowheads="1"/>
              </p:cNvSpPr>
              <p:nvPr/>
            </p:nvSpPr>
            <p:spPr bwMode="auto">
              <a:xfrm>
                <a:off x="3315" y="1659"/>
                <a:ext cx="62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1800" b="1" dirty="0" err="1">
                    <a:solidFill>
                      <a:schemeClr val="bg2">
                        <a:lumMod val="10000"/>
                      </a:schemeClr>
                    </a:solidFill>
                    <a:latin typeface="+mj-lt"/>
                    <a:ea typeface="宋体" pitchFamily="2" charset="-122"/>
                  </a:rPr>
                  <a:t>a</a:t>
                </a:r>
                <a:r>
                  <a:rPr kumimoji="1" lang="en-US" altLang="zh-CN" sz="1800" b="1" baseline="-25000" dirty="0" err="1">
                    <a:solidFill>
                      <a:schemeClr val="bg2">
                        <a:lumMod val="10000"/>
                      </a:schemeClr>
                    </a:solidFill>
                    <a:latin typeface="+mj-lt"/>
                    <a:ea typeface="宋体" pitchFamily="2" charset="-122"/>
                  </a:rPr>
                  <a:t>2</a:t>
                </a:r>
                <a:r>
                  <a:rPr kumimoji="1" lang="en-US" altLang="zh-CN" sz="1800" b="1" dirty="0">
                    <a:solidFill>
                      <a:schemeClr val="bg2">
                        <a:lumMod val="10000"/>
                      </a:schemeClr>
                    </a:solidFill>
                    <a:latin typeface="+mj-lt"/>
                    <a:ea typeface="宋体" pitchFamily="2" charset="-122"/>
                  </a:rPr>
                  <a:t>=4</a:t>
                </a:r>
              </a:p>
            </p:txBody>
          </p:sp>
          <p:sp>
            <p:nvSpPr>
              <p:cNvPr id="16" name="Text Box 19"/>
              <p:cNvSpPr txBox="1">
                <a:spLocks noChangeArrowheads="1"/>
              </p:cNvSpPr>
              <p:nvPr/>
            </p:nvSpPr>
            <p:spPr bwMode="auto">
              <a:xfrm>
                <a:off x="4326" y="1659"/>
                <a:ext cx="62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1800" b="1" dirty="0" err="1">
                    <a:solidFill>
                      <a:schemeClr val="bg2">
                        <a:lumMod val="10000"/>
                      </a:schemeClr>
                    </a:solidFill>
                    <a:latin typeface="+mj-lt"/>
                    <a:ea typeface="宋体" pitchFamily="2" charset="-122"/>
                  </a:rPr>
                  <a:t>a</a:t>
                </a:r>
                <a:r>
                  <a:rPr kumimoji="1" lang="en-US" altLang="zh-CN" sz="1800" b="1" baseline="-25000" dirty="0" err="1">
                    <a:solidFill>
                      <a:schemeClr val="bg2">
                        <a:lumMod val="10000"/>
                      </a:schemeClr>
                    </a:solidFill>
                    <a:latin typeface="+mj-lt"/>
                    <a:ea typeface="宋体" pitchFamily="2" charset="-122"/>
                  </a:rPr>
                  <a:t>4</a:t>
                </a:r>
                <a:r>
                  <a:rPr kumimoji="1" lang="en-US" altLang="zh-CN" sz="1800" b="1" dirty="0">
                    <a:solidFill>
                      <a:schemeClr val="bg2">
                        <a:lumMod val="10000"/>
                      </a:schemeClr>
                    </a:solidFill>
                    <a:latin typeface="+mj-lt"/>
                    <a:ea typeface="宋体" pitchFamily="2" charset="-122"/>
                  </a:rPr>
                  <a:t>=1</a:t>
                </a:r>
              </a:p>
            </p:txBody>
          </p:sp>
        </p:grpSp>
        <p:sp>
          <p:nvSpPr>
            <p:cNvPr id="6" name="Rectangle 20"/>
            <p:cNvSpPr>
              <a:spLocks noChangeArrowheads="1"/>
            </p:cNvSpPr>
            <p:nvPr/>
          </p:nvSpPr>
          <p:spPr bwMode="auto">
            <a:xfrm>
              <a:off x="3972" y="1728"/>
              <a:ext cx="3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2800" b="1" dirty="0">
                  <a:effectLst>
                    <a:outerShdw blurRad="38100" dist="38100" dir="2700000" algn="tl">
                      <a:srgbClr val="C0C0C0"/>
                    </a:outerShdw>
                  </a:effectLst>
                  <a:latin typeface="Times New Roman" pitchFamily="18" charset="0"/>
                  <a:ea typeface="宋体" pitchFamily="2" charset="-122"/>
                </a:rPr>
                <a:t>③</a:t>
              </a:r>
            </a:p>
          </p:txBody>
        </p:sp>
      </p:grpSp>
      <p:graphicFrame>
        <p:nvGraphicFramePr>
          <p:cNvPr id="19" name="对象 18"/>
          <p:cNvGraphicFramePr>
            <a:graphicFrameLocks noChangeAspect="1"/>
          </p:cNvGraphicFramePr>
          <p:nvPr>
            <p:extLst>
              <p:ext uri="{D42A27DB-BD31-4B8C-83A1-F6EECF244321}">
                <p14:modId xmlns:p14="http://schemas.microsoft.com/office/powerpoint/2010/main" val="2724981929"/>
              </p:ext>
            </p:extLst>
          </p:nvPr>
        </p:nvGraphicFramePr>
        <p:xfrm>
          <a:off x="1046163" y="1556792"/>
          <a:ext cx="7069137" cy="769938"/>
        </p:xfrm>
        <a:graphic>
          <a:graphicData uri="http://schemas.openxmlformats.org/presentationml/2006/ole">
            <mc:AlternateContent xmlns:mc="http://schemas.openxmlformats.org/markup-compatibility/2006">
              <mc:Choice xmlns:v="urn:schemas-microsoft-com:vml" Requires="v">
                <p:oleObj spid="_x0000_s213045" name="公式" r:id="rId3" imgW="3149600" imgH="342900" progId="Equation.3">
                  <p:embed/>
                </p:oleObj>
              </mc:Choice>
              <mc:Fallback>
                <p:oleObj name="公式" r:id="rId3" imgW="3149600" imgH="3429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163" y="1556792"/>
                        <a:ext cx="7069137"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2780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left)">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left)">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ipe(left)">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wipe(left)">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wipe(left)">
                                      <p:cBhvr>
                                        <p:cTn id="5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0">
                <a:solidFill>
                  <a:schemeClr val="bg2">
                    <a:lumMod val="10000"/>
                  </a:schemeClr>
                </a:solidFill>
              </a:rPr>
              <a:t>关键路径算法设计</a:t>
            </a:r>
            <a:endParaRPr lang="zh-CN" altLang="en-US"/>
          </a:p>
        </p:txBody>
      </p:sp>
      <p:sp>
        <p:nvSpPr>
          <p:cNvPr id="3" name="内容占位符 2"/>
          <p:cNvSpPr>
            <a:spLocks noGrp="1"/>
          </p:cNvSpPr>
          <p:nvPr>
            <p:ph idx="1"/>
          </p:nvPr>
        </p:nvSpPr>
        <p:spPr/>
        <p:txBody>
          <a:bodyPr/>
          <a:lstStyle/>
          <a:p>
            <a:pPr marL="468000" lvl="1" indent="-468000">
              <a:lnSpc>
                <a:spcPct val="200000"/>
              </a:lnSpc>
              <a:spcBef>
                <a:spcPts val="1200"/>
              </a:spcBef>
              <a:buClr>
                <a:schemeClr val="tx1"/>
              </a:buClr>
              <a:buSzPct val="100000"/>
              <a:buFont typeface="+mj-lt"/>
              <a:buAutoNum type="arabicPeriod" startAt="3"/>
              <a:defRPr/>
            </a:pPr>
            <a:r>
              <a:rPr lang="zh-CN" altLang="en-US">
                <a:latin typeface="Verdana" panose="020B0604030504040204" pitchFamily="34" charset="0"/>
                <a:cs typeface="Verdana" panose="020B0604030504040204" pitchFamily="34" charset="0"/>
              </a:rPr>
              <a:t>设活动</a:t>
            </a:r>
            <a:r>
              <a:rPr lang="en-US" altLang="zh-CN">
                <a:latin typeface="Verdana" panose="020B0604030504040204" pitchFamily="34" charset="0"/>
                <a:cs typeface="Verdana" panose="020B0604030504040204" pitchFamily="34" charset="0"/>
              </a:rPr>
              <a:t>(a</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a:t>
            </a:r>
            <a:r>
              <a:rPr lang="zh-CN" altLang="en-US">
                <a:latin typeface="Verdana" panose="020B0604030504040204" pitchFamily="34" charset="0"/>
                <a:cs typeface="Verdana" panose="020B0604030504040204" pitchFamily="34" charset="0"/>
              </a:rPr>
              <a:t>由弧</a:t>
            </a:r>
            <a:r>
              <a:rPr lang="en-US" altLang="zh-CN">
                <a:latin typeface="Verdana" panose="020B0604030504040204" pitchFamily="34" charset="0"/>
                <a:cs typeface="Verdana" panose="020B0604030504040204" pitchFamily="34" charset="0"/>
              </a:rPr>
              <a:t>&lt;j, k&gt;</a:t>
            </a:r>
            <a:r>
              <a:rPr lang="zh-CN" altLang="en-US">
                <a:latin typeface="Verdana" panose="020B0604030504040204" pitchFamily="34" charset="0"/>
                <a:cs typeface="Verdana" panose="020B0604030504040204" pitchFamily="34" charset="0"/>
              </a:rPr>
              <a:t>表示，其持续时间为</a:t>
            </a:r>
            <a:r>
              <a:rPr lang="en-US" altLang="zh-CN">
                <a:latin typeface="Verdana" panose="020B0604030504040204" pitchFamily="34" charset="0"/>
                <a:cs typeface="Verdana" panose="020B0604030504040204" pitchFamily="34" charset="0"/>
              </a:rPr>
              <a:t>w(j,k)</a:t>
            </a:r>
          </a:p>
          <a:p>
            <a:pPr marL="936000" lvl="1" indent="-468000">
              <a:lnSpc>
                <a:spcPct val="200000"/>
              </a:lnSpc>
              <a:spcBef>
                <a:spcPts val="1200"/>
              </a:spcBef>
              <a:buClr>
                <a:schemeClr val="tx1"/>
              </a:buClr>
              <a:defRPr/>
            </a:pPr>
            <a:r>
              <a:rPr lang="zh-CN" altLang="en-US">
                <a:latin typeface="Verdana" panose="020B0604030504040204" pitchFamily="34" charset="0"/>
                <a:cs typeface="Verdana" panose="020B0604030504040204" pitchFamily="34" charset="0"/>
              </a:rPr>
              <a:t>则利用下面公式计算出各活动的最早、最迟开始时间：</a:t>
            </a:r>
          </a:p>
          <a:p>
            <a:pPr marL="936000" lvl="1" indent="-468000">
              <a:lnSpc>
                <a:spcPct val="200000"/>
              </a:lnSpc>
              <a:spcBef>
                <a:spcPts val="1200"/>
              </a:spcBef>
              <a:buClr>
                <a:schemeClr val="tx1"/>
              </a:buClr>
              <a:defRPr/>
            </a:pPr>
            <a:r>
              <a:rPr lang="en-US" altLang="zh-CN">
                <a:latin typeface="Verdana" panose="020B0604030504040204" pitchFamily="34" charset="0"/>
                <a:cs typeface="Verdana" panose="020B0604030504040204" pitchFamily="34" charset="0"/>
              </a:rPr>
              <a:t>E</a:t>
            </a:r>
            <a:r>
              <a:rPr lang="en-US" altLang="zh-CN" b="1" baseline="-25000">
                <a:latin typeface="Verdana" panose="020B0604030504040204" pitchFamily="34" charset="0"/>
                <a:cs typeface="Verdana" panose="020B0604030504040204" pitchFamily="34" charset="0"/>
              </a:rPr>
              <a:t>a</a:t>
            </a:r>
            <a:r>
              <a:rPr lang="en-US" altLang="zh-CN">
                <a:latin typeface="Verdana" panose="020B0604030504040204" pitchFamily="34" charset="0"/>
                <a:cs typeface="Verdana" panose="020B0604030504040204" pitchFamily="34" charset="0"/>
              </a:rPr>
              <a:t>(i) = E</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(j)</a:t>
            </a:r>
          </a:p>
          <a:p>
            <a:pPr marL="936000" lvl="1" indent="-468000">
              <a:lnSpc>
                <a:spcPct val="200000"/>
              </a:lnSpc>
              <a:spcBef>
                <a:spcPts val="1200"/>
              </a:spcBef>
              <a:buClr>
                <a:schemeClr val="tx1"/>
              </a:buClr>
              <a:defRPr/>
            </a:pPr>
            <a:r>
              <a:rPr lang="en-US" altLang="zh-CN">
                <a:latin typeface="Verdana" panose="020B0604030504040204" pitchFamily="34" charset="0"/>
                <a:cs typeface="Verdana" panose="020B0604030504040204" pitchFamily="34" charset="0"/>
              </a:rPr>
              <a:t>L</a:t>
            </a:r>
            <a:r>
              <a:rPr lang="en-US" altLang="zh-CN" b="1" baseline="-25000">
                <a:latin typeface="Verdana" panose="020B0604030504040204" pitchFamily="34" charset="0"/>
                <a:cs typeface="Verdana" panose="020B0604030504040204" pitchFamily="34" charset="0"/>
              </a:rPr>
              <a:t>a</a:t>
            </a:r>
            <a:r>
              <a:rPr lang="en-US" altLang="zh-CN">
                <a:latin typeface="Verdana" panose="020B0604030504040204" pitchFamily="34" charset="0"/>
                <a:cs typeface="Verdana" panose="020B0604030504040204" pitchFamily="34" charset="0"/>
              </a:rPr>
              <a:t>(i) = L</a:t>
            </a:r>
            <a:r>
              <a:rPr lang="en-US" altLang="zh-CN" b="1" baseline="-25000">
                <a:latin typeface="Verdana" panose="020B0604030504040204" pitchFamily="34" charset="0"/>
                <a:cs typeface="Verdana" panose="020B0604030504040204" pitchFamily="34" charset="0"/>
              </a:rPr>
              <a:t>v</a:t>
            </a:r>
            <a:r>
              <a:rPr lang="en-US" altLang="zh-CN">
                <a:latin typeface="Verdana" panose="020B0604030504040204" pitchFamily="34" charset="0"/>
                <a:cs typeface="Verdana" panose="020B0604030504040204" pitchFamily="34" charset="0"/>
              </a:rPr>
              <a:t>(k) - w(j, k)</a:t>
            </a:r>
          </a:p>
          <a:p>
            <a:pPr marL="468000" lvl="1" indent="-468000">
              <a:lnSpc>
                <a:spcPct val="200000"/>
              </a:lnSpc>
              <a:spcBef>
                <a:spcPts val="1200"/>
              </a:spcBef>
              <a:buClr>
                <a:schemeClr val="tx1"/>
              </a:buClr>
              <a:buSzPct val="100000"/>
              <a:buFont typeface="+mj-lt"/>
              <a:buAutoNum type="arabicPeriod" startAt="4"/>
              <a:defRPr/>
            </a:pPr>
            <a:r>
              <a:rPr lang="zh-CN" altLang="en-US">
                <a:latin typeface="Verdana" panose="020B0604030504040204" pitchFamily="34" charset="0"/>
                <a:cs typeface="Verdana" panose="020B0604030504040204" pitchFamily="34" charset="0"/>
              </a:rPr>
              <a:t>找出 </a:t>
            </a:r>
            <a:r>
              <a:rPr lang="en-US" altLang="zh-CN">
                <a:latin typeface="Verdana" panose="020B0604030504040204" pitchFamily="34" charset="0"/>
                <a:cs typeface="Verdana" panose="020B0604030504040204" pitchFamily="34" charset="0"/>
              </a:rPr>
              <a:t>E</a:t>
            </a:r>
            <a:r>
              <a:rPr lang="en-US" altLang="zh-CN" b="1" baseline="-25000">
                <a:latin typeface="Verdana" panose="020B0604030504040204" pitchFamily="34" charset="0"/>
                <a:cs typeface="Verdana" panose="020B0604030504040204" pitchFamily="34" charset="0"/>
              </a:rPr>
              <a:t>a</a:t>
            </a:r>
            <a:r>
              <a:rPr lang="en-US" altLang="zh-CN">
                <a:latin typeface="Verdana" panose="020B0604030504040204" pitchFamily="34" charset="0"/>
                <a:cs typeface="Verdana" panose="020B0604030504040204" pitchFamily="34" charset="0"/>
              </a:rPr>
              <a:t>(i) = L</a:t>
            </a:r>
            <a:r>
              <a:rPr lang="en-US" altLang="zh-CN" b="1" baseline="-25000">
                <a:latin typeface="Verdana" panose="020B0604030504040204" pitchFamily="34" charset="0"/>
                <a:cs typeface="Verdana" panose="020B0604030504040204" pitchFamily="34" charset="0"/>
              </a:rPr>
              <a:t>a</a:t>
            </a:r>
            <a:r>
              <a:rPr lang="en-US" altLang="zh-CN">
                <a:latin typeface="Verdana" panose="020B0604030504040204" pitchFamily="34" charset="0"/>
                <a:cs typeface="Verdana" panose="020B0604030504040204" pitchFamily="34" charset="0"/>
              </a:rPr>
              <a:t>(i) </a:t>
            </a:r>
            <a:r>
              <a:rPr lang="zh-CN" altLang="en-US">
                <a:latin typeface="Verdana" panose="020B0604030504040204" pitchFamily="34" charset="0"/>
                <a:cs typeface="Verdana" panose="020B0604030504040204" pitchFamily="34" charset="0"/>
              </a:rPr>
              <a:t>的活动，即为关键活动</a:t>
            </a:r>
          </a:p>
          <a:p>
            <a:pPr marL="468000" lvl="1" indent="-468000">
              <a:lnSpc>
                <a:spcPct val="200000"/>
              </a:lnSpc>
              <a:spcBef>
                <a:spcPts val="1200"/>
              </a:spcBef>
              <a:buClr>
                <a:schemeClr val="tx1"/>
              </a:buClr>
              <a:buSzPct val="100000"/>
              <a:buFont typeface="+mj-lt"/>
              <a:buAutoNum type="arabicPeriod" startAt="4"/>
              <a:defRPr/>
            </a:pPr>
            <a:r>
              <a:rPr lang="zh-CN" altLang="en-US">
                <a:latin typeface="Verdana" panose="020B0604030504040204" pitchFamily="34" charset="0"/>
                <a:cs typeface="Verdana" panose="020B0604030504040204" pitchFamily="34" charset="0"/>
              </a:rPr>
              <a:t>由关键活动组成的从源点到汇点的路径即为关键路径</a:t>
            </a:r>
          </a:p>
        </p:txBody>
      </p:sp>
    </p:spTree>
    <p:extLst>
      <p:ext uri="{BB962C8B-B14F-4D97-AF65-F5344CB8AC3E}">
        <p14:creationId xmlns:p14="http://schemas.microsoft.com/office/powerpoint/2010/main" val="149460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Text Box 2"/>
          <p:cNvSpPr txBox="1">
            <a:spLocks noChangeArrowheads="1"/>
          </p:cNvSpPr>
          <p:nvPr/>
        </p:nvSpPr>
        <p:spPr bwMode="auto">
          <a:xfrm>
            <a:off x="108013" y="836712"/>
            <a:ext cx="9036495"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609600" indent="-609600" eaLnBrk="0" hangingPunct="0">
              <a:defRPr>
                <a:solidFill>
                  <a:schemeClr val="tx1"/>
                </a:solidFill>
                <a:latin typeface="Arial" charset="0"/>
                <a:ea typeface="宋体" charset="-122"/>
              </a:defRPr>
            </a:lvl1pPr>
            <a:lvl2pPr marL="990600" indent="-533400" eaLnBrk="0" hangingPunct="0">
              <a:defRPr>
                <a:solidFill>
                  <a:schemeClr val="tx1"/>
                </a:solidFill>
                <a:latin typeface="Arial" charset="0"/>
                <a:ea typeface="宋体" charset="-122"/>
              </a:defRPr>
            </a:lvl2pPr>
            <a:lvl3pPr marL="1371600" indent="-457200" eaLnBrk="0" hangingPunct="0">
              <a:defRPr>
                <a:solidFill>
                  <a:schemeClr val="tx1"/>
                </a:solidFill>
                <a:latin typeface="Arial" charset="0"/>
                <a:ea typeface="宋体" charset="-122"/>
              </a:defRPr>
            </a:lvl3pPr>
            <a:lvl4pPr marL="1752600" indent="-381000" eaLnBrk="0" hangingPunct="0">
              <a:defRPr>
                <a:solidFill>
                  <a:schemeClr val="tx1"/>
                </a:solidFill>
                <a:latin typeface="Arial" charset="0"/>
                <a:ea typeface="宋体" charset="-122"/>
              </a:defRPr>
            </a:lvl4pPr>
            <a:lvl5pPr marL="2209800" indent="-381000" eaLnBrk="0" hangingPunct="0">
              <a:defRPr>
                <a:solidFill>
                  <a:schemeClr val="tx1"/>
                </a:solidFill>
                <a:latin typeface="Arial" charset="0"/>
                <a:ea typeface="宋体" charset="-122"/>
              </a:defRPr>
            </a:lvl5pPr>
            <a:lvl6pPr marL="2667000" indent="-381000" eaLnBrk="0" fontAlgn="base" hangingPunct="0">
              <a:spcBef>
                <a:spcPct val="0"/>
              </a:spcBef>
              <a:spcAft>
                <a:spcPct val="0"/>
              </a:spcAft>
              <a:defRPr>
                <a:solidFill>
                  <a:schemeClr val="tx1"/>
                </a:solidFill>
                <a:latin typeface="Arial" charset="0"/>
                <a:ea typeface="宋体" charset="-122"/>
              </a:defRPr>
            </a:lvl6pPr>
            <a:lvl7pPr marL="3124200" indent="-381000" eaLnBrk="0" fontAlgn="base" hangingPunct="0">
              <a:spcBef>
                <a:spcPct val="0"/>
              </a:spcBef>
              <a:spcAft>
                <a:spcPct val="0"/>
              </a:spcAft>
              <a:defRPr>
                <a:solidFill>
                  <a:schemeClr val="tx1"/>
                </a:solidFill>
                <a:latin typeface="Arial" charset="0"/>
                <a:ea typeface="宋体" charset="-122"/>
              </a:defRPr>
            </a:lvl7pPr>
            <a:lvl8pPr marL="3581400" indent="-381000" eaLnBrk="0" fontAlgn="base" hangingPunct="0">
              <a:spcBef>
                <a:spcPct val="0"/>
              </a:spcBef>
              <a:spcAft>
                <a:spcPct val="0"/>
              </a:spcAft>
              <a:defRPr>
                <a:solidFill>
                  <a:schemeClr val="tx1"/>
                </a:solidFill>
                <a:latin typeface="Arial" charset="0"/>
                <a:ea typeface="宋体" charset="-122"/>
              </a:defRPr>
            </a:lvl8pPr>
            <a:lvl9pPr marL="4038600" indent="-381000" eaLnBrk="0" fontAlgn="base" hangingPunct="0">
              <a:spcBef>
                <a:spcPct val="0"/>
              </a:spcBef>
              <a:spcAft>
                <a:spcPct val="0"/>
              </a:spcAft>
              <a:defRPr>
                <a:solidFill>
                  <a:schemeClr val="tx1"/>
                </a:solidFill>
                <a:latin typeface="Arial" charset="0"/>
                <a:ea typeface="宋体" charset="-122"/>
              </a:defRPr>
            </a:lvl9pPr>
          </a:lstStyle>
          <a:p>
            <a:pPr marL="468000" lvl="1" indent="-468000">
              <a:lnSpc>
                <a:spcPct val="150000"/>
              </a:lnSpc>
              <a:spcBef>
                <a:spcPts val="1200"/>
              </a:spcBef>
              <a:buClr>
                <a:schemeClr val="tx1"/>
              </a:buClr>
              <a:buSzPct val="100000"/>
              <a:buFont typeface="Wingdings" panose="05000000000000000000" pitchFamily="2" charset="2"/>
              <a:buChar char=""/>
              <a:defRPr/>
            </a:pPr>
            <a:r>
              <a:rPr lang="zh-CN" altLang="en-US" sz="2400">
                <a:latin typeface="Verdana" panose="020B0604030504040204" pitchFamily="34" charset="0"/>
                <a:ea typeface="微软雅黑" panose="020B0503020204020204" pitchFamily="34" charset="-122"/>
                <a:cs typeface="Verdana" panose="020B0604030504040204" pitchFamily="34" charset="0"/>
              </a:rPr>
              <a:t>输入顶点和弧信息，建立图的邻接表，计算每个顶点的入度</a:t>
            </a:r>
          </a:p>
          <a:p>
            <a:pPr marL="468000" lvl="1" indent="-468000">
              <a:lnSpc>
                <a:spcPct val="150000"/>
              </a:lnSpc>
              <a:spcBef>
                <a:spcPts val="1200"/>
              </a:spcBef>
              <a:buClr>
                <a:schemeClr val="tx1"/>
              </a:buClr>
              <a:buSzPct val="100000"/>
              <a:buFont typeface="Wingdings" panose="05000000000000000000" pitchFamily="2" charset="2"/>
              <a:buChar char=""/>
              <a:defRPr/>
            </a:pPr>
            <a:r>
              <a:rPr lang="zh-CN" altLang="en-US" sz="2400">
                <a:latin typeface="Verdana" panose="020B0604030504040204" pitchFamily="34" charset="0"/>
                <a:ea typeface="微软雅黑" panose="020B0503020204020204" pitchFamily="34" charset="-122"/>
                <a:cs typeface="Verdana" panose="020B0604030504040204" pitchFamily="34" charset="0"/>
              </a:rPr>
              <a:t>从源点 </a:t>
            </a:r>
            <a:r>
              <a:rPr lang="en-US" altLang="zh-CN" sz="2400">
                <a:latin typeface="Verdana" panose="020B0604030504040204" pitchFamily="34" charset="0"/>
                <a:ea typeface="微软雅黑" panose="020B0503020204020204" pitchFamily="34" charset="-122"/>
                <a:cs typeface="Verdana" panose="020B0604030504040204" pitchFamily="34" charset="0"/>
              </a:rPr>
              <a:t>v</a:t>
            </a:r>
            <a:r>
              <a:rPr lang="en-US" altLang="zh-CN" sz="2400" b="1" baseline="-25000">
                <a:latin typeface="Verdana" panose="020B0604030504040204" pitchFamily="34" charset="0"/>
                <a:ea typeface="微软雅黑" panose="020B0503020204020204" pitchFamily="34" charset="-122"/>
                <a:cs typeface="Verdana" panose="020B0604030504040204" pitchFamily="34" charset="0"/>
              </a:rPr>
              <a:t>1</a:t>
            </a:r>
            <a:r>
              <a:rPr lang="en-US" altLang="zh-CN" sz="2400">
                <a:latin typeface="Verdana" panose="020B0604030504040204" pitchFamily="34" charset="0"/>
                <a:ea typeface="微软雅黑" panose="020B0503020204020204" pitchFamily="34" charset="-122"/>
                <a:cs typeface="Verdana" panose="020B0604030504040204" pitchFamily="34" charset="0"/>
              </a:rPr>
              <a:t> </a:t>
            </a:r>
            <a:r>
              <a:rPr lang="zh-CN" altLang="en-US" sz="2400">
                <a:latin typeface="Verdana" panose="020B0604030504040204" pitchFamily="34" charset="0"/>
                <a:ea typeface="微软雅黑" panose="020B0503020204020204" pitchFamily="34" charset="-122"/>
                <a:cs typeface="Verdana" panose="020B0604030504040204" pitchFamily="34" charset="0"/>
              </a:rPr>
              <a:t>出发，对图中顶点进行拓扑排序</a:t>
            </a:r>
          </a:p>
          <a:p>
            <a:pPr marL="936000" lvl="1" indent="-468000">
              <a:lnSpc>
                <a:spcPct val="150000"/>
              </a:lnSpc>
              <a:spcBef>
                <a:spcPts val="1200"/>
              </a:spcBef>
              <a:buClr>
                <a:schemeClr val="tx1"/>
              </a:buClr>
              <a:buSzPct val="60000"/>
              <a:buFont typeface="Wingdings" panose="05000000000000000000" pitchFamily="2" charset="2"/>
              <a:buChar char="l"/>
              <a:defRPr/>
            </a:pPr>
            <a:r>
              <a:rPr lang="zh-CN" altLang="en-US" sz="2400">
                <a:latin typeface="Verdana" panose="020B0604030504040204" pitchFamily="34" charset="0"/>
                <a:ea typeface="微软雅黑" panose="020B0503020204020204" pitchFamily="34" charset="-122"/>
                <a:cs typeface="Verdana" panose="020B0604030504040204" pitchFamily="34" charset="0"/>
              </a:rPr>
              <a:t>排序过程中求顶点的</a:t>
            </a:r>
            <a:r>
              <a:rPr lang="en-US" altLang="zh-CN" sz="2400">
                <a:latin typeface="Verdana" panose="020B0604030504040204" pitchFamily="34" charset="0"/>
                <a:ea typeface="微软雅黑" panose="020B0503020204020204" pitchFamily="34" charset="-122"/>
                <a:cs typeface="Verdana" panose="020B0604030504040204" pitchFamily="34" charset="0"/>
              </a:rPr>
              <a:t>E</a:t>
            </a:r>
            <a:r>
              <a:rPr lang="en-US" altLang="zh-CN" sz="2400" b="1" baseline="-25000">
                <a:latin typeface="Verdana" panose="020B0604030504040204" pitchFamily="34" charset="0"/>
                <a:ea typeface="微软雅黑" panose="020B0503020204020204" pitchFamily="34" charset="-122"/>
                <a:cs typeface="Verdana" panose="020B0604030504040204" pitchFamily="34" charset="0"/>
              </a:rPr>
              <a:t>v</a:t>
            </a:r>
            <a:r>
              <a:rPr lang="en-US" altLang="zh-CN" sz="2400">
                <a:latin typeface="Verdana" panose="020B0604030504040204" pitchFamily="34" charset="0"/>
                <a:ea typeface="微软雅黑" panose="020B0503020204020204" pitchFamily="34" charset="-122"/>
                <a:cs typeface="Verdana" panose="020B0604030504040204" pitchFamily="34" charset="0"/>
              </a:rPr>
              <a:t>[i]</a:t>
            </a:r>
          </a:p>
          <a:p>
            <a:pPr marL="936000" lvl="1" indent="-468000">
              <a:lnSpc>
                <a:spcPct val="150000"/>
              </a:lnSpc>
              <a:spcBef>
                <a:spcPts val="1200"/>
              </a:spcBef>
              <a:buClr>
                <a:schemeClr val="tx1"/>
              </a:buClr>
              <a:buSzPct val="60000"/>
              <a:buFont typeface="Wingdings" panose="05000000000000000000" pitchFamily="2" charset="2"/>
              <a:buChar char="l"/>
              <a:defRPr/>
            </a:pPr>
            <a:r>
              <a:rPr lang="zh-CN" altLang="en-US" sz="2400">
                <a:latin typeface="Verdana" panose="020B0604030504040204" pitchFamily="34" charset="0"/>
                <a:ea typeface="微软雅黑" panose="020B0503020204020204" pitchFamily="34" charset="-122"/>
                <a:cs typeface="Verdana" panose="020B0604030504040204" pitchFamily="34" charset="0"/>
              </a:rPr>
              <a:t>将得到的拓扑序列进栈</a:t>
            </a:r>
          </a:p>
          <a:p>
            <a:pPr marL="468000" lvl="1" indent="-468000">
              <a:lnSpc>
                <a:spcPct val="150000"/>
              </a:lnSpc>
              <a:spcBef>
                <a:spcPts val="1200"/>
              </a:spcBef>
              <a:buClr>
                <a:schemeClr val="tx1"/>
              </a:buClr>
              <a:buSzPct val="100000"/>
              <a:buFont typeface="Wingdings" panose="05000000000000000000" pitchFamily="2" charset="2"/>
              <a:buChar char=""/>
              <a:defRPr/>
            </a:pPr>
            <a:r>
              <a:rPr kumimoji="1" lang="zh-CN" altLang="en-US" sz="2400">
                <a:solidFill>
                  <a:schemeClr val="bg2">
                    <a:lumMod val="10000"/>
                  </a:schemeClr>
                </a:solidFill>
                <a:latin typeface="Verdana" pitchFamily="34" charset="0"/>
                <a:ea typeface="微软雅黑" pitchFamily="34" charset="-122"/>
              </a:rPr>
              <a:t>从汇点 </a:t>
            </a:r>
            <a:r>
              <a:rPr kumimoji="1" lang="en-US" altLang="zh-CN" sz="2400">
                <a:solidFill>
                  <a:schemeClr val="bg2">
                    <a:lumMod val="10000"/>
                  </a:schemeClr>
                </a:solidFill>
                <a:latin typeface="Verdana" pitchFamily="34" charset="0"/>
                <a:ea typeface="微软雅黑" pitchFamily="34" charset="-122"/>
              </a:rPr>
              <a:t>v</a:t>
            </a:r>
            <a:r>
              <a:rPr kumimoji="1" lang="en-US" altLang="zh-CN" sz="3200" baseline="-20000">
                <a:solidFill>
                  <a:schemeClr val="bg2">
                    <a:lumMod val="10000"/>
                  </a:schemeClr>
                </a:solidFill>
                <a:latin typeface="Verdana" panose="020B0604030504040204" pitchFamily="34" charset="0"/>
                <a:ea typeface="微软雅黑" pitchFamily="34" charset="-122"/>
              </a:rPr>
              <a:t>n</a:t>
            </a:r>
            <a:r>
              <a:rPr kumimoji="1" lang="en-US" altLang="zh-CN" sz="2400">
                <a:solidFill>
                  <a:schemeClr val="bg2">
                    <a:lumMod val="10000"/>
                  </a:schemeClr>
                </a:solidFill>
                <a:latin typeface="Verdana" pitchFamily="34" charset="0"/>
                <a:ea typeface="微软雅黑" pitchFamily="34" charset="-122"/>
              </a:rPr>
              <a:t> </a:t>
            </a:r>
            <a:r>
              <a:rPr kumimoji="1" lang="zh-CN" altLang="en-US" sz="2400">
                <a:solidFill>
                  <a:schemeClr val="bg2">
                    <a:lumMod val="10000"/>
                  </a:schemeClr>
                </a:solidFill>
                <a:latin typeface="Verdana" pitchFamily="34" charset="0"/>
                <a:ea typeface="微软雅黑" pitchFamily="34" charset="-122"/>
              </a:rPr>
              <a:t>出发，</a:t>
            </a:r>
            <a:r>
              <a:rPr lang="zh-CN" altLang="en-US" sz="2400">
                <a:latin typeface="Verdana" panose="020B0604030504040204" pitchFamily="34" charset="0"/>
                <a:ea typeface="微软雅黑" panose="020B0503020204020204" pitchFamily="34" charset="-122"/>
                <a:cs typeface="Verdana" panose="020B0604030504040204" pitchFamily="34" charset="0"/>
              </a:rPr>
              <a:t>按逆拓扑序列求顶点的</a:t>
            </a:r>
            <a:r>
              <a:rPr lang="en-US" altLang="zh-CN" sz="2400">
                <a:latin typeface="Verdana" panose="020B0604030504040204" pitchFamily="34" charset="0"/>
                <a:ea typeface="微软雅黑" panose="020B0503020204020204" pitchFamily="34" charset="-122"/>
                <a:cs typeface="Verdana" panose="020B0604030504040204" pitchFamily="34" charset="0"/>
              </a:rPr>
              <a:t>L</a:t>
            </a:r>
            <a:r>
              <a:rPr lang="en-US" altLang="zh-CN" sz="2400" b="1" baseline="-25000">
                <a:latin typeface="Verdana" panose="020B0604030504040204" pitchFamily="34" charset="0"/>
                <a:ea typeface="微软雅黑" panose="020B0503020204020204" pitchFamily="34" charset="-122"/>
                <a:cs typeface="Verdana" panose="020B0604030504040204" pitchFamily="34" charset="0"/>
              </a:rPr>
              <a:t>v</a:t>
            </a:r>
            <a:r>
              <a:rPr lang="en-US" altLang="zh-CN" sz="2400">
                <a:latin typeface="Verdana" panose="020B0604030504040204" pitchFamily="34" charset="0"/>
                <a:ea typeface="微软雅黑" panose="020B0503020204020204" pitchFamily="34" charset="-122"/>
                <a:cs typeface="Verdana" panose="020B0604030504040204" pitchFamily="34" charset="0"/>
              </a:rPr>
              <a:t>[i]</a:t>
            </a:r>
          </a:p>
          <a:p>
            <a:pPr marL="468000" lvl="1" indent="-468000">
              <a:lnSpc>
                <a:spcPct val="150000"/>
              </a:lnSpc>
              <a:spcBef>
                <a:spcPts val="1200"/>
              </a:spcBef>
              <a:buClr>
                <a:schemeClr val="tx1"/>
              </a:buClr>
              <a:buSzPct val="100000"/>
              <a:buFont typeface="Wingdings" panose="05000000000000000000" pitchFamily="2" charset="2"/>
              <a:buChar char=""/>
              <a:defRPr/>
            </a:pPr>
            <a:r>
              <a:rPr lang="zh-CN" altLang="en-US" sz="2400">
                <a:latin typeface="Verdana" panose="020B0604030504040204" pitchFamily="34" charset="0"/>
                <a:ea typeface="微软雅黑" panose="020B0503020204020204" pitchFamily="34" charset="-122"/>
                <a:cs typeface="Verdana" panose="020B0604030504040204" pitchFamily="34" charset="0"/>
              </a:rPr>
              <a:t>根据各顶点的</a:t>
            </a:r>
            <a:r>
              <a:rPr lang="en-US" altLang="zh-CN" sz="2400">
                <a:latin typeface="Verdana" panose="020B0604030504040204" pitchFamily="34" charset="0"/>
                <a:ea typeface="微软雅黑" panose="020B0503020204020204" pitchFamily="34" charset="-122"/>
                <a:cs typeface="Verdana" panose="020B0604030504040204" pitchFamily="34" charset="0"/>
              </a:rPr>
              <a:t>E</a:t>
            </a:r>
            <a:r>
              <a:rPr lang="en-US" altLang="zh-CN" sz="2400" b="1" baseline="-25000">
                <a:latin typeface="Verdana" panose="020B0604030504040204" pitchFamily="34" charset="0"/>
                <a:ea typeface="微软雅黑" panose="020B0503020204020204" pitchFamily="34" charset="-122"/>
                <a:cs typeface="Verdana" panose="020B0604030504040204" pitchFamily="34" charset="0"/>
              </a:rPr>
              <a:t>v</a:t>
            </a:r>
            <a:r>
              <a:rPr lang="zh-CN" altLang="en-US" sz="2400">
                <a:latin typeface="Verdana" panose="020B0604030504040204" pitchFamily="34" charset="0"/>
                <a:ea typeface="微软雅黑" panose="020B0503020204020204" pitchFamily="34" charset="-122"/>
                <a:cs typeface="Verdana" panose="020B0604030504040204" pitchFamily="34" charset="0"/>
              </a:rPr>
              <a:t>和</a:t>
            </a:r>
            <a:r>
              <a:rPr lang="en-US" altLang="zh-CN" sz="2400">
                <a:latin typeface="Verdana" panose="020B0604030504040204" pitchFamily="34" charset="0"/>
                <a:ea typeface="微软雅黑" panose="020B0503020204020204" pitchFamily="34" charset="-122"/>
                <a:cs typeface="Verdana" panose="020B0604030504040204" pitchFamily="34" charset="0"/>
              </a:rPr>
              <a:t>L</a:t>
            </a:r>
            <a:r>
              <a:rPr lang="en-US" altLang="zh-CN" sz="2400" b="1" baseline="-25000">
                <a:latin typeface="Verdana" panose="020B0604030504040204" pitchFamily="34" charset="0"/>
                <a:ea typeface="微软雅黑" panose="020B0503020204020204" pitchFamily="34" charset="-122"/>
                <a:cs typeface="Verdana" panose="020B0604030504040204" pitchFamily="34" charset="0"/>
              </a:rPr>
              <a:t>v</a:t>
            </a:r>
            <a:r>
              <a:rPr lang="zh-CN" altLang="en-US" sz="2400">
                <a:latin typeface="Verdana" panose="020B0604030504040204" pitchFamily="34" charset="0"/>
                <a:ea typeface="微软雅黑" panose="020B0503020204020204" pitchFamily="34" charset="-122"/>
                <a:cs typeface="Verdana" panose="020B0604030504040204" pitchFamily="34" charset="0"/>
              </a:rPr>
              <a:t>值计算每条弧的</a:t>
            </a:r>
            <a:r>
              <a:rPr lang="en-US" altLang="zh-CN" sz="2400">
                <a:latin typeface="Verdana" panose="020B0604030504040204" pitchFamily="34" charset="0"/>
                <a:ea typeface="微软雅黑" panose="020B0503020204020204" pitchFamily="34" charset="-122"/>
                <a:cs typeface="Verdana" panose="020B0604030504040204" pitchFamily="34" charset="0"/>
              </a:rPr>
              <a:t>E</a:t>
            </a:r>
            <a:r>
              <a:rPr lang="en-US" altLang="zh-CN" sz="2400" b="1" baseline="-25000">
                <a:latin typeface="Verdana" panose="020B0604030504040204" pitchFamily="34" charset="0"/>
                <a:ea typeface="微软雅黑" panose="020B0503020204020204" pitchFamily="34" charset="-122"/>
                <a:cs typeface="Verdana" panose="020B0604030504040204" pitchFamily="34" charset="0"/>
              </a:rPr>
              <a:t>a</a:t>
            </a:r>
            <a:r>
              <a:rPr lang="en-US" altLang="zh-CN" sz="2400">
                <a:latin typeface="Verdana" panose="020B0604030504040204" pitchFamily="34" charset="0"/>
                <a:ea typeface="微软雅黑" panose="020B0503020204020204" pitchFamily="34" charset="-122"/>
                <a:cs typeface="Verdana" panose="020B0604030504040204" pitchFamily="34" charset="0"/>
              </a:rPr>
              <a:t>[i]</a:t>
            </a:r>
            <a:r>
              <a:rPr lang="zh-CN" altLang="en-US" sz="2400">
                <a:latin typeface="Verdana" panose="020B0604030504040204" pitchFamily="34" charset="0"/>
                <a:ea typeface="微软雅黑" panose="020B0503020204020204" pitchFamily="34" charset="-122"/>
                <a:cs typeface="Verdana" panose="020B0604030504040204" pitchFamily="34" charset="0"/>
              </a:rPr>
              <a:t>和</a:t>
            </a:r>
            <a:r>
              <a:rPr lang="en-US" altLang="zh-CN" sz="2400">
                <a:latin typeface="Verdana" panose="020B0604030504040204" pitchFamily="34" charset="0"/>
                <a:ea typeface="微软雅黑" panose="020B0503020204020204" pitchFamily="34" charset="-122"/>
                <a:cs typeface="Verdana" panose="020B0604030504040204" pitchFamily="34" charset="0"/>
              </a:rPr>
              <a:t>L</a:t>
            </a:r>
            <a:r>
              <a:rPr lang="en-US" altLang="zh-CN" sz="2400" b="1" baseline="-25000">
                <a:latin typeface="Verdana" panose="020B0604030504040204" pitchFamily="34" charset="0"/>
                <a:ea typeface="微软雅黑" panose="020B0503020204020204" pitchFamily="34" charset="-122"/>
                <a:cs typeface="Verdana" panose="020B0604030504040204" pitchFamily="34" charset="0"/>
              </a:rPr>
              <a:t>a</a:t>
            </a:r>
            <a:r>
              <a:rPr lang="en-US" altLang="zh-CN" sz="2400">
                <a:latin typeface="Verdana" panose="020B0604030504040204" pitchFamily="34" charset="0"/>
                <a:ea typeface="微软雅黑" panose="020B0503020204020204" pitchFamily="34" charset="-122"/>
                <a:cs typeface="Verdana" panose="020B0604030504040204" pitchFamily="34" charset="0"/>
              </a:rPr>
              <a:t>[i]</a:t>
            </a:r>
          </a:p>
          <a:p>
            <a:pPr marL="468000" lvl="1" indent="-468000">
              <a:lnSpc>
                <a:spcPct val="150000"/>
              </a:lnSpc>
              <a:spcBef>
                <a:spcPts val="1200"/>
              </a:spcBef>
              <a:buClr>
                <a:schemeClr val="tx1"/>
              </a:buClr>
              <a:buSzPct val="100000"/>
              <a:buFont typeface="Wingdings" panose="05000000000000000000" pitchFamily="2" charset="2"/>
              <a:buChar char=""/>
              <a:defRPr/>
            </a:pPr>
            <a:r>
              <a:rPr lang="zh-CN" altLang="en-US" sz="2400">
                <a:latin typeface="Verdana" panose="020B0604030504040204" pitchFamily="34" charset="0"/>
                <a:ea typeface="微软雅黑" panose="020B0503020204020204" pitchFamily="34" charset="-122"/>
                <a:cs typeface="Verdana" panose="020B0604030504040204" pitchFamily="34" charset="0"/>
              </a:rPr>
              <a:t>找出</a:t>
            </a:r>
            <a:r>
              <a:rPr lang="en-US" altLang="zh-CN" sz="2400">
                <a:latin typeface="Verdana" panose="020B0604030504040204" pitchFamily="34" charset="0"/>
                <a:ea typeface="微软雅黑" panose="020B0503020204020204" pitchFamily="34" charset="-122"/>
                <a:cs typeface="Verdana" panose="020B0604030504040204" pitchFamily="34" charset="0"/>
              </a:rPr>
              <a:t>E</a:t>
            </a:r>
            <a:r>
              <a:rPr lang="en-US" altLang="zh-CN" sz="2400" b="1" baseline="-25000">
                <a:latin typeface="Verdana" panose="020B0604030504040204" pitchFamily="34" charset="0"/>
                <a:ea typeface="微软雅黑" panose="020B0503020204020204" pitchFamily="34" charset="-122"/>
                <a:cs typeface="Verdana" panose="020B0604030504040204" pitchFamily="34" charset="0"/>
              </a:rPr>
              <a:t>a</a:t>
            </a:r>
            <a:r>
              <a:rPr lang="en-US" altLang="zh-CN" sz="2400">
                <a:latin typeface="Verdana" panose="020B0604030504040204" pitchFamily="34" charset="0"/>
                <a:ea typeface="微软雅黑" panose="020B0503020204020204" pitchFamily="34" charset="-122"/>
                <a:cs typeface="Verdana" panose="020B0604030504040204" pitchFamily="34" charset="0"/>
              </a:rPr>
              <a:t>[i] = L</a:t>
            </a:r>
            <a:r>
              <a:rPr lang="en-US" altLang="zh-CN" sz="2400" b="1" baseline="-25000">
                <a:latin typeface="Verdana" panose="020B0604030504040204" pitchFamily="34" charset="0"/>
                <a:ea typeface="微软雅黑" panose="020B0503020204020204" pitchFamily="34" charset="-122"/>
                <a:cs typeface="Verdana" panose="020B0604030504040204" pitchFamily="34" charset="0"/>
              </a:rPr>
              <a:t>a</a:t>
            </a:r>
            <a:r>
              <a:rPr lang="en-US" altLang="zh-CN" sz="2400">
                <a:latin typeface="Verdana" panose="020B0604030504040204" pitchFamily="34" charset="0"/>
                <a:ea typeface="微软雅黑" panose="020B0503020204020204" pitchFamily="34" charset="-122"/>
                <a:cs typeface="Verdana" panose="020B0604030504040204" pitchFamily="34" charset="0"/>
              </a:rPr>
              <a:t>[i]</a:t>
            </a:r>
            <a:r>
              <a:rPr lang="zh-CN" altLang="en-US" sz="2400">
                <a:latin typeface="Verdana" panose="020B0604030504040204" pitchFamily="34" charset="0"/>
                <a:ea typeface="微软雅黑" panose="020B0503020204020204" pitchFamily="34" charset="-122"/>
                <a:cs typeface="Verdana" panose="020B0604030504040204" pitchFamily="34" charset="0"/>
              </a:rPr>
              <a:t>的关键活动</a:t>
            </a:r>
            <a:endParaRPr lang="en-US" altLang="zh-CN" sz="2400" dirty="0">
              <a:latin typeface="Verdana" panose="020B0604030504040204" pitchFamily="34" charset="0"/>
              <a:ea typeface="微软雅黑" panose="020B0503020204020204" pitchFamily="34" charset="-122"/>
              <a:cs typeface="Verdana" panose="020B0604030504040204" pitchFamily="34" charset="0"/>
            </a:endParaRPr>
          </a:p>
        </p:txBody>
      </p:sp>
      <p:sp>
        <p:nvSpPr>
          <p:cNvPr id="3"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defRPr/>
            </a:pPr>
            <a:r>
              <a:rPr lang="zh-CN" altLang="en-US" sz="3200" b="0" dirty="0">
                <a:solidFill>
                  <a:schemeClr val="bg2">
                    <a:lumMod val="10000"/>
                  </a:schemeClr>
                </a:solidFill>
              </a:rPr>
              <a:t>关键路径算法流程说明</a:t>
            </a:r>
          </a:p>
        </p:txBody>
      </p:sp>
    </p:spTree>
    <p:extLst>
      <p:ext uri="{BB962C8B-B14F-4D97-AF65-F5344CB8AC3E}">
        <p14:creationId xmlns:p14="http://schemas.microsoft.com/office/powerpoint/2010/main" val="9869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57762">
                                            <p:txEl>
                                              <p:pRg st="0" end="0"/>
                                            </p:txEl>
                                          </p:spTgt>
                                        </p:tgtEl>
                                        <p:attrNameLst>
                                          <p:attrName>style.visibility</p:attrName>
                                        </p:attrNameLst>
                                      </p:cBhvr>
                                      <p:to>
                                        <p:strVal val="visible"/>
                                      </p:to>
                                    </p:set>
                                    <p:animEffect transition="in" filter="wipe(left)">
                                      <p:cBhvr>
                                        <p:cTn id="7" dur="500"/>
                                        <p:tgtEl>
                                          <p:spTgt spid="7577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57762">
                                            <p:txEl>
                                              <p:pRg st="1" end="1"/>
                                            </p:txEl>
                                          </p:spTgt>
                                        </p:tgtEl>
                                        <p:attrNameLst>
                                          <p:attrName>style.visibility</p:attrName>
                                        </p:attrNameLst>
                                      </p:cBhvr>
                                      <p:to>
                                        <p:strVal val="visible"/>
                                      </p:to>
                                    </p:set>
                                    <p:animEffect transition="in" filter="wipe(left)">
                                      <p:cBhvr>
                                        <p:cTn id="12" dur="500"/>
                                        <p:tgtEl>
                                          <p:spTgt spid="7577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57762">
                                            <p:txEl>
                                              <p:pRg st="2" end="2"/>
                                            </p:txEl>
                                          </p:spTgt>
                                        </p:tgtEl>
                                        <p:attrNameLst>
                                          <p:attrName>style.visibility</p:attrName>
                                        </p:attrNameLst>
                                      </p:cBhvr>
                                      <p:to>
                                        <p:strVal val="visible"/>
                                      </p:to>
                                    </p:set>
                                    <p:animEffect transition="in" filter="wipe(left)">
                                      <p:cBhvr>
                                        <p:cTn id="17" dur="500"/>
                                        <p:tgtEl>
                                          <p:spTgt spid="7577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57762">
                                            <p:txEl>
                                              <p:pRg st="3" end="3"/>
                                            </p:txEl>
                                          </p:spTgt>
                                        </p:tgtEl>
                                        <p:attrNameLst>
                                          <p:attrName>style.visibility</p:attrName>
                                        </p:attrNameLst>
                                      </p:cBhvr>
                                      <p:to>
                                        <p:strVal val="visible"/>
                                      </p:to>
                                    </p:set>
                                    <p:animEffect transition="in" filter="wipe(left)">
                                      <p:cBhvr>
                                        <p:cTn id="22" dur="500"/>
                                        <p:tgtEl>
                                          <p:spTgt spid="7577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57762">
                                            <p:txEl>
                                              <p:pRg st="4" end="4"/>
                                            </p:txEl>
                                          </p:spTgt>
                                        </p:tgtEl>
                                        <p:attrNameLst>
                                          <p:attrName>style.visibility</p:attrName>
                                        </p:attrNameLst>
                                      </p:cBhvr>
                                      <p:to>
                                        <p:strVal val="visible"/>
                                      </p:to>
                                    </p:set>
                                    <p:animEffect transition="in" filter="wipe(left)">
                                      <p:cBhvr>
                                        <p:cTn id="27" dur="500"/>
                                        <p:tgtEl>
                                          <p:spTgt spid="7577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57762">
                                            <p:txEl>
                                              <p:pRg st="5" end="5"/>
                                            </p:txEl>
                                          </p:spTgt>
                                        </p:tgtEl>
                                        <p:attrNameLst>
                                          <p:attrName>style.visibility</p:attrName>
                                        </p:attrNameLst>
                                      </p:cBhvr>
                                      <p:to>
                                        <p:strVal val="visible"/>
                                      </p:to>
                                    </p:set>
                                    <p:animEffect transition="in" filter="wipe(left)">
                                      <p:cBhvr>
                                        <p:cTn id="32" dur="500"/>
                                        <p:tgtEl>
                                          <p:spTgt spid="75776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57762">
                                            <p:txEl>
                                              <p:pRg st="6" end="6"/>
                                            </p:txEl>
                                          </p:spTgt>
                                        </p:tgtEl>
                                        <p:attrNameLst>
                                          <p:attrName>style.visibility</p:attrName>
                                        </p:attrNameLst>
                                      </p:cBhvr>
                                      <p:to>
                                        <p:strVal val="visible"/>
                                      </p:to>
                                    </p:set>
                                    <p:animEffect transition="in" filter="wipe(left)">
                                      <p:cBhvr>
                                        <p:cTn id="37" dur="500"/>
                                        <p:tgtEl>
                                          <p:spTgt spid="7577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4143" y="8922"/>
            <a:ext cx="903605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kumimoji="1" lang="zh-CN" altLang="en-US" sz="2800" dirty="0">
                <a:solidFill>
                  <a:schemeClr val="bg2">
                    <a:lumMod val="10000"/>
                  </a:schemeClr>
                </a:solidFill>
                <a:latin typeface="Verdana" panose="020B0604030504040204" pitchFamily="34" charset="0"/>
                <a:ea typeface="微软雅黑" panose="020B0503020204020204" pitchFamily="34" charset="-122"/>
              </a:rPr>
              <a:t>例：求关键路径</a:t>
            </a:r>
          </a:p>
        </p:txBody>
      </p:sp>
      <p:sp>
        <p:nvSpPr>
          <p:cNvPr id="4" name="Rectangle 3"/>
          <p:cNvSpPr>
            <a:spLocks noChangeArrowheads="1"/>
          </p:cNvSpPr>
          <p:nvPr/>
        </p:nvSpPr>
        <p:spPr bwMode="auto">
          <a:xfrm>
            <a:off x="250825" y="4653359"/>
            <a:ext cx="4465638" cy="2088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itchFamily="34" charset="0"/>
                <a:ea typeface="宋体" pitchFamily="2" charset="-122"/>
              </a:defRPr>
            </a:lvl1pPr>
            <a:lvl2pPr marL="800100" indent="-342900" eaLnBrk="0" hangingPunct="0">
              <a:defRPr>
                <a:solidFill>
                  <a:schemeClr val="tx1"/>
                </a:solidFill>
                <a:latin typeface="Arial" pitchFamily="34" charset="0"/>
                <a:ea typeface="宋体" pitchFamily="2" charset="-122"/>
              </a:defRPr>
            </a:lvl2pPr>
            <a:lvl3pPr marL="1257300" indent="-342900" eaLnBrk="0" hangingPunct="0">
              <a:defRPr>
                <a:solidFill>
                  <a:schemeClr val="tx1"/>
                </a:solidFill>
                <a:latin typeface="Arial" pitchFamily="34" charset="0"/>
                <a:ea typeface="宋体" pitchFamily="2" charset="-122"/>
              </a:defRPr>
            </a:lvl3pPr>
            <a:lvl4pPr marL="1714500" indent="-342900" eaLnBrk="0" hangingPunct="0">
              <a:defRPr>
                <a:solidFill>
                  <a:schemeClr val="tx1"/>
                </a:solidFill>
                <a:latin typeface="Arial" pitchFamily="34" charset="0"/>
                <a:ea typeface="宋体" pitchFamily="2" charset="-122"/>
              </a:defRPr>
            </a:lvl4pPr>
            <a:lvl5pPr marL="2171700" indent="-342900" eaLnBrk="0" hangingPunct="0">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5000"/>
              </a:lnSpc>
              <a:buFontTx/>
              <a:buAutoNum type="arabicPeriod"/>
            </a:pPr>
            <a:r>
              <a:rPr kumimoji="1" lang="zh-CN" altLang="en-US" sz="2400" b="1" dirty="0">
                <a:solidFill>
                  <a:schemeClr val="bg2">
                    <a:lumMod val="10000"/>
                  </a:schemeClr>
                </a:solidFill>
                <a:latin typeface="Verdana" pitchFamily="34" charset="0"/>
                <a:ea typeface="微软雅黑" pitchFamily="34" charset="-122"/>
                <a:sym typeface="Wingdings" pitchFamily="2" charset="2"/>
              </a:rPr>
              <a:t> 计算 </a:t>
            </a:r>
            <a:r>
              <a:rPr kumimoji="1" lang="en-US" altLang="zh-CN" sz="2400" b="1" err="1">
                <a:solidFill>
                  <a:schemeClr val="bg2">
                    <a:lumMod val="10000"/>
                  </a:schemeClr>
                </a:solidFill>
                <a:latin typeface="Verdana" pitchFamily="34" charset="0"/>
                <a:ea typeface="微软雅黑" pitchFamily="34" charset="-122"/>
                <a:sym typeface="Wingdings" pitchFamily="2" charset="2"/>
              </a:rPr>
              <a:t>E</a:t>
            </a:r>
            <a:r>
              <a:rPr kumimoji="1" lang="en-US" altLang="zh-CN" sz="2800" b="1" baseline="-20000" err="1">
                <a:solidFill>
                  <a:schemeClr val="bg2">
                    <a:lumMod val="10000"/>
                  </a:schemeClr>
                </a:solidFill>
                <a:latin typeface="Verdana" panose="020B0604030504040204" pitchFamily="34" charset="0"/>
                <a:ea typeface="微软雅黑" pitchFamily="34" charset="-122"/>
                <a:sym typeface="Wingdings" pitchFamily="2" charset="2"/>
              </a:rPr>
              <a:t>v</a:t>
            </a:r>
            <a:r>
              <a:rPr kumimoji="1" lang="en-US" altLang="zh-CN" sz="2400" b="1">
                <a:solidFill>
                  <a:schemeClr val="bg2">
                    <a:lumMod val="10000"/>
                  </a:schemeClr>
                </a:solidFill>
                <a:latin typeface="Verdana" pitchFamily="34" charset="0"/>
                <a:ea typeface="微软雅黑" pitchFamily="34" charset="-122"/>
                <a:sym typeface="Wingdings" pitchFamily="2" charset="2"/>
              </a:rPr>
              <a:t>(</a:t>
            </a:r>
            <a:r>
              <a:rPr kumimoji="1" lang="en-US" altLang="zh-CN" sz="2400" b="1" err="1">
                <a:solidFill>
                  <a:schemeClr val="bg2">
                    <a:lumMod val="10000"/>
                  </a:schemeClr>
                </a:solidFill>
                <a:latin typeface="Verdana" pitchFamily="34" charset="0"/>
                <a:ea typeface="微软雅黑" pitchFamily="34" charset="-122"/>
                <a:sym typeface="Wingdings" pitchFamily="2" charset="2"/>
              </a:rPr>
              <a:t>i</a:t>
            </a:r>
            <a:r>
              <a:rPr kumimoji="1" lang="en-US" altLang="zh-CN" sz="2400" b="1">
                <a:solidFill>
                  <a:schemeClr val="bg2">
                    <a:lumMod val="10000"/>
                  </a:schemeClr>
                </a:solidFill>
                <a:latin typeface="Verdana" pitchFamily="34" charset="0"/>
                <a:ea typeface="微软雅黑" pitchFamily="34" charset="-122"/>
                <a:sym typeface="Wingdings" pitchFamily="2" charset="2"/>
              </a:rPr>
              <a:t>) :  </a:t>
            </a:r>
            <a:r>
              <a:rPr kumimoji="1" lang="zh-CN" altLang="en-US" sz="2400" b="1" dirty="0">
                <a:solidFill>
                  <a:schemeClr val="bg2">
                    <a:lumMod val="10000"/>
                  </a:schemeClr>
                </a:solidFill>
                <a:latin typeface="Verdana" pitchFamily="34" charset="0"/>
                <a:ea typeface="微软雅黑" pitchFamily="34" charset="-122"/>
                <a:sym typeface="Wingdings" pitchFamily="2" charset="2"/>
              </a:rPr>
              <a:t>从</a:t>
            </a:r>
            <a:r>
              <a:rPr kumimoji="1" lang="en-US" altLang="zh-CN" sz="2400" b="1" dirty="0" err="1">
                <a:solidFill>
                  <a:schemeClr val="bg2">
                    <a:lumMod val="10000"/>
                  </a:schemeClr>
                </a:solidFill>
                <a:latin typeface="Verdana" pitchFamily="34" charset="0"/>
                <a:ea typeface="微软雅黑" pitchFamily="34" charset="-122"/>
                <a:sym typeface="Wingdings" pitchFamily="2" charset="2"/>
              </a:rPr>
              <a:t>v</a:t>
            </a:r>
            <a:r>
              <a:rPr kumimoji="1" lang="en-US" altLang="zh-CN" sz="2800" b="1" baseline="-20000" dirty="0" err="1">
                <a:solidFill>
                  <a:schemeClr val="bg2">
                    <a:lumMod val="10000"/>
                  </a:schemeClr>
                </a:solidFill>
                <a:latin typeface="Verdana" panose="020B0604030504040204" pitchFamily="34" charset="0"/>
                <a:ea typeface="微软雅黑" pitchFamily="34" charset="-122"/>
                <a:sym typeface="Wingdings" pitchFamily="2" charset="2"/>
              </a:rPr>
              <a:t>0</a:t>
            </a:r>
            <a:r>
              <a:rPr kumimoji="1" lang="zh-CN" altLang="en-US" sz="2400" b="1" dirty="0">
                <a:solidFill>
                  <a:schemeClr val="bg2">
                    <a:lumMod val="10000"/>
                  </a:schemeClr>
                </a:solidFill>
                <a:latin typeface="Verdana" pitchFamily="34" charset="0"/>
                <a:ea typeface="微软雅黑" pitchFamily="34" charset="-122"/>
                <a:sym typeface="Wingdings" pitchFamily="2" charset="2"/>
              </a:rPr>
              <a:t>开始</a:t>
            </a:r>
          </a:p>
          <a:p>
            <a:pPr eaLnBrk="1" hangingPunct="1">
              <a:lnSpc>
                <a:spcPct val="135000"/>
              </a:lnSpc>
              <a:buFontTx/>
              <a:buAutoNum type="arabicPeriod"/>
            </a:pPr>
            <a:r>
              <a:rPr kumimoji="1" lang="zh-CN" altLang="en-US" sz="2400" b="1" dirty="0">
                <a:solidFill>
                  <a:schemeClr val="bg2">
                    <a:lumMod val="10000"/>
                  </a:schemeClr>
                </a:solidFill>
                <a:latin typeface="Verdana" pitchFamily="34" charset="0"/>
                <a:ea typeface="微软雅黑" pitchFamily="34" charset="-122"/>
                <a:sym typeface="Wingdings" pitchFamily="2" charset="2"/>
              </a:rPr>
              <a:t> 计算 </a:t>
            </a:r>
            <a:r>
              <a:rPr kumimoji="1" lang="en-US" altLang="zh-CN" sz="2400" b="1" dirty="0" err="1">
                <a:solidFill>
                  <a:schemeClr val="bg2">
                    <a:lumMod val="10000"/>
                  </a:schemeClr>
                </a:solidFill>
                <a:latin typeface="Verdana" pitchFamily="34" charset="0"/>
                <a:ea typeface="微软雅黑" pitchFamily="34" charset="-122"/>
                <a:sym typeface="Wingdings" pitchFamily="2" charset="2"/>
              </a:rPr>
              <a:t>L</a:t>
            </a:r>
            <a:r>
              <a:rPr kumimoji="1" lang="en-US" altLang="zh-CN" sz="2800" b="1" baseline="-20000" dirty="0" err="1">
                <a:solidFill>
                  <a:schemeClr val="bg2">
                    <a:lumMod val="10000"/>
                  </a:schemeClr>
                </a:solidFill>
                <a:latin typeface="Verdana" panose="020B0604030504040204" pitchFamily="34" charset="0"/>
                <a:ea typeface="微软雅黑" pitchFamily="34" charset="-122"/>
                <a:sym typeface="Wingdings" pitchFamily="2" charset="2"/>
              </a:rPr>
              <a:t>v</a:t>
            </a:r>
            <a:r>
              <a:rPr kumimoji="1" lang="en-US" altLang="zh-CN" sz="2400" b="1" dirty="0">
                <a:solidFill>
                  <a:schemeClr val="bg2">
                    <a:lumMod val="10000"/>
                  </a:schemeClr>
                </a:solidFill>
                <a:latin typeface="Verdana" pitchFamily="34" charset="0"/>
                <a:ea typeface="微软雅黑" pitchFamily="34" charset="-122"/>
                <a:sym typeface="Wingdings" pitchFamily="2" charset="2"/>
              </a:rPr>
              <a:t>(</a:t>
            </a:r>
            <a:r>
              <a:rPr kumimoji="1" lang="en-US" altLang="zh-CN" sz="2400" b="1" dirty="0" err="1">
                <a:solidFill>
                  <a:schemeClr val="bg2">
                    <a:lumMod val="10000"/>
                  </a:schemeClr>
                </a:solidFill>
                <a:latin typeface="Verdana" pitchFamily="34" charset="0"/>
                <a:ea typeface="微软雅黑" pitchFamily="34" charset="-122"/>
                <a:sym typeface="Wingdings" pitchFamily="2" charset="2"/>
              </a:rPr>
              <a:t>i</a:t>
            </a:r>
            <a:r>
              <a:rPr kumimoji="1" lang="en-US" altLang="zh-CN" sz="2400" b="1" dirty="0">
                <a:solidFill>
                  <a:schemeClr val="bg2">
                    <a:lumMod val="10000"/>
                  </a:schemeClr>
                </a:solidFill>
                <a:latin typeface="Verdana" pitchFamily="34" charset="0"/>
                <a:ea typeface="微软雅黑" pitchFamily="34" charset="-122"/>
                <a:sym typeface="Wingdings" pitchFamily="2" charset="2"/>
              </a:rPr>
              <a:t>) :  </a:t>
            </a:r>
            <a:r>
              <a:rPr kumimoji="1" lang="zh-CN" altLang="en-US" sz="2400" b="1" dirty="0">
                <a:solidFill>
                  <a:schemeClr val="bg2">
                    <a:lumMod val="10000"/>
                  </a:schemeClr>
                </a:solidFill>
                <a:latin typeface="Verdana" pitchFamily="34" charset="0"/>
                <a:ea typeface="微软雅黑" pitchFamily="34" charset="-122"/>
                <a:sym typeface="Wingdings" pitchFamily="2" charset="2"/>
              </a:rPr>
              <a:t>从</a:t>
            </a:r>
            <a:r>
              <a:rPr kumimoji="1" lang="en-US" altLang="zh-CN" sz="2400" b="1" dirty="0" err="1">
                <a:solidFill>
                  <a:schemeClr val="bg2">
                    <a:lumMod val="10000"/>
                  </a:schemeClr>
                </a:solidFill>
                <a:latin typeface="Verdana" pitchFamily="34" charset="0"/>
                <a:ea typeface="微软雅黑" pitchFamily="34" charset="-122"/>
                <a:sym typeface="Wingdings" pitchFamily="2" charset="2"/>
              </a:rPr>
              <a:t>v</a:t>
            </a:r>
            <a:r>
              <a:rPr kumimoji="1" lang="en-US" altLang="zh-CN" sz="2800" b="1" baseline="-20000" dirty="0" err="1">
                <a:solidFill>
                  <a:schemeClr val="bg2">
                    <a:lumMod val="10000"/>
                  </a:schemeClr>
                </a:solidFill>
                <a:latin typeface="Verdana" panose="020B0604030504040204" pitchFamily="34" charset="0"/>
                <a:ea typeface="微软雅黑" pitchFamily="34" charset="-122"/>
                <a:sym typeface="Wingdings" pitchFamily="2" charset="2"/>
              </a:rPr>
              <a:t>8</a:t>
            </a:r>
            <a:r>
              <a:rPr kumimoji="1" lang="zh-CN" altLang="en-US" sz="2400" b="1" dirty="0">
                <a:solidFill>
                  <a:schemeClr val="bg2">
                    <a:lumMod val="10000"/>
                  </a:schemeClr>
                </a:solidFill>
                <a:latin typeface="Verdana" pitchFamily="34" charset="0"/>
                <a:ea typeface="微软雅黑" pitchFamily="34" charset="-122"/>
                <a:sym typeface="Wingdings" pitchFamily="2" charset="2"/>
              </a:rPr>
              <a:t>开始</a:t>
            </a:r>
          </a:p>
          <a:p>
            <a:pPr eaLnBrk="1" hangingPunct="1">
              <a:lnSpc>
                <a:spcPct val="135000"/>
              </a:lnSpc>
              <a:buFontTx/>
              <a:buAutoNum type="arabicPeriod"/>
            </a:pPr>
            <a:r>
              <a:rPr kumimoji="1" lang="zh-CN" altLang="en-US" sz="2400" b="1" dirty="0">
                <a:solidFill>
                  <a:schemeClr val="bg2">
                    <a:lumMod val="10000"/>
                  </a:schemeClr>
                </a:solidFill>
                <a:latin typeface="Verdana" pitchFamily="34" charset="0"/>
                <a:ea typeface="微软雅黑" pitchFamily="34" charset="-122"/>
                <a:sym typeface="Wingdings" pitchFamily="2" charset="2"/>
              </a:rPr>
              <a:t> 计算 </a:t>
            </a:r>
            <a:r>
              <a:rPr kumimoji="1" lang="en-US" altLang="zh-CN" sz="2400" b="1" err="1">
                <a:solidFill>
                  <a:schemeClr val="bg2">
                    <a:lumMod val="10000"/>
                  </a:schemeClr>
                </a:solidFill>
                <a:latin typeface="Verdana" pitchFamily="34" charset="0"/>
                <a:ea typeface="微软雅黑" pitchFamily="34" charset="-122"/>
                <a:sym typeface="Wingdings" pitchFamily="2" charset="2"/>
              </a:rPr>
              <a:t>E</a:t>
            </a:r>
            <a:r>
              <a:rPr kumimoji="1" lang="en-US" altLang="zh-CN" sz="2800" b="1" baseline="-20000" err="1">
                <a:solidFill>
                  <a:schemeClr val="bg2">
                    <a:lumMod val="10000"/>
                  </a:schemeClr>
                </a:solidFill>
                <a:latin typeface="Verdana" panose="020B0604030504040204" pitchFamily="34" charset="0"/>
                <a:ea typeface="微软雅黑" pitchFamily="34" charset="-122"/>
                <a:sym typeface="Wingdings" pitchFamily="2" charset="2"/>
              </a:rPr>
              <a:t>a</a:t>
            </a:r>
            <a:r>
              <a:rPr kumimoji="1" lang="en-US" altLang="zh-CN" sz="2400" b="1">
                <a:solidFill>
                  <a:schemeClr val="bg2">
                    <a:lumMod val="10000"/>
                  </a:schemeClr>
                </a:solidFill>
                <a:latin typeface="Verdana" pitchFamily="34" charset="0"/>
                <a:ea typeface="微软雅黑" pitchFamily="34" charset="-122"/>
                <a:sym typeface="Wingdings" pitchFamily="2" charset="2"/>
              </a:rPr>
              <a:t>(</a:t>
            </a:r>
            <a:r>
              <a:rPr kumimoji="1" lang="en-US" altLang="zh-CN" sz="2400" b="1" err="1">
                <a:solidFill>
                  <a:schemeClr val="bg2">
                    <a:lumMod val="10000"/>
                  </a:schemeClr>
                </a:solidFill>
                <a:latin typeface="Verdana" pitchFamily="34" charset="0"/>
                <a:ea typeface="微软雅黑" pitchFamily="34" charset="-122"/>
                <a:sym typeface="Wingdings" pitchFamily="2" charset="2"/>
              </a:rPr>
              <a:t>i</a:t>
            </a:r>
            <a:r>
              <a:rPr kumimoji="1" lang="en-US" altLang="zh-CN" sz="2400" b="1">
                <a:solidFill>
                  <a:schemeClr val="bg2">
                    <a:lumMod val="10000"/>
                  </a:schemeClr>
                </a:solidFill>
                <a:latin typeface="Verdana" pitchFamily="34" charset="0"/>
                <a:ea typeface="微软雅黑" pitchFamily="34" charset="-122"/>
                <a:sym typeface="Wingdings" pitchFamily="2" charset="2"/>
              </a:rPr>
              <a:t>) :  </a:t>
            </a:r>
            <a:r>
              <a:rPr kumimoji="1" lang="zh-CN" altLang="en-US" sz="2400" b="1" dirty="0">
                <a:solidFill>
                  <a:schemeClr val="bg2">
                    <a:lumMod val="10000"/>
                  </a:schemeClr>
                </a:solidFill>
                <a:latin typeface="Verdana" pitchFamily="34" charset="0"/>
                <a:ea typeface="微软雅黑" pitchFamily="34" charset="-122"/>
                <a:sym typeface="Wingdings" pitchFamily="2" charset="2"/>
              </a:rPr>
              <a:t>从</a:t>
            </a:r>
            <a:r>
              <a:rPr kumimoji="1" lang="en-US" altLang="zh-CN" sz="2400" b="1" dirty="0" err="1">
                <a:solidFill>
                  <a:schemeClr val="bg2">
                    <a:lumMod val="10000"/>
                  </a:schemeClr>
                </a:solidFill>
                <a:latin typeface="Verdana" pitchFamily="34" charset="0"/>
                <a:ea typeface="微软雅黑" pitchFamily="34" charset="-122"/>
                <a:sym typeface="Wingdings" pitchFamily="2" charset="2"/>
              </a:rPr>
              <a:t>a</a:t>
            </a:r>
            <a:r>
              <a:rPr kumimoji="1" lang="en-US" altLang="zh-CN" sz="2800" b="1" baseline="-20000" dirty="0" err="1">
                <a:solidFill>
                  <a:schemeClr val="bg2">
                    <a:lumMod val="10000"/>
                  </a:schemeClr>
                </a:solidFill>
                <a:latin typeface="Verdana" panose="020B0604030504040204" pitchFamily="34" charset="0"/>
                <a:ea typeface="微软雅黑" pitchFamily="34" charset="-122"/>
                <a:sym typeface="Wingdings" pitchFamily="2" charset="2"/>
              </a:rPr>
              <a:t>0</a:t>
            </a:r>
            <a:r>
              <a:rPr kumimoji="1" lang="zh-CN" altLang="en-US" sz="2400" b="1" dirty="0">
                <a:solidFill>
                  <a:schemeClr val="bg2">
                    <a:lumMod val="10000"/>
                  </a:schemeClr>
                </a:solidFill>
                <a:latin typeface="Verdana" pitchFamily="34" charset="0"/>
                <a:ea typeface="微软雅黑" pitchFamily="34" charset="-122"/>
                <a:sym typeface="Wingdings" pitchFamily="2" charset="2"/>
              </a:rPr>
              <a:t>开始</a:t>
            </a:r>
          </a:p>
          <a:p>
            <a:pPr eaLnBrk="1" hangingPunct="1">
              <a:lnSpc>
                <a:spcPct val="135000"/>
              </a:lnSpc>
              <a:buFontTx/>
              <a:buAutoNum type="arabicPeriod"/>
            </a:pPr>
            <a:r>
              <a:rPr kumimoji="1" lang="zh-CN" altLang="en-US" sz="2400" b="1" dirty="0">
                <a:solidFill>
                  <a:schemeClr val="bg2">
                    <a:lumMod val="10000"/>
                  </a:schemeClr>
                </a:solidFill>
                <a:latin typeface="Verdana" pitchFamily="34" charset="0"/>
                <a:ea typeface="微软雅黑" pitchFamily="34" charset="-122"/>
                <a:sym typeface="Wingdings" pitchFamily="2" charset="2"/>
              </a:rPr>
              <a:t> 计算 </a:t>
            </a:r>
            <a:r>
              <a:rPr kumimoji="1" lang="en-US" altLang="zh-CN" sz="2400" b="1">
                <a:solidFill>
                  <a:schemeClr val="bg2">
                    <a:lumMod val="10000"/>
                  </a:schemeClr>
                </a:solidFill>
                <a:latin typeface="Verdana" pitchFamily="34" charset="0"/>
                <a:ea typeface="微软雅黑" pitchFamily="34" charset="-122"/>
                <a:sym typeface="Wingdings" pitchFamily="2" charset="2"/>
              </a:rPr>
              <a:t>L</a:t>
            </a:r>
            <a:r>
              <a:rPr kumimoji="1" lang="en-US" altLang="zh-CN" sz="2800" b="1" baseline="-20000">
                <a:solidFill>
                  <a:schemeClr val="bg2">
                    <a:lumMod val="10000"/>
                  </a:schemeClr>
                </a:solidFill>
                <a:latin typeface="Verdana" panose="020B0604030504040204" pitchFamily="34" charset="0"/>
                <a:ea typeface="微软雅黑" pitchFamily="34" charset="-122"/>
                <a:sym typeface="Wingdings" pitchFamily="2" charset="2"/>
              </a:rPr>
              <a:t>a</a:t>
            </a:r>
            <a:r>
              <a:rPr kumimoji="1" lang="en-US" altLang="zh-CN" sz="2400" b="1">
                <a:solidFill>
                  <a:schemeClr val="bg2">
                    <a:lumMod val="10000"/>
                  </a:schemeClr>
                </a:solidFill>
                <a:latin typeface="Verdana" pitchFamily="34" charset="0"/>
                <a:ea typeface="微软雅黑" pitchFamily="34" charset="-122"/>
                <a:sym typeface="Wingdings" pitchFamily="2" charset="2"/>
              </a:rPr>
              <a:t>(</a:t>
            </a:r>
            <a:r>
              <a:rPr kumimoji="1" lang="en-US" altLang="zh-CN" sz="2400" b="1" err="1">
                <a:solidFill>
                  <a:schemeClr val="bg2">
                    <a:lumMod val="10000"/>
                  </a:schemeClr>
                </a:solidFill>
                <a:latin typeface="Verdana" pitchFamily="34" charset="0"/>
                <a:ea typeface="微软雅黑" pitchFamily="34" charset="-122"/>
                <a:sym typeface="Wingdings" pitchFamily="2" charset="2"/>
              </a:rPr>
              <a:t>i</a:t>
            </a:r>
            <a:r>
              <a:rPr kumimoji="1" lang="en-US" altLang="zh-CN" sz="2400" b="1">
                <a:solidFill>
                  <a:schemeClr val="bg2">
                    <a:lumMod val="10000"/>
                  </a:schemeClr>
                </a:solidFill>
                <a:latin typeface="Verdana" pitchFamily="34" charset="0"/>
                <a:ea typeface="微软雅黑" pitchFamily="34" charset="-122"/>
                <a:sym typeface="Wingdings" pitchFamily="2" charset="2"/>
              </a:rPr>
              <a:t>) </a:t>
            </a:r>
            <a:r>
              <a:rPr kumimoji="1" lang="en-US" altLang="zh-CN" sz="2400" b="1" dirty="0">
                <a:solidFill>
                  <a:schemeClr val="bg2">
                    <a:lumMod val="10000"/>
                  </a:schemeClr>
                </a:solidFill>
                <a:latin typeface="Verdana" pitchFamily="34" charset="0"/>
                <a:ea typeface="微软雅黑" pitchFamily="34" charset="-122"/>
                <a:sym typeface="Wingdings" pitchFamily="2" charset="2"/>
              </a:rPr>
              <a:t>:  </a:t>
            </a:r>
            <a:r>
              <a:rPr kumimoji="1" lang="zh-CN" altLang="en-US" sz="2400" b="1" dirty="0">
                <a:solidFill>
                  <a:schemeClr val="bg2">
                    <a:lumMod val="10000"/>
                  </a:schemeClr>
                </a:solidFill>
                <a:latin typeface="Verdana" pitchFamily="34" charset="0"/>
                <a:ea typeface="微软雅黑" pitchFamily="34" charset="-122"/>
                <a:sym typeface="Wingdings" pitchFamily="2" charset="2"/>
              </a:rPr>
              <a:t>从</a:t>
            </a:r>
            <a:r>
              <a:rPr kumimoji="1" lang="en-US" altLang="zh-CN" sz="2400" b="1" dirty="0" err="1">
                <a:solidFill>
                  <a:schemeClr val="bg2">
                    <a:lumMod val="10000"/>
                  </a:schemeClr>
                </a:solidFill>
                <a:latin typeface="Verdana" pitchFamily="34" charset="0"/>
                <a:ea typeface="微软雅黑" pitchFamily="34" charset="-122"/>
                <a:sym typeface="Wingdings" pitchFamily="2" charset="2"/>
              </a:rPr>
              <a:t>a</a:t>
            </a:r>
            <a:r>
              <a:rPr kumimoji="1" lang="en-US" altLang="zh-CN" sz="2800" b="1" baseline="-20000" dirty="0" err="1">
                <a:solidFill>
                  <a:schemeClr val="bg2">
                    <a:lumMod val="10000"/>
                  </a:schemeClr>
                </a:solidFill>
                <a:latin typeface="Verdana" panose="020B0604030504040204" pitchFamily="34" charset="0"/>
                <a:ea typeface="微软雅黑" pitchFamily="34" charset="-122"/>
                <a:sym typeface="Wingdings" pitchFamily="2" charset="2"/>
              </a:rPr>
              <a:t>10</a:t>
            </a:r>
            <a:r>
              <a:rPr kumimoji="1" lang="zh-CN" altLang="en-US" sz="2400" b="1" dirty="0">
                <a:solidFill>
                  <a:schemeClr val="bg2">
                    <a:lumMod val="10000"/>
                  </a:schemeClr>
                </a:solidFill>
                <a:latin typeface="Verdana" pitchFamily="34" charset="0"/>
                <a:ea typeface="微软雅黑" pitchFamily="34" charset="-122"/>
                <a:sym typeface="Wingdings" pitchFamily="2" charset="2"/>
              </a:rPr>
              <a:t>开始</a:t>
            </a:r>
          </a:p>
        </p:txBody>
      </p:sp>
      <p:sp>
        <p:nvSpPr>
          <p:cNvPr id="5" name="Rectangle 4"/>
          <p:cNvSpPr>
            <a:spLocks noChangeArrowheads="1"/>
          </p:cNvSpPr>
          <p:nvPr/>
        </p:nvSpPr>
        <p:spPr bwMode="auto">
          <a:xfrm>
            <a:off x="4427538" y="4653359"/>
            <a:ext cx="4716462" cy="2088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itchFamily="34" charset="0"/>
                <a:ea typeface="宋体" pitchFamily="2" charset="-122"/>
              </a:defRPr>
            </a:lvl1pPr>
            <a:lvl2pPr marL="800100" indent="-342900" eaLnBrk="0" hangingPunct="0">
              <a:defRPr>
                <a:solidFill>
                  <a:schemeClr val="tx1"/>
                </a:solidFill>
                <a:latin typeface="Arial" pitchFamily="34" charset="0"/>
                <a:ea typeface="宋体" pitchFamily="2" charset="-122"/>
              </a:defRPr>
            </a:lvl2pPr>
            <a:lvl3pPr marL="1257300" indent="-342900" eaLnBrk="0" hangingPunct="0">
              <a:defRPr>
                <a:solidFill>
                  <a:schemeClr val="tx1"/>
                </a:solidFill>
                <a:latin typeface="Arial" pitchFamily="34" charset="0"/>
                <a:ea typeface="宋体" pitchFamily="2" charset="-122"/>
              </a:defRPr>
            </a:lvl3pPr>
            <a:lvl4pPr marL="1714500" indent="-342900" eaLnBrk="0" hangingPunct="0">
              <a:defRPr>
                <a:solidFill>
                  <a:schemeClr val="tx1"/>
                </a:solidFill>
                <a:latin typeface="Arial" pitchFamily="34" charset="0"/>
                <a:ea typeface="宋体" pitchFamily="2" charset="-122"/>
              </a:defRPr>
            </a:lvl4pPr>
            <a:lvl5pPr marL="2171700" indent="-342900" eaLnBrk="0" hangingPunct="0">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5000"/>
              </a:lnSpc>
              <a:buFontTx/>
              <a:buChar char="•"/>
            </a:pPr>
            <a:r>
              <a:rPr kumimoji="1" lang="zh-CN" altLang="en-US" sz="2400" b="1" dirty="0">
                <a:solidFill>
                  <a:schemeClr val="bg2">
                    <a:lumMod val="10000"/>
                  </a:schemeClr>
                </a:solidFill>
                <a:latin typeface="Verdana" pitchFamily="34" charset="0"/>
                <a:ea typeface="微软雅黑" pitchFamily="34" charset="-122"/>
                <a:sym typeface="Wingdings" pitchFamily="2" charset="2"/>
              </a:rPr>
              <a:t> 关键活动</a:t>
            </a:r>
            <a:r>
              <a:rPr kumimoji="1" lang="en-US" altLang="zh-CN" sz="2400" b="1" dirty="0">
                <a:solidFill>
                  <a:schemeClr val="bg2">
                    <a:lumMod val="10000"/>
                  </a:schemeClr>
                </a:solidFill>
                <a:latin typeface="Verdana" pitchFamily="34" charset="0"/>
                <a:ea typeface="微软雅黑" pitchFamily="34" charset="-122"/>
                <a:sym typeface="Wingdings" pitchFamily="2" charset="2"/>
              </a:rPr>
              <a:t>: </a:t>
            </a:r>
          </a:p>
          <a:p>
            <a:pPr lvl="1" eaLnBrk="1" hangingPunct="1">
              <a:lnSpc>
                <a:spcPct val="135000"/>
              </a:lnSpc>
            </a:pPr>
            <a:r>
              <a:rPr kumimoji="1" lang="en-US" altLang="zh-CN" sz="2400" b="1" dirty="0">
                <a:solidFill>
                  <a:schemeClr val="bg2">
                    <a:lumMod val="10000"/>
                  </a:schemeClr>
                </a:solidFill>
                <a:latin typeface="Verdana" pitchFamily="34" charset="0"/>
                <a:ea typeface="微软雅黑" pitchFamily="34" charset="-122"/>
                <a:sym typeface="Wingdings" pitchFamily="2" charset="2"/>
              </a:rPr>
              <a:t> {</a:t>
            </a:r>
            <a:r>
              <a:rPr kumimoji="1" lang="en-US" altLang="zh-CN" sz="2400" b="1" dirty="0" err="1">
                <a:solidFill>
                  <a:schemeClr val="bg2">
                    <a:lumMod val="10000"/>
                  </a:schemeClr>
                </a:solidFill>
                <a:latin typeface="Verdana" pitchFamily="34" charset="0"/>
                <a:ea typeface="微软雅黑" pitchFamily="34" charset="-122"/>
                <a:sym typeface="Wingdings" pitchFamily="2" charset="2"/>
              </a:rPr>
              <a:t>a</a:t>
            </a:r>
            <a:r>
              <a:rPr kumimoji="1" lang="en-US" altLang="zh-CN" sz="2800" b="1" baseline="-20000" dirty="0" err="1">
                <a:solidFill>
                  <a:schemeClr val="bg2">
                    <a:lumMod val="10000"/>
                  </a:schemeClr>
                </a:solidFill>
                <a:latin typeface="Verdana" panose="020B0604030504040204" pitchFamily="34" charset="0"/>
                <a:ea typeface="微软雅黑" pitchFamily="34" charset="-122"/>
                <a:sym typeface="Wingdings" pitchFamily="2" charset="2"/>
              </a:rPr>
              <a:t>i</a:t>
            </a:r>
            <a:r>
              <a:rPr kumimoji="1" lang="en-US" altLang="zh-CN" sz="2400" b="1" dirty="0">
                <a:solidFill>
                  <a:schemeClr val="bg2">
                    <a:lumMod val="10000"/>
                  </a:schemeClr>
                </a:solidFill>
                <a:latin typeface="Verdana" pitchFamily="34" charset="0"/>
                <a:ea typeface="微软雅黑" pitchFamily="34" charset="-122"/>
                <a:sym typeface="Wingdings" pitchFamily="2" charset="2"/>
              </a:rPr>
              <a:t> | </a:t>
            </a:r>
            <a:r>
              <a:rPr kumimoji="1" lang="en-US" altLang="zh-CN" sz="2400" b="1" dirty="0" err="1">
                <a:solidFill>
                  <a:schemeClr val="bg2">
                    <a:lumMod val="10000"/>
                  </a:schemeClr>
                </a:solidFill>
                <a:latin typeface="Verdana" pitchFamily="34" charset="0"/>
                <a:ea typeface="微软雅黑" pitchFamily="34" charset="-122"/>
                <a:sym typeface="Wingdings" pitchFamily="2" charset="2"/>
              </a:rPr>
              <a:t>E</a:t>
            </a:r>
            <a:r>
              <a:rPr kumimoji="1" lang="en-US" altLang="zh-CN" sz="2800" b="1" baseline="-20000" dirty="0" err="1">
                <a:solidFill>
                  <a:schemeClr val="bg2">
                    <a:lumMod val="10000"/>
                  </a:schemeClr>
                </a:solidFill>
                <a:latin typeface="Verdana" panose="020B0604030504040204" pitchFamily="34" charset="0"/>
                <a:ea typeface="微软雅黑" pitchFamily="34" charset="-122"/>
                <a:sym typeface="Wingdings" pitchFamily="2" charset="2"/>
              </a:rPr>
              <a:t>a</a:t>
            </a:r>
            <a:r>
              <a:rPr kumimoji="1" lang="en-US" altLang="zh-CN" sz="2400" b="1" dirty="0">
                <a:solidFill>
                  <a:schemeClr val="bg2">
                    <a:lumMod val="10000"/>
                  </a:schemeClr>
                </a:solidFill>
                <a:latin typeface="Verdana" pitchFamily="34" charset="0"/>
                <a:ea typeface="微软雅黑" pitchFamily="34" charset="-122"/>
                <a:sym typeface="Wingdings" pitchFamily="2" charset="2"/>
              </a:rPr>
              <a:t> ( </a:t>
            </a:r>
            <a:r>
              <a:rPr kumimoji="1" lang="en-US" altLang="zh-CN" sz="2400" b="1" dirty="0" err="1">
                <a:solidFill>
                  <a:schemeClr val="bg2">
                    <a:lumMod val="10000"/>
                  </a:schemeClr>
                </a:solidFill>
                <a:latin typeface="Verdana" pitchFamily="34" charset="0"/>
                <a:ea typeface="微软雅黑" pitchFamily="34" charset="-122"/>
                <a:sym typeface="Wingdings" pitchFamily="2" charset="2"/>
              </a:rPr>
              <a:t>i</a:t>
            </a:r>
            <a:r>
              <a:rPr kumimoji="1" lang="en-US" altLang="zh-CN" sz="2400" b="1" dirty="0">
                <a:solidFill>
                  <a:schemeClr val="bg2">
                    <a:lumMod val="10000"/>
                  </a:schemeClr>
                </a:solidFill>
                <a:latin typeface="Verdana" pitchFamily="34" charset="0"/>
                <a:ea typeface="微软雅黑" pitchFamily="34" charset="-122"/>
                <a:sym typeface="Wingdings" pitchFamily="2" charset="2"/>
              </a:rPr>
              <a:t> ) = L</a:t>
            </a:r>
            <a:r>
              <a:rPr kumimoji="1" lang="en-US" altLang="zh-CN" sz="2800" b="1" baseline="-20000" dirty="0">
                <a:solidFill>
                  <a:schemeClr val="bg2">
                    <a:lumMod val="10000"/>
                  </a:schemeClr>
                </a:solidFill>
                <a:latin typeface="Verdana" panose="020B0604030504040204" pitchFamily="34" charset="0"/>
                <a:ea typeface="微软雅黑" pitchFamily="34" charset="-122"/>
                <a:sym typeface="Wingdings" pitchFamily="2" charset="2"/>
              </a:rPr>
              <a:t>a</a:t>
            </a:r>
            <a:r>
              <a:rPr kumimoji="1" lang="en-US" altLang="zh-CN" sz="2400" b="1" dirty="0">
                <a:solidFill>
                  <a:schemeClr val="bg2">
                    <a:lumMod val="10000"/>
                  </a:schemeClr>
                </a:solidFill>
                <a:latin typeface="Verdana" pitchFamily="34" charset="0"/>
                <a:ea typeface="微软雅黑" pitchFamily="34" charset="-122"/>
                <a:sym typeface="Wingdings" pitchFamily="2" charset="2"/>
              </a:rPr>
              <a:t> ( </a:t>
            </a:r>
            <a:r>
              <a:rPr kumimoji="1" lang="en-US" altLang="zh-CN" sz="2400" b="1" dirty="0" err="1">
                <a:solidFill>
                  <a:schemeClr val="bg2">
                    <a:lumMod val="10000"/>
                  </a:schemeClr>
                </a:solidFill>
                <a:latin typeface="Verdana" pitchFamily="34" charset="0"/>
                <a:ea typeface="微软雅黑" pitchFamily="34" charset="-122"/>
                <a:sym typeface="Wingdings" pitchFamily="2" charset="2"/>
              </a:rPr>
              <a:t>i</a:t>
            </a:r>
            <a:r>
              <a:rPr kumimoji="1" lang="en-US" altLang="zh-CN" sz="2400" b="1" dirty="0">
                <a:solidFill>
                  <a:schemeClr val="bg2">
                    <a:lumMod val="10000"/>
                  </a:schemeClr>
                </a:solidFill>
                <a:latin typeface="Verdana" pitchFamily="34" charset="0"/>
                <a:ea typeface="微软雅黑" pitchFamily="34" charset="-122"/>
                <a:sym typeface="Wingdings" pitchFamily="2" charset="2"/>
              </a:rPr>
              <a:t> ) }</a:t>
            </a:r>
          </a:p>
          <a:p>
            <a:pPr eaLnBrk="1" hangingPunct="1">
              <a:lnSpc>
                <a:spcPct val="135000"/>
              </a:lnSpc>
              <a:buFontTx/>
              <a:buChar char="•"/>
            </a:pPr>
            <a:r>
              <a:rPr kumimoji="1" lang="zh-CN" altLang="en-US" sz="2400" b="1" dirty="0">
                <a:solidFill>
                  <a:schemeClr val="bg2">
                    <a:lumMod val="10000"/>
                  </a:schemeClr>
                </a:solidFill>
                <a:latin typeface="Verdana" pitchFamily="34" charset="0"/>
                <a:ea typeface="微软雅黑" pitchFamily="34" charset="-122"/>
                <a:sym typeface="Wingdings" pitchFamily="2" charset="2"/>
              </a:rPr>
              <a:t>关键路径</a:t>
            </a:r>
            <a:r>
              <a:rPr kumimoji="1" lang="en-US" altLang="zh-CN" sz="2400" b="1" dirty="0">
                <a:solidFill>
                  <a:schemeClr val="bg2">
                    <a:lumMod val="10000"/>
                  </a:schemeClr>
                </a:solidFill>
                <a:latin typeface="Verdana" pitchFamily="34" charset="0"/>
                <a:ea typeface="微软雅黑" pitchFamily="34" charset="-122"/>
                <a:sym typeface="Wingdings" pitchFamily="2" charset="2"/>
              </a:rPr>
              <a:t>: </a:t>
            </a:r>
          </a:p>
          <a:p>
            <a:pPr lvl="1" eaLnBrk="1" hangingPunct="1">
              <a:lnSpc>
                <a:spcPct val="135000"/>
              </a:lnSpc>
            </a:pPr>
            <a:r>
              <a:rPr kumimoji="1" lang="en-US" altLang="zh-CN" sz="2400" b="1">
                <a:solidFill>
                  <a:schemeClr val="bg2">
                    <a:lumMod val="10000"/>
                  </a:schemeClr>
                </a:solidFill>
                <a:latin typeface="Verdana" pitchFamily="34" charset="0"/>
                <a:ea typeface="微软雅黑" pitchFamily="34" charset="-122"/>
                <a:sym typeface="Wingdings" pitchFamily="2" charset="2"/>
              </a:rPr>
              <a:t>  v</a:t>
            </a:r>
            <a:r>
              <a:rPr kumimoji="1" lang="en-US" altLang="zh-CN" sz="2800" b="1" baseline="-20000">
                <a:solidFill>
                  <a:schemeClr val="bg2">
                    <a:lumMod val="10000"/>
                  </a:schemeClr>
                </a:solidFill>
                <a:latin typeface="Verdana" panose="020B0604030504040204" pitchFamily="34" charset="0"/>
                <a:ea typeface="微软雅黑" pitchFamily="34" charset="-122"/>
                <a:sym typeface="Wingdings" pitchFamily="2" charset="2"/>
              </a:rPr>
              <a:t>0</a:t>
            </a:r>
            <a:r>
              <a:rPr kumimoji="1" lang="en-US" altLang="zh-CN" sz="2400" b="1" dirty="0" err="1">
                <a:solidFill>
                  <a:schemeClr val="bg2">
                    <a:lumMod val="10000"/>
                  </a:schemeClr>
                </a:solidFill>
                <a:latin typeface="微软雅黑" panose="020B0503020204020204" pitchFamily="34" charset="-122"/>
                <a:ea typeface="微软雅黑" panose="020B0503020204020204" pitchFamily="34" charset="-122"/>
                <a:sym typeface="Wingdings" pitchFamily="2" charset="2"/>
              </a:rPr>
              <a:t>→</a:t>
            </a:r>
            <a:r>
              <a:rPr kumimoji="1" lang="en-US" altLang="zh-CN" sz="2400" b="1" dirty="0" err="1">
                <a:solidFill>
                  <a:schemeClr val="bg2">
                    <a:lumMod val="10000"/>
                  </a:schemeClr>
                </a:solidFill>
                <a:latin typeface="Verdana" pitchFamily="34" charset="0"/>
                <a:ea typeface="微软雅黑" pitchFamily="34" charset="-122"/>
                <a:sym typeface="Wingdings" pitchFamily="2" charset="2"/>
              </a:rPr>
              <a:t>v</a:t>
            </a:r>
            <a:r>
              <a:rPr kumimoji="1" lang="en-US" altLang="zh-CN" sz="2800" b="1" baseline="-20000" dirty="0" err="1">
                <a:solidFill>
                  <a:schemeClr val="bg2">
                    <a:lumMod val="10000"/>
                  </a:schemeClr>
                </a:solidFill>
                <a:latin typeface="Verdana" panose="020B0604030504040204" pitchFamily="34" charset="0"/>
                <a:ea typeface="微软雅黑" pitchFamily="34" charset="-122"/>
                <a:sym typeface="Wingdings" pitchFamily="2" charset="2"/>
              </a:rPr>
              <a:t>1</a:t>
            </a:r>
            <a:r>
              <a:rPr kumimoji="1" lang="en-US" altLang="zh-CN" sz="2400" b="1" dirty="0" err="1">
                <a:solidFill>
                  <a:schemeClr val="bg2">
                    <a:lumMod val="10000"/>
                  </a:schemeClr>
                </a:solidFill>
                <a:latin typeface="微软雅黑" panose="020B0503020204020204" pitchFamily="34" charset="-122"/>
                <a:ea typeface="微软雅黑" panose="020B0503020204020204" pitchFamily="34" charset="-122"/>
                <a:sym typeface="Wingdings" pitchFamily="2" charset="2"/>
              </a:rPr>
              <a:t>→</a:t>
            </a:r>
            <a:r>
              <a:rPr kumimoji="1" lang="en-US" altLang="zh-CN" sz="2400" b="1" dirty="0" err="1">
                <a:solidFill>
                  <a:schemeClr val="bg2">
                    <a:lumMod val="10000"/>
                  </a:schemeClr>
                </a:solidFill>
                <a:latin typeface="Verdana" pitchFamily="34" charset="0"/>
                <a:ea typeface="微软雅黑" pitchFamily="34" charset="-122"/>
                <a:sym typeface="Wingdings" pitchFamily="2" charset="2"/>
              </a:rPr>
              <a:t>v</a:t>
            </a:r>
            <a:r>
              <a:rPr kumimoji="1" lang="en-US" altLang="zh-CN" sz="2800" b="1" baseline="-20000" dirty="0" err="1">
                <a:solidFill>
                  <a:schemeClr val="bg2">
                    <a:lumMod val="10000"/>
                  </a:schemeClr>
                </a:solidFill>
                <a:latin typeface="Verdana" panose="020B0604030504040204" pitchFamily="34" charset="0"/>
                <a:ea typeface="微软雅黑" pitchFamily="34" charset="-122"/>
                <a:sym typeface="Wingdings" pitchFamily="2" charset="2"/>
              </a:rPr>
              <a:t>4</a:t>
            </a:r>
            <a:r>
              <a:rPr kumimoji="1" lang="en-US" altLang="zh-CN" sz="2400" b="1" dirty="0" err="1">
                <a:solidFill>
                  <a:schemeClr val="bg2">
                    <a:lumMod val="10000"/>
                  </a:schemeClr>
                </a:solidFill>
                <a:latin typeface="微软雅黑" panose="020B0503020204020204" pitchFamily="34" charset="-122"/>
                <a:ea typeface="微软雅黑" panose="020B0503020204020204" pitchFamily="34" charset="-122"/>
                <a:sym typeface="Wingdings" pitchFamily="2" charset="2"/>
              </a:rPr>
              <a:t>→</a:t>
            </a:r>
            <a:r>
              <a:rPr kumimoji="1" lang="en-US" altLang="zh-CN" sz="2400" b="1" dirty="0" err="1">
                <a:solidFill>
                  <a:schemeClr val="bg2">
                    <a:lumMod val="10000"/>
                  </a:schemeClr>
                </a:solidFill>
                <a:latin typeface="Verdana" pitchFamily="34" charset="0"/>
                <a:ea typeface="微软雅黑" pitchFamily="34" charset="-122"/>
                <a:sym typeface="Wingdings" pitchFamily="2" charset="2"/>
              </a:rPr>
              <a:t>v</a:t>
            </a:r>
            <a:r>
              <a:rPr kumimoji="1" lang="en-US" altLang="zh-CN" sz="2800" b="1" baseline="-20000" dirty="0" err="1">
                <a:solidFill>
                  <a:schemeClr val="bg2">
                    <a:lumMod val="10000"/>
                  </a:schemeClr>
                </a:solidFill>
                <a:latin typeface="Verdana" panose="020B0604030504040204" pitchFamily="34" charset="0"/>
                <a:ea typeface="微软雅黑" pitchFamily="34" charset="-122"/>
                <a:sym typeface="Wingdings" pitchFamily="2" charset="2"/>
              </a:rPr>
              <a:t>6</a:t>
            </a:r>
            <a:r>
              <a:rPr kumimoji="1" lang="en-US" altLang="zh-CN" sz="2400" b="1" dirty="0" err="1">
                <a:solidFill>
                  <a:schemeClr val="bg2">
                    <a:lumMod val="10000"/>
                  </a:schemeClr>
                </a:solidFill>
                <a:latin typeface="微软雅黑" panose="020B0503020204020204" pitchFamily="34" charset="-122"/>
                <a:ea typeface="微软雅黑" panose="020B0503020204020204" pitchFamily="34" charset="-122"/>
                <a:sym typeface="Wingdings" pitchFamily="2" charset="2"/>
              </a:rPr>
              <a:t>→</a:t>
            </a:r>
            <a:r>
              <a:rPr kumimoji="1" lang="en-US" altLang="zh-CN" sz="2400" b="1" dirty="0" err="1">
                <a:solidFill>
                  <a:schemeClr val="bg2">
                    <a:lumMod val="10000"/>
                  </a:schemeClr>
                </a:solidFill>
                <a:latin typeface="Verdana" pitchFamily="34" charset="0"/>
                <a:ea typeface="微软雅黑" pitchFamily="34" charset="-122"/>
                <a:sym typeface="Wingdings" pitchFamily="2" charset="2"/>
              </a:rPr>
              <a:t>v</a:t>
            </a:r>
            <a:r>
              <a:rPr kumimoji="1" lang="en-US" altLang="zh-CN" sz="2800" b="1" baseline="-20000" dirty="0" err="1">
                <a:solidFill>
                  <a:schemeClr val="bg2">
                    <a:lumMod val="10000"/>
                  </a:schemeClr>
                </a:solidFill>
                <a:latin typeface="Verdana" panose="020B0604030504040204" pitchFamily="34" charset="0"/>
                <a:ea typeface="微软雅黑" pitchFamily="34" charset="-122"/>
                <a:sym typeface="Wingdings" pitchFamily="2" charset="2"/>
              </a:rPr>
              <a:t>8</a:t>
            </a:r>
            <a:endParaRPr kumimoji="1" lang="zh-CN" altLang="en-US" sz="2800" b="1" baseline="-20000" dirty="0">
              <a:solidFill>
                <a:schemeClr val="bg2">
                  <a:lumMod val="10000"/>
                </a:schemeClr>
              </a:solidFill>
              <a:latin typeface="Verdana" panose="020B0604030504040204" pitchFamily="34" charset="0"/>
              <a:ea typeface="微软雅黑" pitchFamily="34" charset="-122"/>
              <a:sym typeface="Wingdings" pitchFamily="2" charset="2"/>
            </a:endParaRPr>
          </a:p>
        </p:txBody>
      </p:sp>
      <p:grpSp>
        <p:nvGrpSpPr>
          <p:cNvPr id="6" name="Group 5"/>
          <p:cNvGrpSpPr>
            <a:grpSpLocks/>
          </p:cNvGrpSpPr>
          <p:nvPr/>
        </p:nvGrpSpPr>
        <p:grpSpPr bwMode="auto">
          <a:xfrm>
            <a:off x="395288" y="260746"/>
            <a:ext cx="8604250" cy="4392613"/>
            <a:chOff x="272" y="1570"/>
            <a:chExt cx="5420" cy="2767"/>
          </a:xfrm>
        </p:grpSpPr>
        <p:sp>
          <p:nvSpPr>
            <p:cNvPr id="7" name="Rectangle 6"/>
            <p:cNvSpPr>
              <a:spLocks noChangeArrowheads="1"/>
            </p:cNvSpPr>
            <p:nvPr/>
          </p:nvSpPr>
          <p:spPr bwMode="auto">
            <a:xfrm>
              <a:off x="272" y="2478"/>
              <a:ext cx="552"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solidFill>
                    <a:srgbClr val="CC0000"/>
                  </a:solidFill>
                  <a:latin typeface="微软雅黑" panose="020B0503020204020204" pitchFamily="34" charset="-122"/>
                  <a:ea typeface="微软雅黑" panose="020B0503020204020204" pitchFamily="34" charset="-122"/>
                </a:rPr>
                <a:t>源点</a:t>
              </a:r>
            </a:p>
          </p:txBody>
        </p:sp>
        <p:sp>
          <p:nvSpPr>
            <p:cNvPr id="8" name="Rectangle 7"/>
            <p:cNvSpPr>
              <a:spLocks noChangeArrowheads="1"/>
            </p:cNvSpPr>
            <p:nvPr/>
          </p:nvSpPr>
          <p:spPr bwMode="auto">
            <a:xfrm>
              <a:off x="5140" y="2479"/>
              <a:ext cx="552"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2400" b="1">
                  <a:solidFill>
                    <a:srgbClr val="CC0000"/>
                  </a:solidFill>
                  <a:latin typeface="微软雅黑" panose="020B0503020204020204" pitchFamily="34" charset="-122"/>
                  <a:ea typeface="微软雅黑" panose="020B0503020204020204" pitchFamily="34" charset="-122"/>
                </a:rPr>
                <a:t>汇点</a:t>
              </a:r>
            </a:p>
          </p:txBody>
        </p:sp>
        <p:grpSp>
          <p:nvGrpSpPr>
            <p:cNvPr id="9" name="Group 8"/>
            <p:cNvGrpSpPr>
              <a:grpSpLocks/>
            </p:cNvGrpSpPr>
            <p:nvPr/>
          </p:nvGrpSpPr>
          <p:grpSpPr bwMode="auto">
            <a:xfrm>
              <a:off x="1719" y="3018"/>
              <a:ext cx="629" cy="608"/>
              <a:chOff x="1020" y="2568"/>
              <a:chExt cx="629" cy="608"/>
            </a:xfrm>
          </p:grpSpPr>
          <p:grpSp>
            <p:nvGrpSpPr>
              <p:cNvPr id="82" name="Group 9"/>
              <p:cNvGrpSpPr>
                <a:grpSpLocks/>
              </p:cNvGrpSpPr>
              <p:nvPr/>
            </p:nvGrpSpPr>
            <p:grpSpPr bwMode="auto">
              <a:xfrm>
                <a:off x="1020" y="2568"/>
                <a:ext cx="629" cy="608"/>
                <a:chOff x="4003" y="3226"/>
                <a:chExt cx="614" cy="615"/>
              </a:xfrm>
            </p:grpSpPr>
            <p:sp>
              <p:nvSpPr>
                <p:cNvPr id="84" name="Oval 10"/>
                <p:cNvSpPr>
                  <a:spLocks noChangeArrowheads="1"/>
                </p:cNvSpPr>
                <p:nvPr/>
              </p:nvSpPr>
              <p:spPr bwMode="auto">
                <a:xfrm>
                  <a:off x="4003" y="3226"/>
                  <a:ext cx="614" cy="615"/>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85" name="Line 11"/>
                <p:cNvSpPr>
                  <a:spLocks noChangeShapeType="1"/>
                </p:cNvSpPr>
                <p:nvPr/>
              </p:nvSpPr>
              <p:spPr bwMode="auto">
                <a:xfrm>
                  <a:off x="4310" y="3226"/>
                  <a:ext cx="0" cy="6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86" name="Line 12"/>
                <p:cNvSpPr>
                  <a:spLocks noChangeShapeType="1"/>
                </p:cNvSpPr>
                <p:nvPr/>
              </p:nvSpPr>
              <p:spPr bwMode="auto">
                <a:xfrm flipH="1">
                  <a:off x="4310" y="3533"/>
                  <a:ext cx="3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83" name="Rectangle 13"/>
              <p:cNvSpPr>
                <a:spLocks noChangeArrowheads="1"/>
              </p:cNvSpPr>
              <p:nvPr/>
            </p:nvSpPr>
            <p:spPr bwMode="auto">
              <a:xfrm>
                <a:off x="1025" y="2668"/>
                <a:ext cx="307"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b="1">
                    <a:latin typeface="Verdana" pitchFamily="34" charset="0"/>
                    <a:ea typeface="宋体" pitchFamily="2" charset="-122"/>
                  </a:rPr>
                  <a:t>2</a:t>
                </a:r>
              </a:p>
            </p:txBody>
          </p:sp>
        </p:grpSp>
        <p:sp>
          <p:nvSpPr>
            <p:cNvPr id="10" name="Line 14"/>
            <p:cNvSpPr>
              <a:spLocks noChangeShapeType="1"/>
            </p:cNvSpPr>
            <p:nvPr/>
          </p:nvSpPr>
          <p:spPr bwMode="auto">
            <a:xfrm flipV="1">
              <a:off x="1292" y="1979"/>
              <a:ext cx="454" cy="36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5"/>
            <p:cNvSpPr>
              <a:spLocks noChangeShapeType="1"/>
            </p:cNvSpPr>
            <p:nvPr/>
          </p:nvSpPr>
          <p:spPr bwMode="auto">
            <a:xfrm>
              <a:off x="1304" y="2840"/>
              <a:ext cx="442" cy="36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6"/>
            <p:cNvSpPr>
              <a:spLocks noChangeShapeType="1"/>
            </p:cNvSpPr>
            <p:nvPr/>
          </p:nvSpPr>
          <p:spPr bwMode="auto">
            <a:xfrm flipV="1">
              <a:off x="3243" y="3521"/>
              <a:ext cx="408" cy="36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7"/>
            <p:cNvSpPr>
              <a:spLocks noChangeArrowheads="1"/>
            </p:cNvSpPr>
            <p:nvPr/>
          </p:nvSpPr>
          <p:spPr bwMode="auto">
            <a:xfrm>
              <a:off x="930" y="1943"/>
              <a:ext cx="701"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200" b="1">
                  <a:solidFill>
                    <a:srgbClr val="0000CC"/>
                  </a:solidFill>
                  <a:latin typeface="Georgia" pitchFamily="18" charset="0"/>
                  <a:ea typeface="宋体" pitchFamily="2" charset="-122"/>
                </a:rPr>
                <a:t>a0=6</a:t>
              </a:r>
            </a:p>
          </p:txBody>
        </p:sp>
        <p:sp>
          <p:nvSpPr>
            <p:cNvPr id="14" name="Rectangle 18"/>
            <p:cNvSpPr>
              <a:spLocks noChangeArrowheads="1"/>
            </p:cNvSpPr>
            <p:nvPr/>
          </p:nvSpPr>
          <p:spPr bwMode="auto">
            <a:xfrm>
              <a:off x="1338" y="2795"/>
              <a:ext cx="701" cy="1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200" b="1">
                  <a:solidFill>
                    <a:srgbClr val="0000CC"/>
                  </a:solidFill>
                  <a:latin typeface="Georgia" pitchFamily="18" charset="0"/>
                  <a:ea typeface="宋体" pitchFamily="2" charset="-122"/>
                </a:rPr>
                <a:t>a1=4</a:t>
              </a:r>
            </a:p>
          </p:txBody>
        </p:sp>
        <p:sp>
          <p:nvSpPr>
            <p:cNvPr id="15" name="Rectangle 19"/>
            <p:cNvSpPr>
              <a:spLocks noChangeArrowheads="1"/>
            </p:cNvSpPr>
            <p:nvPr/>
          </p:nvSpPr>
          <p:spPr bwMode="auto">
            <a:xfrm>
              <a:off x="2336" y="2976"/>
              <a:ext cx="701" cy="1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200" b="1">
                  <a:solidFill>
                    <a:srgbClr val="0000CC"/>
                  </a:solidFill>
                  <a:latin typeface="Georgia" pitchFamily="18" charset="0"/>
                  <a:ea typeface="宋体" pitchFamily="2" charset="-122"/>
                </a:rPr>
                <a:t>a4=1</a:t>
              </a:r>
            </a:p>
          </p:txBody>
        </p:sp>
        <p:sp>
          <p:nvSpPr>
            <p:cNvPr id="16" name="Rectangle 20"/>
            <p:cNvSpPr>
              <a:spLocks noChangeArrowheads="1"/>
            </p:cNvSpPr>
            <p:nvPr/>
          </p:nvSpPr>
          <p:spPr bwMode="auto">
            <a:xfrm>
              <a:off x="2336" y="1979"/>
              <a:ext cx="701" cy="1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200" b="1">
                  <a:solidFill>
                    <a:srgbClr val="0000CC"/>
                  </a:solidFill>
                  <a:latin typeface="Georgia" pitchFamily="18" charset="0"/>
                  <a:ea typeface="宋体" pitchFamily="2" charset="-122"/>
                </a:rPr>
                <a:t>a3=1</a:t>
              </a:r>
            </a:p>
          </p:txBody>
        </p:sp>
        <p:sp>
          <p:nvSpPr>
            <p:cNvPr id="17" name="Rectangle 21"/>
            <p:cNvSpPr>
              <a:spLocks noChangeArrowheads="1"/>
            </p:cNvSpPr>
            <p:nvPr/>
          </p:nvSpPr>
          <p:spPr bwMode="auto">
            <a:xfrm>
              <a:off x="3268" y="2795"/>
              <a:ext cx="701" cy="1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200" b="1">
                  <a:solidFill>
                    <a:srgbClr val="0000CC"/>
                  </a:solidFill>
                  <a:latin typeface="Georgia" pitchFamily="18" charset="0"/>
                  <a:ea typeface="宋体" pitchFamily="2" charset="-122"/>
                </a:rPr>
                <a:t>a7=7</a:t>
              </a:r>
            </a:p>
          </p:txBody>
        </p:sp>
        <p:sp>
          <p:nvSpPr>
            <p:cNvPr id="18" name="Rectangle 22"/>
            <p:cNvSpPr>
              <a:spLocks noChangeArrowheads="1"/>
            </p:cNvSpPr>
            <p:nvPr/>
          </p:nvSpPr>
          <p:spPr bwMode="auto">
            <a:xfrm>
              <a:off x="3268" y="3725"/>
              <a:ext cx="715" cy="1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200" b="1">
                  <a:solidFill>
                    <a:srgbClr val="0000CC"/>
                  </a:solidFill>
                  <a:latin typeface="Georgia" pitchFamily="18" charset="0"/>
                  <a:ea typeface="宋体" pitchFamily="2" charset="-122"/>
                </a:rPr>
                <a:t>a8=4</a:t>
              </a:r>
            </a:p>
          </p:txBody>
        </p:sp>
        <p:sp>
          <p:nvSpPr>
            <p:cNvPr id="19" name="Rectangle 23"/>
            <p:cNvSpPr>
              <a:spLocks noChangeArrowheads="1"/>
            </p:cNvSpPr>
            <p:nvPr/>
          </p:nvSpPr>
          <p:spPr bwMode="auto">
            <a:xfrm>
              <a:off x="4195" y="2049"/>
              <a:ext cx="794" cy="2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200" b="1">
                  <a:solidFill>
                    <a:srgbClr val="0000CC"/>
                  </a:solidFill>
                  <a:latin typeface="Georgia" pitchFamily="18" charset="0"/>
                  <a:ea typeface="宋体" pitchFamily="2" charset="-122"/>
                </a:rPr>
                <a:t>a9=2</a:t>
              </a:r>
            </a:p>
          </p:txBody>
        </p:sp>
        <p:grpSp>
          <p:nvGrpSpPr>
            <p:cNvPr id="20" name="Group 24"/>
            <p:cNvGrpSpPr>
              <a:grpSpLocks/>
            </p:cNvGrpSpPr>
            <p:nvPr/>
          </p:nvGrpSpPr>
          <p:grpSpPr bwMode="auto">
            <a:xfrm>
              <a:off x="805" y="2280"/>
              <a:ext cx="630" cy="608"/>
              <a:chOff x="158" y="1615"/>
              <a:chExt cx="630" cy="608"/>
            </a:xfrm>
          </p:grpSpPr>
          <p:grpSp>
            <p:nvGrpSpPr>
              <p:cNvPr id="77" name="Group 25"/>
              <p:cNvGrpSpPr>
                <a:grpSpLocks/>
              </p:cNvGrpSpPr>
              <p:nvPr/>
            </p:nvGrpSpPr>
            <p:grpSpPr bwMode="auto">
              <a:xfrm>
                <a:off x="158" y="1615"/>
                <a:ext cx="630" cy="608"/>
                <a:chOff x="4003" y="3226"/>
                <a:chExt cx="614" cy="615"/>
              </a:xfrm>
            </p:grpSpPr>
            <p:sp>
              <p:nvSpPr>
                <p:cNvPr id="79" name="Oval 26"/>
                <p:cNvSpPr>
                  <a:spLocks noChangeArrowheads="1"/>
                </p:cNvSpPr>
                <p:nvPr/>
              </p:nvSpPr>
              <p:spPr bwMode="auto">
                <a:xfrm>
                  <a:off x="4003" y="3226"/>
                  <a:ext cx="614" cy="615"/>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80" name="Line 27"/>
                <p:cNvSpPr>
                  <a:spLocks noChangeShapeType="1"/>
                </p:cNvSpPr>
                <p:nvPr/>
              </p:nvSpPr>
              <p:spPr bwMode="auto">
                <a:xfrm>
                  <a:off x="4310" y="3226"/>
                  <a:ext cx="0" cy="6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81" name="Line 28"/>
                <p:cNvSpPr>
                  <a:spLocks noChangeShapeType="1"/>
                </p:cNvSpPr>
                <p:nvPr/>
              </p:nvSpPr>
              <p:spPr bwMode="auto">
                <a:xfrm flipH="1">
                  <a:off x="4310" y="3533"/>
                  <a:ext cx="3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78" name="Rectangle 29"/>
              <p:cNvSpPr>
                <a:spLocks noChangeArrowheads="1"/>
              </p:cNvSpPr>
              <p:nvPr/>
            </p:nvSpPr>
            <p:spPr bwMode="auto">
              <a:xfrm>
                <a:off x="163" y="1716"/>
                <a:ext cx="307"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b="1">
                    <a:latin typeface="Verdana" pitchFamily="34" charset="0"/>
                    <a:ea typeface="宋体" pitchFamily="2" charset="-122"/>
                  </a:rPr>
                  <a:t>0</a:t>
                </a:r>
              </a:p>
            </p:txBody>
          </p:sp>
        </p:grpSp>
        <p:grpSp>
          <p:nvGrpSpPr>
            <p:cNvPr id="21" name="Group 30"/>
            <p:cNvGrpSpPr>
              <a:grpSpLocks/>
            </p:cNvGrpSpPr>
            <p:nvPr/>
          </p:nvGrpSpPr>
          <p:grpSpPr bwMode="auto">
            <a:xfrm>
              <a:off x="4530" y="2308"/>
              <a:ext cx="630" cy="608"/>
              <a:chOff x="3883" y="1643"/>
              <a:chExt cx="630" cy="608"/>
            </a:xfrm>
          </p:grpSpPr>
          <p:grpSp>
            <p:nvGrpSpPr>
              <p:cNvPr id="72" name="Group 31"/>
              <p:cNvGrpSpPr>
                <a:grpSpLocks/>
              </p:cNvGrpSpPr>
              <p:nvPr/>
            </p:nvGrpSpPr>
            <p:grpSpPr bwMode="auto">
              <a:xfrm>
                <a:off x="3883" y="1643"/>
                <a:ext cx="630" cy="608"/>
                <a:chOff x="5925" y="2087"/>
                <a:chExt cx="630" cy="608"/>
              </a:xfrm>
            </p:grpSpPr>
            <p:sp>
              <p:nvSpPr>
                <p:cNvPr id="74" name="Oval 32"/>
                <p:cNvSpPr>
                  <a:spLocks noChangeArrowheads="1"/>
                </p:cNvSpPr>
                <p:nvPr/>
              </p:nvSpPr>
              <p:spPr bwMode="auto">
                <a:xfrm>
                  <a:off x="5925" y="2087"/>
                  <a:ext cx="630" cy="608"/>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75" name="Line 33"/>
                <p:cNvSpPr>
                  <a:spLocks noChangeShapeType="1"/>
                </p:cNvSpPr>
                <p:nvPr/>
              </p:nvSpPr>
              <p:spPr bwMode="auto">
                <a:xfrm>
                  <a:off x="6240" y="2087"/>
                  <a:ext cx="0" cy="6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76" name="Line 34"/>
                <p:cNvSpPr>
                  <a:spLocks noChangeShapeType="1"/>
                </p:cNvSpPr>
                <p:nvPr/>
              </p:nvSpPr>
              <p:spPr bwMode="auto">
                <a:xfrm flipH="1">
                  <a:off x="6240" y="2391"/>
                  <a:ext cx="31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73" name="Rectangle 35"/>
              <p:cNvSpPr>
                <a:spLocks noChangeArrowheads="1"/>
              </p:cNvSpPr>
              <p:nvPr/>
            </p:nvSpPr>
            <p:spPr bwMode="auto">
              <a:xfrm>
                <a:off x="3888" y="1744"/>
                <a:ext cx="307"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b="1">
                    <a:latin typeface="Verdana" pitchFamily="34" charset="0"/>
                    <a:ea typeface="宋体" pitchFamily="2" charset="-122"/>
                  </a:rPr>
                  <a:t>8</a:t>
                </a:r>
              </a:p>
            </p:txBody>
          </p:sp>
        </p:grpSp>
        <p:grpSp>
          <p:nvGrpSpPr>
            <p:cNvPr id="22" name="Group 36"/>
            <p:cNvGrpSpPr>
              <a:grpSpLocks/>
            </p:cNvGrpSpPr>
            <p:nvPr/>
          </p:nvGrpSpPr>
          <p:grpSpPr bwMode="auto">
            <a:xfrm>
              <a:off x="2626" y="2308"/>
              <a:ext cx="629" cy="608"/>
              <a:chOff x="1979" y="1643"/>
              <a:chExt cx="629" cy="608"/>
            </a:xfrm>
          </p:grpSpPr>
          <p:grpSp>
            <p:nvGrpSpPr>
              <p:cNvPr id="67" name="Group 37"/>
              <p:cNvGrpSpPr>
                <a:grpSpLocks/>
              </p:cNvGrpSpPr>
              <p:nvPr/>
            </p:nvGrpSpPr>
            <p:grpSpPr bwMode="auto">
              <a:xfrm>
                <a:off x="1979" y="1643"/>
                <a:ext cx="629" cy="608"/>
                <a:chOff x="4003" y="3226"/>
                <a:chExt cx="614" cy="615"/>
              </a:xfrm>
            </p:grpSpPr>
            <p:sp>
              <p:nvSpPr>
                <p:cNvPr id="69" name="Oval 38"/>
                <p:cNvSpPr>
                  <a:spLocks noChangeArrowheads="1"/>
                </p:cNvSpPr>
                <p:nvPr/>
              </p:nvSpPr>
              <p:spPr bwMode="auto">
                <a:xfrm>
                  <a:off x="4003" y="3226"/>
                  <a:ext cx="614" cy="615"/>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70" name="Line 39"/>
                <p:cNvSpPr>
                  <a:spLocks noChangeShapeType="1"/>
                </p:cNvSpPr>
                <p:nvPr/>
              </p:nvSpPr>
              <p:spPr bwMode="auto">
                <a:xfrm>
                  <a:off x="4310" y="3226"/>
                  <a:ext cx="0" cy="6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71" name="Line 40"/>
                <p:cNvSpPr>
                  <a:spLocks noChangeShapeType="1"/>
                </p:cNvSpPr>
                <p:nvPr/>
              </p:nvSpPr>
              <p:spPr bwMode="auto">
                <a:xfrm flipH="1">
                  <a:off x="4310" y="3533"/>
                  <a:ext cx="3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68" name="Rectangle 41"/>
              <p:cNvSpPr>
                <a:spLocks noChangeArrowheads="1"/>
              </p:cNvSpPr>
              <p:nvPr/>
            </p:nvSpPr>
            <p:spPr bwMode="auto">
              <a:xfrm>
                <a:off x="1984" y="1744"/>
                <a:ext cx="307"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b="1">
                    <a:latin typeface="Verdana" pitchFamily="34" charset="0"/>
                    <a:ea typeface="宋体" pitchFamily="2" charset="-122"/>
                  </a:rPr>
                  <a:t>4</a:t>
                </a:r>
              </a:p>
            </p:txBody>
          </p:sp>
        </p:grpSp>
        <p:sp>
          <p:nvSpPr>
            <p:cNvPr id="23" name="Line 42"/>
            <p:cNvSpPr>
              <a:spLocks noChangeShapeType="1"/>
            </p:cNvSpPr>
            <p:nvPr/>
          </p:nvSpPr>
          <p:spPr bwMode="auto">
            <a:xfrm>
              <a:off x="2290" y="2024"/>
              <a:ext cx="454" cy="36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 name="Group 43"/>
            <p:cNvGrpSpPr>
              <a:grpSpLocks/>
            </p:cNvGrpSpPr>
            <p:nvPr/>
          </p:nvGrpSpPr>
          <p:grpSpPr bwMode="auto">
            <a:xfrm>
              <a:off x="3577" y="1570"/>
              <a:ext cx="630" cy="608"/>
              <a:chOff x="2930" y="691"/>
              <a:chExt cx="630" cy="608"/>
            </a:xfrm>
          </p:grpSpPr>
          <p:grpSp>
            <p:nvGrpSpPr>
              <p:cNvPr id="62" name="Group 44"/>
              <p:cNvGrpSpPr>
                <a:grpSpLocks/>
              </p:cNvGrpSpPr>
              <p:nvPr/>
            </p:nvGrpSpPr>
            <p:grpSpPr bwMode="auto">
              <a:xfrm>
                <a:off x="2930" y="691"/>
                <a:ext cx="630" cy="608"/>
                <a:chOff x="4003" y="3226"/>
                <a:chExt cx="614" cy="615"/>
              </a:xfrm>
            </p:grpSpPr>
            <p:sp>
              <p:nvSpPr>
                <p:cNvPr id="64" name="Oval 45"/>
                <p:cNvSpPr>
                  <a:spLocks noChangeArrowheads="1"/>
                </p:cNvSpPr>
                <p:nvPr/>
              </p:nvSpPr>
              <p:spPr bwMode="auto">
                <a:xfrm>
                  <a:off x="4003" y="3226"/>
                  <a:ext cx="614" cy="615"/>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65" name="Line 46"/>
                <p:cNvSpPr>
                  <a:spLocks noChangeShapeType="1"/>
                </p:cNvSpPr>
                <p:nvPr/>
              </p:nvSpPr>
              <p:spPr bwMode="auto">
                <a:xfrm>
                  <a:off x="4310" y="3226"/>
                  <a:ext cx="0" cy="6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66" name="Line 47"/>
                <p:cNvSpPr>
                  <a:spLocks noChangeShapeType="1"/>
                </p:cNvSpPr>
                <p:nvPr/>
              </p:nvSpPr>
              <p:spPr bwMode="auto">
                <a:xfrm flipH="1">
                  <a:off x="4310" y="3533"/>
                  <a:ext cx="3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63" name="Rectangle 48"/>
              <p:cNvSpPr>
                <a:spLocks noChangeArrowheads="1"/>
              </p:cNvSpPr>
              <p:nvPr/>
            </p:nvSpPr>
            <p:spPr bwMode="auto">
              <a:xfrm>
                <a:off x="2935" y="792"/>
                <a:ext cx="307"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b="1">
                    <a:latin typeface="Verdana" pitchFamily="34" charset="0"/>
                    <a:ea typeface="宋体" pitchFamily="2" charset="-122"/>
                  </a:rPr>
                  <a:t>6</a:t>
                </a:r>
              </a:p>
            </p:txBody>
          </p:sp>
        </p:grpSp>
        <p:grpSp>
          <p:nvGrpSpPr>
            <p:cNvPr id="25" name="Group 49"/>
            <p:cNvGrpSpPr>
              <a:grpSpLocks/>
            </p:cNvGrpSpPr>
            <p:nvPr/>
          </p:nvGrpSpPr>
          <p:grpSpPr bwMode="auto">
            <a:xfrm>
              <a:off x="1719" y="1570"/>
              <a:ext cx="629" cy="608"/>
              <a:chOff x="1072" y="691"/>
              <a:chExt cx="629" cy="608"/>
            </a:xfrm>
          </p:grpSpPr>
          <p:grpSp>
            <p:nvGrpSpPr>
              <p:cNvPr id="57" name="Group 50"/>
              <p:cNvGrpSpPr>
                <a:grpSpLocks/>
              </p:cNvGrpSpPr>
              <p:nvPr/>
            </p:nvGrpSpPr>
            <p:grpSpPr bwMode="auto">
              <a:xfrm>
                <a:off x="1072" y="691"/>
                <a:ext cx="629" cy="608"/>
                <a:chOff x="4003" y="3226"/>
                <a:chExt cx="614" cy="615"/>
              </a:xfrm>
            </p:grpSpPr>
            <p:sp>
              <p:nvSpPr>
                <p:cNvPr id="59" name="Oval 51"/>
                <p:cNvSpPr>
                  <a:spLocks noChangeArrowheads="1"/>
                </p:cNvSpPr>
                <p:nvPr/>
              </p:nvSpPr>
              <p:spPr bwMode="auto">
                <a:xfrm>
                  <a:off x="4003" y="3226"/>
                  <a:ext cx="614" cy="615"/>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60" name="Line 52"/>
                <p:cNvSpPr>
                  <a:spLocks noChangeShapeType="1"/>
                </p:cNvSpPr>
                <p:nvPr/>
              </p:nvSpPr>
              <p:spPr bwMode="auto">
                <a:xfrm>
                  <a:off x="4310" y="3226"/>
                  <a:ext cx="0" cy="6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61" name="Line 53"/>
                <p:cNvSpPr>
                  <a:spLocks noChangeShapeType="1"/>
                </p:cNvSpPr>
                <p:nvPr/>
              </p:nvSpPr>
              <p:spPr bwMode="auto">
                <a:xfrm flipH="1">
                  <a:off x="4310" y="3533"/>
                  <a:ext cx="3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58" name="Rectangle 54"/>
              <p:cNvSpPr>
                <a:spLocks noChangeArrowheads="1"/>
              </p:cNvSpPr>
              <p:nvPr/>
            </p:nvSpPr>
            <p:spPr bwMode="auto">
              <a:xfrm>
                <a:off x="1077" y="792"/>
                <a:ext cx="307"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b="1">
                    <a:latin typeface="Verdana" pitchFamily="34" charset="0"/>
                    <a:ea typeface="宋体" pitchFamily="2" charset="-122"/>
                  </a:rPr>
                  <a:t>1</a:t>
                </a:r>
              </a:p>
            </p:txBody>
          </p:sp>
        </p:grpSp>
        <p:sp>
          <p:nvSpPr>
            <p:cNvPr id="26" name="Line 55"/>
            <p:cNvSpPr>
              <a:spLocks noChangeShapeType="1"/>
            </p:cNvSpPr>
            <p:nvPr/>
          </p:nvSpPr>
          <p:spPr bwMode="auto">
            <a:xfrm flipV="1">
              <a:off x="2290" y="2840"/>
              <a:ext cx="454" cy="318"/>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56"/>
            <p:cNvSpPr>
              <a:spLocks noChangeShapeType="1"/>
            </p:cNvSpPr>
            <p:nvPr/>
          </p:nvSpPr>
          <p:spPr bwMode="auto">
            <a:xfrm>
              <a:off x="4150" y="2069"/>
              <a:ext cx="454" cy="36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 name="Group 57"/>
            <p:cNvGrpSpPr>
              <a:grpSpLocks/>
            </p:cNvGrpSpPr>
            <p:nvPr/>
          </p:nvGrpSpPr>
          <p:grpSpPr bwMode="auto">
            <a:xfrm>
              <a:off x="2658" y="3729"/>
              <a:ext cx="630" cy="608"/>
              <a:chOff x="2658" y="3729"/>
              <a:chExt cx="630" cy="608"/>
            </a:xfrm>
          </p:grpSpPr>
          <p:grpSp>
            <p:nvGrpSpPr>
              <p:cNvPr id="52" name="Group 58"/>
              <p:cNvGrpSpPr>
                <a:grpSpLocks/>
              </p:cNvGrpSpPr>
              <p:nvPr/>
            </p:nvGrpSpPr>
            <p:grpSpPr bwMode="auto">
              <a:xfrm>
                <a:off x="2658" y="3729"/>
                <a:ext cx="630" cy="608"/>
                <a:chOff x="4003" y="3226"/>
                <a:chExt cx="614" cy="615"/>
              </a:xfrm>
            </p:grpSpPr>
            <p:sp>
              <p:nvSpPr>
                <p:cNvPr id="54" name="Oval 59"/>
                <p:cNvSpPr>
                  <a:spLocks noChangeArrowheads="1"/>
                </p:cNvSpPr>
                <p:nvPr/>
              </p:nvSpPr>
              <p:spPr bwMode="auto">
                <a:xfrm>
                  <a:off x="4003" y="3226"/>
                  <a:ext cx="614" cy="615"/>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55" name="Line 60"/>
                <p:cNvSpPr>
                  <a:spLocks noChangeShapeType="1"/>
                </p:cNvSpPr>
                <p:nvPr/>
              </p:nvSpPr>
              <p:spPr bwMode="auto">
                <a:xfrm>
                  <a:off x="4310" y="3226"/>
                  <a:ext cx="0" cy="6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56" name="Line 61"/>
                <p:cNvSpPr>
                  <a:spLocks noChangeShapeType="1"/>
                </p:cNvSpPr>
                <p:nvPr/>
              </p:nvSpPr>
              <p:spPr bwMode="auto">
                <a:xfrm flipH="1">
                  <a:off x="4310" y="3533"/>
                  <a:ext cx="3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53" name="Rectangle 62"/>
              <p:cNvSpPr>
                <a:spLocks noChangeArrowheads="1"/>
              </p:cNvSpPr>
              <p:nvPr/>
            </p:nvSpPr>
            <p:spPr bwMode="auto">
              <a:xfrm>
                <a:off x="2664" y="3830"/>
                <a:ext cx="307"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b="1">
                    <a:latin typeface="Verdana" pitchFamily="34" charset="0"/>
                    <a:ea typeface="宋体" pitchFamily="2" charset="-122"/>
                  </a:rPr>
                  <a:t>5</a:t>
                </a:r>
              </a:p>
            </p:txBody>
          </p:sp>
        </p:grpSp>
        <p:grpSp>
          <p:nvGrpSpPr>
            <p:cNvPr id="29" name="Group 63"/>
            <p:cNvGrpSpPr>
              <a:grpSpLocks/>
            </p:cNvGrpSpPr>
            <p:nvPr/>
          </p:nvGrpSpPr>
          <p:grpSpPr bwMode="auto">
            <a:xfrm>
              <a:off x="805" y="3729"/>
              <a:ext cx="629" cy="608"/>
              <a:chOff x="1072" y="691"/>
              <a:chExt cx="629" cy="608"/>
            </a:xfrm>
          </p:grpSpPr>
          <p:grpSp>
            <p:nvGrpSpPr>
              <p:cNvPr id="46" name="Group 64"/>
              <p:cNvGrpSpPr>
                <a:grpSpLocks/>
              </p:cNvGrpSpPr>
              <p:nvPr/>
            </p:nvGrpSpPr>
            <p:grpSpPr bwMode="auto">
              <a:xfrm>
                <a:off x="1072" y="691"/>
                <a:ext cx="629" cy="608"/>
                <a:chOff x="4003" y="3226"/>
                <a:chExt cx="614" cy="615"/>
              </a:xfrm>
            </p:grpSpPr>
            <p:sp>
              <p:nvSpPr>
                <p:cNvPr id="49" name="Oval 65"/>
                <p:cNvSpPr>
                  <a:spLocks noChangeArrowheads="1"/>
                </p:cNvSpPr>
                <p:nvPr/>
              </p:nvSpPr>
              <p:spPr bwMode="auto">
                <a:xfrm>
                  <a:off x="4003" y="3226"/>
                  <a:ext cx="614" cy="615"/>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50" name="Line 66"/>
                <p:cNvSpPr>
                  <a:spLocks noChangeShapeType="1"/>
                </p:cNvSpPr>
                <p:nvPr/>
              </p:nvSpPr>
              <p:spPr bwMode="auto">
                <a:xfrm>
                  <a:off x="4310" y="3226"/>
                  <a:ext cx="0" cy="6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51" name="Line 67"/>
                <p:cNvSpPr>
                  <a:spLocks noChangeShapeType="1"/>
                </p:cNvSpPr>
                <p:nvPr/>
              </p:nvSpPr>
              <p:spPr bwMode="auto">
                <a:xfrm flipH="1">
                  <a:off x="4310" y="3533"/>
                  <a:ext cx="3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48" name="Rectangle 68"/>
              <p:cNvSpPr>
                <a:spLocks noChangeArrowheads="1"/>
              </p:cNvSpPr>
              <p:nvPr/>
            </p:nvSpPr>
            <p:spPr bwMode="auto">
              <a:xfrm>
                <a:off x="1077" y="792"/>
                <a:ext cx="307"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b="1">
                    <a:latin typeface="Verdana" pitchFamily="34" charset="0"/>
                    <a:ea typeface="宋体" pitchFamily="2" charset="-122"/>
                  </a:rPr>
                  <a:t>3</a:t>
                </a:r>
              </a:p>
            </p:txBody>
          </p:sp>
        </p:grpSp>
        <p:grpSp>
          <p:nvGrpSpPr>
            <p:cNvPr id="30" name="Group 69"/>
            <p:cNvGrpSpPr>
              <a:grpSpLocks/>
            </p:cNvGrpSpPr>
            <p:nvPr/>
          </p:nvGrpSpPr>
          <p:grpSpPr bwMode="auto">
            <a:xfrm>
              <a:off x="1429" y="3793"/>
              <a:ext cx="1224" cy="241"/>
              <a:chOff x="2348" y="1951"/>
              <a:chExt cx="1224" cy="241"/>
            </a:xfrm>
          </p:grpSpPr>
          <p:sp>
            <p:nvSpPr>
              <p:cNvPr id="44" name="Line 70"/>
              <p:cNvSpPr>
                <a:spLocks noChangeShapeType="1"/>
              </p:cNvSpPr>
              <p:nvPr/>
            </p:nvSpPr>
            <p:spPr bwMode="auto">
              <a:xfrm>
                <a:off x="2348" y="2192"/>
                <a:ext cx="1224" cy="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Rectangle 71"/>
              <p:cNvSpPr>
                <a:spLocks noChangeArrowheads="1"/>
              </p:cNvSpPr>
              <p:nvPr/>
            </p:nvSpPr>
            <p:spPr bwMode="auto">
              <a:xfrm>
                <a:off x="2574" y="1951"/>
                <a:ext cx="701" cy="1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200" b="1">
                    <a:solidFill>
                      <a:srgbClr val="0000CC"/>
                    </a:solidFill>
                    <a:latin typeface="Georgia" pitchFamily="18" charset="0"/>
                    <a:ea typeface="宋体" pitchFamily="2" charset="-122"/>
                  </a:rPr>
                  <a:t>a5=2</a:t>
                </a:r>
              </a:p>
            </p:txBody>
          </p:sp>
        </p:grpSp>
        <p:grpSp>
          <p:nvGrpSpPr>
            <p:cNvPr id="31" name="Group 72"/>
            <p:cNvGrpSpPr>
              <a:grpSpLocks/>
            </p:cNvGrpSpPr>
            <p:nvPr/>
          </p:nvGrpSpPr>
          <p:grpSpPr bwMode="auto">
            <a:xfrm>
              <a:off x="3578" y="3018"/>
              <a:ext cx="629" cy="608"/>
              <a:chOff x="1020" y="2568"/>
              <a:chExt cx="629" cy="608"/>
            </a:xfrm>
          </p:grpSpPr>
          <p:grpSp>
            <p:nvGrpSpPr>
              <p:cNvPr id="39" name="Group 73"/>
              <p:cNvGrpSpPr>
                <a:grpSpLocks/>
              </p:cNvGrpSpPr>
              <p:nvPr/>
            </p:nvGrpSpPr>
            <p:grpSpPr bwMode="auto">
              <a:xfrm>
                <a:off x="1020" y="2568"/>
                <a:ext cx="629" cy="608"/>
                <a:chOff x="4003" y="3226"/>
                <a:chExt cx="614" cy="615"/>
              </a:xfrm>
            </p:grpSpPr>
            <p:sp>
              <p:nvSpPr>
                <p:cNvPr id="41" name="Oval 74"/>
                <p:cNvSpPr>
                  <a:spLocks noChangeArrowheads="1"/>
                </p:cNvSpPr>
                <p:nvPr/>
              </p:nvSpPr>
              <p:spPr bwMode="auto">
                <a:xfrm>
                  <a:off x="4003" y="3226"/>
                  <a:ext cx="614" cy="615"/>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42" name="Line 75"/>
                <p:cNvSpPr>
                  <a:spLocks noChangeShapeType="1"/>
                </p:cNvSpPr>
                <p:nvPr/>
              </p:nvSpPr>
              <p:spPr bwMode="auto">
                <a:xfrm>
                  <a:off x="4310" y="3226"/>
                  <a:ext cx="0" cy="6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43" name="Line 76"/>
                <p:cNvSpPr>
                  <a:spLocks noChangeShapeType="1"/>
                </p:cNvSpPr>
                <p:nvPr/>
              </p:nvSpPr>
              <p:spPr bwMode="auto">
                <a:xfrm flipH="1">
                  <a:off x="4310" y="3533"/>
                  <a:ext cx="3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40" name="Rectangle 77"/>
              <p:cNvSpPr>
                <a:spLocks noChangeArrowheads="1"/>
              </p:cNvSpPr>
              <p:nvPr/>
            </p:nvSpPr>
            <p:spPr bwMode="auto">
              <a:xfrm>
                <a:off x="1025" y="2668"/>
                <a:ext cx="307"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b="1">
                    <a:latin typeface="Verdana" pitchFamily="34" charset="0"/>
                    <a:ea typeface="宋体" pitchFamily="2" charset="-122"/>
                  </a:rPr>
                  <a:t>7</a:t>
                </a:r>
              </a:p>
            </p:txBody>
          </p:sp>
        </p:grpSp>
        <p:sp>
          <p:nvSpPr>
            <p:cNvPr id="32" name="Line 78"/>
            <p:cNvSpPr>
              <a:spLocks noChangeShapeType="1"/>
            </p:cNvSpPr>
            <p:nvPr/>
          </p:nvSpPr>
          <p:spPr bwMode="auto">
            <a:xfrm>
              <a:off x="1120" y="2886"/>
              <a:ext cx="0" cy="862"/>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79"/>
            <p:cNvSpPr>
              <a:spLocks noChangeShapeType="1"/>
            </p:cNvSpPr>
            <p:nvPr/>
          </p:nvSpPr>
          <p:spPr bwMode="auto">
            <a:xfrm flipV="1">
              <a:off x="4150" y="2795"/>
              <a:ext cx="454" cy="36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80"/>
            <p:cNvSpPr>
              <a:spLocks noChangeShapeType="1"/>
            </p:cNvSpPr>
            <p:nvPr/>
          </p:nvSpPr>
          <p:spPr bwMode="auto">
            <a:xfrm flipV="1">
              <a:off x="3198" y="2069"/>
              <a:ext cx="454" cy="36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81"/>
            <p:cNvSpPr>
              <a:spLocks noChangeShapeType="1"/>
            </p:cNvSpPr>
            <p:nvPr/>
          </p:nvSpPr>
          <p:spPr bwMode="auto">
            <a:xfrm>
              <a:off x="3198" y="2795"/>
              <a:ext cx="442" cy="363"/>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Rectangle 82"/>
            <p:cNvSpPr>
              <a:spLocks noChangeArrowheads="1"/>
            </p:cNvSpPr>
            <p:nvPr/>
          </p:nvSpPr>
          <p:spPr bwMode="auto">
            <a:xfrm>
              <a:off x="3268" y="2170"/>
              <a:ext cx="701"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200" b="1">
                  <a:solidFill>
                    <a:srgbClr val="0000CC"/>
                  </a:solidFill>
                  <a:latin typeface="Georgia" pitchFamily="18" charset="0"/>
                  <a:ea typeface="宋体" pitchFamily="2" charset="-122"/>
                </a:rPr>
                <a:t>a6=9</a:t>
              </a:r>
            </a:p>
          </p:txBody>
        </p:sp>
        <p:sp>
          <p:nvSpPr>
            <p:cNvPr id="37" name="Rectangle 83"/>
            <p:cNvSpPr>
              <a:spLocks noChangeArrowheads="1"/>
            </p:cNvSpPr>
            <p:nvPr/>
          </p:nvSpPr>
          <p:spPr bwMode="auto">
            <a:xfrm>
              <a:off x="476" y="3203"/>
              <a:ext cx="701" cy="1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200" b="1">
                  <a:solidFill>
                    <a:srgbClr val="0000CC"/>
                  </a:solidFill>
                  <a:latin typeface="Georgia" pitchFamily="18" charset="0"/>
                  <a:ea typeface="宋体" pitchFamily="2" charset="-122"/>
                </a:rPr>
                <a:t>a2=5</a:t>
              </a:r>
            </a:p>
          </p:txBody>
        </p:sp>
        <p:sp>
          <p:nvSpPr>
            <p:cNvPr id="38" name="Rectangle 84"/>
            <p:cNvSpPr>
              <a:spLocks noChangeArrowheads="1"/>
            </p:cNvSpPr>
            <p:nvPr/>
          </p:nvSpPr>
          <p:spPr bwMode="auto">
            <a:xfrm>
              <a:off x="4195" y="2956"/>
              <a:ext cx="794" cy="2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200" b="1">
                  <a:solidFill>
                    <a:srgbClr val="0000CC"/>
                  </a:solidFill>
                  <a:latin typeface="Georgia" pitchFamily="18" charset="0"/>
                  <a:ea typeface="宋体" pitchFamily="2" charset="-122"/>
                </a:rPr>
                <a:t>a10=4</a:t>
              </a:r>
            </a:p>
          </p:txBody>
        </p:sp>
      </p:grpSp>
      <p:sp>
        <p:nvSpPr>
          <p:cNvPr id="87" name="Text Box 85"/>
          <p:cNvSpPr txBox="1">
            <a:spLocks noChangeArrowheads="1"/>
          </p:cNvSpPr>
          <p:nvPr/>
        </p:nvSpPr>
        <p:spPr bwMode="auto">
          <a:xfrm>
            <a:off x="1697038" y="1447996"/>
            <a:ext cx="427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kumimoji="1" lang="en-US" altLang="zh-CN" b="1" dirty="0">
                <a:solidFill>
                  <a:srgbClr val="CC0000"/>
                </a:solidFill>
                <a:latin typeface="Verdana" pitchFamily="34" charset="0"/>
                <a:ea typeface="宋体" pitchFamily="2" charset="-122"/>
              </a:rPr>
              <a:t>0</a:t>
            </a:r>
          </a:p>
        </p:txBody>
      </p:sp>
      <p:sp>
        <p:nvSpPr>
          <p:cNvPr id="88" name="Text Box 86"/>
          <p:cNvSpPr txBox="1">
            <a:spLocks noChangeArrowheads="1"/>
          </p:cNvSpPr>
          <p:nvPr/>
        </p:nvSpPr>
        <p:spPr bwMode="auto">
          <a:xfrm>
            <a:off x="3148475" y="319946"/>
            <a:ext cx="42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kumimoji="1" lang="en-US" altLang="zh-CN" b="1" dirty="0">
                <a:solidFill>
                  <a:srgbClr val="CC0000"/>
                </a:solidFill>
                <a:latin typeface="Verdana" pitchFamily="34" charset="0"/>
                <a:ea typeface="宋体" pitchFamily="2" charset="-122"/>
              </a:rPr>
              <a:t>6</a:t>
            </a:r>
          </a:p>
        </p:txBody>
      </p:sp>
      <p:sp>
        <p:nvSpPr>
          <p:cNvPr id="89" name="Text Box 87"/>
          <p:cNvSpPr txBox="1">
            <a:spLocks noChangeArrowheads="1"/>
          </p:cNvSpPr>
          <p:nvPr/>
        </p:nvSpPr>
        <p:spPr bwMode="auto">
          <a:xfrm>
            <a:off x="3178838" y="2635246"/>
            <a:ext cx="427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kumimoji="1" lang="en-US" altLang="zh-CN" b="1" dirty="0">
                <a:solidFill>
                  <a:srgbClr val="CC0000"/>
                </a:solidFill>
                <a:latin typeface="Verdana" pitchFamily="34" charset="0"/>
                <a:ea typeface="宋体" pitchFamily="2" charset="-122"/>
              </a:rPr>
              <a:t>4</a:t>
            </a:r>
          </a:p>
        </p:txBody>
      </p:sp>
      <p:sp>
        <p:nvSpPr>
          <p:cNvPr id="90" name="Text Box 88"/>
          <p:cNvSpPr txBox="1">
            <a:spLocks noChangeArrowheads="1"/>
          </p:cNvSpPr>
          <p:nvPr/>
        </p:nvSpPr>
        <p:spPr bwMode="auto">
          <a:xfrm>
            <a:off x="1697038" y="3718321"/>
            <a:ext cx="42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kumimoji="1" lang="en-US" altLang="zh-CN" b="1">
                <a:solidFill>
                  <a:srgbClr val="CC0000"/>
                </a:solidFill>
                <a:latin typeface="Verdana" pitchFamily="34" charset="0"/>
                <a:ea typeface="宋体" pitchFamily="2" charset="-122"/>
              </a:rPr>
              <a:t>5</a:t>
            </a:r>
          </a:p>
        </p:txBody>
      </p:sp>
      <p:sp>
        <p:nvSpPr>
          <p:cNvPr id="91" name="Text Box 89"/>
          <p:cNvSpPr txBox="1">
            <a:spLocks noChangeArrowheads="1"/>
          </p:cNvSpPr>
          <p:nvPr/>
        </p:nvSpPr>
        <p:spPr bwMode="auto">
          <a:xfrm>
            <a:off x="4613075" y="1496284"/>
            <a:ext cx="427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kumimoji="1" lang="en-US" altLang="zh-CN" b="1">
                <a:solidFill>
                  <a:srgbClr val="CC0000"/>
                </a:solidFill>
                <a:latin typeface="Verdana" pitchFamily="34" charset="0"/>
                <a:ea typeface="宋体" pitchFamily="2" charset="-122"/>
              </a:rPr>
              <a:t>7</a:t>
            </a:r>
          </a:p>
        </p:txBody>
      </p:sp>
      <p:sp>
        <p:nvSpPr>
          <p:cNvPr id="92" name="Text Box 90"/>
          <p:cNvSpPr txBox="1">
            <a:spLocks noChangeArrowheads="1"/>
          </p:cNvSpPr>
          <p:nvPr/>
        </p:nvSpPr>
        <p:spPr bwMode="auto">
          <a:xfrm>
            <a:off x="4678163" y="3764359"/>
            <a:ext cx="427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kumimoji="1" lang="en-US" altLang="zh-CN" b="1" dirty="0">
                <a:solidFill>
                  <a:srgbClr val="CC0000"/>
                </a:solidFill>
                <a:latin typeface="Verdana" pitchFamily="34" charset="0"/>
                <a:ea typeface="宋体" pitchFamily="2" charset="-122"/>
              </a:rPr>
              <a:t>7</a:t>
            </a:r>
          </a:p>
        </p:txBody>
      </p:sp>
      <p:sp>
        <p:nvSpPr>
          <p:cNvPr id="93" name="Text Box 91"/>
          <p:cNvSpPr txBox="1">
            <a:spLocks noChangeArrowheads="1"/>
          </p:cNvSpPr>
          <p:nvPr/>
        </p:nvSpPr>
        <p:spPr bwMode="auto">
          <a:xfrm>
            <a:off x="5979188" y="332646"/>
            <a:ext cx="722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kumimoji="1" lang="en-US" altLang="zh-CN" b="1" dirty="0">
                <a:solidFill>
                  <a:srgbClr val="CC0000"/>
                </a:solidFill>
                <a:latin typeface="Verdana" pitchFamily="34" charset="0"/>
                <a:ea typeface="宋体" pitchFamily="2" charset="-122"/>
              </a:rPr>
              <a:t>16</a:t>
            </a:r>
          </a:p>
        </p:txBody>
      </p:sp>
      <p:sp>
        <p:nvSpPr>
          <p:cNvPr id="94" name="Text Box 92"/>
          <p:cNvSpPr txBox="1">
            <a:spLocks noChangeArrowheads="1"/>
          </p:cNvSpPr>
          <p:nvPr/>
        </p:nvSpPr>
        <p:spPr bwMode="auto">
          <a:xfrm>
            <a:off x="6000750" y="2637234"/>
            <a:ext cx="722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kumimoji="1" lang="en-US" altLang="zh-CN" b="1" dirty="0">
                <a:solidFill>
                  <a:srgbClr val="CC0000"/>
                </a:solidFill>
                <a:latin typeface="Verdana" pitchFamily="34" charset="0"/>
                <a:ea typeface="宋体" pitchFamily="2" charset="-122"/>
              </a:rPr>
              <a:t>14</a:t>
            </a:r>
          </a:p>
        </p:txBody>
      </p:sp>
      <p:sp>
        <p:nvSpPr>
          <p:cNvPr id="95" name="Text Box 93"/>
          <p:cNvSpPr txBox="1">
            <a:spLocks noChangeArrowheads="1"/>
          </p:cNvSpPr>
          <p:nvPr/>
        </p:nvSpPr>
        <p:spPr bwMode="auto">
          <a:xfrm>
            <a:off x="7488238" y="1519434"/>
            <a:ext cx="722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kumimoji="1" lang="en-US" altLang="zh-CN" b="1" dirty="0">
                <a:solidFill>
                  <a:srgbClr val="CC0000"/>
                </a:solidFill>
                <a:latin typeface="Verdana" pitchFamily="34" charset="0"/>
                <a:ea typeface="宋体" pitchFamily="2" charset="-122"/>
              </a:rPr>
              <a:t>18</a:t>
            </a:r>
          </a:p>
        </p:txBody>
      </p:sp>
      <p:sp>
        <p:nvSpPr>
          <p:cNvPr id="96" name="Text Box 94"/>
          <p:cNvSpPr txBox="1">
            <a:spLocks noChangeArrowheads="1"/>
          </p:cNvSpPr>
          <p:nvPr/>
        </p:nvSpPr>
        <p:spPr bwMode="auto">
          <a:xfrm>
            <a:off x="1672100" y="1868221"/>
            <a:ext cx="498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b="1" dirty="0">
                <a:solidFill>
                  <a:srgbClr val="0000FF"/>
                </a:solidFill>
                <a:latin typeface="Verdana" pitchFamily="34" charset="0"/>
                <a:ea typeface="宋体" pitchFamily="2" charset="-122"/>
              </a:rPr>
              <a:t>0</a:t>
            </a:r>
          </a:p>
        </p:txBody>
      </p:sp>
      <p:sp>
        <p:nvSpPr>
          <p:cNvPr id="97" name="Text Box 95"/>
          <p:cNvSpPr txBox="1">
            <a:spLocks noChangeArrowheads="1"/>
          </p:cNvSpPr>
          <p:nvPr/>
        </p:nvSpPr>
        <p:spPr bwMode="auto">
          <a:xfrm>
            <a:off x="1660525" y="4169171"/>
            <a:ext cx="498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b="1">
                <a:solidFill>
                  <a:srgbClr val="0000FF"/>
                </a:solidFill>
                <a:latin typeface="Verdana" pitchFamily="34" charset="0"/>
                <a:ea typeface="宋体" pitchFamily="2" charset="-122"/>
              </a:rPr>
              <a:t>8</a:t>
            </a:r>
          </a:p>
        </p:txBody>
      </p:sp>
      <p:sp>
        <p:nvSpPr>
          <p:cNvPr id="98" name="Text Box 96"/>
          <p:cNvSpPr txBox="1">
            <a:spLocks noChangeArrowheads="1"/>
          </p:cNvSpPr>
          <p:nvPr/>
        </p:nvSpPr>
        <p:spPr bwMode="auto">
          <a:xfrm>
            <a:off x="3143913" y="3032321"/>
            <a:ext cx="498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b="1" dirty="0">
                <a:solidFill>
                  <a:srgbClr val="0000FF"/>
                </a:solidFill>
                <a:latin typeface="Verdana" pitchFamily="34" charset="0"/>
                <a:ea typeface="宋体" pitchFamily="2" charset="-122"/>
              </a:rPr>
              <a:t>6</a:t>
            </a:r>
          </a:p>
        </p:txBody>
      </p:sp>
      <p:sp>
        <p:nvSpPr>
          <p:cNvPr id="99" name="Text Box 97"/>
          <p:cNvSpPr txBox="1">
            <a:spLocks noChangeArrowheads="1"/>
          </p:cNvSpPr>
          <p:nvPr/>
        </p:nvSpPr>
        <p:spPr bwMode="auto">
          <a:xfrm>
            <a:off x="3111963" y="738846"/>
            <a:ext cx="498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b="1" dirty="0">
                <a:solidFill>
                  <a:srgbClr val="0000FF"/>
                </a:solidFill>
                <a:latin typeface="Verdana" pitchFamily="34" charset="0"/>
                <a:ea typeface="宋体" pitchFamily="2" charset="-122"/>
              </a:rPr>
              <a:t>6</a:t>
            </a:r>
          </a:p>
        </p:txBody>
      </p:sp>
      <p:sp>
        <p:nvSpPr>
          <p:cNvPr id="100" name="Text Box 98"/>
          <p:cNvSpPr txBox="1">
            <a:spLocks noChangeArrowheads="1"/>
          </p:cNvSpPr>
          <p:nvPr/>
        </p:nvSpPr>
        <p:spPr bwMode="auto">
          <a:xfrm>
            <a:off x="4576563" y="1891571"/>
            <a:ext cx="498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b="1">
                <a:solidFill>
                  <a:srgbClr val="0000FF"/>
                </a:solidFill>
                <a:latin typeface="Verdana" pitchFamily="34" charset="0"/>
                <a:ea typeface="宋体" pitchFamily="2" charset="-122"/>
              </a:rPr>
              <a:t>7</a:t>
            </a:r>
          </a:p>
        </p:txBody>
      </p:sp>
      <p:sp>
        <p:nvSpPr>
          <p:cNvPr id="101" name="Text Box 99"/>
          <p:cNvSpPr txBox="1">
            <a:spLocks noChangeArrowheads="1"/>
          </p:cNvSpPr>
          <p:nvPr/>
        </p:nvSpPr>
        <p:spPr bwMode="auto">
          <a:xfrm>
            <a:off x="4500563" y="4124721"/>
            <a:ext cx="792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b="1">
                <a:solidFill>
                  <a:srgbClr val="0000FF"/>
                </a:solidFill>
                <a:latin typeface="Verdana" pitchFamily="34" charset="0"/>
                <a:ea typeface="宋体" pitchFamily="2" charset="-122"/>
              </a:rPr>
              <a:t>10</a:t>
            </a:r>
          </a:p>
        </p:txBody>
      </p:sp>
      <p:sp>
        <p:nvSpPr>
          <p:cNvPr id="102" name="Text Box 100"/>
          <p:cNvSpPr txBox="1">
            <a:spLocks noChangeArrowheads="1"/>
          </p:cNvSpPr>
          <p:nvPr/>
        </p:nvSpPr>
        <p:spPr bwMode="auto">
          <a:xfrm>
            <a:off x="7540625" y="1856646"/>
            <a:ext cx="619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kumimoji="1" lang="en-US" altLang="zh-CN" b="1" dirty="0">
                <a:solidFill>
                  <a:srgbClr val="0000FF"/>
                </a:solidFill>
                <a:latin typeface="Verdana" pitchFamily="34" charset="0"/>
                <a:ea typeface="宋体" pitchFamily="2" charset="-122"/>
              </a:rPr>
              <a:t>18</a:t>
            </a:r>
          </a:p>
        </p:txBody>
      </p:sp>
      <p:sp>
        <p:nvSpPr>
          <p:cNvPr id="103" name="Text Box 101"/>
          <p:cNvSpPr txBox="1">
            <a:spLocks noChangeArrowheads="1"/>
          </p:cNvSpPr>
          <p:nvPr/>
        </p:nvSpPr>
        <p:spPr bwMode="auto">
          <a:xfrm>
            <a:off x="5934738" y="704121"/>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b="1">
                <a:solidFill>
                  <a:srgbClr val="0000FF"/>
                </a:solidFill>
                <a:latin typeface="Verdana" pitchFamily="34" charset="0"/>
                <a:ea typeface="宋体" pitchFamily="2" charset="-122"/>
              </a:rPr>
              <a:t>16</a:t>
            </a:r>
          </a:p>
        </p:txBody>
      </p:sp>
      <p:sp>
        <p:nvSpPr>
          <p:cNvPr id="104" name="Text Box 102"/>
          <p:cNvSpPr txBox="1">
            <a:spLocks noChangeArrowheads="1"/>
          </p:cNvSpPr>
          <p:nvPr/>
        </p:nvSpPr>
        <p:spPr bwMode="auto">
          <a:xfrm>
            <a:off x="5957888" y="2972196"/>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b="1">
                <a:solidFill>
                  <a:srgbClr val="0000FF"/>
                </a:solidFill>
                <a:latin typeface="Verdana" pitchFamily="34" charset="0"/>
                <a:ea typeface="宋体" pitchFamily="2" charset="-122"/>
              </a:rPr>
              <a:t>14</a:t>
            </a:r>
          </a:p>
        </p:txBody>
      </p:sp>
      <p:sp>
        <p:nvSpPr>
          <p:cNvPr id="105" name="Rectangle 103"/>
          <p:cNvSpPr>
            <a:spLocks noChangeArrowheads="1"/>
          </p:cNvSpPr>
          <p:nvPr/>
        </p:nvSpPr>
        <p:spPr bwMode="auto">
          <a:xfrm>
            <a:off x="1403350" y="621109"/>
            <a:ext cx="1157288" cy="452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a:solidFill>
                  <a:srgbClr val="CC0000"/>
                </a:solidFill>
                <a:latin typeface="Verdana" pitchFamily="34" charset="0"/>
                <a:ea typeface="宋体" pitchFamily="2" charset="-122"/>
              </a:rPr>
              <a:t>e0=0</a:t>
            </a:r>
          </a:p>
        </p:txBody>
      </p:sp>
      <p:sp>
        <p:nvSpPr>
          <p:cNvPr id="106" name="Rectangle 104"/>
          <p:cNvSpPr>
            <a:spLocks noChangeArrowheads="1"/>
          </p:cNvSpPr>
          <p:nvPr/>
        </p:nvSpPr>
        <p:spPr bwMode="auto">
          <a:xfrm>
            <a:off x="2079625" y="1897459"/>
            <a:ext cx="1160463" cy="452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a:solidFill>
                  <a:srgbClr val="CC0000"/>
                </a:solidFill>
                <a:latin typeface="Verdana" pitchFamily="34" charset="0"/>
                <a:ea typeface="宋体" pitchFamily="2" charset="-122"/>
              </a:rPr>
              <a:t>e1=0</a:t>
            </a:r>
          </a:p>
        </p:txBody>
      </p:sp>
      <p:sp>
        <p:nvSpPr>
          <p:cNvPr id="107" name="Rectangle 105"/>
          <p:cNvSpPr>
            <a:spLocks noChangeArrowheads="1"/>
          </p:cNvSpPr>
          <p:nvPr/>
        </p:nvSpPr>
        <p:spPr bwMode="auto">
          <a:xfrm>
            <a:off x="641350" y="2489596"/>
            <a:ext cx="1157288" cy="452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a:solidFill>
                  <a:srgbClr val="CC0000"/>
                </a:solidFill>
                <a:latin typeface="Verdana" pitchFamily="34" charset="0"/>
                <a:ea typeface="宋体" pitchFamily="2" charset="-122"/>
              </a:rPr>
              <a:t>e2=0</a:t>
            </a:r>
          </a:p>
        </p:txBody>
      </p:sp>
      <p:sp>
        <p:nvSpPr>
          <p:cNvPr id="108" name="Rectangle 106"/>
          <p:cNvSpPr>
            <a:spLocks noChangeArrowheads="1"/>
          </p:cNvSpPr>
          <p:nvPr/>
        </p:nvSpPr>
        <p:spPr bwMode="auto">
          <a:xfrm>
            <a:off x="3635375" y="621109"/>
            <a:ext cx="1157288" cy="452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a:solidFill>
                  <a:srgbClr val="CC0000"/>
                </a:solidFill>
                <a:latin typeface="Verdana" pitchFamily="34" charset="0"/>
                <a:ea typeface="宋体" pitchFamily="2" charset="-122"/>
              </a:rPr>
              <a:t>e3=6</a:t>
            </a:r>
          </a:p>
        </p:txBody>
      </p:sp>
      <p:sp>
        <p:nvSpPr>
          <p:cNvPr id="109" name="Rectangle 107"/>
          <p:cNvSpPr>
            <a:spLocks noChangeArrowheads="1"/>
          </p:cNvSpPr>
          <p:nvPr/>
        </p:nvSpPr>
        <p:spPr bwMode="auto">
          <a:xfrm>
            <a:off x="3598863" y="2688034"/>
            <a:ext cx="1157287" cy="452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a:solidFill>
                  <a:srgbClr val="CC0000"/>
                </a:solidFill>
                <a:latin typeface="Verdana" pitchFamily="34" charset="0"/>
                <a:ea typeface="宋体" pitchFamily="2" charset="-122"/>
              </a:rPr>
              <a:t>e4=4</a:t>
            </a:r>
          </a:p>
        </p:txBody>
      </p:sp>
      <p:sp>
        <p:nvSpPr>
          <p:cNvPr id="110" name="Rectangle 108"/>
          <p:cNvSpPr>
            <a:spLocks noChangeArrowheads="1"/>
          </p:cNvSpPr>
          <p:nvPr/>
        </p:nvSpPr>
        <p:spPr bwMode="auto">
          <a:xfrm>
            <a:off x="2587625" y="3500834"/>
            <a:ext cx="1157288" cy="452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a:solidFill>
                  <a:srgbClr val="CC0000"/>
                </a:solidFill>
                <a:latin typeface="Verdana" pitchFamily="34" charset="0"/>
                <a:ea typeface="宋体" pitchFamily="2" charset="-122"/>
              </a:rPr>
              <a:t>e5=5</a:t>
            </a:r>
          </a:p>
        </p:txBody>
      </p:sp>
      <p:sp>
        <p:nvSpPr>
          <p:cNvPr id="111" name="Rectangle 109"/>
          <p:cNvSpPr>
            <a:spLocks noChangeArrowheads="1"/>
          </p:cNvSpPr>
          <p:nvPr/>
        </p:nvSpPr>
        <p:spPr bwMode="auto">
          <a:xfrm>
            <a:off x="5140325" y="1464071"/>
            <a:ext cx="1160463" cy="452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a:solidFill>
                  <a:srgbClr val="CC0000"/>
                </a:solidFill>
                <a:latin typeface="Verdana" pitchFamily="34" charset="0"/>
                <a:ea typeface="宋体" pitchFamily="2" charset="-122"/>
              </a:rPr>
              <a:t>e6=7</a:t>
            </a:r>
          </a:p>
        </p:txBody>
      </p:sp>
      <p:sp>
        <p:nvSpPr>
          <p:cNvPr id="112" name="Rectangle 110"/>
          <p:cNvSpPr>
            <a:spLocks noChangeArrowheads="1"/>
          </p:cNvSpPr>
          <p:nvPr/>
        </p:nvSpPr>
        <p:spPr bwMode="auto">
          <a:xfrm>
            <a:off x="5148263" y="1916509"/>
            <a:ext cx="1160462" cy="452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a:solidFill>
                  <a:srgbClr val="CC0000"/>
                </a:solidFill>
                <a:latin typeface="Verdana" pitchFamily="34" charset="0"/>
                <a:ea typeface="宋体" pitchFamily="2" charset="-122"/>
              </a:rPr>
              <a:t>e7=7</a:t>
            </a:r>
          </a:p>
        </p:txBody>
      </p:sp>
      <p:sp>
        <p:nvSpPr>
          <p:cNvPr id="113" name="Rectangle 111"/>
          <p:cNvSpPr>
            <a:spLocks noChangeArrowheads="1"/>
          </p:cNvSpPr>
          <p:nvPr/>
        </p:nvSpPr>
        <p:spPr bwMode="auto">
          <a:xfrm>
            <a:off x="5148263" y="3861196"/>
            <a:ext cx="1157287" cy="452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a:solidFill>
                  <a:srgbClr val="CC0000"/>
                </a:solidFill>
                <a:latin typeface="Verdana" pitchFamily="34" charset="0"/>
                <a:ea typeface="宋体" pitchFamily="2" charset="-122"/>
              </a:rPr>
              <a:t>e8=7</a:t>
            </a:r>
          </a:p>
        </p:txBody>
      </p:sp>
      <p:sp>
        <p:nvSpPr>
          <p:cNvPr id="114" name="Rectangle 112"/>
          <p:cNvSpPr>
            <a:spLocks noChangeArrowheads="1"/>
          </p:cNvSpPr>
          <p:nvPr/>
        </p:nvSpPr>
        <p:spPr bwMode="auto">
          <a:xfrm>
            <a:off x="6799263" y="692546"/>
            <a:ext cx="1157287" cy="452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a:solidFill>
                  <a:srgbClr val="CC0000"/>
                </a:solidFill>
                <a:latin typeface="Verdana" pitchFamily="34" charset="0"/>
                <a:ea typeface="宋体" pitchFamily="2" charset="-122"/>
              </a:rPr>
              <a:t>e9=16</a:t>
            </a:r>
          </a:p>
        </p:txBody>
      </p:sp>
      <p:sp>
        <p:nvSpPr>
          <p:cNvPr id="115" name="Rectangle 113"/>
          <p:cNvSpPr>
            <a:spLocks noChangeArrowheads="1"/>
          </p:cNvSpPr>
          <p:nvPr/>
        </p:nvSpPr>
        <p:spPr bwMode="auto">
          <a:xfrm>
            <a:off x="6659563" y="2761059"/>
            <a:ext cx="1373187" cy="452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a:solidFill>
                  <a:srgbClr val="CC0000"/>
                </a:solidFill>
                <a:latin typeface="Verdana" pitchFamily="34" charset="0"/>
                <a:ea typeface="宋体" pitchFamily="2" charset="-122"/>
              </a:rPr>
              <a:t>e10=14</a:t>
            </a:r>
          </a:p>
        </p:txBody>
      </p:sp>
      <p:sp>
        <p:nvSpPr>
          <p:cNvPr id="116" name="Rectangle 114"/>
          <p:cNvSpPr>
            <a:spLocks noChangeArrowheads="1"/>
          </p:cNvSpPr>
          <p:nvPr/>
        </p:nvSpPr>
        <p:spPr bwMode="auto">
          <a:xfrm>
            <a:off x="611188" y="765571"/>
            <a:ext cx="1069975" cy="388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a:solidFill>
                  <a:srgbClr val="0000FF"/>
                </a:solidFill>
                <a:latin typeface="Verdana" pitchFamily="34" charset="0"/>
                <a:ea typeface="宋体" pitchFamily="2" charset="-122"/>
              </a:rPr>
              <a:t>L0=0</a:t>
            </a:r>
          </a:p>
        </p:txBody>
      </p:sp>
      <p:sp>
        <p:nvSpPr>
          <p:cNvPr id="117" name="Rectangle 115"/>
          <p:cNvSpPr>
            <a:spLocks noChangeArrowheads="1"/>
          </p:cNvSpPr>
          <p:nvPr/>
        </p:nvSpPr>
        <p:spPr bwMode="auto">
          <a:xfrm>
            <a:off x="1979613" y="1700609"/>
            <a:ext cx="1360487" cy="3889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a:solidFill>
                  <a:srgbClr val="0000FF"/>
                </a:solidFill>
                <a:latin typeface="Verdana" pitchFamily="34" charset="0"/>
                <a:ea typeface="宋体" pitchFamily="2" charset="-122"/>
              </a:rPr>
              <a:t>L1=2</a:t>
            </a:r>
          </a:p>
        </p:txBody>
      </p:sp>
      <p:sp>
        <p:nvSpPr>
          <p:cNvPr id="118" name="Rectangle 116"/>
          <p:cNvSpPr>
            <a:spLocks noChangeArrowheads="1"/>
          </p:cNvSpPr>
          <p:nvPr/>
        </p:nvSpPr>
        <p:spPr bwMode="auto">
          <a:xfrm>
            <a:off x="539750" y="3140471"/>
            <a:ext cx="1360488" cy="388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a:solidFill>
                  <a:srgbClr val="0000FF"/>
                </a:solidFill>
                <a:latin typeface="Verdana" pitchFamily="34" charset="0"/>
                <a:ea typeface="宋体" pitchFamily="2" charset="-122"/>
              </a:rPr>
              <a:t>L2=3</a:t>
            </a:r>
          </a:p>
        </p:txBody>
      </p:sp>
      <p:sp>
        <p:nvSpPr>
          <p:cNvPr id="119" name="Rectangle 117"/>
          <p:cNvSpPr>
            <a:spLocks noChangeArrowheads="1"/>
          </p:cNvSpPr>
          <p:nvPr/>
        </p:nvSpPr>
        <p:spPr bwMode="auto">
          <a:xfrm>
            <a:off x="7688263" y="837009"/>
            <a:ext cx="1276350" cy="3889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dirty="0">
                <a:solidFill>
                  <a:srgbClr val="0000FF"/>
                </a:solidFill>
                <a:latin typeface="Verdana" pitchFamily="34" charset="0"/>
                <a:ea typeface="宋体" pitchFamily="2" charset="-122"/>
              </a:rPr>
              <a:t>L9=16</a:t>
            </a:r>
          </a:p>
        </p:txBody>
      </p:sp>
      <p:sp>
        <p:nvSpPr>
          <p:cNvPr id="120" name="Rectangle 118"/>
          <p:cNvSpPr>
            <a:spLocks noChangeArrowheads="1"/>
          </p:cNvSpPr>
          <p:nvPr/>
        </p:nvSpPr>
        <p:spPr bwMode="auto">
          <a:xfrm>
            <a:off x="7667625" y="2565796"/>
            <a:ext cx="1481138" cy="388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dirty="0">
                <a:solidFill>
                  <a:srgbClr val="0000FF"/>
                </a:solidFill>
                <a:latin typeface="Verdana" pitchFamily="34" charset="0"/>
                <a:ea typeface="宋体" pitchFamily="2" charset="-122"/>
              </a:rPr>
              <a:t>L10=14</a:t>
            </a:r>
          </a:p>
        </p:txBody>
      </p:sp>
      <p:sp>
        <p:nvSpPr>
          <p:cNvPr id="121" name="Rectangle 119"/>
          <p:cNvSpPr>
            <a:spLocks noChangeArrowheads="1"/>
          </p:cNvSpPr>
          <p:nvPr/>
        </p:nvSpPr>
        <p:spPr bwMode="auto">
          <a:xfrm>
            <a:off x="6011863" y="1341834"/>
            <a:ext cx="1069975" cy="3889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a:solidFill>
                  <a:srgbClr val="0000FF"/>
                </a:solidFill>
                <a:latin typeface="Verdana" pitchFamily="34" charset="0"/>
                <a:ea typeface="宋体" pitchFamily="2" charset="-122"/>
              </a:rPr>
              <a:t>L6=7</a:t>
            </a:r>
          </a:p>
        </p:txBody>
      </p:sp>
      <p:sp>
        <p:nvSpPr>
          <p:cNvPr id="122" name="Rectangle 120"/>
          <p:cNvSpPr>
            <a:spLocks noChangeArrowheads="1"/>
          </p:cNvSpPr>
          <p:nvPr/>
        </p:nvSpPr>
        <p:spPr bwMode="auto">
          <a:xfrm>
            <a:off x="5867400" y="1989534"/>
            <a:ext cx="1366838" cy="3889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a:solidFill>
                  <a:srgbClr val="0000FF"/>
                </a:solidFill>
                <a:latin typeface="Verdana" pitchFamily="34" charset="0"/>
                <a:ea typeface="宋体" pitchFamily="2" charset="-122"/>
              </a:rPr>
              <a:t>L7=7</a:t>
            </a:r>
          </a:p>
        </p:txBody>
      </p:sp>
      <p:sp>
        <p:nvSpPr>
          <p:cNvPr id="123" name="Rectangle 121"/>
          <p:cNvSpPr>
            <a:spLocks noChangeArrowheads="1"/>
          </p:cNvSpPr>
          <p:nvPr/>
        </p:nvSpPr>
        <p:spPr bwMode="auto">
          <a:xfrm>
            <a:off x="5940425" y="3789759"/>
            <a:ext cx="1368425" cy="3889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dirty="0">
                <a:solidFill>
                  <a:srgbClr val="0000FF"/>
                </a:solidFill>
                <a:latin typeface="Verdana" pitchFamily="34" charset="0"/>
                <a:ea typeface="宋体" pitchFamily="2" charset="-122"/>
              </a:rPr>
              <a:t>L8=10</a:t>
            </a:r>
          </a:p>
        </p:txBody>
      </p:sp>
      <p:sp>
        <p:nvSpPr>
          <p:cNvPr id="124" name="Rectangle 122"/>
          <p:cNvSpPr>
            <a:spLocks noChangeArrowheads="1"/>
          </p:cNvSpPr>
          <p:nvPr/>
        </p:nvSpPr>
        <p:spPr bwMode="auto">
          <a:xfrm>
            <a:off x="3679825" y="405209"/>
            <a:ext cx="1069975" cy="3889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a:solidFill>
                  <a:srgbClr val="0000FF"/>
                </a:solidFill>
                <a:latin typeface="Verdana" pitchFamily="34" charset="0"/>
                <a:ea typeface="宋体" pitchFamily="2" charset="-122"/>
              </a:rPr>
              <a:t>L3=6</a:t>
            </a:r>
          </a:p>
        </p:txBody>
      </p:sp>
      <p:sp>
        <p:nvSpPr>
          <p:cNvPr id="125" name="Rectangle 123"/>
          <p:cNvSpPr>
            <a:spLocks noChangeArrowheads="1"/>
          </p:cNvSpPr>
          <p:nvPr/>
        </p:nvSpPr>
        <p:spPr bwMode="auto">
          <a:xfrm>
            <a:off x="3492500" y="2969021"/>
            <a:ext cx="1370013" cy="388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a:solidFill>
                  <a:srgbClr val="0000FF"/>
                </a:solidFill>
                <a:latin typeface="Verdana" pitchFamily="34" charset="0"/>
                <a:ea typeface="宋体" pitchFamily="2" charset="-122"/>
              </a:rPr>
              <a:t>L4=6</a:t>
            </a:r>
          </a:p>
        </p:txBody>
      </p:sp>
      <p:sp>
        <p:nvSpPr>
          <p:cNvPr id="126" name="Rectangle 124"/>
          <p:cNvSpPr>
            <a:spLocks noChangeArrowheads="1"/>
          </p:cNvSpPr>
          <p:nvPr/>
        </p:nvSpPr>
        <p:spPr bwMode="auto">
          <a:xfrm>
            <a:off x="2481263" y="4150121"/>
            <a:ext cx="1370012" cy="388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a:solidFill>
                  <a:srgbClr val="0000FF"/>
                </a:solidFill>
                <a:latin typeface="Verdana" pitchFamily="34" charset="0"/>
                <a:ea typeface="宋体" pitchFamily="2" charset="-122"/>
              </a:rPr>
              <a:t>L5=8</a:t>
            </a:r>
          </a:p>
        </p:txBody>
      </p:sp>
      <p:sp>
        <p:nvSpPr>
          <p:cNvPr id="127" name="Oval 125"/>
          <p:cNvSpPr>
            <a:spLocks noChangeArrowheads="1"/>
          </p:cNvSpPr>
          <p:nvPr/>
        </p:nvSpPr>
        <p:spPr bwMode="auto">
          <a:xfrm>
            <a:off x="684213" y="476646"/>
            <a:ext cx="1727200" cy="939800"/>
          </a:xfrm>
          <a:prstGeom prst="ellipse">
            <a:avLst/>
          </a:prstGeom>
          <a:noFill/>
          <a:ln w="57150">
            <a:solidFill>
              <a:srgbClr val="99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8" name="Oval 126"/>
          <p:cNvSpPr>
            <a:spLocks noChangeArrowheads="1"/>
          </p:cNvSpPr>
          <p:nvPr/>
        </p:nvSpPr>
        <p:spPr bwMode="auto">
          <a:xfrm>
            <a:off x="3706813" y="329009"/>
            <a:ext cx="1009650" cy="939800"/>
          </a:xfrm>
          <a:prstGeom prst="ellipse">
            <a:avLst/>
          </a:prstGeom>
          <a:noFill/>
          <a:ln w="57150">
            <a:solidFill>
              <a:srgbClr val="99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Oval 127"/>
          <p:cNvSpPr>
            <a:spLocks noChangeArrowheads="1"/>
          </p:cNvSpPr>
          <p:nvPr/>
        </p:nvSpPr>
        <p:spPr bwMode="auto">
          <a:xfrm>
            <a:off x="5292725" y="1049734"/>
            <a:ext cx="1727200" cy="939800"/>
          </a:xfrm>
          <a:prstGeom prst="ellipse">
            <a:avLst/>
          </a:prstGeom>
          <a:noFill/>
          <a:ln w="57150">
            <a:solidFill>
              <a:srgbClr val="99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 name="Oval 128"/>
          <p:cNvSpPr>
            <a:spLocks noChangeArrowheads="1"/>
          </p:cNvSpPr>
          <p:nvPr/>
        </p:nvSpPr>
        <p:spPr bwMode="auto">
          <a:xfrm>
            <a:off x="6732588" y="549671"/>
            <a:ext cx="2160587" cy="939800"/>
          </a:xfrm>
          <a:prstGeom prst="ellipse">
            <a:avLst/>
          </a:prstGeom>
          <a:noFill/>
          <a:ln w="57150">
            <a:solidFill>
              <a:srgbClr val="99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1" name="Group 129"/>
          <p:cNvGrpSpPr>
            <a:grpSpLocks/>
          </p:cNvGrpSpPr>
          <p:nvPr/>
        </p:nvGrpSpPr>
        <p:grpSpPr bwMode="auto">
          <a:xfrm>
            <a:off x="2051050" y="908446"/>
            <a:ext cx="5257800" cy="719138"/>
            <a:chOff x="1405" y="573"/>
            <a:chExt cx="3312" cy="453"/>
          </a:xfrm>
        </p:grpSpPr>
        <p:sp>
          <p:nvSpPr>
            <p:cNvPr id="132" name="Line 130"/>
            <p:cNvSpPr>
              <a:spLocks noChangeShapeType="1"/>
            </p:cNvSpPr>
            <p:nvPr/>
          </p:nvSpPr>
          <p:spPr bwMode="auto">
            <a:xfrm flipV="1">
              <a:off x="1405" y="573"/>
              <a:ext cx="454" cy="363"/>
            </a:xfrm>
            <a:prstGeom prst="line">
              <a:avLst/>
            </a:prstGeom>
            <a:noFill/>
            <a:ln w="101600" cap="rnd">
              <a:solidFill>
                <a:srgbClr val="FF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 name="Line 131"/>
            <p:cNvSpPr>
              <a:spLocks noChangeShapeType="1"/>
            </p:cNvSpPr>
            <p:nvPr/>
          </p:nvSpPr>
          <p:spPr bwMode="auto">
            <a:xfrm>
              <a:off x="2403" y="618"/>
              <a:ext cx="454" cy="363"/>
            </a:xfrm>
            <a:prstGeom prst="line">
              <a:avLst/>
            </a:prstGeom>
            <a:noFill/>
            <a:ln w="101600" cap="rnd">
              <a:solidFill>
                <a:srgbClr val="FF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Line 132"/>
            <p:cNvSpPr>
              <a:spLocks noChangeShapeType="1"/>
            </p:cNvSpPr>
            <p:nvPr/>
          </p:nvSpPr>
          <p:spPr bwMode="auto">
            <a:xfrm>
              <a:off x="4263" y="663"/>
              <a:ext cx="454" cy="363"/>
            </a:xfrm>
            <a:prstGeom prst="line">
              <a:avLst/>
            </a:prstGeom>
            <a:noFill/>
            <a:ln w="101600" cap="rnd">
              <a:solidFill>
                <a:srgbClr val="FF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Line 133"/>
            <p:cNvSpPr>
              <a:spLocks noChangeShapeType="1"/>
            </p:cNvSpPr>
            <p:nvPr/>
          </p:nvSpPr>
          <p:spPr bwMode="auto">
            <a:xfrm flipV="1">
              <a:off x="3311" y="663"/>
              <a:ext cx="454" cy="363"/>
            </a:xfrm>
            <a:prstGeom prst="line">
              <a:avLst/>
            </a:prstGeom>
            <a:noFill/>
            <a:ln w="101600" cap="rnd">
              <a:solidFill>
                <a:srgbClr val="FF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85265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dissolve">
                                      <p:cBhvr>
                                        <p:cTn id="21" dur="500"/>
                                        <p:tgtEl>
                                          <p:spTgt spid="8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88"/>
                                        </p:tgtEl>
                                        <p:attrNameLst>
                                          <p:attrName>style.visibility</p:attrName>
                                        </p:attrNameLst>
                                      </p:cBhvr>
                                      <p:to>
                                        <p:strVal val="visible"/>
                                      </p:to>
                                    </p:set>
                                    <p:animEffect transition="in" filter="dissolve">
                                      <p:cBhvr>
                                        <p:cTn id="26" dur="500"/>
                                        <p:tgtEl>
                                          <p:spTgt spid="8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dissolve">
                                      <p:cBhvr>
                                        <p:cTn id="31" dur="500"/>
                                        <p:tgtEl>
                                          <p:spTgt spid="8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dissolve">
                                      <p:cBhvr>
                                        <p:cTn id="36" dur="500"/>
                                        <p:tgtEl>
                                          <p:spTgt spid="9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dissolve">
                                      <p:cBhvr>
                                        <p:cTn id="41" dur="500"/>
                                        <p:tgtEl>
                                          <p:spTgt spid="9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dissolve">
                                      <p:cBhvr>
                                        <p:cTn id="46" dur="500"/>
                                        <p:tgtEl>
                                          <p:spTgt spid="92"/>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dissolve">
                                      <p:cBhvr>
                                        <p:cTn id="51" dur="500"/>
                                        <p:tgtEl>
                                          <p:spTgt spid="9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94"/>
                                        </p:tgtEl>
                                        <p:attrNameLst>
                                          <p:attrName>style.visibility</p:attrName>
                                        </p:attrNameLst>
                                      </p:cBhvr>
                                      <p:to>
                                        <p:strVal val="visible"/>
                                      </p:to>
                                    </p:set>
                                    <p:animEffect transition="in" filter="dissolve">
                                      <p:cBhvr>
                                        <p:cTn id="56" dur="500"/>
                                        <p:tgtEl>
                                          <p:spTgt spid="94"/>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95"/>
                                        </p:tgtEl>
                                        <p:attrNameLst>
                                          <p:attrName>style.visibility</p:attrName>
                                        </p:attrNameLst>
                                      </p:cBhvr>
                                      <p:to>
                                        <p:strVal val="visible"/>
                                      </p:to>
                                    </p:set>
                                    <p:animEffect transition="in" filter="dissolve">
                                      <p:cBhvr>
                                        <p:cTn id="61" dur="500"/>
                                        <p:tgtEl>
                                          <p:spTgt spid="9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
                                            <p:txEl>
                                              <p:pRg st="1" end="1"/>
                                            </p:txEl>
                                          </p:spTgt>
                                        </p:tgtEl>
                                        <p:attrNameLst>
                                          <p:attrName>style.visibility</p:attrName>
                                        </p:attrNameLst>
                                      </p:cBhvr>
                                      <p:to>
                                        <p:strVal val="visible"/>
                                      </p:to>
                                    </p:set>
                                    <p:animEffect transition="in" filter="wipe(left)">
                                      <p:cBhvr>
                                        <p:cTn id="66" dur="500"/>
                                        <p:tgtEl>
                                          <p:spTgt spid="4">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02"/>
                                        </p:tgtEl>
                                        <p:attrNameLst>
                                          <p:attrName>style.visibility</p:attrName>
                                        </p:attrNameLst>
                                      </p:cBhvr>
                                      <p:to>
                                        <p:strVal val="visible"/>
                                      </p:to>
                                    </p:set>
                                    <p:animEffect transition="in" filter="dissolve">
                                      <p:cBhvr>
                                        <p:cTn id="71" dur="500"/>
                                        <p:tgtEl>
                                          <p:spTgt spid="102"/>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104"/>
                                        </p:tgtEl>
                                        <p:attrNameLst>
                                          <p:attrName>style.visibility</p:attrName>
                                        </p:attrNameLst>
                                      </p:cBhvr>
                                      <p:to>
                                        <p:strVal val="visible"/>
                                      </p:to>
                                    </p:set>
                                    <p:animEffect transition="in" filter="dissolve">
                                      <p:cBhvr>
                                        <p:cTn id="76" dur="500"/>
                                        <p:tgtEl>
                                          <p:spTgt spid="104"/>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03"/>
                                        </p:tgtEl>
                                        <p:attrNameLst>
                                          <p:attrName>style.visibility</p:attrName>
                                        </p:attrNameLst>
                                      </p:cBhvr>
                                      <p:to>
                                        <p:strVal val="visible"/>
                                      </p:to>
                                    </p:set>
                                    <p:animEffect transition="in" filter="dissolve">
                                      <p:cBhvr>
                                        <p:cTn id="81" dur="500"/>
                                        <p:tgtEl>
                                          <p:spTgt spid="103"/>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101"/>
                                        </p:tgtEl>
                                        <p:attrNameLst>
                                          <p:attrName>style.visibility</p:attrName>
                                        </p:attrNameLst>
                                      </p:cBhvr>
                                      <p:to>
                                        <p:strVal val="visible"/>
                                      </p:to>
                                    </p:set>
                                    <p:animEffect transition="in" filter="dissolve">
                                      <p:cBhvr>
                                        <p:cTn id="86" dur="500"/>
                                        <p:tgtEl>
                                          <p:spTgt spid="101"/>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100"/>
                                        </p:tgtEl>
                                        <p:attrNameLst>
                                          <p:attrName>style.visibility</p:attrName>
                                        </p:attrNameLst>
                                      </p:cBhvr>
                                      <p:to>
                                        <p:strVal val="visible"/>
                                      </p:to>
                                    </p:set>
                                    <p:animEffect transition="in" filter="dissolve">
                                      <p:cBhvr>
                                        <p:cTn id="91" dur="500"/>
                                        <p:tgtEl>
                                          <p:spTgt spid="100"/>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97"/>
                                        </p:tgtEl>
                                        <p:attrNameLst>
                                          <p:attrName>style.visibility</p:attrName>
                                        </p:attrNameLst>
                                      </p:cBhvr>
                                      <p:to>
                                        <p:strVal val="visible"/>
                                      </p:to>
                                    </p:set>
                                    <p:animEffect transition="in" filter="dissolve">
                                      <p:cBhvr>
                                        <p:cTn id="96" dur="500"/>
                                        <p:tgtEl>
                                          <p:spTgt spid="97"/>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98"/>
                                        </p:tgtEl>
                                        <p:attrNameLst>
                                          <p:attrName>style.visibility</p:attrName>
                                        </p:attrNameLst>
                                      </p:cBhvr>
                                      <p:to>
                                        <p:strVal val="visible"/>
                                      </p:to>
                                    </p:set>
                                    <p:animEffect transition="in" filter="dissolve">
                                      <p:cBhvr>
                                        <p:cTn id="101" dur="500"/>
                                        <p:tgtEl>
                                          <p:spTgt spid="98"/>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99"/>
                                        </p:tgtEl>
                                        <p:attrNameLst>
                                          <p:attrName>style.visibility</p:attrName>
                                        </p:attrNameLst>
                                      </p:cBhvr>
                                      <p:to>
                                        <p:strVal val="visible"/>
                                      </p:to>
                                    </p:set>
                                    <p:animEffect transition="in" filter="dissolve">
                                      <p:cBhvr>
                                        <p:cTn id="106" dur="500"/>
                                        <p:tgtEl>
                                          <p:spTgt spid="99"/>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96"/>
                                        </p:tgtEl>
                                        <p:attrNameLst>
                                          <p:attrName>style.visibility</p:attrName>
                                        </p:attrNameLst>
                                      </p:cBhvr>
                                      <p:to>
                                        <p:strVal val="visible"/>
                                      </p:to>
                                    </p:set>
                                    <p:animEffect transition="in" filter="dissolve">
                                      <p:cBhvr>
                                        <p:cTn id="111" dur="500"/>
                                        <p:tgtEl>
                                          <p:spTgt spid="9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4">
                                            <p:txEl>
                                              <p:pRg st="2" end="2"/>
                                            </p:txEl>
                                          </p:spTgt>
                                        </p:tgtEl>
                                        <p:attrNameLst>
                                          <p:attrName>style.visibility</p:attrName>
                                        </p:attrNameLst>
                                      </p:cBhvr>
                                      <p:to>
                                        <p:strVal val="visible"/>
                                      </p:to>
                                    </p:set>
                                    <p:animEffect transition="in" filter="wipe(left)">
                                      <p:cBhvr>
                                        <p:cTn id="116" dur="500"/>
                                        <p:tgtEl>
                                          <p:spTgt spid="4">
                                            <p:txEl>
                                              <p:pRg st="2" end="2"/>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05"/>
                                        </p:tgtEl>
                                        <p:attrNameLst>
                                          <p:attrName>style.visibility</p:attrName>
                                        </p:attrNameLst>
                                      </p:cBhvr>
                                      <p:to>
                                        <p:strVal val="visible"/>
                                      </p:to>
                                    </p:set>
                                    <p:animEffect transition="in" filter="wipe(left)">
                                      <p:cBhvr>
                                        <p:cTn id="121" dur="500"/>
                                        <p:tgtEl>
                                          <p:spTgt spid="10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06"/>
                                        </p:tgtEl>
                                        <p:attrNameLst>
                                          <p:attrName>style.visibility</p:attrName>
                                        </p:attrNameLst>
                                      </p:cBhvr>
                                      <p:to>
                                        <p:strVal val="visible"/>
                                      </p:to>
                                    </p:set>
                                    <p:animEffect transition="in" filter="wipe(left)">
                                      <p:cBhvr>
                                        <p:cTn id="126" dur="500"/>
                                        <p:tgtEl>
                                          <p:spTgt spid="10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07"/>
                                        </p:tgtEl>
                                        <p:attrNameLst>
                                          <p:attrName>style.visibility</p:attrName>
                                        </p:attrNameLst>
                                      </p:cBhvr>
                                      <p:to>
                                        <p:strVal val="visible"/>
                                      </p:to>
                                    </p:set>
                                    <p:animEffect transition="in" filter="wipe(left)">
                                      <p:cBhvr>
                                        <p:cTn id="131" dur="500"/>
                                        <p:tgtEl>
                                          <p:spTgt spid="10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08"/>
                                        </p:tgtEl>
                                        <p:attrNameLst>
                                          <p:attrName>style.visibility</p:attrName>
                                        </p:attrNameLst>
                                      </p:cBhvr>
                                      <p:to>
                                        <p:strVal val="visible"/>
                                      </p:to>
                                    </p:set>
                                    <p:animEffect transition="in" filter="wipe(left)">
                                      <p:cBhvr>
                                        <p:cTn id="136" dur="500"/>
                                        <p:tgtEl>
                                          <p:spTgt spid="10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09"/>
                                        </p:tgtEl>
                                        <p:attrNameLst>
                                          <p:attrName>style.visibility</p:attrName>
                                        </p:attrNameLst>
                                      </p:cBhvr>
                                      <p:to>
                                        <p:strVal val="visible"/>
                                      </p:to>
                                    </p:set>
                                    <p:animEffect transition="in" filter="wipe(left)">
                                      <p:cBhvr>
                                        <p:cTn id="141" dur="500"/>
                                        <p:tgtEl>
                                          <p:spTgt spid="109"/>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110"/>
                                        </p:tgtEl>
                                        <p:attrNameLst>
                                          <p:attrName>style.visibility</p:attrName>
                                        </p:attrNameLst>
                                      </p:cBhvr>
                                      <p:to>
                                        <p:strVal val="visible"/>
                                      </p:to>
                                    </p:set>
                                    <p:animEffect transition="in" filter="wipe(left)">
                                      <p:cBhvr>
                                        <p:cTn id="146" dur="500"/>
                                        <p:tgtEl>
                                          <p:spTgt spid="110"/>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111"/>
                                        </p:tgtEl>
                                        <p:attrNameLst>
                                          <p:attrName>style.visibility</p:attrName>
                                        </p:attrNameLst>
                                      </p:cBhvr>
                                      <p:to>
                                        <p:strVal val="visible"/>
                                      </p:to>
                                    </p:set>
                                    <p:animEffect transition="in" filter="wipe(left)">
                                      <p:cBhvr>
                                        <p:cTn id="151" dur="500"/>
                                        <p:tgtEl>
                                          <p:spTgt spid="111"/>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112"/>
                                        </p:tgtEl>
                                        <p:attrNameLst>
                                          <p:attrName>style.visibility</p:attrName>
                                        </p:attrNameLst>
                                      </p:cBhvr>
                                      <p:to>
                                        <p:strVal val="visible"/>
                                      </p:to>
                                    </p:set>
                                    <p:animEffect transition="in" filter="wipe(left)">
                                      <p:cBhvr>
                                        <p:cTn id="156" dur="500"/>
                                        <p:tgtEl>
                                          <p:spTgt spid="112"/>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113"/>
                                        </p:tgtEl>
                                        <p:attrNameLst>
                                          <p:attrName>style.visibility</p:attrName>
                                        </p:attrNameLst>
                                      </p:cBhvr>
                                      <p:to>
                                        <p:strVal val="visible"/>
                                      </p:to>
                                    </p:set>
                                    <p:animEffect transition="in" filter="wipe(left)">
                                      <p:cBhvr>
                                        <p:cTn id="161" dur="500"/>
                                        <p:tgtEl>
                                          <p:spTgt spid="113"/>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114"/>
                                        </p:tgtEl>
                                        <p:attrNameLst>
                                          <p:attrName>style.visibility</p:attrName>
                                        </p:attrNameLst>
                                      </p:cBhvr>
                                      <p:to>
                                        <p:strVal val="visible"/>
                                      </p:to>
                                    </p:set>
                                    <p:animEffect transition="in" filter="wipe(left)">
                                      <p:cBhvr>
                                        <p:cTn id="166" dur="500"/>
                                        <p:tgtEl>
                                          <p:spTgt spid="114"/>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115"/>
                                        </p:tgtEl>
                                        <p:attrNameLst>
                                          <p:attrName>style.visibility</p:attrName>
                                        </p:attrNameLst>
                                      </p:cBhvr>
                                      <p:to>
                                        <p:strVal val="visible"/>
                                      </p:to>
                                    </p:set>
                                    <p:animEffect transition="in" filter="wipe(left)">
                                      <p:cBhvr>
                                        <p:cTn id="171" dur="500"/>
                                        <p:tgtEl>
                                          <p:spTgt spid="115"/>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nodeType="clickEffect">
                                  <p:stCondLst>
                                    <p:cond delay="0"/>
                                  </p:stCondLst>
                                  <p:childTnLst>
                                    <p:set>
                                      <p:cBhvr>
                                        <p:cTn id="175" dur="1" fill="hold">
                                          <p:stCondLst>
                                            <p:cond delay="0"/>
                                          </p:stCondLst>
                                        </p:cTn>
                                        <p:tgtEl>
                                          <p:spTgt spid="4">
                                            <p:txEl>
                                              <p:pRg st="3" end="3"/>
                                            </p:txEl>
                                          </p:spTgt>
                                        </p:tgtEl>
                                        <p:attrNameLst>
                                          <p:attrName>style.visibility</p:attrName>
                                        </p:attrNameLst>
                                      </p:cBhvr>
                                      <p:to>
                                        <p:strVal val="visible"/>
                                      </p:to>
                                    </p:set>
                                    <p:animEffect transition="in" filter="wipe(left)">
                                      <p:cBhvr>
                                        <p:cTn id="176" dur="500"/>
                                        <p:tgtEl>
                                          <p:spTgt spid="4">
                                            <p:txEl>
                                              <p:pRg st="3" end="3"/>
                                            </p:txEl>
                                          </p:spTgt>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grpId="0" nodeType="clickEffect">
                                  <p:stCondLst>
                                    <p:cond delay="0"/>
                                  </p:stCondLst>
                                  <p:childTnLst>
                                    <p:set>
                                      <p:cBhvr>
                                        <p:cTn id="180" dur="1" fill="hold">
                                          <p:stCondLst>
                                            <p:cond delay="0"/>
                                          </p:stCondLst>
                                        </p:cTn>
                                        <p:tgtEl>
                                          <p:spTgt spid="120"/>
                                        </p:tgtEl>
                                        <p:attrNameLst>
                                          <p:attrName>style.visibility</p:attrName>
                                        </p:attrNameLst>
                                      </p:cBhvr>
                                      <p:to>
                                        <p:strVal val="visible"/>
                                      </p:to>
                                    </p:set>
                                    <p:animEffect transition="in" filter="wipe(left)">
                                      <p:cBhvr>
                                        <p:cTn id="181" dur="500"/>
                                        <p:tgtEl>
                                          <p:spTgt spid="120"/>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119"/>
                                        </p:tgtEl>
                                        <p:attrNameLst>
                                          <p:attrName>style.visibility</p:attrName>
                                        </p:attrNameLst>
                                      </p:cBhvr>
                                      <p:to>
                                        <p:strVal val="visible"/>
                                      </p:to>
                                    </p:set>
                                    <p:animEffect transition="in" filter="wipe(left)">
                                      <p:cBhvr>
                                        <p:cTn id="186" dur="500"/>
                                        <p:tgtEl>
                                          <p:spTgt spid="119"/>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grpId="0" nodeType="clickEffect">
                                  <p:stCondLst>
                                    <p:cond delay="0"/>
                                  </p:stCondLst>
                                  <p:childTnLst>
                                    <p:set>
                                      <p:cBhvr>
                                        <p:cTn id="190" dur="1" fill="hold">
                                          <p:stCondLst>
                                            <p:cond delay="0"/>
                                          </p:stCondLst>
                                        </p:cTn>
                                        <p:tgtEl>
                                          <p:spTgt spid="123"/>
                                        </p:tgtEl>
                                        <p:attrNameLst>
                                          <p:attrName>style.visibility</p:attrName>
                                        </p:attrNameLst>
                                      </p:cBhvr>
                                      <p:to>
                                        <p:strVal val="visible"/>
                                      </p:to>
                                    </p:set>
                                    <p:animEffect transition="in" filter="wipe(left)">
                                      <p:cBhvr>
                                        <p:cTn id="191" dur="500"/>
                                        <p:tgtEl>
                                          <p:spTgt spid="123"/>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122"/>
                                        </p:tgtEl>
                                        <p:attrNameLst>
                                          <p:attrName>style.visibility</p:attrName>
                                        </p:attrNameLst>
                                      </p:cBhvr>
                                      <p:to>
                                        <p:strVal val="visible"/>
                                      </p:to>
                                    </p:set>
                                    <p:animEffect transition="in" filter="wipe(left)">
                                      <p:cBhvr>
                                        <p:cTn id="196" dur="500"/>
                                        <p:tgtEl>
                                          <p:spTgt spid="122"/>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121"/>
                                        </p:tgtEl>
                                        <p:attrNameLst>
                                          <p:attrName>style.visibility</p:attrName>
                                        </p:attrNameLst>
                                      </p:cBhvr>
                                      <p:to>
                                        <p:strVal val="visible"/>
                                      </p:to>
                                    </p:set>
                                    <p:animEffect transition="in" filter="wipe(left)">
                                      <p:cBhvr>
                                        <p:cTn id="201" dur="500"/>
                                        <p:tgtEl>
                                          <p:spTgt spid="121"/>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8" fill="hold" grpId="0" nodeType="clickEffect">
                                  <p:stCondLst>
                                    <p:cond delay="0"/>
                                  </p:stCondLst>
                                  <p:childTnLst>
                                    <p:set>
                                      <p:cBhvr>
                                        <p:cTn id="205" dur="1" fill="hold">
                                          <p:stCondLst>
                                            <p:cond delay="0"/>
                                          </p:stCondLst>
                                        </p:cTn>
                                        <p:tgtEl>
                                          <p:spTgt spid="126"/>
                                        </p:tgtEl>
                                        <p:attrNameLst>
                                          <p:attrName>style.visibility</p:attrName>
                                        </p:attrNameLst>
                                      </p:cBhvr>
                                      <p:to>
                                        <p:strVal val="visible"/>
                                      </p:to>
                                    </p:set>
                                    <p:animEffect transition="in" filter="wipe(left)">
                                      <p:cBhvr>
                                        <p:cTn id="206" dur="500"/>
                                        <p:tgtEl>
                                          <p:spTgt spid="126"/>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8" fill="hold" grpId="0" nodeType="clickEffect">
                                  <p:stCondLst>
                                    <p:cond delay="0"/>
                                  </p:stCondLst>
                                  <p:childTnLst>
                                    <p:set>
                                      <p:cBhvr>
                                        <p:cTn id="210" dur="1" fill="hold">
                                          <p:stCondLst>
                                            <p:cond delay="0"/>
                                          </p:stCondLst>
                                        </p:cTn>
                                        <p:tgtEl>
                                          <p:spTgt spid="125"/>
                                        </p:tgtEl>
                                        <p:attrNameLst>
                                          <p:attrName>style.visibility</p:attrName>
                                        </p:attrNameLst>
                                      </p:cBhvr>
                                      <p:to>
                                        <p:strVal val="visible"/>
                                      </p:to>
                                    </p:set>
                                    <p:animEffect transition="in" filter="wipe(left)">
                                      <p:cBhvr>
                                        <p:cTn id="211" dur="500"/>
                                        <p:tgtEl>
                                          <p:spTgt spid="125"/>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124"/>
                                        </p:tgtEl>
                                        <p:attrNameLst>
                                          <p:attrName>style.visibility</p:attrName>
                                        </p:attrNameLst>
                                      </p:cBhvr>
                                      <p:to>
                                        <p:strVal val="visible"/>
                                      </p:to>
                                    </p:set>
                                    <p:animEffect transition="in" filter="wipe(left)">
                                      <p:cBhvr>
                                        <p:cTn id="216" dur="500"/>
                                        <p:tgtEl>
                                          <p:spTgt spid="124"/>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8" fill="hold" grpId="0" nodeType="clickEffect">
                                  <p:stCondLst>
                                    <p:cond delay="0"/>
                                  </p:stCondLst>
                                  <p:childTnLst>
                                    <p:set>
                                      <p:cBhvr>
                                        <p:cTn id="220" dur="1" fill="hold">
                                          <p:stCondLst>
                                            <p:cond delay="0"/>
                                          </p:stCondLst>
                                        </p:cTn>
                                        <p:tgtEl>
                                          <p:spTgt spid="118"/>
                                        </p:tgtEl>
                                        <p:attrNameLst>
                                          <p:attrName>style.visibility</p:attrName>
                                        </p:attrNameLst>
                                      </p:cBhvr>
                                      <p:to>
                                        <p:strVal val="visible"/>
                                      </p:to>
                                    </p:set>
                                    <p:animEffect transition="in" filter="wipe(left)">
                                      <p:cBhvr>
                                        <p:cTn id="221" dur="500"/>
                                        <p:tgtEl>
                                          <p:spTgt spid="118"/>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grpId="0" nodeType="clickEffect">
                                  <p:stCondLst>
                                    <p:cond delay="0"/>
                                  </p:stCondLst>
                                  <p:childTnLst>
                                    <p:set>
                                      <p:cBhvr>
                                        <p:cTn id="225" dur="1" fill="hold">
                                          <p:stCondLst>
                                            <p:cond delay="0"/>
                                          </p:stCondLst>
                                        </p:cTn>
                                        <p:tgtEl>
                                          <p:spTgt spid="117"/>
                                        </p:tgtEl>
                                        <p:attrNameLst>
                                          <p:attrName>style.visibility</p:attrName>
                                        </p:attrNameLst>
                                      </p:cBhvr>
                                      <p:to>
                                        <p:strVal val="visible"/>
                                      </p:to>
                                    </p:set>
                                    <p:animEffect transition="in" filter="wipe(left)">
                                      <p:cBhvr>
                                        <p:cTn id="226" dur="500"/>
                                        <p:tgtEl>
                                          <p:spTgt spid="117"/>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8" fill="hold" grpId="0" nodeType="clickEffect">
                                  <p:stCondLst>
                                    <p:cond delay="0"/>
                                  </p:stCondLst>
                                  <p:childTnLst>
                                    <p:set>
                                      <p:cBhvr>
                                        <p:cTn id="230" dur="1" fill="hold">
                                          <p:stCondLst>
                                            <p:cond delay="0"/>
                                          </p:stCondLst>
                                        </p:cTn>
                                        <p:tgtEl>
                                          <p:spTgt spid="116"/>
                                        </p:tgtEl>
                                        <p:attrNameLst>
                                          <p:attrName>style.visibility</p:attrName>
                                        </p:attrNameLst>
                                      </p:cBhvr>
                                      <p:to>
                                        <p:strVal val="visible"/>
                                      </p:to>
                                    </p:set>
                                    <p:animEffect transition="in" filter="wipe(left)">
                                      <p:cBhvr>
                                        <p:cTn id="231" dur="500"/>
                                        <p:tgtEl>
                                          <p:spTgt spid="116"/>
                                        </p:tgtEl>
                                      </p:cBhvr>
                                    </p:animEffect>
                                  </p:childTnLst>
                                </p:cTn>
                              </p:par>
                            </p:childTnLst>
                          </p:cTn>
                        </p:par>
                      </p:childTnLst>
                    </p:cTn>
                  </p:par>
                  <p:par>
                    <p:cTn id="232" fill="hold">
                      <p:stCondLst>
                        <p:cond delay="indefinite"/>
                      </p:stCondLst>
                      <p:childTnLst>
                        <p:par>
                          <p:cTn id="233" fill="hold">
                            <p:stCondLst>
                              <p:cond delay="0"/>
                            </p:stCondLst>
                            <p:childTnLst>
                              <p:par>
                                <p:cTn id="234" presetID="21" presetClass="entr" presetSubtype="1" fill="hold" grpId="0" nodeType="clickEffect">
                                  <p:stCondLst>
                                    <p:cond delay="0"/>
                                  </p:stCondLst>
                                  <p:childTnLst>
                                    <p:set>
                                      <p:cBhvr>
                                        <p:cTn id="235" dur="1" fill="hold">
                                          <p:stCondLst>
                                            <p:cond delay="0"/>
                                          </p:stCondLst>
                                        </p:cTn>
                                        <p:tgtEl>
                                          <p:spTgt spid="127"/>
                                        </p:tgtEl>
                                        <p:attrNameLst>
                                          <p:attrName>style.visibility</p:attrName>
                                        </p:attrNameLst>
                                      </p:cBhvr>
                                      <p:to>
                                        <p:strVal val="visible"/>
                                      </p:to>
                                    </p:set>
                                    <p:animEffect transition="in" filter="wheel(1)">
                                      <p:cBhvr>
                                        <p:cTn id="236" dur="500"/>
                                        <p:tgtEl>
                                          <p:spTgt spid="127"/>
                                        </p:tgtEl>
                                      </p:cBhvr>
                                    </p:animEffect>
                                  </p:childTnLst>
                                </p:cTn>
                              </p:par>
                            </p:childTnLst>
                          </p:cTn>
                        </p:par>
                      </p:childTnLst>
                    </p:cTn>
                  </p:par>
                  <p:par>
                    <p:cTn id="237" fill="hold">
                      <p:stCondLst>
                        <p:cond delay="indefinite"/>
                      </p:stCondLst>
                      <p:childTnLst>
                        <p:par>
                          <p:cTn id="238" fill="hold">
                            <p:stCondLst>
                              <p:cond delay="0"/>
                            </p:stCondLst>
                            <p:childTnLst>
                              <p:par>
                                <p:cTn id="239" presetID="21" presetClass="entr" presetSubtype="1" fill="hold" grpId="0" nodeType="clickEffect">
                                  <p:stCondLst>
                                    <p:cond delay="0"/>
                                  </p:stCondLst>
                                  <p:childTnLst>
                                    <p:set>
                                      <p:cBhvr>
                                        <p:cTn id="240" dur="1" fill="hold">
                                          <p:stCondLst>
                                            <p:cond delay="0"/>
                                          </p:stCondLst>
                                        </p:cTn>
                                        <p:tgtEl>
                                          <p:spTgt spid="128"/>
                                        </p:tgtEl>
                                        <p:attrNameLst>
                                          <p:attrName>style.visibility</p:attrName>
                                        </p:attrNameLst>
                                      </p:cBhvr>
                                      <p:to>
                                        <p:strVal val="visible"/>
                                      </p:to>
                                    </p:set>
                                    <p:animEffect transition="in" filter="wheel(1)">
                                      <p:cBhvr>
                                        <p:cTn id="241" dur="500"/>
                                        <p:tgtEl>
                                          <p:spTgt spid="128"/>
                                        </p:tgtEl>
                                      </p:cBhvr>
                                    </p:animEffect>
                                  </p:childTnLst>
                                </p:cTn>
                              </p:par>
                            </p:childTnLst>
                          </p:cTn>
                        </p:par>
                      </p:childTnLst>
                    </p:cTn>
                  </p:par>
                  <p:par>
                    <p:cTn id="242" fill="hold">
                      <p:stCondLst>
                        <p:cond delay="indefinite"/>
                      </p:stCondLst>
                      <p:childTnLst>
                        <p:par>
                          <p:cTn id="243" fill="hold">
                            <p:stCondLst>
                              <p:cond delay="0"/>
                            </p:stCondLst>
                            <p:childTnLst>
                              <p:par>
                                <p:cTn id="244" presetID="21" presetClass="entr" presetSubtype="1" fill="hold" grpId="0" nodeType="clickEffect">
                                  <p:stCondLst>
                                    <p:cond delay="0"/>
                                  </p:stCondLst>
                                  <p:childTnLst>
                                    <p:set>
                                      <p:cBhvr>
                                        <p:cTn id="245" dur="1" fill="hold">
                                          <p:stCondLst>
                                            <p:cond delay="0"/>
                                          </p:stCondLst>
                                        </p:cTn>
                                        <p:tgtEl>
                                          <p:spTgt spid="129"/>
                                        </p:tgtEl>
                                        <p:attrNameLst>
                                          <p:attrName>style.visibility</p:attrName>
                                        </p:attrNameLst>
                                      </p:cBhvr>
                                      <p:to>
                                        <p:strVal val="visible"/>
                                      </p:to>
                                    </p:set>
                                    <p:animEffect transition="in" filter="wheel(1)">
                                      <p:cBhvr>
                                        <p:cTn id="246" dur="500"/>
                                        <p:tgtEl>
                                          <p:spTgt spid="129"/>
                                        </p:tgtEl>
                                      </p:cBhvr>
                                    </p:animEffect>
                                  </p:childTnLst>
                                </p:cTn>
                              </p:par>
                            </p:childTnLst>
                          </p:cTn>
                        </p:par>
                      </p:childTnLst>
                    </p:cTn>
                  </p:par>
                  <p:par>
                    <p:cTn id="247" fill="hold">
                      <p:stCondLst>
                        <p:cond delay="indefinite"/>
                      </p:stCondLst>
                      <p:childTnLst>
                        <p:par>
                          <p:cTn id="248" fill="hold">
                            <p:stCondLst>
                              <p:cond delay="0"/>
                            </p:stCondLst>
                            <p:childTnLst>
                              <p:par>
                                <p:cTn id="249" presetID="21" presetClass="entr" presetSubtype="1" fill="hold" grpId="0" nodeType="clickEffect">
                                  <p:stCondLst>
                                    <p:cond delay="0"/>
                                  </p:stCondLst>
                                  <p:childTnLst>
                                    <p:set>
                                      <p:cBhvr>
                                        <p:cTn id="250" dur="1" fill="hold">
                                          <p:stCondLst>
                                            <p:cond delay="0"/>
                                          </p:stCondLst>
                                        </p:cTn>
                                        <p:tgtEl>
                                          <p:spTgt spid="130"/>
                                        </p:tgtEl>
                                        <p:attrNameLst>
                                          <p:attrName>style.visibility</p:attrName>
                                        </p:attrNameLst>
                                      </p:cBhvr>
                                      <p:to>
                                        <p:strVal val="visible"/>
                                      </p:to>
                                    </p:set>
                                    <p:animEffect transition="in" filter="wheel(1)">
                                      <p:cBhvr>
                                        <p:cTn id="251" dur="500"/>
                                        <p:tgtEl>
                                          <p:spTgt spid="130"/>
                                        </p:tgtEl>
                                      </p:cBhvr>
                                    </p:animEffec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nodeType="clickEffect">
                                  <p:stCondLst>
                                    <p:cond delay="0"/>
                                  </p:stCondLst>
                                  <p:childTnLst>
                                    <p:set>
                                      <p:cBhvr>
                                        <p:cTn id="255" dur="1" fill="hold">
                                          <p:stCondLst>
                                            <p:cond delay="0"/>
                                          </p:stCondLst>
                                        </p:cTn>
                                        <p:tgtEl>
                                          <p:spTgt spid="131"/>
                                        </p:tgtEl>
                                        <p:attrNameLst>
                                          <p:attrName>style.visibility</p:attrName>
                                        </p:attrNameLst>
                                      </p:cBhvr>
                                      <p:to>
                                        <p:strVal val="visible"/>
                                      </p:to>
                                    </p:set>
                                    <p:animEffect transition="in" filter="wipe(left)">
                                      <p:cBhvr>
                                        <p:cTn id="256" dur="500"/>
                                        <p:tgtEl>
                                          <p:spTgt spid="131"/>
                                        </p:tgtEl>
                                      </p:cBhvr>
                                    </p:animEffect>
                                  </p:childTnLst>
                                </p:cTn>
                              </p:par>
                            </p:childTnLst>
                          </p:cTn>
                        </p:par>
                      </p:childTnLst>
                    </p:cTn>
                  </p:par>
                  <p:par>
                    <p:cTn id="257" fill="hold">
                      <p:stCondLst>
                        <p:cond delay="indefinite"/>
                      </p:stCondLst>
                      <p:childTnLst>
                        <p:par>
                          <p:cTn id="258" fill="hold">
                            <p:stCondLst>
                              <p:cond delay="0"/>
                            </p:stCondLst>
                            <p:childTnLst>
                              <p:par>
                                <p:cTn id="259" presetID="10" presetClass="entr" presetSubtype="0" fill="hold" grpId="0" nodeType="clickEffect">
                                  <p:stCondLst>
                                    <p:cond delay="0"/>
                                  </p:stCondLst>
                                  <p:childTnLst>
                                    <p:set>
                                      <p:cBhvr>
                                        <p:cTn id="260" dur="1" fill="hold">
                                          <p:stCondLst>
                                            <p:cond delay="0"/>
                                          </p:stCondLst>
                                        </p:cTn>
                                        <p:tgtEl>
                                          <p:spTgt spid="5"/>
                                        </p:tgtEl>
                                        <p:attrNameLst>
                                          <p:attrName>style.visibility</p:attrName>
                                        </p:attrNameLst>
                                      </p:cBhvr>
                                      <p:to>
                                        <p:strVal val="visible"/>
                                      </p:to>
                                    </p:set>
                                    <p:animEffect transition="in" filter="fade">
                                      <p:cBhvr>
                                        <p:cTn id="26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p:bldP spid="87" grpId="0"/>
      <p:bldP spid="88" grpId="0"/>
      <p:bldP spid="89" grpId="0"/>
      <p:bldP spid="90"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121" grpId="0"/>
      <p:bldP spid="122" grpId="0"/>
      <p:bldP spid="123" grpId="0"/>
      <p:bldP spid="124" grpId="0"/>
      <p:bldP spid="125" grpId="0"/>
      <p:bldP spid="126" grpId="0"/>
      <p:bldP spid="127" grpId="0" animBg="1"/>
      <p:bldP spid="128" grpId="0" animBg="1"/>
      <p:bldP spid="129" grpId="0" animBg="1"/>
      <p:bldP spid="130" grpId="0" animBg="1"/>
    </p:bldLst>
  </p:timing>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07950" y="92075"/>
            <a:ext cx="87852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kumimoji="1" lang="zh-CN" altLang="en-US" sz="2800" b="1" dirty="0">
                <a:solidFill>
                  <a:schemeClr val="bg2">
                    <a:lumMod val="10000"/>
                  </a:schemeClr>
                </a:solidFill>
                <a:latin typeface="Verdana" panose="020B0604030504040204" pitchFamily="34" charset="0"/>
                <a:ea typeface="微软雅黑" panose="020B0503020204020204" pitchFamily="34" charset="-122"/>
              </a:rPr>
              <a:t>例：求解如下</a:t>
            </a:r>
            <a:r>
              <a:rPr kumimoji="1" lang="en-US" altLang="zh-CN" sz="2800" b="1" dirty="0" err="1">
                <a:solidFill>
                  <a:schemeClr val="bg2">
                    <a:lumMod val="10000"/>
                  </a:schemeClr>
                </a:solidFill>
                <a:latin typeface="Verdana" panose="020B0604030504040204" pitchFamily="34" charset="0"/>
                <a:ea typeface="微软雅黑" panose="020B0503020204020204" pitchFamily="34" charset="-122"/>
              </a:rPr>
              <a:t>AOE</a:t>
            </a:r>
            <a:r>
              <a:rPr kumimoji="1" lang="zh-CN" altLang="en-US" sz="2800" b="1" dirty="0">
                <a:solidFill>
                  <a:schemeClr val="bg2">
                    <a:lumMod val="10000"/>
                  </a:schemeClr>
                </a:solidFill>
                <a:latin typeface="Verdana" panose="020B0604030504040204" pitchFamily="34" charset="0"/>
                <a:ea typeface="微软雅黑" panose="020B0503020204020204" pitchFamily="34" charset="-122"/>
              </a:rPr>
              <a:t>网的关键路径</a:t>
            </a:r>
          </a:p>
        </p:txBody>
      </p:sp>
      <p:grpSp>
        <p:nvGrpSpPr>
          <p:cNvPr id="4" name="Group 3"/>
          <p:cNvGrpSpPr>
            <a:grpSpLocks/>
          </p:cNvGrpSpPr>
          <p:nvPr/>
        </p:nvGrpSpPr>
        <p:grpSpPr bwMode="auto">
          <a:xfrm>
            <a:off x="107950" y="619125"/>
            <a:ext cx="8893175" cy="2593975"/>
            <a:chOff x="158" y="27"/>
            <a:chExt cx="5602" cy="1634"/>
          </a:xfrm>
        </p:grpSpPr>
        <p:sp>
          <p:nvSpPr>
            <p:cNvPr id="5" name="Rectangle 4"/>
            <p:cNvSpPr>
              <a:spLocks noChangeArrowheads="1"/>
            </p:cNvSpPr>
            <p:nvPr/>
          </p:nvSpPr>
          <p:spPr bwMode="auto">
            <a:xfrm>
              <a:off x="158" y="725"/>
              <a:ext cx="726"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kumimoji="1" lang="zh-CN" altLang="en-US" sz="2400" b="1" dirty="0">
                  <a:solidFill>
                    <a:schemeClr val="bg2">
                      <a:lumMod val="10000"/>
                    </a:schemeClr>
                  </a:solidFill>
                  <a:latin typeface="Verdana" panose="020B0604030504040204" pitchFamily="34" charset="0"/>
                  <a:ea typeface="微软雅黑" panose="020B0503020204020204" pitchFamily="34" charset="-122"/>
                </a:rPr>
                <a:t>源点</a:t>
              </a:r>
            </a:p>
          </p:txBody>
        </p:sp>
        <p:sp>
          <p:nvSpPr>
            <p:cNvPr id="6" name="Rectangle 5"/>
            <p:cNvSpPr>
              <a:spLocks noChangeArrowheads="1"/>
            </p:cNvSpPr>
            <p:nvPr/>
          </p:nvSpPr>
          <p:spPr bwMode="auto">
            <a:xfrm>
              <a:off x="5034" y="726"/>
              <a:ext cx="72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kumimoji="1" lang="zh-CN" altLang="en-US" sz="2400" b="1" dirty="0">
                  <a:solidFill>
                    <a:schemeClr val="bg2">
                      <a:lumMod val="10000"/>
                    </a:schemeClr>
                  </a:solidFill>
                  <a:latin typeface="Verdana" panose="020B0604030504040204" pitchFamily="34" charset="0"/>
                  <a:ea typeface="微软雅黑" panose="020B0503020204020204" pitchFamily="34" charset="-122"/>
                </a:rPr>
                <a:t>汇点</a:t>
              </a:r>
            </a:p>
          </p:txBody>
        </p:sp>
        <p:grpSp>
          <p:nvGrpSpPr>
            <p:cNvPr id="7" name="Group 6"/>
            <p:cNvGrpSpPr>
              <a:grpSpLocks/>
            </p:cNvGrpSpPr>
            <p:nvPr/>
          </p:nvGrpSpPr>
          <p:grpSpPr bwMode="auto">
            <a:xfrm>
              <a:off x="917" y="27"/>
              <a:ext cx="4083" cy="1634"/>
              <a:chOff x="884" y="27"/>
              <a:chExt cx="4083" cy="1634"/>
            </a:xfrm>
          </p:grpSpPr>
          <p:grpSp>
            <p:nvGrpSpPr>
              <p:cNvPr id="8" name="Group 7"/>
              <p:cNvGrpSpPr>
                <a:grpSpLocks/>
              </p:cNvGrpSpPr>
              <p:nvPr/>
            </p:nvGrpSpPr>
            <p:grpSpPr bwMode="auto">
              <a:xfrm>
                <a:off x="1746" y="1343"/>
                <a:ext cx="357" cy="318"/>
                <a:chOff x="1020" y="2568"/>
                <a:chExt cx="629" cy="608"/>
              </a:xfrm>
            </p:grpSpPr>
            <p:grpSp>
              <p:nvGrpSpPr>
                <p:cNvPr id="57" name="Group 8"/>
                <p:cNvGrpSpPr>
                  <a:grpSpLocks/>
                </p:cNvGrpSpPr>
                <p:nvPr/>
              </p:nvGrpSpPr>
              <p:grpSpPr bwMode="auto">
                <a:xfrm>
                  <a:off x="1020" y="2568"/>
                  <a:ext cx="629" cy="608"/>
                  <a:chOff x="4003" y="3226"/>
                  <a:chExt cx="614" cy="615"/>
                </a:xfrm>
              </p:grpSpPr>
              <p:sp>
                <p:nvSpPr>
                  <p:cNvPr id="59" name="Oval 9"/>
                  <p:cNvSpPr>
                    <a:spLocks noChangeArrowheads="1"/>
                  </p:cNvSpPr>
                  <p:nvPr/>
                </p:nvSpPr>
                <p:spPr bwMode="auto">
                  <a:xfrm>
                    <a:off x="4003" y="3226"/>
                    <a:ext cx="614" cy="615"/>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60" name="Line 10"/>
                  <p:cNvSpPr>
                    <a:spLocks noChangeShapeType="1"/>
                  </p:cNvSpPr>
                  <p:nvPr/>
                </p:nvSpPr>
                <p:spPr bwMode="auto">
                  <a:xfrm>
                    <a:off x="4310" y="3226"/>
                    <a:ext cx="0" cy="6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61" name="Line 11"/>
                  <p:cNvSpPr>
                    <a:spLocks noChangeShapeType="1"/>
                  </p:cNvSpPr>
                  <p:nvPr/>
                </p:nvSpPr>
                <p:spPr bwMode="auto">
                  <a:xfrm flipH="1">
                    <a:off x="4310" y="3533"/>
                    <a:ext cx="3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58" name="Rectangle 12"/>
                <p:cNvSpPr>
                  <a:spLocks noChangeArrowheads="1"/>
                </p:cNvSpPr>
                <p:nvPr/>
              </p:nvSpPr>
              <p:spPr bwMode="auto">
                <a:xfrm>
                  <a:off x="1025" y="2668"/>
                  <a:ext cx="307"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b="1">
                      <a:latin typeface="Verdana" pitchFamily="34" charset="0"/>
                      <a:ea typeface="宋体" pitchFamily="2" charset="-122"/>
                    </a:rPr>
                    <a:t>3</a:t>
                  </a:r>
                </a:p>
              </p:txBody>
            </p:sp>
          </p:grpSp>
          <p:sp>
            <p:nvSpPr>
              <p:cNvPr id="9" name="Line 13"/>
              <p:cNvSpPr>
                <a:spLocks noChangeShapeType="1"/>
              </p:cNvSpPr>
              <p:nvPr/>
            </p:nvSpPr>
            <p:spPr bwMode="auto">
              <a:xfrm flipV="1">
                <a:off x="1202" y="390"/>
                <a:ext cx="635" cy="409"/>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4"/>
              <p:cNvSpPr>
                <a:spLocks noChangeShapeType="1"/>
              </p:cNvSpPr>
              <p:nvPr/>
            </p:nvSpPr>
            <p:spPr bwMode="auto">
              <a:xfrm>
                <a:off x="1202" y="980"/>
                <a:ext cx="589" cy="408"/>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5"/>
              <p:cNvSpPr>
                <a:spLocks noChangeShapeType="1"/>
              </p:cNvSpPr>
              <p:nvPr/>
            </p:nvSpPr>
            <p:spPr bwMode="auto">
              <a:xfrm flipV="1">
                <a:off x="2109" y="980"/>
                <a:ext cx="2540" cy="531"/>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6"/>
              <p:cNvSpPr>
                <a:spLocks noChangeShapeType="1"/>
              </p:cNvSpPr>
              <p:nvPr/>
            </p:nvSpPr>
            <p:spPr bwMode="auto">
              <a:xfrm>
                <a:off x="2154" y="277"/>
                <a:ext cx="1497" cy="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Rectangle 17"/>
              <p:cNvSpPr>
                <a:spLocks noChangeArrowheads="1"/>
              </p:cNvSpPr>
              <p:nvPr/>
            </p:nvSpPr>
            <p:spPr bwMode="auto">
              <a:xfrm>
                <a:off x="930" y="345"/>
                <a:ext cx="701" cy="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200" b="1">
                    <a:solidFill>
                      <a:srgbClr val="0000CC"/>
                    </a:solidFill>
                    <a:latin typeface="Georgia" pitchFamily="18" charset="0"/>
                    <a:ea typeface="宋体" pitchFamily="2" charset="-122"/>
                  </a:rPr>
                  <a:t>a1=3</a:t>
                </a:r>
              </a:p>
            </p:txBody>
          </p:sp>
          <p:sp>
            <p:nvSpPr>
              <p:cNvPr id="14" name="Rectangle 18"/>
              <p:cNvSpPr>
                <a:spLocks noChangeArrowheads="1"/>
              </p:cNvSpPr>
              <p:nvPr/>
            </p:nvSpPr>
            <p:spPr bwMode="auto">
              <a:xfrm>
                <a:off x="930" y="1165"/>
                <a:ext cx="701" cy="1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200" b="1">
                    <a:solidFill>
                      <a:srgbClr val="0000CC"/>
                    </a:solidFill>
                    <a:latin typeface="Georgia" pitchFamily="18" charset="0"/>
                    <a:ea typeface="宋体" pitchFamily="2" charset="-122"/>
                  </a:rPr>
                  <a:t>a2=2</a:t>
                </a:r>
              </a:p>
            </p:txBody>
          </p:sp>
          <p:sp>
            <p:nvSpPr>
              <p:cNvPr id="15" name="Rectangle 19"/>
              <p:cNvSpPr>
                <a:spLocks noChangeArrowheads="1"/>
              </p:cNvSpPr>
              <p:nvPr/>
            </p:nvSpPr>
            <p:spPr bwMode="auto">
              <a:xfrm>
                <a:off x="2315" y="414"/>
                <a:ext cx="701" cy="1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200" b="1">
                    <a:solidFill>
                      <a:srgbClr val="0000CC"/>
                    </a:solidFill>
                    <a:latin typeface="Georgia" pitchFamily="18" charset="0"/>
                    <a:ea typeface="宋体" pitchFamily="2" charset="-122"/>
                  </a:rPr>
                  <a:t>a3=2</a:t>
                </a:r>
              </a:p>
            </p:txBody>
          </p:sp>
          <p:sp>
            <p:nvSpPr>
              <p:cNvPr id="16" name="Rectangle 20"/>
              <p:cNvSpPr>
                <a:spLocks noChangeArrowheads="1"/>
              </p:cNvSpPr>
              <p:nvPr/>
            </p:nvSpPr>
            <p:spPr bwMode="auto">
              <a:xfrm>
                <a:off x="2497" y="27"/>
                <a:ext cx="701" cy="1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200" b="1">
                    <a:solidFill>
                      <a:srgbClr val="0000CC"/>
                    </a:solidFill>
                    <a:latin typeface="Georgia" pitchFamily="18" charset="0"/>
                    <a:ea typeface="宋体" pitchFamily="2" charset="-122"/>
                  </a:rPr>
                  <a:t>a4=3</a:t>
                </a:r>
              </a:p>
            </p:txBody>
          </p:sp>
          <p:sp>
            <p:nvSpPr>
              <p:cNvPr id="17" name="Rectangle 21"/>
              <p:cNvSpPr>
                <a:spLocks noChangeArrowheads="1"/>
              </p:cNvSpPr>
              <p:nvPr/>
            </p:nvSpPr>
            <p:spPr bwMode="auto">
              <a:xfrm>
                <a:off x="1791" y="983"/>
                <a:ext cx="701" cy="1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200" b="1">
                    <a:solidFill>
                      <a:srgbClr val="0000CC"/>
                    </a:solidFill>
                    <a:latin typeface="Georgia" pitchFamily="18" charset="0"/>
                    <a:ea typeface="宋体" pitchFamily="2" charset="-122"/>
                  </a:rPr>
                  <a:t>a5=4</a:t>
                </a:r>
              </a:p>
            </p:txBody>
          </p:sp>
          <p:sp>
            <p:nvSpPr>
              <p:cNvPr id="18" name="Rectangle 22"/>
              <p:cNvSpPr>
                <a:spLocks noChangeArrowheads="1"/>
              </p:cNvSpPr>
              <p:nvPr/>
            </p:nvSpPr>
            <p:spPr bwMode="auto">
              <a:xfrm>
                <a:off x="3152" y="1252"/>
                <a:ext cx="715" cy="1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200" b="1">
                    <a:solidFill>
                      <a:srgbClr val="0000CC"/>
                    </a:solidFill>
                    <a:latin typeface="Georgia" pitchFamily="18" charset="0"/>
                    <a:ea typeface="宋体" pitchFamily="2" charset="-122"/>
                  </a:rPr>
                  <a:t>a6=3</a:t>
                </a:r>
              </a:p>
            </p:txBody>
          </p:sp>
          <p:sp>
            <p:nvSpPr>
              <p:cNvPr id="19" name="Rectangle 23"/>
              <p:cNvSpPr>
                <a:spLocks noChangeArrowheads="1"/>
              </p:cNvSpPr>
              <p:nvPr/>
            </p:nvSpPr>
            <p:spPr bwMode="auto">
              <a:xfrm>
                <a:off x="4150" y="390"/>
                <a:ext cx="794" cy="2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200" b="1">
                    <a:solidFill>
                      <a:srgbClr val="0000CC"/>
                    </a:solidFill>
                    <a:latin typeface="Georgia" pitchFamily="18" charset="0"/>
                    <a:ea typeface="宋体" pitchFamily="2" charset="-122"/>
                  </a:rPr>
                  <a:t>a8=1</a:t>
                </a:r>
              </a:p>
            </p:txBody>
          </p:sp>
          <p:sp>
            <p:nvSpPr>
              <p:cNvPr id="20" name="Rectangle 24"/>
              <p:cNvSpPr>
                <a:spLocks noChangeArrowheads="1"/>
              </p:cNvSpPr>
              <p:nvPr/>
            </p:nvSpPr>
            <p:spPr bwMode="auto">
              <a:xfrm>
                <a:off x="3424" y="666"/>
                <a:ext cx="701" cy="1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200" b="1">
                    <a:solidFill>
                      <a:srgbClr val="0000CC"/>
                    </a:solidFill>
                    <a:latin typeface="Georgia" pitchFamily="18" charset="0"/>
                    <a:ea typeface="宋体" pitchFamily="2" charset="-122"/>
                  </a:rPr>
                  <a:t>a7=2</a:t>
                </a:r>
              </a:p>
            </p:txBody>
          </p:sp>
          <p:grpSp>
            <p:nvGrpSpPr>
              <p:cNvPr id="21" name="Group 25"/>
              <p:cNvGrpSpPr>
                <a:grpSpLocks/>
              </p:cNvGrpSpPr>
              <p:nvPr/>
            </p:nvGrpSpPr>
            <p:grpSpPr bwMode="auto">
              <a:xfrm>
                <a:off x="884" y="716"/>
                <a:ext cx="358" cy="318"/>
                <a:chOff x="884" y="626"/>
                <a:chExt cx="358" cy="318"/>
              </a:xfrm>
            </p:grpSpPr>
            <p:sp>
              <p:nvSpPr>
                <p:cNvPr id="53" name="Oval 26"/>
                <p:cNvSpPr>
                  <a:spLocks noChangeArrowheads="1"/>
                </p:cNvSpPr>
                <p:nvPr/>
              </p:nvSpPr>
              <p:spPr bwMode="auto">
                <a:xfrm>
                  <a:off x="884" y="626"/>
                  <a:ext cx="358" cy="318"/>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54" name="Line 27"/>
                <p:cNvSpPr>
                  <a:spLocks noChangeShapeType="1"/>
                </p:cNvSpPr>
                <p:nvPr/>
              </p:nvSpPr>
              <p:spPr bwMode="auto">
                <a:xfrm>
                  <a:off x="1063" y="626"/>
                  <a:ext cx="0" cy="31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55" name="Line 28"/>
                <p:cNvSpPr>
                  <a:spLocks noChangeShapeType="1"/>
                </p:cNvSpPr>
                <p:nvPr/>
              </p:nvSpPr>
              <p:spPr bwMode="auto">
                <a:xfrm flipH="1">
                  <a:off x="1063" y="785"/>
                  <a:ext cx="17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56" name="Rectangle 29"/>
                <p:cNvSpPr>
                  <a:spLocks noChangeArrowheads="1"/>
                </p:cNvSpPr>
                <p:nvPr/>
              </p:nvSpPr>
              <p:spPr bwMode="auto">
                <a:xfrm>
                  <a:off x="887" y="679"/>
                  <a:ext cx="174"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b="1">
                      <a:latin typeface="Verdana" pitchFamily="34" charset="0"/>
                      <a:ea typeface="宋体" pitchFamily="2" charset="-122"/>
                    </a:rPr>
                    <a:t>1</a:t>
                  </a:r>
                </a:p>
              </p:txBody>
            </p:sp>
          </p:grpSp>
          <p:grpSp>
            <p:nvGrpSpPr>
              <p:cNvPr id="22" name="Group 30"/>
              <p:cNvGrpSpPr>
                <a:grpSpLocks/>
              </p:cNvGrpSpPr>
              <p:nvPr/>
            </p:nvGrpSpPr>
            <p:grpSpPr bwMode="auto">
              <a:xfrm>
                <a:off x="2705" y="744"/>
                <a:ext cx="2262" cy="318"/>
                <a:chOff x="2705" y="654"/>
                <a:chExt cx="2262" cy="318"/>
              </a:xfrm>
            </p:grpSpPr>
            <p:grpSp>
              <p:nvGrpSpPr>
                <p:cNvPr id="40" name="Group 31"/>
                <p:cNvGrpSpPr>
                  <a:grpSpLocks/>
                </p:cNvGrpSpPr>
                <p:nvPr/>
              </p:nvGrpSpPr>
              <p:grpSpPr bwMode="auto">
                <a:xfrm>
                  <a:off x="4609" y="654"/>
                  <a:ext cx="358" cy="318"/>
                  <a:chOff x="3883" y="1643"/>
                  <a:chExt cx="630" cy="608"/>
                </a:xfrm>
              </p:grpSpPr>
              <p:grpSp>
                <p:nvGrpSpPr>
                  <p:cNvPr id="48" name="Group 32"/>
                  <p:cNvGrpSpPr>
                    <a:grpSpLocks/>
                  </p:cNvGrpSpPr>
                  <p:nvPr/>
                </p:nvGrpSpPr>
                <p:grpSpPr bwMode="auto">
                  <a:xfrm>
                    <a:off x="3883" y="1643"/>
                    <a:ext cx="630" cy="608"/>
                    <a:chOff x="5925" y="2087"/>
                    <a:chExt cx="630" cy="608"/>
                  </a:xfrm>
                </p:grpSpPr>
                <p:sp>
                  <p:nvSpPr>
                    <p:cNvPr id="50" name="Oval 33"/>
                    <p:cNvSpPr>
                      <a:spLocks noChangeArrowheads="1"/>
                    </p:cNvSpPr>
                    <p:nvPr/>
                  </p:nvSpPr>
                  <p:spPr bwMode="auto">
                    <a:xfrm>
                      <a:off x="5925" y="2087"/>
                      <a:ext cx="630" cy="608"/>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51" name="Line 34"/>
                    <p:cNvSpPr>
                      <a:spLocks noChangeShapeType="1"/>
                    </p:cNvSpPr>
                    <p:nvPr/>
                  </p:nvSpPr>
                  <p:spPr bwMode="auto">
                    <a:xfrm>
                      <a:off x="6240" y="2087"/>
                      <a:ext cx="0" cy="60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52" name="Line 35"/>
                    <p:cNvSpPr>
                      <a:spLocks noChangeShapeType="1"/>
                    </p:cNvSpPr>
                    <p:nvPr/>
                  </p:nvSpPr>
                  <p:spPr bwMode="auto">
                    <a:xfrm flipH="1">
                      <a:off x="6240" y="2391"/>
                      <a:ext cx="31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49" name="Rectangle 36"/>
                  <p:cNvSpPr>
                    <a:spLocks noChangeArrowheads="1"/>
                  </p:cNvSpPr>
                  <p:nvPr/>
                </p:nvSpPr>
                <p:spPr bwMode="auto">
                  <a:xfrm>
                    <a:off x="3888" y="1744"/>
                    <a:ext cx="307"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b="1">
                        <a:latin typeface="Verdana" pitchFamily="34" charset="0"/>
                        <a:ea typeface="宋体" pitchFamily="2" charset="-122"/>
                      </a:rPr>
                      <a:t>6</a:t>
                    </a:r>
                  </a:p>
                </p:txBody>
              </p:sp>
            </p:grpSp>
            <p:grpSp>
              <p:nvGrpSpPr>
                <p:cNvPr id="41" name="Group 37"/>
                <p:cNvGrpSpPr>
                  <a:grpSpLocks/>
                </p:cNvGrpSpPr>
                <p:nvPr/>
              </p:nvGrpSpPr>
              <p:grpSpPr bwMode="auto">
                <a:xfrm>
                  <a:off x="2705" y="654"/>
                  <a:ext cx="357" cy="318"/>
                  <a:chOff x="1979" y="1643"/>
                  <a:chExt cx="629" cy="608"/>
                </a:xfrm>
              </p:grpSpPr>
              <p:grpSp>
                <p:nvGrpSpPr>
                  <p:cNvPr id="42" name="Group 38"/>
                  <p:cNvGrpSpPr>
                    <a:grpSpLocks/>
                  </p:cNvGrpSpPr>
                  <p:nvPr/>
                </p:nvGrpSpPr>
                <p:grpSpPr bwMode="auto">
                  <a:xfrm>
                    <a:off x="1979" y="1643"/>
                    <a:ext cx="629" cy="608"/>
                    <a:chOff x="4003" y="3226"/>
                    <a:chExt cx="614" cy="615"/>
                  </a:xfrm>
                </p:grpSpPr>
                <p:sp>
                  <p:nvSpPr>
                    <p:cNvPr id="44" name="Oval 39"/>
                    <p:cNvSpPr>
                      <a:spLocks noChangeArrowheads="1"/>
                    </p:cNvSpPr>
                    <p:nvPr/>
                  </p:nvSpPr>
                  <p:spPr bwMode="auto">
                    <a:xfrm>
                      <a:off x="4003" y="3226"/>
                      <a:ext cx="614" cy="615"/>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45" name="Line 40"/>
                    <p:cNvSpPr>
                      <a:spLocks noChangeShapeType="1"/>
                    </p:cNvSpPr>
                    <p:nvPr/>
                  </p:nvSpPr>
                  <p:spPr bwMode="auto">
                    <a:xfrm>
                      <a:off x="4310" y="3226"/>
                      <a:ext cx="0" cy="6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46" name="Line 41"/>
                    <p:cNvSpPr>
                      <a:spLocks noChangeShapeType="1"/>
                    </p:cNvSpPr>
                    <p:nvPr/>
                  </p:nvSpPr>
                  <p:spPr bwMode="auto">
                    <a:xfrm flipH="1">
                      <a:off x="4310" y="3533"/>
                      <a:ext cx="3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43" name="Rectangle 42"/>
                  <p:cNvSpPr>
                    <a:spLocks noChangeArrowheads="1"/>
                  </p:cNvSpPr>
                  <p:nvPr/>
                </p:nvSpPr>
                <p:spPr bwMode="auto">
                  <a:xfrm>
                    <a:off x="1984" y="1744"/>
                    <a:ext cx="307"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b="1">
                        <a:latin typeface="Verdana" pitchFamily="34" charset="0"/>
                        <a:ea typeface="宋体" pitchFamily="2" charset="-122"/>
                      </a:rPr>
                      <a:t>4</a:t>
                    </a:r>
                  </a:p>
                </p:txBody>
              </p:sp>
            </p:grpSp>
          </p:grpSp>
          <p:sp>
            <p:nvSpPr>
              <p:cNvPr id="23" name="Line 43"/>
              <p:cNvSpPr>
                <a:spLocks noChangeShapeType="1"/>
              </p:cNvSpPr>
              <p:nvPr/>
            </p:nvSpPr>
            <p:spPr bwMode="auto">
              <a:xfrm>
                <a:off x="2109" y="390"/>
                <a:ext cx="635" cy="409"/>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 name="Group 44"/>
              <p:cNvGrpSpPr>
                <a:grpSpLocks/>
              </p:cNvGrpSpPr>
              <p:nvPr/>
            </p:nvGrpSpPr>
            <p:grpSpPr bwMode="auto">
              <a:xfrm>
                <a:off x="1798" y="118"/>
                <a:ext cx="2216" cy="318"/>
                <a:chOff x="1798" y="28"/>
                <a:chExt cx="2216" cy="318"/>
              </a:xfrm>
            </p:grpSpPr>
            <p:grpSp>
              <p:nvGrpSpPr>
                <p:cNvPr id="28" name="Group 45"/>
                <p:cNvGrpSpPr>
                  <a:grpSpLocks/>
                </p:cNvGrpSpPr>
                <p:nvPr/>
              </p:nvGrpSpPr>
              <p:grpSpPr bwMode="auto">
                <a:xfrm>
                  <a:off x="3656" y="28"/>
                  <a:ext cx="358" cy="318"/>
                  <a:chOff x="2930" y="691"/>
                  <a:chExt cx="630" cy="608"/>
                </a:xfrm>
              </p:grpSpPr>
              <p:grpSp>
                <p:nvGrpSpPr>
                  <p:cNvPr id="35" name="Group 46"/>
                  <p:cNvGrpSpPr>
                    <a:grpSpLocks/>
                  </p:cNvGrpSpPr>
                  <p:nvPr/>
                </p:nvGrpSpPr>
                <p:grpSpPr bwMode="auto">
                  <a:xfrm>
                    <a:off x="2930" y="691"/>
                    <a:ext cx="630" cy="608"/>
                    <a:chOff x="4003" y="3226"/>
                    <a:chExt cx="614" cy="615"/>
                  </a:xfrm>
                </p:grpSpPr>
                <p:sp>
                  <p:nvSpPr>
                    <p:cNvPr id="37" name="Oval 47"/>
                    <p:cNvSpPr>
                      <a:spLocks noChangeArrowheads="1"/>
                    </p:cNvSpPr>
                    <p:nvPr/>
                  </p:nvSpPr>
                  <p:spPr bwMode="auto">
                    <a:xfrm>
                      <a:off x="4003" y="3226"/>
                      <a:ext cx="614" cy="615"/>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38" name="Line 48"/>
                    <p:cNvSpPr>
                      <a:spLocks noChangeShapeType="1"/>
                    </p:cNvSpPr>
                    <p:nvPr/>
                  </p:nvSpPr>
                  <p:spPr bwMode="auto">
                    <a:xfrm>
                      <a:off x="4310" y="3226"/>
                      <a:ext cx="0" cy="6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39" name="Line 49"/>
                    <p:cNvSpPr>
                      <a:spLocks noChangeShapeType="1"/>
                    </p:cNvSpPr>
                    <p:nvPr/>
                  </p:nvSpPr>
                  <p:spPr bwMode="auto">
                    <a:xfrm flipH="1">
                      <a:off x="4310" y="3533"/>
                      <a:ext cx="3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36" name="Rectangle 50"/>
                  <p:cNvSpPr>
                    <a:spLocks noChangeArrowheads="1"/>
                  </p:cNvSpPr>
                  <p:nvPr/>
                </p:nvSpPr>
                <p:spPr bwMode="auto">
                  <a:xfrm>
                    <a:off x="2935" y="792"/>
                    <a:ext cx="307"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b="1">
                        <a:latin typeface="Verdana" pitchFamily="34" charset="0"/>
                        <a:ea typeface="宋体" pitchFamily="2" charset="-122"/>
                      </a:rPr>
                      <a:t>5</a:t>
                    </a:r>
                  </a:p>
                </p:txBody>
              </p:sp>
            </p:grpSp>
            <p:grpSp>
              <p:nvGrpSpPr>
                <p:cNvPr id="29" name="Group 51"/>
                <p:cNvGrpSpPr>
                  <a:grpSpLocks/>
                </p:cNvGrpSpPr>
                <p:nvPr/>
              </p:nvGrpSpPr>
              <p:grpSpPr bwMode="auto">
                <a:xfrm>
                  <a:off x="1798" y="28"/>
                  <a:ext cx="357" cy="318"/>
                  <a:chOff x="1072" y="691"/>
                  <a:chExt cx="629" cy="608"/>
                </a:xfrm>
              </p:grpSpPr>
              <p:grpSp>
                <p:nvGrpSpPr>
                  <p:cNvPr id="30" name="Group 52"/>
                  <p:cNvGrpSpPr>
                    <a:grpSpLocks/>
                  </p:cNvGrpSpPr>
                  <p:nvPr/>
                </p:nvGrpSpPr>
                <p:grpSpPr bwMode="auto">
                  <a:xfrm>
                    <a:off x="1072" y="691"/>
                    <a:ext cx="629" cy="608"/>
                    <a:chOff x="4003" y="3226"/>
                    <a:chExt cx="614" cy="615"/>
                  </a:xfrm>
                </p:grpSpPr>
                <p:sp>
                  <p:nvSpPr>
                    <p:cNvPr id="32" name="Oval 53"/>
                    <p:cNvSpPr>
                      <a:spLocks noChangeArrowheads="1"/>
                    </p:cNvSpPr>
                    <p:nvPr/>
                  </p:nvSpPr>
                  <p:spPr bwMode="auto">
                    <a:xfrm>
                      <a:off x="4003" y="3226"/>
                      <a:ext cx="614" cy="615"/>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33" name="Line 54"/>
                    <p:cNvSpPr>
                      <a:spLocks noChangeShapeType="1"/>
                    </p:cNvSpPr>
                    <p:nvPr/>
                  </p:nvSpPr>
                  <p:spPr bwMode="auto">
                    <a:xfrm>
                      <a:off x="4310" y="3226"/>
                      <a:ext cx="0" cy="6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sp>
                  <p:nvSpPr>
                    <p:cNvPr id="34" name="Line 55"/>
                    <p:cNvSpPr>
                      <a:spLocks noChangeShapeType="1"/>
                    </p:cNvSpPr>
                    <p:nvPr/>
                  </p:nvSpPr>
                  <p:spPr bwMode="auto">
                    <a:xfrm flipH="1">
                      <a:off x="4310" y="3533"/>
                      <a:ext cx="3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endParaRPr lang="zh-CN" altLang="en-US"/>
                    </a:p>
                  </p:txBody>
                </p:sp>
              </p:grpSp>
              <p:sp>
                <p:nvSpPr>
                  <p:cNvPr id="31" name="Rectangle 56"/>
                  <p:cNvSpPr>
                    <a:spLocks noChangeArrowheads="1"/>
                  </p:cNvSpPr>
                  <p:nvPr/>
                </p:nvSpPr>
                <p:spPr bwMode="auto">
                  <a:xfrm>
                    <a:off x="1077" y="792"/>
                    <a:ext cx="307"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
                  <a:lstStyle/>
                  <a:p>
                    <a:pPr algn="ctr"/>
                    <a:r>
                      <a:rPr kumimoji="1" lang="en-US" altLang="zh-CN" b="1">
                        <a:latin typeface="Verdana" pitchFamily="34" charset="0"/>
                        <a:ea typeface="宋体" pitchFamily="2" charset="-122"/>
                      </a:rPr>
                      <a:t>2</a:t>
                    </a:r>
                  </a:p>
                </p:txBody>
              </p:sp>
            </p:grpSp>
          </p:grpSp>
          <p:sp>
            <p:nvSpPr>
              <p:cNvPr id="25" name="Line 57"/>
              <p:cNvSpPr>
                <a:spLocks noChangeShapeType="1"/>
              </p:cNvSpPr>
              <p:nvPr/>
            </p:nvSpPr>
            <p:spPr bwMode="auto">
              <a:xfrm flipV="1">
                <a:off x="2064" y="980"/>
                <a:ext cx="680" cy="409"/>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58"/>
              <p:cNvSpPr>
                <a:spLocks noChangeShapeType="1"/>
              </p:cNvSpPr>
              <p:nvPr/>
            </p:nvSpPr>
            <p:spPr bwMode="auto">
              <a:xfrm>
                <a:off x="3969" y="390"/>
                <a:ext cx="680" cy="409"/>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59"/>
              <p:cNvSpPr>
                <a:spLocks noChangeShapeType="1"/>
              </p:cNvSpPr>
              <p:nvPr/>
            </p:nvSpPr>
            <p:spPr bwMode="auto">
              <a:xfrm>
                <a:off x="3061" y="903"/>
                <a:ext cx="1543" cy="0"/>
              </a:xfrm>
              <a:prstGeom prst="line">
                <a:avLst/>
              </a:prstGeom>
              <a:noFill/>
              <a:ln w="381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62" name="Group 60"/>
          <p:cNvGrpSpPr>
            <a:grpSpLocks/>
          </p:cNvGrpSpPr>
          <p:nvPr/>
        </p:nvGrpSpPr>
        <p:grpSpPr bwMode="auto">
          <a:xfrm>
            <a:off x="1835150" y="2009775"/>
            <a:ext cx="5400675" cy="771525"/>
            <a:chOff x="1474" y="2673"/>
            <a:chExt cx="3402" cy="486"/>
          </a:xfrm>
        </p:grpSpPr>
        <p:sp>
          <p:nvSpPr>
            <p:cNvPr id="63" name="Line 61"/>
            <p:cNvSpPr>
              <a:spLocks noChangeShapeType="1"/>
            </p:cNvSpPr>
            <p:nvPr/>
          </p:nvSpPr>
          <p:spPr bwMode="auto">
            <a:xfrm>
              <a:off x="1474" y="2750"/>
              <a:ext cx="589" cy="408"/>
            </a:xfrm>
            <a:prstGeom prst="line">
              <a:avLst/>
            </a:prstGeom>
            <a:noFill/>
            <a:ln w="76200">
              <a:solidFill>
                <a:srgbClr val="FF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62"/>
            <p:cNvSpPr>
              <a:spLocks noChangeShapeType="1"/>
            </p:cNvSpPr>
            <p:nvPr/>
          </p:nvSpPr>
          <p:spPr bwMode="auto">
            <a:xfrm flipV="1">
              <a:off x="2336" y="2750"/>
              <a:ext cx="680" cy="409"/>
            </a:xfrm>
            <a:prstGeom prst="line">
              <a:avLst/>
            </a:prstGeom>
            <a:noFill/>
            <a:ln w="76200">
              <a:solidFill>
                <a:srgbClr val="FF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3"/>
            <p:cNvSpPr>
              <a:spLocks noChangeShapeType="1"/>
            </p:cNvSpPr>
            <p:nvPr/>
          </p:nvSpPr>
          <p:spPr bwMode="auto">
            <a:xfrm>
              <a:off x="3333" y="2673"/>
              <a:ext cx="1543" cy="0"/>
            </a:xfrm>
            <a:prstGeom prst="line">
              <a:avLst/>
            </a:prstGeom>
            <a:noFill/>
            <a:ln w="101600">
              <a:solidFill>
                <a:srgbClr val="FF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66" name="Group 64"/>
          <p:cNvGraphicFramePr>
            <a:graphicFrameLocks noGrp="1"/>
          </p:cNvGraphicFramePr>
          <p:nvPr>
            <p:extLst>
              <p:ext uri="{D42A27DB-BD31-4B8C-83A1-F6EECF244321}">
                <p14:modId xmlns:p14="http://schemas.microsoft.com/office/powerpoint/2010/main" val="4018764942"/>
              </p:ext>
            </p:extLst>
          </p:nvPr>
        </p:nvGraphicFramePr>
        <p:xfrm>
          <a:off x="323850" y="3455988"/>
          <a:ext cx="8640763" cy="3291840"/>
        </p:xfrm>
        <a:graphic>
          <a:graphicData uri="http://schemas.openxmlformats.org/drawingml/2006/table">
            <a:tbl>
              <a:tblPr/>
              <a:tblGrid>
                <a:gridCol w="719138">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1044575">
                  <a:extLst>
                    <a:ext uri="{9D8B030D-6E8A-4147-A177-3AD203B41FA5}">
                      <a16:colId xmlns:a16="http://schemas.microsoft.com/office/drawing/2014/main" val="20004"/>
                    </a:ext>
                  </a:extLst>
                </a:gridCol>
                <a:gridCol w="785813">
                  <a:extLst>
                    <a:ext uri="{9D8B030D-6E8A-4147-A177-3AD203B41FA5}">
                      <a16:colId xmlns:a16="http://schemas.microsoft.com/office/drawing/2014/main" val="20005"/>
                    </a:ext>
                  </a:extLst>
                </a:gridCol>
                <a:gridCol w="784225">
                  <a:extLst>
                    <a:ext uri="{9D8B030D-6E8A-4147-A177-3AD203B41FA5}">
                      <a16:colId xmlns:a16="http://schemas.microsoft.com/office/drawing/2014/main" val="20006"/>
                    </a:ext>
                  </a:extLst>
                </a:gridCol>
                <a:gridCol w="785812">
                  <a:extLst>
                    <a:ext uri="{9D8B030D-6E8A-4147-A177-3AD203B41FA5}">
                      <a16:colId xmlns:a16="http://schemas.microsoft.com/office/drawing/2014/main" val="20007"/>
                    </a:ext>
                  </a:extLst>
                </a:gridCol>
                <a:gridCol w="784225">
                  <a:extLst>
                    <a:ext uri="{9D8B030D-6E8A-4147-A177-3AD203B41FA5}">
                      <a16:colId xmlns:a16="http://schemas.microsoft.com/office/drawing/2014/main" val="20008"/>
                    </a:ext>
                  </a:extLst>
                </a:gridCol>
                <a:gridCol w="1576388">
                  <a:extLst>
                    <a:ext uri="{9D8B030D-6E8A-4147-A177-3AD203B41FA5}">
                      <a16:colId xmlns:a16="http://schemas.microsoft.com/office/drawing/2014/main" val="20009"/>
                    </a:ext>
                  </a:extLst>
                </a:gridCol>
              </a:tblGrid>
              <a:tr h="358775">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bg2">
                              <a:lumMod val="10000"/>
                            </a:schemeClr>
                          </a:solidFill>
                          <a:effectLst/>
                          <a:latin typeface="微软雅黑" pitchFamily="34" charset="-122"/>
                          <a:ea typeface="微软雅黑" pitchFamily="34" charset="-122"/>
                        </a:rPr>
                        <a:t>顶点</a:t>
                      </a:r>
                      <a:endParaRPr kumimoji="0" lang="en-US" altLang="zh-CN" sz="1800" b="1" i="0" u="none" strike="noStrike" cap="none" normalizeH="0" baseline="0" dirty="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chemeClr val="bg2">
                              <a:lumMod val="10000"/>
                            </a:schemeClr>
                          </a:solidFill>
                          <a:effectLst/>
                          <a:latin typeface="微软雅黑" pitchFamily="34" charset="-122"/>
                          <a:ea typeface="微软雅黑" pitchFamily="34" charset="-122"/>
                        </a:rPr>
                        <a:t>Ev</a:t>
                      </a:r>
                      <a:endParaRPr kumimoji="0" lang="en-US" altLang="zh-CN" sz="1800" b="1" i="0" u="none" strike="noStrike" cap="none" normalizeH="0" baseline="0" dirty="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chemeClr val="bg2">
                              <a:lumMod val="10000"/>
                            </a:schemeClr>
                          </a:solidFill>
                          <a:effectLst/>
                          <a:latin typeface="微软雅黑" pitchFamily="34" charset="-122"/>
                          <a:ea typeface="微软雅黑" pitchFamily="34" charset="-122"/>
                        </a:rPr>
                        <a:t>Lv</a:t>
                      </a:r>
                      <a:endParaRPr kumimoji="0" lang="en-US" altLang="zh-CN" sz="1800" b="1" i="0" u="none" strike="noStrike" cap="none" normalizeH="0" baseline="0" dirty="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2">
                              <a:lumMod val="10000"/>
                            </a:schemeClr>
                          </a:solidFill>
                          <a:effectLst/>
                          <a:latin typeface="微软雅黑" pitchFamily="34" charset="-122"/>
                          <a:ea typeface="微软雅黑" pitchFamily="34" charset="-122"/>
                        </a:rPr>
                        <a:t>活动</a:t>
                      </a: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2">
                              <a:lumMod val="10000"/>
                            </a:schemeClr>
                          </a:solidFill>
                          <a:effectLst/>
                          <a:latin typeface="微软雅黑" pitchFamily="34" charset="-122"/>
                          <a:ea typeface="微软雅黑" pitchFamily="34" charset="-122"/>
                        </a:rPr>
                        <a:t>弧</a:t>
                      </a: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bg2">
                              <a:lumMod val="10000"/>
                            </a:schemeClr>
                          </a:solidFill>
                          <a:effectLst/>
                          <a:latin typeface="微软雅黑" pitchFamily="34" charset="-122"/>
                          <a:ea typeface="微软雅黑" pitchFamily="34" charset="-122"/>
                        </a:rPr>
                        <a:t>w</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rgbClr val="FF0000"/>
                          </a:solidFill>
                          <a:effectLst/>
                          <a:latin typeface="微软雅黑" pitchFamily="34" charset="-122"/>
                          <a:ea typeface="微软雅黑" pitchFamily="34" charset="-122"/>
                        </a:rPr>
                        <a:t>Ea</a:t>
                      </a:r>
                      <a:endParaRPr kumimoji="0" lang="en-US" altLang="zh-CN" sz="1800" b="1" i="0" u="none" strike="noStrike" cap="none" normalizeH="0" baseline="0" dirty="0">
                        <a:ln>
                          <a:noFill/>
                        </a:ln>
                        <a:solidFill>
                          <a:srgbClr val="FF0000"/>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微软雅黑" pitchFamily="34" charset="-122"/>
                          <a:ea typeface="微软雅黑" pitchFamily="34" charset="-122"/>
                        </a:rPr>
                        <a:t>La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微软雅黑" pitchFamily="34" charset="-122"/>
                          <a:ea typeface="微软雅黑" pitchFamily="34" charset="-122"/>
                        </a:rPr>
                        <a:t>La-</a:t>
                      </a:r>
                      <a:r>
                        <a:rPr kumimoji="0" lang="en-US" altLang="zh-CN" sz="1600" b="1" i="0" u="none" strike="noStrike" cap="none" normalizeH="0" baseline="0" dirty="0" err="1">
                          <a:ln>
                            <a:noFill/>
                          </a:ln>
                          <a:solidFill>
                            <a:srgbClr val="FF0000"/>
                          </a:solidFill>
                          <a:effectLst/>
                          <a:latin typeface="微软雅黑" pitchFamily="34" charset="-122"/>
                          <a:ea typeface="微软雅黑" pitchFamily="34" charset="-122"/>
                        </a:rPr>
                        <a:t>Ea</a:t>
                      </a:r>
                      <a:endParaRPr kumimoji="0" lang="en-US" altLang="zh-CN" sz="1600" b="1" i="0" u="none" strike="noStrike" cap="none" normalizeH="0" baseline="0" dirty="0">
                        <a:ln>
                          <a:noFill/>
                        </a:ln>
                        <a:solidFill>
                          <a:srgbClr val="FF0000"/>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bg2">
                              <a:lumMod val="10000"/>
                            </a:schemeClr>
                          </a:solidFill>
                          <a:effectLst/>
                          <a:latin typeface="微软雅黑" pitchFamily="34" charset="-122"/>
                          <a:ea typeface="微软雅黑" pitchFamily="34" charset="-122"/>
                        </a:rPr>
                        <a:t>关键活动</a:t>
                      </a:r>
                      <a:endParaRPr kumimoji="0" lang="en-US" altLang="zh-CN" sz="1800" b="1" i="0" u="none" strike="noStrike" cap="none" normalizeH="0" baseline="0" dirty="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4013">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chemeClr val="bg2">
                              <a:lumMod val="10000"/>
                            </a:schemeClr>
                          </a:solidFill>
                          <a:effectLst/>
                          <a:latin typeface="微软雅黑" pitchFamily="34" charset="-122"/>
                          <a:ea typeface="微软雅黑" pitchFamily="34" charset="-122"/>
                        </a:rPr>
                        <a:t>v1</a:t>
                      </a:r>
                      <a:endParaRPr kumimoji="0" lang="en-US" altLang="zh-CN" sz="1800" b="1" i="0" u="none" strike="noStrike" cap="none" normalizeH="0" baseline="0" dirty="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a1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bg2">
                              <a:lumMod val="10000"/>
                            </a:schemeClr>
                          </a:solidFill>
                          <a:effectLst/>
                          <a:latin typeface="微软雅黑" pitchFamily="34" charset="-122"/>
                          <a:ea typeface="微软雅黑" pitchFamily="34" charset="-122"/>
                        </a:rPr>
                        <a:t>&lt;1,2&gt;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4013">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v2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a2</a:t>
                      </a:r>
                      <a:endParaRPr kumimoji="0" lang="zh-CN" altLang="en-US"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&lt;1,3&gt;</a:t>
                      </a:r>
                      <a:endParaRPr kumimoji="0" lang="zh-CN" altLang="en-US"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4013">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v3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a3</a:t>
                      </a:r>
                      <a:endParaRPr kumimoji="0" lang="zh-CN" altLang="en-US"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&lt;2,4&gt;</a:t>
                      </a:r>
                      <a:endParaRPr kumimoji="0" lang="zh-CN" altLang="en-US"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4013">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v4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a4</a:t>
                      </a:r>
                      <a:endParaRPr kumimoji="0" lang="zh-CN" altLang="en-US"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&lt;2,5&gt;</a:t>
                      </a:r>
                      <a:endParaRPr kumimoji="0" lang="zh-CN" altLang="en-US"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4013">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v5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a5</a:t>
                      </a:r>
                      <a:endParaRPr kumimoji="0" lang="zh-CN" altLang="en-US"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&lt;3,4&gt;</a:t>
                      </a:r>
                      <a:endParaRPr kumimoji="0" lang="zh-CN" altLang="en-US"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4013">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v6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a6</a:t>
                      </a:r>
                      <a:endParaRPr kumimoji="0" lang="zh-CN" altLang="en-US"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&lt;3,6&gt;</a:t>
                      </a:r>
                      <a:endParaRPr kumimoji="0" lang="zh-CN" altLang="en-US"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4013">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a7</a:t>
                      </a:r>
                      <a:endParaRPr kumimoji="0" lang="zh-CN" altLang="en-US"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&lt;4,6&gt;</a:t>
                      </a:r>
                      <a:endParaRPr kumimoji="0" lang="zh-CN" altLang="en-US"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5438">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lumMod val="10000"/>
                            </a:schemeClr>
                          </a:solidFill>
                          <a:effectLst/>
                          <a:latin typeface="微软雅黑" pitchFamily="34" charset="-122"/>
                          <a:ea typeface="微软雅黑" pitchFamily="34" charset="-122"/>
                        </a:rPr>
                        <a:t>a8</a:t>
                      </a:r>
                      <a:endParaRPr kumimoji="0" lang="zh-CN" altLang="en-US" sz="18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bg2">
                              <a:lumMod val="10000"/>
                            </a:schemeClr>
                          </a:solidFill>
                          <a:effectLst/>
                          <a:latin typeface="微软雅黑" pitchFamily="34" charset="-122"/>
                          <a:ea typeface="微软雅黑" pitchFamily="34" charset="-122"/>
                        </a:rPr>
                        <a:t>&lt;5,6&gt;</a:t>
                      </a:r>
                      <a:endParaRPr kumimoji="0" lang="zh-CN" altLang="en-US" sz="1800" b="1" i="0" u="none" strike="noStrike" cap="none" normalizeH="0" baseline="0" dirty="0">
                        <a:ln>
                          <a:noFill/>
                        </a:ln>
                        <a:solidFill>
                          <a:schemeClr val="bg2">
                            <a:lumMod val="10000"/>
                          </a:schemeClr>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bg2">
                              <a:lumMod val="10000"/>
                            </a:schemeClr>
                          </a:solidFill>
                          <a:effectLst/>
                          <a:latin typeface="微软雅黑" pitchFamily="34" charset="-122"/>
                          <a:ea typeface="微软雅黑" pitchFamily="34"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1800" b="1"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itchFamily="34" charset="0"/>
                          <a:ea typeface="宋体" pitchFamily="2" charset="-122"/>
                        </a:defRPr>
                      </a:lvl1pPr>
                      <a:lvl2pPr eaLnBrk="0" hangingPunct="0">
                        <a:spcBef>
                          <a:spcPct val="20000"/>
                        </a:spcBef>
                        <a:defRPr sz="2400">
                          <a:solidFill>
                            <a:schemeClr val="tx1"/>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微软雅黑" pitchFamily="34" charset="-122"/>
                        <a:ea typeface="微软雅黑" pitchFamily="34"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7" name="Rectangle 176"/>
          <p:cNvSpPr>
            <a:spLocks noChangeArrowheads="1"/>
          </p:cNvSpPr>
          <p:nvPr/>
        </p:nvSpPr>
        <p:spPr bwMode="auto">
          <a:xfrm>
            <a:off x="323850" y="2924175"/>
            <a:ext cx="22319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b="1" dirty="0">
                <a:solidFill>
                  <a:schemeClr val="bg2">
                    <a:lumMod val="10000"/>
                  </a:schemeClr>
                </a:solidFill>
                <a:latin typeface="Verdana" panose="020B0604030504040204" pitchFamily="34" charset="0"/>
                <a:ea typeface="微软雅黑" panose="020B0503020204020204" pitchFamily="34" charset="-122"/>
              </a:rPr>
              <a:t>计算结果为：</a:t>
            </a:r>
          </a:p>
        </p:txBody>
      </p:sp>
      <p:sp>
        <p:nvSpPr>
          <p:cNvPr id="68" name="Rectangle 177"/>
          <p:cNvSpPr>
            <a:spLocks noChangeArrowheads="1"/>
          </p:cNvSpPr>
          <p:nvPr/>
        </p:nvSpPr>
        <p:spPr bwMode="auto">
          <a:xfrm>
            <a:off x="1116013" y="3860800"/>
            <a:ext cx="4635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0</a:t>
            </a:r>
            <a:endParaRPr lang="zh-CN" altLang="en-US" sz="1800" b="1">
              <a:latin typeface="微软雅黑" pitchFamily="34" charset="-122"/>
            </a:endParaRPr>
          </a:p>
        </p:txBody>
      </p:sp>
      <p:sp>
        <p:nvSpPr>
          <p:cNvPr id="69" name="Rectangle 178"/>
          <p:cNvSpPr>
            <a:spLocks noChangeArrowheads="1"/>
          </p:cNvSpPr>
          <p:nvPr/>
        </p:nvSpPr>
        <p:spPr bwMode="auto">
          <a:xfrm>
            <a:off x="1116013" y="4219575"/>
            <a:ext cx="4635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3</a:t>
            </a:r>
            <a:endParaRPr lang="zh-CN" altLang="en-US" sz="1800" b="1">
              <a:latin typeface="微软雅黑" pitchFamily="34" charset="-122"/>
            </a:endParaRPr>
          </a:p>
        </p:txBody>
      </p:sp>
      <p:sp>
        <p:nvSpPr>
          <p:cNvPr id="70" name="Rectangle 179"/>
          <p:cNvSpPr>
            <a:spLocks noChangeArrowheads="1"/>
          </p:cNvSpPr>
          <p:nvPr/>
        </p:nvSpPr>
        <p:spPr bwMode="auto">
          <a:xfrm>
            <a:off x="1116013" y="4579938"/>
            <a:ext cx="4635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2</a:t>
            </a:r>
          </a:p>
        </p:txBody>
      </p:sp>
      <p:sp>
        <p:nvSpPr>
          <p:cNvPr id="71" name="Rectangle 180"/>
          <p:cNvSpPr>
            <a:spLocks noChangeArrowheads="1"/>
          </p:cNvSpPr>
          <p:nvPr/>
        </p:nvSpPr>
        <p:spPr bwMode="auto">
          <a:xfrm>
            <a:off x="1116013" y="4940300"/>
            <a:ext cx="4635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6</a:t>
            </a:r>
            <a:endParaRPr lang="zh-CN" altLang="en-US" sz="1800" b="1">
              <a:latin typeface="微软雅黑" pitchFamily="34" charset="-122"/>
            </a:endParaRPr>
          </a:p>
        </p:txBody>
      </p:sp>
      <p:sp>
        <p:nvSpPr>
          <p:cNvPr id="72" name="Rectangle 181"/>
          <p:cNvSpPr>
            <a:spLocks noChangeArrowheads="1"/>
          </p:cNvSpPr>
          <p:nvPr/>
        </p:nvSpPr>
        <p:spPr bwMode="auto">
          <a:xfrm>
            <a:off x="1116013" y="5300663"/>
            <a:ext cx="4635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6</a:t>
            </a:r>
            <a:endParaRPr lang="zh-CN" altLang="en-US" sz="1800" b="1">
              <a:latin typeface="微软雅黑" pitchFamily="34" charset="-122"/>
            </a:endParaRPr>
          </a:p>
        </p:txBody>
      </p:sp>
      <p:sp>
        <p:nvSpPr>
          <p:cNvPr id="73" name="Rectangle 182"/>
          <p:cNvSpPr>
            <a:spLocks noChangeArrowheads="1"/>
          </p:cNvSpPr>
          <p:nvPr/>
        </p:nvSpPr>
        <p:spPr bwMode="auto">
          <a:xfrm>
            <a:off x="1116013" y="5661025"/>
            <a:ext cx="4635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8</a:t>
            </a:r>
            <a:endParaRPr lang="zh-CN" altLang="en-US" sz="1800" b="1">
              <a:latin typeface="微软雅黑" pitchFamily="34" charset="-122"/>
            </a:endParaRPr>
          </a:p>
        </p:txBody>
      </p:sp>
      <p:sp>
        <p:nvSpPr>
          <p:cNvPr id="74" name="Rectangle 183"/>
          <p:cNvSpPr>
            <a:spLocks noChangeArrowheads="1"/>
          </p:cNvSpPr>
          <p:nvPr/>
        </p:nvSpPr>
        <p:spPr bwMode="auto">
          <a:xfrm>
            <a:off x="1763713" y="3860800"/>
            <a:ext cx="4635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0</a:t>
            </a:r>
            <a:endParaRPr lang="zh-CN" altLang="en-US" sz="1800" b="1">
              <a:latin typeface="微软雅黑" pitchFamily="34" charset="-122"/>
            </a:endParaRPr>
          </a:p>
        </p:txBody>
      </p:sp>
      <p:sp>
        <p:nvSpPr>
          <p:cNvPr id="75" name="Rectangle 184"/>
          <p:cNvSpPr>
            <a:spLocks noChangeArrowheads="1"/>
          </p:cNvSpPr>
          <p:nvPr/>
        </p:nvSpPr>
        <p:spPr bwMode="auto">
          <a:xfrm>
            <a:off x="1763713" y="4219575"/>
            <a:ext cx="4635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4</a:t>
            </a:r>
            <a:endParaRPr lang="zh-CN" altLang="en-US" sz="1800" b="1">
              <a:latin typeface="微软雅黑" pitchFamily="34" charset="-122"/>
            </a:endParaRPr>
          </a:p>
        </p:txBody>
      </p:sp>
      <p:sp>
        <p:nvSpPr>
          <p:cNvPr id="76" name="Rectangle 185"/>
          <p:cNvSpPr>
            <a:spLocks noChangeArrowheads="1"/>
          </p:cNvSpPr>
          <p:nvPr/>
        </p:nvSpPr>
        <p:spPr bwMode="auto">
          <a:xfrm>
            <a:off x="1763713" y="4579938"/>
            <a:ext cx="4635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2</a:t>
            </a:r>
          </a:p>
        </p:txBody>
      </p:sp>
      <p:sp>
        <p:nvSpPr>
          <p:cNvPr id="77" name="Rectangle 186"/>
          <p:cNvSpPr>
            <a:spLocks noChangeArrowheads="1"/>
          </p:cNvSpPr>
          <p:nvPr/>
        </p:nvSpPr>
        <p:spPr bwMode="auto">
          <a:xfrm>
            <a:off x="1763713" y="4940300"/>
            <a:ext cx="4635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6</a:t>
            </a:r>
            <a:endParaRPr lang="zh-CN" altLang="en-US" sz="1800" b="1">
              <a:latin typeface="微软雅黑" pitchFamily="34" charset="-122"/>
            </a:endParaRPr>
          </a:p>
        </p:txBody>
      </p:sp>
      <p:sp>
        <p:nvSpPr>
          <p:cNvPr id="78" name="Rectangle 187"/>
          <p:cNvSpPr>
            <a:spLocks noChangeArrowheads="1"/>
          </p:cNvSpPr>
          <p:nvPr/>
        </p:nvSpPr>
        <p:spPr bwMode="auto">
          <a:xfrm>
            <a:off x="1763713" y="5300663"/>
            <a:ext cx="4635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7</a:t>
            </a:r>
            <a:endParaRPr lang="zh-CN" altLang="en-US" sz="1800" b="1">
              <a:latin typeface="微软雅黑" pitchFamily="34" charset="-122"/>
            </a:endParaRPr>
          </a:p>
        </p:txBody>
      </p:sp>
      <p:sp>
        <p:nvSpPr>
          <p:cNvPr id="79" name="Rectangle 188"/>
          <p:cNvSpPr>
            <a:spLocks noChangeArrowheads="1"/>
          </p:cNvSpPr>
          <p:nvPr/>
        </p:nvSpPr>
        <p:spPr bwMode="auto">
          <a:xfrm>
            <a:off x="1763713" y="5661025"/>
            <a:ext cx="4635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8</a:t>
            </a:r>
            <a:endParaRPr lang="zh-CN" altLang="en-US" sz="1800" b="1">
              <a:latin typeface="微软雅黑" pitchFamily="34" charset="-122"/>
            </a:endParaRPr>
          </a:p>
        </p:txBody>
      </p:sp>
      <p:grpSp>
        <p:nvGrpSpPr>
          <p:cNvPr id="80" name="Group 189"/>
          <p:cNvGrpSpPr>
            <a:grpSpLocks/>
          </p:cNvGrpSpPr>
          <p:nvPr/>
        </p:nvGrpSpPr>
        <p:grpSpPr bwMode="auto">
          <a:xfrm>
            <a:off x="5187950" y="3860800"/>
            <a:ext cx="2047875" cy="233363"/>
            <a:chOff x="3268" y="2432"/>
            <a:chExt cx="1290" cy="147"/>
          </a:xfrm>
        </p:grpSpPr>
        <p:sp>
          <p:nvSpPr>
            <p:cNvPr id="81" name="Rectangle 190"/>
            <p:cNvSpPr>
              <a:spLocks noChangeArrowheads="1"/>
            </p:cNvSpPr>
            <p:nvPr/>
          </p:nvSpPr>
          <p:spPr bwMode="auto">
            <a:xfrm>
              <a:off x="3268" y="2432"/>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0</a:t>
              </a:r>
              <a:endParaRPr lang="zh-CN" altLang="en-US" sz="1800" b="1">
                <a:latin typeface="微软雅黑" pitchFamily="34" charset="-122"/>
              </a:endParaRPr>
            </a:p>
          </p:txBody>
        </p:sp>
        <p:sp>
          <p:nvSpPr>
            <p:cNvPr id="82" name="Rectangle 191"/>
            <p:cNvSpPr>
              <a:spLocks noChangeArrowheads="1"/>
            </p:cNvSpPr>
            <p:nvPr/>
          </p:nvSpPr>
          <p:spPr bwMode="auto">
            <a:xfrm>
              <a:off x="3767" y="2432"/>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1</a:t>
              </a:r>
              <a:endParaRPr lang="zh-CN" altLang="en-US" sz="1800" b="1">
                <a:latin typeface="微软雅黑" pitchFamily="34" charset="-122"/>
              </a:endParaRPr>
            </a:p>
          </p:txBody>
        </p:sp>
        <p:sp>
          <p:nvSpPr>
            <p:cNvPr id="83" name="Rectangle 192"/>
            <p:cNvSpPr>
              <a:spLocks noChangeArrowheads="1"/>
            </p:cNvSpPr>
            <p:nvPr/>
          </p:nvSpPr>
          <p:spPr bwMode="auto">
            <a:xfrm>
              <a:off x="4266" y="2432"/>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solidFill>
                    <a:srgbClr val="0000CC"/>
                  </a:solidFill>
                  <a:latin typeface="微软雅黑" pitchFamily="34" charset="-122"/>
                </a:rPr>
                <a:t>1</a:t>
              </a:r>
              <a:endParaRPr lang="zh-CN" altLang="en-US" sz="1800" b="1">
                <a:solidFill>
                  <a:srgbClr val="0000CC"/>
                </a:solidFill>
                <a:latin typeface="微软雅黑" pitchFamily="34" charset="-122"/>
              </a:endParaRPr>
            </a:p>
          </p:txBody>
        </p:sp>
      </p:grpSp>
      <p:grpSp>
        <p:nvGrpSpPr>
          <p:cNvPr id="84" name="Group 193"/>
          <p:cNvGrpSpPr>
            <a:grpSpLocks/>
          </p:cNvGrpSpPr>
          <p:nvPr/>
        </p:nvGrpSpPr>
        <p:grpSpPr bwMode="auto">
          <a:xfrm>
            <a:off x="5187950" y="4227513"/>
            <a:ext cx="2047875" cy="233362"/>
            <a:chOff x="3268" y="2663"/>
            <a:chExt cx="1290" cy="147"/>
          </a:xfrm>
        </p:grpSpPr>
        <p:sp>
          <p:nvSpPr>
            <p:cNvPr id="85" name="Rectangle 194"/>
            <p:cNvSpPr>
              <a:spLocks noChangeArrowheads="1"/>
            </p:cNvSpPr>
            <p:nvPr/>
          </p:nvSpPr>
          <p:spPr bwMode="auto">
            <a:xfrm>
              <a:off x="3268" y="2663"/>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0</a:t>
              </a:r>
              <a:endParaRPr lang="zh-CN" altLang="en-US" sz="1800" b="1">
                <a:latin typeface="微软雅黑" pitchFamily="34" charset="-122"/>
              </a:endParaRPr>
            </a:p>
          </p:txBody>
        </p:sp>
        <p:sp>
          <p:nvSpPr>
            <p:cNvPr id="86" name="Rectangle 195"/>
            <p:cNvSpPr>
              <a:spLocks noChangeArrowheads="1"/>
            </p:cNvSpPr>
            <p:nvPr/>
          </p:nvSpPr>
          <p:spPr bwMode="auto">
            <a:xfrm>
              <a:off x="3767" y="2663"/>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0</a:t>
              </a:r>
              <a:endParaRPr lang="zh-CN" altLang="en-US" sz="1800" b="1">
                <a:latin typeface="微软雅黑" pitchFamily="34" charset="-122"/>
              </a:endParaRPr>
            </a:p>
          </p:txBody>
        </p:sp>
        <p:sp>
          <p:nvSpPr>
            <p:cNvPr id="87" name="Rectangle 196"/>
            <p:cNvSpPr>
              <a:spLocks noChangeArrowheads="1"/>
            </p:cNvSpPr>
            <p:nvPr/>
          </p:nvSpPr>
          <p:spPr bwMode="auto">
            <a:xfrm>
              <a:off x="4266" y="2663"/>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solidFill>
                    <a:srgbClr val="0000CC"/>
                  </a:solidFill>
                  <a:latin typeface="微软雅黑" pitchFamily="34" charset="-122"/>
                </a:rPr>
                <a:t>0</a:t>
              </a:r>
              <a:endParaRPr lang="zh-CN" altLang="en-US" sz="1800" b="1">
                <a:solidFill>
                  <a:srgbClr val="0000CC"/>
                </a:solidFill>
                <a:latin typeface="微软雅黑" pitchFamily="34" charset="-122"/>
              </a:endParaRPr>
            </a:p>
          </p:txBody>
        </p:sp>
      </p:grpSp>
      <p:grpSp>
        <p:nvGrpSpPr>
          <p:cNvPr id="88" name="Group 197"/>
          <p:cNvGrpSpPr>
            <a:grpSpLocks/>
          </p:cNvGrpSpPr>
          <p:nvPr/>
        </p:nvGrpSpPr>
        <p:grpSpPr bwMode="auto">
          <a:xfrm>
            <a:off x="5187950" y="4595813"/>
            <a:ext cx="2047875" cy="233362"/>
            <a:chOff x="3268" y="2895"/>
            <a:chExt cx="1290" cy="147"/>
          </a:xfrm>
        </p:grpSpPr>
        <p:sp>
          <p:nvSpPr>
            <p:cNvPr id="89" name="Rectangle 198"/>
            <p:cNvSpPr>
              <a:spLocks noChangeArrowheads="1"/>
            </p:cNvSpPr>
            <p:nvPr/>
          </p:nvSpPr>
          <p:spPr bwMode="auto">
            <a:xfrm>
              <a:off x="3268" y="2895"/>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3</a:t>
              </a:r>
            </a:p>
          </p:txBody>
        </p:sp>
        <p:sp>
          <p:nvSpPr>
            <p:cNvPr id="90" name="Rectangle 199"/>
            <p:cNvSpPr>
              <a:spLocks noChangeArrowheads="1"/>
            </p:cNvSpPr>
            <p:nvPr/>
          </p:nvSpPr>
          <p:spPr bwMode="auto">
            <a:xfrm>
              <a:off x="3767" y="2895"/>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4</a:t>
              </a:r>
            </a:p>
          </p:txBody>
        </p:sp>
        <p:sp>
          <p:nvSpPr>
            <p:cNvPr id="91" name="Rectangle 200"/>
            <p:cNvSpPr>
              <a:spLocks noChangeArrowheads="1"/>
            </p:cNvSpPr>
            <p:nvPr/>
          </p:nvSpPr>
          <p:spPr bwMode="auto">
            <a:xfrm>
              <a:off x="4266" y="2895"/>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solidFill>
                    <a:srgbClr val="0000CC"/>
                  </a:solidFill>
                  <a:latin typeface="微软雅黑" pitchFamily="34" charset="-122"/>
                </a:rPr>
                <a:t>1</a:t>
              </a:r>
            </a:p>
          </p:txBody>
        </p:sp>
      </p:grpSp>
      <p:grpSp>
        <p:nvGrpSpPr>
          <p:cNvPr id="92" name="Group 201"/>
          <p:cNvGrpSpPr>
            <a:grpSpLocks/>
          </p:cNvGrpSpPr>
          <p:nvPr/>
        </p:nvGrpSpPr>
        <p:grpSpPr bwMode="auto">
          <a:xfrm>
            <a:off x="5187950" y="4964113"/>
            <a:ext cx="2047875" cy="233362"/>
            <a:chOff x="3268" y="3127"/>
            <a:chExt cx="1290" cy="147"/>
          </a:xfrm>
        </p:grpSpPr>
        <p:sp>
          <p:nvSpPr>
            <p:cNvPr id="93" name="Rectangle 202"/>
            <p:cNvSpPr>
              <a:spLocks noChangeArrowheads="1"/>
            </p:cNvSpPr>
            <p:nvPr/>
          </p:nvSpPr>
          <p:spPr bwMode="auto">
            <a:xfrm>
              <a:off x="3268" y="3127"/>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3</a:t>
              </a:r>
              <a:endParaRPr lang="zh-CN" altLang="en-US" sz="1800" b="1">
                <a:latin typeface="微软雅黑" pitchFamily="34" charset="-122"/>
              </a:endParaRPr>
            </a:p>
          </p:txBody>
        </p:sp>
        <p:sp>
          <p:nvSpPr>
            <p:cNvPr id="94" name="Rectangle 203"/>
            <p:cNvSpPr>
              <a:spLocks noChangeArrowheads="1"/>
            </p:cNvSpPr>
            <p:nvPr/>
          </p:nvSpPr>
          <p:spPr bwMode="auto">
            <a:xfrm>
              <a:off x="3767" y="3127"/>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4</a:t>
              </a:r>
              <a:endParaRPr lang="zh-CN" altLang="en-US" sz="1800" b="1">
                <a:latin typeface="微软雅黑" pitchFamily="34" charset="-122"/>
              </a:endParaRPr>
            </a:p>
          </p:txBody>
        </p:sp>
        <p:sp>
          <p:nvSpPr>
            <p:cNvPr id="95" name="Rectangle 204"/>
            <p:cNvSpPr>
              <a:spLocks noChangeArrowheads="1"/>
            </p:cNvSpPr>
            <p:nvPr/>
          </p:nvSpPr>
          <p:spPr bwMode="auto">
            <a:xfrm>
              <a:off x="4266" y="3127"/>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solidFill>
                    <a:srgbClr val="0000CC"/>
                  </a:solidFill>
                  <a:latin typeface="微软雅黑" pitchFamily="34" charset="-122"/>
                </a:rPr>
                <a:t>1</a:t>
              </a:r>
              <a:endParaRPr lang="zh-CN" altLang="en-US" sz="1800" b="1">
                <a:solidFill>
                  <a:srgbClr val="0000CC"/>
                </a:solidFill>
                <a:latin typeface="微软雅黑" pitchFamily="34" charset="-122"/>
              </a:endParaRPr>
            </a:p>
          </p:txBody>
        </p:sp>
      </p:grpSp>
      <p:grpSp>
        <p:nvGrpSpPr>
          <p:cNvPr id="96" name="Group 205"/>
          <p:cNvGrpSpPr>
            <a:grpSpLocks/>
          </p:cNvGrpSpPr>
          <p:nvPr/>
        </p:nvGrpSpPr>
        <p:grpSpPr bwMode="auto">
          <a:xfrm>
            <a:off x="5187950" y="5332413"/>
            <a:ext cx="2047875" cy="233362"/>
            <a:chOff x="3268" y="3359"/>
            <a:chExt cx="1290" cy="147"/>
          </a:xfrm>
        </p:grpSpPr>
        <p:sp>
          <p:nvSpPr>
            <p:cNvPr id="97" name="Rectangle 206"/>
            <p:cNvSpPr>
              <a:spLocks noChangeArrowheads="1"/>
            </p:cNvSpPr>
            <p:nvPr/>
          </p:nvSpPr>
          <p:spPr bwMode="auto">
            <a:xfrm>
              <a:off x="3268" y="3359"/>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2</a:t>
              </a:r>
              <a:endParaRPr lang="zh-CN" altLang="en-US" sz="1800" b="1">
                <a:latin typeface="微软雅黑" pitchFamily="34" charset="-122"/>
              </a:endParaRPr>
            </a:p>
          </p:txBody>
        </p:sp>
        <p:sp>
          <p:nvSpPr>
            <p:cNvPr id="98" name="Rectangle 207"/>
            <p:cNvSpPr>
              <a:spLocks noChangeArrowheads="1"/>
            </p:cNvSpPr>
            <p:nvPr/>
          </p:nvSpPr>
          <p:spPr bwMode="auto">
            <a:xfrm>
              <a:off x="3767" y="3359"/>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2</a:t>
              </a:r>
              <a:endParaRPr lang="zh-CN" altLang="en-US" sz="1800" b="1">
                <a:latin typeface="微软雅黑" pitchFamily="34" charset="-122"/>
              </a:endParaRPr>
            </a:p>
          </p:txBody>
        </p:sp>
        <p:sp>
          <p:nvSpPr>
            <p:cNvPr id="99" name="Rectangle 208"/>
            <p:cNvSpPr>
              <a:spLocks noChangeArrowheads="1"/>
            </p:cNvSpPr>
            <p:nvPr/>
          </p:nvSpPr>
          <p:spPr bwMode="auto">
            <a:xfrm>
              <a:off x="4266" y="3359"/>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solidFill>
                    <a:srgbClr val="0000CC"/>
                  </a:solidFill>
                  <a:latin typeface="微软雅黑" pitchFamily="34" charset="-122"/>
                </a:rPr>
                <a:t>0</a:t>
              </a:r>
              <a:endParaRPr lang="zh-CN" altLang="en-US" sz="1800" b="1">
                <a:solidFill>
                  <a:srgbClr val="0000CC"/>
                </a:solidFill>
                <a:latin typeface="微软雅黑" pitchFamily="34" charset="-122"/>
              </a:endParaRPr>
            </a:p>
          </p:txBody>
        </p:sp>
      </p:grpSp>
      <p:grpSp>
        <p:nvGrpSpPr>
          <p:cNvPr id="100" name="Group 209"/>
          <p:cNvGrpSpPr>
            <a:grpSpLocks/>
          </p:cNvGrpSpPr>
          <p:nvPr/>
        </p:nvGrpSpPr>
        <p:grpSpPr bwMode="auto">
          <a:xfrm>
            <a:off x="5187950" y="5700713"/>
            <a:ext cx="2047875" cy="233362"/>
            <a:chOff x="3268" y="3591"/>
            <a:chExt cx="1290" cy="147"/>
          </a:xfrm>
        </p:grpSpPr>
        <p:sp>
          <p:nvSpPr>
            <p:cNvPr id="101" name="Rectangle 210"/>
            <p:cNvSpPr>
              <a:spLocks noChangeArrowheads="1"/>
            </p:cNvSpPr>
            <p:nvPr/>
          </p:nvSpPr>
          <p:spPr bwMode="auto">
            <a:xfrm>
              <a:off x="3268" y="3591"/>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dirty="0">
                  <a:latin typeface="微软雅黑" pitchFamily="34" charset="-122"/>
                </a:rPr>
                <a:t>2</a:t>
              </a:r>
              <a:endParaRPr lang="zh-CN" altLang="en-US" sz="1800" b="1" dirty="0">
                <a:latin typeface="微软雅黑" pitchFamily="34" charset="-122"/>
              </a:endParaRPr>
            </a:p>
          </p:txBody>
        </p:sp>
        <p:sp>
          <p:nvSpPr>
            <p:cNvPr id="102" name="Rectangle 211"/>
            <p:cNvSpPr>
              <a:spLocks noChangeArrowheads="1"/>
            </p:cNvSpPr>
            <p:nvPr/>
          </p:nvSpPr>
          <p:spPr bwMode="auto">
            <a:xfrm>
              <a:off x="3767" y="3591"/>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5</a:t>
              </a:r>
              <a:endParaRPr lang="zh-CN" altLang="en-US" sz="1800" b="1">
                <a:latin typeface="微软雅黑" pitchFamily="34" charset="-122"/>
              </a:endParaRPr>
            </a:p>
          </p:txBody>
        </p:sp>
        <p:sp>
          <p:nvSpPr>
            <p:cNvPr id="103" name="Rectangle 212"/>
            <p:cNvSpPr>
              <a:spLocks noChangeArrowheads="1"/>
            </p:cNvSpPr>
            <p:nvPr/>
          </p:nvSpPr>
          <p:spPr bwMode="auto">
            <a:xfrm>
              <a:off x="4266" y="3591"/>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solidFill>
                    <a:srgbClr val="0000CC"/>
                  </a:solidFill>
                  <a:latin typeface="微软雅黑" pitchFamily="34" charset="-122"/>
                </a:rPr>
                <a:t>3</a:t>
              </a:r>
              <a:endParaRPr lang="zh-CN" altLang="en-US" sz="1800" b="1">
                <a:solidFill>
                  <a:srgbClr val="0000CC"/>
                </a:solidFill>
                <a:latin typeface="微软雅黑" pitchFamily="34" charset="-122"/>
              </a:endParaRPr>
            </a:p>
          </p:txBody>
        </p:sp>
      </p:grpSp>
      <p:grpSp>
        <p:nvGrpSpPr>
          <p:cNvPr id="104" name="Group 213"/>
          <p:cNvGrpSpPr>
            <a:grpSpLocks/>
          </p:cNvGrpSpPr>
          <p:nvPr/>
        </p:nvGrpSpPr>
        <p:grpSpPr bwMode="auto">
          <a:xfrm>
            <a:off x="5187950" y="6067425"/>
            <a:ext cx="2047875" cy="233363"/>
            <a:chOff x="3268" y="3822"/>
            <a:chExt cx="1290" cy="147"/>
          </a:xfrm>
        </p:grpSpPr>
        <p:sp>
          <p:nvSpPr>
            <p:cNvPr id="105" name="Rectangle 214"/>
            <p:cNvSpPr>
              <a:spLocks noChangeArrowheads="1"/>
            </p:cNvSpPr>
            <p:nvPr/>
          </p:nvSpPr>
          <p:spPr bwMode="auto">
            <a:xfrm>
              <a:off x="3268" y="3822"/>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6</a:t>
              </a:r>
              <a:endParaRPr lang="zh-CN" altLang="en-US" sz="1800" b="1">
                <a:latin typeface="微软雅黑" pitchFamily="34" charset="-122"/>
              </a:endParaRPr>
            </a:p>
          </p:txBody>
        </p:sp>
        <p:sp>
          <p:nvSpPr>
            <p:cNvPr id="106" name="Rectangle 215"/>
            <p:cNvSpPr>
              <a:spLocks noChangeArrowheads="1"/>
            </p:cNvSpPr>
            <p:nvPr/>
          </p:nvSpPr>
          <p:spPr bwMode="auto">
            <a:xfrm>
              <a:off x="3767" y="3822"/>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6</a:t>
              </a:r>
              <a:endParaRPr lang="zh-CN" altLang="en-US" sz="1800" b="1">
                <a:latin typeface="微软雅黑" pitchFamily="34" charset="-122"/>
              </a:endParaRPr>
            </a:p>
          </p:txBody>
        </p:sp>
        <p:sp>
          <p:nvSpPr>
            <p:cNvPr id="107" name="Rectangle 216"/>
            <p:cNvSpPr>
              <a:spLocks noChangeArrowheads="1"/>
            </p:cNvSpPr>
            <p:nvPr/>
          </p:nvSpPr>
          <p:spPr bwMode="auto">
            <a:xfrm>
              <a:off x="4266" y="3822"/>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solidFill>
                    <a:srgbClr val="0000CC"/>
                  </a:solidFill>
                  <a:latin typeface="微软雅黑" pitchFamily="34" charset="-122"/>
                </a:rPr>
                <a:t>0</a:t>
              </a:r>
              <a:endParaRPr lang="zh-CN" altLang="en-US" sz="1800" b="1">
                <a:solidFill>
                  <a:srgbClr val="0000CC"/>
                </a:solidFill>
                <a:latin typeface="微软雅黑" pitchFamily="34" charset="-122"/>
              </a:endParaRPr>
            </a:p>
          </p:txBody>
        </p:sp>
      </p:grpSp>
      <p:grpSp>
        <p:nvGrpSpPr>
          <p:cNvPr id="108" name="Group 217"/>
          <p:cNvGrpSpPr>
            <a:grpSpLocks/>
          </p:cNvGrpSpPr>
          <p:nvPr/>
        </p:nvGrpSpPr>
        <p:grpSpPr bwMode="auto">
          <a:xfrm>
            <a:off x="5187950" y="6435725"/>
            <a:ext cx="2047875" cy="233363"/>
            <a:chOff x="3268" y="4054"/>
            <a:chExt cx="1290" cy="147"/>
          </a:xfrm>
        </p:grpSpPr>
        <p:sp>
          <p:nvSpPr>
            <p:cNvPr id="109" name="Rectangle 218"/>
            <p:cNvSpPr>
              <a:spLocks noChangeArrowheads="1"/>
            </p:cNvSpPr>
            <p:nvPr/>
          </p:nvSpPr>
          <p:spPr bwMode="auto">
            <a:xfrm>
              <a:off x="3268" y="4054"/>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latin typeface="微软雅黑" pitchFamily="34" charset="-122"/>
                </a:rPr>
                <a:t>6</a:t>
              </a:r>
              <a:endParaRPr lang="zh-CN" altLang="en-US" sz="1800" b="1">
                <a:latin typeface="微软雅黑" pitchFamily="34" charset="-122"/>
              </a:endParaRPr>
            </a:p>
          </p:txBody>
        </p:sp>
        <p:sp>
          <p:nvSpPr>
            <p:cNvPr id="110" name="Rectangle 219"/>
            <p:cNvSpPr>
              <a:spLocks noChangeArrowheads="1"/>
            </p:cNvSpPr>
            <p:nvPr/>
          </p:nvSpPr>
          <p:spPr bwMode="auto">
            <a:xfrm>
              <a:off x="3767" y="4054"/>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dirty="0">
                  <a:latin typeface="微软雅黑" pitchFamily="34" charset="-122"/>
                </a:rPr>
                <a:t>7</a:t>
              </a:r>
              <a:endParaRPr lang="zh-CN" altLang="en-US" sz="1800" b="1" dirty="0">
                <a:latin typeface="微软雅黑" pitchFamily="34" charset="-122"/>
              </a:endParaRPr>
            </a:p>
          </p:txBody>
        </p:sp>
        <p:sp>
          <p:nvSpPr>
            <p:cNvPr id="111" name="Rectangle 220"/>
            <p:cNvSpPr>
              <a:spLocks noChangeArrowheads="1"/>
            </p:cNvSpPr>
            <p:nvPr/>
          </p:nvSpPr>
          <p:spPr bwMode="auto">
            <a:xfrm>
              <a:off x="4266" y="4054"/>
              <a:ext cx="292"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solidFill>
                    <a:srgbClr val="0000CC"/>
                  </a:solidFill>
                  <a:latin typeface="微软雅黑" pitchFamily="34" charset="-122"/>
                </a:rPr>
                <a:t>1</a:t>
              </a:r>
              <a:endParaRPr lang="zh-CN" altLang="en-US" sz="1800" b="1">
                <a:solidFill>
                  <a:srgbClr val="0000CC"/>
                </a:solidFill>
                <a:latin typeface="微软雅黑" pitchFamily="34" charset="-122"/>
              </a:endParaRPr>
            </a:p>
          </p:txBody>
        </p:sp>
      </p:grpSp>
      <p:sp>
        <p:nvSpPr>
          <p:cNvPr id="112" name="Rectangle 221"/>
          <p:cNvSpPr>
            <a:spLocks noChangeArrowheads="1"/>
          </p:cNvSpPr>
          <p:nvPr/>
        </p:nvSpPr>
        <p:spPr bwMode="auto">
          <a:xfrm>
            <a:off x="7421563" y="4227513"/>
            <a:ext cx="1471612"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solidFill>
                  <a:srgbClr val="CC0000"/>
                </a:solidFill>
                <a:latin typeface="微软雅黑" pitchFamily="34" charset="-122"/>
              </a:rPr>
              <a:t>a2</a:t>
            </a:r>
            <a:endParaRPr lang="zh-CN" altLang="en-US" sz="1800" b="1">
              <a:solidFill>
                <a:srgbClr val="CC0000"/>
              </a:solidFill>
              <a:latin typeface="微软雅黑" pitchFamily="34" charset="-122"/>
            </a:endParaRPr>
          </a:p>
        </p:txBody>
      </p:sp>
      <p:sp>
        <p:nvSpPr>
          <p:cNvPr id="113" name="Rectangle 222"/>
          <p:cNvSpPr>
            <a:spLocks noChangeArrowheads="1"/>
          </p:cNvSpPr>
          <p:nvPr/>
        </p:nvSpPr>
        <p:spPr bwMode="auto">
          <a:xfrm>
            <a:off x="7421563" y="5332413"/>
            <a:ext cx="1471612"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solidFill>
                  <a:srgbClr val="CC0000"/>
                </a:solidFill>
                <a:latin typeface="微软雅黑" pitchFamily="34" charset="-122"/>
              </a:rPr>
              <a:t>a5</a:t>
            </a:r>
            <a:endParaRPr lang="zh-CN" altLang="en-US" sz="1800" b="1">
              <a:solidFill>
                <a:srgbClr val="CC0000"/>
              </a:solidFill>
              <a:latin typeface="微软雅黑" pitchFamily="34" charset="-122"/>
            </a:endParaRPr>
          </a:p>
        </p:txBody>
      </p:sp>
      <p:sp>
        <p:nvSpPr>
          <p:cNvPr id="114" name="Rectangle 223"/>
          <p:cNvSpPr>
            <a:spLocks noChangeArrowheads="1"/>
          </p:cNvSpPr>
          <p:nvPr/>
        </p:nvSpPr>
        <p:spPr bwMode="auto">
          <a:xfrm>
            <a:off x="7421563" y="6067425"/>
            <a:ext cx="1471612"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pPr algn="ctr"/>
            <a:r>
              <a:rPr lang="en-US" altLang="zh-CN" sz="1800" b="1">
                <a:solidFill>
                  <a:srgbClr val="CC0000"/>
                </a:solidFill>
                <a:latin typeface="微软雅黑" pitchFamily="34" charset="-122"/>
              </a:rPr>
              <a:t>a7</a:t>
            </a:r>
            <a:endParaRPr lang="zh-CN" altLang="en-US" sz="1800" b="1">
              <a:solidFill>
                <a:srgbClr val="CC0000"/>
              </a:solidFill>
              <a:latin typeface="微软雅黑" pitchFamily="34" charset="-122"/>
            </a:endParaRPr>
          </a:p>
        </p:txBody>
      </p:sp>
      <p:sp>
        <p:nvSpPr>
          <p:cNvPr id="115" name="Text Box 224"/>
          <p:cNvSpPr txBox="1">
            <a:spLocks noChangeArrowheads="1"/>
          </p:cNvSpPr>
          <p:nvPr/>
        </p:nvSpPr>
        <p:spPr bwMode="auto">
          <a:xfrm>
            <a:off x="5364163" y="2565400"/>
            <a:ext cx="3779837"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ts val="600"/>
              </a:spcBef>
            </a:pPr>
            <a:r>
              <a:rPr kumimoji="1" lang="en-US" altLang="zh-CN" sz="2400" b="1" dirty="0" err="1">
                <a:solidFill>
                  <a:schemeClr val="bg2">
                    <a:lumMod val="10000"/>
                  </a:schemeClr>
                </a:solidFill>
                <a:latin typeface="Verdana" panose="020B0604030504040204" pitchFamily="34" charset="0"/>
                <a:ea typeface="微软雅黑" panose="020B0503020204020204" pitchFamily="34" charset="-122"/>
              </a:rPr>
              <a:t>E</a:t>
            </a:r>
            <a:r>
              <a:rPr kumimoji="1" lang="en-US" altLang="zh-CN" sz="2800" b="1" baseline="-20000" dirty="0" err="1">
                <a:solidFill>
                  <a:schemeClr val="bg2">
                    <a:lumMod val="10000"/>
                  </a:schemeClr>
                </a:solidFill>
                <a:latin typeface="Verdana" panose="020B0604030504040204" pitchFamily="34" charset="0"/>
                <a:ea typeface="微软雅黑" pitchFamily="34" charset="-122"/>
              </a:rPr>
              <a:t>a</a:t>
            </a:r>
            <a:r>
              <a:rPr kumimoji="1" lang="en-US" altLang="zh-CN" sz="2400" b="1" dirty="0">
                <a:solidFill>
                  <a:schemeClr val="bg2">
                    <a:lumMod val="10000"/>
                  </a:schemeClr>
                </a:solidFill>
                <a:latin typeface="Verdana" panose="020B0604030504040204" pitchFamily="34" charset="0"/>
                <a:ea typeface="微软雅黑" panose="020B0503020204020204" pitchFamily="34" charset="-122"/>
              </a:rPr>
              <a:t>(</a:t>
            </a:r>
            <a:r>
              <a:rPr kumimoji="1" lang="en-US" altLang="zh-CN" sz="2400" b="1" dirty="0" err="1">
                <a:solidFill>
                  <a:schemeClr val="bg2">
                    <a:lumMod val="10000"/>
                  </a:schemeClr>
                </a:solidFill>
                <a:latin typeface="Verdana" panose="020B0604030504040204" pitchFamily="34" charset="0"/>
                <a:ea typeface="微软雅黑" panose="020B0503020204020204" pitchFamily="34" charset="-122"/>
              </a:rPr>
              <a:t>i</a:t>
            </a:r>
            <a:r>
              <a:rPr kumimoji="1" lang="en-US" altLang="zh-CN" sz="2400" b="1" dirty="0">
                <a:solidFill>
                  <a:schemeClr val="bg2">
                    <a:lumMod val="10000"/>
                  </a:schemeClr>
                </a:solidFill>
                <a:latin typeface="Verdana" panose="020B0604030504040204" pitchFamily="34" charset="0"/>
                <a:ea typeface="微软雅黑" panose="020B0503020204020204" pitchFamily="34" charset="-122"/>
              </a:rPr>
              <a:t>) = </a:t>
            </a:r>
            <a:r>
              <a:rPr kumimoji="1" lang="en-US" altLang="zh-CN" sz="2400" b="1" dirty="0" err="1">
                <a:solidFill>
                  <a:schemeClr val="bg2">
                    <a:lumMod val="10000"/>
                  </a:schemeClr>
                </a:solidFill>
                <a:latin typeface="Verdana" panose="020B0604030504040204" pitchFamily="34" charset="0"/>
                <a:ea typeface="微软雅黑" panose="020B0503020204020204" pitchFamily="34" charset="-122"/>
              </a:rPr>
              <a:t>E</a:t>
            </a:r>
            <a:r>
              <a:rPr kumimoji="1" lang="en-US" altLang="zh-CN" sz="2800" b="1" baseline="-20000" dirty="0" err="1">
                <a:solidFill>
                  <a:schemeClr val="bg2">
                    <a:lumMod val="10000"/>
                  </a:schemeClr>
                </a:solidFill>
                <a:latin typeface="Verdana" panose="020B0604030504040204" pitchFamily="34" charset="0"/>
                <a:ea typeface="微软雅黑" pitchFamily="34" charset="-122"/>
              </a:rPr>
              <a:t>v</a:t>
            </a:r>
            <a:r>
              <a:rPr kumimoji="1" lang="en-US" altLang="zh-CN" sz="2400" b="1" dirty="0">
                <a:solidFill>
                  <a:schemeClr val="bg2">
                    <a:lumMod val="10000"/>
                  </a:schemeClr>
                </a:solidFill>
                <a:latin typeface="Verdana" panose="020B0604030504040204" pitchFamily="34" charset="0"/>
                <a:ea typeface="微软雅黑" panose="020B0503020204020204" pitchFamily="34" charset="-122"/>
              </a:rPr>
              <a:t>(j)</a:t>
            </a:r>
          </a:p>
          <a:p>
            <a:pPr algn="ctr" eaLnBrk="0" hangingPunct="0">
              <a:spcBef>
                <a:spcPts val="600"/>
              </a:spcBef>
            </a:pPr>
            <a:r>
              <a:rPr kumimoji="1" lang="en-US" altLang="zh-CN" sz="2400" b="1" dirty="0">
                <a:solidFill>
                  <a:schemeClr val="bg2">
                    <a:lumMod val="10000"/>
                  </a:schemeClr>
                </a:solidFill>
                <a:latin typeface="Verdana" panose="020B0604030504040204" pitchFamily="34" charset="0"/>
                <a:ea typeface="微软雅黑" panose="020B0503020204020204" pitchFamily="34" charset="-122"/>
              </a:rPr>
              <a:t> L</a:t>
            </a:r>
            <a:r>
              <a:rPr kumimoji="1" lang="en-US" altLang="zh-CN" sz="2800" b="1" baseline="-20000" dirty="0">
                <a:solidFill>
                  <a:schemeClr val="bg2">
                    <a:lumMod val="10000"/>
                  </a:schemeClr>
                </a:solidFill>
                <a:latin typeface="Verdana" panose="020B0604030504040204" pitchFamily="34" charset="0"/>
                <a:ea typeface="微软雅黑" pitchFamily="34" charset="-122"/>
              </a:rPr>
              <a:t>a</a:t>
            </a:r>
            <a:r>
              <a:rPr kumimoji="1" lang="en-US" altLang="zh-CN" sz="2400" b="1" dirty="0">
                <a:solidFill>
                  <a:schemeClr val="bg2">
                    <a:lumMod val="10000"/>
                  </a:schemeClr>
                </a:solidFill>
                <a:latin typeface="Verdana" panose="020B0604030504040204" pitchFamily="34" charset="0"/>
                <a:ea typeface="微软雅黑" panose="020B0503020204020204" pitchFamily="34" charset="-122"/>
              </a:rPr>
              <a:t>(</a:t>
            </a:r>
            <a:r>
              <a:rPr kumimoji="1" lang="en-US" altLang="zh-CN" sz="2400" b="1" dirty="0" err="1">
                <a:solidFill>
                  <a:schemeClr val="bg2">
                    <a:lumMod val="10000"/>
                  </a:schemeClr>
                </a:solidFill>
                <a:latin typeface="Verdana" panose="020B0604030504040204" pitchFamily="34" charset="0"/>
                <a:ea typeface="微软雅黑" panose="020B0503020204020204" pitchFamily="34" charset="-122"/>
              </a:rPr>
              <a:t>i</a:t>
            </a:r>
            <a:r>
              <a:rPr kumimoji="1" lang="en-US" altLang="zh-CN" sz="2400" b="1" dirty="0">
                <a:solidFill>
                  <a:schemeClr val="bg2">
                    <a:lumMod val="10000"/>
                  </a:schemeClr>
                </a:solidFill>
                <a:latin typeface="Verdana" panose="020B0604030504040204" pitchFamily="34" charset="0"/>
                <a:ea typeface="微软雅黑" panose="020B0503020204020204" pitchFamily="34" charset="-122"/>
              </a:rPr>
              <a:t>) = </a:t>
            </a:r>
            <a:r>
              <a:rPr kumimoji="1" lang="en-US" altLang="zh-CN" sz="2400" b="1" dirty="0" err="1">
                <a:solidFill>
                  <a:schemeClr val="bg2">
                    <a:lumMod val="10000"/>
                  </a:schemeClr>
                </a:solidFill>
                <a:latin typeface="Verdana" panose="020B0604030504040204" pitchFamily="34" charset="0"/>
                <a:ea typeface="微软雅黑" panose="020B0503020204020204" pitchFamily="34" charset="-122"/>
              </a:rPr>
              <a:t>L</a:t>
            </a:r>
            <a:r>
              <a:rPr kumimoji="1" lang="en-US" altLang="zh-CN" sz="2800" b="1" baseline="-20000" dirty="0" err="1">
                <a:solidFill>
                  <a:schemeClr val="bg2">
                    <a:lumMod val="10000"/>
                  </a:schemeClr>
                </a:solidFill>
                <a:latin typeface="Verdana" panose="020B0604030504040204" pitchFamily="34" charset="0"/>
                <a:ea typeface="微软雅黑" pitchFamily="34" charset="-122"/>
              </a:rPr>
              <a:t>v</a:t>
            </a:r>
            <a:r>
              <a:rPr kumimoji="1" lang="en-US" altLang="zh-CN" sz="2400" b="1" dirty="0">
                <a:solidFill>
                  <a:schemeClr val="bg2">
                    <a:lumMod val="10000"/>
                  </a:schemeClr>
                </a:solidFill>
                <a:latin typeface="Verdana" panose="020B0604030504040204" pitchFamily="34" charset="0"/>
                <a:ea typeface="微软雅黑" panose="020B0503020204020204" pitchFamily="34" charset="-122"/>
              </a:rPr>
              <a:t>(k)-w(</a:t>
            </a:r>
            <a:r>
              <a:rPr kumimoji="1" lang="en-US" altLang="zh-CN" sz="2400" b="1" dirty="0" err="1">
                <a:solidFill>
                  <a:schemeClr val="bg2">
                    <a:lumMod val="10000"/>
                  </a:schemeClr>
                </a:solidFill>
                <a:latin typeface="Verdana" panose="020B0604030504040204" pitchFamily="34" charset="0"/>
                <a:ea typeface="微软雅黑" panose="020B0503020204020204" pitchFamily="34" charset="-122"/>
              </a:rPr>
              <a:t>j,k</a:t>
            </a:r>
            <a:r>
              <a:rPr kumimoji="1" lang="en-US" altLang="zh-CN" sz="2400" b="1" dirty="0">
                <a:solidFill>
                  <a:schemeClr val="bg2">
                    <a:lumMod val="10000"/>
                  </a:schemeClr>
                </a:solidFill>
                <a:latin typeface="Verdana" panose="020B0604030504040204" pitchFamily="34" charset="0"/>
                <a:ea typeface="微软雅黑" panose="020B0503020204020204" pitchFamily="34" charset="-122"/>
              </a:rPr>
              <a:t>)</a:t>
            </a:r>
          </a:p>
        </p:txBody>
      </p:sp>
      <p:sp>
        <p:nvSpPr>
          <p:cNvPr id="116" name="Oval 225"/>
          <p:cNvSpPr>
            <a:spLocks noChangeArrowheads="1"/>
          </p:cNvSpPr>
          <p:nvPr/>
        </p:nvSpPr>
        <p:spPr bwMode="auto">
          <a:xfrm>
            <a:off x="5076825" y="4149725"/>
            <a:ext cx="1511300" cy="4318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Oval 226"/>
          <p:cNvSpPr>
            <a:spLocks noChangeArrowheads="1"/>
          </p:cNvSpPr>
          <p:nvPr/>
        </p:nvSpPr>
        <p:spPr bwMode="auto">
          <a:xfrm>
            <a:off x="5076825" y="5229225"/>
            <a:ext cx="1511300" cy="4318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 name="Oval 227"/>
          <p:cNvSpPr>
            <a:spLocks noChangeArrowheads="1"/>
          </p:cNvSpPr>
          <p:nvPr/>
        </p:nvSpPr>
        <p:spPr bwMode="auto">
          <a:xfrm>
            <a:off x="5076825" y="5949950"/>
            <a:ext cx="1511300" cy="4318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 name="Line 228"/>
          <p:cNvSpPr>
            <a:spLocks noChangeShapeType="1"/>
          </p:cNvSpPr>
          <p:nvPr/>
        </p:nvSpPr>
        <p:spPr bwMode="auto">
          <a:xfrm>
            <a:off x="1185863" y="3860800"/>
            <a:ext cx="1587" cy="2082800"/>
          </a:xfrm>
          <a:prstGeom prst="line">
            <a:avLst/>
          </a:prstGeom>
          <a:noFill/>
          <a:ln w="762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Line 229"/>
          <p:cNvSpPr>
            <a:spLocks noChangeShapeType="1"/>
          </p:cNvSpPr>
          <p:nvPr/>
        </p:nvSpPr>
        <p:spPr bwMode="auto">
          <a:xfrm>
            <a:off x="2193925" y="3860800"/>
            <a:ext cx="1588" cy="2082800"/>
          </a:xfrm>
          <a:prstGeom prst="line">
            <a:avLst/>
          </a:prstGeom>
          <a:noFill/>
          <a:ln w="762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Rectangle 230"/>
          <p:cNvSpPr>
            <a:spLocks noChangeArrowheads="1"/>
          </p:cNvSpPr>
          <p:nvPr/>
        </p:nvSpPr>
        <p:spPr bwMode="auto">
          <a:xfrm>
            <a:off x="900113" y="6067425"/>
            <a:ext cx="8651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1800" b="1">
                <a:solidFill>
                  <a:srgbClr val="FF0000"/>
                </a:solidFill>
                <a:effectLst>
                  <a:outerShdw blurRad="38100" dist="38100" dir="2700000" algn="tl">
                    <a:srgbClr val="C0C0C0"/>
                  </a:outerShdw>
                </a:effectLst>
                <a:latin typeface="Verdana" pitchFamily="34" charset="0"/>
              </a:rPr>
              <a:t>Max +</a:t>
            </a:r>
            <a:endParaRPr kumimoji="1" lang="zh-CN" altLang="en-US" sz="1800" b="1">
              <a:solidFill>
                <a:srgbClr val="FF0000"/>
              </a:solidFill>
              <a:latin typeface="Verdana" pitchFamily="34" charset="0"/>
            </a:endParaRPr>
          </a:p>
        </p:txBody>
      </p:sp>
      <p:sp>
        <p:nvSpPr>
          <p:cNvPr id="122" name="Rectangle 231"/>
          <p:cNvSpPr>
            <a:spLocks noChangeArrowheads="1"/>
          </p:cNvSpPr>
          <p:nvPr/>
        </p:nvSpPr>
        <p:spPr bwMode="auto">
          <a:xfrm>
            <a:off x="1547813" y="6067425"/>
            <a:ext cx="8651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1800" b="1">
                <a:solidFill>
                  <a:srgbClr val="FF0000"/>
                </a:solidFill>
                <a:effectLst>
                  <a:outerShdw blurRad="38100" dist="38100" dir="2700000" algn="tl">
                    <a:srgbClr val="C0C0C0"/>
                  </a:outerShdw>
                </a:effectLst>
                <a:latin typeface="Verdana" pitchFamily="34" charset="0"/>
              </a:rPr>
              <a:t>Min  -</a:t>
            </a:r>
            <a:endParaRPr kumimoji="1" lang="zh-CN" altLang="en-US" sz="1800" b="1">
              <a:solidFill>
                <a:srgbClr val="FF0000"/>
              </a:solidFill>
              <a:latin typeface="Verdana" pitchFamily="34" charset="0"/>
            </a:endParaRPr>
          </a:p>
        </p:txBody>
      </p:sp>
    </p:spTree>
    <p:extLst>
      <p:ext uri="{BB962C8B-B14F-4D97-AF65-F5344CB8AC3E}">
        <p14:creationId xmlns:p14="http://schemas.microsoft.com/office/powerpoint/2010/main" val="275732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wipe(left)">
                                      <p:cBhvr>
                                        <p:cTn id="16" dur="500"/>
                                        <p:tgtEl>
                                          <p:spTgt spid="67"/>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wipe(up)">
                                      <p:cBhvr>
                                        <p:cTn id="20" dur="500"/>
                                        <p:tgtEl>
                                          <p:spTgt spid="6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15"/>
                                        </p:tgtEl>
                                        <p:attrNameLst>
                                          <p:attrName>style.visibility</p:attrName>
                                        </p:attrNameLst>
                                      </p:cBhvr>
                                      <p:to>
                                        <p:strVal val="visible"/>
                                      </p:to>
                                    </p:set>
                                    <p:animEffect transition="in" filter="wipe(up)">
                                      <p:cBhvr>
                                        <p:cTn id="25" dur="500"/>
                                        <p:tgtEl>
                                          <p:spTgt spid="11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dissolve">
                                      <p:cBhvr>
                                        <p:cTn id="30" dur="500"/>
                                        <p:tgtEl>
                                          <p:spTgt spid="6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dissolve">
                                      <p:cBhvr>
                                        <p:cTn id="35" dur="500"/>
                                        <p:tgtEl>
                                          <p:spTgt spid="69"/>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dissolve">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dissolve">
                                      <p:cBhvr>
                                        <p:cTn id="45" dur="500"/>
                                        <p:tgtEl>
                                          <p:spTgt spid="71"/>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dissolv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dissolve">
                                      <p:cBhvr>
                                        <p:cTn id="55" dur="500"/>
                                        <p:tgtEl>
                                          <p:spTgt spid="73"/>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dissolve">
                                      <p:cBhvr>
                                        <p:cTn id="60" dur="500"/>
                                        <p:tgtEl>
                                          <p:spTgt spid="79"/>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78"/>
                                        </p:tgtEl>
                                        <p:attrNameLst>
                                          <p:attrName>style.visibility</p:attrName>
                                        </p:attrNameLst>
                                      </p:cBhvr>
                                      <p:to>
                                        <p:strVal val="visible"/>
                                      </p:to>
                                    </p:set>
                                    <p:animEffect transition="in" filter="dissolve">
                                      <p:cBhvr>
                                        <p:cTn id="65" dur="500"/>
                                        <p:tgtEl>
                                          <p:spTgt spid="7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dissolve">
                                      <p:cBhvr>
                                        <p:cTn id="70" dur="500"/>
                                        <p:tgtEl>
                                          <p:spTgt spid="77"/>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dissolve">
                                      <p:cBhvr>
                                        <p:cTn id="75" dur="500"/>
                                        <p:tgtEl>
                                          <p:spTgt spid="76"/>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75"/>
                                        </p:tgtEl>
                                        <p:attrNameLst>
                                          <p:attrName>style.visibility</p:attrName>
                                        </p:attrNameLst>
                                      </p:cBhvr>
                                      <p:to>
                                        <p:strVal val="visible"/>
                                      </p:to>
                                    </p:set>
                                    <p:animEffect transition="in" filter="dissolve">
                                      <p:cBhvr>
                                        <p:cTn id="80" dur="500"/>
                                        <p:tgtEl>
                                          <p:spTgt spid="75"/>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74"/>
                                        </p:tgtEl>
                                        <p:attrNameLst>
                                          <p:attrName>style.visibility</p:attrName>
                                        </p:attrNameLst>
                                      </p:cBhvr>
                                      <p:to>
                                        <p:strVal val="visible"/>
                                      </p:to>
                                    </p:set>
                                    <p:animEffect transition="in" filter="dissolve">
                                      <p:cBhvr>
                                        <p:cTn id="85" dur="500"/>
                                        <p:tgtEl>
                                          <p:spTgt spid="7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119"/>
                                        </p:tgtEl>
                                        <p:attrNameLst>
                                          <p:attrName>style.visibility</p:attrName>
                                        </p:attrNameLst>
                                      </p:cBhvr>
                                      <p:to>
                                        <p:strVal val="visible"/>
                                      </p:to>
                                    </p:set>
                                    <p:animEffect transition="in" filter="wipe(up)">
                                      <p:cBhvr>
                                        <p:cTn id="90" dur="500"/>
                                        <p:tgtEl>
                                          <p:spTgt spid="119"/>
                                        </p:tgtEl>
                                      </p:cBhvr>
                                    </p:animEffect>
                                  </p:childTnLst>
                                </p:cTn>
                              </p:par>
                            </p:childTnLst>
                          </p:cTn>
                        </p:par>
                        <p:par>
                          <p:cTn id="91" fill="hold">
                            <p:stCondLst>
                              <p:cond delay="500"/>
                            </p:stCondLst>
                            <p:childTnLst>
                              <p:par>
                                <p:cTn id="92" presetID="22" presetClass="entr" presetSubtype="1" fill="hold" grpId="0" nodeType="afterEffect">
                                  <p:stCondLst>
                                    <p:cond delay="0"/>
                                  </p:stCondLst>
                                  <p:childTnLst>
                                    <p:set>
                                      <p:cBhvr>
                                        <p:cTn id="93" dur="1" fill="hold">
                                          <p:stCondLst>
                                            <p:cond delay="0"/>
                                          </p:stCondLst>
                                        </p:cTn>
                                        <p:tgtEl>
                                          <p:spTgt spid="121"/>
                                        </p:tgtEl>
                                        <p:attrNameLst>
                                          <p:attrName>style.visibility</p:attrName>
                                        </p:attrNameLst>
                                      </p:cBhvr>
                                      <p:to>
                                        <p:strVal val="visible"/>
                                      </p:to>
                                    </p:set>
                                    <p:animEffect transition="in" filter="wipe(up)">
                                      <p:cBhvr>
                                        <p:cTn id="94" dur="500"/>
                                        <p:tgtEl>
                                          <p:spTgt spid="12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120"/>
                                        </p:tgtEl>
                                        <p:attrNameLst>
                                          <p:attrName>style.visibility</p:attrName>
                                        </p:attrNameLst>
                                      </p:cBhvr>
                                      <p:to>
                                        <p:strVal val="visible"/>
                                      </p:to>
                                    </p:set>
                                    <p:animEffect transition="in" filter="wipe(down)">
                                      <p:cBhvr>
                                        <p:cTn id="99" dur="500"/>
                                        <p:tgtEl>
                                          <p:spTgt spid="120"/>
                                        </p:tgtEl>
                                      </p:cBhvr>
                                    </p:animEffect>
                                  </p:childTnLst>
                                </p:cTn>
                              </p:par>
                            </p:childTnLst>
                          </p:cTn>
                        </p:par>
                        <p:par>
                          <p:cTn id="100" fill="hold">
                            <p:stCondLst>
                              <p:cond delay="500"/>
                            </p:stCondLst>
                            <p:childTnLst>
                              <p:par>
                                <p:cTn id="101" presetID="22" presetClass="entr" presetSubtype="1" fill="hold" grpId="0" nodeType="afterEffect">
                                  <p:stCondLst>
                                    <p:cond delay="0"/>
                                  </p:stCondLst>
                                  <p:childTnLst>
                                    <p:set>
                                      <p:cBhvr>
                                        <p:cTn id="102" dur="1" fill="hold">
                                          <p:stCondLst>
                                            <p:cond delay="0"/>
                                          </p:stCondLst>
                                        </p:cTn>
                                        <p:tgtEl>
                                          <p:spTgt spid="122"/>
                                        </p:tgtEl>
                                        <p:attrNameLst>
                                          <p:attrName>style.visibility</p:attrName>
                                        </p:attrNameLst>
                                      </p:cBhvr>
                                      <p:to>
                                        <p:strVal val="visible"/>
                                      </p:to>
                                    </p:set>
                                    <p:animEffect transition="in" filter="wipe(up)">
                                      <p:cBhvr>
                                        <p:cTn id="103" dur="500"/>
                                        <p:tgtEl>
                                          <p:spTgt spid="12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80"/>
                                        </p:tgtEl>
                                        <p:attrNameLst>
                                          <p:attrName>style.visibility</p:attrName>
                                        </p:attrNameLst>
                                      </p:cBhvr>
                                      <p:to>
                                        <p:strVal val="visible"/>
                                      </p:to>
                                    </p:set>
                                    <p:animEffect transition="in" filter="wipe(left)">
                                      <p:cBhvr>
                                        <p:cTn id="108" dur="500"/>
                                        <p:tgtEl>
                                          <p:spTgt spid="80"/>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84"/>
                                        </p:tgtEl>
                                        <p:attrNameLst>
                                          <p:attrName>style.visibility</p:attrName>
                                        </p:attrNameLst>
                                      </p:cBhvr>
                                      <p:to>
                                        <p:strVal val="visible"/>
                                      </p:to>
                                    </p:set>
                                    <p:animEffect transition="in" filter="wipe(left)">
                                      <p:cBhvr>
                                        <p:cTn id="113" dur="500"/>
                                        <p:tgtEl>
                                          <p:spTgt spid="84"/>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88"/>
                                        </p:tgtEl>
                                        <p:attrNameLst>
                                          <p:attrName>style.visibility</p:attrName>
                                        </p:attrNameLst>
                                      </p:cBhvr>
                                      <p:to>
                                        <p:strVal val="visible"/>
                                      </p:to>
                                    </p:set>
                                    <p:animEffect transition="in" filter="wipe(left)">
                                      <p:cBhvr>
                                        <p:cTn id="118" dur="500"/>
                                        <p:tgtEl>
                                          <p:spTgt spid="8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92"/>
                                        </p:tgtEl>
                                        <p:attrNameLst>
                                          <p:attrName>style.visibility</p:attrName>
                                        </p:attrNameLst>
                                      </p:cBhvr>
                                      <p:to>
                                        <p:strVal val="visible"/>
                                      </p:to>
                                    </p:set>
                                    <p:animEffect transition="in" filter="wipe(left)">
                                      <p:cBhvr>
                                        <p:cTn id="123" dur="500"/>
                                        <p:tgtEl>
                                          <p:spTgt spid="92"/>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96"/>
                                        </p:tgtEl>
                                        <p:attrNameLst>
                                          <p:attrName>style.visibility</p:attrName>
                                        </p:attrNameLst>
                                      </p:cBhvr>
                                      <p:to>
                                        <p:strVal val="visible"/>
                                      </p:to>
                                    </p:set>
                                    <p:animEffect transition="in" filter="wipe(left)">
                                      <p:cBhvr>
                                        <p:cTn id="128" dur="500"/>
                                        <p:tgtEl>
                                          <p:spTgt spid="9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100"/>
                                        </p:tgtEl>
                                        <p:attrNameLst>
                                          <p:attrName>style.visibility</p:attrName>
                                        </p:attrNameLst>
                                      </p:cBhvr>
                                      <p:to>
                                        <p:strVal val="visible"/>
                                      </p:to>
                                    </p:set>
                                    <p:animEffect transition="in" filter="wipe(left)">
                                      <p:cBhvr>
                                        <p:cTn id="133" dur="500"/>
                                        <p:tgtEl>
                                          <p:spTgt spid="100"/>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104"/>
                                        </p:tgtEl>
                                        <p:attrNameLst>
                                          <p:attrName>style.visibility</p:attrName>
                                        </p:attrNameLst>
                                      </p:cBhvr>
                                      <p:to>
                                        <p:strVal val="visible"/>
                                      </p:to>
                                    </p:set>
                                    <p:animEffect transition="in" filter="wipe(left)">
                                      <p:cBhvr>
                                        <p:cTn id="138" dur="500"/>
                                        <p:tgtEl>
                                          <p:spTgt spid="104"/>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108"/>
                                        </p:tgtEl>
                                        <p:attrNameLst>
                                          <p:attrName>style.visibility</p:attrName>
                                        </p:attrNameLst>
                                      </p:cBhvr>
                                      <p:to>
                                        <p:strVal val="visible"/>
                                      </p:to>
                                    </p:set>
                                    <p:animEffect transition="in" filter="wipe(left)">
                                      <p:cBhvr>
                                        <p:cTn id="143" dur="500"/>
                                        <p:tgtEl>
                                          <p:spTgt spid="108"/>
                                        </p:tgtEl>
                                      </p:cBhvr>
                                    </p:animEffect>
                                  </p:childTnLst>
                                </p:cTn>
                              </p:par>
                            </p:childTnLst>
                          </p:cTn>
                        </p:par>
                      </p:childTnLst>
                    </p:cTn>
                  </p:par>
                  <p:par>
                    <p:cTn id="144" fill="hold">
                      <p:stCondLst>
                        <p:cond delay="indefinite"/>
                      </p:stCondLst>
                      <p:childTnLst>
                        <p:par>
                          <p:cTn id="145" fill="hold">
                            <p:stCondLst>
                              <p:cond delay="0"/>
                            </p:stCondLst>
                            <p:childTnLst>
                              <p:par>
                                <p:cTn id="146" presetID="21" presetClass="entr" presetSubtype="1" fill="hold" grpId="0" nodeType="clickEffect">
                                  <p:stCondLst>
                                    <p:cond delay="0"/>
                                  </p:stCondLst>
                                  <p:childTnLst>
                                    <p:set>
                                      <p:cBhvr>
                                        <p:cTn id="147" dur="1" fill="hold">
                                          <p:stCondLst>
                                            <p:cond delay="0"/>
                                          </p:stCondLst>
                                        </p:cTn>
                                        <p:tgtEl>
                                          <p:spTgt spid="116"/>
                                        </p:tgtEl>
                                        <p:attrNameLst>
                                          <p:attrName>style.visibility</p:attrName>
                                        </p:attrNameLst>
                                      </p:cBhvr>
                                      <p:to>
                                        <p:strVal val="visible"/>
                                      </p:to>
                                    </p:set>
                                    <p:animEffect transition="in" filter="wheel(1)">
                                      <p:cBhvr>
                                        <p:cTn id="148" dur="500"/>
                                        <p:tgtEl>
                                          <p:spTgt spid="116"/>
                                        </p:tgtEl>
                                      </p:cBhvr>
                                    </p:animEffect>
                                  </p:childTnLst>
                                </p:cTn>
                              </p:par>
                            </p:childTnLst>
                          </p:cTn>
                        </p:par>
                        <p:par>
                          <p:cTn id="149" fill="hold">
                            <p:stCondLst>
                              <p:cond delay="500"/>
                            </p:stCondLst>
                            <p:childTnLst>
                              <p:par>
                                <p:cTn id="150" presetID="9" presetClass="entr" presetSubtype="0" fill="hold" grpId="0" nodeType="afterEffect">
                                  <p:stCondLst>
                                    <p:cond delay="0"/>
                                  </p:stCondLst>
                                  <p:childTnLst>
                                    <p:set>
                                      <p:cBhvr>
                                        <p:cTn id="151" dur="1" fill="hold">
                                          <p:stCondLst>
                                            <p:cond delay="0"/>
                                          </p:stCondLst>
                                        </p:cTn>
                                        <p:tgtEl>
                                          <p:spTgt spid="112"/>
                                        </p:tgtEl>
                                        <p:attrNameLst>
                                          <p:attrName>style.visibility</p:attrName>
                                        </p:attrNameLst>
                                      </p:cBhvr>
                                      <p:to>
                                        <p:strVal val="visible"/>
                                      </p:to>
                                    </p:set>
                                    <p:animEffect transition="in" filter="dissolve">
                                      <p:cBhvr>
                                        <p:cTn id="152" dur="500"/>
                                        <p:tgtEl>
                                          <p:spTgt spid="112"/>
                                        </p:tgtEl>
                                      </p:cBhvr>
                                    </p:animEffect>
                                  </p:childTnLst>
                                </p:cTn>
                              </p:par>
                            </p:childTnLst>
                          </p:cTn>
                        </p:par>
                      </p:childTnLst>
                    </p:cTn>
                  </p:par>
                  <p:par>
                    <p:cTn id="153" fill="hold">
                      <p:stCondLst>
                        <p:cond delay="indefinite"/>
                      </p:stCondLst>
                      <p:childTnLst>
                        <p:par>
                          <p:cTn id="154" fill="hold">
                            <p:stCondLst>
                              <p:cond delay="0"/>
                            </p:stCondLst>
                            <p:childTnLst>
                              <p:par>
                                <p:cTn id="155" presetID="21" presetClass="entr" presetSubtype="1" fill="hold" grpId="0" nodeType="clickEffect">
                                  <p:stCondLst>
                                    <p:cond delay="0"/>
                                  </p:stCondLst>
                                  <p:childTnLst>
                                    <p:set>
                                      <p:cBhvr>
                                        <p:cTn id="156" dur="1" fill="hold">
                                          <p:stCondLst>
                                            <p:cond delay="0"/>
                                          </p:stCondLst>
                                        </p:cTn>
                                        <p:tgtEl>
                                          <p:spTgt spid="117"/>
                                        </p:tgtEl>
                                        <p:attrNameLst>
                                          <p:attrName>style.visibility</p:attrName>
                                        </p:attrNameLst>
                                      </p:cBhvr>
                                      <p:to>
                                        <p:strVal val="visible"/>
                                      </p:to>
                                    </p:set>
                                    <p:animEffect transition="in" filter="wheel(1)">
                                      <p:cBhvr>
                                        <p:cTn id="157" dur="500"/>
                                        <p:tgtEl>
                                          <p:spTgt spid="117"/>
                                        </p:tgtEl>
                                      </p:cBhvr>
                                    </p:animEffect>
                                  </p:childTnLst>
                                </p:cTn>
                              </p:par>
                            </p:childTnLst>
                          </p:cTn>
                        </p:par>
                        <p:par>
                          <p:cTn id="158" fill="hold">
                            <p:stCondLst>
                              <p:cond delay="500"/>
                            </p:stCondLst>
                            <p:childTnLst>
                              <p:par>
                                <p:cTn id="159" presetID="9" presetClass="entr" presetSubtype="0" fill="hold" grpId="0" nodeType="afterEffect">
                                  <p:stCondLst>
                                    <p:cond delay="0"/>
                                  </p:stCondLst>
                                  <p:childTnLst>
                                    <p:set>
                                      <p:cBhvr>
                                        <p:cTn id="160" dur="1" fill="hold">
                                          <p:stCondLst>
                                            <p:cond delay="0"/>
                                          </p:stCondLst>
                                        </p:cTn>
                                        <p:tgtEl>
                                          <p:spTgt spid="113"/>
                                        </p:tgtEl>
                                        <p:attrNameLst>
                                          <p:attrName>style.visibility</p:attrName>
                                        </p:attrNameLst>
                                      </p:cBhvr>
                                      <p:to>
                                        <p:strVal val="visible"/>
                                      </p:to>
                                    </p:set>
                                    <p:animEffect transition="in" filter="dissolve">
                                      <p:cBhvr>
                                        <p:cTn id="161" dur="500"/>
                                        <p:tgtEl>
                                          <p:spTgt spid="113"/>
                                        </p:tgtEl>
                                      </p:cBhvr>
                                    </p:animEffect>
                                  </p:childTnLst>
                                </p:cTn>
                              </p:par>
                            </p:childTnLst>
                          </p:cTn>
                        </p:par>
                      </p:childTnLst>
                    </p:cTn>
                  </p:par>
                  <p:par>
                    <p:cTn id="162" fill="hold">
                      <p:stCondLst>
                        <p:cond delay="indefinite"/>
                      </p:stCondLst>
                      <p:childTnLst>
                        <p:par>
                          <p:cTn id="163" fill="hold">
                            <p:stCondLst>
                              <p:cond delay="0"/>
                            </p:stCondLst>
                            <p:childTnLst>
                              <p:par>
                                <p:cTn id="164" presetID="21" presetClass="entr" presetSubtype="1" fill="hold" grpId="0" nodeType="clickEffect">
                                  <p:stCondLst>
                                    <p:cond delay="0"/>
                                  </p:stCondLst>
                                  <p:childTnLst>
                                    <p:set>
                                      <p:cBhvr>
                                        <p:cTn id="165" dur="1" fill="hold">
                                          <p:stCondLst>
                                            <p:cond delay="0"/>
                                          </p:stCondLst>
                                        </p:cTn>
                                        <p:tgtEl>
                                          <p:spTgt spid="118"/>
                                        </p:tgtEl>
                                        <p:attrNameLst>
                                          <p:attrName>style.visibility</p:attrName>
                                        </p:attrNameLst>
                                      </p:cBhvr>
                                      <p:to>
                                        <p:strVal val="visible"/>
                                      </p:to>
                                    </p:set>
                                    <p:animEffect transition="in" filter="wheel(1)">
                                      <p:cBhvr>
                                        <p:cTn id="166" dur="500"/>
                                        <p:tgtEl>
                                          <p:spTgt spid="118"/>
                                        </p:tgtEl>
                                      </p:cBhvr>
                                    </p:animEffect>
                                  </p:childTnLst>
                                </p:cTn>
                              </p:par>
                            </p:childTnLst>
                          </p:cTn>
                        </p:par>
                        <p:par>
                          <p:cTn id="167" fill="hold">
                            <p:stCondLst>
                              <p:cond delay="500"/>
                            </p:stCondLst>
                            <p:childTnLst>
                              <p:par>
                                <p:cTn id="168" presetID="9" presetClass="entr" presetSubtype="0" fill="hold" grpId="0" nodeType="afterEffect">
                                  <p:stCondLst>
                                    <p:cond delay="0"/>
                                  </p:stCondLst>
                                  <p:childTnLst>
                                    <p:set>
                                      <p:cBhvr>
                                        <p:cTn id="169" dur="1" fill="hold">
                                          <p:stCondLst>
                                            <p:cond delay="0"/>
                                          </p:stCondLst>
                                        </p:cTn>
                                        <p:tgtEl>
                                          <p:spTgt spid="114"/>
                                        </p:tgtEl>
                                        <p:attrNameLst>
                                          <p:attrName>style.visibility</p:attrName>
                                        </p:attrNameLst>
                                      </p:cBhvr>
                                      <p:to>
                                        <p:strVal val="visible"/>
                                      </p:to>
                                    </p:set>
                                    <p:animEffect transition="in" filter="dissolve">
                                      <p:cBhvr>
                                        <p:cTn id="170" dur="500"/>
                                        <p:tgtEl>
                                          <p:spTgt spid="114"/>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62"/>
                                        </p:tgtEl>
                                        <p:attrNameLst>
                                          <p:attrName>style.visibility</p:attrName>
                                        </p:attrNameLst>
                                      </p:cBhvr>
                                      <p:to>
                                        <p:strVal val="visible"/>
                                      </p:to>
                                    </p:set>
                                    <p:animEffect transition="in" filter="wipe(left)">
                                      <p:cBhvr>
                                        <p:cTn id="17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67" grpId="0"/>
      <p:bldP spid="68" grpId="0"/>
      <p:bldP spid="69" grpId="0"/>
      <p:bldP spid="70" grpId="0"/>
      <p:bldP spid="71" grpId="0"/>
      <p:bldP spid="72" grpId="0"/>
      <p:bldP spid="73" grpId="0"/>
      <p:bldP spid="74" grpId="0"/>
      <p:bldP spid="75" grpId="0"/>
      <p:bldP spid="76" grpId="0"/>
      <p:bldP spid="77" grpId="0"/>
      <p:bldP spid="78" grpId="0"/>
      <p:bldP spid="79" grpId="0"/>
      <p:bldP spid="112" grpId="0"/>
      <p:bldP spid="113" grpId="0"/>
      <p:bldP spid="114" grpId="0"/>
      <p:bldP spid="115" grpId="0"/>
      <p:bldP spid="116" grpId="0" animBg="1"/>
      <p:bldP spid="117" grpId="0" animBg="1"/>
      <p:bldP spid="118" grpId="0" animBg="1"/>
      <p:bldP spid="119" grpId="0" animBg="1"/>
      <p:bldP spid="120" grpId="0" animBg="1"/>
      <p:bldP spid="121" grpId="0"/>
      <p:bldP spid="122"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763" y="42863"/>
            <a:ext cx="9148763" cy="596900"/>
          </a:xfrm>
        </p:spPr>
        <p:txBody>
          <a:bodyPr/>
          <a:lstStyle/>
          <a:p>
            <a:r>
              <a:rPr lang="zh-CN" altLang="en-US" kern="0">
                <a:solidFill>
                  <a:schemeClr val="bg2">
                    <a:lumMod val="10000"/>
                  </a:schemeClr>
                </a:solidFill>
              </a:rPr>
              <a:t>关键路径小结</a:t>
            </a:r>
            <a:endParaRPr lang="zh-CN" altLang="en-US"/>
          </a:p>
        </p:txBody>
      </p:sp>
      <p:sp>
        <p:nvSpPr>
          <p:cNvPr id="3" name="内容占位符 2"/>
          <p:cNvSpPr>
            <a:spLocks noGrp="1"/>
          </p:cNvSpPr>
          <p:nvPr>
            <p:ph idx="4294967295"/>
          </p:nvPr>
        </p:nvSpPr>
        <p:spPr>
          <a:xfrm>
            <a:off x="0" y="3860800"/>
            <a:ext cx="9144000" cy="2971800"/>
          </a:xfrm>
        </p:spPr>
        <p:txBody>
          <a:bodyPr/>
          <a:lstStyle/>
          <a:p>
            <a:pPr marL="468000" lvl="1" indent="-468000">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关键路径上的活动都是关键活动</a:t>
            </a:r>
            <a:endParaRPr lang="en-US" altLang="zh-CN">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缩短非关键活动都不能缩短整个工期</a:t>
            </a: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例如将</a:t>
            </a:r>
            <a:r>
              <a:rPr lang="en-US" altLang="zh-CN">
                <a:latin typeface="Verdana" panose="020B0604030504040204" pitchFamily="34" charset="0"/>
                <a:cs typeface="Verdana" panose="020B0604030504040204" pitchFamily="34" charset="0"/>
              </a:rPr>
              <a:t>a</a:t>
            </a:r>
            <a:r>
              <a:rPr lang="en-US" altLang="zh-CN" b="1" baseline="-25000">
                <a:latin typeface="Verdana" panose="020B0604030504040204" pitchFamily="34" charset="0"/>
                <a:cs typeface="Verdana" panose="020B0604030504040204" pitchFamily="34" charset="0"/>
              </a:rPr>
              <a:t>6</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缩短为</a:t>
            </a:r>
            <a:r>
              <a:rPr lang="en-US" altLang="zh-CN">
                <a:latin typeface="Verdana" panose="020B0604030504040204" pitchFamily="34" charset="0"/>
                <a:cs typeface="Verdana" panose="020B0604030504040204" pitchFamily="34" charset="0"/>
              </a:rPr>
              <a:t>1</a:t>
            </a:r>
            <a:r>
              <a:rPr lang="zh-CN" altLang="en-US">
                <a:latin typeface="Verdana" panose="020B0604030504040204" pitchFamily="34" charset="0"/>
                <a:cs typeface="Verdana" panose="020B0604030504040204" pitchFamily="34" charset="0"/>
              </a:rPr>
              <a:t>天，则整个工期仍为</a:t>
            </a:r>
            <a:r>
              <a:rPr lang="en-US" altLang="zh-CN">
                <a:latin typeface="Verdana" panose="020B0604030504040204" pitchFamily="34" charset="0"/>
                <a:cs typeface="Verdana" panose="020B0604030504040204" pitchFamily="34" charset="0"/>
              </a:rPr>
              <a:t>8</a:t>
            </a:r>
            <a:r>
              <a:rPr lang="zh-CN" altLang="en-US">
                <a:latin typeface="Verdana" panose="020B0604030504040204" pitchFamily="34" charset="0"/>
                <a:cs typeface="Verdana" panose="020B0604030504040204" pitchFamily="34" charset="0"/>
              </a:rPr>
              <a:t>天</a:t>
            </a: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将</a:t>
            </a:r>
            <a:r>
              <a:rPr lang="en-US" altLang="zh-CN">
                <a:latin typeface="Verdana" panose="020B0604030504040204" pitchFamily="34" charset="0"/>
                <a:cs typeface="Verdana" panose="020B0604030504040204" pitchFamily="34" charset="0"/>
              </a:rPr>
              <a:t>a</a:t>
            </a:r>
            <a:r>
              <a:rPr lang="en-US" altLang="zh-CN" b="1" baseline="-25000">
                <a:latin typeface="Verdana" panose="020B0604030504040204" pitchFamily="34" charset="0"/>
                <a:cs typeface="Verdana" panose="020B0604030504040204" pitchFamily="34" charset="0"/>
              </a:rPr>
              <a:t>6</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推迟</a:t>
            </a:r>
            <a:r>
              <a:rPr lang="en-US" altLang="zh-CN">
                <a:latin typeface="Verdana" panose="020B0604030504040204" pitchFamily="34" charset="0"/>
                <a:cs typeface="Verdana" panose="020B0604030504040204" pitchFamily="34" charset="0"/>
              </a:rPr>
              <a:t>3</a:t>
            </a:r>
            <a:r>
              <a:rPr lang="zh-CN" altLang="en-US">
                <a:latin typeface="Verdana" panose="020B0604030504040204" pitchFamily="34" charset="0"/>
                <a:cs typeface="Verdana" panose="020B0604030504040204" pitchFamily="34" charset="0"/>
              </a:rPr>
              <a:t>天开始，或将</a:t>
            </a:r>
            <a:r>
              <a:rPr lang="en-US" altLang="zh-CN">
                <a:latin typeface="Verdana" panose="020B0604030504040204" pitchFamily="34" charset="0"/>
                <a:cs typeface="Verdana" panose="020B0604030504040204" pitchFamily="34" charset="0"/>
              </a:rPr>
              <a:t>a</a:t>
            </a:r>
            <a:r>
              <a:rPr lang="en-US" altLang="zh-CN" b="1" baseline="-25000">
                <a:latin typeface="Verdana" panose="020B0604030504040204" pitchFamily="34" charset="0"/>
                <a:cs typeface="Verdana" panose="020B0604030504040204" pitchFamily="34" charset="0"/>
              </a:rPr>
              <a:t>6</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拖延</a:t>
            </a:r>
            <a:r>
              <a:rPr lang="en-US" altLang="zh-CN">
                <a:latin typeface="Verdana" panose="020B0604030504040204" pitchFamily="34" charset="0"/>
                <a:cs typeface="Verdana" panose="020B0604030504040204" pitchFamily="34" charset="0"/>
              </a:rPr>
              <a:t>3</a:t>
            </a:r>
            <a:r>
              <a:rPr lang="zh-CN" altLang="en-US">
                <a:latin typeface="Verdana" panose="020B0604030504040204" pitchFamily="34" charset="0"/>
                <a:cs typeface="Verdana" panose="020B0604030504040204" pitchFamily="34" charset="0"/>
              </a:rPr>
              <a:t>天完成 </a:t>
            </a:r>
            <a:r>
              <a:rPr lang="en-US" altLang="zh-CN">
                <a:latin typeface="Verdana" panose="020B0604030504040204" pitchFamily="34" charset="0"/>
                <a:cs typeface="Verdana" panose="020B0604030504040204" pitchFamily="34" charset="0"/>
              </a:rPr>
              <a:t>……</a:t>
            </a: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均不影响整个工期</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004" y="908720"/>
            <a:ext cx="6697364" cy="265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bwMode="auto">
          <a:xfrm>
            <a:off x="-3304" y="3753036"/>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84243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left)">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763" y="42863"/>
            <a:ext cx="9148763" cy="596900"/>
          </a:xfrm>
        </p:spPr>
        <p:txBody>
          <a:bodyPr/>
          <a:lstStyle/>
          <a:p>
            <a:r>
              <a:rPr lang="zh-CN" altLang="en-US" kern="0">
                <a:solidFill>
                  <a:schemeClr val="bg2">
                    <a:lumMod val="10000"/>
                  </a:schemeClr>
                </a:solidFill>
              </a:rPr>
              <a:t>关键路径小结</a:t>
            </a:r>
            <a:endParaRPr lang="zh-CN" altLang="en-US"/>
          </a:p>
        </p:txBody>
      </p:sp>
      <p:sp>
        <p:nvSpPr>
          <p:cNvPr id="3" name="内容占位符 2"/>
          <p:cNvSpPr>
            <a:spLocks noGrp="1"/>
          </p:cNvSpPr>
          <p:nvPr>
            <p:ph idx="4294967295"/>
          </p:nvPr>
        </p:nvSpPr>
        <p:spPr>
          <a:xfrm>
            <a:off x="0" y="3392996"/>
            <a:ext cx="9144000" cy="3439604"/>
          </a:xfrm>
        </p:spPr>
        <p:txBody>
          <a:bodyPr/>
          <a:lstStyle/>
          <a:p>
            <a:pPr marL="468000" lvl="1" indent="-468000">
              <a:spcBef>
                <a:spcPts val="0"/>
              </a:spcBef>
              <a:buClr>
                <a:schemeClr val="tx1"/>
              </a:buClr>
              <a:buSzPct val="100000"/>
              <a:buFont typeface="Wingdings" panose="05000000000000000000" pitchFamily="2" charset="2"/>
              <a:buChar char=""/>
              <a:defRPr/>
            </a:pPr>
            <a:r>
              <a:rPr lang="zh-CN" altLang="en-US" dirty="0">
                <a:latin typeface="Verdana" panose="020B0604030504040204" pitchFamily="34" charset="0"/>
                <a:cs typeface="Verdana" panose="020B0604030504040204" pitchFamily="34" charset="0"/>
              </a:rPr>
              <a:t>分析关键路径的目的是</a:t>
            </a:r>
            <a:r>
              <a:rPr kumimoji="1" lang="zh-CN" altLang="en-US" dirty="0">
                <a:solidFill>
                  <a:schemeClr val="bg2">
                    <a:lumMod val="10000"/>
                  </a:schemeClr>
                </a:solidFill>
                <a:latin typeface="Verdana" panose="020B0604030504040204" pitchFamily="34" charset="0"/>
              </a:rPr>
              <a:t>找出影响整个工期的关键活动序列</a:t>
            </a:r>
          </a:p>
          <a:p>
            <a:pPr marL="936000" lvl="1" indent="-468000">
              <a:spcBef>
                <a:spcPts val="0"/>
              </a:spcBef>
              <a:buClr>
                <a:schemeClr val="tx1"/>
              </a:buClr>
              <a:defRPr/>
            </a:pPr>
            <a:r>
              <a:rPr lang="zh-CN" altLang="en-US" dirty="0">
                <a:latin typeface="Verdana" panose="020B0604030504040204" pitchFamily="34" charset="0"/>
                <a:cs typeface="Verdana" panose="020B0604030504040204" pitchFamily="34" charset="0"/>
              </a:rPr>
              <a:t>缩短关键活动的持续时间，通常可以缩短整个工期</a:t>
            </a:r>
            <a:endParaRPr lang="en-US" altLang="zh-CN" dirty="0">
              <a:latin typeface="Verdana" panose="020B0604030504040204" pitchFamily="34" charset="0"/>
              <a:cs typeface="Verdana" panose="020B0604030504040204" pitchFamily="34" charset="0"/>
            </a:endParaRPr>
          </a:p>
          <a:p>
            <a:pPr marL="1404000" lvl="2" indent="-468000">
              <a:spcBef>
                <a:spcPts val="0"/>
              </a:spcBef>
              <a:buClr>
                <a:schemeClr val="tx1"/>
              </a:buClr>
              <a:buSzPct val="70000"/>
              <a:defRPr/>
            </a:pPr>
            <a:r>
              <a:rPr lang="zh-CN" altLang="en-US" dirty="0">
                <a:latin typeface="Verdana" panose="020B0604030504040204" pitchFamily="34" charset="0"/>
                <a:cs typeface="Verdana" panose="020B0604030504040204" pitchFamily="34" charset="0"/>
              </a:rPr>
              <a:t>例如：将</a:t>
            </a:r>
            <a:r>
              <a:rPr lang="en-US" altLang="zh-CN" dirty="0">
                <a:latin typeface="Verdana" panose="020B0604030504040204" pitchFamily="34" charset="0"/>
                <a:cs typeface="Verdana" panose="020B0604030504040204" pitchFamily="34" charset="0"/>
              </a:rPr>
              <a:t>a</a:t>
            </a:r>
            <a:r>
              <a:rPr lang="en-US" altLang="zh-CN" b="1" baseline="-25000" dirty="0">
                <a:latin typeface="Verdana" panose="020B0604030504040204" pitchFamily="34" charset="0"/>
                <a:cs typeface="Verdana" panose="020B0604030504040204" pitchFamily="34" charset="0"/>
              </a:rPr>
              <a:t>7</a:t>
            </a:r>
            <a:r>
              <a:rPr lang="en-US" altLang="zh-CN" dirty="0">
                <a:latin typeface="Verdana" panose="020B0604030504040204" pitchFamily="34" charset="0"/>
                <a:cs typeface="Verdana" panose="020B0604030504040204" pitchFamily="34" charset="0"/>
              </a:rPr>
              <a:t> </a:t>
            </a:r>
            <a:r>
              <a:rPr lang="zh-CN" altLang="en-US" dirty="0">
                <a:latin typeface="Verdana" panose="020B0604030504040204" pitchFamily="34" charset="0"/>
                <a:cs typeface="Verdana" panose="020B0604030504040204" pitchFamily="34" charset="0"/>
              </a:rPr>
              <a:t>缩短为</a:t>
            </a:r>
            <a:r>
              <a:rPr lang="en-US" altLang="zh-CN" dirty="0">
                <a:latin typeface="Verdana" panose="020B0604030504040204" pitchFamily="34" charset="0"/>
                <a:cs typeface="Verdana" panose="020B0604030504040204" pitchFamily="34" charset="0"/>
              </a:rPr>
              <a:t>1</a:t>
            </a:r>
            <a:r>
              <a:rPr lang="zh-CN" altLang="en-US" dirty="0">
                <a:latin typeface="Verdana" panose="020B0604030504040204" pitchFamily="34" charset="0"/>
                <a:cs typeface="Verdana" panose="020B0604030504040204" pitchFamily="34" charset="0"/>
              </a:rPr>
              <a:t>天，则整个工期为</a:t>
            </a:r>
            <a:r>
              <a:rPr lang="en-US" altLang="zh-CN" dirty="0">
                <a:latin typeface="Verdana" panose="020B0604030504040204" pitchFamily="34" charset="0"/>
                <a:cs typeface="Verdana" panose="020B0604030504040204" pitchFamily="34" charset="0"/>
              </a:rPr>
              <a:t>7</a:t>
            </a:r>
            <a:r>
              <a:rPr lang="zh-CN" altLang="en-US" dirty="0">
                <a:latin typeface="Verdana" panose="020B0604030504040204" pitchFamily="34" charset="0"/>
                <a:cs typeface="Verdana" panose="020B0604030504040204" pitchFamily="34" charset="0"/>
              </a:rPr>
              <a:t>天</a:t>
            </a:r>
          </a:p>
          <a:p>
            <a:pPr marL="1404000" lvl="2" indent="-468000">
              <a:spcBef>
                <a:spcPts val="0"/>
              </a:spcBef>
              <a:buClr>
                <a:schemeClr val="tx1"/>
              </a:buClr>
              <a:buSzPct val="70000"/>
              <a:defRPr/>
            </a:pPr>
            <a:r>
              <a:rPr lang="zh-CN" altLang="en-US" dirty="0">
                <a:latin typeface="Verdana" panose="020B0604030504040204" pitchFamily="34" charset="0"/>
                <a:cs typeface="Verdana" panose="020B0604030504040204" pitchFamily="34" charset="0"/>
              </a:rPr>
              <a:t>然而：此时再缩短任一关键活动均不能缩短工期</a:t>
            </a:r>
            <a:endParaRPr lang="en-US" altLang="zh-CN" dirty="0">
              <a:latin typeface="Verdana" panose="020B0604030504040204" pitchFamily="34" charset="0"/>
              <a:cs typeface="Verdana" panose="020B0604030504040204" pitchFamily="34" charset="0"/>
            </a:endParaRPr>
          </a:p>
          <a:p>
            <a:pPr marL="1404000" lvl="2" indent="-468000">
              <a:spcBef>
                <a:spcPts val="0"/>
              </a:spcBef>
              <a:buClr>
                <a:schemeClr val="tx1"/>
              </a:buClr>
              <a:buSzPct val="70000"/>
              <a:defRPr/>
            </a:pPr>
            <a:r>
              <a:rPr lang="zh-CN" altLang="en-US" dirty="0">
                <a:latin typeface="Verdana" panose="020B0604030504040204" pitchFamily="34" charset="0"/>
                <a:cs typeface="Verdana" panose="020B0604030504040204" pitchFamily="34" charset="0"/>
              </a:rPr>
              <a:t>结论：在有多条关键路径时，缩短那些存在于所有关键路径上的关键活动，才能缩短整个工期</a:t>
            </a:r>
            <a:endParaRPr lang="en-US" altLang="zh-CN" dirty="0">
              <a:latin typeface="Verdana" panose="020B0604030504040204" pitchFamily="34" charset="0"/>
              <a:cs typeface="Verdana" panose="020B0604030504040204" pitchFamily="34" charset="0"/>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362" y="836712"/>
            <a:ext cx="6088513" cy="2416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bwMode="auto">
          <a:xfrm>
            <a:off x="-3304" y="3392996"/>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31396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left)">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0">
                <a:solidFill>
                  <a:schemeClr val="bg2">
                    <a:lumMod val="10000"/>
                  </a:schemeClr>
                </a:solidFill>
              </a:rPr>
              <a:t>关键路径算法小结</a:t>
            </a:r>
            <a:endParaRPr lang="zh-CN" altLang="en-US"/>
          </a:p>
        </p:txBody>
      </p:sp>
      <p:sp>
        <p:nvSpPr>
          <p:cNvPr id="3" name="内容占位符 2"/>
          <p:cNvSpPr>
            <a:spLocks noGrp="1"/>
          </p:cNvSpPr>
          <p:nvPr>
            <p:ph idx="1"/>
          </p:nvPr>
        </p:nvSpPr>
        <p:spPr/>
        <p:txBody>
          <a:bodyPr/>
          <a:lstStyle/>
          <a:p>
            <a:pPr>
              <a:lnSpc>
                <a:spcPct val="200000"/>
              </a:lnSpc>
            </a:pPr>
            <a:r>
              <a:rPr lang="zh-CN" altLang="en-US" dirty="0"/>
              <a:t>求关键路径必须在拓扑排序的前提下进行</a:t>
            </a:r>
            <a:endParaRPr lang="en-US" altLang="zh-CN" dirty="0"/>
          </a:p>
          <a:p>
            <a:pPr marL="936000" lvl="1" indent="-468000">
              <a:lnSpc>
                <a:spcPct val="200000"/>
              </a:lnSpc>
              <a:spcBef>
                <a:spcPts val="0"/>
              </a:spcBef>
              <a:buClr>
                <a:schemeClr val="tx1"/>
              </a:buClr>
              <a:defRPr/>
            </a:pPr>
            <a:r>
              <a:rPr lang="zh-CN" altLang="en-US" dirty="0">
                <a:latin typeface="Verdana" panose="020B0604030504040204" pitchFamily="34" charset="0"/>
                <a:cs typeface="Verdana" panose="020B0604030504040204" pitchFamily="34" charset="0"/>
              </a:rPr>
              <a:t>有环图不能求关键路径</a:t>
            </a:r>
          </a:p>
          <a:p>
            <a:pPr>
              <a:lnSpc>
                <a:spcPct val="200000"/>
              </a:lnSpc>
            </a:pPr>
            <a:r>
              <a:rPr lang="zh-CN" altLang="en-US" dirty="0"/>
              <a:t>只有缩短关键活动的时间才有可能缩短工期</a:t>
            </a:r>
          </a:p>
          <a:p>
            <a:pPr marL="936000" lvl="1" indent="-468000">
              <a:lnSpc>
                <a:spcPct val="200000"/>
              </a:lnSpc>
              <a:spcBef>
                <a:spcPts val="0"/>
              </a:spcBef>
              <a:buClr>
                <a:schemeClr val="tx1"/>
              </a:buClr>
              <a:defRPr/>
            </a:pPr>
            <a:r>
              <a:rPr lang="zh-CN" altLang="en-US" dirty="0">
                <a:latin typeface="Verdana" panose="020B0604030504040204" pitchFamily="34" charset="0"/>
                <a:cs typeface="Verdana" panose="020B0604030504040204" pitchFamily="34" charset="0"/>
              </a:rPr>
              <a:t>但如果一个关键活动不在所有的关键路径上</a:t>
            </a:r>
            <a:endParaRPr lang="en-US" altLang="zh-CN" dirty="0">
              <a:latin typeface="Verdana" panose="020B0604030504040204" pitchFamily="34" charset="0"/>
              <a:cs typeface="Verdana" panose="020B0604030504040204" pitchFamily="34" charset="0"/>
            </a:endParaRPr>
          </a:p>
          <a:p>
            <a:pPr marL="1404000" lvl="2" indent="-468000">
              <a:lnSpc>
                <a:spcPct val="200000"/>
              </a:lnSpc>
              <a:spcBef>
                <a:spcPts val="0"/>
              </a:spcBef>
              <a:buClr>
                <a:schemeClr val="tx1"/>
              </a:buClr>
              <a:buSzPct val="70000"/>
              <a:defRPr/>
            </a:pPr>
            <a:r>
              <a:rPr lang="zh-CN" altLang="en-US" dirty="0">
                <a:latin typeface="Verdana" panose="020B0604030504040204" pitchFamily="34" charset="0"/>
                <a:cs typeface="Verdana" panose="020B0604030504040204" pitchFamily="34" charset="0"/>
              </a:rPr>
              <a:t>减少它并不能减少工期</a:t>
            </a:r>
          </a:p>
          <a:p>
            <a:pPr marL="936000" lvl="1" indent="-468000">
              <a:lnSpc>
                <a:spcPct val="200000"/>
              </a:lnSpc>
              <a:spcBef>
                <a:spcPts val="0"/>
              </a:spcBef>
              <a:buClr>
                <a:schemeClr val="tx1"/>
              </a:buClr>
              <a:defRPr/>
            </a:pPr>
            <a:r>
              <a:rPr lang="zh-CN" altLang="en-US" dirty="0">
                <a:latin typeface="Verdana" panose="020B0604030504040204" pitchFamily="34" charset="0"/>
                <a:cs typeface="Verdana" panose="020B0604030504040204" pitchFamily="34" charset="0"/>
              </a:rPr>
              <a:t>只有在不改变关键路径的前提下</a:t>
            </a:r>
            <a:endParaRPr lang="en-US" altLang="zh-CN" dirty="0">
              <a:latin typeface="Verdana" panose="020B0604030504040204" pitchFamily="34" charset="0"/>
              <a:cs typeface="Verdana" panose="020B0604030504040204" pitchFamily="34" charset="0"/>
            </a:endParaRPr>
          </a:p>
          <a:p>
            <a:pPr marL="1404000" lvl="2" indent="-468000">
              <a:lnSpc>
                <a:spcPct val="200000"/>
              </a:lnSpc>
              <a:spcBef>
                <a:spcPts val="0"/>
              </a:spcBef>
              <a:buClr>
                <a:schemeClr val="tx1"/>
              </a:buClr>
              <a:buSzPct val="70000"/>
              <a:defRPr/>
            </a:pPr>
            <a:r>
              <a:rPr lang="zh-CN" altLang="en-US" dirty="0">
                <a:latin typeface="Verdana" panose="020B0604030504040204" pitchFamily="34" charset="0"/>
                <a:cs typeface="Verdana" panose="020B0604030504040204" pitchFamily="34" charset="0"/>
              </a:rPr>
              <a:t>缩短关键活动才能缩短整个工期</a:t>
            </a:r>
            <a:endParaRPr lang="zh-CN" altLang="en-US" dirty="0"/>
          </a:p>
        </p:txBody>
      </p:sp>
    </p:spTree>
    <p:extLst>
      <p:ext uri="{BB962C8B-B14F-4D97-AF65-F5344CB8AC3E}">
        <p14:creationId xmlns:p14="http://schemas.microsoft.com/office/powerpoint/2010/main" val="334451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descr="科大校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1425575"/>
            <a:ext cx="3959225" cy="3948113"/>
          </a:xfrm>
          <a:prstGeom prst="rect">
            <a:avLst/>
          </a:prstGeom>
          <a:noFill/>
          <a:ln>
            <a:noFill/>
          </a:ln>
          <a:extLst>
            <a:ext uri="{909E8E84-426E-40DD-AFC4-6F175D3DCCD1}">
              <a14:hiddenFill xmlns:a14="http://schemas.microsoft.com/office/drawing/2010/main">
                <a:solidFill>
                  <a:schemeClr val="accent1">
                    <a:alpha val="30196"/>
                  </a:scheme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431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0" y="3148506"/>
            <a:ext cx="9144000" cy="3564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468000" lvl="1" indent="-468000">
              <a:lnSpc>
                <a:spcPct val="150000"/>
              </a:lnSpc>
              <a:spcBef>
                <a:spcPts val="0"/>
              </a:spcBef>
              <a:buClr>
                <a:schemeClr val="tx1"/>
              </a:buClr>
              <a:buSzPct val="100000"/>
              <a:buFont typeface="Wingdings" panose="05000000000000000000" pitchFamily="2" charset="2"/>
              <a:buChar char=""/>
              <a:defRPr/>
            </a:pPr>
            <a:r>
              <a:rPr lang="zh-CN" altLang="en-US" sz="2400">
                <a:solidFill>
                  <a:schemeClr val="tx1"/>
                </a:solidFill>
                <a:latin typeface="Verdana" panose="020B0604030504040204" pitchFamily="34" charset="0"/>
                <a:cs typeface="Verdana" panose="020B0604030504040204" pitchFamily="34" charset="0"/>
              </a:rPr>
              <a:t>顶点连通：</a:t>
            </a:r>
          </a:p>
          <a:p>
            <a:pPr marL="936000" lvl="1" indent="-468000">
              <a:lnSpc>
                <a:spcPct val="150000"/>
              </a:lnSpc>
              <a:spcBef>
                <a:spcPts val="0"/>
              </a:spcBef>
              <a:buClr>
                <a:schemeClr val="tx1"/>
              </a:buClr>
              <a:buSzPct val="60000"/>
              <a:buFont typeface="Wingdings" panose="05000000000000000000" pitchFamily="2" charset="2"/>
              <a:buChar char="l"/>
              <a:defRPr/>
            </a:pPr>
            <a:r>
              <a:rPr lang="zh-CN" altLang="en-US" sz="2400">
                <a:solidFill>
                  <a:schemeClr val="tx1"/>
                </a:solidFill>
                <a:latin typeface="Verdana" panose="020B0604030504040204" pitchFamily="34" charset="0"/>
                <a:cs typeface="Verdana" panose="020B0604030504040204" pitchFamily="34" charset="0"/>
              </a:rPr>
              <a:t>若顶点</a:t>
            </a:r>
            <a:r>
              <a:rPr lang="en-US" altLang="zh-CN" sz="2400">
                <a:solidFill>
                  <a:schemeClr val="tx1"/>
                </a:solidFill>
                <a:latin typeface="Verdana" panose="020B0604030504040204" pitchFamily="34" charset="0"/>
                <a:cs typeface="Verdana" panose="020B0604030504040204" pitchFamily="34" charset="0"/>
              </a:rPr>
              <a:t>v</a:t>
            </a:r>
            <a:r>
              <a:rPr lang="zh-CN" altLang="en-US" sz="2400">
                <a:solidFill>
                  <a:schemeClr val="tx1"/>
                </a:solidFill>
                <a:latin typeface="Verdana" panose="020B0604030504040204" pitchFamily="34" charset="0"/>
                <a:cs typeface="Verdana" panose="020B0604030504040204" pitchFamily="34" charset="0"/>
              </a:rPr>
              <a:t>到顶点 </a:t>
            </a:r>
            <a:r>
              <a:rPr lang="en-US" altLang="zh-CN" sz="2400">
                <a:solidFill>
                  <a:schemeClr val="tx1"/>
                </a:solidFill>
                <a:latin typeface="Verdana" panose="020B0604030504040204" pitchFamily="34" charset="0"/>
                <a:cs typeface="Verdana" panose="020B0604030504040204" pitchFamily="34" charset="0"/>
              </a:rPr>
              <a:t>v’ </a:t>
            </a:r>
            <a:r>
              <a:rPr lang="zh-CN" altLang="en-US" sz="2400">
                <a:solidFill>
                  <a:schemeClr val="tx1"/>
                </a:solidFill>
                <a:latin typeface="Verdana" panose="020B0604030504040204" pitchFamily="34" charset="0"/>
                <a:cs typeface="Verdana" panose="020B0604030504040204" pitchFamily="34" charset="0"/>
              </a:rPr>
              <a:t>有路径，则称顶点</a:t>
            </a:r>
            <a:r>
              <a:rPr lang="en-US" altLang="zh-CN" sz="2400">
                <a:solidFill>
                  <a:schemeClr val="tx1"/>
                </a:solidFill>
                <a:latin typeface="Verdana" panose="020B0604030504040204" pitchFamily="34" charset="0"/>
                <a:cs typeface="Verdana" panose="020B0604030504040204" pitchFamily="34" charset="0"/>
              </a:rPr>
              <a:t>v</a:t>
            </a:r>
            <a:r>
              <a:rPr lang="zh-CN" altLang="en-US" sz="2400">
                <a:solidFill>
                  <a:schemeClr val="tx1"/>
                </a:solidFill>
                <a:latin typeface="Verdana" panose="020B0604030504040204" pitchFamily="34" charset="0"/>
                <a:cs typeface="Verdana" panose="020B0604030504040204" pitchFamily="34" charset="0"/>
              </a:rPr>
              <a:t>与 </a:t>
            </a:r>
            <a:r>
              <a:rPr lang="en-US" altLang="zh-CN" sz="2400">
                <a:solidFill>
                  <a:schemeClr val="tx1"/>
                </a:solidFill>
                <a:latin typeface="Verdana" panose="020B0604030504040204" pitchFamily="34" charset="0"/>
                <a:cs typeface="Verdana" panose="020B0604030504040204" pitchFamily="34" charset="0"/>
              </a:rPr>
              <a:t>v’ </a:t>
            </a:r>
            <a:r>
              <a:rPr lang="zh-CN" altLang="en-US" sz="2400">
                <a:solidFill>
                  <a:schemeClr val="tx1"/>
                </a:solidFill>
                <a:latin typeface="Verdana" panose="020B0604030504040204" pitchFamily="34" charset="0"/>
                <a:cs typeface="Verdana" panose="020B0604030504040204" pitchFamily="34" charset="0"/>
              </a:rPr>
              <a:t>是连通的</a:t>
            </a:r>
          </a:p>
          <a:p>
            <a:pPr marL="468000" lvl="1" indent="-468000">
              <a:lnSpc>
                <a:spcPct val="150000"/>
              </a:lnSpc>
              <a:spcBef>
                <a:spcPts val="0"/>
              </a:spcBef>
              <a:buClr>
                <a:schemeClr val="tx1"/>
              </a:buClr>
              <a:buSzPct val="100000"/>
              <a:buFont typeface="Wingdings" panose="05000000000000000000" pitchFamily="2" charset="2"/>
              <a:buChar char=""/>
              <a:defRPr/>
            </a:pPr>
            <a:r>
              <a:rPr lang="zh-CN" altLang="zh-CN" sz="2400">
                <a:solidFill>
                  <a:schemeClr val="tx1"/>
                </a:solidFill>
                <a:latin typeface="Verdana" panose="020B0604030504040204" pitchFamily="34" charset="0"/>
                <a:cs typeface="Verdana" panose="020B0604030504040204" pitchFamily="34" charset="0"/>
              </a:rPr>
              <a:t>连通图 </a:t>
            </a:r>
            <a:r>
              <a:rPr lang="zh-CN" altLang="en-US" sz="2400" kern="0">
                <a:latin typeface="Verdana" pitchFamily="34" charset="0"/>
              </a:rPr>
              <a:t>（</a:t>
            </a:r>
            <a:r>
              <a:rPr lang="en-US" altLang="en-US" sz="2400" kern="0">
                <a:latin typeface="Verdana" pitchFamily="34" charset="0"/>
              </a:rPr>
              <a:t>Connected Graph</a:t>
            </a:r>
            <a:r>
              <a:rPr lang="zh-CN" altLang="en-US" sz="2400" kern="0">
                <a:latin typeface="Verdana" pitchFamily="34" charset="0"/>
              </a:rPr>
              <a:t>）</a:t>
            </a:r>
            <a:endParaRPr lang="en-US" altLang="zh-CN" sz="2400" kern="0">
              <a:latin typeface="Verdana" pitchFamily="34" charset="0"/>
            </a:endParaRPr>
          </a:p>
          <a:p>
            <a:pPr marL="936000" lvl="1" indent="-468000">
              <a:lnSpc>
                <a:spcPct val="150000"/>
              </a:lnSpc>
              <a:spcBef>
                <a:spcPts val="0"/>
              </a:spcBef>
              <a:buClr>
                <a:schemeClr val="tx1"/>
              </a:buClr>
              <a:buSzPct val="60000"/>
              <a:buFont typeface="Wingdings" panose="05000000000000000000" pitchFamily="2" charset="2"/>
              <a:buChar char="l"/>
              <a:defRPr/>
            </a:pPr>
            <a:r>
              <a:rPr lang="zh-CN" altLang="zh-CN" sz="2400">
                <a:solidFill>
                  <a:schemeClr val="tx1"/>
                </a:solidFill>
                <a:latin typeface="Verdana" panose="020B0604030504040204" pitchFamily="34" charset="0"/>
                <a:cs typeface="Verdana" panose="020B0604030504040204" pitchFamily="34" charset="0"/>
              </a:rPr>
              <a:t>若无向图中任意两个顶点v</a:t>
            </a:r>
            <a:r>
              <a:rPr lang="zh-CN" altLang="zh-CN" sz="2400" b="1" baseline="-25000">
                <a:solidFill>
                  <a:schemeClr val="tx1"/>
                </a:solidFill>
                <a:latin typeface="Verdana" panose="020B0604030504040204" pitchFamily="34" charset="0"/>
                <a:cs typeface="Verdana" panose="020B0604030504040204" pitchFamily="34" charset="0"/>
              </a:rPr>
              <a:t>i</a:t>
            </a:r>
            <a:r>
              <a:rPr lang="zh-CN" altLang="en-US" sz="2400">
                <a:solidFill>
                  <a:schemeClr val="tx1"/>
                </a:solidFill>
                <a:latin typeface="Verdana" panose="020B0604030504040204" pitchFamily="34" charset="0"/>
                <a:cs typeface="Verdana" panose="020B0604030504040204" pitchFamily="34" charset="0"/>
              </a:rPr>
              <a:t> ≠ </a:t>
            </a:r>
            <a:r>
              <a:rPr lang="zh-CN" altLang="zh-CN" sz="2400">
                <a:solidFill>
                  <a:schemeClr val="tx1"/>
                </a:solidFill>
                <a:latin typeface="Verdana" panose="020B0604030504040204" pitchFamily="34" charset="0"/>
                <a:cs typeface="Verdana" panose="020B0604030504040204" pitchFamily="34" charset="0"/>
              </a:rPr>
              <a:t>v</a:t>
            </a:r>
            <a:r>
              <a:rPr lang="zh-CN" altLang="zh-CN" sz="2400" b="1" baseline="-25000">
                <a:solidFill>
                  <a:schemeClr val="tx1"/>
                </a:solidFill>
                <a:latin typeface="Verdana" panose="020B0604030504040204" pitchFamily="34" charset="0"/>
                <a:cs typeface="Verdana" panose="020B0604030504040204" pitchFamily="34" charset="0"/>
              </a:rPr>
              <a:t>j</a:t>
            </a:r>
            <a:r>
              <a:rPr lang="zh-CN" altLang="zh-CN" sz="2400">
                <a:solidFill>
                  <a:schemeClr val="tx1"/>
                </a:solidFill>
                <a:latin typeface="Verdana" panose="020B0604030504040204" pitchFamily="34" charset="0"/>
                <a:cs typeface="Verdana" panose="020B0604030504040204" pitchFamily="34" charset="0"/>
              </a:rPr>
              <a:t> 都是连通的</a:t>
            </a:r>
            <a:endParaRPr lang="en-US" altLang="zh-CN" sz="2400">
              <a:solidFill>
                <a:schemeClr val="tx1"/>
              </a:solidFill>
              <a:latin typeface="Verdana" panose="020B0604030504040204" pitchFamily="34" charset="0"/>
              <a:cs typeface="Verdana" panose="020B0604030504040204" pitchFamily="34" charset="0"/>
            </a:endParaRPr>
          </a:p>
          <a:p>
            <a:pPr marL="936000" lvl="1" indent="-468000">
              <a:lnSpc>
                <a:spcPct val="150000"/>
              </a:lnSpc>
              <a:spcBef>
                <a:spcPts val="0"/>
              </a:spcBef>
              <a:buClr>
                <a:schemeClr val="tx1"/>
              </a:buClr>
              <a:buSzPct val="60000"/>
              <a:buFont typeface="Wingdings" panose="05000000000000000000" pitchFamily="2" charset="2"/>
              <a:buChar char="l"/>
              <a:defRPr/>
            </a:pPr>
            <a:r>
              <a:rPr lang="zh-CN" altLang="zh-CN" sz="2400">
                <a:solidFill>
                  <a:schemeClr val="tx1"/>
                </a:solidFill>
                <a:latin typeface="Verdana" panose="020B0604030504040204" pitchFamily="34" charset="0"/>
                <a:cs typeface="Verdana" panose="020B0604030504040204" pitchFamily="34" charset="0"/>
              </a:rPr>
              <a:t>则称该无向图是连通图</a:t>
            </a:r>
            <a:endParaRPr lang="zh-CN" altLang="en-US" sz="2400">
              <a:solidFill>
                <a:schemeClr val="tx1"/>
              </a:solidFill>
              <a:latin typeface="Verdana" panose="020B0604030504040204" pitchFamily="34" charset="0"/>
              <a:cs typeface="Verdana" panose="020B0604030504040204" pitchFamily="34" charset="0"/>
            </a:endParaRPr>
          </a:p>
          <a:p>
            <a:pPr marL="468000" lvl="1" indent="-468000">
              <a:lnSpc>
                <a:spcPct val="150000"/>
              </a:lnSpc>
              <a:spcBef>
                <a:spcPts val="0"/>
              </a:spcBef>
              <a:buClr>
                <a:schemeClr val="tx1"/>
              </a:buClr>
              <a:buSzPct val="100000"/>
              <a:buFont typeface="Wingdings" panose="05000000000000000000" pitchFamily="2" charset="2"/>
              <a:buChar char=""/>
              <a:defRPr/>
            </a:pPr>
            <a:r>
              <a:rPr lang="zh-CN" altLang="zh-CN" sz="2400">
                <a:solidFill>
                  <a:schemeClr val="tx1"/>
                </a:solidFill>
                <a:latin typeface="Verdana" panose="020B0604030504040204" pitchFamily="34" charset="0"/>
                <a:cs typeface="Verdana" panose="020B0604030504040204" pitchFamily="34" charset="0"/>
              </a:rPr>
              <a:t>连通分量：无向图中极大连通子图，称为连通分量</a:t>
            </a:r>
          </a:p>
        </p:txBody>
      </p:sp>
      <p:sp>
        <p:nvSpPr>
          <p:cNvPr id="13" name="标题 1"/>
          <p:cNvSpPr>
            <a:spLocks noGrp="1"/>
          </p:cNvSpPr>
          <p:nvPr>
            <p:ph type="title"/>
          </p:nvPr>
        </p:nvSpPr>
        <p:spPr>
          <a:xfrm>
            <a:off x="-1" y="42345"/>
            <a:ext cx="9149171" cy="597600"/>
          </a:xfrm>
        </p:spPr>
        <p:txBody>
          <a:bodyPr/>
          <a:lstStyle/>
          <a:p>
            <a:r>
              <a:rPr lang="zh-CN" altLang="en-US"/>
              <a:t>图的定义：连通图</a:t>
            </a:r>
          </a:p>
        </p:txBody>
      </p:sp>
      <p:cxnSp>
        <p:nvCxnSpPr>
          <p:cNvPr id="20" name="直接连接符 19"/>
          <p:cNvCxnSpPr/>
          <p:nvPr/>
        </p:nvCxnSpPr>
        <p:spPr bwMode="auto">
          <a:xfrm>
            <a:off x="-3304" y="3148506"/>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grpSp>
        <p:nvGrpSpPr>
          <p:cNvPr id="21" name="组合 20"/>
          <p:cNvGrpSpPr/>
          <p:nvPr/>
        </p:nvGrpSpPr>
        <p:grpSpPr>
          <a:xfrm>
            <a:off x="179512" y="1045760"/>
            <a:ext cx="2440529" cy="1807176"/>
            <a:chOff x="3419103" y="2580917"/>
            <a:chExt cx="2953040" cy="2186685"/>
          </a:xfrm>
        </p:grpSpPr>
        <p:sp>
          <p:nvSpPr>
            <p:cNvPr id="22" name="Rectangle 7"/>
            <p:cNvSpPr>
              <a:spLocks noChangeArrowheads="1"/>
            </p:cNvSpPr>
            <p:nvPr/>
          </p:nvSpPr>
          <p:spPr bwMode="auto">
            <a:xfrm>
              <a:off x="4215813" y="4255538"/>
              <a:ext cx="1390357" cy="51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a:defRPr>
                  <a:solidFill>
                    <a:schemeClr val="tx1"/>
                  </a:solidFill>
                  <a:latin typeface="Arial" pitchFamily="34" charset="0"/>
                  <a:ea typeface="宋体" pitchFamily="2" charset="-122"/>
                  <a:cs typeface="宋体" pitchFamily="2" charset="-122"/>
                </a:defRPr>
              </a:lvl1pPr>
              <a:lvl2pPr>
                <a:defRPr>
                  <a:solidFill>
                    <a:schemeClr val="tx1"/>
                  </a:solidFill>
                  <a:latin typeface="Arial" pitchFamily="34" charset="0"/>
                  <a:ea typeface="宋体" pitchFamily="2" charset="-122"/>
                  <a:cs typeface="宋体" pitchFamily="2" charset="-122"/>
                </a:defRPr>
              </a:lvl2pPr>
              <a:lvl3pPr>
                <a:defRPr>
                  <a:solidFill>
                    <a:schemeClr val="tx1"/>
                  </a:solidFill>
                  <a:latin typeface="Arial" pitchFamily="34" charset="0"/>
                  <a:ea typeface="宋体" pitchFamily="2" charset="-122"/>
                  <a:cs typeface="宋体" pitchFamily="2" charset="-122"/>
                </a:defRPr>
              </a:lvl3pPr>
              <a:lvl4pPr>
                <a:defRPr>
                  <a:solidFill>
                    <a:schemeClr val="tx1"/>
                  </a:solidFill>
                  <a:latin typeface="Arial" pitchFamily="34" charset="0"/>
                  <a:ea typeface="宋体" pitchFamily="2" charset="-122"/>
                  <a:cs typeface="宋体" pitchFamily="2" charset="-122"/>
                </a:defRPr>
              </a:lvl4pPr>
              <a:lvl5pPr>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rgbClr val="000080"/>
                  </a:solidFill>
                  <a:effectLst/>
                  <a:latin typeface="Verdana" pitchFamily="34" charset="0"/>
                  <a:ea typeface="宋体" pitchFamily="2" charset="-122"/>
                  <a:cs typeface="宋体" pitchFamily="2" charset="-122"/>
                </a:rPr>
                <a:t>G</a:t>
              </a:r>
              <a:endParaRPr kumimoji="0" lang="zh-CN" altLang="zh-CN"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23" name="组合 22"/>
            <p:cNvGrpSpPr/>
            <p:nvPr/>
          </p:nvGrpSpPr>
          <p:grpSpPr>
            <a:xfrm>
              <a:off x="3419103" y="2580917"/>
              <a:ext cx="2953040" cy="1561686"/>
              <a:chOff x="3419103" y="2580917"/>
              <a:chExt cx="2953040" cy="1561686"/>
            </a:xfrm>
          </p:grpSpPr>
          <p:sp>
            <p:nvSpPr>
              <p:cNvPr id="24" name="Oval 5"/>
              <p:cNvSpPr>
                <a:spLocks noChangeArrowheads="1"/>
              </p:cNvSpPr>
              <p:nvPr/>
            </p:nvSpPr>
            <p:spPr bwMode="auto">
              <a:xfrm>
                <a:off x="4657643" y="3667940"/>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c</a:t>
                </a:r>
                <a:endParaRPr lang="zh-CN" altLang="en-US" sz="2000" b="1">
                  <a:latin typeface="Verdana" panose="020B0604030504040204" pitchFamily="34" charset="0"/>
                  <a:cs typeface="Verdana" panose="020B0604030504040204" pitchFamily="34" charset="0"/>
                </a:endParaRPr>
              </a:p>
            </p:txBody>
          </p:sp>
          <p:sp>
            <p:nvSpPr>
              <p:cNvPr id="25" name="Line 18"/>
              <p:cNvSpPr>
                <a:spLocks noChangeShapeType="1"/>
              </p:cNvSpPr>
              <p:nvPr/>
            </p:nvSpPr>
            <p:spPr bwMode="auto">
              <a:xfrm>
                <a:off x="5162468" y="3905271"/>
                <a:ext cx="704850" cy="0"/>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Oval 5"/>
              <p:cNvSpPr>
                <a:spLocks noChangeArrowheads="1"/>
              </p:cNvSpPr>
              <p:nvPr/>
            </p:nvSpPr>
            <p:spPr bwMode="auto">
              <a:xfrm>
                <a:off x="5867318" y="3667940"/>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d</a:t>
                </a:r>
                <a:endParaRPr lang="zh-CN" altLang="en-US" sz="2000" b="1">
                  <a:latin typeface="Verdana" panose="020B0604030504040204" pitchFamily="34" charset="0"/>
                  <a:cs typeface="Verdana" panose="020B0604030504040204" pitchFamily="34" charset="0"/>
                </a:endParaRPr>
              </a:p>
            </p:txBody>
          </p:sp>
          <p:sp>
            <p:nvSpPr>
              <p:cNvPr id="27" name="Oval 5"/>
              <p:cNvSpPr>
                <a:spLocks noChangeArrowheads="1"/>
              </p:cNvSpPr>
              <p:nvPr/>
            </p:nvSpPr>
            <p:spPr bwMode="auto">
              <a:xfrm>
                <a:off x="4657643" y="2580917"/>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a</a:t>
                </a:r>
                <a:endParaRPr lang="zh-CN" altLang="en-US" sz="2000" b="1">
                  <a:latin typeface="Verdana" panose="020B0604030504040204" pitchFamily="34" charset="0"/>
                  <a:cs typeface="Verdana" panose="020B0604030504040204" pitchFamily="34" charset="0"/>
                </a:endParaRPr>
              </a:p>
            </p:txBody>
          </p:sp>
          <p:sp>
            <p:nvSpPr>
              <p:cNvPr id="28" name="Line 18"/>
              <p:cNvSpPr>
                <a:spLocks noChangeShapeType="1"/>
              </p:cNvSpPr>
              <p:nvPr/>
            </p:nvSpPr>
            <p:spPr bwMode="auto">
              <a:xfrm flipV="1">
                <a:off x="4909617" y="3055580"/>
                <a:ext cx="0" cy="612360"/>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Line 18"/>
              <p:cNvSpPr>
                <a:spLocks noChangeShapeType="1"/>
              </p:cNvSpPr>
              <p:nvPr/>
            </p:nvSpPr>
            <p:spPr bwMode="auto">
              <a:xfrm flipH="1" flipV="1">
                <a:off x="5124255" y="2966233"/>
                <a:ext cx="816689" cy="750888"/>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Line 18"/>
              <p:cNvSpPr>
                <a:spLocks noChangeShapeType="1"/>
              </p:cNvSpPr>
              <p:nvPr/>
            </p:nvSpPr>
            <p:spPr bwMode="auto">
              <a:xfrm>
                <a:off x="3951858" y="3905271"/>
                <a:ext cx="704850" cy="0"/>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Oval 5"/>
              <p:cNvSpPr>
                <a:spLocks noChangeArrowheads="1"/>
              </p:cNvSpPr>
              <p:nvPr/>
            </p:nvSpPr>
            <p:spPr bwMode="auto">
              <a:xfrm>
                <a:off x="3419103" y="3667940"/>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b</a:t>
                </a:r>
                <a:endParaRPr lang="zh-CN" altLang="en-US" sz="2000" b="1">
                  <a:latin typeface="Verdana" panose="020B0604030504040204" pitchFamily="34" charset="0"/>
                  <a:cs typeface="Verdana" panose="020B0604030504040204" pitchFamily="34" charset="0"/>
                </a:endParaRPr>
              </a:p>
            </p:txBody>
          </p:sp>
          <p:sp>
            <p:nvSpPr>
              <p:cNvPr id="32" name="Line 18"/>
              <p:cNvSpPr>
                <a:spLocks noChangeShapeType="1"/>
              </p:cNvSpPr>
              <p:nvPr/>
            </p:nvSpPr>
            <p:spPr bwMode="auto">
              <a:xfrm flipV="1">
                <a:off x="3858419" y="2960948"/>
                <a:ext cx="828000" cy="776256"/>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grpSp>
        <p:nvGrpSpPr>
          <p:cNvPr id="33" name="组合 32"/>
          <p:cNvGrpSpPr/>
          <p:nvPr/>
        </p:nvGrpSpPr>
        <p:grpSpPr>
          <a:xfrm>
            <a:off x="3184845" y="1963362"/>
            <a:ext cx="784821" cy="838215"/>
            <a:chOff x="4880515" y="2486285"/>
            <a:chExt cx="949633" cy="1014239"/>
          </a:xfrm>
        </p:grpSpPr>
        <p:sp>
          <p:nvSpPr>
            <p:cNvPr id="34" name="Rectangle 7"/>
            <p:cNvSpPr>
              <a:spLocks noChangeArrowheads="1"/>
            </p:cNvSpPr>
            <p:nvPr/>
          </p:nvSpPr>
          <p:spPr bwMode="auto">
            <a:xfrm>
              <a:off x="4880515" y="3035011"/>
              <a:ext cx="949633" cy="46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a:defRPr>
                  <a:solidFill>
                    <a:schemeClr val="tx1"/>
                  </a:solidFill>
                  <a:latin typeface="Arial" pitchFamily="34" charset="0"/>
                  <a:ea typeface="宋体" pitchFamily="2" charset="-122"/>
                  <a:cs typeface="宋体" pitchFamily="2" charset="-122"/>
                </a:defRPr>
              </a:lvl1pPr>
              <a:lvl2pPr>
                <a:defRPr>
                  <a:solidFill>
                    <a:schemeClr val="tx1"/>
                  </a:solidFill>
                  <a:latin typeface="Arial" pitchFamily="34" charset="0"/>
                  <a:ea typeface="宋体" pitchFamily="2" charset="-122"/>
                  <a:cs typeface="宋体" pitchFamily="2" charset="-122"/>
                </a:defRPr>
              </a:lvl2pPr>
              <a:lvl3pPr>
                <a:defRPr>
                  <a:solidFill>
                    <a:schemeClr val="tx1"/>
                  </a:solidFill>
                  <a:latin typeface="Arial" pitchFamily="34" charset="0"/>
                  <a:ea typeface="宋体" pitchFamily="2" charset="-122"/>
                  <a:cs typeface="宋体" pitchFamily="2" charset="-122"/>
                </a:defRPr>
              </a:lvl3pPr>
              <a:lvl4pPr>
                <a:defRPr>
                  <a:solidFill>
                    <a:schemeClr val="tx1"/>
                  </a:solidFill>
                  <a:latin typeface="Arial" pitchFamily="34" charset="0"/>
                  <a:ea typeface="宋体" pitchFamily="2" charset="-122"/>
                  <a:cs typeface="宋体" pitchFamily="2" charset="-122"/>
                </a:defRPr>
              </a:lvl4pPr>
              <a:lvl5pPr>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algn="ctr" eaLnBrk="1" hangingPunct="1"/>
              <a:r>
                <a:rPr lang="zh-CN" altLang="zh-CN" sz="2800" b="1">
                  <a:solidFill>
                    <a:srgbClr val="000080"/>
                  </a:solidFill>
                  <a:latin typeface="Verdana" pitchFamily="34" charset="0"/>
                </a:rPr>
                <a:t>G</a:t>
              </a:r>
              <a:r>
                <a:rPr lang="en-US" altLang="zh-CN" sz="2800" b="1">
                  <a:solidFill>
                    <a:srgbClr val="000080"/>
                  </a:solidFill>
                  <a:latin typeface="Verdana" pitchFamily="34" charset="0"/>
                </a:rPr>
                <a:t>1</a:t>
              </a:r>
              <a:endParaRPr lang="zh-CN" altLang="zh-CN" sz="2800" b="1">
                <a:solidFill>
                  <a:srgbClr val="000080"/>
                </a:solidFill>
                <a:latin typeface="Verdana" pitchFamily="34" charset="0"/>
              </a:endParaRPr>
            </a:p>
          </p:txBody>
        </p:sp>
        <p:sp>
          <p:nvSpPr>
            <p:cNvPr id="35" name="Oval 5"/>
            <p:cNvSpPr>
              <a:spLocks noChangeArrowheads="1"/>
            </p:cNvSpPr>
            <p:nvPr/>
          </p:nvSpPr>
          <p:spPr bwMode="auto">
            <a:xfrm>
              <a:off x="5102918" y="2486285"/>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b</a:t>
              </a:r>
              <a:endParaRPr lang="zh-CN" altLang="en-US" sz="2000" b="1">
                <a:latin typeface="Verdana" panose="020B0604030504040204" pitchFamily="34" charset="0"/>
                <a:cs typeface="Verdana" panose="020B0604030504040204" pitchFamily="34" charset="0"/>
              </a:endParaRPr>
            </a:p>
          </p:txBody>
        </p:sp>
      </p:grpSp>
      <p:grpSp>
        <p:nvGrpSpPr>
          <p:cNvPr id="36" name="组合 35"/>
          <p:cNvGrpSpPr/>
          <p:nvPr/>
        </p:nvGrpSpPr>
        <p:grpSpPr>
          <a:xfrm>
            <a:off x="4534470" y="1045760"/>
            <a:ext cx="1416942" cy="1807176"/>
            <a:chOff x="6601066" y="1464704"/>
            <a:chExt cx="1714500" cy="2186685"/>
          </a:xfrm>
        </p:grpSpPr>
        <p:sp>
          <p:nvSpPr>
            <p:cNvPr id="37" name="Rectangle 7"/>
            <p:cNvSpPr>
              <a:spLocks noChangeArrowheads="1"/>
            </p:cNvSpPr>
            <p:nvPr/>
          </p:nvSpPr>
          <p:spPr bwMode="auto">
            <a:xfrm>
              <a:off x="6937792" y="3139325"/>
              <a:ext cx="1044596" cy="51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a:defRPr>
                  <a:solidFill>
                    <a:schemeClr val="tx1"/>
                  </a:solidFill>
                  <a:latin typeface="Arial" pitchFamily="34" charset="0"/>
                  <a:ea typeface="宋体" pitchFamily="2" charset="-122"/>
                  <a:cs typeface="宋体" pitchFamily="2" charset="-122"/>
                </a:defRPr>
              </a:lvl1pPr>
              <a:lvl2pPr>
                <a:defRPr>
                  <a:solidFill>
                    <a:schemeClr val="tx1"/>
                  </a:solidFill>
                  <a:latin typeface="Arial" pitchFamily="34" charset="0"/>
                  <a:ea typeface="宋体" pitchFamily="2" charset="-122"/>
                  <a:cs typeface="宋体" pitchFamily="2" charset="-122"/>
                </a:defRPr>
              </a:lvl2pPr>
              <a:lvl3pPr>
                <a:defRPr>
                  <a:solidFill>
                    <a:schemeClr val="tx1"/>
                  </a:solidFill>
                  <a:latin typeface="Arial" pitchFamily="34" charset="0"/>
                  <a:ea typeface="宋体" pitchFamily="2" charset="-122"/>
                  <a:cs typeface="宋体" pitchFamily="2" charset="-122"/>
                </a:defRPr>
              </a:lvl3pPr>
              <a:lvl4pPr>
                <a:defRPr>
                  <a:solidFill>
                    <a:schemeClr val="tx1"/>
                  </a:solidFill>
                  <a:latin typeface="Arial" pitchFamily="34" charset="0"/>
                  <a:ea typeface="宋体" pitchFamily="2" charset="-122"/>
                  <a:cs typeface="宋体" pitchFamily="2" charset="-122"/>
                </a:defRPr>
              </a:lvl4pPr>
              <a:lvl5pPr>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algn="ctr" eaLnBrk="1" hangingPunct="1"/>
              <a:r>
                <a:rPr lang="zh-CN" altLang="zh-CN" sz="2800" b="1">
                  <a:solidFill>
                    <a:srgbClr val="000080"/>
                  </a:solidFill>
                  <a:latin typeface="Verdana" pitchFamily="34" charset="0"/>
                </a:rPr>
                <a:t>G</a:t>
              </a:r>
              <a:r>
                <a:rPr lang="en-US" altLang="zh-CN" sz="2800" b="1">
                  <a:solidFill>
                    <a:srgbClr val="000080"/>
                  </a:solidFill>
                  <a:latin typeface="Verdana" pitchFamily="34" charset="0"/>
                </a:rPr>
                <a:t>2</a:t>
              </a:r>
              <a:endParaRPr lang="zh-CN" altLang="zh-CN" sz="2800" b="1">
                <a:solidFill>
                  <a:srgbClr val="000080"/>
                </a:solidFill>
                <a:latin typeface="Verdana" pitchFamily="34" charset="0"/>
              </a:endParaRPr>
            </a:p>
          </p:txBody>
        </p:sp>
        <p:sp>
          <p:nvSpPr>
            <p:cNvPr id="38" name="Oval 5"/>
            <p:cNvSpPr>
              <a:spLocks noChangeArrowheads="1"/>
            </p:cNvSpPr>
            <p:nvPr/>
          </p:nvSpPr>
          <p:spPr bwMode="auto">
            <a:xfrm>
              <a:off x="6601066" y="2551727"/>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c</a:t>
              </a:r>
              <a:endParaRPr lang="zh-CN" altLang="en-US" sz="2000" b="1">
                <a:latin typeface="Verdana" panose="020B0604030504040204" pitchFamily="34" charset="0"/>
                <a:cs typeface="Verdana" panose="020B0604030504040204" pitchFamily="34" charset="0"/>
              </a:endParaRPr>
            </a:p>
          </p:txBody>
        </p:sp>
        <p:sp>
          <p:nvSpPr>
            <p:cNvPr id="39" name="Line 18"/>
            <p:cNvSpPr>
              <a:spLocks noChangeShapeType="1"/>
            </p:cNvSpPr>
            <p:nvPr/>
          </p:nvSpPr>
          <p:spPr bwMode="auto">
            <a:xfrm>
              <a:off x="7105891" y="2789058"/>
              <a:ext cx="704850" cy="0"/>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0" name="Oval 5"/>
            <p:cNvSpPr>
              <a:spLocks noChangeArrowheads="1"/>
            </p:cNvSpPr>
            <p:nvPr/>
          </p:nvSpPr>
          <p:spPr bwMode="auto">
            <a:xfrm>
              <a:off x="7810741" y="2551727"/>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d</a:t>
              </a:r>
              <a:endParaRPr lang="zh-CN" altLang="en-US" sz="2000" b="1">
                <a:latin typeface="Verdana" panose="020B0604030504040204" pitchFamily="34" charset="0"/>
                <a:cs typeface="Verdana" panose="020B0604030504040204" pitchFamily="34" charset="0"/>
              </a:endParaRPr>
            </a:p>
          </p:txBody>
        </p:sp>
        <p:sp>
          <p:nvSpPr>
            <p:cNvPr id="41" name="Oval 5"/>
            <p:cNvSpPr>
              <a:spLocks noChangeArrowheads="1"/>
            </p:cNvSpPr>
            <p:nvPr/>
          </p:nvSpPr>
          <p:spPr bwMode="auto">
            <a:xfrm>
              <a:off x="6601066" y="1464704"/>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a</a:t>
              </a:r>
              <a:endParaRPr lang="zh-CN" altLang="en-US" sz="2000" b="1">
                <a:latin typeface="Verdana" panose="020B0604030504040204" pitchFamily="34" charset="0"/>
                <a:cs typeface="Verdana" panose="020B0604030504040204" pitchFamily="34" charset="0"/>
              </a:endParaRPr>
            </a:p>
          </p:txBody>
        </p:sp>
        <p:sp>
          <p:nvSpPr>
            <p:cNvPr id="42" name="Line 18"/>
            <p:cNvSpPr>
              <a:spLocks noChangeShapeType="1"/>
            </p:cNvSpPr>
            <p:nvPr/>
          </p:nvSpPr>
          <p:spPr bwMode="auto">
            <a:xfrm flipV="1">
              <a:off x="6853040" y="1939367"/>
              <a:ext cx="0" cy="612360"/>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3" name="Line 18"/>
            <p:cNvSpPr>
              <a:spLocks noChangeShapeType="1"/>
            </p:cNvSpPr>
            <p:nvPr/>
          </p:nvSpPr>
          <p:spPr bwMode="auto">
            <a:xfrm flipH="1" flipV="1">
              <a:off x="7067678" y="1850020"/>
              <a:ext cx="816689" cy="750888"/>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44" name="组合 43"/>
          <p:cNvGrpSpPr/>
          <p:nvPr/>
        </p:nvGrpSpPr>
        <p:grpSpPr>
          <a:xfrm>
            <a:off x="6516216" y="1045760"/>
            <a:ext cx="2440529" cy="1807176"/>
            <a:chOff x="3419103" y="2580917"/>
            <a:chExt cx="2953040" cy="2186685"/>
          </a:xfrm>
        </p:grpSpPr>
        <p:sp>
          <p:nvSpPr>
            <p:cNvPr id="45" name="Rectangle 7"/>
            <p:cNvSpPr>
              <a:spLocks noChangeArrowheads="1"/>
            </p:cNvSpPr>
            <p:nvPr/>
          </p:nvSpPr>
          <p:spPr bwMode="auto">
            <a:xfrm>
              <a:off x="4215813" y="4255538"/>
              <a:ext cx="1390357" cy="51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a:defRPr>
                  <a:solidFill>
                    <a:schemeClr val="tx1"/>
                  </a:solidFill>
                  <a:latin typeface="Arial" pitchFamily="34" charset="0"/>
                  <a:ea typeface="宋体" pitchFamily="2" charset="-122"/>
                  <a:cs typeface="宋体" pitchFamily="2" charset="-122"/>
                </a:defRPr>
              </a:lvl1pPr>
              <a:lvl2pPr>
                <a:defRPr>
                  <a:solidFill>
                    <a:schemeClr val="tx1"/>
                  </a:solidFill>
                  <a:latin typeface="Arial" pitchFamily="34" charset="0"/>
                  <a:ea typeface="宋体" pitchFamily="2" charset="-122"/>
                  <a:cs typeface="宋体" pitchFamily="2" charset="-122"/>
                </a:defRPr>
              </a:lvl2pPr>
              <a:lvl3pPr>
                <a:defRPr>
                  <a:solidFill>
                    <a:schemeClr val="tx1"/>
                  </a:solidFill>
                  <a:latin typeface="Arial" pitchFamily="34" charset="0"/>
                  <a:ea typeface="宋体" pitchFamily="2" charset="-122"/>
                  <a:cs typeface="宋体" pitchFamily="2" charset="-122"/>
                </a:defRPr>
              </a:lvl3pPr>
              <a:lvl4pPr>
                <a:defRPr>
                  <a:solidFill>
                    <a:schemeClr val="tx1"/>
                  </a:solidFill>
                  <a:latin typeface="Arial" pitchFamily="34" charset="0"/>
                  <a:ea typeface="宋体" pitchFamily="2" charset="-122"/>
                  <a:cs typeface="宋体" pitchFamily="2" charset="-122"/>
                </a:defRPr>
              </a:lvl4pPr>
              <a:lvl5pPr>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rgbClr val="000080"/>
                  </a:solidFill>
                  <a:effectLst/>
                  <a:latin typeface="Verdana" pitchFamily="34" charset="0"/>
                  <a:ea typeface="宋体" pitchFamily="2" charset="-122"/>
                  <a:cs typeface="宋体" pitchFamily="2" charset="-122"/>
                </a:rPr>
                <a:t>G</a:t>
              </a:r>
              <a:r>
                <a:rPr kumimoji="0" lang="en-US" altLang="zh-CN" sz="2800" b="1" i="0" u="none" strike="noStrike" cap="none" normalizeH="0" baseline="0">
                  <a:ln>
                    <a:noFill/>
                  </a:ln>
                  <a:solidFill>
                    <a:srgbClr val="000080"/>
                  </a:solidFill>
                  <a:effectLst/>
                  <a:latin typeface="Verdana" pitchFamily="34" charset="0"/>
                  <a:ea typeface="宋体" pitchFamily="2" charset="-122"/>
                  <a:cs typeface="宋体" pitchFamily="2" charset="-122"/>
                </a:rPr>
                <a:t>3</a:t>
              </a:r>
              <a:endParaRPr kumimoji="0" lang="zh-CN" altLang="zh-CN"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46" name="组合 45"/>
            <p:cNvGrpSpPr/>
            <p:nvPr/>
          </p:nvGrpSpPr>
          <p:grpSpPr>
            <a:xfrm>
              <a:off x="3419103" y="2580917"/>
              <a:ext cx="2953040" cy="1561686"/>
              <a:chOff x="3419103" y="2580917"/>
              <a:chExt cx="2953040" cy="1561686"/>
            </a:xfrm>
          </p:grpSpPr>
          <p:sp>
            <p:nvSpPr>
              <p:cNvPr id="47" name="Oval 5"/>
              <p:cNvSpPr>
                <a:spLocks noChangeArrowheads="1"/>
              </p:cNvSpPr>
              <p:nvPr/>
            </p:nvSpPr>
            <p:spPr bwMode="auto">
              <a:xfrm>
                <a:off x="4657643" y="3667940"/>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c</a:t>
                </a:r>
                <a:endParaRPr lang="zh-CN" altLang="en-US" sz="2000" b="1">
                  <a:latin typeface="Verdana" panose="020B0604030504040204" pitchFamily="34" charset="0"/>
                  <a:cs typeface="Verdana" panose="020B0604030504040204" pitchFamily="34" charset="0"/>
                </a:endParaRPr>
              </a:p>
            </p:txBody>
          </p:sp>
          <p:sp>
            <p:nvSpPr>
              <p:cNvPr id="48" name="Line 18"/>
              <p:cNvSpPr>
                <a:spLocks noChangeShapeType="1"/>
              </p:cNvSpPr>
              <p:nvPr/>
            </p:nvSpPr>
            <p:spPr bwMode="auto">
              <a:xfrm>
                <a:off x="5162468" y="3905271"/>
                <a:ext cx="704850" cy="0"/>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9" name="Oval 5"/>
              <p:cNvSpPr>
                <a:spLocks noChangeArrowheads="1"/>
              </p:cNvSpPr>
              <p:nvPr/>
            </p:nvSpPr>
            <p:spPr bwMode="auto">
              <a:xfrm>
                <a:off x="5867318" y="3667940"/>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d</a:t>
                </a:r>
                <a:endParaRPr lang="zh-CN" altLang="en-US" sz="2000" b="1">
                  <a:latin typeface="Verdana" panose="020B0604030504040204" pitchFamily="34" charset="0"/>
                  <a:cs typeface="Verdana" panose="020B0604030504040204" pitchFamily="34" charset="0"/>
                </a:endParaRPr>
              </a:p>
            </p:txBody>
          </p:sp>
          <p:sp>
            <p:nvSpPr>
              <p:cNvPr id="50" name="Oval 5"/>
              <p:cNvSpPr>
                <a:spLocks noChangeArrowheads="1"/>
              </p:cNvSpPr>
              <p:nvPr/>
            </p:nvSpPr>
            <p:spPr bwMode="auto">
              <a:xfrm>
                <a:off x="4657643" y="2580917"/>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a</a:t>
                </a:r>
                <a:endParaRPr lang="zh-CN" altLang="en-US" sz="2000" b="1">
                  <a:latin typeface="Verdana" panose="020B0604030504040204" pitchFamily="34" charset="0"/>
                  <a:cs typeface="Verdana" panose="020B0604030504040204" pitchFamily="34" charset="0"/>
                </a:endParaRPr>
              </a:p>
            </p:txBody>
          </p:sp>
          <p:sp>
            <p:nvSpPr>
              <p:cNvPr id="51" name="Line 18"/>
              <p:cNvSpPr>
                <a:spLocks noChangeShapeType="1"/>
              </p:cNvSpPr>
              <p:nvPr/>
            </p:nvSpPr>
            <p:spPr bwMode="auto">
              <a:xfrm flipV="1">
                <a:off x="4909617" y="3055580"/>
                <a:ext cx="0" cy="612360"/>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3" name="Line 18"/>
              <p:cNvSpPr>
                <a:spLocks noChangeShapeType="1"/>
              </p:cNvSpPr>
              <p:nvPr/>
            </p:nvSpPr>
            <p:spPr bwMode="auto">
              <a:xfrm>
                <a:off x="3951858" y="3905271"/>
                <a:ext cx="704850" cy="0"/>
              </a:xfrm>
              <a:prstGeom prst="line">
                <a:avLst/>
              </a:prstGeom>
              <a:noFill/>
              <a:ln w="3810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4" name="Oval 5"/>
              <p:cNvSpPr>
                <a:spLocks noChangeArrowheads="1"/>
              </p:cNvSpPr>
              <p:nvPr/>
            </p:nvSpPr>
            <p:spPr bwMode="auto">
              <a:xfrm>
                <a:off x="3419103" y="3667940"/>
                <a:ext cx="504825" cy="47466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b</a:t>
                </a:r>
                <a:endParaRPr lang="zh-CN" altLang="en-US" sz="2000" b="1">
                  <a:latin typeface="Verdana" panose="020B0604030504040204" pitchFamily="34" charset="0"/>
                  <a:cs typeface="Verdana" panose="020B0604030504040204" pitchFamily="34" charset="0"/>
                </a:endParaRPr>
              </a:p>
            </p:txBody>
          </p:sp>
        </p:grpSp>
      </p:grpSp>
    </p:spTree>
    <p:extLst>
      <p:ext uri="{BB962C8B-B14F-4D97-AF65-F5344CB8AC3E}">
        <p14:creationId xmlns:p14="http://schemas.microsoft.com/office/powerpoint/2010/main" val="234113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wipe(left)">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wipe(left)">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wipe(left)">
                                      <p:cBhvr>
                                        <p:cTn id="30" dur="500"/>
                                        <p:tgtEl>
                                          <p:spTgt spid="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wipe(left)">
                                      <p:cBhvr>
                                        <p:cTn id="35" dur="500"/>
                                        <p:tgtEl>
                                          <p:spTgt spid="5">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wipe(left)">
                                      <p:cBhvr>
                                        <p:cTn id="40" dur="500"/>
                                        <p:tgtEl>
                                          <p:spTgt spid="5">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Effect transition="in" filter="wipe(left)">
                                      <p:cBhvr>
                                        <p:cTn id="4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图的定义：生成树（</a:t>
            </a:r>
            <a:r>
              <a:rPr lang="en-US" altLang="zh-CN"/>
              <a:t>Spanning Tree</a:t>
            </a:r>
            <a:r>
              <a:rPr lang="zh-CN" altLang="en-US"/>
              <a:t>）</a:t>
            </a:r>
          </a:p>
        </p:txBody>
      </p:sp>
      <p:sp>
        <p:nvSpPr>
          <p:cNvPr id="10243" name="Rectangle 3"/>
          <p:cNvSpPr>
            <a:spLocks noGrp="1" noChangeArrowheads="1"/>
          </p:cNvSpPr>
          <p:nvPr>
            <p:ph idx="1"/>
          </p:nvPr>
        </p:nvSpPr>
        <p:spPr>
          <a:xfrm>
            <a:off x="0" y="836712"/>
            <a:ext cx="9144000" cy="5995888"/>
          </a:xfrm>
          <a:prstGeom prst="rect">
            <a:avLst/>
          </a:prstGeom>
        </p:spPr>
        <p:txBody>
          <a:bodyPr>
            <a:normAutofit/>
          </a:bodyPr>
          <a:lstStyle/>
          <a:p>
            <a:pPr marL="468000" lvl="1" indent="-468000">
              <a:spcBef>
                <a:spcPts val="0"/>
              </a:spcBef>
              <a:buClr>
                <a:schemeClr val="tx1"/>
              </a:buClr>
              <a:buSzPct val="100000"/>
              <a:buFont typeface="Wingdings" panose="05000000000000000000" pitchFamily="2" charset="2"/>
              <a:buChar char=""/>
              <a:defRPr/>
            </a:pPr>
            <a:r>
              <a:rPr lang="zh-CN" altLang="en-US" dirty="0">
                <a:latin typeface="Verdana" panose="020B0604030504040204" pitchFamily="34" charset="0"/>
                <a:cs typeface="Verdana" panose="020B0604030504040204" pitchFamily="34" charset="0"/>
              </a:rPr>
              <a:t>生</a:t>
            </a:r>
            <a:r>
              <a:rPr lang="zh-CN" altLang="en-US">
                <a:latin typeface="Verdana" panose="020B0604030504040204" pitchFamily="34" charset="0"/>
                <a:cs typeface="Verdana" panose="020B0604030504040204" pitchFamily="34" charset="0"/>
              </a:rPr>
              <a:t>成树的定义</a:t>
            </a:r>
            <a:endParaRPr lang="zh-CN" altLang="en-US" dirty="0">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设：</a:t>
            </a:r>
            <a:r>
              <a:rPr lang="zh-CN" altLang="en-US" b="1">
                <a:solidFill>
                  <a:srgbClr val="FF0000"/>
                </a:solidFill>
                <a:latin typeface="Verdana" panose="020B0604030504040204" pitchFamily="34" charset="0"/>
                <a:cs typeface="Verdana" panose="020B0604030504040204" pitchFamily="34" charset="0"/>
              </a:rPr>
              <a:t>无</a:t>
            </a:r>
            <a:r>
              <a:rPr lang="zh-CN" altLang="en-US" b="1" dirty="0">
                <a:solidFill>
                  <a:srgbClr val="FF0000"/>
                </a:solidFill>
                <a:latin typeface="Verdana" panose="020B0604030504040204" pitchFamily="34" charset="0"/>
                <a:cs typeface="Verdana" panose="020B0604030504040204" pitchFamily="34" charset="0"/>
              </a:rPr>
              <a:t>向图</a:t>
            </a:r>
            <a:r>
              <a:rPr lang="en-US" altLang="zh-CN" b="1" dirty="0">
                <a:solidFill>
                  <a:srgbClr val="FF0000"/>
                </a:solidFill>
                <a:latin typeface="Verdana" panose="020B0604030504040204" pitchFamily="34" charset="0"/>
                <a:cs typeface="Verdana" panose="020B0604030504040204" pitchFamily="34" charset="0"/>
              </a:rPr>
              <a:t>G</a:t>
            </a:r>
            <a:r>
              <a:rPr lang="zh-CN" altLang="en-US" dirty="0">
                <a:latin typeface="Verdana" panose="020B0604030504040204" pitchFamily="34" charset="0"/>
                <a:cs typeface="Verdana" panose="020B0604030504040204" pitchFamily="34" charset="0"/>
              </a:rPr>
              <a:t>是含有</a:t>
            </a:r>
            <a:r>
              <a:rPr lang="en-US" altLang="zh-CN" dirty="0">
                <a:latin typeface="Verdana" panose="020B0604030504040204" pitchFamily="34" charset="0"/>
                <a:cs typeface="Verdana" panose="020B0604030504040204" pitchFamily="34" charset="0"/>
              </a:rPr>
              <a:t>n</a:t>
            </a:r>
            <a:r>
              <a:rPr lang="zh-CN" altLang="en-US" dirty="0">
                <a:latin typeface="Verdana" panose="020B0604030504040204" pitchFamily="34" charset="0"/>
                <a:cs typeface="Verdana" panose="020B0604030504040204" pitchFamily="34" charset="0"/>
              </a:rPr>
              <a:t>个顶点的连</a:t>
            </a:r>
            <a:r>
              <a:rPr lang="zh-CN" altLang="en-US">
                <a:latin typeface="Verdana" panose="020B0604030504040204" pitchFamily="34" charset="0"/>
                <a:cs typeface="Verdana" panose="020B0604030504040204" pitchFamily="34" charset="0"/>
              </a:rPr>
              <a:t>通图</a:t>
            </a:r>
            <a:endParaRPr lang="en-US" altLang="zh-CN">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则：</a:t>
            </a:r>
            <a:r>
              <a:rPr lang="en-US" altLang="zh-CN">
                <a:latin typeface="Verdana" panose="020B0604030504040204" pitchFamily="34" charset="0"/>
                <a:cs typeface="Verdana" panose="020B0604030504040204" pitchFamily="34" charset="0"/>
              </a:rPr>
              <a:t>G</a:t>
            </a:r>
            <a:r>
              <a:rPr lang="zh-CN" altLang="en-US" dirty="0">
                <a:latin typeface="Verdana" panose="020B0604030504040204" pitchFamily="34" charset="0"/>
                <a:cs typeface="Verdana" panose="020B0604030504040204" pitchFamily="34" charset="0"/>
              </a:rPr>
              <a:t>的生成树是含有</a:t>
            </a:r>
            <a:r>
              <a:rPr lang="en-US" altLang="zh-CN" b="1" dirty="0">
                <a:solidFill>
                  <a:srgbClr val="FF0000"/>
                </a:solidFill>
                <a:latin typeface="Verdana" panose="020B0604030504040204" pitchFamily="34" charset="0"/>
                <a:cs typeface="Verdana" panose="020B0604030504040204" pitchFamily="34" charset="0"/>
              </a:rPr>
              <a:t>n</a:t>
            </a:r>
            <a:r>
              <a:rPr lang="zh-CN" altLang="en-US" dirty="0">
                <a:latin typeface="Verdana" panose="020B0604030504040204" pitchFamily="34" charset="0"/>
                <a:cs typeface="Verdana" panose="020B0604030504040204" pitchFamily="34" charset="0"/>
              </a:rPr>
              <a:t>个</a:t>
            </a:r>
            <a:r>
              <a:rPr lang="zh-CN" altLang="en-US">
                <a:latin typeface="Verdana" panose="020B0604030504040204" pitchFamily="34" charset="0"/>
                <a:cs typeface="Verdana" panose="020B0604030504040204" pitchFamily="34" charset="0"/>
              </a:rPr>
              <a:t>顶点且</a:t>
            </a:r>
            <a:r>
              <a:rPr lang="zh-CN" altLang="en-US" dirty="0">
                <a:latin typeface="Verdana" panose="020B0604030504040204" pitchFamily="34" charset="0"/>
                <a:cs typeface="Verdana" panose="020B0604030504040204" pitchFamily="34" charset="0"/>
              </a:rPr>
              <a:t>只有</a:t>
            </a:r>
            <a:r>
              <a:rPr lang="en-US" altLang="zh-CN" b="1" dirty="0">
                <a:solidFill>
                  <a:srgbClr val="FF0000"/>
                </a:solidFill>
                <a:latin typeface="Verdana" panose="020B0604030504040204" pitchFamily="34" charset="0"/>
                <a:cs typeface="Verdana" panose="020B0604030504040204" pitchFamily="34" charset="0"/>
              </a:rPr>
              <a:t>n-1</a:t>
            </a:r>
            <a:r>
              <a:rPr lang="zh-CN" altLang="en-US" dirty="0">
                <a:latin typeface="Verdana" panose="020B0604030504040204" pitchFamily="34" charset="0"/>
                <a:cs typeface="Verdana" panose="020B0604030504040204" pitchFamily="34" charset="0"/>
              </a:rPr>
              <a:t>条边的</a:t>
            </a:r>
            <a:r>
              <a:rPr lang="zh-CN" altLang="en-US" b="1" dirty="0">
                <a:solidFill>
                  <a:srgbClr val="FF0000"/>
                </a:solidFill>
                <a:latin typeface="Verdana" panose="020B0604030504040204" pitchFamily="34" charset="0"/>
                <a:cs typeface="Verdana" panose="020B0604030504040204" pitchFamily="34" charset="0"/>
              </a:rPr>
              <a:t>连通子图</a:t>
            </a:r>
          </a:p>
          <a:p>
            <a:pPr marL="468000" lvl="1" indent="-468000">
              <a:spcBef>
                <a:spcPts val="0"/>
              </a:spcBef>
              <a:buClr>
                <a:schemeClr val="tx1"/>
              </a:buClr>
              <a:buSzPct val="100000"/>
              <a:buFont typeface="Wingdings" panose="05000000000000000000" pitchFamily="2" charset="2"/>
              <a:buChar char=""/>
              <a:defRPr/>
            </a:pPr>
            <a:r>
              <a:rPr lang="zh-CN" altLang="en-US" dirty="0">
                <a:latin typeface="Verdana" panose="020B0604030504040204" pitchFamily="34" charset="0"/>
                <a:cs typeface="Verdana" panose="020B0604030504040204" pitchFamily="34" charset="0"/>
              </a:rPr>
              <a:t>生成树的定义解读</a:t>
            </a:r>
          </a:p>
          <a:p>
            <a:pPr marL="936000" lvl="1" indent="-468000">
              <a:spcBef>
                <a:spcPts val="0"/>
              </a:spcBef>
              <a:buClr>
                <a:schemeClr val="tx1"/>
              </a:buClr>
              <a:defRPr/>
            </a:pPr>
            <a:r>
              <a:rPr lang="zh-CN" altLang="en-US" dirty="0">
                <a:latin typeface="Verdana" panose="020B0604030504040204" pitchFamily="34" charset="0"/>
                <a:cs typeface="Verdana" panose="020B0604030504040204" pitchFamily="34" charset="0"/>
              </a:rPr>
              <a:t>三要素：</a:t>
            </a:r>
            <a:r>
              <a:rPr lang="zh-CN" altLang="zh-CN" dirty="0">
                <a:latin typeface="Verdana" panose="020B0604030504040204" pitchFamily="34" charset="0"/>
                <a:cs typeface="Verdana" panose="020B0604030504040204" pitchFamily="34" charset="0"/>
              </a:rPr>
              <a:t>n个顶点</a:t>
            </a:r>
            <a:r>
              <a:rPr lang="zh-CN" altLang="en-US" dirty="0">
                <a:latin typeface="Verdana" panose="020B0604030504040204" pitchFamily="34" charset="0"/>
                <a:cs typeface="Verdana" panose="020B0604030504040204" pitchFamily="34" charset="0"/>
              </a:rPr>
              <a:t>，</a:t>
            </a:r>
            <a:r>
              <a:rPr lang="zh-CN" altLang="zh-CN" dirty="0">
                <a:latin typeface="Verdana" panose="020B0604030504040204" pitchFamily="34" charset="0"/>
                <a:cs typeface="Verdana" panose="020B0604030504040204" pitchFamily="34" charset="0"/>
              </a:rPr>
              <a:t>n-1条边</a:t>
            </a:r>
            <a:r>
              <a:rPr lang="zh-CN" altLang="en-US" dirty="0">
                <a:latin typeface="Verdana" panose="020B0604030504040204" pitchFamily="34" charset="0"/>
                <a:cs typeface="Verdana" panose="020B0604030504040204" pitchFamily="34" charset="0"/>
              </a:rPr>
              <a:t>，</a:t>
            </a:r>
            <a:r>
              <a:rPr lang="zh-CN" altLang="zh-CN" dirty="0">
                <a:latin typeface="Verdana" panose="020B0604030504040204" pitchFamily="34" charset="0"/>
                <a:cs typeface="Verdana" panose="020B0604030504040204" pitchFamily="34" charset="0"/>
              </a:rPr>
              <a:t>连通</a:t>
            </a:r>
            <a:r>
              <a:rPr lang="zh-CN" altLang="en-US" dirty="0">
                <a:latin typeface="Verdana" panose="020B0604030504040204" pitchFamily="34" charset="0"/>
                <a:cs typeface="Verdana" panose="020B0604030504040204" pitchFamily="34" charset="0"/>
              </a:rPr>
              <a:t>子图</a:t>
            </a:r>
          </a:p>
          <a:p>
            <a:pPr marL="936000" lvl="1" indent="-468000">
              <a:spcBef>
                <a:spcPts val="0"/>
              </a:spcBef>
              <a:buClr>
                <a:schemeClr val="tx1"/>
              </a:buClr>
              <a:defRPr/>
            </a:pPr>
            <a:r>
              <a:rPr lang="zh-CN" altLang="zh-CN" dirty="0">
                <a:latin typeface="Verdana" panose="020B0604030504040204" pitchFamily="34" charset="0"/>
                <a:cs typeface="Verdana" panose="020B0604030504040204" pitchFamily="34" charset="0"/>
              </a:rPr>
              <a:t>连通图的生成树是一个极小连通子图</a:t>
            </a:r>
            <a:endParaRPr lang="zh-CN" altLang="en-US" dirty="0">
              <a:latin typeface="Verdana" panose="020B0604030504040204" pitchFamily="34" charset="0"/>
              <a:cs typeface="Verdana" panose="020B0604030504040204" pitchFamily="34" charset="0"/>
            </a:endParaRPr>
          </a:p>
          <a:p>
            <a:pPr marL="1404000" lvl="2" indent="-468000">
              <a:spcBef>
                <a:spcPts val="0"/>
              </a:spcBef>
              <a:buClr>
                <a:schemeClr val="tx1"/>
              </a:buClr>
              <a:buSzPct val="70000"/>
              <a:defRPr/>
            </a:pPr>
            <a:r>
              <a:rPr lang="zh-CN" altLang="zh-CN" dirty="0">
                <a:latin typeface="Verdana" panose="020B0604030504040204" pitchFamily="34" charset="0"/>
                <a:cs typeface="Verdana" panose="020B0604030504040204" pitchFamily="34" charset="0"/>
              </a:rPr>
              <a:t>它含有图中的全部顶点</a:t>
            </a:r>
            <a:endParaRPr lang="zh-CN" altLang="en-US" dirty="0">
              <a:latin typeface="Verdana" panose="020B0604030504040204" pitchFamily="34" charset="0"/>
              <a:cs typeface="Verdana" panose="020B0604030504040204" pitchFamily="34" charset="0"/>
            </a:endParaRPr>
          </a:p>
          <a:p>
            <a:pPr marL="1404000" lvl="2" indent="-468000">
              <a:spcBef>
                <a:spcPts val="0"/>
              </a:spcBef>
              <a:buClr>
                <a:schemeClr val="tx1"/>
              </a:buClr>
              <a:buSzPct val="70000"/>
              <a:defRPr/>
            </a:pPr>
            <a:r>
              <a:rPr lang="zh-CN" altLang="zh-CN" dirty="0">
                <a:latin typeface="Verdana" panose="020B0604030504040204" pitchFamily="34" charset="0"/>
                <a:cs typeface="Verdana" panose="020B0604030504040204" pitchFamily="34" charset="0"/>
              </a:rPr>
              <a:t>但只有足以构成一棵树的n-1条边</a:t>
            </a:r>
          </a:p>
          <a:p>
            <a:pPr marL="936000" lvl="1" indent="-468000">
              <a:spcBef>
                <a:spcPts val="0"/>
              </a:spcBef>
              <a:buClr>
                <a:schemeClr val="tx1"/>
              </a:buClr>
              <a:defRPr/>
            </a:pPr>
            <a:r>
              <a:rPr lang="zh-CN" altLang="zh-CN" dirty="0">
                <a:latin typeface="Verdana" panose="020B0604030504040204" pitchFamily="34" charset="0"/>
                <a:cs typeface="Verdana" panose="020B0604030504040204" pitchFamily="34" charset="0"/>
              </a:rPr>
              <a:t>极小连通子图</a:t>
            </a:r>
            <a:r>
              <a:rPr lang="zh-CN" altLang="en-US" dirty="0">
                <a:latin typeface="Verdana" panose="020B0604030504040204" pitchFamily="34" charset="0"/>
                <a:cs typeface="Verdana" panose="020B0604030504040204" pitchFamily="34" charset="0"/>
              </a:rPr>
              <a:t>：</a:t>
            </a:r>
            <a:r>
              <a:rPr lang="zh-CN" altLang="zh-CN" dirty="0">
                <a:latin typeface="Verdana" panose="020B0604030504040204" pitchFamily="34" charset="0"/>
                <a:cs typeface="Verdana" panose="020B0604030504040204" pitchFamily="34" charset="0"/>
              </a:rPr>
              <a:t>若再加一条边，必构成环</a:t>
            </a:r>
          </a:p>
        </p:txBody>
      </p:sp>
      <p:grpSp>
        <p:nvGrpSpPr>
          <p:cNvPr id="710673" name="Group 17"/>
          <p:cNvGrpSpPr>
            <a:grpSpLocks/>
          </p:cNvGrpSpPr>
          <p:nvPr/>
        </p:nvGrpSpPr>
        <p:grpSpPr bwMode="auto">
          <a:xfrm>
            <a:off x="2120900" y="5949652"/>
            <a:ext cx="4395788" cy="647700"/>
            <a:chOff x="1336" y="3702"/>
            <a:chExt cx="2769" cy="408"/>
          </a:xfrm>
        </p:grpSpPr>
        <p:sp>
          <p:nvSpPr>
            <p:cNvPr id="710665" name="Rectangle 9"/>
            <p:cNvSpPr>
              <a:spLocks noChangeArrowheads="1"/>
            </p:cNvSpPr>
            <p:nvPr/>
          </p:nvSpPr>
          <p:spPr bwMode="auto">
            <a:xfrm>
              <a:off x="1336" y="3702"/>
              <a:ext cx="95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nchor="ctr" anchorCtr="1"/>
            <a:lstStyle/>
            <a:p>
              <a:r>
                <a:rPr kumimoji="1" lang="zh-CN" altLang="en-US" sz="2800" b="1" dirty="0">
                  <a:solidFill>
                    <a:srgbClr val="161616"/>
                  </a:solidFill>
                  <a:latin typeface="微软雅黑" panose="020B0503020204020204" pitchFamily="34" charset="-122"/>
                  <a:ea typeface="微软雅黑" panose="020B0503020204020204" pitchFamily="34" charset="-122"/>
                </a:rPr>
                <a:t>生成树</a:t>
              </a:r>
            </a:p>
          </p:txBody>
        </p:sp>
        <p:sp>
          <p:nvSpPr>
            <p:cNvPr id="710666" name="Rectangle 10"/>
            <p:cNvSpPr>
              <a:spLocks noChangeArrowheads="1"/>
            </p:cNvSpPr>
            <p:nvPr/>
          </p:nvSpPr>
          <p:spPr bwMode="auto">
            <a:xfrm>
              <a:off x="3032" y="3702"/>
              <a:ext cx="107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nchor="ctr" anchorCtr="1"/>
            <a:lstStyle/>
            <a:p>
              <a:r>
                <a:rPr kumimoji="1" lang="en-US" altLang="zh-CN" sz="2800" b="1" dirty="0">
                  <a:solidFill>
                    <a:srgbClr val="161616"/>
                  </a:solidFill>
                  <a:latin typeface="Verdana" panose="020B0604030504040204" pitchFamily="34" charset="0"/>
                  <a:ea typeface="Verdana" panose="020B0604030504040204" pitchFamily="34" charset="0"/>
                  <a:cs typeface="Verdana" panose="020B0604030504040204" pitchFamily="34" charset="0"/>
                </a:rPr>
                <a:t>n-1</a:t>
              </a:r>
              <a:r>
                <a:rPr kumimoji="1" lang="zh-CN" altLang="en-US" sz="2800" b="1" dirty="0">
                  <a:solidFill>
                    <a:srgbClr val="161616"/>
                  </a:solidFill>
                  <a:latin typeface="Verdana" panose="020B0604030504040204" pitchFamily="34" charset="0"/>
                  <a:ea typeface="微软雅黑" panose="020B0503020204020204" pitchFamily="34" charset="-122"/>
                  <a:cs typeface="Verdana" panose="020B0604030504040204" pitchFamily="34" charset="0"/>
                </a:rPr>
                <a:t>条边</a:t>
              </a:r>
            </a:p>
          </p:txBody>
        </p:sp>
      </p:grpSp>
      <p:sp>
        <p:nvSpPr>
          <p:cNvPr id="710667" name="Line 11"/>
          <p:cNvSpPr>
            <a:spLocks noChangeShapeType="1"/>
          </p:cNvSpPr>
          <p:nvPr/>
        </p:nvSpPr>
        <p:spPr bwMode="auto">
          <a:xfrm>
            <a:off x="3669506" y="6111240"/>
            <a:ext cx="1081088" cy="0"/>
          </a:xfrm>
          <a:prstGeom prst="line">
            <a:avLst/>
          </a:prstGeom>
          <a:noFill/>
          <a:ln w="57150" cap="rnd">
            <a:solidFill>
              <a:srgbClr val="7030A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0669" name="Line 13"/>
          <p:cNvSpPr>
            <a:spLocks noChangeShapeType="1"/>
          </p:cNvSpPr>
          <p:nvPr/>
        </p:nvSpPr>
        <p:spPr bwMode="auto">
          <a:xfrm>
            <a:off x="3669507" y="6369834"/>
            <a:ext cx="1081087" cy="0"/>
          </a:xfrm>
          <a:prstGeom prst="line">
            <a:avLst/>
          </a:prstGeom>
          <a:noFill/>
          <a:ln w="57150" cap="rnd">
            <a:solidFill>
              <a:srgbClr val="7030A0"/>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10670" name="Group 14"/>
          <p:cNvGrpSpPr>
            <a:grpSpLocks/>
          </p:cNvGrpSpPr>
          <p:nvPr/>
        </p:nvGrpSpPr>
        <p:grpSpPr bwMode="auto">
          <a:xfrm>
            <a:off x="4067175" y="6195209"/>
            <a:ext cx="319088" cy="319087"/>
            <a:chOff x="1978" y="3911"/>
            <a:chExt cx="111" cy="111"/>
          </a:xfrm>
        </p:grpSpPr>
        <p:sp>
          <p:nvSpPr>
            <p:cNvPr id="710671" name="Line 15"/>
            <p:cNvSpPr>
              <a:spLocks noChangeShapeType="1"/>
            </p:cNvSpPr>
            <p:nvPr/>
          </p:nvSpPr>
          <p:spPr bwMode="auto">
            <a:xfrm>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10672" name="Line 16"/>
            <p:cNvSpPr>
              <a:spLocks noChangeShapeType="1"/>
            </p:cNvSpPr>
            <p:nvPr/>
          </p:nvSpPr>
          <p:spPr bwMode="auto">
            <a:xfrm flipH="1">
              <a:off x="1978" y="3911"/>
              <a:ext cx="111" cy="111"/>
            </a:xfrm>
            <a:prstGeom prst="line">
              <a:avLst/>
            </a:prstGeom>
            <a:noFill/>
            <a:ln w="5715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Tree>
    <p:extLst>
      <p:ext uri="{BB962C8B-B14F-4D97-AF65-F5344CB8AC3E}">
        <p14:creationId xmlns:p14="http://schemas.microsoft.com/office/powerpoint/2010/main" val="4172840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left)">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left)">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wipe(left)">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wipe(left)">
                                      <p:cBhvr>
                                        <p:cTn id="22" dur="500"/>
                                        <p:tgtEl>
                                          <p:spTgt spid="10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wipe(left)">
                                      <p:cBhvr>
                                        <p:cTn id="27" dur="500"/>
                                        <p:tgtEl>
                                          <p:spTgt spid="102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wipe(left)">
                                      <p:cBhvr>
                                        <p:cTn id="32" dur="500"/>
                                        <p:tgtEl>
                                          <p:spTgt spid="102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Effect transition="in" filter="wipe(left)">
                                      <p:cBhvr>
                                        <p:cTn id="37" dur="500"/>
                                        <p:tgtEl>
                                          <p:spTgt spid="102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243">
                                            <p:txEl>
                                              <p:pRg st="7" end="7"/>
                                            </p:txEl>
                                          </p:spTgt>
                                        </p:tgtEl>
                                        <p:attrNameLst>
                                          <p:attrName>style.visibility</p:attrName>
                                        </p:attrNameLst>
                                      </p:cBhvr>
                                      <p:to>
                                        <p:strVal val="visible"/>
                                      </p:to>
                                    </p:set>
                                    <p:animEffect transition="in" filter="wipe(left)">
                                      <p:cBhvr>
                                        <p:cTn id="42" dur="500"/>
                                        <p:tgtEl>
                                          <p:spTgt spid="1024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243">
                                            <p:txEl>
                                              <p:pRg st="8" end="8"/>
                                            </p:txEl>
                                          </p:spTgt>
                                        </p:tgtEl>
                                        <p:attrNameLst>
                                          <p:attrName>style.visibility</p:attrName>
                                        </p:attrNameLst>
                                      </p:cBhvr>
                                      <p:to>
                                        <p:strVal val="visible"/>
                                      </p:to>
                                    </p:set>
                                    <p:animEffect transition="in" filter="wipe(left)">
                                      <p:cBhvr>
                                        <p:cTn id="47" dur="500"/>
                                        <p:tgtEl>
                                          <p:spTgt spid="1024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10673"/>
                                        </p:tgtEl>
                                        <p:attrNameLst>
                                          <p:attrName>style.visibility</p:attrName>
                                        </p:attrNameLst>
                                      </p:cBhvr>
                                      <p:to>
                                        <p:strVal val="visible"/>
                                      </p:to>
                                    </p:set>
                                    <p:animEffect transition="in" filter="wipe(left)">
                                      <p:cBhvr>
                                        <p:cTn id="52" dur="500"/>
                                        <p:tgtEl>
                                          <p:spTgt spid="71067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10667"/>
                                        </p:tgtEl>
                                        <p:attrNameLst>
                                          <p:attrName>style.visibility</p:attrName>
                                        </p:attrNameLst>
                                      </p:cBhvr>
                                      <p:to>
                                        <p:strVal val="visible"/>
                                      </p:to>
                                    </p:set>
                                    <p:animEffect transition="in" filter="wipe(left)">
                                      <p:cBhvr>
                                        <p:cTn id="57" dur="500"/>
                                        <p:tgtEl>
                                          <p:spTgt spid="71066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710669"/>
                                        </p:tgtEl>
                                        <p:attrNameLst>
                                          <p:attrName>style.visibility</p:attrName>
                                        </p:attrNameLst>
                                      </p:cBhvr>
                                      <p:to>
                                        <p:strVal val="visible"/>
                                      </p:to>
                                    </p:set>
                                    <p:animEffect transition="in" filter="wipe(right)">
                                      <p:cBhvr>
                                        <p:cTn id="62" dur="500"/>
                                        <p:tgtEl>
                                          <p:spTgt spid="710669"/>
                                        </p:tgtEl>
                                      </p:cBhvr>
                                    </p:animEffect>
                                  </p:childTnLst>
                                </p:cTn>
                              </p:par>
                            </p:childTnLst>
                          </p:cTn>
                        </p:par>
                        <p:par>
                          <p:cTn id="63" fill="hold" nodeType="withGroup">
                            <p:stCondLst>
                              <p:cond delay="500"/>
                            </p:stCondLst>
                            <p:childTnLst>
                              <p:par>
                                <p:cTn id="64" presetID="4" presetClass="entr" presetSubtype="32" fill="hold" nodeType="afterEffect">
                                  <p:stCondLst>
                                    <p:cond delay="0"/>
                                  </p:stCondLst>
                                  <p:childTnLst>
                                    <p:set>
                                      <p:cBhvr>
                                        <p:cTn id="65" dur="1" fill="hold">
                                          <p:stCondLst>
                                            <p:cond delay="0"/>
                                          </p:stCondLst>
                                        </p:cTn>
                                        <p:tgtEl>
                                          <p:spTgt spid="710670"/>
                                        </p:tgtEl>
                                        <p:attrNameLst>
                                          <p:attrName>style.visibility</p:attrName>
                                        </p:attrNameLst>
                                      </p:cBhvr>
                                      <p:to>
                                        <p:strVal val="visible"/>
                                      </p:to>
                                    </p:set>
                                    <p:animEffect transition="in" filter="box(out)">
                                      <p:cBhvr>
                                        <p:cTn id="66" dur="500"/>
                                        <p:tgtEl>
                                          <p:spTgt spid="710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5" autoUpdateAnimBg="0"/>
      <p:bldP spid="710667" grpId="0" animBg="1"/>
      <p:bldP spid="71066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0" y="3320988"/>
            <a:ext cx="9144000" cy="3528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468000" lvl="1" indent="-468000">
              <a:lnSpc>
                <a:spcPct val="150000"/>
              </a:lnSpc>
              <a:spcBef>
                <a:spcPts val="0"/>
              </a:spcBef>
              <a:buClr>
                <a:schemeClr val="tx1"/>
              </a:buClr>
              <a:buSzPct val="100000"/>
              <a:buFont typeface="Wingdings" panose="05000000000000000000" pitchFamily="2" charset="2"/>
              <a:buChar char=""/>
              <a:defRPr/>
            </a:pPr>
            <a:r>
              <a:rPr lang="zh-CN" altLang="en-US" sz="2400">
                <a:solidFill>
                  <a:schemeClr val="tx1"/>
                </a:solidFill>
                <a:latin typeface="Verdana" panose="020B0604030504040204" pitchFamily="34" charset="0"/>
                <a:cs typeface="Verdana" panose="020B0604030504040204" pitchFamily="34" charset="0"/>
              </a:rPr>
              <a:t>强连通图</a:t>
            </a:r>
          </a:p>
          <a:p>
            <a:pPr marL="936000" lvl="1" indent="-468000">
              <a:lnSpc>
                <a:spcPct val="150000"/>
              </a:lnSpc>
              <a:spcBef>
                <a:spcPts val="0"/>
              </a:spcBef>
              <a:buClr>
                <a:schemeClr val="tx1"/>
              </a:buClr>
              <a:buSzPct val="60000"/>
              <a:buFont typeface="Wingdings" panose="05000000000000000000" pitchFamily="2" charset="2"/>
              <a:buChar char="l"/>
              <a:defRPr/>
            </a:pPr>
            <a:r>
              <a:rPr lang="zh-CN" altLang="zh-CN" sz="2400">
                <a:solidFill>
                  <a:schemeClr val="tx1"/>
                </a:solidFill>
                <a:latin typeface="Verdana" panose="020B0604030504040204" pitchFamily="34" charset="0"/>
                <a:cs typeface="Verdana" panose="020B0604030504040204" pitchFamily="34" charset="0"/>
              </a:rPr>
              <a:t>若</a:t>
            </a:r>
            <a:r>
              <a:rPr lang="zh-CN" altLang="en-US" sz="2400">
                <a:solidFill>
                  <a:schemeClr val="tx1"/>
                </a:solidFill>
                <a:latin typeface="Verdana" panose="020B0604030504040204" pitchFamily="34" charset="0"/>
                <a:cs typeface="Verdana" panose="020B0604030504040204" pitchFamily="34" charset="0"/>
              </a:rPr>
              <a:t>对于</a:t>
            </a:r>
            <a:r>
              <a:rPr lang="zh-CN" altLang="zh-CN" sz="2400">
                <a:solidFill>
                  <a:schemeClr val="tx1"/>
                </a:solidFill>
                <a:latin typeface="Verdana" panose="020B0604030504040204" pitchFamily="34" charset="0"/>
                <a:cs typeface="Verdana" panose="020B0604030504040204" pitchFamily="34" charset="0"/>
              </a:rPr>
              <a:t>有向图中任意两个顶点v</a:t>
            </a:r>
            <a:r>
              <a:rPr lang="zh-CN" altLang="zh-CN" sz="2400" b="1" baseline="-25000">
                <a:solidFill>
                  <a:schemeClr val="tx1"/>
                </a:solidFill>
                <a:latin typeface="Verdana" panose="020B0604030504040204" pitchFamily="34" charset="0"/>
                <a:cs typeface="Verdana" panose="020B0604030504040204" pitchFamily="34" charset="0"/>
              </a:rPr>
              <a:t>i</a:t>
            </a:r>
            <a:r>
              <a:rPr lang="zh-CN" altLang="en-US" sz="2400">
                <a:solidFill>
                  <a:schemeClr val="tx1"/>
                </a:solidFill>
                <a:latin typeface="Verdana" panose="020B0604030504040204" pitchFamily="34" charset="0"/>
                <a:cs typeface="Verdana" panose="020B0604030504040204" pitchFamily="34" charset="0"/>
              </a:rPr>
              <a:t> ≠ </a:t>
            </a:r>
            <a:r>
              <a:rPr lang="zh-CN" altLang="zh-CN" sz="2400">
                <a:solidFill>
                  <a:schemeClr val="tx1"/>
                </a:solidFill>
                <a:latin typeface="Verdana" panose="020B0604030504040204" pitchFamily="34" charset="0"/>
                <a:cs typeface="Verdana" panose="020B0604030504040204" pitchFamily="34" charset="0"/>
              </a:rPr>
              <a:t>v</a:t>
            </a:r>
            <a:r>
              <a:rPr lang="zh-CN" altLang="zh-CN" sz="2400" b="1" baseline="-25000">
                <a:solidFill>
                  <a:schemeClr val="tx1"/>
                </a:solidFill>
                <a:latin typeface="Verdana" panose="020B0604030504040204" pitchFamily="34" charset="0"/>
                <a:cs typeface="Verdana" panose="020B0604030504040204" pitchFamily="34" charset="0"/>
              </a:rPr>
              <a:t>j</a:t>
            </a:r>
            <a:endParaRPr lang="en-US" altLang="zh-CN" sz="2400" b="1" baseline="-25000">
              <a:solidFill>
                <a:schemeClr val="tx1"/>
              </a:solidFill>
              <a:latin typeface="Verdana" panose="020B0604030504040204" pitchFamily="34" charset="0"/>
              <a:cs typeface="Verdana" panose="020B0604030504040204" pitchFamily="34" charset="0"/>
            </a:endParaRPr>
          </a:p>
          <a:p>
            <a:pPr marL="936000" lvl="1" indent="-468000">
              <a:lnSpc>
                <a:spcPct val="150000"/>
              </a:lnSpc>
              <a:spcBef>
                <a:spcPts val="0"/>
              </a:spcBef>
              <a:buClr>
                <a:schemeClr val="tx1"/>
              </a:buClr>
              <a:buSzPct val="60000"/>
              <a:buFont typeface="Wingdings" panose="05000000000000000000" pitchFamily="2" charset="2"/>
              <a:buChar char="l"/>
              <a:defRPr/>
            </a:pPr>
            <a:r>
              <a:rPr lang="zh-CN" altLang="zh-CN" sz="2400">
                <a:solidFill>
                  <a:schemeClr val="tx1"/>
                </a:solidFill>
                <a:latin typeface="Verdana" panose="020B0604030504040204" pitchFamily="34" charset="0"/>
                <a:cs typeface="Verdana" panose="020B0604030504040204" pitchFamily="34" charset="0"/>
              </a:rPr>
              <a:t>都存在从</a:t>
            </a:r>
            <a:r>
              <a:rPr lang="en-US" altLang="zh-CN" sz="2400">
                <a:solidFill>
                  <a:schemeClr val="tx1"/>
                </a:solidFill>
                <a:latin typeface="Verdana" panose="020B0604030504040204" pitchFamily="34" charset="0"/>
                <a:cs typeface="Verdana" panose="020B0604030504040204" pitchFamily="34" charset="0"/>
              </a:rPr>
              <a:t> </a:t>
            </a:r>
            <a:r>
              <a:rPr lang="zh-CN" altLang="zh-CN" sz="2400">
                <a:solidFill>
                  <a:schemeClr val="tx1"/>
                </a:solidFill>
                <a:latin typeface="Verdana" panose="020B0604030504040204" pitchFamily="34" charset="0"/>
                <a:cs typeface="Verdana" panose="020B0604030504040204" pitchFamily="34" charset="0"/>
              </a:rPr>
              <a:t>v</a:t>
            </a:r>
            <a:r>
              <a:rPr lang="zh-CN" altLang="zh-CN" sz="2400" b="1" baseline="-25000">
                <a:solidFill>
                  <a:schemeClr val="tx1"/>
                </a:solidFill>
                <a:latin typeface="Verdana" panose="020B0604030504040204" pitchFamily="34" charset="0"/>
                <a:cs typeface="Verdana" panose="020B0604030504040204" pitchFamily="34" charset="0"/>
              </a:rPr>
              <a:t>i</a:t>
            </a:r>
            <a:r>
              <a:rPr lang="en-US" altLang="zh-CN" sz="2400">
                <a:solidFill>
                  <a:schemeClr val="tx1"/>
                </a:solidFill>
                <a:latin typeface="Verdana" panose="020B0604030504040204" pitchFamily="34" charset="0"/>
                <a:cs typeface="Verdana" panose="020B0604030504040204" pitchFamily="34" charset="0"/>
              </a:rPr>
              <a:t> </a:t>
            </a:r>
            <a:r>
              <a:rPr lang="zh-CN" altLang="zh-CN" sz="2400">
                <a:solidFill>
                  <a:schemeClr val="tx1"/>
                </a:solidFill>
                <a:latin typeface="Verdana" panose="020B0604030504040204" pitchFamily="34" charset="0"/>
                <a:cs typeface="Verdana" panose="020B0604030504040204" pitchFamily="34" charset="0"/>
              </a:rPr>
              <a:t>到</a:t>
            </a:r>
            <a:r>
              <a:rPr lang="en-US" altLang="zh-CN" sz="2400">
                <a:solidFill>
                  <a:schemeClr val="tx1"/>
                </a:solidFill>
                <a:latin typeface="Verdana" panose="020B0604030504040204" pitchFamily="34" charset="0"/>
                <a:cs typeface="Verdana" panose="020B0604030504040204" pitchFamily="34" charset="0"/>
              </a:rPr>
              <a:t> </a:t>
            </a:r>
            <a:r>
              <a:rPr lang="zh-CN" altLang="zh-CN" sz="2400">
                <a:solidFill>
                  <a:schemeClr val="tx1"/>
                </a:solidFill>
                <a:latin typeface="Verdana" panose="020B0604030504040204" pitchFamily="34" charset="0"/>
                <a:cs typeface="Verdana" panose="020B0604030504040204" pitchFamily="34" charset="0"/>
              </a:rPr>
              <a:t>v</a:t>
            </a:r>
            <a:r>
              <a:rPr lang="zh-CN" altLang="zh-CN" sz="2400" b="1" baseline="-25000">
                <a:solidFill>
                  <a:schemeClr val="tx1"/>
                </a:solidFill>
                <a:latin typeface="Verdana" panose="020B0604030504040204" pitchFamily="34" charset="0"/>
                <a:cs typeface="Verdana" panose="020B0604030504040204" pitchFamily="34" charset="0"/>
              </a:rPr>
              <a:t>j</a:t>
            </a:r>
            <a:r>
              <a:rPr lang="en-US" altLang="zh-CN" sz="2400">
                <a:solidFill>
                  <a:schemeClr val="tx1"/>
                </a:solidFill>
                <a:latin typeface="Verdana" panose="020B0604030504040204" pitchFamily="34" charset="0"/>
                <a:cs typeface="Verdana" panose="020B0604030504040204" pitchFamily="34" charset="0"/>
              </a:rPr>
              <a:t> </a:t>
            </a:r>
            <a:r>
              <a:rPr lang="zh-CN" altLang="zh-CN" sz="2400">
                <a:solidFill>
                  <a:schemeClr val="tx1"/>
                </a:solidFill>
                <a:latin typeface="Verdana" panose="020B0604030504040204" pitchFamily="34" charset="0"/>
                <a:cs typeface="Verdana" panose="020B0604030504040204" pitchFamily="34" charset="0"/>
              </a:rPr>
              <a:t>和从</a:t>
            </a:r>
            <a:r>
              <a:rPr lang="en-US" altLang="zh-CN" sz="2400">
                <a:solidFill>
                  <a:schemeClr val="tx1"/>
                </a:solidFill>
                <a:latin typeface="Verdana" panose="020B0604030504040204" pitchFamily="34" charset="0"/>
                <a:cs typeface="Verdana" panose="020B0604030504040204" pitchFamily="34" charset="0"/>
              </a:rPr>
              <a:t> </a:t>
            </a:r>
            <a:r>
              <a:rPr lang="zh-CN" altLang="zh-CN" sz="2400">
                <a:solidFill>
                  <a:schemeClr val="tx1"/>
                </a:solidFill>
                <a:latin typeface="Verdana" panose="020B0604030504040204" pitchFamily="34" charset="0"/>
                <a:cs typeface="Verdana" panose="020B0604030504040204" pitchFamily="34" charset="0"/>
              </a:rPr>
              <a:t>v</a:t>
            </a:r>
            <a:r>
              <a:rPr lang="zh-CN" altLang="zh-CN" sz="2400" b="1" baseline="-25000">
                <a:solidFill>
                  <a:schemeClr val="tx1"/>
                </a:solidFill>
                <a:latin typeface="Verdana" panose="020B0604030504040204" pitchFamily="34" charset="0"/>
                <a:cs typeface="Verdana" panose="020B0604030504040204" pitchFamily="34" charset="0"/>
              </a:rPr>
              <a:t>j</a:t>
            </a:r>
            <a:r>
              <a:rPr lang="en-US" altLang="zh-CN" sz="2400">
                <a:solidFill>
                  <a:schemeClr val="tx1"/>
                </a:solidFill>
                <a:latin typeface="Verdana" panose="020B0604030504040204" pitchFamily="34" charset="0"/>
                <a:cs typeface="Verdana" panose="020B0604030504040204" pitchFamily="34" charset="0"/>
              </a:rPr>
              <a:t> </a:t>
            </a:r>
            <a:r>
              <a:rPr lang="zh-CN" altLang="zh-CN" sz="2400">
                <a:solidFill>
                  <a:schemeClr val="tx1"/>
                </a:solidFill>
                <a:latin typeface="Verdana" panose="020B0604030504040204" pitchFamily="34" charset="0"/>
                <a:cs typeface="Verdana" panose="020B0604030504040204" pitchFamily="34" charset="0"/>
              </a:rPr>
              <a:t>到</a:t>
            </a:r>
            <a:r>
              <a:rPr lang="en-US" altLang="zh-CN" sz="2400">
                <a:solidFill>
                  <a:schemeClr val="tx1"/>
                </a:solidFill>
                <a:latin typeface="Verdana" panose="020B0604030504040204" pitchFamily="34" charset="0"/>
                <a:cs typeface="Verdana" panose="020B0604030504040204" pitchFamily="34" charset="0"/>
              </a:rPr>
              <a:t> </a:t>
            </a:r>
            <a:r>
              <a:rPr lang="zh-CN" altLang="zh-CN" sz="2400">
                <a:solidFill>
                  <a:schemeClr val="tx1"/>
                </a:solidFill>
                <a:latin typeface="Verdana" panose="020B0604030504040204" pitchFamily="34" charset="0"/>
                <a:cs typeface="Verdana" panose="020B0604030504040204" pitchFamily="34" charset="0"/>
              </a:rPr>
              <a:t>v</a:t>
            </a:r>
            <a:r>
              <a:rPr lang="zh-CN" altLang="zh-CN" sz="2400" b="1" baseline="-25000">
                <a:solidFill>
                  <a:schemeClr val="tx1"/>
                </a:solidFill>
                <a:latin typeface="Verdana" panose="020B0604030504040204" pitchFamily="34" charset="0"/>
                <a:cs typeface="Verdana" panose="020B0604030504040204" pitchFamily="34" charset="0"/>
              </a:rPr>
              <a:t>i</a:t>
            </a:r>
            <a:r>
              <a:rPr lang="en-US" altLang="zh-CN" sz="2400">
                <a:solidFill>
                  <a:schemeClr val="tx1"/>
                </a:solidFill>
                <a:latin typeface="Verdana" panose="020B0604030504040204" pitchFamily="34" charset="0"/>
                <a:cs typeface="Verdana" panose="020B0604030504040204" pitchFamily="34" charset="0"/>
              </a:rPr>
              <a:t> </a:t>
            </a:r>
            <a:r>
              <a:rPr lang="zh-CN" altLang="zh-CN" sz="2400">
                <a:solidFill>
                  <a:schemeClr val="tx1"/>
                </a:solidFill>
                <a:latin typeface="Verdana" panose="020B0604030504040204" pitchFamily="34" charset="0"/>
                <a:cs typeface="Verdana" panose="020B0604030504040204" pitchFamily="34" charset="0"/>
              </a:rPr>
              <a:t>的路径</a:t>
            </a:r>
            <a:endParaRPr lang="en-US" altLang="zh-CN" sz="2400">
              <a:solidFill>
                <a:schemeClr val="tx1"/>
              </a:solidFill>
              <a:latin typeface="Verdana" panose="020B0604030504040204" pitchFamily="34" charset="0"/>
              <a:cs typeface="Verdana" panose="020B0604030504040204" pitchFamily="34" charset="0"/>
            </a:endParaRPr>
          </a:p>
          <a:p>
            <a:pPr marL="936000" lvl="1" indent="-468000">
              <a:lnSpc>
                <a:spcPct val="150000"/>
              </a:lnSpc>
              <a:spcBef>
                <a:spcPts val="0"/>
              </a:spcBef>
              <a:buClr>
                <a:schemeClr val="tx1"/>
              </a:buClr>
              <a:buSzPct val="60000"/>
              <a:buFont typeface="Wingdings" panose="05000000000000000000" pitchFamily="2" charset="2"/>
              <a:buChar char="l"/>
              <a:defRPr/>
            </a:pPr>
            <a:r>
              <a:rPr lang="zh-CN" altLang="zh-CN" sz="2400">
                <a:solidFill>
                  <a:schemeClr val="tx1"/>
                </a:solidFill>
                <a:latin typeface="Verdana" panose="020B0604030504040204" pitchFamily="34" charset="0"/>
                <a:cs typeface="Verdana" panose="020B0604030504040204" pitchFamily="34" charset="0"/>
              </a:rPr>
              <a:t>则称该有向图为强连通图</a:t>
            </a:r>
            <a:endParaRPr lang="zh-CN" altLang="en-US" sz="2400">
              <a:solidFill>
                <a:schemeClr val="tx1"/>
              </a:solidFill>
              <a:latin typeface="Verdana" panose="020B0604030504040204" pitchFamily="34" charset="0"/>
              <a:cs typeface="Verdana" panose="020B0604030504040204" pitchFamily="34" charset="0"/>
            </a:endParaRPr>
          </a:p>
          <a:p>
            <a:pPr marL="468000" lvl="1" indent="-468000">
              <a:lnSpc>
                <a:spcPct val="150000"/>
              </a:lnSpc>
              <a:spcBef>
                <a:spcPts val="0"/>
              </a:spcBef>
              <a:buClr>
                <a:schemeClr val="tx1"/>
              </a:buClr>
              <a:buSzPct val="100000"/>
              <a:buFont typeface="Wingdings" panose="05000000000000000000" pitchFamily="2" charset="2"/>
              <a:buChar char=""/>
              <a:defRPr/>
            </a:pPr>
            <a:r>
              <a:rPr lang="zh-CN" altLang="en-US" sz="2400">
                <a:solidFill>
                  <a:schemeClr val="tx1"/>
                </a:solidFill>
                <a:latin typeface="Verdana" panose="020B0604030504040204" pitchFamily="34" charset="0"/>
                <a:cs typeface="Verdana" panose="020B0604030504040204" pitchFamily="34" charset="0"/>
              </a:rPr>
              <a:t>强</a:t>
            </a:r>
            <a:r>
              <a:rPr lang="zh-CN" altLang="zh-CN" sz="2400">
                <a:solidFill>
                  <a:schemeClr val="tx1"/>
                </a:solidFill>
                <a:latin typeface="Verdana" panose="020B0604030504040204" pitchFamily="34" charset="0"/>
                <a:cs typeface="Verdana" panose="020B0604030504040204" pitchFamily="34" charset="0"/>
              </a:rPr>
              <a:t>连通分量</a:t>
            </a:r>
            <a:endParaRPr lang="zh-CN" altLang="en-US" sz="2400">
              <a:solidFill>
                <a:schemeClr val="tx1"/>
              </a:solidFill>
              <a:latin typeface="Verdana" panose="020B0604030504040204" pitchFamily="34" charset="0"/>
              <a:cs typeface="Verdana" panose="020B0604030504040204" pitchFamily="34" charset="0"/>
            </a:endParaRPr>
          </a:p>
          <a:p>
            <a:pPr marL="936000" lvl="1" indent="-468000">
              <a:lnSpc>
                <a:spcPct val="150000"/>
              </a:lnSpc>
              <a:spcBef>
                <a:spcPts val="0"/>
              </a:spcBef>
              <a:buClr>
                <a:schemeClr val="tx1"/>
              </a:buClr>
              <a:buSzPct val="60000"/>
              <a:buFont typeface="Wingdings" panose="05000000000000000000" pitchFamily="2" charset="2"/>
              <a:buChar char="l"/>
              <a:defRPr/>
            </a:pPr>
            <a:r>
              <a:rPr lang="zh-CN" altLang="zh-CN" sz="2400">
                <a:solidFill>
                  <a:schemeClr val="tx1"/>
                </a:solidFill>
                <a:latin typeface="Verdana" panose="020B0604030504040204" pitchFamily="34" charset="0"/>
                <a:cs typeface="Verdana" panose="020B0604030504040204" pitchFamily="34" charset="0"/>
              </a:rPr>
              <a:t>有向图中</a:t>
            </a:r>
            <a:r>
              <a:rPr lang="zh-CN" altLang="en-US" sz="2400">
                <a:solidFill>
                  <a:schemeClr val="tx1"/>
                </a:solidFill>
                <a:latin typeface="Verdana" panose="020B0604030504040204" pitchFamily="34" charset="0"/>
                <a:cs typeface="Verdana" panose="020B0604030504040204" pitchFamily="34" charset="0"/>
              </a:rPr>
              <a:t>的</a:t>
            </a:r>
            <a:r>
              <a:rPr lang="zh-CN" altLang="zh-CN" sz="2400">
                <a:solidFill>
                  <a:schemeClr val="tx1"/>
                </a:solidFill>
                <a:latin typeface="Verdana" panose="020B0604030504040204" pitchFamily="34" charset="0"/>
                <a:cs typeface="Verdana" panose="020B0604030504040204" pitchFamily="34" charset="0"/>
              </a:rPr>
              <a:t>极大强连通子图，称为强连通分量</a:t>
            </a:r>
            <a:endParaRPr lang="zh-CN" altLang="zh-CN" sz="2400" dirty="0">
              <a:solidFill>
                <a:schemeClr val="tx1"/>
              </a:solidFill>
              <a:latin typeface="Verdana" panose="020B0604030504040204" pitchFamily="34" charset="0"/>
              <a:cs typeface="Verdana" panose="020B0604030504040204" pitchFamily="34" charset="0"/>
            </a:endParaRPr>
          </a:p>
        </p:txBody>
      </p:sp>
      <p:sp>
        <p:nvSpPr>
          <p:cNvPr id="13" name="标题 1"/>
          <p:cNvSpPr>
            <a:spLocks noGrp="1"/>
          </p:cNvSpPr>
          <p:nvPr>
            <p:ph type="title"/>
          </p:nvPr>
        </p:nvSpPr>
        <p:spPr>
          <a:xfrm>
            <a:off x="-1" y="42345"/>
            <a:ext cx="9149171" cy="597600"/>
          </a:xfrm>
        </p:spPr>
        <p:txBody>
          <a:bodyPr/>
          <a:lstStyle/>
          <a:p>
            <a:r>
              <a:rPr lang="zh-CN" altLang="en-US"/>
              <a:t>图的定义：强连通图</a:t>
            </a:r>
          </a:p>
        </p:txBody>
      </p:sp>
      <p:grpSp>
        <p:nvGrpSpPr>
          <p:cNvPr id="16" name="Group 9"/>
          <p:cNvGrpSpPr>
            <a:grpSpLocks/>
          </p:cNvGrpSpPr>
          <p:nvPr/>
        </p:nvGrpSpPr>
        <p:grpSpPr bwMode="auto">
          <a:xfrm>
            <a:off x="1103912" y="1022929"/>
            <a:ext cx="2748008" cy="1888063"/>
            <a:chOff x="122" y="305"/>
            <a:chExt cx="2304" cy="1583"/>
          </a:xfrm>
        </p:grpSpPr>
        <p:sp>
          <p:nvSpPr>
            <p:cNvPr id="17" name="Rectangle 6"/>
            <p:cNvSpPr>
              <a:spLocks noChangeArrowheads="1"/>
            </p:cNvSpPr>
            <p:nvPr/>
          </p:nvSpPr>
          <p:spPr bwMode="auto">
            <a:xfrm>
              <a:off x="122" y="935"/>
              <a:ext cx="796"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kumimoji="1" lang="en-US" altLang="zh-CN" sz="2800" dirty="0" err="1">
                  <a:solidFill>
                    <a:srgbClr val="161616"/>
                  </a:solidFill>
                  <a:latin typeface="Verdana" pitchFamily="34" charset="0"/>
                  <a:ea typeface="微软雅黑" pitchFamily="34" charset="-122"/>
                </a:rPr>
                <a:t>G1</a:t>
              </a:r>
              <a:endParaRPr kumimoji="1" lang="zh-CN" altLang="en-US" sz="2800" dirty="0">
                <a:solidFill>
                  <a:srgbClr val="161616"/>
                </a:solidFill>
                <a:latin typeface="Verdana" pitchFamily="34" charset="0"/>
                <a:ea typeface="微软雅黑" pitchFamily="34" charset="-122"/>
              </a:endParaRPr>
            </a:p>
          </p:txBody>
        </p:sp>
        <p:graphicFrame>
          <p:nvGraphicFramePr>
            <p:cNvPr id="18" name="Object 8"/>
            <p:cNvGraphicFramePr>
              <a:graphicFrameLocks noChangeAspect="1"/>
            </p:cNvGraphicFramePr>
            <p:nvPr/>
          </p:nvGraphicFramePr>
          <p:xfrm>
            <a:off x="618" y="305"/>
            <a:ext cx="1808" cy="1583"/>
          </p:xfrm>
          <a:graphic>
            <a:graphicData uri="http://schemas.openxmlformats.org/presentationml/2006/ole">
              <mc:AlternateContent xmlns:mc="http://schemas.openxmlformats.org/markup-compatibility/2006">
                <mc:Choice xmlns:v="urn:schemas-microsoft-com:vml" Requires="v">
                  <p:oleObj spid="_x0000_s161964" name="Visio" r:id="rId4" imgW="2870245" imgH="2513519" progId="Visio.Drawing.11">
                    <p:embed/>
                  </p:oleObj>
                </mc:Choice>
                <mc:Fallback>
                  <p:oleObj name="Visio" r:id="rId4" imgW="2870245" imgH="251351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 y="305"/>
                          <a:ext cx="1808" cy="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9" name="Object 10"/>
          <p:cNvGraphicFramePr>
            <a:graphicFrameLocks noChangeAspect="1"/>
          </p:cNvGraphicFramePr>
          <p:nvPr>
            <p:extLst>
              <p:ext uri="{D42A27DB-BD31-4B8C-83A1-F6EECF244321}">
                <p14:modId xmlns:p14="http://schemas.microsoft.com/office/powerpoint/2010/main" val="1552179281"/>
              </p:ext>
            </p:extLst>
          </p:nvPr>
        </p:nvGraphicFramePr>
        <p:xfrm>
          <a:off x="5649613" y="1022929"/>
          <a:ext cx="2156424" cy="1888063"/>
        </p:xfrm>
        <a:graphic>
          <a:graphicData uri="http://schemas.openxmlformats.org/presentationml/2006/ole">
            <mc:AlternateContent xmlns:mc="http://schemas.openxmlformats.org/markup-compatibility/2006">
              <mc:Choice xmlns:v="urn:schemas-microsoft-com:vml" Requires="v">
                <p:oleObj spid="_x0000_s161965" name="Visio" r:id="rId6" imgW="2870245" imgH="2513519" progId="Visio.Drawing.11">
                  <p:embed/>
                </p:oleObj>
              </mc:Choice>
              <mc:Fallback>
                <p:oleObj name="Visio" r:id="rId6" imgW="2870245" imgH="2513519"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49613" y="1022929"/>
                        <a:ext cx="2156424" cy="188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0" name="直接连接符 19"/>
          <p:cNvCxnSpPr/>
          <p:nvPr/>
        </p:nvCxnSpPr>
        <p:spPr bwMode="auto">
          <a:xfrm>
            <a:off x="-3304" y="3212976"/>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29036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left)">
                                      <p:cBhvr>
                                        <p:cTn id="26" dur="5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wipe(left)">
                                      <p:cBhvr>
                                        <p:cTn id="31" dur="500"/>
                                        <p:tgtEl>
                                          <p:spTgt spid="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wipe(left)">
                                      <p:cBhvr>
                                        <p:cTn id="36" dur="500"/>
                                        <p:tgtEl>
                                          <p:spTgt spid="5">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Effect transition="in" filter="wipe(left)">
                                      <p:cBhvr>
                                        <p:cTn id="4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5"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defRPr/>
            </a:pPr>
            <a:r>
              <a:rPr lang="zh-CN" altLang="en-US" sz="3200" b="0" dirty="0">
                <a:solidFill>
                  <a:schemeClr val="bg2">
                    <a:lumMod val="10000"/>
                  </a:schemeClr>
                </a:solidFill>
              </a:rPr>
              <a:t>思考题</a:t>
            </a:r>
          </a:p>
        </p:txBody>
      </p:sp>
      <p:sp>
        <p:nvSpPr>
          <p:cNvPr id="13" name="Rectangle 3"/>
          <p:cNvSpPr txBox="1">
            <a:spLocks noChangeArrowheads="1"/>
          </p:cNvSpPr>
          <p:nvPr/>
        </p:nvSpPr>
        <p:spPr bwMode="gray">
          <a:xfrm>
            <a:off x="0" y="779780"/>
            <a:ext cx="9144000" cy="59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468000" lvl="1" indent="-468000">
              <a:lnSpc>
                <a:spcPct val="150000"/>
              </a:lnSpc>
              <a:spcBef>
                <a:spcPts val="1000"/>
              </a:spcBef>
              <a:buClr>
                <a:schemeClr val="tx1"/>
              </a:buClr>
              <a:buSzPct val="100000"/>
              <a:buFont typeface="Wingdings" panose="05000000000000000000" pitchFamily="2" charset="2"/>
              <a:buChar char=""/>
              <a:defRPr/>
            </a:pPr>
            <a:r>
              <a:rPr lang="zh-CN" altLang="en-US" sz="2400" dirty="0">
                <a:solidFill>
                  <a:schemeClr val="tx1"/>
                </a:solidFill>
                <a:latin typeface="Verdana" panose="020B0604030504040204" pitchFamily="34" charset="0"/>
                <a:cs typeface="Verdana" panose="020B0604030504040204" pitchFamily="34" charset="0"/>
              </a:rPr>
              <a:t>下列叙述中正确的是</a:t>
            </a:r>
          </a:p>
          <a:p>
            <a:pPr marL="936000" lvl="1" indent="-468000">
              <a:lnSpc>
                <a:spcPct val="150000"/>
              </a:lnSpc>
              <a:spcBef>
                <a:spcPts val="1000"/>
              </a:spcBef>
              <a:buClr>
                <a:schemeClr val="tx1"/>
              </a:buClr>
              <a:buSzPct val="100000"/>
              <a:buFont typeface="+mj-lt"/>
              <a:buAutoNum type="alphaUcPeriod"/>
              <a:defRPr/>
            </a:pPr>
            <a:r>
              <a:rPr lang="zh-CN" altLang="en-US" sz="2200" dirty="0">
                <a:solidFill>
                  <a:schemeClr val="tx1"/>
                </a:solidFill>
                <a:latin typeface="Verdana" panose="020B0604030504040204" pitchFamily="34" charset="0"/>
                <a:cs typeface="Verdana" panose="020B0604030504040204" pitchFamily="34" charset="0"/>
              </a:rPr>
              <a:t>连通分量是无向图中的极小连通子图</a:t>
            </a:r>
          </a:p>
          <a:p>
            <a:pPr marL="936000" lvl="1" indent="-468000">
              <a:lnSpc>
                <a:spcPct val="150000"/>
              </a:lnSpc>
              <a:spcBef>
                <a:spcPts val="1000"/>
              </a:spcBef>
              <a:buClr>
                <a:schemeClr val="tx1"/>
              </a:buClr>
              <a:buSzPct val="100000"/>
              <a:buFont typeface="+mj-lt"/>
              <a:buAutoNum type="alphaUcPeriod"/>
              <a:defRPr/>
            </a:pPr>
            <a:r>
              <a:rPr lang="zh-CN" altLang="en-US" sz="2200" dirty="0">
                <a:solidFill>
                  <a:schemeClr val="tx1"/>
                </a:solidFill>
                <a:latin typeface="Verdana" panose="020B0604030504040204" pitchFamily="34" charset="0"/>
                <a:cs typeface="Verdana" panose="020B0604030504040204" pitchFamily="34" charset="0"/>
              </a:rPr>
              <a:t>生成树是连通图的一个极大连通子图</a:t>
            </a:r>
          </a:p>
          <a:p>
            <a:pPr marL="936000" lvl="1" indent="-468000">
              <a:lnSpc>
                <a:spcPct val="150000"/>
              </a:lnSpc>
              <a:spcBef>
                <a:spcPts val="1000"/>
              </a:spcBef>
              <a:buClr>
                <a:schemeClr val="tx1"/>
              </a:buClr>
              <a:buSzPct val="100000"/>
              <a:buFont typeface="+mj-lt"/>
              <a:buAutoNum type="alphaUcPeriod"/>
              <a:defRPr/>
            </a:pPr>
            <a:r>
              <a:rPr lang="zh-CN" altLang="en-US" sz="2200" dirty="0">
                <a:solidFill>
                  <a:schemeClr val="tx1"/>
                </a:solidFill>
                <a:latin typeface="Verdana" panose="020B0604030504040204" pitchFamily="34" charset="0"/>
                <a:cs typeface="Verdana" panose="020B0604030504040204" pitchFamily="34" charset="0"/>
              </a:rPr>
              <a:t>若一个含有</a:t>
            </a:r>
            <a:r>
              <a:rPr lang="en-US" altLang="zh-CN" sz="2200" dirty="0">
                <a:solidFill>
                  <a:schemeClr val="tx1"/>
                </a:solidFill>
                <a:latin typeface="Verdana" panose="020B0604030504040204" pitchFamily="34" charset="0"/>
                <a:cs typeface="Verdana" panose="020B0604030504040204" pitchFamily="34" charset="0"/>
              </a:rPr>
              <a:t>n</a:t>
            </a:r>
            <a:r>
              <a:rPr lang="zh-CN" altLang="en-US" sz="2200" dirty="0">
                <a:solidFill>
                  <a:schemeClr val="tx1"/>
                </a:solidFill>
                <a:latin typeface="Verdana" panose="020B0604030504040204" pitchFamily="34" charset="0"/>
                <a:cs typeface="Verdana" panose="020B0604030504040204" pitchFamily="34" charset="0"/>
              </a:rPr>
              <a:t>个顶点的有向图是强连通图，则该图中至少有</a:t>
            </a:r>
            <a:r>
              <a:rPr lang="en-US" altLang="zh-CN" sz="2200" dirty="0">
                <a:solidFill>
                  <a:schemeClr val="tx1"/>
                </a:solidFill>
                <a:latin typeface="Verdana" panose="020B0604030504040204" pitchFamily="34" charset="0"/>
                <a:cs typeface="Verdana" panose="020B0604030504040204" pitchFamily="34" charset="0"/>
              </a:rPr>
              <a:t>n</a:t>
            </a:r>
            <a:r>
              <a:rPr lang="zh-CN" altLang="en-US" sz="2200" dirty="0">
                <a:solidFill>
                  <a:schemeClr val="tx1"/>
                </a:solidFill>
                <a:latin typeface="Verdana" panose="020B0604030504040204" pitchFamily="34" charset="0"/>
                <a:cs typeface="Verdana" panose="020B0604030504040204" pitchFamily="34" charset="0"/>
              </a:rPr>
              <a:t>条弧</a:t>
            </a:r>
          </a:p>
          <a:p>
            <a:pPr marL="936000" lvl="1" indent="-468000">
              <a:lnSpc>
                <a:spcPct val="150000"/>
              </a:lnSpc>
              <a:spcBef>
                <a:spcPts val="1000"/>
              </a:spcBef>
              <a:buClr>
                <a:schemeClr val="tx1"/>
              </a:buClr>
              <a:buSzPct val="100000"/>
              <a:buFont typeface="+mj-lt"/>
              <a:buAutoNum type="alphaUcPeriod"/>
              <a:defRPr/>
            </a:pPr>
            <a:r>
              <a:rPr lang="zh-CN" altLang="en-US" sz="2200" dirty="0">
                <a:solidFill>
                  <a:schemeClr val="tx1"/>
                </a:solidFill>
                <a:latin typeface="Verdana" panose="020B0604030504040204" pitchFamily="34" charset="0"/>
                <a:cs typeface="Verdana" panose="020B0604030504040204" pitchFamily="34" charset="0"/>
              </a:rPr>
              <a:t>若一个含有</a:t>
            </a:r>
            <a:r>
              <a:rPr lang="en-US" altLang="zh-CN" sz="2200" dirty="0">
                <a:solidFill>
                  <a:schemeClr val="tx1"/>
                </a:solidFill>
                <a:latin typeface="Verdana" panose="020B0604030504040204" pitchFamily="34" charset="0"/>
                <a:cs typeface="Verdana" panose="020B0604030504040204" pitchFamily="34" charset="0"/>
              </a:rPr>
              <a:t>n</a:t>
            </a:r>
            <a:r>
              <a:rPr lang="zh-CN" altLang="en-US" sz="2200" dirty="0">
                <a:solidFill>
                  <a:schemeClr val="tx1"/>
                </a:solidFill>
                <a:latin typeface="Verdana" panose="020B0604030504040204" pitchFamily="34" charset="0"/>
                <a:cs typeface="Verdana" panose="020B0604030504040204" pitchFamily="34" charset="0"/>
              </a:rPr>
              <a:t>个顶点的无向图是连通图，则该图中至少有</a:t>
            </a:r>
            <a:r>
              <a:rPr lang="en-US" altLang="zh-CN" sz="2200" dirty="0">
                <a:solidFill>
                  <a:schemeClr val="tx1"/>
                </a:solidFill>
                <a:latin typeface="Verdana" panose="020B0604030504040204" pitchFamily="34" charset="0"/>
                <a:cs typeface="Verdana" panose="020B0604030504040204" pitchFamily="34" charset="0"/>
              </a:rPr>
              <a:t>n</a:t>
            </a:r>
            <a:r>
              <a:rPr lang="zh-CN" altLang="en-US" sz="2200" dirty="0">
                <a:solidFill>
                  <a:schemeClr val="tx1"/>
                </a:solidFill>
                <a:latin typeface="Verdana" panose="020B0604030504040204" pitchFamily="34" charset="0"/>
                <a:cs typeface="Verdana" panose="020B0604030504040204" pitchFamily="34" charset="0"/>
              </a:rPr>
              <a:t>条边</a:t>
            </a:r>
            <a:endParaRPr lang="en-US" altLang="zh-CN" sz="2200" dirty="0">
              <a:solidFill>
                <a:schemeClr val="tx1"/>
              </a:solidFill>
              <a:latin typeface="Verdana" panose="020B0604030504040204" pitchFamily="34" charset="0"/>
              <a:cs typeface="Verdana" panose="020B0604030504040204" pitchFamily="34" charset="0"/>
            </a:endParaRPr>
          </a:p>
          <a:p>
            <a:pPr marL="468000" lvl="1" indent="-468000">
              <a:lnSpc>
                <a:spcPct val="150000"/>
              </a:lnSpc>
              <a:spcBef>
                <a:spcPts val="1000"/>
              </a:spcBef>
              <a:buClr>
                <a:schemeClr val="tx1"/>
              </a:buClr>
              <a:buSzPct val="100000"/>
              <a:buFont typeface="Wingdings" panose="05000000000000000000" pitchFamily="2" charset="2"/>
              <a:buChar char=""/>
              <a:defRPr/>
            </a:pPr>
            <a:r>
              <a:rPr lang="zh-CN" altLang="en-US" sz="2400" dirty="0">
                <a:solidFill>
                  <a:schemeClr val="tx1"/>
                </a:solidFill>
                <a:latin typeface="Verdana" panose="020B0604030504040204" pitchFamily="34" charset="0"/>
                <a:cs typeface="Verdana" panose="020B0604030504040204" pitchFamily="34" charset="0"/>
              </a:rPr>
              <a:t>正确答案：</a:t>
            </a:r>
            <a:r>
              <a:rPr lang="en-US" altLang="zh-CN" sz="2400" dirty="0">
                <a:solidFill>
                  <a:schemeClr val="tx1"/>
                </a:solidFill>
                <a:latin typeface="Verdana" panose="020B0604030504040204" pitchFamily="34" charset="0"/>
                <a:cs typeface="Verdana" panose="020B0604030504040204" pitchFamily="34" charset="0"/>
              </a:rPr>
              <a:t>C</a:t>
            </a:r>
            <a:endParaRPr lang="zh-CN" altLang="en-US" sz="2400" dirty="0">
              <a:solidFill>
                <a:schemeClr val="tx1"/>
              </a:solidFill>
              <a:latin typeface="Verdana" panose="020B0604030504040204" pitchFamily="34" charset="0"/>
              <a:cs typeface="Verdana" panose="020B0604030504040204" pitchFamily="34" charset="0"/>
            </a:endParaRPr>
          </a:p>
          <a:p>
            <a:pPr marL="925200" lvl="1" indent="-457200">
              <a:lnSpc>
                <a:spcPct val="150000"/>
              </a:lnSpc>
              <a:spcBef>
                <a:spcPts val="1000"/>
              </a:spcBef>
              <a:buClr>
                <a:schemeClr val="tx1"/>
              </a:buClr>
              <a:buSzPct val="100000"/>
              <a:buFont typeface="+mj-lt"/>
              <a:buAutoNum type="alphaUcPeriod"/>
              <a:defRPr/>
            </a:pPr>
            <a:r>
              <a:rPr lang="zh-CN" altLang="en-US" sz="2200" dirty="0">
                <a:solidFill>
                  <a:schemeClr val="tx1"/>
                </a:solidFill>
                <a:latin typeface="Verdana" panose="020B0604030504040204" pitchFamily="34" charset="0"/>
                <a:cs typeface="Verdana" panose="020B0604030504040204" pitchFamily="34" charset="0"/>
              </a:rPr>
              <a:t>连通分量是无向图中的极大连通子图</a:t>
            </a:r>
          </a:p>
          <a:p>
            <a:pPr marL="925200" lvl="1" indent="-457200">
              <a:lnSpc>
                <a:spcPct val="150000"/>
              </a:lnSpc>
              <a:spcBef>
                <a:spcPts val="1000"/>
              </a:spcBef>
              <a:buClr>
                <a:schemeClr val="tx1"/>
              </a:buClr>
              <a:buSzPct val="100000"/>
              <a:buFont typeface="+mj-lt"/>
              <a:buAutoNum type="alphaUcPeriod"/>
              <a:defRPr/>
            </a:pPr>
            <a:r>
              <a:rPr lang="zh-CN" altLang="en-US" sz="2200" dirty="0">
                <a:solidFill>
                  <a:schemeClr val="tx1"/>
                </a:solidFill>
                <a:latin typeface="Verdana" panose="020B0604030504040204" pitchFamily="34" charset="0"/>
                <a:cs typeface="Verdana" panose="020B0604030504040204" pitchFamily="34" charset="0"/>
              </a:rPr>
              <a:t>生成树是连通图的一个极小连通子图</a:t>
            </a:r>
          </a:p>
          <a:p>
            <a:pPr marL="925200" lvl="1" indent="-457200">
              <a:lnSpc>
                <a:spcPct val="150000"/>
              </a:lnSpc>
              <a:spcBef>
                <a:spcPts val="1000"/>
              </a:spcBef>
              <a:buClr>
                <a:schemeClr val="tx1"/>
              </a:buClr>
              <a:buSzPct val="100000"/>
              <a:buFont typeface="+mj-lt"/>
              <a:buAutoNum type="alphaUcPeriod" startAt="4"/>
              <a:defRPr/>
            </a:pPr>
            <a:r>
              <a:rPr lang="zh-CN" altLang="en-US" sz="2200" dirty="0">
                <a:solidFill>
                  <a:schemeClr val="tx1"/>
                </a:solidFill>
                <a:latin typeface="Verdana" panose="020B0604030504040204" pitchFamily="34" charset="0"/>
                <a:cs typeface="Verdana" panose="020B0604030504040204" pitchFamily="34" charset="0"/>
              </a:rPr>
              <a:t>若一个含有</a:t>
            </a:r>
            <a:r>
              <a:rPr lang="en-US" altLang="zh-CN" sz="2200" dirty="0">
                <a:solidFill>
                  <a:schemeClr val="tx1"/>
                </a:solidFill>
                <a:latin typeface="Verdana" panose="020B0604030504040204" pitchFamily="34" charset="0"/>
                <a:cs typeface="Verdana" panose="020B0604030504040204" pitchFamily="34" charset="0"/>
              </a:rPr>
              <a:t>n</a:t>
            </a:r>
            <a:r>
              <a:rPr lang="zh-CN" altLang="en-US" sz="2200" dirty="0">
                <a:solidFill>
                  <a:schemeClr val="tx1"/>
                </a:solidFill>
                <a:latin typeface="Verdana" panose="020B0604030504040204" pitchFamily="34" charset="0"/>
                <a:cs typeface="Verdana" panose="020B0604030504040204" pitchFamily="34" charset="0"/>
              </a:rPr>
              <a:t>个顶点的无向图是连通图，则该图中至少有</a:t>
            </a:r>
            <a:r>
              <a:rPr lang="en-US" altLang="zh-CN" sz="2200" dirty="0">
                <a:solidFill>
                  <a:schemeClr val="tx1"/>
                </a:solidFill>
                <a:latin typeface="Verdana" panose="020B0604030504040204" pitchFamily="34" charset="0"/>
                <a:cs typeface="Verdana" panose="020B0604030504040204" pitchFamily="34" charset="0"/>
              </a:rPr>
              <a:t>n-1</a:t>
            </a:r>
            <a:r>
              <a:rPr lang="zh-CN" altLang="en-US" sz="2200" dirty="0">
                <a:solidFill>
                  <a:schemeClr val="tx1"/>
                </a:solidFill>
                <a:latin typeface="Verdana" panose="020B0604030504040204" pitchFamily="34" charset="0"/>
                <a:cs typeface="Verdana" panose="020B0604030504040204" pitchFamily="34" charset="0"/>
              </a:rPr>
              <a:t>条边</a:t>
            </a:r>
            <a:endParaRPr lang="zh-CN" altLang="zh-CN" sz="2200" dirty="0">
              <a:solidFill>
                <a:schemeClr val="tx1"/>
              </a:solidFill>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0464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fade">
                                      <p:cBhvr>
                                        <p:cTn id="11" dur="500"/>
                                        <p:tgtEl>
                                          <p:spTgt spid="1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xEl>
                                              <p:pRg st="2" end="2"/>
                                            </p:txEl>
                                          </p:spTgt>
                                        </p:tgtEl>
                                        <p:attrNameLst>
                                          <p:attrName>style.visibility</p:attrName>
                                        </p:attrNameLst>
                                      </p:cBhvr>
                                      <p:to>
                                        <p:strVal val="visible"/>
                                      </p:to>
                                    </p:set>
                                    <p:animEffect transition="in" filter="fade">
                                      <p:cBhvr>
                                        <p:cTn id="14" dur="500"/>
                                        <p:tgtEl>
                                          <p:spTgt spid="1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500"/>
                                        <p:tgtEl>
                                          <p:spTgt spid="1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xEl>
                                              <p:pRg st="4" end="4"/>
                                            </p:txEl>
                                          </p:spTgt>
                                        </p:tgtEl>
                                        <p:attrNameLst>
                                          <p:attrName>style.visibility</p:attrName>
                                        </p:attrNameLst>
                                      </p:cBhvr>
                                      <p:to>
                                        <p:strVal val="visible"/>
                                      </p:to>
                                    </p:set>
                                    <p:animEffect transition="in" filter="fade">
                                      <p:cBhvr>
                                        <p:cTn id="20" dur="500"/>
                                        <p:tgtEl>
                                          <p:spTgt spid="1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3">
                                            <p:txEl>
                                              <p:pRg st="5" end="5"/>
                                            </p:txEl>
                                          </p:spTgt>
                                        </p:tgtEl>
                                        <p:attrNameLst>
                                          <p:attrName>style.visibility</p:attrName>
                                        </p:attrNameLst>
                                      </p:cBhvr>
                                      <p:to>
                                        <p:strVal val="visible"/>
                                      </p:to>
                                    </p:set>
                                    <p:animEffect transition="in" filter="wipe(left)">
                                      <p:cBhvr>
                                        <p:cTn id="25" dur="500"/>
                                        <p:tgtEl>
                                          <p:spTgt spid="1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
                                            <p:txEl>
                                              <p:pRg st="6" end="6"/>
                                            </p:txEl>
                                          </p:spTgt>
                                        </p:tgtEl>
                                        <p:attrNameLst>
                                          <p:attrName>style.visibility</p:attrName>
                                        </p:attrNameLst>
                                      </p:cBhvr>
                                      <p:to>
                                        <p:strVal val="visible"/>
                                      </p:to>
                                    </p:set>
                                    <p:animEffect transition="in" filter="wipe(left)">
                                      <p:cBhvr>
                                        <p:cTn id="30" dur="500"/>
                                        <p:tgtEl>
                                          <p:spTgt spid="1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animEffect transition="in" filter="wipe(left)">
                                      <p:cBhvr>
                                        <p:cTn id="35" dur="500"/>
                                        <p:tgtEl>
                                          <p:spTgt spid="1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3">
                                            <p:txEl>
                                              <p:pRg st="8" end="8"/>
                                            </p:txEl>
                                          </p:spTgt>
                                        </p:tgtEl>
                                        <p:attrNameLst>
                                          <p:attrName>style.visibility</p:attrName>
                                        </p:attrNameLst>
                                      </p:cBhvr>
                                      <p:to>
                                        <p:strVal val="visible"/>
                                      </p:to>
                                    </p:set>
                                    <p:animEffect transition="in" filter="wipe(left)">
                                      <p:cBhvr>
                                        <p:cTn id="40"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1" y="42345"/>
            <a:ext cx="9149171" cy="597600"/>
          </a:xfrm>
        </p:spPr>
        <p:txBody>
          <a:bodyPr/>
          <a:lstStyle/>
          <a:p>
            <a:r>
              <a:rPr lang="zh-CN" altLang="en-US"/>
              <a:t>图的定义：生成森林</a:t>
            </a:r>
          </a:p>
        </p:txBody>
      </p:sp>
      <p:sp>
        <p:nvSpPr>
          <p:cNvPr id="10243" name="Rectangle 3"/>
          <p:cNvSpPr>
            <a:spLocks noGrp="1" noChangeArrowheads="1"/>
          </p:cNvSpPr>
          <p:nvPr>
            <p:ph idx="1"/>
          </p:nvPr>
        </p:nvSpPr>
        <p:spPr>
          <a:xfrm>
            <a:off x="0" y="3349454"/>
            <a:ext cx="9144000" cy="3508546"/>
          </a:xfrm>
          <a:prstGeom prst="rect">
            <a:avLst/>
          </a:prstGeom>
        </p:spPr>
        <p:txBody>
          <a:bodyPr>
            <a:noAutofit/>
          </a:bodyPr>
          <a:lstStyle/>
          <a:p>
            <a:pPr marL="468000" lvl="1" indent="-468000">
              <a:lnSpc>
                <a:spcPct val="130000"/>
              </a:lnSpc>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有向树的定义</a:t>
            </a:r>
          </a:p>
          <a:p>
            <a:pPr marL="936000" lvl="1" indent="-468000">
              <a:lnSpc>
                <a:spcPct val="130000"/>
              </a:lnSpc>
              <a:spcBef>
                <a:spcPts val="0"/>
              </a:spcBef>
              <a:buClr>
                <a:schemeClr val="tx1"/>
              </a:buClr>
              <a:defRPr/>
            </a:pPr>
            <a:r>
              <a:rPr lang="zh-CN" altLang="en-US">
                <a:latin typeface="Verdana" panose="020B0604030504040204" pitchFamily="34" charset="0"/>
                <a:cs typeface="Verdana" panose="020B0604030504040204" pitchFamily="34" charset="0"/>
              </a:rPr>
              <a:t>若一个</a:t>
            </a:r>
            <a:r>
              <a:rPr lang="zh-CN" altLang="en-US" b="1">
                <a:solidFill>
                  <a:srgbClr val="FF0000"/>
                </a:solidFill>
                <a:latin typeface="Verdana" panose="020B0604030504040204" pitchFamily="34" charset="0"/>
                <a:cs typeface="Verdana" panose="020B0604030504040204" pitchFamily="34" charset="0"/>
              </a:rPr>
              <a:t>有向图</a:t>
            </a:r>
            <a:r>
              <a:rPr lang="en-US" altLang="zh-CN" b="1">
                <a:solidFill>
                  <a:srgbClr val="FF0000"/>
                </a:solidFill>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恰有一个顶点的入度为</a:t>
            </a:r>
            <a:r>
              <a:rPr lang="en-US" altLang="zh-CN">
                <a:latin typeface="Verdana" panose="020B0604030504040204" pitchFamily="34" charset="0"/>
                <a:cs typeface="Verdana" panose="020B0604030504040204" pitchFamily="34" charset="0"/>
              </a:rPr>
              <a:t>0</a:t>
            </a:r>
          </a:p>
          <a:p>
            <a:pPr marL="936000" lvl="1" indent="-468000">
              <a:lnSpc>
                <a:spcPct val="130000"/>
              </a:lnSpc>
              <a:spcBef>
                <a:spcPts val="0"/>
              </a:spcBef>
              <a:buClr>
                <a:schemeClr val="tx1"/>
              </a:buClr>
              <a:defRPr/>
            </a:pPr>
            <a:r>
              <a:rPr lang="zh-CN" altLang="en-US">
                <a:latin typeface="Verdana" panose="020B0604030504040204" pitchFamily="34" charset="0"/>
                <a:cs typeface="Verdana" panose="020B0604030504040204" pitchFamily="34" charset="0"/>
              </a:rPr>
              <a:t>其余顶点的入度均为</a:t>
            </a:r>
            <a:r>
              <a:rPr lang="en-US" altLang="zh-CN">
                <a:latin typeface="Verdana" panose="020B0604030504040204" pitchFamily="34" charset="0"/>
                <a:cs typeface="Verdana" panose="020B0604030504040204" pitchFamily="34" charset="0"/>
              </a:rPr>
              <a:t>1</a:t>
            </a:r>
            <a:r>
              <a:rPr lang="zh-CN" altLang="en-US">
                <a:latin typeface="Verdana" panose="020B0604030504040204" pitchFamily="34" charset="0"/>
                <a:cs typeface="Verdana" panose="020B0604030504040204" pitchFamily="34" charset="0"/>
              </a:rPr>
              <a:t>，则它是一棵有向树</a:t>
            </a:r>
          </a:p>
          <a:p>
            <a:pPr marL="468000" lvl="1" indent="-468000">
              <a:lnSpc>
                <a:spcPct val="130000"/>
              </a:lnSpc>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生成森林的定义</a:t>
            </a:r>
            <a:endParaRPr lang="zh-CN" altLang="en-US" dirty="0">
              <a:latin typeface="Verdana" panose="020B0604030504040204" pitchFamily="34" charset="0"/>
              <a:cs typeface="Verdana" panose="020B0604030504040204" pitchFamily="34" charset="0"/>
            </a:endParaRPr>
          </a:p>
          <a:p>
            <a:pPr marL="936000" lvl="1" indent="-468000">
              <a:lnSpc>
                <a:spcPct val="130000"/>
              </a:lnSpc>
              <a:spcBef>
                <a:spcPts val="0"/>
              </a:spcBef>
              <a:buClr>
                <a:schemeClr val="tx1"/>
              </a:buClr>
              <a:defRPr/>
            </a:pPr>
            <a:r>
              <a:rPr lang="zh-CN" altLang="en-US">
                <a:latin typeface="Verdana" panose="020B0604030504040204" pitchFamily="34" charset="0"/>
                <a:cs typeface="Verdana" panose="020B0604030504040204" pitchFamily="34" charset="0"/>
              </a:rPr>
              <a:t>一个有向图的生成森林由若干棵有向树组成</a:t>
            </a:r>
            <a:endParaRPr lang="en-US" altLang="zh-CN">
              <a:latin typeface="Verdana" panose="020B0604030504040204" pitchFamily="34" charset="0"/>
              <a:cs typeface="Verdana" panose="020B0604030504040204" pitchFamily="34" charset="0"/>
            </a:endParaRPr>
          </a:p>
          <a:p>
            <a:pPr marL="1404000" lvl="2" indent="-468000">
              <a:lnSpc>
                <a:spcPct val="130000"/>
              </a:lnSpc>
              <a:spcBef>
                <a:spcPts val="0"/>
              </a:spcBef>
              <a:buClr>
                <a:schemeClr val="tx1"/>
              </a:buClr>
              <a:buSzPct val="70000"/>
              <a:defRPr/>
            </a:pPr>
            <a:r>
              <a:rPr lang="zh-CN" altLang="en-US">
                <a:latin typeface="Verdana" panose="020B0604030504040204" pitchFamily="34" charset="0"/>
                <a:cs typeface="Verdana" panose="020B0604030504040204" pitchFamily="34" charset="0"/>
              </a:rPr>
              <a:t>含有图中全部顶点</a:t>
            </a:r>
            <a:endParaRPr lang="en-US" altLang="zh-CN">
              <a:latin typeface="Verdana" panose="020B0604030504040204" pitchFamily="34" charset="0"/>
              <a:cs typeface="Verdana" panose="020B0604030504040204" pitchFamily="34" charset="0"/>
            </a:endParaRPr>
          </a:p>
          <a:p>
            <a:pPr marL="1404000" lvl="2" indent="-468000">
              <a:lnSpc>
                <a:spcPct val="130000"/>
              </a:lnSpc>
              <a:spcBef>
                <a:spcPts val="0"/>
              </a:spcBef>
              <a:buClr>
                <a:schemeClr val="tx1"/>
              </a:buClr>
              <a:buSzPct val="70000"/>
              <a:defRPr/>
            </a:pPr>
            <a:r>
              <a:rPr lang="zh-CN" altLang="en-US">
                <a:latin typeface="Verdana" panose="020B0604030504040204" pitchFamily="34" charset="0"/>
                <a:cs typeface="Verdana" panose="020B0604030504040204" pitchFamily="34" charset="0"/>
              </a:rPr>
              <a:t>但只有足以构成若干棵不相交的有向树的弧</a:t>
            </a:r>
          </a:p>
        </p:txBody>
      </p:sp>
      <p:grpSp>
        <p:nvGrpSpPr>
          <p:cNvPr id="12" name="组合 11"/>
          <p:cNvGrpSpPr/>
          <p:nvPr/>
        </p:nvGrpSpPr>
        <p:grpSpPr>
          <a:xfrm>
            <a:off x="1115616" y="900620"/>
            <a:ext cx="2440529" cy="2203220"/>
            <a:chOff x="179512" y="1045760"/>
            <a:chExt cx="2440529" cy="2203220"/>
          </a:xfrm>
        </p:grpSpPr>
        <p:sp>
          <p:nvSpPr>
            <p:cNvPr id="13" name="Rectangle 7"/>
            <p:cNvSpPr>
              <a:spLocks noChangeArrowheads="1"/>
            </p:cNvSpPr>
            <p:nvPr/>
          </p:nvSpPr>
          <p:spPr bwMode="auto">
            <a:xfrm>
              <a:off x="1799692" y="2603656"/>
              <a:ext cx="784820"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a:defRPr>
                  <a:solidFill>
                    <a:schemeClr val="tx1"/>
                  </a:solidFill>
                  <a:latin typeface="Arial" pitchFamily="34" charset="0"/>
                  <a:ea typeface="宋体" pitchFamily="2" charset="-122"/>
                  <a:cs typeface="宋体" pitchFamily="2" charset="-122"/>
                </a:defRPr>
              </a:lvl1pPr>
              <a:lvl2pPr>
                <a:defRPr>
                  <a:solidFill>
                    <a:schemeClr val="tx1"/>
                  </a:solidFill>
                  <a:latin typeface="Arial" pitchFamily="34" charset="0"/>
                  <a:ea typeface="宋体" pitchFamily="2" charset="-122"/>
                  <a:cs typeface="宋体" pitchFamily="2" charset="-122"/>
                </a:defRPr>
              </a:lvl2pPr>
              <a:lvl3pPr>
                <a:defRPr>
                  <a:solidFill>
                    <a:schemeClr val="tx1"/>
                  </a:solidFill>
                  <a:latin typeface="Arial" pitchFamily="34" charset="0"/>
                  <a:ea typeface="宋体" pitchFamily="2" charset="-122"/>
                  <a:cs typeface="宋体" pitchFamily="2" charset="-122"/>
                </a:defRPr>
              </a:lvl3pPr>
              <a:lvl4pPr>
                <a:defRPr>
                  <a:solidFill>
                    <a:schemeClr val="tx1"/>
                  </a:solidFill>
                  <a:latin typeface="Arial" pitchFamily="34" charset="0"/>
                  <a:ea typeface="宋体" pitchFamily="2" charset="-122"/>
                  <a:cs typeface="宋体" pitchFamily="2" charset="-122"/>
                </a:defRPr>
              </a:lvl4pPr>
              <a:lvl5pPr>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rgbClr val="FF0000"/>
                  </a:solidFill>
                  <a:effectLst/>
                  <a:latin typeface="Verdana" pitchFamily="34" charset="0"/>
                  <a:ea typeface="宋体" pitchFamily="2" charset="-122"/>
                  <a:cs typeface="宋体" pitchFamily="2" charset="-122"/>
                </a:rPr>
                <a:t>G</a:t>
              </a:r>
              <a:endParaRPr kumimoji="0" lang="zh-CN" altLang="zh-CN" b="0" i="0" u="none" strike="noStrike" cap="none" normalizeH="0" baseline="0">
                <a:ln>
                  <a:noFill/>
                </a:ln>
                <a:solidFill>
                  <a:srgbClr val="FF0000"/>
                </a:solidFill>
                <a:effectLst/>
                <a:ea typeface="宋体" pitchFamily="2" charset="-122"/>
                <a:cs typeface="宋体" pitchFamily="2" charset="-122"/>
              </a:endParaRPr>
            </a:p>
          </p:txBody>
        </p:sp>
        <p:sp>
          <p:nvSpPr>
            <p:cNvPr id="14" name="Oval 5"/>
            <p:cNvSpPr>
              <a:spLocks noChangeArrowheads="1"/>
            </p:cNvSpPr>
            <p:nvPr/>
          </p:nvSpPr>
          <p:spPr bwMode="auto">
            <a:xfrm>
              <a:off x="1203099" y="1944125"/>
              <a:ext cx="417211" cy="39228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c</a:t>
              </a:r>
              <a:endParaRPr lang="zh-CN" altLang="en-US" sz="2000" b="1">
                <a:latin typeface="Verdana" panose="020B0604030504040204" pitchFamily="34" charset="0"/>
                <a:cs typeface="Verdana" panose="020B0604030504040204" pitchFamily="34" charset="0"/>
              </a:endParaRPr>
            </a:p>
          </p:txBody>
        </p:sp>
        <p:sp>
          <p:nvSpPr>
            <p:cNvPr id="15" name="Line 18"/>
            <p:cNvSpPr>
              <a:spLocks noChangeShapeType="1"/>
            </p:cNvSpPr>
            <p:nvPr/>
          </p:nvSpPr>
          <p:spPr bwMode="auto">
            <a:xfrm>
              <a:off x="1620310" y="2140266"/>
              <a:ext cx="582521" cy="0"/>
            </a:xfrm>
            <a:prstGeom prst="line">
              <a:avLst/>
            </a:prstGeom>
            <a:noFill/>
            <a:ln w="38100" cap="rnd">
              <a:solidFill>
                <a:srgbClr val="000000"/>
              </a:solidFill>
              <a:prstDash val="solid"/>
              <a:round/>
              <a:headEnd type="none"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Oval 5"/>
            <p:cNvSpPr>
              <a:spLocks noChangeArrowheads="1"/>
            </p:cNvSpPr>
            <p:nvPr/>
          </p:nvSpPr>
          <p:spPr bwMode="auto">
            <a:xfrm>
              <a:off x="2202830" y="1944125"/>
              <a:ext cx="417211" cy="39228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d</a:t>
              </a:r>
              <a:endParaRPr lang="zh-CN" altLang="en-US" sz="2000" b="1">
                <a:latin typeface="Verdana" panose="020B0604030504040204" pitchFamily="34" charset="0"/>
                <a:cs typeface="Verdana" panose="020B0604030504040204" pitchFamily="34" charset="0"/>
              </a:endParaRPr>
            </a:p>
          </p:txBody>
        </p:sp>
        <p:sp>
          <p:nvSpPr>
            <p:cNvPr id="17" name="Oval 5"/>
            <p:cNvSpPr>
              <a:spLocks noChangeArrowheads="1"/>
            </p:cNvSpPr>
            <p:nvPr/>
          </p:nvSpPr>
          <p:spPr bwMode="auto">
            <a:xfrm>
              <a:off x="1203099" y="1045760"/>
              <a:ext cx="417211" cy="39228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a</a:t>
              </a:r>
              <a:endParaRPr lang="zh-CN" altLang="en-US" sz="2000" b="1">
                <a:latin typeface="Verdana" panose="020B0604030504040204" pitchFamily="34" charset="0"/>
                <a:cs typeface="Verdana" panose="020B0604030504040204" pitchFamily="34" charset="0"/>
              </a:endParaRPr>
            </a:p>
          </p:txBody>
        </p:sp>
        <p:sp>
          <p:nvSpPr>
            <p:cNvPr id="18" name="Line 18"/>
            <p:cNvSpPr>
              <a:spLocks noChangeShapeType="1"/>
            </p:cNvSpPr>
            <p:nvPr/>
          </p:nvSpPr>
          <p:spPr bwMode="auto">
            <a:xfrm flipV="1">
              <a:off x="1411342" y="1438043"/>
              <a:ext cx="0" cy="506082"/>
            </a:xfrm>
            <a:prstGeom prst="line">
              <a:avLst/>
            </a:prstGeom>
            <a:noFill/>
            <a:ln w="38100" cap="rnd">
              <a:solidFill>
                <a:srgbClr val="000000"/>
              </a:solidFill>
              <a:prstDash val="solid"/>
              <a:round/>
              <a:headEnd type="arrow"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Line 18"/>
            <p:cNvSpPr>
              <a:spLocks noChangeShapeType="1"/>
            </p:cNvSpPr>
            <p:nvPr/>
          </p:nvSpPr>
          <p:spPr bwMode="auto">
            <a:xfrm flipH="1" flipV="1">
              <a:off x="1588729" y="1364203"/>
              <a:ext cx="674950" cy="620568"/>
            </a:xfrm>
            <a:prstGeom prst="line">
              <a:avLst/>
            </a:prstGeom>
            <a:noFill/>
            <a:ln w="38100" cap="rnd">
              <a:solidFill>
                <a:srgbClr val="000000"/>
              </a:solidFill>
              <a:prstDash val="solid"/>
              <a:round/>
              <a:headEnd type="arrow"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Line 18"/>
            <p:cNvSpPr>
              <a:spLocks noChangeShapeType="1"/>
            </p:cNvSpPr>
            <p:nvPr/>
          </p:nvSpPr>
          <p:spPr bwMode="auto">
            <a:xfrm>
              <a:off x="619805" y="2140266"/>
              <a:ext cx="582521" cy="0"/>
            </a:xfrm>
            <a:prstGeom prst="line">
              <a:avLst/>
            </a:prstGeom>
            <a:noFill/>
            <a:ln w="38100" cap="rnd">
              <a:solidFill>
                <a:srgbClr val="000000"/>
              </a:solidFill>
              <a:prstDash val="solid"/>
              <a:round/>
              <a:headEnd type="none"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Oval 5"/>
            <p:cNvSpPr>
              <a:spLocks noChangeArrowheads="1"/>
            </p:cNvSpPr>
            <p:nvPr/>
          </p:nvSpPr>
          <p:spPr bwMode="auto">
            <a:xfrm>
              <a:off x="179512" y="1944125"/>
              <a:ext cx="417211" cy="39228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b</a:t>
              </a:r>
              <a:endParaRPr lang="zh-CN" altLang="en-US" sz="2000" b="1">
                <a:latin typeface="Verdana" panose="020B0604030504040204" pitchFamily="34" charset="0"/>
                <a:cs typeface="Verdana" panose="020B0604030504040204" pitchFamily="34" charset="0"/>
              </a:endParaRPr>
            </a:p>
          </p:txBody>
        </p:sp>
        <p:sp>
          <p:nvSpPr>
            <p:cNvPr id="22" name="Line 18"/>
            <p:cNvSpPr>
              <a:spLocks noChangeShapeType="1"/>
            </p:cNvSpPr>
            <p:nvPr/>
          </p:nvSpPr>
          <p:spPr bwMode="auto">
            <a:xfrm flipV="1">
              <a:off x="542583" y="1359835"/>
              <a:ext cx="684298" cy="641533"/>
            </a:xfrm>
            <a:prstGeom prst="line">
              <a:avLst/>
            </a:prstGeom>
            <a:noFill/>
            <a:ln w="38100" cap="rnd">
              <a:solidFill>
                <a:srgbClr val="000000"/>
              </a:solidFill>
              <a:prstDash val="solid"/>
              <a:round/>
              <a:headEnd type="none"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Oval 5"/>
            <p:cNvSpPr>
              <a:spLocks noChangeArrowheads="1"/>
            </p:cNvSpPr>
            <p:nvPr/>
          </p:nvSpPr>
          <p:spPr bwMode="auto">
            <a:xfrm>
              <a:off x="1200324" y="2856697"/>
              <a:ext cx="417211" cy="39228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e</a:t>
              </a:r>
              <a:endParaRPr lang="zh-CN" altLang="en-US" sz="2000" b="1">
                <a:latin typeface="Verdana" panose="020B0604030504040204" pitchFamily="34" charset="0"/>
                <a:cs typeface="Verdana" panose="020B0604030504040204" pitchFamily="34" charset="0"/>
              </a:endParaRPr>
            </a:p>
          </p:txBody>
        </p:sp>
        <p:sp>
          <p:nvSpPr>
            <p:cNvPr id="24" name="Line 18"/>
            <p:cNvSpPr>
              <a:spLocks noChangeShapeType="1"/>
            </p:cNvSpPr>
            <p:nvPr/>
          </p:nvSpPr>
          <p:spPr bwMode="auto">
            <a:xfrm flipV="1">
              <a:off x="1408567" y="2350615"/>
              <a:ext cx="0" cy="506082"/>
            </a:xfrm>
            <a:prstGeom prst="line">
              <a:avLst/>
            </a:prstGeom>
            <a:noFill/>
            <a:ln w="38100" cap="rnd">
              <a:solidFill>
                <a:srgbClr val="000000"/>
              </a:solidFill>
              <a:prstDash val="solid"/>
              <a:round/>
              <a:headEnd type="none"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Line 18"/>
            <p:cNvSpPr>
              <a:spLocks noChangeShapeType="1"/>
            </p:cNvSpPr>
            <p:nvPr/>
          </p:nvSpPr>
          <p:spPr bwMode="auto">
            <a:xfrm flipH="1" flipV="1">
              <a:off x="544424" y="2310602"/>
              <a:ext cx="674950" cy="620568"/>
            </a:xfrm>
            <a:prstGeom prst="line">
              <a:avLst/>
            </a:prstGeom>
            <a:noFill/>
            <a:ln w="38100" cap="rnd">
              <a:solidFill>
                <a:srgbClr val="000000"/>
              </a:solidFill>
              <a:prstDash val="solid"/>
              <a:round/>
              <a:headEnd type="arrow"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6" name="组合 25"/>
          <p:cNvGrpSpPr/>
          <p:nvPr/>
        </p:nvGrpSpPr>
        <p:grpSpPr>
          <a:xfrm>
            <a:off x="5385210" y="963061"/>
            <a:ext cx="2643174" cy="2033891"/>
            <a:chOff x="5696178" y="1035277"/>
            <a:chExt cx="2643174" cy="2033891"/>
          </a:xfrm>
        </p:grpSpPr>
        <p:grpSp>
          <p:nvGrpSpPr>
            <p:cNvPr id="27" name="组合 26"/>
            <p:cNvGrpSpPr/>
            <p:nvPr/>
          </p:nvGrpSpPr>
          <p:grpSpPr>
            <a:xfrm>
              <a:off x="5696178" y="1035277"/>
              <a:ext cx="1416942" cy="1290648"/>
              <a:chOff x="5696178" y="1035277"/>
              <a:chExt cx="1416942" cy="1290648"/>
            </a:xfrm>
          </p:grpSpPr>
          <p:sp>
            <p:nvSpPr>
              <p:cNvPr id="33" name="Oval 5"/>
              <p:cNvSpPr>
                <a:spLocks noChangeArrowheads="1"/>
              </p:cNvSpPr>
              <p:nvPr/>
            </p:nvSpPr>
            <p:spPr bwMode="auto">
              <a:xfrm>
                <a:off x="5696178" y="1933642"/>
                <a:ext cx="417211" cy="39228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c</a:t>
                </a:r>
                <a:endParaRPr lang="zh-CN" altLang="en-US" sz="2000" b="1">
                  <a:latin typeface="Verdana" panose="020B0604030504040204" pitchFamily="34" charset="0"/>
                  <a:cs typeface="Verdana" panose="020B0604030504040204" pitchFamily="34" charset="0"/>
                </a:endParaRPr>
              </a:p>
            </p:txBody>
          </p:sp>
          <p:sp>
            <p:nvSpPr>
              <p:cNvPr id="34" name="Oval 5"/>
              <p:cNvSpPr>
                <a:spLocks noChangeArrowheads="1"/>
              </p:cNvSpPr>
              <p:nvPr/>
            </p:nvSpPr>
            <p:spPr bwMode="auto">
              <a:xfrm>
                <a:off x="6695909" y="1933642"/>
                <a:ext cx="417211" cy="39228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d</a:t>
                </a:r>
                <a:endParaRPr lang="zh-CN" altLang="en-US" sz="2000" b="1">
                  <a:latin typeface="Verdana" panose="020B0604030504040204" pitchFamily="34" charset="0"/>
                  <a:cs typeface="Verdana" panose="020B0604030504040204" pitchFamily="34" charset="0"/>
                </a:endParaRPr>
              </a:p>
            </p:txBody>
          </p:sp>
          <p:sp>
            <p:nvSpPr>
              <p:cNvPr id="35" name="Oval 5"/>
              <p:cNvSpPr>
                <a:spLocks noChangeArrowheads="1"/>
              </p:cNvSpPr>
              <p:nvPr/>
            </p:nvSpPr>
            <p:spPr bwMode="auto">
              <a:xfrm>
                <a:off x="6196044" y="1035277"/>
                <a:ext cx="417211" cy="39228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a</a:t>
                </a:r>
                <a:endParaRPr lang="zh-CN" altLang="en-US" sz="2000" b="1">
                  <a:latin typeface="Verdana" panose="020B0604030504040204" pitchFamily="34" charset="0"/>
                  <a:cs typeface="Verdana" panose="020B0604030504040204" pitchFamily="34" charset="0"/>
                </a:endParaRPr>
              </a:p>
            </p:txBody>
          </p:sp>
          <p:sp>
            <p:nvSpPr>
              <p:cNvPr id="36" name="Line 18"/>
              <p:cNvSpPr>
                <a:spLocks noChangeShapeType="1"/>
              </p:cNvSpPr>
              <p:nvPr/>
            </p:nvSpPr>
            <p:spPr bwMode="auto">
              <a:xfrm flipV="1">
                <a:off x="6012160" y="1433909"/>
                <a:ext cx="288032" cy="516565"/>
              </a:xfrm>
              <a:prstGeom prst="line">
                <a:avLst/>
              </a:prstGeom>
              <a:noFill/>
              <a:ln w="38100" cap="rnd">
                <a:solidFill>
                  <a:srgbClr val="000000"/>
                </a:solidFill>
                <a:prstDash val="solid"/>
                <a:round/>
                <a:headEnd type="arrow"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Line 18"/>
              <p:cNvSpPr>
                <a:spLocks noChangeShapeType="1"/>
              </p:cNvSpPr>
              <p:nvPr/>
            </p:nvSpPr>
            <p:spPr bwMode="auto">
              <a:xfrm flipH="1" flipV="1">
                <a:off x="6516216" y="1422438"/>
                <a:ext cx="288032" cy="517554"/>
              </a:xfrm>
              <a:prstGeom prst="line">
                <a:avLst/>
              </a:prstGeom>
              <a:noFill/>
              <a:ln w="38100" cap="rnd">
                <a:solidFill>
                  <a:srgbClr val="000000"/>
                </a:solidFill>
                <a:prstDash val="solid"/>
                <a:round/>
                <a:headEnd type="arrow"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grpSp>
          <p:nvGrpSpPr>
            <p:cNvPr id="28" name="组合 27"/>
            <p:cNvGrpSpPr/>
            <p:nvPr/>
          </p:nvGrpSpPr>
          <p:grpSpPr>
            <a:xfrm>
              <a:off x="7922141" y="1057232"/>
              <a:ext cx="417211" cy="1290648"/>
              <a:chOff x="7922141" y="1057232"/>
              <a:chExt cx="417211" cy="1290648"/>
            </a:xfrm>
          </p:grpSpPr>
          <p:sp>
            <p:nvSpPr>
              <p:cNvPr id="30" name="Oval 5"/>
              <p:cNvSpPr>
                <a:spLocks noChangeArrowheads="1"/>
              </p:cNvSpPr>
              <p:nvPr/>
            </p:nvSpPr>
            <p:spPr bwMode="auto">
              <a:xfrm>
                <a:off x="7922141" y="1955597"/>
                <a:ext cx="417211" cy="39228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e</a:t>
                </a:r>
                <a:endParaRPr lang="zh-CN" altLang="en-US" sz="2000" b="1">
                  <a:latin typeface="Verdana" panose="020B0604030504040204" pitchFamily="34" charset="0"/>
                  <a:cs typeface="Verdana" panose="020B0604030504040204" pitchFamily="34" charset="0"/>
                </a:endParaRPr>
              </a:p>
            </p:txBody>
          </p:sp>
          <p:sp>
            <p:nvSpPr>
              <p:cNvPr id="31" name="Oval 5"/>
              <p:cNvSpPr>
                <a:spLocks noChangeArrowheads="1"/>
              </p:cNvSpPr>
              <p:nvPr/>
            </p:nvSpPr>
            <p:spPr bwMode="auto">
              <a:xfrm>
                <a:off x="7922141" y="1057232"/>
                <a:ext cx="417211" cy="392283"/>
              </a:xfrm>
              <a:prstGeom prst="ellipse">
                <a:avLst/>
              </a:prstGeom>
              <a:noFill/>
              <a:ln w="381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anchor="b" anchorCtr="0" compatLnSpc="1">
                <a:prstTxWarp prst="textNoShape">
                  <a:avLst/>
                </a:prstTxWarp>
              </a:bodyPr>
              <a:lstStyle/>
              <a:p>
                <a:pPr algn="ctr"/>
                <a:r>
                  <a:rPr lang="en-US" altLang="zh-CN" sz="2000" b="1">
                    <a:latin typeface="Verdana" panose="020B0604030504040204" pitchFamily="34" charset="0"/>
                    <a:ea typeface="Verdana" panose="020B0604030504040204" pitchFamily="34" charset="0"/>
                    <a:cs typeface="Verdana" panose="020B0604030504040204" pitchFamily="34" charset="0"/>
                  </a:rPr>
                  <a:t>b</a:t>
                </a:r>
                <a:endParaRPr lang="zh-CN" altLang="en-US" sz="2000" b="1">
                  <a:latin typeface="Verdana" panose="020B0604030504040204" pitchFamily="34" charset="0"/>
                  <a:cs typeface="Verdana" panose="020B0604030504040204" pitchFamily="34" charset="0"/>
                </a:endParaRPr>
              </a:p>
            </p:txBody>
          </p:sp>
          <p:sp>
            <p:nvSpPr>
              <p:cNvPr id="32" name="Line 18"/>
              <p:cNvSpPr>
                <a:spLocks noChangeShapeType="1"/>
              </p:cNvSpPr>
              <p:nvPr/>
            </p:nvSpPr>
            <p:spPr bwMode="auto">
              <a:xfrm flipH="1" flipV="1">
                <a:off x="8130745" y="1449515"/>
                <a:ext cx="1" cy="494609"/>
              </a:xfrm>
              <a:prstGeom prst="line">
                <a:avLst/>
              </a:prstGeom>
              <a:noFill/>
              <a:ln w="38100" cap="rnd">
                <a:solidFill>
                  <a:srgbClr val="000000"/>
                </a:solidFill>
                <a:prstDash val="solid"/>
                <a:round/>
                <a:headEnd type="arrow"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29" name="Rectangle 7"/>
            <p:cNvSpPr>
              <a:spLocks noChangeArrowheads="1"/>
            </p:cNvSpPr>
            <p:nvPr/>
          </p:nvSpPr>
          <p:spPr bwMode="auto">
            <a:xfrm>
              <a:off x="7113120" y="2603656"/>
              <a:ext cx="784820"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noAutofit/>
            </a:bodyPr>
            <a:lstStyle>
              <a:lvl1pPr>
                <a:defRPr>
                  <a:solidFill>
                    <a:schemeClr val="tx1"/>
                  </a:solidFill>
                  <a:latin typeface="Arial" pitchFamily="34" charset="0"/>
                  <a:ea typeface="宋体" pitchFamily="2" charset="-122"/>
                  <a:cs typeface="宋体" pitchFamily="2" charset="-122"/>
                </a:defRPr>
              </a:lvl1pPr>
              <a:lvl2pPr>
                <a:defRPr>
                  <a:solidFill>
                    <a:schemeClr val="tx1"/>
                  </a:solidFill>
                  <a:latin typeface="Arial" pitchFamily="34" charset="0"/>
                  <a:ea typeface="宋体" pitchFamily="2" charset="-122"/>
                  <a:cs typeface="宋体" pitchFamily="2" charset="-122"/>
                </a:defRPr>
              </a:lvl2pPr>
              <a:lvl3pPr>
                <a:defRPr>
                  <a:solidFill>
                    <a:schemeClr val="tx1"/>
                  </a:solidFill>
                  <a:latin typeface="Arial" pitchFamily="34" charset="0"/>
                  <a:ea typeface="宋体" pitchFamily="2" charset="-122"/>
                  <a:cs typeface="宋体" pitchFamily="2" charset="-122"/>
                </a:defRPr>
              </a:lvl3pPr>
              <a:lvl4pPr>
                <a:defRPr>
                  <a:solidFill>
                    <a:schemeClr val="tx1"/>
                  </a:solidFill>
                  <a:latin typeface="Arial" pitchFamily="34" charset="0"/>
                  <a:ea typeface="宋体" pitchFamily="2" charset="-122"/>
                  <a:cs typeface="宋体" pitchFamily="2" charset="-122"/>
                </a:defRPr>
              </a:lvl4pPr>
              <a:lvl5pPr>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FF0000"/>
                  </a:solidFill>
                  <a:effectLst/>
                  <a:latin typeface="Verdana" pitchFamily="34" charset="0"/>
                  <a:ea typeface="宋体" pitchFamily="2" charset="-122"/>
                  <a:cs typeface="宋体" pitchFamily="2" charset="-122"/>
                </a:rPr>
                <a:t>T</a:t>
              </a:r>
              <a:endParaRPr kumimoji="0" lang="zh-CN" altLang="zh-CN" b="0" i="0" u="none" strike="noStrike" cap="none" normalizeH="0" baseline="0">
                <a:ln>
                  <a:noFill/>
                </a:ln>
                <a:solidFill>
                  <a:srgbClr val="FF0000"/>
                </a:solidFill>
                <a:effectLst/>
                <a:ea typeface="宋体" pitchFamily="2" charset="-122"/>
                <a:cs typeface="宋体" pitchFamily="2" charset="-122"/>
              </a:endParaRPr>
            </a:p>
          </p:txBody>
        </p:sp>
      </p:grpSp>
      <p:cxnSp>
        <p:nvCxnSpPr>
          <p:cNvPr id="38" name="直接连接符 37"/>
          <p:cNvCxnSpPr/>
          <p:nvPr/>
        </p:nvCxnSpPr>
        <p:spPr bwMode="auto">
          <a:xfrm>
            <a:off x="4574584" y="728700"/>
            <a:ext cx="0" cy="255600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cxnSp>
        <p:nvCxnSpPr>
          <p:cNvPr id="39" name="直接连接符 38"/>
          <p:cNvCxnSpPr/>
          <p:nvPr/>
        </p:nvCxnSpPr>
        <p:spPr bwMode="auto">
          <a:xfrm>
            <a:off x="-3304" y="3284984"/>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975999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243">
                                            <p:txEl>
                                              <p:pRg st="0" end="0"/>
                                            </p:txEl>
                                          </p:spTgt>
                                        </p:tgtEl>
                                        <p:attrNameLst>
                                          <p:attrName>style.visibility</p:attrName>
                                        </p:attrNameLst>
                                      </p:cBhvr>
                                      <p:to>
                                        <p:strVal val="visible"/>
                                      </p:to>
                                    </p:set>
                                    <p:animEffect transition="in" filter="wipe(left)">
                                      <p:cBhvr>
                                        <p:cTn id="14" dur="500"/>
                                        <p:tgtEl>
                                          <p:spTgt spid="1024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243">
                                            <p:txEl>
                                              <p:pRg st="1" end="1"/>
                                            </p:txEl>
                                          </p:spTgt>
                                        </p:tgtEl>
                                        <p:attrNameLst>
                                          <p:attrName>style.visibility</p:attrName>
                                        </p:attrNameLst>
                                      </p:cBhvr>
                                      <p:to>
                                        <p:strVal val="visible"/>
                                      </p:to>
                                    </p:set>
                                    <p:animEffect transition="in" filter="wipe(left)">
                                      <p:cBhvr>
                                        <p:cTn id="19" dur="500"/>
                                        <p:tgtEl>
                                          <p:spTgt spid="1024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243">
                                            <p:txEl>
                                              <p:pRg st="2" end="2"/>
                                            </p:txEl>
                                          </p:spTgt>
                                        </p:tgtEl>
                                        <p:attrNameLst>
                                          <p:attrName>style.visibility</p:attrName>
                                        </p:attrNameLst>
                                      </p:cBhvr>
                                      <p:to>
                                        <p:strVal val="visible"/>
                                      </p:to>
                                    </p:set>
                                    <p:animEffect transition="in" filter="wipe(left)">
                                      <p:cBhvr>
                                        <p:cTn id="24" dur="500"/>
                                        <p:tgtEl>
                                          <p:spTgt spid="1024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243">
                                            <p:txEl>
                                              <p:pRg st="3" end="3"/>
                                            </p:txEl>
                                          </p:spTgt>
                                        </p:tgtEl>
                                        <p:attrNameLst>
                                          <p:attrName>style.visibility</p:attrName>
                                        </p:attrNameLst>
                                      </p:cBhvr>
                                      <p:to>
                                        <p:strVal val="visible"/>
                                      </p:to>
                                    </p:set>
                                    <p:animEffect transition="in" filter="wipe(left)">
                                      <p:cBhvr>
                                        <p:cTn id="29" dur="500"/>
                                        <p:tgtEl>
                                          <p:spTgt spid="1024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0243">
                                            <p:txEl>
                                              <p:pRg st="4" end="4"/>
                                            </p:txEl>
                                          </p:spTgt>
                                        </p:tgtEl>
                                        <p:attrNameLst>
                                          <p:attrName>style.visibility</p:attrName>
                                        </p:attrNameLst>
                                      </p:cBhvr>
                                      <p:to>
                                        <p:strVal val="visible"/>
                                      </p:to>
                                    </p:set>
                                    <p:animEffect transition="in" filter="wipe(left)">
                                      <p:cBhvr>
                                        <p:cTn id="34" dur="500"/>
                                        <p:tgtEl>
                                          <p:spTgt spid="1024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0243">
                                            <p:txEl>
                                              <p:pRg st="5" end="5"/>
                                            </p:txEl>
                                          </p:spTgt>
                                        </p:tgtEl>
                                        <p:attrNameLst>
                                          <p:attrName>style.visibility</p:attrName>
                                        </p:attrNameLst>
                                      </p:cBhvr>
                                      <p:to>
                                        <p:strVal val="visible"/>
                                      </p:to>
                                    </p:set>
                                    <p:animEffect transition="in" filter="wipe(left)">
                                      <p:cBhvr>
                                        <p:cTn id="39" dur="500"/>
                                        <p:tgtEl>
                                          <p:spTgt spid="1024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0243">
                                            <p:txEl>
                                              <p:pRg st="6" end="6"/>
                                            </p:txEl>
                                          </p:spTgt>
                                        </p:tgtEl>
                                        <p:attrNameLst>
                                          <p:attrName>style.visibility</p:attrName>
                                        </p:attrNameLst>
                                      </p:cBhvr>
                                      <p:to>
                                        <p:strVal val="visible"/>
                                      </p:to>
                                    </p:set>
                                    <p:animEffect transition="in" filter="wipe(left)">
                                      <p:cBhvr>
                                        <p:cTn id="44"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5"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933700"/>
            <a:ext cx="9144000" cy="1143000"/>
          </a:xfrm>
          <a:prstGeom prst="rect">
            <a:avLst/>
          </a:prstGeom>
        </p:spPr>
        <p:txBody>
          <a:bodyPr/>
          <a:lstStyle/>
          <a:p>
            <a:pPr eaLnBrk="0" latinLnBrk="1" hangingPunct="0"/>
            <a:r>
              <a:rPr kumimoji="1" lang="zh-CN" altLang="en-US" sz="4800" b="1" dirty="0">
                <a:solidFill>
                  <a:srgbClr val="C00000"/>
                </a:solidFill>
                <a:latin typeface="Verdana" panose="020B0604030504040204" pitchFamily="34" charset="0"/>
                <a:ea typeface="微软雅黑" panose="020B0503020204020204" pitchFamily="34" charset="-122"/>
                <a:cs typeface="Verdana" panose="020B0604030504040204" pitchFamily="34" charset="0"/>
              </a:rPr>
              <a:t>第</a:t>
            </a:r>
            <a:r>
              <a:rPr kumimoji="1" lang="en-US" altLang="zh-CN" sz="4800" b="1" dirty="0">
                <a:solidFill>
                  <a:srgbClr val="C00000"/>
                </a:solidFill>
                <a:latin typeface="Verdana" panose="020B0604030504040204" pitchFamily="34" charset="0"/>
                <a:ea typeface="微软雅黑" panose="020B0503020204020204" pitchFamily="34" charset="-122"/>
                <a:cs typeface="Verdana" panose="020B0604030504040204" pitchFamily="34" charset="0"/>
              </a:rPr>
              <a:t>8</a:t>
            </a:r>
            <a:r>
              <a:rPr kumimoji="1" lang="zh-CN" altLang="en-US" sz="4800" b="1" dirty="0">
                <a:solidFill>
                  <a:srgbClr val="C00000"/>
                </a:solidFill>
                <a:latin typeface="Verdana" panose="020B0604030504040204" pitchFamily="34" charset="0"/>
                <a:cs typeface="Verdana" panose="020B0604030504040204" pitchFamily="34" charset="0"/>
              </a:rPr>
              <a:t>章 图</a:t>
            </a:r>
            <a:endParaRPr kumimoji="1" lang="zh-CN" altLang="en-US" sz="4800" b="1" dirty="0">
              <a:solidFill>
                <a:srgbClr val="C00000"/>
              </a:solidFill>
              <a:latin typeface="Verdana" panose="020B0604030504040204" pitchFamily="34" charset="0"/>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105810678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图的抽象数据类型</a:t>
            </a:r>
          </a:p>
        </p:txBody>
      </p:sp>
      <p:sp>
        <p:nvSpPr>
          <p:cNvPr id="10243" name="Rectangle 3"/>
          <p:cNvSpPr>
            <a:spLocks noGrp="1" noChangeArrowheads="1"/>
          </p:cNvSpPr>
          <p:nvPr>
            <p:ph idx="1"/>
          </p:nvPr>
        </p:nvSpPr>
        <p:spPr>
          <a:xfrm>
            <a:off x="0" y="836712"/>
            <a:ext cx="9144000" cy="5995888"/>
          </a:xfrm>
          <a:prstGeom prst="rect">
            <a:avLst/>
          </a:prstGeom>
        </p:spPr>
        <p:txBody>
          <a:bodyPr>
            <a:noAutofit/>
          </a:bodyPr>
          <a:lstStyle/>
          <a:p>
            <a:pPr marL="468000" lvl="1" indent="-468000" eaLnBrk="1" hangingPunct="1">
              <a:lnSpc>
                <a:spcPct val="100000"/>
              </a:lnSpc>
              <a:spcBef>
                <a:spcPts val="12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图的抽象数据类型定义如下：</a:t>
            </a:r>
            <a:endParaRPr lang="en-US" altLang="zh-CN">
              <a:latin typeface="Verdana" panose="020B0604030504040204" pitchFamily="34" charset="0"/>
              <a:cs typeface="Verdana" panose="020B0604030504040204" pitchFamily="34" charset="0"/>
            </a:endParaRPr>
          </a:p>
          <a:p>
            <a:pPr marL="468000" lvl="1" indent="0" eaLnBrk="1" hangingPunct="1">
              <a:lnSpc>
                <a:spcPct val="100000"/>
              </a:lnSpc>
              <a:spcBef>
                <a:spcPts val="1200"/>
              </a:spcBef>
              <a:buClr>
                <a:schemeClr val="tx1"/>
              </a:buClr>
              <a:buNone/>
              <a:defRPr/>
            </a:pPr>
            <a:r>
              <a:rPr lang="en-US" altLang="zh-CN" sz="2000" b="1">
                <a:latin typeface="Verdana" panose="020B0604030504040204" pitchFamily="34" charset="0"/>
                <a:cs typeface="Verdana" panose="020B0604030504040204" pitchFamily="34" charset="0"/>
              </a:rPr>
              <a:t>ADT Graph{</a:t>
            </a:r>
          </a:p>
          <a:p>
            <a:pPr marL="468000" lvl="1" indent="0" eaLnBrk="1" hangingPunct="1">
              <a:lnSpc>
                <a:spcPct val="100000"/>
              </a:lnSpc>
              <a:spcBef>
                <a:spcPts val="1200"/>
              </a:spcBef>
              <a:buClr>
                <a:schemeClr val="tx1"/>
              </a:buClr>
              <a:buNone/>
              <a:defRPr/>
            </a:pPr>
            <a:r>
              <a:rPr lang="en-US" altLang="zh-CN" sz="2000">
                <a:latin typeface="Verdana" panose="020B0604030504040204" pitchFamily="34" charset="0"/>
                <a:cs typeface="Verdana" panose="020B0604030504040204" pitchFamily="34" charset="0"/>
              </a:rPr>
              <a:t>    </a:t>
            </a:r>
            <a:r>
              <a:rPr lang="zh-CN" altLang="en-US" sz="2000" b="1">
                <a:solidFill>
                  <a:srgbClr val="FF0000"/>
                </a:solidFill>
                <a:latin typeface="Verdana" panose="020B0604030504040204" pitchFamily="34" charset="0"/>
                <a:cs typeface="Verdana" panose="020B0604030504040204" pitchFamily="34" charset="0"/>
              </a:rPr>
              <a:t>数据对象：</a:t>
            </a:r>
            <a:endParaRPr lang="en-US" altLang="zh-CN" sz="2000" b="1">
              <a:solidFill>
                <a:srgbClr val="FF0000"/>
              </a:solidFill>
              <a:latin typeface="Verdana" panose="020B0604030504040204" pitchFamily="34" charset="0"/>
              <a:cs typeface="Verdana" panose="020B0604030504040204" pitchFamily="34" charset="0"/>
            </a:endParaRPr>
          </a:p>
          <a:p>
            <a:pPr marL="468000" lvl="1" indent="0" eaLnBrk="1" hangingPunct="1">
              <a:lnSpc>
                <a:spcPct val="100000"/>
              </a:lnSpc>
              <a:spcBef>
                <a:spcPts val="1200"/>
              </a:spcBef>
              <a:buClr>
                <a:schemeClr val="tx1"/>
              </a:buClr>
              <a:buNone/>
              <a:defRPr/>
            </a:pPr>
            <a:r>
              <a:rPr lang="en-US" altLang="zh-CN" sz="2000">
                <a:latin typeface="Verdana" panose="020B0604030504040204" pitchFamily="34" charset="0"/>
                <a:cs typeface="Verdana" panose="020B0604030504040204" pitchFamily="34" charset="0"/>
              </a:rPr>
              <a:t>             V</a:t>
            </a:r>
            <a:r>
              <a:rPr lang="zh-CN" altLang="en-US" sz="2000">
                <a:latin typeface="Verdana" panose="020B0604030504040204" pitchFamily="34" charset="0"/>
                <a:cs typeface="Verdana" panose="020B0604030504040204" pitchFamily="34" charset="0"/>
              </a:rPr>
              <a:t>是具有相同特性的数据元素的集合，称为顶点集</a:t>
            </a:r>
            <a:endParaRPr lang="en-US" altLang="zh-CN" sz="2000">
              <a:latin typeface="Verdana" panose="020B0604030504040204" pitchFamily="34" charset="0"/>
              <a:cs typeface="Verdana" panose="020B0604030504040204" pitchFamily="34" charset="0"/>
            </a:endParaRPr>
          </a:p>
          <a:p>
            <a:pPr marL="468000" lvl="1" indent="0" eaLnBrk="1" hangingPunct="1">
              <a:lnSpc>
                <a:spcPct val="100000"/>
              </a:lnSpc>
              <a:spcBef>
                <a:spcPts val="1200"/>
              </a:spcBef>
              <a:buClr>
                <a:schemeClr val="tx1"/>
              </a:buClr>
              <a:buNone/>
              <a:defRPr/>
            </a:pPr>
            <a:r>
              <a:rPr lang="en-US" altLang="zh-CN" sz="2000">
                <a:latin typeface="Verdana" panose="020B0604030504040204" pitchFamily="34" charset="0"/>
                <a:cs typeface="Verdana" panose="020B0604030504040204" pitchFamily="34" charset="0"/>
              </a:rPr>
              <a:t>    </a:t>
            </a:r>
            <a:r>
              <a:rPr lang="zh-CN" altLang="en-US" sz="2000" b="1">
                <a:solidFill>
                  <a:srgbClr val="FF0000"/>
                </a:solidFill>
                <a:latin typeface="Verdana" panose="020B0604030504040204" pitchFamily="34" charset="0"/>
                <a:cs typeface="Verdana" panose="020B0604030504040204" pitchFamily="34" charset="0"/>
              </a:rPr>
              <a:t>数据关系：</a:t>
            </a:r>
            <a:endParaRPr lang="en-US" altLang="zh-CN" sz="2000" b="1">
              <a:solidFill>
                <a:srgbClr val="FF0000"/>
              </a:solidFill>
              <a:latin typeface="Verdana" panose="020B0604030504040204" pitchFamily="34" charset="0"/>
              <a:cs typeface="Verdana" panose="020B0604030504040204" pitchFamily="34" charset="0"/>
            </a:endParaRPr>
          </a:p>
          <a:p>
            <a:pPr marL="468000" lvl="1" indent="0" eaLnBrk="1" hangingPunct="1">
              <a:lnSpc>
                <a:spcPct val="100000"/>
              </a:lnSpc>
              <a:spcBef>
                <a:spcPts val="1200"/>
              </a:spcBef>
              <a:buClr>
                <a:schemeClr val="tx1"/>
              </a:buClr>
              <a:buNone/>
              <a:defRPr/>
            </a:pPr>
            <a:r>
              <a:rPr lang="en-US" altLang="zh-CN" sz="2000">
                <a:latin typeface="Verdana" panose="020B0604030504040204" pitchFamily="34" charset="0"/>
                <a:cs typeface="Verdana" panose="020B0604030504040204" pitchFamily="34" charset="0"/>
              </a:rPr>
              <a:t>             R={VR}</a:t>
            </a:r>
          </a:p>
          <a:p>
            <a:pPr marL="468000" lvl="1" indent="0" eaLnBrk="1" hangingPunct="1">
              <a:lnSpc>
                <a:spcPct val="100000"/>
              </a:lnSpc>
              <a:spcBef>
                <a:spcPts val="1200"/>
              </a:spcBef>
              <a:buClr>
                <a:schemeClr val="tx1"/>
              </a:buClr>
              <a:buNone/>
              <a:defRPr/>
            </a:pPr>
            <a:r>
              <a:rPr lang="en-US" altLang="zh-CN" sz="2000">
                <a:latin typeface="Verdana" panose="020B0604030504040204" pitchFamily="34" charset="0"/>
                <a:cs typeface="Verdana" panose="020B0604030504040204" pitchFamily="34" charset="0"/>
              </a:rPr>
              <a:t>             VR={&lt;v, w&gt;|v, w∈V</a:t>
            </a:r>
            <a:r>
              <a:rPr lang="zh-CN" altLang="en-US" sz="2000">
                <a:latin typeface="Verdana" panose="020B0604030504040204" pitchFamily="34" charset="0"/>
                <a:cs typeface="Verdana" panose="020B0604030504040204" pitchFamily="34" charset="0"/>
              </a:rPr>
              <a:t>且</a:t>
            </a:r>
            <a:r>
              <a:rPr lang="en-US" altLang="zh-CN" sz="2000">
                <a:latin typeface="Verdana" panose="020B0604030504040204" pitchFamily="34" charset="0"/>
                <a:cs typeface="Verdana" panose="020B0604030504040204" pitchFamily="34" charset="0"/>
              </a:rPr>
              <a:t>P(V, W), &lt;v, w&gt;</a:t>
            </a:r>
            <a:r>
              <a:rPr lang="zh-CN" altLang="en-US" sz="2000">
                <a:latin typeface="Verdana" panose="020B0604030504040204" pitchFamily="34" charset="0"/>
                <a:cs typeface="Verdana" panose="020B0604030504040204" pitchFamily="34" charset="0"/>
              </a:rPr>
              <a:t>表示从</a:t>
            </a:r>
            <a:r>
              <a:rPr lang="en-US" altLang="zh-CN" sz="2000">
                <a:latin typeface="Verdana" panose="020B0604030504040204" pitchFamily="34" charset="0"/>
                <a:cs typeface="Verdana" panose="020B0604030504040204" pitchFamily="34" charset="0"/>
              </a:rPr>
              <a:t>v</a:t>
            </a:r>
            <a:r>
              <a:rPr lang="zh-CN" altLang="en-US" sz="2000">
                <a:latin typeface="Verdana" panose="020B0604030504040204" pitchFamily="34" charset="0"/>
                <a:cs typeface="Verdana" panose="020B0604030504040204" pitchFamily="34" charset="0"/>
              </a:rPr>
              <a:t>到</a:t>
            </a:r>
            <a:r>
              <a:rPr lang="en-US" altLang="zh-CN" sz="2000">
                <a:latin typeface="Verdana" panose="020B0604030504040204" pitchFamily="34" charset="0"/>
                <a:cs typeface="Verdana" panose="020B0604030504040204" pitchFamily="34" charset="0"/>
              </a:rPr>
              <a:t>w</a:t>
            </a:r>
            <a:r>
              <a:rPr lang="zh-CN" altLang="en-US" sz="2000">
                <a:latin typeface="Verdana" panose="020B0604030504040204" pitchFamily="34" charset="0"/>
                <a:cs typeface="Verdana" panose="020B0604030504040204" pitchFamily="34" charset="0"/>
              </a:rPr>
              <a:t>的弧，</a:t>
            </a:r>
            <a:endParaRPr lang="en-US" altLang="zh-CN" sz="2000">
              <a:latin typeface="Verdana" panose="020B0604030504040204" pitchFamily="34" charset="0"/>
              <a:cs typeface="Verdana" panose="020B0604030504040204" pitchFamily="34" charset="0"/>
            </a:endParaRPr>
          </a:p>
          <a:p>
            <a:pPr marL="468000" lvl="1" indent="0" eaLnBrk="1" hangingPunct="1">
              <a:lnSpc>
                <a:spcPct val="100000"/>
              </a:lnSpc>
              <a:spcBef>
                <a:spcPts val="1200"/>
              </a:spcBef>
              <a:buClr>
                <a:schemeClr val="tx1"/>
              </a:buClr>
              <a:buNone/>
              <a:defRPr/>
            </a:pPr>
            <a:r>
              <a:rPr lang="en-US" altLang="zh-CN" sz="2000">
                <a:latin typeface="Verdana" panose="020B0604030504040204" pitchFamily="34" charset="0"/>
                <a:cs typeface="Verdana" panose="020B0604030504040204" pitchFamily="34" charset="0"/>
              </a:rPr>
              <a:t>                      </a:t>
            </a:r>
            <a:r>
              <a:rPr lang="zh-CN" altLang="en-US" sz="2000">
                <a:latin typeface="Verdana" panose="020B0604030504040204" pitchFamily="34" charset="0"/>
                <a:cs typeface="Verdana" panose="020B0604030504040204" pitchFamily="34" charset="0"/>
              </a:rPr>
              <a:t>谓词</a:t>
            </a:r>
            <a:r>
              <a:rPr lang="en-US" altLang="zh-CN" sz="2000">
                <a:latin typeface="Verdana" panose="020B0604030504040204" pitchFamily="34" charset="0"/>
                <a:cs typeface="Verdana" panose="020B0604030504040204" pitchFamily="34" charset="0"/>
              </a:rPr>
              <a:t>P(V,W)</a:t>
            </a:r>
            <a:r>
              <a:rPr lang="zh-CN" altLang="en-US" sz="2000">
                <a:latin typeface="Verdana" panose="020B0604030504040204" pitchFamily="34" charset="0"/>
                <a:cs typeface="Verdana" panose="020B0604030504040204" pitchFamily="34" charset="0"/>
              </a:rPr>
              <a:t>定义了弧</a:t>
            </a:r>
            <a:r>
              <a:rPr lang="en-US" altLang="zh-CN" sz="2000">
                <a:latin typeface="Verdana" panose="020B0604030504040204" pitchFamily="34" charset="0"/>
                <a:cs typeface="Verdana" panose="020B0604030504040204" pitchFamily="34" charset="0"/>
              </a:rPr>
              <a:t>&lt;v, w&gt;</a:t>
            </a:r>
            <a:r>
              <a:rPr lang="zh-CN" altLang="en-US" sz="2000">
                <a:latin typeface="Verdana" panose="020B0604030504040204" pitchFamily="34" charset="0"/>
                <a:cs typeface="Verdana" panose="020B0604030504040204" pitchFamily="34" charset="0"/>
              </a:rPr>
              <a:t>的意义或信息</a:t>
            </a:r>
            <a:r>
              <a:rPr lang="en-US" altLang="zh-CN" sz="2000">
                <a:latin typeface="Verdana" panose="020B0604030504040204" pitchFamily="34" charset="0"/>
                <a:cs typeface="Verdana" panose="020B0604030504040204" pitchFamily="34" charset="0"/>
              </a:rPr>
              <a:t>}</a:t>
            </a:r>
          </a:p>
          <a:p>
            <a:pPr marL="468000" lvl="1" indent="0" eaLnBrk="1" hangingPunct="1">
              <a:lnSpc>
                <a:spcPct val="100000"/>
              </a:lnSpc>
              <a:spcBef>
                <a:spcPts val="1200"/>
              </a:spcBef>
              <a:buClr>
                <a:schemeClr val="tx1"/>
              </a:buClr>
              <a:buNone/>
              <a:defRPr/>
            </a:pPr>
            <a:r>
              <a:rPr lang="zh-CN" altLang="en-US" sz="2000">
                <a:latin typeface="Verdana" panose="020B0604030504040204" pitchFamily="34" charset="0"/>
                <a:cs typeface="Verdana" panose="020B0604030504040204" pitchFamily="34" charset="0"/>
              </a:rPr>
              <a:t>    </a:t>
            </a:r>
            <a:r>
              <a:rPr lang="zh-CN" altLang="en-US" sz="2000" b="1">
                <a:solidFill>
                  <a:srgbClr val="FF0000"/>
                </a:solidFill>
                <a:latin typeface="Verdana" panose="020B0604030504040204" pitchFamily="34" charset="0"/>
                <a:cs typeface="Verdana" panose="020B0604030504040204" pitchFamily="34" charset="0"/>
              </a:rPr>
              <a:t>基本操作：</a:t>
            </a:r>
            <a:endParaRPr lang="en-US" altLang="zh-CN" sz="2000" b="1">
              <a:solidFill>
                <a:srgbClr val="FF0000"/>
              </a:solidFill>
              <a:latin typeface="Verdana" panose="020B0604030504040204" pitchFamily="34" charset="0"/>
              <a:cs typeface="Verdana" panose="020B0604030504040204" pitchFamily="34" charset="0"/>
            </a:endParaRPr>
          </a:p>
          <a:p>
            <a:pPr marL="468000" lvl="1" indent="0" eaLnBrk="1" hangingPunct="1">
              <a:lnSpc>
                <a:spcPct val="100000"/>
              </a:lnSpc>
              <a:spcBef>
                <a:spcPts val="1200"/>
              </a:spcBef>
              <a:buClr>
                <a:schemeClr val="tx1"/>
              </a:buClr>
              <a:buNone/>
              <a:defRPr/>
            </a:pPr>
            <a:r>
              <a:rPr lang="en-US" altLang="zh-CN" sz="2000">
                <a:latin typeface="Verdana" panose="020B0604030504040204" pitchFamily="34" charset="0"/>
                <a:cs typeface="Verdana" panose="020B0604030504040204" pitchFamily="34" charset="0"/>
              </a:rPr>
              <a:t>             GraphCreate(G, V, VR) </a:t>
            </a:r>
            <a:r>
              <a:rPr lang="en-US" altLang="zh-CN" sz="2000" b="1">
                <a:solidFill>
                  <a:srgbClr val="006600"/>
                </a:solidFill>
                <a:cs typeface="Verdana" panose="020B0604030504040204" pitchFamily="34" charset="0"/>
              </a:rPr>
              <a:t>// </a:t>
            </a:r>
            <a:r>
              <a:rPr lang="zh-CN" altLang="en-US" sz="2000" b="1">
                <a:solidFill>
                  <a:srgbClr val="006600"/>
                </a:solidFill>
                <a:cs typeface="Verdana" panose="020B0604030504040204" pitchFamily="34" charset="0"/>
              </a:rPr>
              <a:t>以顶点集合</a:t>
            </a:r>
            <a:r>
              <a:rPr lang="en-US" altLang="zh-CN" sz="2000" b="1">
                <a:solidFill>
                  <a:srgbClr val="006600"/>
                </a:solidFill>
                <a:cs typeface="Verdana" panose="020B0604030504040204" pitchFamily="34" charset="0"/>
              </a:rPr>
              <a:t>V</a:t>
            </a:r>
            <a:r>
              <a:rPr lang="zh-CN" altLang="en-US" sz="2000" b="1">
                <a:solidFill>
                  <a:srgbClr val="006600"/>
                </a:solidFill>
                <a:cs typeface="Verdana" panose="020B0604030504040204" pitchFamily="34" charset="0"/>
              </a:rPr>
              <a:t>和弧集合</a:t>
            </a:r>
            <a:r>
              <a:rPr lang="en-US" altLang="zh-CN" sz="2000" b="1">
                <a:solidFill>
                  <a:srgbClr val="006600"/>
                </a:solidFill>
                <a:cs typeface="Verdana" panose="020B0604030504040204" pitchFamily="34" charset="0"/>
              </a:rPr>
              <a:t>VR</a:t>
            </a:r>
            <a:r>
              <a:rPr lang="zh-CN" altLang="en-US" sz="2000" b="1">
                <a:solidFill>
                  <a:srgbClr val="006600"/>
                </a:solidFill>
                <a:cs typeface="Verdana" panose="020B0604030504040204" pitchFamily="34" charset="0"/>
              </a:rPr>
              <a:t>构造图</a:t>
            </a:r>
            <a:r>
              <a:rPr lang="en-US" altLang="zh-CN" sz="2000" b="1">
                <a:solidFill>
                  <a:srgbClr val="006600"/>
                </a:solidFill>
                <a:cs typeface="Verdana" panose="020B0604030504040204" pitchFamily="34" charset="0"/>
              </a:rPr>
              <a:t>G     </a:t>
            </a:r>
          </a:p>
          <a:p>
            <a:pPr marL="468000" lvl="1" indent="0" eaLnBrk="1" hangingPunct="1">
              <a:lnSpc>
                <a:spcPct val="100000"/>
              </a:lnSpc>
              <a:spcBef>
                <a:spcPts val="1200"/>
              </a:spcBef>
              <a:buClr>
                <a:schemeClr val="tx1"/>
              </a:buClr>
              <a:buNone/>
              <a:defRPr/>
            </a:pPr>
            <a:r>
              <a:rPr lang="en-US" altLang="zh-CN" sz="2000">
                <a:latin typeface="Verdana" panose="020B0604030504040204" pitchFamily="34" charset="0"/>
                <a:cs typeface="Verdana" panose="020B0604030504040204" pitchFamily="34" charset="0"/>
              </a:rPr>
              <a:t>             GraphDestroy(G)         </a:t>
            </a:r>
            <a:r>
              <a:rPr lang="en-US" altLang="zh-CN" sz="2000" b="1">
                <a:solidFill>
                  <a:srgbClr val="006600"/>
                </a:solidFill>
                <a:cs typeface="Verdana" panose="020B0604030504040204" pitchFamily="34" charset="0"/>
              </a:rPr>
              <a:t>// </a:t>
            </a:r>
            <a:r>
              <a:rPr lang="zh-CN" altLang="en-US" sz="2000" b="1">
                <a:solidFill>
                  <a:srgbClr val="006600"/>
                </a:solidFill>
                <a:cs typeface="Verdana" panose="020B0604030504040204" pitchFamily="34" charset="0"/>
              </a:rPr>
              <a:t>删除图</a:t>
            </a:r>
            <a:r>
              <a:rPr lang="en-US" altLang="zh-CN" sz="2000" b="1">
                <a:solidFill>
                  <a:srgbClr val="006600"/>
                </a:solidFill>
                <a:cs typeface="Verdana" panose="020B0604030504040204" pitchFamily="34" charset="0"/>
              </a:rPr>
              <a:t>G</a:t>
            </a:r>
            <a:r>
              <a:rPr lang="zh-CN" altLang="en-US" sz="2000" b="1">
                <a:solidFill>
                  <a:srgbClr val="006600"/>
                </a:solidFill>
                <a:cs typeface="Verdana" panose="020B0604030504040204" pitchFamily="34" charset="0"/>
              </a:rPr>
              <a:t>，如果</a:t>
            </a:r>
            <a:r>
              <a:rPr lang="en-US" altLang="zh-CN" sz="2000" b="1">
                <a:solidFill>
                  <a:srgbClr val="006600"/>
                </a:solidFill>
                <a:cs typeface="Verdana" panose="020B0604030504040204" pitchFamily="34" charset="0"/>
              </a:rPr>
              <a:t>G</a:t>
            </a:r>
            <a:r>
              <a:rPr lang="zh-CN" altLang="en-US" sz="2000" b="1">
                <a:solidFill>
                  <a:srgbClr val="006600"/>
                </a:solidFill>
                <a:cs typeface="Verdana" panose="020B0604030504040204" pitchFamily="34" charset="0"/>
              </a:rPr>
              <a:t>存在，删除</a:t>
            </a:r>
            <a:r>
              <a:rPr lang="en-US" altLang="zh-CN" sz="2000" b="1">
                <a:solidFill>
                  <a:srgbClr val="006600"/>
                </a:solidFill>
                <a:cs typeface="Verdana" panose="020B0604030504040204" pitchFamily="34" charset="0"/>
              </a:rPr>
              <a:t>G</a:t>
            </a:r>
          </a:p>
          <a:p>
            <a:pPr marL="468000" lvl="1" indent="0">
              <a:lnSpc>
                <a:spcPct val="100000"/>
              </a:lnSpc>
              <a:spcBef>
                <a:spcPts val="1200"/>
              </a:spcBef>
              <a:buClr>
                <a:schemeClr val="tx1"/>
              </a:buClr>
              <a:buNone/>
              <a:defRPr/>
            </a:pPr>
            <a:r>
              <a:rPr lang="en-US" altLang="zh-CN" sz="2000">
                <a:latin typeface="Verdana" panose="020B0604030504040204" pitchFamily="34" charset="0"/>
                <a:cs typeface="Verdana" panose="020B0604030504040204" pitchFamily="34" charset="0"/>
              </a:rPr>
              <a:t>             GraphLocateVertex(G, V) </a:t>
            </a:r>
            <a:r>
              <a:rPr lang="en-US" altLang="zh-CN" sz="2000" b="1">
                <a:solidFill>
                  <a:srgbClr val="006600"/>
                </a:solidFill>
                <a:cs typeface="Verdana" panose="020B0604030504040204" pitchFamily="34" charset="0"/>
              </a:rPr>
              <a:t>// </a:t>
            </a:r>
            <a:r>
              <a:rPr lang="zh-CN" altLang="en-US" sz="2000" b="1">
                <a:solidFill>
                  <a:srgbClr val="006600"/>
                </a:solidFill>
                <a:cs typeface="Verdana" panose="020B0604030504040204" pitchFamily="34" charset="0"/>
              </a:rPr>
              <a:t>定位，返回顶点</a:t>
            </a:r>
            <a:r>
              <a:rPr lang="en-US" altLang="zh-CN" sz="2000" b="1">
                <a:solidFill>
                  <a:srgbClr val="006600"/>
                </a:solidFill>
                <a:cs typeface="Verdana" panose="020B0604030504040204" pitchFamily="34" charset="0"/>
              </a:rPr>
              <a:t>V</a:t>
            </a:r>
            <a:r>
              <a:rPr lang="zh-CN" altLang="en-US" sz="2000" b="1">
                <a:solidFill>
                  <a:srgbClr val="006600"/>
                </a:solidFill>
                <a:cs typeface="Verdana" panose="020B0604030504040204" pitchFamily="34" charset="0"/>
              </a:rPr>
              <a:t>在</a:t>
            </a:r>
            <a:r>
              <a:rPr lang="en-US" altLang="zh-CN" sz="2000" b="1">
                <a:solidFill>
                  <a:srgbClr val="006600"/>
                </a:solidFill>
                <a:cs typeface="Verdana" panose="020B0604030504040204" pitchFamily="34" charset="0"/>
              </a:rPr>
              <a:t>G</a:t>
            </a:r>
            <a:r>
              <a:rPr lang="zh-CN" altLang="en-US" sz="2000" b="1">
                <a:solidFill>
                  <a:srgbClr val="006600"/>
                </a:solidFill>
                <a:cs typeface="Verdana" panose="020B0604030504040204" pitchFamily="34" charset="0"/>
              </a:rPr>
              <a:t>中的位置</a:t>
            </a:r>
            <a:r>
              <a:rPr lang="en-US" altLang="zh-CN" sz="2000" b="1">
                <a:solidFill>
                  <a:srgbClr val="006600"/>
                </a:solidFill>
                <a:cs typeface="Verdana" panose="020B0604030504040204" pitchFamily="34" charset="0"/>
              </a:rPr>
              <a:t>  </a:t>
            </a:r>
          </a:p>
          <a:p>
            <a:pPr marL="468000" lvl="1" indent="0" eaLnBrk="1" hangingPunct="1">
              <a:lnSpc>
                <a:spcPct val="100000"/>
              </a:lnSpc>
              <a:spcBef>
                <a:spcPts val="1200"/>
              </a:spcBef>
              <a:buClr>
                <a:schemeClr val="tx1"/>
              </a:buClr>
              <a:buNone/>
              <a:defRPr/>
            </a:pPr>
            <a:r>
              <a:rPr lang="en-US" altLang="zh-CN" sz="2000">
                <a:latin typeface="Verdana" panose="020B0604030504040204" pitchFamily="34" charset="0"/>
                <a:cs typeface="Verdana" panose="020B0604030504040204" pitchFamily="34" charset="0"/>
              </a:rPr>
              <a:t>             GraphGetVertex(G, V)      </a:t>
            </a:r>
            <a:r>
              <a:rPr lang="en-US" altLang="zh-CN" sz="2000" b="1">
                <a:solidFill>
                  <a:srgbClr val="006600"/>
                </a:solidFill>
                <a:cs typeface="Verdana" panose="020B0604030504040204" pitchFamily="34" charset="0"/>
              </a:rPr>
              <a:t>// </a:t>
            </a:r>
            <a:r>
              <a:rPr lang="zh-CN" altLang="en-US" sz="2000" b="1">
                <a:solidFill>
                  <a:srgbClr val="006600"/>
                </a:solidFill>
                <a:cs typeface="Verdana" panose="020B0604030504040204" pitchFamily="34" charset="0"/>
              </a:rPr>
              <a:t>取值操作，返回</a:t>
            </a:r>
            <a:r>
              <a:rPr lang="en-US" altLang="zh-CN" sz="2000" b="1">
                <a:solidFill>
                  <a:srgbClr val="006600"/>
                </a:solidFill>
                <a:cs typeface="Verdana" panose="020B0604030504040204" pitchFamily="34" charset="0"/>
              </a:rPr>
              <a:t>V</a:t>
            </a:r>
            <a:r>
              <a:rPr lang="zh-CN" altLang="en-US" sz="2000" b="1">
                <a:solidFill>
                  <a:srgbClr val="006600"/>
                </a:solidFill>
                <a:cs typeface="Verdana" panose="020B0604030504040204" pitchFamily="34" charset="0"/>
              </a:rPr>
              <a:t>的值</a:t>
            </a:r>
            <a:endParaRPr lang="en-US" altLang="zh-CN" sz="2000" b="1" dirty="0">
              <a:solidFill>
                <a:srgbClr val="006600"/>
              </a:solidFill>
              <a:cs typeface="Verdana" panose="020B0604030504040204" pitchFamily="34" charset="0"/>
            </a:endParaRPr>
          </a:p>
        </p:txBody>
      </p:sp>
    </p:spTree>
    <p:extLst>
      <p:ext uri="{BB962C8B-B14F-4D97-AF65-F5344CB8AC3E}">
        <p14:creationId xmlns:p14="http://schemas.microsoft.com/office/powerpoint/2010/main" val="443004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left)">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left)">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wipe(left)">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wipe(left)">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wipe(left)">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wipe(left)">
                                      <p:cBhvr>
                                        <p:cTn id="32" dur="500"/>
                                        <p:tgtEl>
                                          <p:spTgt spid="102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Effect transition="in" filter="fade">
                                      <p:cBhvr>
                                        <p:cTn id="37" dur="500"/>
                                        <p:tgtEl>
                                          <p:spTgt spid="1024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7" end="7"/>
                                            </p:txEl>
                                          </p:spTgt>
                                        </p:tgtEl>
                                        <p:attrNameLst>
                                          <p:attrName>style.visibility</p:attrName>
                                        </p:attrNameLst>
                                      </p:cBhvr>
                                      <p:to>
                                        <p:strVal val="visible"/>
                                      </p:to>
                                    </p:set>
                                    <p:animEffect transition="in" filter="fade">
                                      <p:cBhvr>
                                        <p:cTn id="40" dur="500"/>
                                        <p:tgtEl>
                                          <p:spTgt spid="1024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0243">
                                            <p:txEl>
                                              <p:pRg st="8" end="8"/>
                                            </p:txEl>
                                          </p:spTgt>
                                        </p:tgtEl>
                                        <p:attrNameLst>
                                          <p:attrName>style.visibility</p:attrName>
                                        </p:attrNameLst>
                                      </p:cBhvr>
                                      <p:to>
                                        <p:strVal val="visible"/>
                                      </p:to>
                                    </p:set>
                                    <p:animEffect transition="in" filter="wipe(left)">
                                      <p:cBhvr>
                                        <p:cTn id="45" dur="500"/>
                                        <p:tgtEl>
                                          <p:spTgt spid="10243">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243">
                                            <p:txEl>
                                              <p:pRg st="9" end="9"/>
                                            </p:txEl>
                                          </p:spTgt>
                                        </p:tgtEl>
                                        <p:attrNameLst>
                                          <p:attrName>style.visibility</p:attrName>
                                        </p:attrNameLst>
                                      </p:cBhvr>
                                      <p:to>
                                        <p:strVal val="visible"/>
                                      </p:to>
                                    </p:set>
                                    <p:animEffect transition="in" filter="fade">
                                      <p:cBhvr>
                                        <p:cTn id="48" dur="500"/>
                                        <p:tgtEl>
                                          <p:spTgt spid="10243">
                                            <p:txEl>
                                              <p:pRg st="9" end="9"/>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243">
                                            <p:txEl>
                                              <p:pRg st="10" end="10"/>
                                            </p:txEl>
                                          </p:spTgt>
                                        </p:tgtEl>
                                        <p:attrNameLst>
                                          <p:attrName>style.visibility</p:attrName>
                                        </p:attrNameLst>
                                      </p:cBhvr>
                                      <p:to>
                                        <p:strVal val="visible"/>
                                      </p:to>
                                    </p:set>
                                    <p:animEffect transition="in" filter="fade">
                                      <p:cBhvr>
                                        <p:cTn id="51" dur="500"/>
                                        <p:tgtEl>
                                          <p:spTgt spid="10243">
                                            <p:txEl>
                                              <p:pRg st="10" end="10"/>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243">
                                            <p:txEl>
                                              <p:pRg st="11" end="11"/>
                                            </p:txEl>
                                          </p:spTgt>
                                        </p:tgtEl>
                                        <p:attrNameLst>
                                          <p:attrName>style.visibility</p:attrName>
                                        </p:attrNameLst>
                                      </p:cBhvr>
                                      <p:to>
                                        <p:strVal val="visible"/>
                                      </p:to>
                                    </p:set>
                                    <p:animEffect transition="in" filter="fade">
                                      <p:cBhvr>
                                        <p:cTn id="54" dur="500"/>
                                        <p:tgtEl>
                                          <p:spTgt spid="10243">
                                            <p:txEl>
                                              <p:pRg st="11" end="11"/>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0243">
                                            <p:txEl>
                                              <p:pRg st="12" end="12"/>
                                            </p:txEl>
                                          </p:spTgt>
                                        </p:tgtEl>
                                        <p:attrNameLst>
                                          <p:attrName>style.visibility</p:attrName>
                                        </p:attrNameLst>
                                      </p:cBhvr>
                                      <p:to>
                                        <p:strVal val="visible"/>
                                      </p:to>
                                    </p:set>
                                    <p:animEffect transition="in" filter="fade">
                                      <p:cBhvr>
                                        <p:cTn id="57" dur="500"/>
                                        <p:tgtEl>
                                          <p:spTgt spid="10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5"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图的抽象数据类型</a:t>
            </a:r>
          </a:p>
        </p:txBody>
      </p:sp>
      <p:sp>
        <p:nvSpPr>
          <p:cNvPr id="10243" name="Rectangle 3"/>
          <p:cNvSpPr>
            <a:spLocks noGrp="1" noChangeArrowheads="1"/>
          </p:cNvSpPr>
          <p:nvPr>
            <p:ph idx="1"/>
          </p:nvPr>
        </p:nvSpPr>
        <p:spPr>
          <a:xfrm>
            <a:off x="0" y="836712"/>
            <a:ext cx="9144000" cy="5995888"/>
          </a:xfrm>
          <a:prstGeom prst="rect">
            <a:avLst/>
          </a:prstGeom>
        </p:spPr>
        <p:txBody>
          <a:bodyPr>
            <a:noAutofit/>
          </a:bodyPr>
          <a:lstStyle/>
          <a:p>
            <a:pPr marL="468000" lvl="1" indent="-468000" eaLnBrk="1" hangingPunct="1">
              <a:lnSpc>
                <a:spcPct val="100000"/>
              </a:lnSpc>
              <a:spcBef>
                <a:spcPts val="12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图的抽象数据类型定义如下：</a:t>
            </a:r>
            <a:endParaRPr lang="en-US" altLang="zh-CN">
              <a:latin typeface="Verdana" panose="020B0604030504040204" pitchFamily="34" charset="0"/>
              <a:cs typeface="Verdana" panose="020B0604030504040204" pitchFamily="34" charset="0"/>
            </a:endParaRPr>
          </a:p>
          <a:p>
            <a:pPr marL="468000" lvl="1" indent="0" eaLnBrk="1" hangingPunct="1">
              <a:lnSpc>
                <a:spcPct val="100000"/>
              </a:lnSpc>
              <a:spcBef>
                <a:spcPts val="1200"/>
              </a:spcBef>
              <a:buClr>
                <a:schemeClr val="tx1"/>
              </a:buClr>
              <a:buNone/>
              <a:defRPr/>
            </a:pPr>
            <a:r>
              <a:rPr lang="en-US" altLang="zh-CN" sz="2000" b="1">
                <a:latin typeface="Verdana" panose="020B0604030504040204" pitchFamily="34" charset="0"/>
                <a:cs typeface="Verdana" panose="020B0604030504040204" pitchFamily="34" charset="0"/>
              </a:rPr>
              <a:t>ADT Graph{</a:t>
            </a:r>
            <a:endParaRPr lang="en-US" altLang="zh-CN" sz="2000">
              <a:latin typeface="Verdana" panose="020B0604030504040204" pitchFamily="34" charset="0"/>
              <a:cs typeface="Verdana" panose="020B0604030504040204" pitchFamily="34" charset="0"/>
            </a:endParaRPr>
          </a:p>
          <a:p>
            <a:pPr marL="468000" lvl="1" indent="0" eaLnBrk="1" hangingPunct="1">
              <a:lnSpc>
                <a:spcPct val="100000"/>
              </a:lnSpc>
              <a:spcBef>
                <a:spcPts val="1200"/>
              </a:spcBef>
              <a:buClr>
                <a:schemeClr val="tx1"/>
              </a:buClr>
              <a:buNone/>
              <a:defRPr/>
            </a:pPr>
            <a:r>
              <a:rPr lang="zh-CN" altLang="en-US" sz="2000">
                <a:latin typeface="Verdana" panose="020B0604030504040204" pitchFamily="34" charset="0"/>
                <a:cs typeface="Verdana" panose="020B0604030504040204" pitchFamily="34" charset="0"/>
              </a:rPr>
              <a:t>    </a:t>
            </a:r>
            <a:r>
              <a:rPr lang="zh-CN" altLang="en-US" sz="2000" b="1">
                <a:solidFill>
                  <a:srgbClr val="FF0000"/>
                </a:solidFill>
                <a:latin typeface="Verdana" panose="020B0604030504040204" pitchFamily="34" charset="0"/>
                <a:cs typeface="Verdana" panose="020B0604030504040204" pitchFamily="34" charset="0"/>
              </a:rPr>
              <a:t>基本操作</a:t>
            </a:r>
            <a:r>
              <a:rPr lang="en-US" altLang="zh-CN" sz="2000" b="1">
                <a:solidFill>
                  <a:srgbClr val="FF0000"/>
                </a:solidFill>
                <a:latin typeface="Verdana" panose="020B0604030504040204" pitchFamily="34" charset="0"/>
                <a:cs typeface="Verdana" panose="020B0604030504040204" pitchFamily="34" charset="0"/>
              </a:rPr>
              <a:t>(</a:t>
            </a:r>
            <a:r>
              <a:rPr lang="zh-CN" altLang="en-US" sz="2000" b="1">
                <a:solidFill>
                  <a:srgbClr val="FF0000"/>
                </a:solidFill>
                <a:latin typeface="Verdana" panose="020B0604030504040204" pitchFamily="34" charset="0"/>
                <a:cs typeface="Verdana" panose="020B0604030504040204" pitchFamily="34" charset="0"/>
              </a:rPr>
              <a:t>续</a:t>
            </a:r>
            <a:r>
              <a:rPr lang="en-US" altLang="zh-CN" sz="2000" b="1">
                <a:solidFill>
                  <a:srgbClr val="FF0000"/>
                </a:solidFill>
                <a:latin typeface="Verdana" panose="020B0604030504040204" pitchFamily="34" charset="0"/>
                <a:cs typeface="Verdana" panose="020B0604030504040204" pitchFamily="34" charset="0"/>
              </a:rPr>
              <a:t>)</a:t>
            </a:r>
            <a:r>
              <a:rPr lang="zh-CN" altLang="en-US" sz="2000" b="1">
                <a:solidFill>
                  <a:srgbClr val="FF0000"/>
                </a:solidFill>
                <a:latin typeface="Verdana" panose="020B0604030504040204" pitchFamily="34" charset="0"/>
                <a:cs typeface="Verdana" panose="020B0604030504040204" pitchFamily="34" charset="0"/>
              </a:rPr>
              <a:t>：</a:t>
            </a:r>
            <a:endParaRPr lang="en-US" altLang="zh-CN" sz="2000" b="1">
              <a:solidFill>
                <a:srgbClr val="FF0000"/>
              </a:solidFill>
              <a:latin typeface="Verdana" panose="020B0604030504040204" pitchFamily="34" charset="0"/>
              <a:cs typeface="Verdana" panose="020B0604030504040204" pitchFamily="34" charset="0"/>
            </a:endParaRPr>
          </a:p>
          <a:p>
            <a:pPr marL="468000" lvl="1" indent="0" eaLnBrk="1" hangingPunct="1">
              <a:lnSpc>
                <a:spcPct val="100000"/>
              </a:lnSpc>
              <a:spcBef>
                <a:spcPts val="1200"/>
              </a:spcBef>
              <a:buClr>
                <a:schemeClr val="tx1"/>
              </a:buClr>
              <a:buNone/>
              <a:defRPr/>
            </a:pPr>
            <a:r>
              <a:rPr lang="en-US" altLang="zh-CN" sz="2000">
                <a:latin typeface="Verdana" panose="020B0604030504040204" pitchFamily="34" charset="0"/>
                <a:cs typeface="Verdana" panose="020B0604030504040204" pitchFamily="34" charset="0"/>
              </a:rPr>
              <a:t>             GraphFirstAdj(G, V)        </a:t>
            </a:r>
            <a:r>
              <a:rPr lang="en-US" altLang="zh-CN" sz="2000" b="1">
                <a:solidFill>
                  <a:srgbClr val="006600"/>
                </a:solidFill>
                <a:cs typeface="Verdana" panose="020B0604030504040204" pitchFamily="34" charset="0"/>
              </a:rPr>
              <a:t>// </a:t>
            </a:r>
            <a:r>
              <a:rPr lang="zh-CN" altLang="en-US" sz="2000" b="1">
                <a:solidFill>
                  <a:srgbClr val="006600"/>
                </a:solidFill>
                <a:cs typeface="Verdana" panose="020B0604030504040204" pitchFamily="34" charset="0"/>
              </a:rPr>
              <a:t>查询</a:t>
            </a:r>
            <a:r>
              <a:rPr lang="en-US" altLang="zh-CN" sz="2000" b="1">
                <a:solidFill>
                  <a:srgbClr val="006600"/>
                </a:solidFill>
                <a:cs typeface="Verdana" panose="020B0604030504040204" pitchFamily="34" charset="0"/>
              </a:rPr>
              <a:t>G</a:t>
            </a:r>
            <a:r>
              <a:rPr lang="zh-CN" altLang="en-US" sz="2000" b="1">
                <a:solidFill>
                  <a:srgbClr val="006600"/>
                </a:solidFill>
                <a:cs typeface="Verdana" panose="020B0604030504040204" pitchFamily="34" charset="0"/>
              </a:rPr>
              <a:t>中</a:t>
            </a:r>
            <a:r>
              <a:rPr lang="en-US" altLang="zh-CN" sz="2000" b="1">
                <a:solidFill>
                  <a:srgbClr val="006600"/>
                </a:solidFill>
                <a:cs typeface="Verdana" panose="020B0604030504040204" pitchFamily="34" charset="0"/>
              </a:rPr>
              <a:t>V</a:t>
            </a:r>
            <a:r>
              <a:rPr lang="zh-CN" altLang="en-US" sz="2000" b="1">
                <a:solidFill>
                  <a:srgbClr val="006600"/>
                </a:solidFill>
                <a:cs typeface="Verdana" panose="020B0604030504040204" pitchFamily="34" charset="0"/>
              </a:rPr>
              <a:t>的第一个邻接顶点</a:t>
            </a:r>
          </a:p>
          <a:p>
            <a:pPr marL="468000" lvl="1" indent="0" eaLnBrk="1" hangingPunct="1">
              <a:lnSpc>
                <a:spcPct val="100000"/>
              </a:lnSpc>
              <a:spcBef>
                <a:spcPts val="1200"/>
              </a:spcBef>
              <a:buClr>
                <a:schemeClr val="tx1"/>
              </a:buClr>
              <a:buNone/>
              <a:defRPr/>
            </a:pPr>
            <a:r>
              <a:rPr lang="zh-CN" altLang="en-US" sz="2000">
                <a:latin typeface="Verdana" panose="020B0604030504040204" pitchFamily="34" charset="0"/>
                <a:cs typeface="Verdana" panose="020B0604030504040204" pitchFamily="34" charset="0"/>
              </a:rPr>
              <a:t>             </a:t>
            </a:r>
            <a:r>
              <a:rPr lang="en-US" altLang="zh-CN" sz="2000">
                <a:latin typeface="Verdana" panose="020B0604030504040204" pitchFamily="34" charset="0"/>
                <a:cs typeface="Verdana" panose="020B0604030504040204" pitchFamily="34" charset="0"/>
              </a:rPr>
              <a:t>GraphNextAdj(G, V, W)    </a:t>
            </a:r>
            <a:r>
              <a:rPr lang="en-US" altLang="zh-CN" sz="2000" b="1">
                <a:solidFill>
                  <a:srgbClr val="006600"/>
                </a:solidFill>
                <a:cs typeface="Verdana" panose="020B0604030504040204" pitchFamily="34" charset="0"/>
              </a:rPr>
              <a:t>// </a:t>
            </a:r>
            <a:r>
              <a:rPr lang="zh-CN" altLang="en-US" sz="2000" b="1">
                <a:solidFill>
                  <a:srgbClr val="006600"/>
                </a:solidFill>
                <a:cs typeface="Verdana" panose="020B0604030504040204" pitchFamily="34" charset="0"/>
              </a:rPr>
              <a:t>求</a:t>
            </a:r>
            <a:r>
              <a:rPr lang="en-US" altLang="zh-CN" sz="2000" b="1">
                <a:solidFill>
                  <a:srgbClr val="006600"/>
                </a:solidFill>
                <a:cs typeface="Verdana" panose="020B0604030504040204" pitchFamily="34" charset="0"/>
              </a:rPr>
              <a:t>V</a:t>
            </a:r>
            <a:r>
              <a:rPr lang="zh-CN" altLang="en-US" sz="2000" b="1">
                <a:solidFill>
                  <a:srgbClr val="006600"/>
                </a:solidFill>
                <a:cs typeface="Verdana" panose="020B0604030504040204" pitchFamily="34" charset="0"/>
              </a:rPr>
              <a:t>相对于</a:t>
            </a:r>
            <a:r>
              <a:rPr lang="en-US" altLang="zh-CN" sz="2000" b="1">
                <a:solidFill>
                  <a:srgbClr val="006600"/>
                </a:solidFill>
                <a:cs typeface="Verdana" panose="020B0604030504040204" pitchFamily="34" charset="0"/>
              </a:rPr>
              <a:t>W</a:t>
            </a:r>
            <a:r>
              <a:rPr lang="zh-CN" altLang="en-US" sz="2000" b="1">
                <a:solidFill>
                  <a:srgbClr val="006600"/>
                </a:solidFill>
                <a:cs typeface="Verdana" panose="020B0604030504040204" pitchFamily="34" charset="0"/>
              </a:rPr>
              <a:t>的下一个邻接点</a:t>
            </a:r>
          </a:p>
          <a:p>
            <a:pPr marL="468000" lvl="1" indent="0" eaLnBrk="1" hangingPunct="1">
              <a:lnSpc>
                <a:spcPct val="100000"/>
              </a:lnSpc>
              <a:spcBef>
                <a:spcPts val="1200"/>
              </a:spcBef>
              <a:buClr>
                <a:schemeClr val="tx1"/>
              </a:buClr>
              <a:buNone/>
              <a:defRPr/>
            </a:pPr>
            <a:r>
              <a:rPr lang="zh-CN" altLang="en-US" sz="2000">
                <a:latin typeface="Verdana" panose="020B0604030504040204" pitchFamily="34" charset="0"/>
                <a:cs typeface="Verdana" panose="020B0604030504040204" pitchFamily="34" charset="0"/>
              </a:rPr>
              <a:t>             </a:t>
            </a:r>
            <a:r>
              <a:rPr lang="en-US" altLang="zh-CN" sz="2000">
                <a:latin typeface="Verdana" panose="020B0604030504040204" pitchFamily="34" charset="0"/>
                <a:cs typeface="Verdana" panose="020B0604030504040204" pitchFamily="34" charset="0"/>
              </a:rPr>
              <a:t>GraphInsertVertex(G, V)     </a:t>
            </a:r>
            <a:r>
              <a:rPr lang="en-US" altLang="zh-CN" sz="2000" b="1">
                <a:solidFill>
                  <a:srgbClr val="006600"/>
                </a:solidFill>
                <a:cs typeface="Verdana" panose="020B0604030504040204" pitchFamily="34" charset="0"/>
              </a:rPr>
              <a:t>// </a:t>
            </a:r>
            <a:r>
              <a:rPr lang="zh-CN" altLang="en-US" sz="2000" b="1">
                <a:solidFill>
                  <a:srgbClr val="006600"/>
                </a:solidFill>
                <a:cs typeface="Verdana" panose="020B0604030504040204" pitchFamily="34" charset="0"/>
              </a:rPr>
              <a:t>插入顶点</a:t>
            </a:r>
          </a:p>
          <a:p>
            <a:pPr marL="468000" lvl="1" indent="0" eaLnBrk="1" hangingPunct="1">
              <a:lnSpc>
                <a:spcPct val="100000"/>
              </a:lnSpc>
              <a:spcBef>
                <a:spcPts val="1200"/>
              </a:spcBef>
              <a:buClr>
                <a:schemeClr val="tx1"/>
              </a:buClr>
              <a:buNone/>
              <a:defRPr/>
            </a:pPr>
            <a:r>
              <a:rPr lang="zh-CN" altLang="en-US" sz="2000">
                <a:latin typeface="Verdana" panose="020B0604030504040204" pitchFamily="34" charset="0"/>
                <a:cs typeface="Verdana" panose="020B0604030504040204" pitchFamily="34" charset="0"/>
              </a:rPr>
              <a:t>             </a:t>
            </a:r>
            <a:r>
              <a:rPr lang="en-US" altLang="zh-CN" sz="2000">
                <a:latin typeface="Verdana" panose="020B0604030504040204" pitchFamily="34" charset="0"/>
                <a:cs typeface="Verdana" panose="020B0604030504040204" pitchFamily="34" charset="0"/>
              </a:rPr>
              <a:t>GraphDeleteVertex(G, V)    </a:t>
            </a:r>
            <a:r>
              <a:rPr lang="en-US" altLang="zh-CN" sz="2000" b="1">
                <a:solidFill>
                  <a:srgbClr val="006600"/>
                </a:solidFill>
                <a:cs typeface="Verdana" panose="020B0604030504040204" pitchFamily="34" charset="0"/>
              </a:rPr>
              <a:t>// </a:t>
            </a:r>
            <a:r>
              <a:rPr lang="zh-CN" altLang="en-US" sz="2000" b="1">
                <a:solidFill>
                  <a:srgbClr val="006600"/>
                </a:solidFill>
                <a:cs typeface="Verdana" panose="020B0604030504040204" pitchFamily="34" charset="0"/>
              </a:rPr>
              <a:t>删除顶点</a:t>
            </a:r>
          </a:p>
          <a:p>
            <a:pPr marL="468000" lvl="1" indent="0" eaLnBrk="1" hangingPunct="1">
              <a:lnSpc>
                <a:spcPct val="100000"/>
              </a:lnSpc>
              <a:spcBef>
                <a:spcPts val="1200"/>
              </a:spcBef>
              <a:buClr>
                <a:schemeClr val="tx1"/>
              </a:buClr>
              <a:buNone/>
              <a:defRPr/>
            </a:pPr>
            <a:r>
              <a:rPr lang="zh-CN" altLang="en-US" sz="2000">
                <a:latin typeface="Verdana" panose="020B0604030504040204" pitchFamily="34" charset="0"/>
                <a:cs typeface="Verdana" panose="020B0604030504040204" pitchFamily="34" charset="0"/>
              </a:rPr>
              <a:t>             </a:t>
            </a:r>
            <a:r>
              <a:rPr lang="en-US" altLang="zh-CN" sz="2000">
                <a:latin typeface="Verdana" panose="020B0604030504040204" pitchFamily="34" charset="0"/>
                <a:cs typeface="Verdana" panose="020B0604030504040204" pitchFamily="34" charset="0"/>
              </a:rPr>
              <a:t>GraphInsertArc(G, V, W)     </a:t>
            </a:r>
            <a:r>
              <a:rPr lang="en-US" altLang="zh-CN" sz="2000" b="1">
                <a:solidFill>
                  <a:srgbClr val="006600"/>
                </a:solidFill>
                <a:cs typeface="Verdana" panose="020B0604030504040204" pitchFamily="34" charset="0"/>
              </a:rPr>
              <a:t>// </a:t>
            </a:r>
            <a:r>
              <a:rPr lang="zh-CN" altLang="en-US" sz="2000" b="1">
                <a:solidFill>
                  <a:srgbClr val="006600"/>
                </a:solidFill>
                <a:cs typeface="Verdana" panose="020B0604030504040204" pitchFamily="34" charset="0"/>
              </a:rPr>
              <a:t>插入弧</a:t>
            </a:r>
          </a:p>
          <a:p>
            <a:pPr marL="468000" lvl="1" indent="0" eaLnBrk="1" hangingPunct="1">
              <a:lnSpc>
                <a:spcPct val="100000"/>
              </a:lnSpc>
              <a:spcBef>
                <a:spcPts val="1200"/>
              </a:spcBef>
              <a:buClr>
                <a:schemeClr val="tx1"/>
              </a:buClr>
              <a:buNone/>
              <a:defRPr/>
            </a:pPr>
            <a:r>
              <a:rPr lang="zh-CN" altLang="en-US" sz="2000">
                <a:latin typeface="Verdana" panose="020B0604030504040204" pitchFamily="34" charset="0"/>
                <a:cs typeface="Verdana" panose="020B0604030504040204" pitchFamily="34" charset="0"/>
              </a:rPr>
              <a:t>             </a:t>
            </a:r>
            <a:r>
              <a:rPr lang="en-US" altLang="zh-CN" sz="2000">
                <a:latin typeface="Verdana" panose="020B0604030504040204" pitchFamily="34" charset="0"/>
                <a:cs typeface="Verdana" panose="020B0604030504040204" pitchFamily="34" charset="0"/>
              </a:rPr>
              <a:t>GraphDeleteArc(G, V)         </a:t>
            </a:r>
            <a:r>
              <a:rPr lang="en-US" altLang="zh-CN" sz="2000" b="1">
                <a:solidFill>
                  <a:srgbClr val="006600"/>
                </a:solidFill>
                <a:cs typeface="Verdana" panose="020B0604030504040204" pitchFamily="34" charset="0"/>
              </a:rPr>
              <a:t>// </a:t>
            </a:r>
            <a:r>
              <a:rPr lang="zh-CN" altLang="en-US" sz="2000" b="1">
                <a:solidFill>
                  <a:srgbClr val="006600"/>
                </a:solidFill>
                <a:cs typeface="Verdana" panose="020B0604030504040204" pitchFamily="34" charset="0"/>
              </a:rPr>
              <a:t>删除弧</a:t>
            </a:r>
          </a:p>
          <a:p>
            <a:pPr marL="468000" lvl="1" indent="0" eaLnBrk="1" hangingPunct="1">
              <a:lnSpc>
                <a:spcPct val="100000"/>
              </a:lnSpc>
              <a:spcBef>
                <a:spcPts val="1200"/>
              </a:spcBef>
              <a:buClr>
                <a:schemeClr val="tx1"/>
              </a:buClr>
              <a:buNone/>
              <a:defRPr/>
            </a:pPr>
            <a:r>
              <a:rPr lang="zh-CN" altLang="en-US" sz="2000">
                <a:latin typeface="Verdana" panose="020B0604030504040204" pitchFamily="34" charset="0"/>
                <a:cs typeface="Verdana" panose="020B0604030504040204" pitchFamily="34" charset="0"/>
              </a:rPr>
              <a:t>             </a:t>
            </a:r>
            <a:r>
              <a:rPr lang="en-US" altLang="zh-CN" sz="2000">
                <a:latin typeface="Verdana" panose="020B0604030504040204" pitchFamily="34" charset="0"/>
                <a:cs typeface="Verdana" panose="020B0604030504040204" pitchFamily="34" charset="0"/>
              </a:rPr>
              <a:t>DFSTtraverse(G, V, Visit())  </a:t>
            </a:r>
            <a:r>
              <a:rPr lang="en-US" altLang="zh-CN" sz="2000" b="1">
                <a:solidFill>
                  <a:srgbClr val="006600"/>
                </a:solidFill>
                <a:cs typeface="Verdana" panose="020B0604030504040204" pitchFamily="34" charset="0"/>
              </a:rPr>
              <a:t>// </a:t>
            </a:r>
            <a:r>
              <a:rPr lang="zh-CN" altLang="en-US" sz="2000" b="1">
                <a:solidFill>
                  <a:srgbClr val="006600"/>
                </a:solidFill>
                <a:cs typeface="Verdana" panose="020B0604030504040204" pitchFamily="34" charset="0"/>
              </a:rPr>
              <a:t>深度遍历图</a:t>
            </a:r>
            <a:r>
              <a:rPr lang="en-US" altLang="zh-CN" sz="2000" b="1">
                <a:solidFill>
                  <a:srgbClr val="006600"/>
                </a:solidFill>
                <a:cs typeface="Verdana" panose="020B0604030504040204" pitchFamily="34" charset="0"/>
              </a:rPr>
              <a:t>G</a:t>
            </a:r>
            <a:endParaRPr lang="zh-CN" altLang="en-US" sz="2000">
              <a:latin typeface="Verdana" panose="020B0604030504040204" pitchFamily="34" charset="0"/>
              <a:cs typeface="Verdana" panose="020B0604030504040204" pitchFamily="34" charset="0"/>
            </a:endParaRPr>
          </a:p>
          <a:p>
            <a:pPr marL="468000" lvl="1" indent="0" eaLnBrk="1" hangingPunct="1">
              <a:lnSpc>
                <a:spcPct val="100000"/>
              </a:lnSpc>
              <a:spcBef>
                <a:spcPts val="1200"/>
              </a:spcBef>
              <a:buClr>
                <a:schemeClr val="tx1"/>
              </a:buClr>
              <a:buNone/>
              <a:defRPr/>
            </a:pPr>
            <a:r>
              <a:rPr lang="zh-CN" altLang="en-US" sz="2000">
                <a:latin typeface="Verdana" panose="020B0604030504040204" pitchFamily="34" charset="0"/>
                <a:cs typeface="Verdana" panose="020B0604030504040204" pitchFamily="34" charset="0"/>
              </a:rPr>
              <a:t>             </a:t>
            </a:r>
            <a:r>
              <a:rPr lang="en-US" altLang="zh-CN" sz="2000">
                <a:latin typeface="Verdana" panose="020B0604030504040204" pitchFamily="34" charset="0"/>
                <a:cs typeface="Verdana" panose="020B0604030504040204" pitchFamily="34" charset="0"/>
              </a:rPr>
              <a:t>BFSTtraverse(G, V, Visit())  </a:t>
            </a:r>
            <a:r>
              <a:rPr lang="en-US" altLang="zh-CN" sz="2000" b="1">
                <a:solidFill>
                  <a:srgbClr val="006600"/>
                </a:solidFill>
                <a:cs typeface="Verdana" panose="020B0604030504040204" pitchFamily="34" charset="0"/>
              </a:rPr>
              <a:t>// </a:t>
            </a:r>
            <a:r>
              <a:rPr lang="zh-CN" altLang="en-US" sz="2000" b="1">
                <a:solidFill>
                  <a:srgbClr val="006600"/>
                </a:solidFill>
                <a:cs typeface="Verdana" panose="020B0604030504040204" pitchFamily="34" charset="0"/>
              </a:rPr>
              <a:t>广度遍历图</a:t>
            </a:r>
            <a:r>
              <a:rPr lang="en-US" altLang="zh-CN" sz="2000" b="1">
                <a:solidFill>
                  <a:srgbClr val="006600"/>
                </a:solidFill>
                <a:cs typeface="Verdana" panose="020B0604030504040204" pitchFamily="34" charset="0"/>
              </a:rPr>
              <a:t>G</a:t>
            </a:r>
            <a:r>
              <a:rPr lang="en-US" altLang="zh-CN" sz="2000">
                <a:latin typeface="Verdana" panose="020B0604030504040204" pitchFamily="34" charset="0"/>
                <a:cs typeface="Verdana" panose="020B0604030504040204" pitchFamily="34" charset="0"/>
              </a:rPr>
              <a:t>   </a:t>
            </a:r>
          </a:p>
          <a:p>
            <a:pPr marL="468000" lvl="1" indent="0">
              <a:lnSpc>
                <a:spcPct val="100000"/>
              </a:lnSpc>
              <a:spcBef>
                <a:spcPts val="1200"/>
              </a:spcBef>
              <a:buClr>
                <a:schemeClr val="tx1"/>
              </a:buClr>
              <a:buNone/>
              <a:defRPr/>
            </a:pPr>
            <a:r>
              <a:rPr lang="en-US" altLang="zh-CN" sz="2000" b="1">
                <a:latin typeface="Verdana" panose="020B0604030504040204" pitchFamily="34" charset="0"/>
                <a:cs typeface="Verdana" panose="020B0604030504040204" pitchFamily="34" charset="0"/>
              </a:rPr>
              <a:t>}ADT Graph</a:t>
            </a:r>
            <a:endParaRPr lang="en-US" altLang="zh-CN" sz="2000" b="1" dirty="0">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27531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fade">
                                      <p:cBhvr>
                                        <p:cTn id="16" dur="500"/>
                                        <p:tgtEl>
                                          <p:spTgt spid="1024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Effect transition="in" filter="fade">
                                      <p:cBhvr>
                                        <p:cTn id="19" dur="500"/>
                                        <p:tgtEl>
                                          <p:spTgt spid="1024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243">
                                            <p:txEl>
                                              <p:pRg st="5" end="5"/>
                                            </p:txEl>
                                          </p:spTgt>
                                        </p:tgtEl>
                                        <p:attrNameLst>
                                          <p:attrName>style.visibility</p:attrName>
                                        </p:attrNameLst>
                                      </p:cBhvr>
                                      <p:to>
                                        <p:strVal val="visible"/>
                                      </p:to>
                                    </p:set>
                                    <p:animEffect transition="in" filter="fade">
                                      <p:cBhvr>
                                        <p:cTn id="22" dur="500"/>
                                        <p:tgtEl>
                                          <p:spTgt spid="1024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243">
                                            <p:txEl>
                                              <p:pRg st="6" end="6"/>
                                            </p:txEl>
                                          </p:spTgt>
                                        </p:tgtEl>
                                        <p:attrNameLst>
                                          <p:attrName>style.visibility</p:attrName>
                                        </p:attrNameLst>
                                      </p:cBhvr>
                                      <p:to>
                                        <p:strVal val="visible"/>
                                      </p:to>
                                    </p:set>
                                    <p:animEffect transition="in" filter="fade">
                                      <p:cBhvr>
                                        <p:cTn id="25" dur="500"/>
                                        <p:tgtEl>
                                          <p:spTgt spid="1024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243">
                                            <p:txEl>
                                              <p:pRg st="7" end="7"/>
                                            </p:txEl>
                                          </p:spTgt>
                                        </p:tgtEl>
                                        <p:attrNameLst>
                                          <p:attrName>style.visibility</p:attrName>
                                        </p:attrNameLst>
                                      </p:cBhvr>
                                      <p:to>
                                        <p:strVal val="visible"/>
                                      </p:to>
                                    </p:set>
                                    <p:animEffect transition="in" filter="fade">
                                      <p:cBhvr>
                                        <p:cTn id="28" dur="500"/>
                                        <p:tgtEl>
                                          <p:spTgt spid="1024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43">
                                            <p:txEl>
                                              <p:pRg st="8" end="8"/>
                                            </p:txEl>
                                          </p:spTgt>
                                        </p:tgtEl>
                                        <p:attrNameLst>
                                          <p:attrName>style.visibility</p:attrName>
                                        </p:attrNameLst>
                                      </p:cBhvr>
                                      <p:to>
                                        <p:strVal val="visible"/>
                                      </p:to>
                                    </p:set>
                                    <p:animEffect transition="in" filter="fade">
                                      <p:cBhvr>
                                        <p:cTn id="31" dur="500"/>
                                        <p:tgtEl>
                                          <p:spTgt spid="1024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243">
                                            <p:txEl>
                                              <p:pRg st="9" end="9"/>
                                            </p:txEl>
                                          </p:spTgt>
                                        </p:tgtEl>
                                        <p:attrNameLst>
                                          <p:attrName>style.visibility</p:attrName>
                                        </p:attrNameLst>
                                      </p:cBhvr>
                                      <p:to>
                                        <p:strVal val="visible"/>
                                      </p:to>
                                    </p:set>
                                    <p:animEffect transition="in" filter="fade">
                                      <p:cBhvr>
                                        <p:cTn id="34" dur="500"/>
                                        <p:tgtEl>
                                          <p:spTgt spid="1024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10" end="10"/>
                                            </p:txEl>
                                          </p:spTgt>
                                        </p:tgtEl>
                                        <p:attrNameLst>
                                          <p:attrName>style.visibility</p:attrName>
                                        </p:attrNameLst>
                                      </p:cBhvr>
                                      <p:to>
                                        <p:strVal val="visible"/>
                                      </p:to>
                                    </p:set>
                                    <p:animEffect transition="in" filter="fade">
                                      <p:cBhvr>
                                        <p:cTn id="37" dur="500"/>
                                        <p:tgtEl>
                                          <p:spTgt spid="1024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11" end="11"/>
                                            </p:txEl>
                                          </p:spTgt>
                                        </p:tgtEl>
                                        <p:attrNameLst>
                                          <p:attrName>style.visibility</p:attrName>
                                        </p:attrNameLst>
                                      </p:cBhvr>
                                      <p:to>
                                        <p:strVal val="visible"/>
                                      </p:to>
                                    </p:set>
                                    <p:animEffect transition="in" filter="fade">
                                      <p:cBhvr>
                                        <p:cTn id="40" dur="500"/>
                                        <p:tgtEl>
                                          <p:spTgt spid="102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5"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933700"/>
            <a:ext cx="9144000" cy="1143000"/>
          </a:xfrm>
          <a:prstGeom prst="rect">
            <a:avLst/>
          </a:prstGeom>
        </p:spPr>
        <p:txBody>
          <a:bodyPr/>
          <a:lstStyle/>
          <a:p>
            <a:pPr eaLnBrk="0" latinLnBrk="1" hangingPunct="0"/>
            <a:r>
              <a:rPr kumimoji="1" lang="en-US" altLang="zh-CN" sz="4800" b="1">
                <a:solidFill>
                  <a:srgbClr val="C00000"/>
                </a:solidFill>
                <a:latin typeface="Verdana" panose="020B0604030504040204" pitchFamily="34" charset="0"/>
                <a:ea typeface="微软雅黑" panose="020B0503020204020204" pitchFamily="34" charset="-122"/>
                <a:cs typeface="Verdana" panose="020B0604030504040204" pitchFamily="34" charset="0"/>
              </a:rPr>
              <a:t>2.  </a:t>
            </a:r>
            <a:r>
              <a:rPr kumimoji="1" lang="zh-CN" altLang="en-US" sz="4800" b="1">
                <a:solidFill>
                  <a:srgbClr val="C00000"/>
                </a:solidFill>
                <a:latin typeface="Verdana" panose="020B0604030504040204" pitchFamily="34" charset="0"/>
                <a:cs typeface="Verdana" panose="020B0604030504040204" pitchFamily="34" charset="0"/>
              </a:rPr>
              <a:t>图的储存方式</a:t>
            </a:r>
            <a:endParaRPr kumimoji="1" lang="zh-CN" altLang="en-US" sz="4800" b="1">
              <a:solidFill>
                <a:srgbClr val="C00000"/>
              </a:solidFill>
              <a:latin typeface="Verdana" panose="020B0604030504040204" pitchFamily="34" charset="0"/>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367894722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143000" y="1752600"/>
            <a:ext cx="68722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宋体" panose="02010600030101010101" pitchFamily="2" charset="-122"/>
            </a:endParaRPr>
          </a:p>
        </p:txBody>
      </p:sp>
      <p:sp>
        <p:nvSpPr>
          <p:cNvPr id="27663" name="标题 1"/>
          <p:cNvSpPr>
            <a:spLocks noGrp="1"/>
          </p:cNvSpPr>
          <p:nvPr>
            <p:ph type="title"/>
          </p:nvPr>
        </p:nvSpPr>
        <p:spPr/>
        <p:txBody>
          <a:bodyPr/>
          <a:lstStyle/>
          <a:p>
            <a:pPr>
              <a:defRPr/>
            </a:pPr>
            <a:r>
              <a:rPr lang="zh-CN" altLang="en-US" dirty="0">
                <a:solidFill>
                  <a:schemeClr val="bg2">
                    <a:lumMod val="10000"/>
                  </a:schemeClr>
                </a:solidFill>
              </a:rPr>
              <a:t>图的存储方式</a:t>
            </a:r>
          </a:p>
        </p:txBody>
      </p:sp>
      <p:sp>
        <p:nvSpPr>
          <p:cNvPr id="687108" name="Rectangle 4"/>
          <p:cNvSpPr>
            <a:spLocks noGrp="1" noChangeArrowheads="1"/>
          </p:cNvSpPr>
          <p:nvPr>
            <p:ph idx="1"/>
          </p:nvPr>
        </p:nvSpPr>
        <p:spPr>
          <a:xfrm>
            <a:off x="0" y="908720"/>
            <a:ext cx="9144000" cy="5923880"/>
          </a:xfrm>
        </p:spPr>
        <p:txBody>
          <a:bodyPr/>
          <a:lstStyle/>
          <a:p>
            <a:pPr marL="468000" lvl="1" indent="-468000" eaLnBrk="1" hangingPunct="1">
              <a:spcBef>
                <a:spcPts val="1200"/>
              </a:spcBef>
              <a:buClr>
                <a:schemeClr val="tx1"/>
              </a:buClr>
              <a:buSzPct val="100000"/>
              <a:buFont typeface="Wingdings" panose="05000000000000000000" pitchFamily="2" charset="2"/>
              <a:buChar char=""/>
              <a:defRPr/>
            </a:pPr>
            <a:r>
              <a:rPr lang="zh-CN" altLang="en-US" dirty="0">
                <a:latin typeface="Verdana" panose="020B0604030504040204" pitchFamily="34" charset="0"/>
                <a:cs typeface="Verdana" panose="020B0604030504040204" pitchFamily="34" charset="0"/>
              </a:rPr>
              <a:t>图有多种存储方式</a:t>
            </a:r>
            <a:endParaRPr lang="en-US" altLang="zh-CN" dirty="0">
              <a:latin typeface="Verdana" panose="020B0604030504040204" pitchFamily="34" charset="0"/>
              <a:cs typeface="Verdana" panose="020B0604030504040204" pitchFamily="34" charset="0"/>
            </a:endParaRPr>
          </a:p>
          <a:p>
            <a:pPr marL="936000" lvl="1" indent="-468000" eaLnBrk="1" hangingPunct="1">
              <a:spcBef>
                <a:spcPts val="1200"/>
              </a:spcBef>
              <a:buClr>
                <a:schemeClr val="tx1"/>
              </a:buClr>
              <a:defRPr/>
            </a:pPr>
            <a:r>
              <a:rPr lang="zh-CN" altLang="en-US" dirty="0">
                <a:latin typeface="Verdana" panose="020B0604030504040204" pitchFamily="34" charset="0"/>
                <a:cs typeface="Verdana" panose="020B0604030504040204" pitchFamily="34" charset="0"/>
              </a:rPr>
              <a:t>顺序存储结构：</a:t>
            </a:r>
            <a:endParaRPr lang="en-US" altLang="zh-CN" dirty="0">
              <a:latin typeface="Verdana" panose="020B0604030504040204" pitchFamily="34" charset="0"/>
              <a:cs typeface="Verdana" panose="020B0604030504040204" pitchFamily="34" charset="0"/>
            </a:endParaRPr>
          </a:p>
          <a:p>
            <a:pPr marL="1404000" lvl="2" indent="-468000" eaLnBrk="1" hangingPunct="1">
              <a:spcBef>
                <a:spcPts val="1200"/>
              </a:spcBef>
              <a:buClr>
                <a:schemeClr val="tx1"/>
              </a:buClr>
              <a:buSzPct val="70000"/>
              <a:defRPr/>
            </a:pPr>
            <a:r>
              <a:rPr lang="zh-CN" altLang="en-US" dirty="0">
                <a:latin typeface="Verdana" panose="020B0604030504040204" pitchFamily="34" charset="0"/>
                <a:cs typeface="Verdana" panose="020B0604030504040204" pitchFamily="34" charset="0"/>
              </a:rPr>
              <a:t>邻接矩阵法（二维数组）</a:t>
            </a:r>
            <a:endParaRPr lang="en-US" altLang="zh-CN" dirty="0">
              <a:latin typeface="Verdana" panose="020B0604030504040204" pitchFamily="34" charset="0"/>
              <a:cs typeface="Verdana" panose="020B0604030504040204" pitchFamily="34" charset="0"/>
            </a:endParaRPr>
          </a:p>
          <a:p>
            <a:pPr marL="936000" lvl="1" indent="-468000" eaLnBrk="1" hangingPunct="1">
              <a:spcBef>
                <a:spcPts val="1200"/>
              </a:spcBef>
              <a:buClr>
                <a:schemeClr val="tx1"/>
              </a:buClr>
              <a:defRPr/>
            </a:pPr>
            <a:r>
              <a:rPr lang="zh-CN" altLang="en-US" dirty="0">
                <a:latin typeface="Verdana" panose="020B0604030504040204" pitchFamily="34" charset="0"/>
                <a:cs typeface="Verdana" panose="020B0604030504040204" pitchFamily="34" charset="0"/>
              </a:rPr>
              <a:t>链式存储结构：</a:t>
            </a:r>
            <a:endParaRPr lang="en-US" altLang="zh-CN" dirty="0">
              <a:latin typeface="Verdana" panose="020B0604030504040204" pitchFamily="34" charset="0"/>
              <a:cs typeface="Verdana" panose="020B0604030504040204" pitchFamily="34" charset="0"/>
            </a:endParaRPr>
          </a:p>
          <a:p>
            <a:pPr marL="1404000" lvl="2" indent="-468000" eaLnBrk="1" hangingPunct="1">
              <a:spcBef>
                <a:spcPts val="1200"/>
              </a:spcBef>
              <a:buClr>
                <a:schemeClr val="tx1"/>
              </a:buClr>
              <a:buSzPct val="70000"/>
              <a:defRPr/>
            </a:pPr>
            <a:r>
              <a:rPr lang="zh-CN" altLang="en-US" dirty="0">
                <a:latin typeface="Verdana" panose="020B0604030504040204" pitchFamily="34" charset="0"/>
                <a:cs typeface="Verdana" panose="020B0604030504040204" pitchFamily="34" charset="0"/>
              </a:rPr>
              <a:t>邻接表法</a:t>
            </a:r>
            <a:endParaRPr lang="en-US" altLang="zh-CN" dirty="0">
              <a:latin typeface="Verdana" panose="020B0604030504040204" pitchFamily="34" charset="0"/>
              <a:cs typeface="Verdana" panose="020B0604030504040204" pitchFamily="34" charset="0"/>
            </a:endParaRPr>
          </a:p>
          <a:p>
            <a:pPr marL="1404000" lvl="2" indent="-468000" eaLnBrk="1" hangingPunct="1">
              <a:spcBef>
                <a:spcPts val="1200"/>
              </a:spcBef>
              <a:buClr>
                <a:schemeClr val="tx1"/>
              </a:buClr>
              <a:buSzPct val="70000"/>
              <a:defRPr/>
            </a:pPr>
            <a:r>
              <a:rPr lang="zh-CN" altLang="en-US" dirty="0">
                <a:latin typeface="Verdana" panose="020B0604030504040204" pitchFamily="34" charset="0"/>
                <a:cs typeface="Verdana" panose="020B0604030504040204" pitchFamily="34" charset="0"/>
              </a:rPr>
              <a:t>十字链表法</a:t>
            </a:r>
            <a:endParaRPr lang="en-US" altLang="zh-CN" dirty="0">
              <a:latin typeface="Verdana" panose="020B0604030504040204" pitchFamily="34" charset="0"/>
              <a:cs typeface="Verdana" panose="020B0604030504040204" pitchFamily="34" charset="0"/>
            </a:endParaRPr>
          </a:p>
          <a:p>
            <a:pPr marL="1404000" lvl="2" indent="-468000" eaLnBrk="1" hangingPunct="1">
              <a:spcBef>
                <a:spcPts val="1200"/>
              </a:spcBef>
              <a:buClr>
                <a:schemeClr val="tx1"/>
              </a:buClr>
              <a:buSzPct val="70000"/>
              <a:defRPr/>
            </a:pPr>
            <a:r>
              <a:rPr lang="zh-CN" altLang="en-US" dirty="0">
                <a:latin typeface="Verdana" panose="020B0604030504040204" pitchFamily="34" charset="0"/>
                <a:cs typeface="Verdana" panose="020B0604030504040204" pitchFamily="34" charset="0"/>
              </a:rPr>
              <a:t>邻接多重</a:t>
            </a:r>
            <a:r>
              <a:rPr lang="zh-CN" altLang="en-US">
                <a:latin typeface="Verdana" panose="020B0604030504040204" pitchFamily="34" charset="0"/>
                <a:cs typeface="Verdana" panose="020B0604030504040204" pitchFamily="34" charset="0"/>
              </a:rPr>
              <a:t>表法</a:t>
            </a:r>
            <a:endParaRPr lang="en-US" altLang="zh-CN" sz="2400" dirty="0">
              <a:solidFill>
                <a:srgbClr val="0070C0"/>
              </a:solidFill>
              <a:ea typeface="楷体_GB2312" pitchFamily="49" charset="-122"/>
            </a:endParaRPr>
          </a:p>
        </p:txBody>
      </p:sp>
    </p:spTree>
    <p:extLst>
      <p:ext uri="{BB962C8B-B14F-4D97-AF65-F5344CB8AC3E}">
        <p14:creationId xmlns:p14="http://schemas.microsoft.com/office/powerpoint/2010/main" val="864355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87108">
                                            <p:txEl>
                                              <p:pRg st="0" end="0"/>
                                            </p:txEl>
                                          </p:spTgt>
                                        </p:tgtEl>
                                        <p:attrNameLst>
                                          <p:attrName>style.visibility</p:attrName>
                                        </p:attrNameLst>
                                      </p:cBhvr>
                                      <p:to>
                                        <p:strVal val="visible"/>
                                      </p:to>
                                    </p:set>
                                    <p:animEffect transition="in" filter="wipe(left)">
                                      <p:cBhvr>
                                        <p:cTn id="7" dur="500"/>
                                        <p:tgtEl>
                                          <p:spTgt spid="6871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7108">
                                            <p:txEl>
                                              <p:pRg st="1" end="1"/>
                                            </p:txEl>
                                          </p:spTgt>
                                        </p:tgtEl>
                                        <p:attrNameLst>
                                          <p:attrName>style.visibility</p:attrName>
                                        </p:attrNameLst>
                                      </p:cBhvr>
                                      <p:to>
                                        <p:strVal val="visible"/>
                                      </p:to>
                                    </p:set>
                                    <p:animEffect transition="in" filter="wipe(left)">
                                      <p:cBhvr>
                                        <p:cTn id="12" dur="500"/>
                                        <p:tgtEl>
                                          <p:spTgt spid="6871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87108">
                                            <p:txEl>
                                              <p:pRg st="2" end="2"/>
                                            </p:txEl>
                                          </p:spTgt>
                                        </p:tgtEl>
                                        <p:attrNameLst>
                                          <p:attrName>style.visibility</p:attrName>
                                        </p:attrNameLst>
                                      </p:cBhvr>
                                      <p:to>
                                        <p:strVal val="visible"/>
                                      </p:to>
                                    </p:set>
                                    <p:animEffect transition="in" filter="wipe(left)">
                                      <p:cBhvr>
                                        <p:cTn id="17" dur="500"/>
                                        <p:tgtEl>
                                          <p:spTgt spid="6871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87108">
                                            <p:txEl>
                                              <p:pRg st="3" end="3"/>
                                            </p:txEl>
                                          </p:spTgt>
                                        </p:tgtEl>
                                        <p:attrNameLst>
                                          <p:attrName>style.visibility</p:attrName>
                                        </p:attrNameLst>
                                      </p:cBhvr>
                                      <p:to>
                                        <p:strVal val="visible"/>
                                      </p:to>
                                    </p:set>
                                    <p:animEffect transition="in" filter="wipe(left)">
                                      <p:cBhvr>
                                        <p:cTn id="22" dur="500"/>
                                        <p:tgtEl>
                                          <p:spTgt spid="68710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87108">
                                            <p:txEl>
                                              <p:pRg st="4" end="4"/>
                                            </p:txEl>
                                          </p:spTgt>
                                        </p:tgtEl>
                                        <p:attrNameLst>
                                          <p:attrName>style.visibility</p:attrName>
                                        </p:attrNameLst>
                                      </p:cBhvr>
                                      <p:to>
                                        <p:strVal val="visible"/>
                                      </p:to>
                                    </p:set>
                                    <p:animEffect transition="in" filter="wipe(left)">
                                      <p:cBhvr>
                                        <p:cTn id="27" dur="500"/>
                                        <p:tgtEl>
                                          <p:spTgt spid="68710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87108">
                                            <p:txEl>
                                              <p:pRg st="5" end="5"/>
                                            </p:txEl>
                                          </p:spTgt>
                                        </p:tgtEl>
                                        <p:attrNameLst>
                                          <p:attrName>style.visibility</p:attrName>
                                        </p:attrNameLst>
                                      </p:cBhvr>
                                      <p:to>
                                        <p:strVal val="visible"/>
                                      </p:to>
                                    </p:set>
                                    <p:animEffect transition="in" filter="wipe(left)">
                                      <p:cBhvr>
                                        <p:cTn id="32" dur="500"/>
                                        <p:tgtEl>
                                          <p:spTgt spid="68710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87108">
                                            <p:txEl>
                                              <p:pRg st="6" end="6"/>
                                            </p:txEl>
                                          </p:spTgt>
                                        </p:tgtEl>
                                        <p:attrNameLst>
                                          <p:attrName>style.visibility</p:attrName>
                                        </p:attrNameLst>
                                      </p:cBhvr>
                                      <p:to>
                                        <p:strVal val="visible"/>
                                      </p:to>
                                    </p:set>
                                    <p:animEffect transition="in" filter="wipe(left)">
                                      <p:cBhvr>
                                        <p:cTn id="37" dur="500"/>
                                        <p:tgtEl>
                                          <p:spTgt spid="68710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143000" y="1752600"/>
            <a:ext cx="68722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宋体" panose="02010600030101010101" pitchFamily="2" charset="-122"/>
            </a:endParaRPr>
          </a:p>
        </p:txBody>
      </p:sp>
      <p:sp>
        <p:nvSpPr>
          <p:cNvPr id="27663" name="标题 1"/>
          <p:cNvSpPr>
            <a:spLocks noGrp="1"/>
          </p:cNvSpPr>
          <p:nvPr>
            <p:ph type="title"/>
          </p:nvPr>
        </p:nvSpPr>
        <p:spPr/>
        <p:txBody>
          <a:bodyPr/>
          <a:lstStyle/>
          <a:p>
            <a:pPr>
              <a:defRPr/>
            </a:pPr>
            <a:r>
              <a:rPr lang="zh-CN" altLang="en-US">
                <a:solidFill>
                  <a:schemeClr val="bg2">
                    <a:lumMod val="10000"/>
                  </a:schemeClr>
                </a:solidFill>
              </a:rPr>
              <a:t>图的顺序存</a:t>
            </a:r>
            <a:r>
              <a:rPr lang="zh-CN" altLang="en-US" dirty="0">
                <a:solidFill>
                  <a:schemeClr val="bg2">
                    <a:lumMod val="10000"/>
                  </a:schemeClr>
                </a:solidFill>
              </a:rPr>
              <a:t>储</a:t>
            </a:r>
            <a:r>
              <a:rPr lang="zh-CN" altLang="en-US">
                <a:solidFill>
                  <a:schemeClr val="bg2">
                    <a:lumMod val="10000"/>
                  </a:schemeClr>
                </a:solidFill>
              </a:rPr>
              <a:t>方式</a:t>
            </a:r>
            <a:endParaRPr lang="zh-CN" altLang="en-US" dirty="0">
              <a:solidFill>
                <a:schemeClr val="bg2">
                  <a:lumMod val="10000"/>
                </a:schemeClr>
              </a:solidFill>
            </a:endParaRPr>
          </a:p>
        </p:txBody>
      </p:sp>
      <p:sp>
        <p:nvSpPr>
          <p:cNvPr id="687108" name="Rectangle 4"/>
          <p:cNvSpPr>
            <a:spLocks noGrp="1" noChangeArrowheads="1"/>
          </p:cNvSpPr>
          <p:nvPr>
            <p:ph idx="1"/>
          </p:nvPr>
        </p:nvSpPr>
        <p:spPr/>
        <p:txBody>
          <a:bodyPr/>
          <a:lstStyle/>
          <a:p>
            <a:pPr marL="468000" lvl="1" indent="-468000">
              <a:spcBef>
                <a:spcPts val="12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图的数组表示法</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使用两个数组分别存储数据元素的信息和数据元素间的关系</a:t>
            </a:r>
            <a:endParaRPr lang="en-US" altLang="zh-CN">
              <a:latin typeface="Verdana" panose="020B0604030504040204" pitchFamily="34" charset="0"/>
              <a:cs typeface="Verdana" panose="020B0604030504040204" pitchFamily="34" charset="0"/>
            </a:endParaRPr>
          </a:p>
        </p:txBody>
      </p:sp>
      <p:sp>
        <p:nvSpPr>
          <p:cNvPr id="5" name="矩形 4"/>
          <p:cNvSpPr>
            <a:spLocks noChangeArrowheads="1"/>
          </p:cNvSpPr>
          <p:nvPr/>
        </p:nvSpPr>
        <p:spPr bwMode="auto">
          <a:xfrm>
            <a:off x="884516" y="2024844"/>
            <a:ext cx="7591136" cy="448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ts val="600"/>
              </a:spcBef>
              <a:buClrTx/>
              <a:buSzTx/>
              <a:buFontTx/>
              <a:buNone/>
            </a:pPr>
            <a:r>
              <a:rPr lang="en-US" altLang="zh-CN" sz="2200">
                <a:solidFill>
                  <a:schemeClr val="tx1"/>
                </a:solidFill>
                <a:latin typeface="Verdana" panose="020B0604030504040204" pitchFamily="34" charset="0"/>
                <a:ea typeface="Verdana" panose="020B0604030504040204" pitchFamily="34" charset="0"/>
                <a:cs typeface="Verdana" panose="020B0604030504040204" pitchFamily="34" charset="0"/>
              </a:rPr>
              <a:t>#define  M 100                    </a:t>
            </a:r>
            <a:r>
              <a:rPr lang="en-US" altLang="zh-CN" sz="2200">
                <a:solidFill>
                  <a:srgbClr val="006600"/>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2200">
                <a:solidFill>
                  <a:srgbClr val="006600"/>
                </a:solidFill>
                <a:latin typeface="微软雅黑" panose="020B0503020204020204" pitchFamily="34" charset="-122"/>
                <a:ea typeface="微软雅黑" panose="020B0503020204020204" pitchFamily="34" charset="-122"/>
                <a:cs typeface="Verdana" panose="020B0604030504040204" pitchFamily="34" charset="0"/>
              </a:rPr>
              <a:t>顶点的最大个数</a:t>
            </a:r>
          </a:p>
          <a:p>
            <a:pPr eaLnBrk="1" hangingPunct="1">
              <a:lnSpc>
                <a:spcPct val="100000"/>
              </a:lnSpc>
              <a:spcBef>
                <a:spcPts val="600"/>
              </a:spcBef>
              <a:buClrTx/>
              <a:buSzTx/>
              <a:buFontTx/>
              <a:buNone/>
            </a:pPr>
            <a:r>
              <a:rPr lang="en-US" altLang="zh-CN" sz="2200">
                <a:solidFill>
                  <a:schemeClr val="tx1"/>
                </a:solidFill>
                <a:latin typeface="Verdana" panose="020B0604030504040204" pitchFamily="34" charset="0"/>
                <a:ea typeface="Verdana" panose="020B0604030504040204" pitchFamily="34" charset="0"/>
                <a:cs typeface="Verdana" panose="020B0604030504040204" pitchFamily="34" charset="0"/>
              </a:rPr>
              <a:t>typedef struct {</a:t>
            </a:r>
          </a:p>
          <a:p>
            <a:pPr eaLnBrk="1" hangingPunct="1">
              <a:lnSpc>
                <a:spcPct val="100000"/>
              </a:lnSpc>
              <a:spcBef>
                <a:spcPts val="600"/>
              </a:spcBef>
              <a:buClrTx/>
              <a:buSzTx/>
              <a:buFontTx/>
              <a:buNone/>
            </a:pPr>
            <a:r>
              <a:rPr lang="en-US" altLang="zh-CN" sz="2200">
                <a:solidFill>
                  <a:schemeClr val="tx1"/>
                </a:solidFill>
                <a:latin typeface="Verdana" panose="020B0604030504040204" pitchFamily="34" charset="0"/>
                <a:ea typeface="Verdana" panose="020B0604030504040204" pitchFamily="34" charset="0"/>
                <a:cs typeface="Verdana" panose="020B0604030504040204" pitchFamily="34" charset="0"/>
              </a:rPr>
              <a:t>      ElemType vertex;          </a:t>
            </a:r>
            <a:r>
              <a:rPr lang="en-US" altLang="zh-CN" sz="2200">
                <a:solidFill>
                  <a:srgbClr val="006600"/>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2200">
                <a:solidFill>
                  <a:srgbClr val="006600"/>
                </a:solidFill>
                <a:latin typeface="微软雅黑" panose="020B0503020204020204" pitchFamily="34" charset="-122"/>
                <a:ea typeface="微软雅黑" panose="020B0503020204020204" pitchFamily="34" charset="-122"/>
                <a:cs typeface="Verdana" panose="020B0604030504040204" pitchFamily="34" charset="0"/>
              </a:rPr>
              <a:t>顶点信息</a:t>
            </a:r>
          </a:p>
          <a:p>
            <a:pPr eaLnBrk="1" hangingPunct="1">
              <a:lnSpc>
                <a:spcPct val="100000"/>
              </a:lnSpc>
              <a:spcBef>
                <a:spcPts val="600"/>
              </a:spcBef>
              <a:buClrTx/>
              <a:buSzTx/>
              <a:buFontTx/>
              <a:buNone/>
            </a:pPr>
            <a:r>
              <a:rPr lang="en-US" altLang="zh-CN" sz="220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altLang="zh-CN" sz="2200">
                <a:solidFill>
                  <a:srgbClr val="FF0000"/>
                </a:solidFill>
                <a:latin typeface="Verdana" panose="020B0604030504040204" pitchFamily="34" charset="0"/>
                <a:ea typeface="Verdana" panose="020B0604030504040204" pitchFamily="34" charset="0"/>
                <a:cs typeface="Verdana" panose="020B0604030504040204" pitchFamily="34" charset="0"/>
              </a:rPr>
              <a:t>TVex</a:t>
            </a:r>
            <a:r>
              <a:rPr lang="en-US" altLang="zh-CN" sz="2200">
                <a:solidFill>
                  <a:schemeClr val="tx1"/>
                </a:solidFill>
                <a:latin typeface="Verdana" panose="020B0604030504040204" pitchFamily="34" charset="0"/>
                <a:ea typeface="Verdana" panose="020B0604030504040204" pitchFamily="34" charset="0"/>
                <a:cs typeface="Verdana" panose="020B0604030504040204" pitchFamily="34" charset="0"/>
              </a:rPr>
              <a:t>;</a:t>
            </a:r>
          </a:p>
          <a:p>
            <a:pPr eaLnBrk="1" hangingPunct="1">
              <a:lnSpc>
                <a:spcPct val="100000"/>
              </a:lnSpc>
              <a:spcBef>
                <a:spcPts val="600"/>
              </a:spcBef>
              <a:buClrTx/>
              <a:buSzTx/>
              <a:buFontTx/>
              <a:buNone/>
            </a:pPr>
            <a:r>
              <a:rPr lang="en-US" altLang="zh-CN" sz="2200">
                <a:solidFill>
                  <a:schemeClr val="tx1"/>
                </a:solidFill>
                <a:latin typeface="Verdana" panose="020B0604030504040204" pitchFamily="34" charset="0"/>
                <a:ea typeface="Verdana" panose="020B0604030504040204" pitchFamily="34" charset="0"/>
                <a:cs typeface="Verdana" panose="020B0604030504040204" pitchFamily="34" charset="0"/>
              </a:rPr>
              <a:t>typedef struct {</a:t>
            </a:r>
          </a:p>
          <a:p>
            <a:pPr eaLnBrk="1" hangingPunct="1">
              <a:lnSpc>
                <a:spcPct val="100000"/>
              </a:lnSpc>
              <a:spcBef>
                <a:spcPts val="600"/>
              </a:spcBef>
              <a:buClrTx/>
              <a:buSzTx/>
              <a:buFontTx/>
              <a:buNone/>
            </a:pPr>
            <a:r>
              <a:rPr lang="en-US" altLang="zh-CN" sz="2200">
                <a:solidFill>
                  <a:schemeClr val="tx1"/>
                </a:solidFill>
                <a:latin typeface="Verdana" panose="020B0604030504040204" pitchFamily="34" charset="0"/>
                <a:ea typeface="Verdana" panose="020B0604030504040204" pitchFamily="34" charset="0"/>
                <a:cs typeface="Verdana" panose="020B0604030504040204" pitchFamily="34" charset="0"/>
              </a:rPr>
              <a:t>      int adj;                           </a:t>
            </a:r>
            <a:r>
              <a:rPr lang="en-US" altLang="zh-CN" sz="2200">
                <a:solidFill>
                  <a:srgbClr val="006600"/>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2200">
                <a:solidFill>
                  <a:srgbClr val="006600"/>
                </a:solidFill>
                <a:latin typeface="微软雅黑" panose="020B0503020204020204" pitchFamily="34" charset="-122"/>
                <a:ea typeface="微软雅黑" panose="020B0503020204020204" pitchFamily="34" charset="-122"/>
                <a:cs typeface="Verdana" panose="020B0604030504040204" pitchFamily="34" charset="0"/>
              </a:rPr>
              <a:t>弧的信息</a:t>
            </a:r>
          </a:p>
          <a:p>
            <a:pPr eaLnBrk="1" hangingPunct="1">
              <a:lnSpc>
                <a:spcPct val="100000"/>
              </a:lnSpc>
              <a:spcBef>
                <a:spcPts val="600"/>
              </a:spcBef>
              <a:buClrTx/>
              <a:buSzTx/>
              <a:buFontTx/>
              <a:buNone/>
            </a:pPr>
            <a:r>
              <a:rPr lang="en-US" altLang="zh-CN" sz="220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altLang="zh-CN" sz="2200">
                <a:solidFill>
                  <a:srgbClr val="FF0000"/>
                </a:solidFill>
                <a:latin typeface="Verdana" panose="020B0604030504040204" pitchFamily="34" charset="0"/>
                <a:ea typeface="Verdana" panose="020B0604030504040204" pitchFamily="34" charset="0"/>
                <a:cs typeface="Verdana" panose="020B0604030504040204" pitchFamily="34" charset="0"/>
              </a:rPr>
              <a:t>TArc</a:t>
            </a:r>
            <a:r>
              <a:rPr lang="en-US" altLang="zh-CN" sz="2200">
                <a:solidFill>
                  <a:schemeClr val="tx1"/>
                </a:solidFill>
                <a:latin typeface="Verdana" panose="020B0604030504040204" pitchFamily="34" charset="0"/>
                <a:ea typeface="Verdana" panose="020B0604030504040204" pitchFamily="34" charset="0"/>
                <a:cs typeface="Verdana" panose="020B0604030504040204" pitchFamily="34" charset="0"/>
              </a:rPr>
              <a:t>;</a:t>
            </a:r>
          </a:p>
          <a:p>
            <a:pPr eaLnBrk="1" hangingPunct="1">
              <a:lnSpc>
                <a:spcPct val="100000"/>
              </a:lnSpc>
              <a:spcBef>
                <a:spcPts val="600"/>
              </a:spcBef>
              <a:buClrTx/>
              <a:buSzTx/>
              <a:buNone/>
            </a:pPr>
            <a:r>
              <a:rPr lang="en-US" altLang="zh-CN" sz="2200">
                <a:solidFill>
                  <a:schemeClr val="tx1"/>
                </a:solidFill>
                <a:latin typeface="Verdana" panose="020B0604030504040204" pitchFamily="34" charset="0"/>
                <a:ea typeface="Verdana" panose="020B0604030504040204" pitchFamily="34" charset="0"/>
                <a:cs typeface="Verdana" panose="020B0604030504040204" pitchFamily="34" charset="0"/>
              </a:rPr>
              <a:t>typedef struct {</a:t>
            </a:r>
          </a:p>
          <a:p>
            <a:pPr eaLnBrk="1" hangingPunct="1">
              <a:lnSpc>
                <a:spcPct val="100000"/>
              </a:lnSpc>
              <a:spcBef>
                <a:spcPts val="600"/>
              </a:spcBef>
              <a:buClrTx/>
              <a:buSzTx/>
              <a:buFontTx/>
              <a:buNone/>
            </a:pPr>
            <a:r>
              <a:rPr lang="en-US" altLang="zh-CN" sz="220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altLang="zh-CN" sz="2200">
                <a:solidFill>
                  <a:srgbClr val="FF0000"/>
                </a:solidFill>
                <a:latin typeface="Verdana" panose="020B0604030504040204" pitchFamily="34" charset="0"/>
                <a:ea typeface="Verdana" panose="020B0604030504040204" pitchFamily="34" charset="0"/>
                <a:cs typeface="Verdana" panose="020B0604030504040204" pitchFamily="34" charset="0"/>
              </a:rPr>
              <a:t>TVex   </a:t>
            </a:r>
            <a:r>
              <a:rPr lang="en-US" altLang="zh-CN" sz="2200">
                <a:solidFill>
                  <a:schemeClr val="tx1"/>
                </a:solidFill>
                <a:latin typeface="Verdana" panose="020B0604030504040204" pitchFamily="34" charset="0"/>
                <a:ea typeface="Verdana" panose="020B0604030504040204" pitchFamily="34" charset="0"/>
                <a:cs typeface="Verdana" panose="020B0604030504040204" pitchFamily="34" charset="0"/>
              </a:rPr>
              <a:t> vexs[M];</a:t>
            </a:r>
          </a:p>
          <a:p>
            <a:pPr eaLnBrk="1" hangingPunct="1">
              <a:lnSpc>
                <a:spcPct val="100000"/>
              </a:lnSpc>
              <a:spcBef>
                <a:spcPts val="600"/>
              </a:spcBef>
              <a:buClrTx/>
              <a:buSzTx/>
              <a:buFontTx/>
              <a:buNone/>
            </a:pPr>
            <a:r>
              <a:rPr lang="en-US" altLang="zh-CN" sz="220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altLang="zh-CN" sz="2200">
                <a:solidFill>
                  <a:srgbClr val="FF0000"/>
                </a:solidFill>
                <a:latin typeface="Verdana" panose="020B0604030504040204" pitchFamily="34" charset="0"/>
                <a:ea typeface="Verdana" panose="020B0604030504040204" pitchFamily="34" charset="0"/>
                <a:cs typeface="Verdana" panose="020B0604030504040204" pitchFamily="34" charset="0"/>
              </a:rPr>
              <a:t>TArc</a:t>
            </a:r>
            <a:r>
              <a:rPr lang="en-US" altLang="zh-CN" sz="2200">
                <a:solidFill>
                  <a:schemeClr val="tx1"/>
                </a:solidFill>
                <a:latin typeface="Verdana" panose="020B0604030504040204" pitchFamily="34" charset="0"/>
                <a:ea typeface="Verdana" panose="020B0604030504040204" pitchFamily="34" charset="0"/>
                <a:cs typeface="Verdana" panose="020B0604030504040204" pitchFamily="34" charset="0"/>
              </a:rPr>
              <a:t>    arcs[M][M];</a:t>
            </a:r>
          </a:p>
          <a:p>
            <a:pPr eaLnBrk="1" hangingPunct="1">
              <a:lnSpc>
                <a:spcPct val="100000"/>
              </a:lnSpc>
              <a:spcBef>
                <a:spcPts val="600"/>
              </a:spcBef>
              <a:buClrTx/>
              <a:buSzTx/>
              <a:buFontTx/>
              <a:buNone/>
            </a:pPr>
            <a:r>
              <a:rPr lang="en-US" altLang="zh-CN" sz="220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altLang="zh-CN" sz="2200">
                <a:solidFill>
                  <a:srgbClr val="FF0000"/>
                </a:solidFill>
                <a:latin typeface="Verdana" panose="020B0604030504040204" pitchFamily="34" charset="0"/>
                <a:ea typeface="Verdana" panose="020B0604030504040204" pitchFamily="34" charset="0"/>
                <a:cs typeface="Verdana" panose="020B0604030504040204" pitchFamily="34" charset="0"/>
              </a:rPr>
              <a:t>TGraph</a:t>
            </a:r>
            <a:r>
              <a:rPr lang="en-US" altLang="zh-CN" sz="220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6409745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87108">
                                            <p:txEl>
                                              <p:pRg st="0" end="0"/>
                                            </p:txEl>
                                          </p:spTgt>
                                        </p:tgtEl>
                                        <p:attrNameLst>
                                          <p:attrName>style.visibility</p:attrName>
                                        </p:attrNameLst>
                                      </p:cBhvr>
                                      <p:to>
                                        <p:strVal val="visible"/>
                                      </p:to>
                                    </p:set>
                                    <p:animEffect transition="in" filter="wipe(left)">
                                      <p:cBhvr>
                                        <p:cTn id="7" dur="500"/>
                                        <p:tgtEl>
                                          <p:spTgt spid="6871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7108">
                                            <p:txEl>
                                              <p:pRg st="1" end="1"/>
                                            </p:txEl>
                                          </p:spTgt>
                                        </p:tgtEl>
                                        <p:attrNameLst>
                                          <p:attrName>style.visibility</p:attrName>
                                        </p:attrNameLst>
                                      </p:cBhvr>
                                      <p:to>
                                        <p:strVal val="visible"/>
                                      </p:to>
                                    </p:set>
                                    <p:animEffect transition="in" filter="wipe(left)">
                                      <p:cBhvr>
                                        <p:cTn id="12" dur="500"/>
                                        <p:tgtEl>
                                          <p:spTgt spid="6871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500"/>
                                        <p:tgtEl>
                                          <p:spTgt spid="5">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500"/>
                                        <p:tgtEl>
                                          <p:spTgt spid="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500"/>
                                        <p:tgtEl>
                                          <p:spTgt spid="5">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500"/>
                                        <p:tgtEl>
                                          <p:spTgt spid="5">
                                            <p:txEl>
                                              <p:pRg st="5" end="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500"/>
                                        <p:tgtEl>
                                          <p:spTgt spid="5">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7" end="7"/>
                                            </p:txEl>
                                          </p:spTgt>
                                        </p:tgtEl>
                                        <p:attrNameLst>
                                          <p:attrName>style.visibility</p:attrName>
                                        </p:attrNameLst>
                                      </p:cBhvr>
                                      <p:to>
                                        <p:strVal val="visible"/>
                                      </p:to>
                                    </p:set>
                                    <p:animEffect transition="in" filter="fade">
                                      <p:cBhvr>
                                        <p:cTn id="44" dur="500"/>
                                        <p:tgtEl>
                                          <p:spTgt spid="5">
                                            <p:txEl>
                                              <p:pRg st="7" end="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500"/>
                                        <p:tgtEl>
                                          <p:spTgt spid="5">
                                            <p:txEl>
                                              <p:pRg st="8" end="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9" end="9"/>
                                            </p:txEl>
                                          </p:spTgt>
                                        </p:tgtEl>
                                        <p:attrNameLst>
                                          <p:attrName>style.visibility</p:attrName>
                                        </p:attrNameLst>
                                      </p:cBhvr>
                                      <p:to>
                                        <p:strVal val="visible"/>
                                      </p:to>
                                    </p:set>
                                    <p:animEffect transition="in" filter="fade">
                                      <p:cBhvr>
                                        <p:cTn id="50" dur="500"/>
                                        <p:tgtEl>
                                          <p:spTgt spid="5">
                                            <p:txEl>
                                              <p:pRg st="9" end="9"/>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animEffect transition="in" filter="fade">
                                      <p:cBhvr>
                                        <p:cTn id="5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3" name="标题 1"/>
          <p:cNvSpPr>
            <a:spLocks noGrp="1"/>
          </p:cNvSpPr>
          <p:nvPr>
            <p:ph type="title"/>
          </p:nvPr>
        </p:nvSpPr>
        <p:spPr/>
        <p:txBody>
          <a:bodyPr/>
          <a:lstStyle/>
          <a:p>
            <a:pPr>
              <a:defRPr/>
            </a:pPr>
            <a:r>
              <a:rPr lang="zh-CN" altLang="en-US">
                <a:solidFill>
                  <a:schemeClr val="bg2">
                    <a:lumMod val="10000"/>
                  </a:schemeClr>
                </a:solidFill>
              </a:rPr>
              <a:t>图的顺序存</a:t>
            </a:r>
            <a:r>
              <a:rPr lang="zh-CN" altLang="en-US" dirty="0">
                <a:solidFill>
                  <a:schemeClr val="bg2">
                    <a:lumMod val="10000"/>
                  </a:schemeClr>
                </a:solidFill>
              </a:rPr>
              <a:t>储</a:t>
            </a:r>
            <a:r>
              <a:rPr lang="zh-CN" altLang="en-US">
                <a:solidFill>
                  <a:schemeClr val="bg2">
                    <a:lumMod val="10000"/>
                  </a:schemeClr>
                </a:solidFill>
              </a:rPr>
              <a:t>方式</a:t>
            </a:r>
            <a:endParaRPr lang="zh-CN" altLang="en-US" dirty="0">
              <a:solidFill>
                <a:schemeClr val="bg2">
                  <a:lumMod val="10000"/>
                </a:schemeClr>
              </a:solidFill>
            </a:endParaRPr>
          </a:p>
        </p:txBody>
      </p:sp>
      <p:sp>
        <p:nvSpPr>
          <p:cNvPr id="687108" name="Rectangle 4"/>
          <p:cNvSpPr>
            <a:spLocks noGrp="1" noChangeArrowheads="1"/>
          </p:cNvSpPr>
          <p:nvPr>
            <p:ph idx="1"/>
          </p:nvPr>
        </p:nvSpPr>
        <p:spPr>
          <a:xfrm>
            <a:off x="0" y="4430136"/>
            <a:ext cx="9144000" cy="2402464"/>
          </a:xfrm>
        </p:spPr>
        <p:txBody>
          <a:bodyPr/>
          <a:lstStyle/>
          <a:p>
            <a:pPr marL="468000" lvl="1" indent="-468000">
              <a:spcBef>
                <a:spcPts val="12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图的邻接矩阵表示法</a:t>
            </a:r>
            <a:endParaRPr lang="en-US" altLang="zh-CN">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en-US" altLang="zh-CN">
                <a:latin typeface="Verdana" panose="020B0604030504040204" pitchFamily="34" charset="0"/>
                <a:cs typeface="Verdana" panose="020B0604030504040204" pitchFamily="34" charset="0"/>
              </a:rPr>
              <a:t>int AdjMatrix[M][M];  </a:t>
            </a:r>
            <a:r>
              <a:rPr lang="en-US" altLang="zh-CN" b="1">
                <a:solidFill>
                  <a:srgbClr val="006600"/>
                </a:solidFill>
                <a:cs typeface="Verdana" panose="020B0604030504040204" pitchFamily="34" charset="0"/>
              </a:rPr>
              <a:t>// </a:t>
            </a:r>
            <a:r>
              <a:rPr lang="zh-CN" altLang="en-US" b="1">
                <a:solidFill>
                  <a:srgbClr val="006600"/>
                </a:solidFill>
                <a:cs typeface="Verdana" panose="020B0604030504040204" pitchFamily="34" charset="0"/>
              </a:rPr>
              <a:t>图的邻接矩阵</a:t>
            </a:r>
            <a:endParaRPr lang="zh-CN" altLang="en-US">
              <a:latin typeface="Verdana" panose="020B0604030504040204" pitchFamily="34" charset="0"/>
              <a:cs typeface="Verdana" panose="020B0604030504040204"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99817436"/>
              </p:ext>
            </p:extLst>
          </p:nvPr>
        </p:nvGraphicFramePr>
        <p:xfrm>
          <a:off x="606425" y="5610225"/>
          <a:ext cx="8240713" cy="1203325"/>
        </p:xfrm>
        <a:graphic>
          <a:graphicData uri="http://schemas.openxmlformats.org/presentationml/2006/ole">
            <mc:AlternateContent xmlns:mc="http://schemas.openxmlformats.org/markup-compatibility/2006">
              <mc:Choice xmlns:v="urn:schemas-microsoft-com:vml" Requires="v">
                <p:oleObj spid="_x0000_s170218" name="Equation" r:id="rId4" imgW="2425680" imgH="380880" progId="Equation.DSMT4">
                  <p:embed/>
                </p:oleObj>
              </mc:Choice>
              <mc:Fallback>
                <p:oleObj name="Equation" r:id="rId4" imgW="2425680" imgH="380880" progId="Equation.DSMT4">
                  <p:embed/>
                  <p:pic>
                    <p:nvPicPr>
                      <p:cNvPr id="0" name="对象 7"/>
                      <p:cNvPicPr>
                        <a:picLocks noChangeAspect="1" noChangeArrowheads="1"/>
                      </p:cNvPicPr>
                      <p:nvPr/>
                    </p:nvPicPr>
                    <p:blipFill>
                      <a:blip r:embed="rId5"/>
                      <a:srcRect/>
                      <a:stretch>
                        <a:fillRect/>
                      </a:stretch>
                    </p:blipFill>
                    <p:spPr bwMode="auto">
                      <a:xfrm>
                        <a:off x="606425" y="5610225"/>
                        <a:ext cx="8240713"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 name="直接连接符 6"/>
          <p:cNvCxnSpPr/>
          <p:nvPr/>
        </p:nvCxnSpPr>
        <p:spPr bwMode="auto">
          <a:xfrm>
            <a:off x="-3304" y="4430136"/>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graphicFrame>
        <p:nvGraphicFramePr>
          <p:cNvPr id="8" name="Object 30"/>
          <p:cNvGraphicFramePr>
            <a:graphicFrameLocks noChangeAspect="1"/>
          </p:cNvGraphicFramePr>
          <p:nvPr>
            <p:extLst>
              <p:ext uri="{D42A27DB-BD31-4B8C-83A1-F6EECF244321}">
                <p14:modId xmlns:p14="http://schemas.microsoft.com/office/powerpoint/2010/main" val="496692708"/>
              </p:ext>
            </p:extLst>
          </p:nvPr>
        </p:nvGraphicFramePr>
        <p:xfrm>
          <a:off x="1259632" y="786756"/>
          <a:ext cx="1800225" cy="1790700"/>
        </p:xfrm>
        <a:graphic>
          <a:graphicData uri="http://schemas.openxmlformats.org/presentationml/2006/ole">
            <mc:AlternateContent xmlns:mc="http://schemas.openxmlformats.org/markup-compatibility/2006">
              <mc:Choice xmlns:v="urn:schemas-microsoft-com:vml" Requires="v">
                <p:oleObj spid="_x0000_s170219" name="Visio" r:id="rId6" imgW="3041885" imgH="3059723" progId="Visio.Drawing.11">
                  <p:embed/>
                </p:oleObj>
              </mc:Choice>
              <mc:Fallback>
                <p:oleObj name="Visio" r:id="rId6" imgW="3041885" imgH="3059723" progId="Visio.Drawing.11">
                  <p:embed/>
                  <p:pic>
                    <p:nvPicPr>
                      <p:cNvPr id="0" name=""/>
                      <p:cNvPicPr>
                        <a:picLocks noChangeAspect="1" noChangeArrowheads="1"/>
                      </p:cNvPicPr>
                      <p:nvPr/>
                    </p:nvPicPr>
                    <p:blipFill>
                      <a:blip r:embed="rId7"/>
                      <a:srcRect/>
                      <a:stretch>
                        <a:fillRect/>
                      </a:stretch>
                    </p:blipFill>
                    <p:spPr bwMode="auto">
                      <a:xfrm>
                        <a:off x="1259632" y="786756"/>
                        <a:ext cx="1800225" cy="1790700"/>
                      </a:xfrm>
                      <a:prstGeom prst="rect">
                        <a:avLst/>
                      </a:prstGeom>
                      <a:noFill/>
                      <a:ln>
                        <a:noFill/>
                      </a:ln>
                      <a:effectLst/>
                      <a:extLst/>
                    </p:spPr>
                  </p:pic>
                </p:oleObj>
              </mc:Fallback>
            </mc:AlternateContent>
          </a:graphicData>
        </a:graphic>
      </p:graphicFrame>
      <p:grpSp>
        <p:nvGrpSpPr>
          <p:cNvPr id="9" name="Group 42"/>
          <p:cNvGrpSpPr>
            <a:grpSpLocks/>
          </p:cNvGrpSpPr>
          <p:nvPr/>
        </p:nvGrpSpPr>
        <p:grpSpPr bwMode="auto">
          <a:xfrm>
            <a:off x="3779912" y="925662"/>
            <a:ext cx="3887789" cy="1512888"/>
            <a:chOff x="113" y="3294"/>
            <a:chExt cx="2449" cy="953"/>
          </a:xfrm>
        </p:grpSpPr>
        <p:grpSp>
          <p:nvGrpSpPr>
            <p:cNvPr id="10" name="Group 21"/>
            <p:cNvGrpSpPr>
              <a:grpSpLocks/>
            </p:cNvGrpSpPr>
            <p:nvPr/>
          </p:nvGrpSpPr>
          <p:grpSpPr bwMode="auto">
            <a:xfrm>
              <a:off x="1037" y="3294"/>
              <a:ext cx="1525" cy="953"/>
              <a:chOff x="2716" y="527"/>
              <a:chExt cx="1525" cy="953"/>
            </a:xfrm>
          </p:grpSpPr>
          <p:sp>
            <p:nvSpPr>
              <p:cNvPr id="12" name="Rectangle 22"/>
              <p:cNvSpPr>
                <a:spLocks noChangeArrowheads="1"/>
              </p:cNvSpPr>
              <p:nvPr/>
            </p:nvSpPr>
            <p:spPr bwMode="auto">
              <a:xfrm>
                <a:off x="3341" y="527"/>
                <a:ext cx="8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0  </a:t>
                </a:r>
                <a:r>
                  <a:rPr lang="en-US" altLang="zh-CN" b="1" dirty="0">
                    <a:solidFill>
                      <a:srgbClr val="0000FF"/>
                    </a:solidFill>
                    <a:latin typeface="Verdana" panose="020B0604030504040204" pitchFamily="34" charset="0"/>
                    <a:ea typeface="Verdana" panose="020B0604030504040204" pitchFamily="34" charset="0"/>
                    <a:cs typeface="Verdana" panose="020B0604030504040204" pitchFamily="34" charset="0"/>
                  </a:rPr>
                  <a:t>1  1</a:t>
                </a:r>
                <a:r>
                  <a:rPr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0</a:t>
                </a:r>
              </a:p>
            </p:txBody>
          </p:sp>
          <p:sp>
            <p:nvSpPr>
              <p:cNvPr id="13" name="Rectangle 23"/>
              <p:cNvSpPr>
                <a:spLocks noChangeArrowheads="1"/>
              </p:cNvSpPr>
              <p:nvPr/>
            </p:nvSpPr>
            <p:spPr bwMode="auto">
              <a:xfrm>
                <a:off x="3339" y="768"/>
                <a:ext cx="8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0  0  0  </a:t>
                </a:r>
                <a:r>
                  <a:rPr lang="en-US" altLang="zh-CN" b="1" dirty="0">
                    <a:solidFill>
                      <a:srgbClr val="0000FF"/>
                    </a:solidFill>
                    <a:latin typeface="Verdana" panose="020B0604030504040204" pitchFamily="34" charset="0"/>
                    <a:ea typeface="Verdana" panose="020B0604030504040204" pitchFamily="34" charset="0"/>
                    <a:cs typeface="Verdana" panose="020B0604030504040204" pitchFamily="34" charset="0"/>
                  </a:rPr>
                  <a:t>1</a:t>
                </a:r>
              </a:p>
            </p:txBody>
          </p:sp>
          <p:sp>
            <p:nvSpPr>
              <p:cNvPr id="14" name="Rectangle 24"/>
              <p:cNvSpPr>
                <a:spLocks noChangeArrowheads="1"/>
              </p:cNvSpPr>
              <p:nvPr/>
            </p:nvSpPr>
            <p:spPr bwMode="auto">
              <a:xfrm>
                <a:off x="2716" y="845"/>
                <a:ext cx="52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dirty="0">
                    <a:solidFill>
                      <a:srgbClr val="000000"/>
                    </a:solidFill>
                    <a:latin typeface="Verdana" panose="020B0604030504040204" pitchFamily="34" charset="0"/>
                    <a:ea typeface="Verdana" panose="020B0604030504040204" pitchFamily="34" charset="0"/>
                    <a:cs typeface="Verdana" panose="020B0604030504040204" pitchFamily="34" charset="0"/>
                  </a:rPr>
                  <a:t>A</a:t>
                </a:r>
                <a:r>
                  <a:rPr lang="en-US" altLang="zh-CN" sz="2800" b="1" i="1" baseline="-25000" dirty="0">
                    <a:solidFill>
                      <a:srgbClr val="000000"/>
                    </a:solidFill>
                    <a:latin typeface="Verdana" panose="020B0604030504040204" pitchFamily="34" charset="0"/>
                    <a:ea typeface="Verdana" panose="020B0604030504040204" pitchFamily="34" charset="0"/>
                    <a:cs typeface="Verdana" panose="020B0604030504040204" pitchFamily="34" charset="0"/>
                  </a:rPr>
                  <a:t>1 </a:t>
                </a:r>
                <a:r>
                  <a:rPr lang="zh-CN" altLang="en-US" b="1" dirty="0">
                    <a:solidFill>
                      <a:schemeClr val="bg2">
                        <a:lumMod val="10000"/>
                      </a:schemeClr>
                    </a:solidFill>
                    <a:latin typeface="Verdana" panose="020B0604030504040204" pitchFamily="34" charset="0"/>
                    <a:ea typeface="微软雅黑" panose="020B0503020204020204" pitchFamily="34" charset="-122"/>
                    <a:cs typeface="Verdana" panose="020B0604030504040204" pitchFamily="34" charset="0"/>
                  </a:rPr>
                  <a:t>＝ </a:t>
                </a:r>
                <a:r>
                  <a:rPr lang="zh-CN" altLang="en-US" b="1" dirty="0">
                    <a:solidFill>
                      <a:srgbClr val="000000"/>
                    </a:solidFill>
                    <a:latin typeface="Verdana" panose="020B0604030504040204" pitchFamily="34" charset="0"/>
                    <a:cs typeface="Verdana" panose="020B0604030504040204" pitchFamily="34" charset="0"/>
                  </a:rPr>
                  <a:t>              </a:t>
                </a:r>
              </a:p>
            </p:txBody>
          </p:sp>
          <p:sp>
            <p:nvSpPr>
              <p:cNvPr id="15" name="Rectangle 25"/>
              <p:cNvSpPr>
                <a:spLocks noChangeArrowheads="1"/>
              </p:cNvSpPr>
              <p:nvPr/>
            </p:nvSpPr>
            <p:spPr bwMode="auto">
              <a:xfrm>
                <a:off x="3341" y="1009"/>
                <a:ext cx="8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0  0  0  0</a:t>
                </a:r>
              </a:p>
            </p:txBody>
          </p:sp>
          <p:sp>
            <p:nvSpPr>
              <p:cNvPr id="16" name="Rectangle 26"/>
              <p:cNvSpPr>
                <a:spLocks noChangeArrowheads="1"/>
              </p:cNvSpPr>
              <p:nvPr/>
            </p:nvSpPr>
            <p:spPr bwMode="auto">
              <a:xfrm>
                <a:off x="3339" y="1250"/>
                <a:ext cx="8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b="1" dirty="0">
                    <a:solidFill>
                      <a:srgbClr val="0000FF"/>
                    </a:solidFill>
                    <a:latin typeface="Verdana" panose="020B0604030504040204" pitchFamily="34" charset="0"/>
                    <a:ea typeface="Verdana" panose="020B0604030504040204" pitchFamily="34" charset="0"/>
                    <a:cs typeface="Verdana" panose="020B0604030504040204" pitchFamily="34" charset="0"/>
                  </a:rPr>
                  <a:t>1</a:t>
                </a:r>
                <a:r>
                  <a:rPr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0  0  0</a:t>
                </a:r>
              </a:p>
            </p:txBody>
          </p:sp>
          <p:grpSp>
            <p:nvGrpSpPr>
              <p:cNvPr id="17" name="Group 27"/>
              <p:cNvGrpSpPr>
                <a:grpSpLocks/>
              </p:cNvGrpSpPr>
              <p:nvPr/>
            </p:nvGrpSpPr>
            <p:grpSpPr bwMode="auto">
              <a:xfrm>
                <a:off x="3204" y="529"/>
                <a:ext cx="1037" cy="905"/>
                <a:chOff x="3204" y="529"/>
                <a:chExt cx="1037" cy="1087"/>
              </a:xfrm>
            </p:grpSpPr>
            <p:sp>
              <p:nvSpPr>
                <p:cNvPr id="18" name="AutoShape 28"/>
                <p:cNvSpPr>
                  <a:spLocks/>
                </p:cNvSpPr>
                <p:nvPr/>
              </p:nvSpPr>
              <p:spPr bwMode="auto">
                <a:xfrm>
                  <a:off x="3204" y="529"/>
                  <a:ext cx="91" cy="1087"/>
                </a:xfrm>
                <a:prstGeom prst="leftBracket">
                  <a:avLst>
                    <a:gd name="adj" fmla="val 99542"/>
                  </a:avLst>
                </a:prstGeom>
                <a:noFill/>
                <a:ln w="38100">
                  <a:solidFill>
                    <a:schemeClr val="bg2">
                      <a:lumMod val="1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Verdana" panose="020B0604030504040204" pitchFamily="34" charset="0"/>
                    <a:cs typeface="Verdana" panose="020B0604030504040204" pitchFamily="34" charset="0"/>
                  </a:endParaRPr>
                </a:p>
              </p:txBody>
            </p:sp>
            <p:sp>
              <p:nvSpPr>
                <p:cNvPr id="19" name="AutoShape 29"/>
                <p:cNvSpPr>
                  <a:spLocks/>
                </p:cNvSpPr>
                <p:nvPr/>
              </p:nvSpPr>
              <p:spPr bwMode="auto">
                <a:xfrm flipH="1">
                  <a:off x="4150" y="529"/>
                  <a:ext cx="91" cy="1087"/>
                </a:xfrm>
                <a:prstGeom prst="leftBracket">
                  <a:avLst>
                    <a:gd name="adj" fmla="val 99542"/>
                  </a:avLst>
                </a:prstGeom>
                <a:noFill/>
                <a:ln w="38100">
                  <a:solidFill>
                    <a:schemeClr val="bg2">
                      <a:lumMod val="1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Verdana" panose="020B0604030504040204" pitchFamily="34" charset="0"/>
                    <a:cs typeface="Verdana" panose="020B0604030504040204" pitchFamily="34" charset="0"/>
                  </a:endParaRPr>
                </a:p>
              </p:txBody>
            </p:sp>
          </p:grpSp>
        </p:grpSp>
        <p:sp>
          <p:nvSpPr>
            <p:cNvPr id="11" name="Rectangle 41"/>
            <p:cNvSpPr>
              <a:spLocks noChangeArrowheads="1"/>
            </p:cNvSpPr>
            <p:nvPr/>
          </p:nvSpPr>
          <p:spPr bwMode="auto">
            <a:xfrm>
              <a:off x="113" y="3560"/>
              <a:ext cx="884"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400" b="1" dirty="0">
                  <a:solidFill>
                    <a:schemeClr val="bg2">
                      <a:lumMod val="10000"/>
                    </a:schemeClr>
                  </a:solidFill>
                  <a:latin typeface="Verdana" panose="020B0604030504040204" pitchFamily="34" charset="0"/>
                  <a:ea typeface="微软雅黑" panose="020B0503020204020204" pitchFamily="34" charset="-122"/>
                  <a:cs typeface="Verdana" panose="020B0604030504040204" pitchFamily="34" charset="0"/>
                </a:rPr>
                <a:t>邻接矩阵</a:t>
              </a:r>
            </a:p>
          </p:txBody>
        </p:sp>
      </p:grpSp>
      <p:graphicFrame>
        <p:nvGraphicFramePr>
          <p:cNvPr id="20" name="Object 31"/>
          <p:cNvGraphicFramePr>
            <a:graphicFrameLocks noChangeAspect="1"/>
          </p:cNvGraphicFramePr>
          <p:nvPr>
            <p:extLst>
              <p:ext uri="{D42A27DB-BD31-4B8C-83A1-F6EECF244321}">
                <p14:modId xmlns:p14="http://schemas.microsoft.com/office/powerpoint/2010/main" val="1489751999"/>
              </p:ext>
            </p:extLst>
          </p:nvPr>
        </p:nvGraphicFramePr>
        <p:xfrm>
          <a:off x="1259632" y="2507161"/>
          <a:ext cx="1873250" cy="1868488"/>
        </p:xfrm>
        <a:graphic>
          <a:graphicData uri="http://schemas.openxmlformats.org/presentationml/2006/ole">
            <mc:AlternateContent xmlns:mc="http://schemas.openxmlformats.org/markup-compatibility/2006">
              <mc:Choice xmlns:v="urn:schemas-microsoft-com:vml" Requires="v">
                <p:oleObj spid="_x0000_s170220" name="Visio" r:id="rId8" imgW="3042129" imgH="3065256" progId="Visio.Drawing.11">
                  <p:embed/>
                </p:oleObj>
              </mc:Choice>
              <mc:Fallback>
                <p:oleObj name="Visio" r:id="rId8" imgW="3042129" imgH="3065256" progId="Visio.Drawing.11">
                  <p:embed/>
                  <p:pic>
                    <p:nvPicPr>
                      <p:cNvPr id="0" name=""/>
                      <p:cNvPicPr>
                        <a:picLocks noChangeAspect="1" noChangeArrowheads="1"/>
                      </p:cNvPicPr>
                      <p:nvPr/>
                    </p:nvPicPr>
                    <p:blipFill>
                      <a:blip r:embed="rId9"/>
                      <a:srcRect/>
                      <a:stretch>
                        <a:fillRect/>
                      </a:stretch>
                    </p:blipFill>
                    <p:spPr bwMode="auto">
                      <a:xfrm>
                        <a:off x="1259632" y="2507161"/>
                        <a:ext cx="1873250" cy="1868488"/>
                      </a:xfrm>
                      <a:prstGeom prst="rect">
                        <a:avLst/>
                      </a:prstGeom>
                      <a:noFill/>
                      <a:ln>
                        <a:noFill/>
                      </a:ln>
                      <a:effectLst/>
                      <a:extLst/>
                    </p:spPr>
                  </p:pic>
                </p:oleObj>
              </mc:Fallback>
            </mc:AlternateContent>
          </a:graphicData>
        </a:graphic>
      </p:graphicFrame>
      <p:grpSp>
        <p:nvGrpSpPr>
          <p:cNvPr id="21" name="Group 44"/>
          <p:cNvGrpSpPr>
            <a:grpSpLocks/>
          </p:cNvGrpSpPr>
          <p:nvPr/>
        </p:nvGrpSpPr>
        <p:grpSpPr bwMode="auto">
          <a:xfrm>
            <a:off x="3779912" y="2503193"/>
            <a:ext cx="4354514" cy="1876425"/>
            <a:chOff x="2919" y="3065"/>
            <a:chExt cx="2743" cy="1182"/>
          </a:xfrm>
        </p:grpSpPr>
        <p:grpSp>
          <p:nvGrpSpPr>
            <p:cNvPr id="22" name="Group 32"/>
            <p:cNvGrpSpPr>
              <a:grpSpLocks/>
            </p:cNvGrpSpPr>
            <p:nvPr/>
          </p:nvGrpSpPr>
          <p:grpSpPr bwMode="auto">
            <a:xfrm>
              <a:off x="3803" y="3065"/>
              <a:ext cx="1859" cy="1182"/>
              <a:chOff x="484" y="346"/>
              <a:chExt cx="1859" cy="1182"/>
            </a:xfrm>
          </p:grpSpPr>
          <p:sp>
            <p:nvSpPr>
              <p:cNvPr id="24" name="Rectangle 33"/>
              <p:cNvSpPr>
                <a:spLocks noChangeArrowheads="1"/>
              </p:cNvSpPr>
              <p:nvPr/>
            </p:nvSpPr>
            <p:spPr bwMode="auto">
              <a:xfrm>
                <a:off x="1119" y="346"/>
                <a:ext cx="1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2000" b="1" dirty="0">
                    <a:solidFill>
                      <a:srgbClr val="000000"/>
                    </a:solidFill>
                    <a:latin typeface="Verdana" panose="020B0604030504040204" pitchFamily="34" charset="0"/>
                    <a:ea typeface="Verdana" panose="020B0604030504040204" pitchFamily="34" charset="0"/>
                    <a:cs typeface="Verdana" panose="020B0604030504040204" pitchFamily="34" charset="0"/>
                  </a:rPr>
                  <a:t>0  </a:t>
                </a:r>
                <a:r>
                  <a:rPr lang="en-US" altLang="zh-CN" sz="2000" b="1" dirty="0">
                    <a:solidFill>
                      <a:srgbClr val="0000FF"/>
                    </a:solidFill>
                    <a:latin typeface="Verdana" panose="020B0604030504040204" pitchFamily="34" charset="0"/>
                    <a:ea typeface="Verdana" panose="020B0604030504040204" pitchFamily="34" charset="0"/>
                    <a:cs typeface="Verdana" panose="020B0604030504040204" pitchFamily="34" charset="0"/>
                  </a:rPr>
                  <a:t>1  1  </a:t>
                </a:r>
                <a:r>
                  <a:rPr lang="en-US" altLang="zh-CN" sz="2000" b="1" dirty="0">
                    <a:solidFill>
                      <a:srgbClr val="000000"/>
                    </a:solidFill>
                    <a:latin typeface="Verdana" panose="020B0604030504040204" pitchFamily="34" charset="0"/>
                    <a:ea typeface="Verdana" panose="020B0604030504040204" pitchFamily="34" charset="0"/>
                    <a:cs typeface="Verdana" panose="020B0604030504040204" pitchFamily="34" charset="0"/>
                  </a:rPr>
                  <a:t>0  0</a:t>
                </a:r>
                <a:endParaRPr lang="en-US" altLang="zh-C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25" name="Rectangle 34"/>
              <p:cNvSpPr>
                <a:spLocks noChangeArrowheads="1"/>
              </p:cNvSpPr>
              <p:nvPr/>
            </p:nvSpPr>
            <p:spPr bwMode="auto">
              <a:xfrm>
                <a:off x="1117" y="584"/>
                <a:ext cx="1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b="1" dirty="0">
                    <a:solidFill>
                      <a:srgbClr val="0000FF"/>
                    </a:solidFill>
                    <a:latin typeface="Verdana" panose="020B0604030504040204" pitchFamily="34" charset="0"/>
                    <a:ea typeface="Verdana" panose="020B0604030504040204" pitchFamily="34" charset="0"/>
                    <a:cs typeface="Verdana" panose="020B0604030504040204" pitchFamily="34" charset="0"/>
                  </a:rPr>
                  <a:t>1</a:t>
                </a:r>
                <a:r>
                  <a:rPr lang="en-US" altLang="zh-CN" sz="2000" b="1" dirty="0">
                    <a:solidFill>
                      <a:srgbClr val="000000"/>
                    </a:solidFill>
                    <a:latin typeface="Verdana" panose="020B0604030504040204" pitchFamily="34" charset="0"/>
                    <a:ea typeface="Verdana" panose="020B0604030504040204" pitchFamily="34" charset="0"/>
                    <a:cs typeface="Verdana" panose="020B0604030504040204" pitchFamily="34" charset="0"/>
                  </a:rPr>
                  <a:t>  0  0  0  </a:t>
                </a:r>
                <a:r>
                  <a:rPr lang="en-US" altLang="zh-CN" b="1" dirty="0">
                    <a:solidFill>
                      <a:srgbClr val="0000FF"/>
                    </a:solidFill>
                    <a:latin typeface="Verdana" panose="020B0604030504040204" pitchFamily="34" charset="0"/>
                    <a:ea typeface="Verdana" panose="020B0604030504040204" pitchFamily="34" charset="0"/>
                    <a:cs typeface="Verdana" panose="020B0604030504040204" pitchFamily="34" charset="0"/>
                  </a:rPr>
                  <a:t>1</a:t>
                </a:r>
              </a:p>
            </p:txBody>
          </p:sp>
          <p:sp>
            <p:nvSpPr>
              <p:cNvPr id="26" name="Rectangle 35"/>
              <p:cNvSpPr>
                <a:spLocks noChangeArrowheads="1"/>
              </p:cNvSpPr>
              <p:nvPr/>
            </p:nvSpPr>
            <p:spPr bwMode="auto">
              <a:xfrm>
                <a:off x="484" y="799"/>
                <a:ext cx="53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b="1" i="1" dirty="0" err="1">
                    <a:solidFill>
                      <a:srgbClr val="000000"/>
                    </a:solidFill>
                    <a:latin typeface="Verdana" panose="020B0604030504040204" pitchFamily="34" charset="0"/>
                    <a:ea typeface="Verdana" panose="020B0604030504040204" pitchFamily="34" charset="0"/>
                    <a:cs typeface="Verdana" panose="020B0604030504040204" pitchFamily="34" charset="0"/>
                  </a:rPr>
                  <a:t>A</a:t>
                </a:r>
                <a:r>
                  <a:rPr lang="en-US" altLang="zh-CN" sz="2800" b="1" i="1" baseline="-25000" dirty="0" err="1">
                    <a:solidFill>
                      <a:srgbClr val="000000"/>
                    </a:solidFill>
                    <a:latin typeface="Verdana" panose="020B0604030504040204" pitchFamily="34" charset="0"/>
                    <a:ea typeface="Verdana" panose="020B0604030504040204" pitchFamily="34" charset="0"/>
                    <a:cs typeface="Verdana" panose="020B0604030504040204" pitchFamily="34" charset="0"/>
                  </a:rPr>
                  <a:t>2</a:t>
                </a:r>
                <a:r>
                  <a:rPr lang="en-US" altLang="zh-CN" sz="2800" b="1" i="1" baseline="-25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zh-CN" altLang="en-US" b="1" dirty="0">
                    <a:solidFill>
                      <a:srgbClr val="000000"/>
                    </a:solidFill>
                    <a:latin typeface="Verdana" panose="020B0604030504040204" pitchFamily="34" charset="0"/>
                    <a:ea typeface="微软雅黑" panose="020B0503020204020204" pitchFamily="34" charset="-122"/>
                    <a:cs typeface="Verdana" panose="020B0604030504040204" pitchFamily="34" charset="0"/>
                  </a:rPr>
                  <a:t>＝</a:t>
                </a:r>
                <a:r>
                  <a:rPr lang="zh-CN" altLang="en-US" b="1" dirty="0">
                    <a:solidFill>
                      <a:srgbClr val="000000"/>
                    </a:solidFill>
                    <a:latin typeface="Verdana" panose="020B0604030504040204" pitchFamily="34" charset="0"/>
                    <a:cs typeface="Verdana" panose="020B0604030504040204" pitchFamily="34" charset="0"/>
                  </a:rPr>
                  <a:t>               </a:t>
                </a:r>
              </a:p>
            </p:txBody>
          </p:sp>
          <p:sp>
            <p:nvSpPr>
              <p:cNvPr id="27" name="Rectangle 36"/>
              <p:cNvSpPr>
                <a:spLocks noChangeArrowheads="1"/>
              </p:cNvSpPr>
              <p:nvPr/>
            </p:nvSpPr>
            <p:spPr bwMode="auto">
              <a:xfrm>
                <a:off x="1119" y="822"/>
                <a:ext cx="1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b="1" dirty="0">
                    <a:solidFill>
                      <a:srgbClr val="0000FF"/>
                    </a:solidFill>
                    <a:latin typeface="Verdana" panose="020B0604030504040204" pitchFamily="34" charset="0"/>
                    <a:ea typeface="Verdana" panose="020B0604030504040204" pitchFamily="34" charset="0"/>
                    <a:cs typeface="Verdana" panose="020B0604030504040204" pitchFamily="34" charset="0"/>
                  </a:rPr>
                  <a:t>1</a:t>
                </a:r>
                <a:r>
                  <a:rPr lang="en-US" altLang="zh-CN" sz="2000" b="1" dirty="0">
                    <a:solidFill>
                      <a:srgbClr val="000000"/>
                    </a:solidFill>
                    <a:latin typeface="Verdana" panose="020B0604030504040204" pitchFamily="34" charset="0"/>
                    <a:ea typeface="Verdana" panose="020B0604030504040204" pitchFamily="34" charset="0"/>
                    <a:cs typeface="Verdana" panose="020B0604030504040204" pitchFamily="34" charset="0"/>
                  </a:rPr>
                  <a:t>  0  0  </a:t>
                </a:r>
                <a:r>
                  <a:rPr lang="en-US" altLang="zh-CN" b="1" dirty="0">
                    <a:solidFill>
                      <a:srgbClr val="0000FF"/>
                    </a:solidFill>
                    <a:latin typeface="Verdana" panose="020B0604030504040204" pitchFamily="34" charset="0"/>
                    <a:ea typeface="Verdana" panose="020B0604030504040204" pitchFamily="34" charset="0"/>
                    <a:cs typeface="Verdana" panose="020B0604030504040204" pitchFamily="34" charset="0"/>
                  </a:rPr>
                  <a:t>1  1</a:t>
                </a:r>
              </a:p>
            </p:txBody>
          </p:sp>
          <p:sp>
            <p:nvSpPr>
              <p:cNvPr id="28" name="Rectangle 37"/>
              <p:cNvSpPr>
                <a:spLocks noChangeArrowheads="1"/>
              </p:cNvSpPr>
              <p:nvPr/>
            </p:nvSpPr>
            <p:spPr bwMode="auto">
              <a:xfrm>
                <a:off x="1117" y="1060"/>
                <a:ext cx="1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2000" b="1" dirty="0">
                    <a:solidFill>
                      <a:srgbClr val="000000"/>
                    </a:solidFill>
                    <a:latin typeface="Verdana" panose="020B0604030504040204" pitchFamily="34" charset="0"/>
                    <a:ea typeface="Verdana" panose="020B0604030504040204" pitchFamily="34" charset="0"/>
                    <a:cs typeface="Verdana" panose="020B0604030504040204" pitchFamily="34" charset="0"/>
                  </a:rPr>
                  <a:t>0  0  </a:t>
                </a:r>
                <a:r>
                  <a:rPr lang="en-US" altLang="zh-CN" b="1" dirty="0">
                    <a:solidFill>
                      <a:srgbClr val="0000FF"/>
                    </a:solidFill>
                    <a:latin typeface="Verdana" panose="020B0604030504040204" pitchFamily="34" charset="0"/>
                    <a:ea typeface="Verdana" panose="020B0604030504040204" pitchFamily="34" charset="0"/>
                    <a:cs typeface="Verdana" panose="020B0604030504040204" pitchFamily="34" charset="0"/>
                  </a:rPr>
                  <a:t>1</a:t>
                </a:r>
                <a:r>
                  <a:rPr lang="en-US" altLang="zh-CN" sz="2000" b="1" dirty="0">
                    <a:solidFill>
                      <a:srgbClr val="000000"/>
                    </a:solidFill>
                    <a:latin typeface="Verdana" panose="020B0604030504040204" pitchFamily="34" charset="0"/>
                    <a:ea typeface="Verdana" panose="020B0604030504040204" pitchFamily="34" charset="0"/>
                    <a:cs typeface="Verdana" panose="020B0604030504040204" pitchFamily="34" charset="0"/>
                  </a:rPr>
                  <a:t>  0  </a:t>
                </a:r>
                <a:r>
                  <a:rPr lang="en-US" altLang="zh-CN" b="1" dirty="0">
                    <a:solidFill>
                      <a:srgbClr val="0000FF"/>
                    </a:solidFill>
                    <a:latin typeface="Verdana" panose="020B0604030504040204" pitchFamily="34" charset="0"/>
                    <a:ea typeface="Verdana" panose="020B0604030504040204" pitchFamily="34" charset="0"/>
                    <a:cs typeface="Verdana" panose="020B0604030504040204" pitchFamily="34" charset="0"/>
                  </a:rPr>
                  <a:t>1</a:t>
                </a:r>
              </a:p>
            </p:txBody>
          </p:sp>
          <p:sp>
            <p:nvSpPr>
              <p:cNvPr id="29" name="Rectangle 38"/>
              <p:cNvSpPr>
                <a:spLocks noChangeArrowheads="1"/>
              </p:cNvSpPr>
              <p:nvPr/>
            </p:nvSpPr>
            <p:spPr bwMode="auto">
              <a:xfrm>
                <a:off x="1119" y="1298"/>
                <a:ext cx="1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2000" b="1" dirty="0">
                    <a:solidFill>
                      <a:srgbClr val="000000"/>
                    </a:solidFill>
                    <a:latin typeface="Verdana" panose="020B0604030504040204" pitchFamily="34" charset="0"/>
                    <a:ea typeface="Verdana" panose="020B0604030504040204" pitchFamily="34" charset="0"/>
                    <a:cs typeface="Verdana" panose="020B0604030504040204" pitchFamily="34" charset="0"/>
                  </a:rPr>
                  <a:t>0  </a:t>
                </a:r>
                <a:r>
                  <a:rPr lang="en-US" altLang="zh-CN" b="1" dirty="0">
                    <a:solidFill>
                      <a:srgbClr val="0000FF"/>
                    </a:solidFill>
                    <a:latin typeface="Verdana" panose="020B0604030504040204" pitchFamily="34" charset="0"/>
                    <a:ea typeface="Verdana" panose="020B0604030504040204" pitchFamily="34" charset="0"/>
                    <a:cs typeface="Verdana" panose="020B0604030504040204" pitchFamily="34" charset="0"/>
                  </a:rPr>
                  <a:t>1  1  1  </a:t>
                </a:r>
                <a:r>
                  <a:rPr lang="en-US" altLang="zh-CN" sz="2000" b="1" dirty="0">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0" name="AutoShape 39"/>
              <p:cNvSpPr>
                <a:spLocks/>
              </p:cNvSpPr>
              <p:nvPr/>
            </p:nvSpPr>
            <p:spPr bwMode="auto">
              <a:xfrm>
                <a:off x="975" y="348"/>
                <a:ext cx="91" cy="1132"/>
              </a:xfrm>
              <a:prstGeom prst="leftBracket">
                <a:avLst>
                  <a:gd name="adj" fmla="val 103663"/>
                </a:avLst>
              </a:prstGeom>
              <a:noFill/>
              <a:ln w="38100">
                <a:solidFill>
                  <a:schemeClr val="bg2">
                    <a:lumMod val="1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Verdana" panose="020B0604030504040204" pitchFamily="34" charset="0"/>
                  <a:cs typeface="Verdana" panose="020B0604030504040204" pitchFamily="34" charset="0"/>
                </a:endParaRPr>
              </a:p>
            </p:txBody>
          </p:sp>
          <p:sp>
            <p:nvSpPr>
              <p:cNvPr id="31" name="AutoShape 40"/>
              <p:cNvSpPr>
                <a:spLocks/>
              </p:cNvSpPr>
              <p:nvPr/>
            </p:nvSpPr>
            <p:spPr bwMode="auto">
              <a:xfrm flipH="1">
                <a:off x="2154" y="348"/>
                <a:ext cx="91" cy="1132"/>
              </a:xfrm>
              <a:prstGeom prst="leftBracket">
                <a:avLst>
                  <a:gd name="adj" fmla="val 103663"/>
                </a:avLst>
              </a:prstGeom>
              <a:noFill/>
              <a:ln w="38100">
                <a:solidFill>
                  <a:schemeClr val="bg2">
                    <a:lumMod val="1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Verdana" panose="020B0604030504040204" pitchFamily="34" charset="0"/>
                  <a:cs typeface="Verdana" panose="020B0604030504040204" pitchFamily="34" charset="0"/>
                </a:endParaRPr>
              </a:p>
            </p:txBody>
          </p:sp>
        </p:grpSp>
        <p:sp>
          <p:nvSpPr>
            <p:cNvPr id="23" name="Rectangle 43"/>
            <p:cNvSpPr>
              <a:spLocks noChangeArrowheads="1"/>
            </p:cNvSpPr>
            <p:nvPr/>
          </p:nvSpPr>
          <p:spPr bwMode="auto">
            <a:xfrm>
              <a:off x="2919" y="3476"/>
              <a:ext cx="8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400" b="1" dirty="0">
                  <a:solidFill>
                    <a:schemeClr val="bg2">
                      <a:lumMod val="10000"/>
                    </a:schemeClr>
                  </a:solidFill>
                  <a:latin typeface="Verdana" panose="020B0604030504040204" pitchFamily="34" charset="0"/>
                  <a:ea typeface="微软雅黑" panose="020B0503020204020204" pitchFamily="34" charset="-122"/>
                  <a:cs typeface="Verdana" panose="020B0604030504040204" pitchFamily="34" charset="0"/>
                </a:rPr>
                <a:t>邻接矩阵</a:t>
              </a:r>
            </a:p>
          </p:txBody>
        </p:sp>
      </p:grpSp>
    </p:spTree>
    <p:extLst>
      <p:ext uri="{BB962C8B-B14F-4D97-AF65-F5344CB8AC3E}">
        <p14:creationId xmlns:p14="http://schemas.microsoft.com/office/powerpoint/2010/main" val="20558466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87108">
                                            <p:txEl>
                                              <p:pRg st="0" end="0"/>
                                            </p:txEl>
                                          </p:spTgt>
                                        </p:tgtEl>
                                        <p:attrNameLst>
                                          <p:attrName>style.visibility</p:attrName>
                                        </p:attrNameLst>
                                      </p:cBhvr>
                                      <p:to>
                                        <p:strVal val="visible"/>
                                      </p:to>
                                    </p:set>
                                    <p:animEffect transition="in" filter="wipe(left)">
                                      <p:cBhvr>
                                        <p:cTn id="7" dur="500"/>
                                        <p:tgtEl>
                                          <p:spTgt spid="687108">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87108">
                                            <p:txEl>
                                              <p:pRg st="1" end="1"/>
                                            </p:txEl>
                                          </p:spTgt>
                                        </p:tgtEl>
                                        <p:attrNameLst>
                                          <p:attrName>style.visibility</p:attrName>
                                        </p:attrNameLst>
                                      </p:cBhvr>
                                      <p:to>
                                        <p:strVal val="visible"/>
                                      </p:to>
                                    </p:set>
                                    <p:animEffect transition="in" filter="wipe(left)">
                                      <p:cBhvr>
                                        <p:cTn id="11" dur="500"/>
                                        <p:tgtEl>
                                          <p:spTgt spid="68710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dissolv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dissolve">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prstGeom prst="rect">
            <a:avLst/>
          </a:prstGeom>
        </p:spPr>
        <p:txBody>
          <a:bodyPr/>
          <a:lstStyle/>
          <a:p>
            <a:pPr marL="468000" lvl="1" indent="-468000">
              <a:spcBef>
                <a:spcPts val="1600"/>
              </a:spcBef>
              <a:buClr>
                <a:schemeClr val="tx1"/>
              </a:buClr>
              <a:buSzPct val="100000"/>
              <a:buFont typeface="Wingdings" panose="05000000000000000000" pitchFamily="2" charset="2"/>
              <a:buChar char=""/>
              <a:defRPr/>
            </a:pPr>
            <a:r>
              <a:rPr lang="zh-CN" altLang="en-US" dirty="0">
                <a:latin typeface="Verdana" panose="020B0604030504040204" pitchFamily="34" charset="0"/>
                <a:cs typeface="Verdana" panose="020B0604030504040204" pitchFamily="34" charset="0"/>
              </a:rPr>
              <a:t>判定两个顶</a:t>
            </a:r>
            <a:r>
              <a:rPr lang="zh-CN" altLang="en-US">
                <a:latin typeface="Verdana" panose="020B0604030504040204" pitchFamily="34" charset="0"/>
                <a:cs typeface="Verdana" panose="020B0604030504040204" pitchFamily="34" charset="0"/>
              </a:rPr>
              <a:t>点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与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j</a:t>
            </a:r>
            <a:r>
              <a:rPr lang="en-US" altLang="zh-CN">
                <a:latin typeface="Verdana" panose="020B0604030504040204" pitchFamily="34" charset="0"/>
                <a:cs typeface="Verdana" panose="020B0604030504040204" pitchFamily="34" charset="0"/>
              </a:rPr>
              <a:t> </a:t>
            </a:r>
            <a:r>
              <a:rPr lang="zh-CN" altLang="en-US" dirty="0">
                <a:latin typeface="Verdana" panose="020B0604030504040204" pitchFamily="34" charset="0"/>
                <a:cs typeface="Verdana" panose="020B0604030504040204" pitchFamily="34" charset="0"/>
              </a:rPr>
              <a:t>是否邻接</a:t>
            </a:r>
            <a:r>
              <a:rPr lang="en-US" altLang="zh-CN" dirty="0">
                <a:latin typeface="Verdana" panose="020B0604030504040204" pitchFamily="34" charset="0"/>
                <a:cs typeface="Verdana" panose="020B0604030504040204" pitchFamily="34" charset="0"/>
              </a:rPr>
              <a:t>, </a:t>
            </a:r>
            <a:r>
              <a:rPr lang="zh-CN" altLang="en-US" dirty="0">
                <a:latin typeface="Verdana" panose="020B0604030504040204" pitchFamily="34" charset="0"/>
                <a:cs typeface="Verdana" panose="020B0604030504040204" pitchFamily="34" charset="0"/>
              </a:rPr>
              <a:t>只需判 </a:t>
            </a:r>
            <a:r>
              <a:rPr lang="en-US" altLang="zh-CN" dirty="0">
                <a:latin typeface="Verdana" panose="020B0604030504040204" pitchFamily="34" charset="0"/>
                <a:cs typeface="Verdana" panose="020B0604030504040204" pitchFamily="34" charset="0"/>
              </a:rPr>
              <a:t>A[</a:t>
            </a:r>
            <a:r>
              <a:rPr lang="en-US" altLang="zh-CN" dirty="0" err="1">
                <a:latin typeface="Verdana" panose="020B0604030504040204" pitchFamily="34" charset="0"/>
                <a:cs typeface="Verdana" panose="020B0604030504040204" pitchFamily="34" charset="0"/>
              </a:rPr>
              <a:t>i,j</a:t>
            </a:r>
            <a:r>
              <a:rPr lang="en-US" altLang="zh-CN" dirty="0">
                <a:latin typeface="Verdana" panose="020B0604030504040204" pitchFamily="34" charset="0"/>
                <a:cs typeface="Verdana" panose="020B0604030504040204" pitchFamily="34" charset="0"/>
              </a:rPr>
              <a:t>] </a:t>
            </a:r>
            <a:r>
              <a:rPr lang="zh-CN" altLang="en-US" dirty="0">
                <a:latin typeface="Verdana" panose="020B0604030504040204" pitchFamily="34" charset="0"/>
                <a:cs typeface="Verdana" panose="020B0604030504040204" pitchFamily="34" charset="0"/>
              </a:rPr>
              <a:t>是否为</a:t>
            </a:r>
            <a:r>
              <a:rPr lang="en-US" altLang="zh-CN" dirty="0">
                <a:latin typeface="Verdana" panose="020B0604030504040204" pitchFamily="34" charset="0"/>
                <a:cs typeface="Verdana" panose="020B0604030504040204" pitchFamily="34" charset="0"/>
              </a:rPr>
              <a:t>1</a:t>
            </a:r>
            <a:endParaRPr lang="zh-CN" altLang="en-US" dirty="0">
              <a:latin typeface="Verdana" panose="020B0604030504040204" pitchFamily="34" charset="0"/>
              <a:cs typeface="Verdana" panose="020B0604030504040204" pitchFamily="34" charset="0"/>
            </a:endParaRPr>
          </a:p>
          <a:p>
            <a:pPr marL="468000" lvl="1" indent="-468000">
              <a:spcBef>
                <a:spcPts val="1600"/>
              </a:spcBef>
              <a:buClr>
                <a:schemeClr val="tx1"/>
              </a:buClr>
              <a:buSzPct val="100000"/>
              <a:buFont typeface="Wingdings" panose="05000000000000000000" pitchFamily="2" charset="2"/>
              <a:buChar char=""/>
              <a:defRPr/>
            </a:pPr>
            <a:r>
              <a:rPr lang="zh-CN" altLang="en-US" dirty="0">
                <a:latin typeface="Verdana" panose="020B0604030504040204" pitchFamily="34" charset="0"/>
                <a:cs typeface="Verdana" panose="020B0604030504040204" pitchFamily="34" charset="0"/>
              </a:rPr>
              <a:t>便于求顶点的度</a:t>
            </a:r>
            <a:r>
              <a:rPr lang="en-US" altLang="zh-CN" dirty="0">
                <a:latin typeface="Verdana" panose="020B0604030504040204" pitchFamily="34" charset="0"/>
                <a:cs typeface="Verdana" panose="020B0604030504040204" pitchFamily="34" charset="0"/>
              </a:rPr>
              <a:t>: </a:t>
            </a:r>
            <a:endParaRPr lang="zh-CN" altLang="en-US" dirty="0">
              <a:latin typeface="Verdana" panose="020B0604030504040204" pitchFamily="34" charset="0"/>
              <a:cs typeface="Verdana" panose="020B0604030504040204" pitchFamily="34" charset="0"/>
            </a:endParaRPr>
          </a:p>
          <a:p>
            <a:pPr marL="936000" lvl="1" indent="-468000">
              <a:spcBef>
                <a:spcPts val="1600"/>
              </a:spcBef>
              <a:buClr>
                <a:schemeClr val="tx1"/>
              </a:buClr>
              <a:defRPr/>
            </a:pPr>
            <a:r>
              <a:rPr lang="zh-CN" altLang="en-US" dirty="0">
                <a:latin typeface="Verdana" panose="020B0604030504040204" pitchFamily="34" charset="0"/>
                <a:cs typeface="Verdana" panose="020B0604030504040204" pitchFamily="34" charset="0"/>
              </a:rPr>
              <a:t>无向图中：</a:t>
            </a:r>
          </a:p>
          <a:p>
            <a:pPr marL="1404000" lvl="2" indent="-468000">
              <a:spcBef>
                <a:spcPts val="1600"/>
              </a:spcBef>
              <a:buClr>
                <a:schemeClr val="tx1"/>
              </a:buClr>
              <a:buSzPct val="70000"/>
              <a:defRPr/>
            </a:pPr>
            <a:r>
              <a:rPr lang="zh-CN" altLang="en-US">
                <a:latin typeface="Verdana" panose="020B0604030504040204" pitchFamily="34" charset="0"/>
                <a:cs typeface="Verdana" panose="020B0604030504040204" pitchFamily="34" charset="0"/>
              </a:rPr>
              <a:t>顶点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 </a:t>
            </a:r>
            <a:r>
              <a:rPr lang="zh-CN" altLang="en-US">
                <a:latin typeface="Verdana" panose="020B0604030504040204" pitchFamily="34" charset="0"/>
                <a:cs typeface="Verdana" panose="020B0604030504040204" pitchFamily="34" charset="0"/>
              </a:rPr>
              <a:t>的</a:t>
            </a:r>
            <a:r>
              <a:rPr lang="zh-CN" altLang="en-US" dirty="0">
                <a:latin typeface="Verdana" panose="020B0604030504040204" pitchFamily="34" charset="0"/>
                <a:cs typeface="Verdana" panose="020B0604030504040204" pitchFamily="34" charset="0"/>
              </a:rPr>
              <a:t>度等于邻接矩阵中第</a:t>
            </a:r>
            <a:r>
              <a:rPr lang="en-US" altLang="zh-CN" dirty="0" err="1">
                <a:latin typeface="Verdana" panose="020B0604030504040204" pitchFamily="34" charset="0"/>
                <a:cs typeface="Verdana" panose="020B0604030504040204" pitchFamily="34" charset="0"/>
              </a:rPr>
              <a:t>i</a:t>
            </a:r>
            <a:r>
              <a:rPr lang="zh-CN" altLang="en-US" dirty="0">
                <a:latin typeface="Verdana" panose="020B0604030504040204" pitchFamily="34" charset="0"/>
                <a:cs typeface="Verdana" panose="020B0604030504040204" pitchFamily="34" charset="0"/>
              </a:rPr>
              <a:t>行（</a:t>
            </a:r>
            <a:r>
              <a:rPr lang="en-US" altLang="zh-CN" dirty="0" err="1">
                <a:latin typeface="Verdana" panose="020B0604030504040204" pitchFamily="34" charset="0"/>
                <a:cs typeface="Verdana" panose="020B0604030504040204" pitchFamily="34" charset="0"/>
              </a:rPr>
              <a:t>i</a:t>
            </a:r>
            <a:r>
              <a:rPr lang="zh-CN" altLang="en-US" dirty="0">
                <a:latin typeface="Verdana" panose="020B0604030504040204" pitchFamily="34" charset="0"/>
                <a:cs typeface="Verdana" panose="020B0604030504040204" pitchFamily="34" charset="0"/>
              </a:rPr>
              <a:t>列）的元素之和</a:t>
            </a:r>
          </a:p>
          <a:p>
            <a:pPr marL="936000" lvl="1" indent="-468000">
              <a:spcBef>
                <a:spcPts val="1600"/>
              </a:spcBef>
              <a:buClr>
                <a:schemeClr val="tx1"/>
              </a:buClr>
              <a:defRPr/>
            </a:pPr>
            <a:r>
              <a:rPr lang="zh-CN" altLang="en-US" dirty="0">
                <a:latin typeface="Verdana" panose="020B0604030504040204" pitchFamily="34" charset="0"/>
                <a:cs typeface="Verdana" panose="020B0604030504040204" pitchFamily="34" charset="0"/>
              </a:rPr>
              <a:t>有向图中：  </a:t>
            </a:r>
          </a:p>
          <a:p>
            <a:pPr marL="1404000" lvl="2" indent="-468000">
              <a:spcBef>
                <a:spcPts val="1600"/>
              </a:spcBef>
              <a:buClr>
                <a:schemeClr val="tx1"/>
              </a:buClr>
              <a:buSzPct val="70000"/>
              <a:defRPr/>
            </a:pPr>
            <a:r>
              <a:rPr lang="zh-CN" altLang="en-US">
                <a:latin typeface="Verdana" panose="020B0604030504040204" pitchFamily="34" charset="0"/>
                <a:cs typeface="Verdana" panose="020B0604030504040204" pitchFamily="34" charset="0"/>
              </a:rPr>
              <a:t>顶点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 </a:t>
            </a:r>
            <a:r>
              <a:rPr lang="zh-CN" altLang="en-US">
                <a:latin typeface="Verdana" panose="020B0604030504040204" pitchFamily="34" charset="0"/>
                <a:cs typeface="Verdana" panose="020B0604030504040204" pitchFamily="34" charset="0"/>
              </a:rPr>
              <a:t>的</a:t>
            </a:r>
            <a:r>
              <a:rPr lang="zh-CN" altLang="en-US" dirty="0">
                <a:latin typeface="Verdana" panose="020B0604030504040204" pitchFamily="34" charset="0"/>
                <a:cs typeface="Verdana" panose="020B0604030504040204" pitchFamily="34" charset="0"/>
              </a:rPr>
              <a:t>度等</a:t>
            </a:r>
            <a:r>
              <a:rPr lang="zh-CN" altLang="en-US">
                <a:latin typeface="Verdana" panose="020B0604030504040204" pitchFamily="34" charset="0"/>
                <a:cs typeface="Verdana" panose="020B0604030504040204" pitchFamily="34" charset="0"/>
              </a:rPr>
              <a:t>于：</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a:t>
            </a:r>
            <a:r>
              <a:rPr lang="zh-CN" altLang="en-US" dirty="0">
                <a:latin typeface="Verdana" panose="020B0604030504040204" pitchFamily="34" charset="0"/>
                <a:cs typeface="Verdana" panose="020B0604030504040204" pitchFamily="34" charset="0"/>
              </a:rPr>
              <a:t>的出度 </a:t>
            </a:r>
            <a:r>
              <a:rPr lang="en-US" altLang="zh-CN">
                <a:latin typeface="Verdana" panose="020B0604030504040204" pitchFamily="34" charset="0"/>
                <a:cs typeface="Verdana" panose="020B0604030504040204" pitchFamily="34" charset="0"/>
              </a:rPr>
              <a:t>+ v</a:t>
            </a:r>
            <a:r>
              <a:rPr lang="en-US" altLang="zh-CN" b="1" baseline="-25000">
                <a:latin typeface="Verdana" panose="020B0604030504040204" pitchFamily="34" charset="0"/>
                <a:cs typeface="Verdana" panose="020B0604030504040204" pitchFamily="34" charset="0"/>
              </a:rPr>
              <a:t>i </a:t>
            </a:r>
            <a:r>
              <a:rPr lang="zh-CN" altLang="en-US" dirty="0">
                <a:latin typeface="Verdana" panose="020B0604030504040204" pitchFamily="34" charset="0"/>
                <a:cs typeface="Verdana" panose="020B0604030504040204" pitchFamily="34" charset="0"/>
              </a:rPr>
              <a:t>的入度</a:t>
            </a:r>
          </a:p>
          <a:p>
            <a:pPr marL="1404000" lvl="2" indent="-468000">
              <a:spcBef>
                <a:spcPts val="1600"/>
              </a:spcBef>
              <a:buClr>
                <a:schemeClr val="tx1"/>
              </a:buClr>
              <a:buSzPct val="70000"/>
              <a:defRPr/>
            </a:pPr>
            <a:r>
              <a:rPr lang="zh-CN" altLang="en-US">
                <a:latin typeface="Verdana" panose="020B0604030504040204" pitchFamily="34" charset="0"/>
                <a:cs typeface="Verdana" panose="020B0604030504040204" pitchFamily="34" charset="0"/>
              </a:rPr>
              <a:t>顶点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 </a:t>
            </a:r>
            <a:r>
              <a:rPr lang="zh-CN" altLang="en-US">
                <a:latin typeface="Verdana" panose="020B0604030504040204" pitchFamily="34" charset="0"/>
                <a:cs typeface="Verdana" panose="020B0604030504040204" pitchFamily="34" charset="0"/>
              </a:rPr>
              <a:t>的</a:t>
            </a:r>
            <a:r>
              <a:rPr lang="zh-CN" altLang="en-US" dirty="0">
                <a:latin typeface="Verdana" panose="020B0604030504040204" pitchFamily="34" charset="0"/>
                <a:cs typeface="Verdana" panose="020B0604030504040204" pitchFamily="34" charset="0"/>
              </a:rPr>
              <a:t>出度为邻接矩阵中第 </a:t>
            </a:r>
            <a:r>
              <a:rPr lang="en-US" altLang="zh-CN" dirty="0" err="1">
                <a:latin typeface="Verdana" panose="020B0604030504040204" pitchFamily="34" charset="0"/>
                <a:cs typeface="Verdana" panose="020B0604030504040204" pitchFamily="34" charset="0"/>
              </a:rPr>
              <a:t>i</a:t>
            </a:r>
            <a:r>
              <a:rPr lang="en-US" altLang="zh-CN" dirty="0">
                <a:latin typeface="Verdana" panose="020B0604030504040204" pitchFamily="34" charset="0"/>
                <a:cs typeface="Verdana" panose="020B0604030504040204" pitchFamily="34" charset="0"/>
              </a:rPr>
              <a:t> </a:t>
            </a:r>
            <a:r>
              <a:rPr lang="zh-CN" altLang="en-US" dirty="0">
                <a:latin typeface="Verdana" panose="020B0604030504040204" pitchFamily="34" charset="0"/>
                <a:cs typeface="Verdana" panose="020B0604030504040204" pitchFamily="34" charset="0"/>
              </a:rPr>
              <a:t>行元素之和</a:t>
            </a:r>
          </a:p>
          <a:p>
            <a:pPr marL="1404000" lvl="2" indent="-468000">
              <a:spcBef>
                <a:spcPts val="1600"/>
              </a:spcBef>
              <a:buClr>
                <a:schemeClr val="tx1"/>
              </a:buClr>
              <a:buSzPct val="70000"/>
              <a:defRPr/>
            </a:pPr>
            <a:r>
              <a:rPr lang="zh-CN" altLang="en-US">
                <a:latin typeface="Verdana" panose="020B0604030504040204" pitchFamily="34" charset="0"/>
                <a:cs typeface="Verdana" panose="020B0604030504040204" pitchFamily="34" charset="0"/>
              </a:rPr>
              <a:t>顶点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 </a:t>
            </a:r>
            <a:r>
              <a:rPr lang="zh-CN" altLang="en-US">
                <a:latin typeface="Verdana" panose="020B0604030504040204" pitchFamily="34" charset="0"/>
                <a:cs typeface="Verdana" panose="020B0604030504040204" pitchFamily="34" charset="0"/>
              </a:rPr>
              <a:t>的</a:t>
            </a:r>
            <a:r>
              <a:rPr lang="zh-CN" altLang="en-US" dirty="0">
                <a:latin typeface="Verdana" panose="020B0604030504040204" pitchFamily="34" charset="0"/>
                <a:cs typeface="Verdana" panose="020B0604030504040204" pitchFamily="34" charset="0"/>
              </a:rPr>
              <a:t>入度为邻接矩阵中第 </a:t>
            </a:r>
            <a:r>
              <a:rPr lang="en-US" altLang="zh-CN" dirty="0" err="1">
                <a:latin typeface="Verdana" panose="020B0604030504040204" pitchFamily="34" charset="0"/>
                <a:cs typeface="Verdana" panose="020B0604030504040204" pitchFamily="34" charset="0"/>
              </a:rPr>
              <a:t>i</a:t>
            </a:r>
            <a:r>
              <a:rPr lang="en-US" altLang="zh-CN" dirty="0">
                <a:latin typeface="Verdana" panose="020B0604030504040204" pitchFamily="34" charset="0"/>
                <a:cs typeface="Verdana" panose="020B0604030504040204" pitchFamily="34" charset="0"/>
              </a:rPr>
              <a:t> </a:t>
            </a:r>
            <a:r>
              <a:rPr lang="zh-CN" altLang="en-US" dirty="0">
                <a:latin typeface="Verdana" panose="020B0604030504040204" pitchFamily="34" charset="0"/>
                <a:cs typeface="Verdana" panose="020B0604030504040204" pitchFamily="34" charset="0"/>
              </a:rPr>
              <a:t>列元素之和</a:t>
            </a:r>
          </a:p>
        </p:txBody>
      </p:sp>
      <p:graphicFrame>
        <p:nvGraphicFramePr>
          <p:cNvPr id="754699" name="Object 11"/>
          <p:cNvGraphicFramePr>
            <a:graphicFrameLocks noChangeAspect="1"/>
          </p:cNvGraphicFramePr>
          <p:nvPr>
            <p:extLst>
              <p:ext uri="{D42A27DB-BD31-4B8C-83A1-F6EECF244321}">
                <p14:modId xmlns:p14="http://schemas.microsoft.com/office/powerpoint/2010/main" val="139187872"/>
              </p:ext>
            </p:extLst>
          </p:nvPr>
        </p:nvGraphicFramePr>
        <p:xfrm>
          <a:off x="2699792" y="2118342"/>
          <a:ext cx="4532312" cy="974725"/>
        </p:xfrm>
        <a:graphic>
          <a:graphicData uri="http://schemas.openxmlformats.org/presentationml/2006/ole">
            <mc:AlternateContent xmlns:mc="http://schemas.openxmlformats.org/markup-compatibility/2006">
              <mc:Choice xmlns:v="urn:schemas-microsoft-com:vml" Requires="v">
                <p:oleObj spid="_x0000_s174236" name="公式" r:id="rId4" imgW="2361960" imgH="507960" progId="Equation.3">
                  <p:embed/>
                </p:oleObj>
              </mc:Choice>
              <mc:Fallback>
                <p:oleObj name="公式" r:id="rId4" imgW="2361960" imgH="507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2118342"/>
                        <a:ext cx="4532312"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4700" name="Object 12"/>
          <p:cNvGraphicFramePr>
            <a:graphicFrameLocks noChangeAspect="1"/>
          </p:cNvGraphicFramePr>
          <p:nvPr>
            <p:extLst>
              <p:ext uri="{D42A27DB-BD31-4B8C-83A1-F6EECF244321}">
                <p14:modId xmlns:p14="http://schemas.microsoft.com/office/powerpoint/2010/main" val="2884271721"/>
              </p:ext>
            </p:extLst>
          </p:nvPr>
        </p:nvGraphicFramePr>
        <p:xfrm>
          <a:off x="2663788" y="3630515"/>
          <a:ext cx="4535487" cy="974725"/>
        </p:xfrm>
        <a:graphic>
          <a:graphicData uri="http://schemas.openxmlformats.org/presentationml/2006/ole">
            <mc:AlternateContent xmlns:mc="http://schemas.openxmlformats.org/markup-compatibility/2006">
              <mc:Choice xmlns:v="urn:schemas-microsoft-com:vml" Requires="v">
                <p:oleObj spid="_x0000_s174237" name="公式" r:id="rId6" imgW="2361960" imgH="507960" progId="Equation.3">
                  <p:embed/>
                </p:oleObj>
              </mc:Choice>
              <mc:Fallback>
                <p:oleObj name="公式" r:id="rId6" imgW="2361960" imgH="5079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3788" y="3630515"/>
                        <a:ext cx="4535487"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defRPr/>
            </a:pPr>
            <a:r>
              <a:rPr lang="zh-CN" altLang="en-US" sz="3200" b="0" dirty="0">
                <a:solidFill>
                  <a:schemeClr val="bg2">
                    <a:lumMod val="10000"/>
                  </a:schemeClr>
                </a:solidFill>
              </a:rPr>
              <a:t>邻接矩阵存储方式的特点</a:t>
            </a:r>
          </a:p>
        </p:txBody>
      </p:sp>
    </p:spTree>
    <p:extLst>
      <p:ext uri="{BB962C8B-B14F-4D97-AF65-F5344CB8AC3E}">
        <p14:creationId xmlns:p14="http://schemas.microsoft.com/office/powerpoint/2010/main" val="2406700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left)">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left)">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wipe(left)">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54699"/>
                                        </p:tgtEl>
                                        <p:attrNameLst>
                                          <p:attrName>style.visibility</p:attrName>
                                        </p:attrNameLst>
                                      </p:cBhvr>
                                      <p:to>
                                        <p:strVal val="visible"/>
                                      </p:to>
                                    </p:set>
                                    <p:animEffect transition="in" filter="wipe(left)">
                                      <p:cBhvr>
                                        <p:cTn id="22" dur="500"/>
                                        <p:tgtEl>
                                          <p:spTgt spid="7546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3">
                                            <p:txEl>
                                              <p:pRg st="3" end="3"/>
                                            </p:txEl>
                                          </p:spTgt>
                                        </p:tgtEl>
                                        <p:attrNameLst>
                                          <p:attrName>style.visibility</p:attrName>
                                        </p:attrNameLst>
                                      </p:cBhvr>
                                      <p:to>
                                        <p:strVal val="visible"/>
                                      </p:to>
                                    </p:set>
                                    <p:animEffect transition="in" filter="wipe(left)">
                                      <p:cBhvr>
                                        <p:cTn id="27" dur="500"/>
                                        <p:tgtEl>
                                          <p:spTgt spid="1024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43">
                                            <p:txEl>
                                              <p:pRg st="4" end="4"/>
                                            </p:txEl>
                                          </p:spTgt>
                                        </p:tgtEl>
                                        <p:attrNameLst>
                                          <p:attrName>style.visibility</p:attrName>
                                        </p:attrNameLst>
                                      </p:cBhvr>
                                      <p:to>
                                        <p:strVal val="visible"/>
                                      </p:to>
                                    </p:set>
                                    <p:animEffect transition="in" filter="wipe(left)">
                                      <p:cBhvr>
                                        <p:cTn id="32" dur="500"/>
                                        <p:tgtEl>
                                          <p:spTgt spid="1024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54700"/>
                                        </p:tgtEl>
                                        <p:attrNameLst>
                                          <p:attrName>style.visibility</p:attrName>
                                        </p:attrNameLst>
                                      </p:cBhvr>
                                      <p:to>
                                        <p:strVal val="visible"/>
                                      </p:to>
                                    </p:set>
                                    <p:animEffect transition="in" filter="wipe(left)">
                                      <p:cBhvr>
                                        <p:cTn id="37" dur="500"/>
                                        <p:tgtEl>
                                          <p:spTgt spid="7547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243">
                                            <p:txEl>
                                              <p:pRg st="5" end="5"/>
                                            </p:txEl>
                                          </p:spTgt>
                                        </p:tgtEl>
                                        <p:attrNameLst>
                                          <p:attrName>style.visibility</p:attrName>
                                        </p:attrNameLst>
                                      </p:cBhvr>
                                      <p:to>
                                        <p:strVal val="visible"/>
                                      </p:to>
                                    </p:set>
                                    <p:animEffect transition="in" filter="wipe(left)">
                                      <p:cBhvr>
                                        <p:cTn id="42" dur="500"/>
                                        <p:tgtEl>
                                          <p:spTgt spid="10243">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243">
                                            <p:txEl>
                                              <p:pRg st="6" end="6"/>
                                            </p:txEl>
                                          </p:spTgt>
                                        </p:tgtEl>
                                        <p:attrNameLst>
                                          <p:attrName>style.visibility</p:attrName>
                                        </p:attrNameLst>
                                      </p:cBhvr>
                                      <p:to>
                                        <p:strVal val="visible"/>
                                      </p:to>
                                    </p:set>
                                    <p:animEffect transition="in" filter="wipe(left)">
                                      <p:cBhvr>
                                        <p:cTn id="47" dur="500"/>
                                        <p:tgtEl>
                                          <p:spTgt spid="10243">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243">
                                            <p:txEl>
                                              <p:pRg st="7" end="7"/>
                                            </p:txEl>
                                          </p:spTgt>
                                        </p:tgtEl>
                                        <p:attrNameLst>
                                          <p:attrName>style.visibility</p:attrName>
                                        </p:attrNameLst>
                                      </p:cBhvr>
                                      <p:to>
                                        <p:strVal val="visible"/>
                                      </p:to>
                                    </p:set>
                                    <p:animEffect transition="in" filter="wipe(left)">
                                      <p:cBhvr>
                                        <p:cTn id="52"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5"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Text Box 2"/>
          <p:cNvSpPr txBox="1">
            <a:spLocks noChangeArrowheads="1"/>
          </p:cNvSpPr>
          <p:nvPr/>
        </p:nvSpPr>
        <p:spPr bwMode="auto">
          <a:xfrm>
            <a:off x="0" y="3645024"/>
            <a:ext cx="914400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609600" indent="-609600" eaLnBrk="0" hangingPunct="0">
              <a:defRPr>
                <a:solidFill>
                  <a:schemeClr val="tx1"/>
                </a:solidFill>
                <a:latin typeface="Arial" charset="0"/>
                <a:ea typeface="宋体" charset="-122"/>
              </a:defRPr>
            </a:lvl1pPr>
            <a:lvl2pPr marL="990600" indent="-533400" eaLnBrk="0" hangingPunct="0">
              <a:defRPr>
                <a:solidFill>
                  <a:schemeClr val="tx1"/>
                </a:solidFill>
                <a:latin typeface="Arial" charset="0"/>
                <a:ea typeface="宋体" charset="-122"/>
              </a:defRPr>
            </a:lvl2pPr>
            <a:lvl3pPr marL="1371600" indent="-457200" eaLnBrk="0" hangingPunct="0">
              <a:defRPr>
                <a:solidFill>
                  <a:schemeClr val="tx1"/>
                </a:solidFill>
                <a:latin typeface="Arial" charset="0"/>
                <a:ea typeface="宋体" charset="-122"/>
              </a:defRPr>
            </a:lvl3pPr>
            <a:lvl4pPr marL="1752600" indent="-381000" eaLnBrk="0" hangingPunct="0">
              <a:defRPr>
                <a:solidFill>
                  <a:schemeClr val="tx1"/>
                </a:solidFill>
                <a:latin typeface="Arial" charset="0"/>
                <a:ea typeface="宋体" charset="-122"/>
              </a:defRPr>
            </a:lvl4pPr>
            <a:lvl5pPr marL="2209800" indent="-381000" eaLnBrk="0" hangingPunct="0">
              <a:defRPr>
                <a:solidFill>
                  <a:schemeClr val="tx1"/>
                </a:solidFill>
                <a:latin typeface="Arial" charset="0"/>
                <a:ea typeface="宋体" charset="-122"/>
              </a:defRPr>
            </a:lvl5pPr>
            <a:lvl6pPr marL="2667000" indent="-381000" eaLnBrk="0" fontAlgn="base" hangingPunct="0">
              <a:spcBef>
                <a:spcPct val="0"/>
              </a:spcBef>
              <a:spcAft>
                <a:spcPct val="0"/>
              </a:spcAft>
              <a:defRPr>
                <a:solidFill>
                  <a:schemeClr val="tx1"/>
                </a:solidFill>
                <a:latin typeface="Arial" charset="0"/>
                <a:ea typeface="宋体" charset="-122"/>
              </a:defRPr>
            </a:lvl6pPr>
            <a:lvl7pPr marL="3124200" indent="-381000" eaLnBrk="0" fontAlgn="base" hangingPunct="0">
              <a:spcBef>
                <a:spcPct val="0"/>
              </a:spcBef>
              <a:spcAft>
                <a:spcPct val="0"/>
              </a:spcAft>
              <a:defRPr>
                <a:solidFill>
                  <a:schemeClr val="tx1"/>
                </a:solidFill>
                <a:latin typeface="Arial" charset="0"/>
                <a:ea typeface="宋体" charset="-122"/>
              </a:defRPr>
            </a:lvl7pPr>
            <a:lvl8pPr marL="3581400" indent="-381000" eaLnBrk="0" fontAlgn="base" hangingPunct="0">
              <a:spcBef>
                <a:spcPct val="0"/>
              </a:spcBef>
              <a:spcAft>
                <a:spcPct val="0"/>
              </a:spcAft>
              <a:defRPr>
                <a:solidFill>
                  <a:schemeClr val="tx1"/>
                </a:solidFill>
                <a:latin typeface="Arial" charset="0"/>
                <a:ea typeface="宋体" charset="-122"/>
              </a:defRPr>
            </a:lvl8pPr>
            <a:lvl9pPr marL="4038600" indent="-381000" eaLnBrk="0" fontAlgn="base" hangingPunct="0">
              <a:spcBef>
                <a:spcPct val="0"/>
              </a:spcBef>
              <a:spcAft>
                <a:spcPct val="0"/>
              </a:spcAft>
              <a:defRPr>
                <a:solidFill>
                  <a:schemeClr val="tx1"/>
                </a:solidFill>
                <a:latin typeface="Arial" charset="0"/>
                <a:ea typeface="宋体" charset="-122"/>
              </a:defRPr>
            </a:lvl9pPr>
          </a:lstStyle>
          <a:p>
            <a:pPr marL="468000" lvl="1" indent="-468000">
              <a:lnSpc>
                <a:spcPct val="150000"/>
              </a:lnSpc>
              <a:spcBef>
                <a:spcPts val="0"/>
              </a:spcBef>
              <a:buClr>
                <a:schemeClr val="tx1"/>
              </a:buClr>
              <a:buSzPct val="100000"/>
              <a:buFont typeface="Wingdings" panose="05000000000000000000" pitchFamily="2" charset="2"/>
              <a:buChar char=""/>
              <a:defRPr/>
            </a:pPr>
            <a:r>
              <a:rPr lang="zh-CN" altLang="zh-CN" sz="2400" dirty="0">
                <a:latin typeface="Verdana" panose="020B0604030504040204" pitchFamily="34" charset="0"/>
                <a:ea typeface="微软雅黑" panose="020B0503020204020204" pitchFamily="34" charset="-122"/>
                <a:cs typeface="Verdana" panose="020B0604030504040204" pitchFamily="34" charset="0"/>
              </a:rPr>
              <a:t>如果G是带</a:t>
            </a:r>
            <a:r>
              <a:rPr lang="zh-CN" altLang="zh-CN" sz="2400">
                <a:latin typeface="Verdana" panose="020B0604030504040204" pitchFamily="34" charset="0"/>
                <a:ea typeface="微软雅黑" panose="020B0503020204020204" pitchFamily="34" charset="-122"/>
                <a:cs typeface="Verdana" panose="020B0604030504040204" pitchFamily="34" charset="0"/>
              </a:rPr>
              <a:t>权图</a:t>
            </a:r>
            <a:r>
              <a:rPr lang="zh-CN" altLang="en-US" sz="2400">
                <a:latin typeface="Verdana" panose="020B0604030504040204" pitchFamily="34" charset="0"/>
                <a:ea typeface="微软雅黑" panose="020B0503020204020204" pitchFamily="34" charset="-122"/>
                <a:cs typeface="Verdana" panose="020B0604030504040204" pitchFamily="34" charset="0"/>
              </a:rPr>
              <a:t>：</a:t>
            </a:r>
            <a:r>
              <a:rPr lang="zh-CN" altLang="zh-CN" sz="2400">
                <a:latin typeface="Verdana" panose="020B0604030504040204" pitchFamily="34" charset="0"/>
                <a:ea typeface="微软雅黑" panose="020B0503020204020204" pitchFamily="34" charset="-122"/>
                <a:cs typeface="Verdana" panose="020B0604030504040204" pitchFamily="34" charset="0"/>
              </a:rPr>
              <a:t>w</a:t>
            </a:r>
            <a:r>
              <a:rPr lang="zh-CN" altLang="zh-CN" sz="2400" b="1" baseline="-25000">
                <a:latin typeface="Verdana" panose="020B0604030504040204" pitchFamily="34" charset="0"/>
                <a:ea typeface="微软雅黑" panose="020B0503020204020204" pitchFamily="34" charset="-122"/>
                <a:cs typeface="Verdana" panose="020B0604030504040204" pitchFamily="34" charset="0"/>
              </a:rPr>
              <a:t>ij</a:t>
            </a:r>
            <a:r>
              <a:rPr lang="en-US" altLang="zh-CN" sz="2400">
                <a:latin typeface="Verdana" panose="020B0604030504040204" pitchFamily="34" charset="0"/>
                <a:ea typeface="微软雅黑" panose="020B0503020204020204" pitchFamily="34" charset="-122"/>
                <a:cs typeface="Verdana" panose="020B0604030504040204" pitchFamily="34" charset="0"/>
              </a:rPr>
              <a:t> </a:t>
            </a:r>
            <a:r>
              <a:rPr lang="zh-CN" altLang="zh-CN" sz="2400" dirty="0">
                <a:latin typeface="Verdana" panose="020B0604030504040204" pitchFamily="34" charset="0"/>
                <a:ea typeface="微软雅黑" panose="020B0503020204020204" pitchFamily="34" charset="-122"/>
                <a:cs typeface="Verdana" panose="020B0604030504040204" pitchFamily="34" charset="0"/>
              </a:rPr>
              <a:t>是边（v</a:t>
            </a:r>
            <a:r>
              <a:rPr lang="zh-CN" altLang="zh-CN" sz="2400" b="1" baseline="-25000" dirty="0">
                <a:latin typeface="Verdana" panose="020B0604030504040204" pitchFamily="34" charset="0"/>
                <a:ea typeface="微软雅黑" panose="020B0503020204020204" pitchFamily="34" charset="-122"/>
                <a:cs typeface="Verdana" panose="020B0604030504040204" pitchFamily="34" charset="0"/>
              </a:rPr>
              <a:t>i</a:t>
            </a:r>
            <a:r>
              <a:rPr lang="zh-CN" altLang="zh-CN" sz="2400" dirty="0">
                <a:latin typeface="Verdana" panose="020B0604030504040204" pitchFamily="34" charset="0"/>
                <a:ea typeface="微软雅黑" panose="020B0503020204020204" pitchFamily="34" charset="-122"/>
                <a:cs typeface="Verdana" panose="020B0604030504040204" pitchFamily="34" charset="0"/>
              </a:rPr>
              <a:t>,</a:t>
            </a:r>
            <a:r>
              <a:rPr lang="zh-CN" altLang="en-US" sz="2400" dirty="0">
                <a:latin typeface="Verdana" panose="020B0604030504040204" pitchFamily="34" charset="0"/>
                <a:ea typeface="微软雅黑" panose="020B0503020204020204" pitchFamily="34" charset="-122"/>
                <a:cs typeface="Verdana" panose="020B0604030504040204" pitchFamily="34" charset="0"/>
              </a:rPr>
              <a:t> </a:t>
            </a:r>
            <a:r>
              <a:rPr lang="zh-CN" altLang="zh-CN" sz="2400" dirty="0">
                <a:latin typeface="Verdana" panose="020B0604030504040204" pitchFamily="34" charset="0"/>
                <a:ea typeface="微软雅黑" panose="020B0503020204020204" pitchFamily="34" charset="-122"/>
                <a:cs typeface="Verdana" panose="020B0604030504040204" pitchFamily="34" charset="0"/>
              </a:rPr>
              <a:t>v</a:t>
            </a:r>
            <a:r>
              <a:rPr lang="zh-CN" altLang="zh-CN" sz="2400" b="1" baseline="-25000" dirty="0">
                <a:latin typeface="Verdana" panose="020B0604030504040204" pitchFamily="34" charset="0"/>
                <a:ea typeface="微软雅黑" panose="020B0503020204020204" pitchFamily="34" charset="-122"/>
                <a:cs typeface="Verdana" panose="020B0604030504040204" pitchFamily="34" charset="0"/>
              </a:rPr>
              <a:t>j</a:t>
            </a:r>
            <a:r>
              <a:rPr lang="zh-CN" altLang="zh-CN" sz="2400" dirty="0">
                <a:latin typeface="Verdana" panose="020B0604030504040204" pitchFamily="34" charset="0"/>
                <a:ea typeface="微软雅黑" panose="020B0503020204020204" pitchFamily="34" charset="-122"/>
                <a:cs typeface="Verdana" panose="020B0604030504040204" pitchFamily="34" charset="0"/>
              </a:rPr>
              <a:t>）或</a:t>
            </a:r>
            <a:r>
              <a:rPr lang="zh-CN" altLang="en-US" sz="2400" dirty="0">
                <a:latin typeface="Verdana" panose="020B0604030504040204" pitchFamily="34" charset="0"/>
                <a:ea typeface="微软雅黑" panose="020B0503020204020204" pitchFamily="34" charset="-122"/>
                <a:cs typeface="Verdana" panose="020B0604030504040204" pitchFamily="34" charset="0"/>
              </a:rPr>
              <a:t>弧</a:t>
            </a:r>
            <a:r>
              <a:rPr lang="zh-CN" altLang="zh-CN" sz="2400" dirty="0">
                <a:latin typeface="Verdana" panose="020B0604030504040204" pitchFamily="34" charset="0"/>
                <a:ea typeface="微软雅黑" panose="020B0503020204020204" pitchFamily="34" charset="-122"/>
                <a:cs typeface="Verdana" panose="020B0604030504040204" pitchFamily="34" charset="0"/>
              </a:rPr>
              <a:t>&lt;v</a:t>
            </a:r>
            <a:r>
              <a:rPr lang="zh-CN" altLang="zh-CN" sz="2400" b="1" baseline="-25000" dirty="0">
                <a:latin typeface="Verdana" panose="020B0604030504040204" pitchFamily="34" charset="0"/>
                <a:ea typeface="微软雅黑" panose="020B0503020204020204" pitchFamily="34" charset="-122"/>
                <a:cs typeface="Verdana" panose="020B0604030504040204" pitchFamily="34" charset="0"/>
              </a:rPr>
              <a:t>i</a:t>
            </a:r>
            <a:r>
              <a:rPr lang="zh-CN" altLang="zh-CN" sz="2400" dirty="0">
                <a:latin typeface="Verdana" panose="020B0604030504040204" pitchFamily="34" charset="0"/>
                <a:ea typeface="微软雅黑" panose="020B0503020204020204" pitchFamily="34" charset="-122"/>
                <a:cs typeface="Verdana" panose="020B0604030504040204" pitchFamily="34" charset="0"/>
              </a:rPr>
              <a:t>,</a:t>
            </a:r>
            <a:r>
              <a:rPr lang="zh-CN" altLang="en-US" sz="2400" dirty="0">
                <a:latin typeface="Verdana" panose="020B0604030504040204" pitchFamily="34" charset="0"/>
                <a:ea typeface="微软雅黑" panose="020B0503020204020204" pitchFamily="34" charset="-122"/>
                <a:cs typeface="Verdana" panose="020B0604030504040204" pitchFamily="34" charset="0"/>
              </a:rPr>
              <a:t> </a:t>
            </a:r>
            <a:r>
              <a:rPr lang="zh-CN" altLang="zh-CN" sz="2400" dirty="0">
                <a:latin typeface="Verdana" panose="020B0604030504040204" pitchFamily="34" charset="0"/>
                <a:ea typeface="微软雅黑" panose="020B0503020204020204" pitchFamily="34" charset="-122"/>
                <a:cs typeface="Verdana" panose="020B0604030504040204" pitchFamily="34" charset="0"/>
              </a:rPr>
              <a:t>v</a:t>
            </a:r>
            <a:r>
              <a:rPr lang="zh-CN" altLang="zh-CN" sz="2400" b="1" baseline="-25000" dirty="0">
                <a:latin typeface="Verdana" panose="020B0604030504040204" pitchFamily="34" charset="0"/>
                <a:ea typeface="微软雅黑" panose="020B0503020204020204" pitchFamily="34" charset="-122"/>
                <a:cs typeface="Verdana" panose="020B0604030504040204" pitchFamily="34" charset="0"/>
              </a:rPr>
              <a:t>j</a:t>
            </a:r>
            <a:r>
              <a:rPr lang="zh-CN" altLang="zh-CN" sz="2400" dirty="0">
                <a:latin typeface="Verdana" panose="020B0604030504040204" pitchFamily="34" charset="0"/>
                <a:ea typeface="微软雅黑" panose="020B0503020204020204" pitchFamily="34" charset="-122"/>
                <a:cs typeface="Verdana" panose="020B0604030504040204" pitchFamily="34" charset="0"/>
              </a:rPr>
              <a:t>&gt;的权</a:t>
            </a:r>
            <a:endParaRPr lang="zh-CN" altLang="en-US" sz="2400" dirty="0">
              <a:latin typeface="Verdana" panose="020B0604030504040204" pitchFamily="34" charset="0"/>
              <a:ea typeface="微软雅黑" panose="020B0503020204020204" pitchFamily="34" charset="-122"/>
              <a:cs typeface="Verdana" panose="020B0604030504040204" pitchFamily="34" charset="0"/>
            </a:endParaRPr>
          </a:p>
          <a:p>
            <a:pPr marL="468000" lvl="1" indent="-468000">
              <a:lnSpc>
                <a:spcPct val="150000"/>
              </a:lnSpc>
              <a:spcBef>
                <a:spcPts val="0"/>
              </a:spcBef>
              <a:buClr>
                <a:schemeClr val="tx1"/>
              </a:buClr>
              <a:buSzPct val="100000"/>
              <a:buFont typeface="Wingdings" panose="05000000000000000000" pitchFamily="2" charset="2"/>
              <a:buChar char=""/>
              <a:defRPr/>
            </a:pPr>
            <a:r>
              <a:rPr lang="zh-CN" altLang="zh-CN" sz="2400" dirty="0">
                <a:latin typeface="Verdana" panose="020B0604030504040204" pitchFamily="34" charset="0"/>
                <a:ea typeface="微软雅黑" panose="020B0503020204020204" pitchFamily="34" charset="-122"/>
                <a:cs typeface="Verdana" panose="020B0604030504040204" pitchFamily="34" charset="0"/>
              </a:rPr>
              <a:t>则其邻接矩阵定义为： </a:t>
            </a:r>
          </a:p>
        </p:txBody>
      </p:sp>
      <p:graphicFrame>
        <p:nvGraphicFramePr>
          <p:cNvPr id="757790" name="Object 30"/>
          <p:cNvGraphicFramePr>
            <a:graphicFrameLocks noChangeAspect="1"/>
          </p:cNvGraphicFramePr>
          <p:nvPr>
            <p:extLst>
              <p:ext uri="{D42A27DB-BD31-4B8C-83A1-F6EECF244321}">
                <p14:modId xmlns:p14="http://schemas.microsoft.com/office/powerpoint/2010/main" val="404852722"/>
              </p:ext>
            </p:extLst>
          </p:nvPr>
        </p:nvGraphicFramePr>
        <p:xfrm>
          <a:off x="468313" y="867192"/>
          <a:ext cx="3592512" cy="2500313"/>
        </p:xfrm>
        <a:graphic>
          <a:graphicData uri="http://schemas.openxmlformats.org/presentationml/2006/ole">
            <mc:AlternateContent xmlns:mc="http://schemas.openxmlformats.org/markup-compatibility/2006">
              <mc:Choice xmlns:v="urn:schemas-microsoft-com:vml" Requires="v">
                <p:oleObj spid="_x0000_s175337" name="Visio" r:id="rId3" imgW="5891541" imgH="4099128" progId="Visio.Drawing.11">
                  <p:embed/>
                </p:oleObj>
              </mc:Choice>
              <mc:Fallback>
                <p:oleObj name="Visio" r:id="rId3" imgW="5891541" imgH="409912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867192"/>
                        <a:ext cx="3592512" cy="250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795" name="Object 35"/>
          <p:cNvGraphicFramePr>
            <a:graphicFrameLocks noChangeAspect="1"/>
          </p:cNvGraphicFramePr>
          <p:nvPr>
            <p:extLst>
              <p:ext uri="{D42A27DB-BD31-4B8C-83A1-F6EECF244321}">
                <p14:modId xmlns:p14="http://schemas.microsoft.com/office/powerpoint/2010/main" val="2951707500"/>
              </p:ext>
            </p:extLst>
          </p:nvPr>
        </p:nvGraphicFramePr>
        <p:xfrm>
          <a:off x="733623" y="4928825"/>
          <a:ext cx="7870825" cy="1730375"/>
        </p:xfrm>
        <a:graphic>
          <a:graphicData uri="http://schemas.openxmlformats.org/presentationml/2006/ole">
            <mc:AlternateContent xmlns:mc="http://schemas.openxmlformats.org/markup-compatibility/2006">
              <mc:Choice xmlns:v="urn:schemas-microsoft-com:vml" Requires="v">
                <p:oleObj spid="_x0000_s175338" name="公式" r:id="rId5" imgW="4101840" imgH="901440" progId="Equation.3">
                  <p:embed/>
                </p:oleObj>
              </mc:Choice>
              <mc:Fallback>
                <p:oleObj name="公式" r:id="rId5" imgW="4101840" imgH="9014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623" y="4928825"/>
                        <a:ext cx="7870825" cy="173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32"/>
          <p:cNvSpPr txBox="1">
            <a:spLocks noChangeArrowheads="1"/>
          </p:cNvSpPr>
          <p:nvPr/>
        </p:nvSpPr>
        <p:spPr bwMode="auto">
          <a:xfrm>
            <a:off x="8172400" y="5877272"/>
            <a:ext cx="900000" cy="900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grpSp>
        <p:nvGrpSpPr>
          <p:cNvPr id="11" name="Group 34"/>
          <p:cNvGrpSpPr>
            <a:grpSpLocks/>
          </p:cNvGrpSpPr>
          <p:nvPr/>
        </p:nvGrpSpPr>
        <p:grpSpPr bwMode="auto">
          <a:xfrm>
            <a:off x="4323531" y="836712"/>
            <a:ext cx="4352925" cy="2562225"/>
            <a:chOff x="2608" y="2568"/>
            <a:chExt cx="2742" cy="1614"/>
          </a:xfrm>
        </p:grpSpPr>
        <p:sp>
          <p:nvSpPr>
            <p:cNvPr id="12" name="Rectangle 28"/>
            <p:cNvSpPr>
              <a:spLocks noChangeArrowheads="1"/>
            </p:cNvSpPr>
            <p:nvPr/>
          </p:nvSpPr>
          <p:spPr bwMode="auto">
            <a:xfrm>
              <a:off x="2608" y="3235"/>
              <a:ext cx="12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200" b="1" dirty="0">
                  <a:solidFill>
                    <a:schemeClr val="bg2">
                      <a:lumMod val="10000"/>
                    </a:schemeClr>
                  </a:solidFill>
                  <a:latin typeface="Verdana" pitchFamily="34" charset="0"/>
                  <a:ea typeface="微软雅黑" pitchFamily="34" charset="-122"/>
                </a:rPr>
                <a:t>邻接矩阵</a:t>
              </a:r>
              <a:r>
                <a:rPr kumimoji="1" lang="zh-CN" altLang="en-US" sz="2000" b="1" dirty="0">
                  <a:solidFill>
                    <a:schemeClr val="bg2">
                      <a:lumMod val="10000"/>
                    </a:schemeClr>
                  </a:solidFill>
                  <a:latin typeface="微软雅黑" panose="020B0503020204020204" pitchFamily="34" charset="-122"/>
                  <a:ea typeface="微软雅黑" panose="020B0503020204020204" pitchFamily="34" charset="-122"/>
                </a:rPr>
                <a:t>＝</a:t>
              </a:r>
            </a:p>
          </p:txBody>
        </p:sp>
        <p:graphicFrame>
          <p:nvGraphicFramePr>
            <p:cNvPr id="13" name="Object 32"/>
            <p:cNvGraphicFramePr>
              <a:graphicFrameLocks noChangeAspect="1"/>
            </p:cNvGraphicFramePr>
            <p:nvPr>
              <p:extLst>
                <p:ext uri="{D42A27DB-BD31-4B8C-83A1-F6EECF244321}">
                  <p14:modId xmlns:p14="http://schemas.microsoft.com/office/powerpoint/2010/main" val="1441358505"/>
                </p:ext>
              </p:extLst>
            </p:nvPr>
          </p:nvGraphicFramePr>
          <p:xfrm>
            <a:off x="3560" y="2568"/>
            <a:ext cx="1790" cy="1614"/>
          </p:xfrm>
          <a:graphic>
            <a:graphicData uri="http://schemas.openxmlformats.org/presentationml/2006/ole">
              <mc:AlternateContent xmlns:mc="http://schemas.openxmlformats.org/markup-compatibility/2006">
                <mc:Choice xmlns:v="urn:schemas-microsoft-com:vml" Requires="v">
                  <p:oleObj spid="_x0000_s175339" name="Visio" r:id="rId7" imgW="3707943" imgH="3387031" progId="Visio.Drawing.11">
                    <p:embed/>
                  </p:oleObj>
                </mc:Choice>
                <mc:Fallback>
                  <p:oleObj name="Visio" r:id="rId7" imgW="3707943" imgH="3387031" progId="Visio.Drawing.11">
                    <p:embed/>
                    <p:pic>
                      <p:nvPicPr>
                        <p:cNvPr id="0" name=""/>
                        <p:cNvPicPr>
                          <a:picLocks noChangeAspect="1" noChangeArrowheads="1"/>
                        </p:cNvPicPr>
                        <p:nvPr/>
                      </p:nvPicPr>
                      <p:blipFill>
                        <a:blip r:embed="rId8"/>
                        <a:srcRect/>
                        <a:stretch>
                          <a:fillRect/>
                        </a:stretch>
                      </p:blipFill>
                      <p:spPr bwMode="auto">
                        <a:xfrm>
                          <a:off x="3560" y="2568"/>
                          <a:ext cx="1790" cy="1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 name="标题 1"/>
          <p:cNvSpPr>
            <a:spLocks noGrp="1"/>
          </p:cNvSpPr>
          <p:nvPr>
            <p:ph type="title"/>
          </p:nvPr>
        </p:nvSpPr>
        <p:spPr>
          <a:xfrm>
            <a:off x="-1" y="42345"/>
            <a:ext cx="9149171" cy="597600"/>
          </a:xfrm>
        </p:spPr>
        <p:txBody>
          <a:bodyPr/>
          <a:lstStyle/>
          <a:p>
            <a:pPr>
              <a:defRPr/>
            </a:pPr>
            <a:r>
              <a:rPr lang="zh-CN" altLang="en-US">
                <a:solidFill>
                  <a:schemeClr val="bg2">
                    <a:lumMod val="10000"/>
                  </a:schemeClr>
                </a:solidFill>
              </a:rPr>
              <a:t>图的顺序存储结构</a:t>
            </a:r>
            <a:endParaRPr lang="zh-CN" altLang="en-US" dirty="0">
              <a:solidFill>
                <a:schemeClr val="bg2">
                  <a:lumMod val="10000"/>
                </a:schemeClr>
              </a:solidFill>
            </a:endParaRPr>
          </a:p>
        </p:txBody>
      </p:sp>
      <p:cxnSp>
        <p:nvCxnSpPr>
          <p:cNvPr id="15" name="直接连接符 14"/>
          <p:cNvCxnSpPr/>
          <p:nvPr/>
        </p:nvCxnSpPr>
        <p:spPr bwMode="auto">
          <a:xfrm>
            <a:off x="-3304" y="3501008"/>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198450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57762">
                                            <p:txEl>
                                              <p:pRg st="0" end="0"/>
                                            </p:txEl>
                                          </p:spTgt>
                                        </p:tgtEl>
                                        <p:attrNameLst>
                                          <p:attrName>style.visibility</p:attrName>
                                        </p:attrNameLst>
                                      </p:cBhvr>
                                      <p:to>
                                        <p:strVal val="visible"/>
                                      </p:to>
                                    </p:set>
                                    <p:animEffect transition="in" filter="wipe(left)">
                                      <p:cBhvr>
                                        <p:cTn id="7" dur="500"/>
                                        <p:tgtEl>
                                          <p:spTgt spid="757762">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57762">
                                            <p:txEl>
                                              <p:pRg st="1" end="1"/>
                                            </p:txEl>
                                          </p:spTgt>
                                        </p:tgtEl>
                                        <p:attrNameLst>
                                          <p:attrName>style.visibility</p:attrName>
                                        </p:attrNameLst>
                                      </p:cBhvr>
                                      <p:to>
                                        <p:strVal val="visible"/>
                                      </p:to>
                                    </p:set>
                                    <p:animEffect transition="in" filter="wipe(left)">
                                      <p:cBhvr>
                                        <p:cTn id="11" dur="500"/>
                                        <p:tgtEl>
                                          <p:spTgt spid="757762">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57795"/>
                                        </p:tgtEl>
                                        <p:attrNameLst>
                                          <p:attrName>style.visibility</p:attrName>
                                        </p:attrNameLst>
                                      </p:cBhvr>
                                      <p:to>
                                        <p:strVal val="visible"/>
                                      </p:to>
                                    </p:set>
                                    <p:animEffect transition="in" filter="wipe(left)">
                                      <p:cBhvr>
                                        <p:cTn id="16" dur="500"/>
                                        <p:tgtEl>
                                          <p:spTgt spid="757795"/>
                                        </p:tgtEl>
                                      </p:cBhvr>
                                    </p:animEffect>
                                  </p:childTnLst>
                                </p:cTn>
                              </p:par>
                            </p:childTnLst>
                          </p:cTn>
                        </p:par>
                      </p:childTnLst>
                    </p:cTn>
                  </p:par>
                  <p:par>
                    <p:cTn id="17" fill="hold">
                      <p:stCondLst>
                        <p:cond delay="indefinite"/>
                      </p:stCondLst>
                      <p:childTnLst>
                        <p:par>
                          <p:cTn id="18" fill="hold" nodeType="afterGroup">
                            <p:stCondLst>
                              <p:cond delay="0"/>
                            </p:stCondLst>
                            <p:childTnLst>
                              <p:par>
                                <p:cTn id="19" presetID="9" presetClass="entr" presetSubtype="0" fill="hold" nodeType="clickEffect">
                                  <p:stCondLst>
                                    <p:cond delay="0"/>
                                  </p:stCondLst>
                                  <p:childTnLst>
                                    <p:set>
                                      <p:cBhvr>
                                        <p:cTn id="20" dur="1" fill="hold">
                                          <p:stCondLst>
                                            <p:cond delay="0"/>
                                          </p:stCondLst>
                                        </p:cTn>
                                        <p:tgtEl>
                                          <p:spTgt spid="757790"/>
                                        </p:tgtEl>
                                        <p:attrNameLst>
                                          <p:attrName>style.visibility</p:attrName>
                                        </p:attrNameLst>
                                      </p:cBhvr>
                                      <p:to>
                                        <p:strVal val="visible"/>
                                      </p:to>
                                    </p:set>
                                    <p:animEffect transition="in" filter="dissolve">
                                      <p:cBhvr>
                                        <p:cTn id="21" dur="500"/>
                                        <p:tgtEl>
                                          <p:spTgt spid="75779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zh-CN" altLang="en-US">
                <a:solidFill>
                  <a:schemeClr val="bg2">
                    <a:lumMod val="10000"/>
                  </a:schemeClr>
                </a:solidFill>
              </a:rPr>
              <a:t>示例：利用数组表示法创建无向图</a:t>
            </a:r>
            <a:endParaRPr lang="zh-CN" altLang="en-US" dirty="0">
              <a:solidFill>
                <a:schemeClr val="bg2">
                  <a:lumMod val="10000"/>
                </a:schemeClr>
              </a:solidFill>
            </a:endParaRPr>
          </a:p>
        </p:txBody>
      </p:sp>
      <p:sp>
        <p:nvSpPr>
          <p:cNvPr id="690179" name="Rectangle 3"/>
          <p:cNvSpPr>
            <a:spLocks noGrp="1" noChangeArrowheads="1"/>
          </p:cNvSpPr>
          <p:nvPr>
            <p:ph idx="1"/>
          </p:nvPr>
        </p:nvSpPr>
        <p:spPr/>
        <p:txBody>
          <a:bodyPr>
            <a:noAutofit/>
          </a:bodyPr>
          <a:lstStyle/>
          <a:p>
            <a:pPr marL="0" indent="0" eaLnBrk="1" hangingPunct="1">
              <a:lnSpc>
                <a:spcPct val="14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void </a:t>
            </a:r>
            <a:r>
              <a:rPr kumimoji="1" lang="en-US" altLang="zh-CN" sz="2200" b="1">
                <a:solidFill>
                  <a:srgbClr val="FF0000"/>
                </a:solidFill>
                <a:latin typeface="Verdana" panose="020B0604030504040204" pitchFamily="34" charset="0"/>
                <a:ea typeface="Verdana" panose="020B0604030504040204" pitchFamily="34" charset="0"/>
                <a:cs typeface="Verdana" panose="020B0604030504040204" pitchFamily="34" charset="0"/>
              </a:rPr>
              <a:t>createGraph</a:t>
            </a:r>
            <a:r>
              <a:rPr kumimoji="1" lang="en-US" altLang="zh-CN" sz="2200" b="1">
                <a:latin typeface="Verdana" panose="020B0604030504040204" pitchFamily="34" charset="0"/>
                <a:ea typeface="Verdana" panose="020B0604030504040204" pitchFamily="34" charset="0"/>
                <a:cs typeface="Verdana" panose="020B0604030504040204" pitchFamily="34" charset="0"/>
              </a:rPr>
              <a:t>(</a:t>
            </a:r>
            <a:r>
              <a:rPr kumimoji="1" lang="en-US" altLang="zh-CN" sz="2200" b="1">
                <a:solidFill>
                  <a:srgbClr val="3333FF"/>
                </a:solidFill>
                <a:latin typeface="Verdana" panose="020B0604030504040204" pitchFamily="34" charset="0"/>
                <a:ea typeface="Verdana" panose="020B0604030504040204" pitchFamily="34" charset="0"/>
                <a:cs typeface="Verdana" panose="020B0604030504040204" pitchFamily="34" charset="0"/>
              </a:rPr>
              <a:t>TGraph  *</a:t>
            </a:r>
            <a:r>
              <a:rPr kumimoji="1" lang="en-US" altLang="zh-CN" sz="2200" b="1">
                <a:latin typeface="Verdana" panose="020B0604030504040204" pitchFamily="34" charset="0"/>
                <a:ea typeface="Verdana" panose="020B0604030504040204" pitchFamily="34" charset="0"/>
                <a:cs typeface="Verdana" panose="020B0604030504040204" pitchFamily="34" charset="0"/>
              </a:rPr>
              <a:t>G){</a:t>
            </a:r>
          </a:p>
          <a:p>
            <a:pPr marL="0" indent="0" eaLnBrk="1" hangingPunct="1">
              <a:lnSpc>
                <a:spcPct val="14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int i, j, k, w;</a:t>
            </a:r>
          </a:p>
          <a:p>
            <a:pPr marL="0" indent="0" eaLnBrk="1" hangingPunct="1">
              <a:lnSpc>
                <a:spcPct val="14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scanf(“%d %d”, &amp;G-&gt;nv, G-&gt;ne)</a:t>
            </a:r>
          </a:p>
          <a:p>
            <a:pPr marL="0" indent="0" eaLnBrk="1" hangingPunct="1">
              <a:lnSpc>
                <a:spcPct val="14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for(i=0; i&lt;G-&gt;nv; i++){   </a:t>
            </a:r>
            <a:r>
              <a:rPr kumimoji="1" lang="en-US" altLang="zh-CN" sz="2200" b="1">
                <a:solidFill>
                  <a:srgbClr val="006600"/>
                </a:solidFill>
                <a:cs typeface="Verdana" panose="020B0604030504040204" pitchFamily="34" charset="0"/>
              </a:rPr>
              <a:t>// </a:t>
            </a:r>
            <a:r>
              <a:rPr kumimoji="1" lang="zh-CN" altLang="en-US" sz="2200" b="1">
                <a:solidFill>
                  <a:srgbClr val="006600"/>
                </a:solidFill>
                <a:cs typeface="Verdana" panose="020B0604030504040204" pitchFamily="34" charset="0"/>
              </a:rPr>
              <a:t>建立顶点列表</a:t>
            </a:r>
          </a:p>
          <a:p>
            <a:pPr marL="0" indent="0" eaLnBrk="1" hangingPunct="1">
              <a:lnSpc>
                <a:spcPct val="140000"/>
              </a:lnSpc>
              <a:buClr>
                <a:srgbClr val="FF0000"/>
              </a:buClr>
              <a:buNone/>
            </a:pPr>
            <a:r>
              <a:rPr kumimoji="1" lang="zh-CN" altLang="en-US" sz="2200" b="1">
                <a:latin typeface="Verdana" panose="020B0604030504040204" pitchFamily="34" charset="0"/>
                <a:cs typeface="Verdana" panose="020B0604030504040204" pitchFamily="34" charset="0"/>
              </a:rPr>
              <a:t>        </a:t>
            </a:r>
            <a:r>
              <a:rPr kumimoji="1" lang="en-US" altLang="zh-CN" sz="2200" b="1">
                <a:latin typeface="Verdana" panose="020B0604030504040204" pitchFamily="34" charset="0"/>
                <a:ea typeface="Verdana" panose="020B0604030504040204" pitchFamily="34" charset="0"/>
                <a:cs typeface="Verdana" panose="020B0604030504040204" pitchFamily="34" charset="0"/>
              </a:rPr>
              <a:t>G-&gt;vexs[i] = getchar(); fflush(stdin);}</a:t>
            </a:r>
          </a:p>
          <a:p>
            <a:pPr marL="0" indent="0" eaLnBrk="1" hangingPunct="1">
              <a:lnSpc>
                <a:spcPct val="14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for(i=0; i&lt;G-&gt;nv; i++)     </a:t>
            </a:r>
            <a:r>
              <a:rPr kumimoji="1" lang="en-US" altLang="zh-CN" sz="2200" b="1">
                <a:solidFill>
                  <a:srgbClr val="006600"/>
                </a:solidFill>
                <a:cs typeface="Verdana" panose="020B0604030504040204" pitchFamily="34" charset="0"/>
              </a:rPr>
              <a:t>// </a:t>
            </a:r>
            <a:r>
              <a:rPr kumimoji="1" lang="zh-CN" altLang="en-US" sz="2200" b="1">
                <a:solidFill>
                  <a:srgbClr val="006600"/>
                </a:solidFill>
                <a:cs typeface="Verdana" panose="020B0604030504040204" pitchFamily="34" charset="0"/>
              </a:rPr>
              <a:t>邻接矩阵初始化</a:t>
            </a:r>
          </a:p>
          <a:p>
            <a:pPr marL="0" indent="0" eaLnBrk="1" hangingPunct="1">
              <a:lnSpc>
                <a:spcPct val="140000"/>
              </a:lnSpc>
              <a:buClr>
                <a:srgbClr val="FF0000"/>
              </a:buClr>
              <a:buNone/>
            </a:pPr>
            <a:r>
              <a:rPr kumimoji="1" lang="zh-CN" altLang="en-US" sz="2200" b="1">
                <a:latin typeface="Verdana" panose="020B0604030504040204" pitchFamily="34" charset="0"/>
                <a:cs typeface="Verdana" panose="020B0604030504040204" pitchFamily="34" charset="0"/>
              </a:rPr>
              <a:t>        </a:t>
            </a:r>
            <a:r>
              <a:rPr kumimoji="1" lang="en-US" altLang="zh-CN" sz="2200" b="1">
                <a:latin typeface="Verdana" panose="020B0604030504040204" pitchFamily="34" charset="0"/>
                <a:ea typeface="Verdana" panose="020B0604030504040204" pitchFamily="34" charset="0"/>
                <a:cs typeface="Verdana" panose="020B0604030504040204" pitchFamily="34" charset="0"/>
              </a:rPr>
              <a:t>for(j=0; j&lt;G-&gt;nv; j++) </a:t>
            </a:r>
          </a:p>
          <a:p>
            <a:pPr marL="0" indent="0" eaLnBrk="1" hangingPunct="1">
              <a:lnSpc>
                <a:spcPct val="14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G-&gt;edges[i][j]=0;</a:t>
            </a:r>
          </a:p>
          <a:p>
            <a:pPr marL="0" indent="0" eaLnBrk="1" hangingPunct="1">
              <a:lnSpc>
                <a:spcPct val="14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for(k = 0; k &lt; G-&gt;ne; k++){ </a:t>
            </a:r>
            <a:r>
              <a:rPr kumimoji="1" lang="en-US" altLang="zh-CN" sz="2200" b="1">
                <a:solidFill>
                  <a:srgbClr val="006600"/>
                </a:solidFill>
                <a:cs typeface="Verdana" panose="020B0604030504040204" pitchFamily="34" charset="0"/>
              </a:rPr>
              <a:t>// </a:t>
            </a:r>
            <a:r>
              <a:rPr kumimoji="1" lang="zh-CN" altLang="en-US" sz="2200" b="1">
                <a:solidFill>
                  <a:srgbClr val="006600"/>
                </a:solidFill>
                <a:cs typeface="Verdana" panose="020B0604030504040204" pitchFamily="34" charset="0"/>
              </a:rPr>
              <a:t>读入</a:t>
            </a:r>
            <a:r>
              <a:rPr kumimoji="1" lang="en-US" altLang="zh-CN" sz="2200" b="1">
                <a:solidFill>
                  <a:srgbClr val="006600"/>
                </a:solidFill>
                <a:cs typeface="Verdana" panose="020B0604030504040204" pitchFamily="34" charset="0"/>
              </a:rPr>
              <a:t>e</a:t>
            </a:r>
            <a:r>
              <a:rPr kumimoji="1" lang="zh-CN" altLang="en-US" sz="2200" b="1">
                <a:solidFill>
                  <a:srgbClr val="006600"/>
                </a:solidFill>
                <a:cs typeface="Verdana" panose="020B0604030504040204" pitchFamily="34" charset="0"/>
              </a:rPr>
              <a:t>条边，建立邻接矩阵</a:t>
            </a:r>
          </a:p>
          <a:p>
            <a:pPr marL="0" indent="0" eaLnBrk="1" hangingPunct="1">
              <a:lnSpc>
                <a:spcPct val="140000"/>
              </a:lnSpc>
              <a:buClr>
                <a:srgbClr val="FF0000"/>
              </a:buClr>
              <a:buNone/>
            </a:pPr>
            <a:r>
              <a:rPr kumimoji="1" lang="zh-CN" altLang="en-US" sz="2200" b="1">
                <a:latin typeface="Verdana" panose="020B0604030504040204" pitchFamily="34" charset="0"/>
                <a:cs typeface="Verdana" panose="020B0604030504040204" pitchFamily="34" charset="0"/>
              </a:rPr>
              <a:t>        </a:t>
            </a:r>
            <a:r>
              <a:rPr kumimoji="1" lang="en-US" altLang="zh-CN" sz="2200" b="1">
                <a:latin typeface="Verdana" panose="020B0604030504040204" pitchFamily="34" charset="0"/>
                <a:ea typeface="Verdana" panose="020B0604030504040204" pitchFamily="34" charset="0"/>
                <a:cs typeface="Verdana" panose="020B0604030504040204" pitchFamily="34" charset="0"/>
              </a:rPr>
              <a:t>scanf(“%d %d %d”, &amp;i, &amp;j, &amp;w); fflush(stdin);</a:t>
            </a:r>
          </a:p>
          <a:p>
            <a:pPr marL="0" indent="0" eaLnBrk="1" hangingPunct="1">
              <a:lnSpc>
                <a:spcPct val="14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G-&gt;edges[i][j] = w; G-&gt;edges[j][i] = w;</a:t>
            </a:r>
          </a:p>
          <a:p>
            <a:pPr marL="0" indent="0" eaLnBrk="1" hangingPunct="1">
              <a:lnSpc>
                <a:spcPct val="14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a:t>
            </a:r>
          </a:p>
          <a:p>
            <a:pPr marL="0" indent="0" eaLnBrk="1" hangingPunct="1">
              <a:lnSpc>
                <a:spcPct val="14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a:t>
            </a:r>
            <a:endParaRPr kumimoji="1" lang="en-US" altLang="zh-CN"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11"/>
          <p:cNvSpPr>
            <a:spLocks noChangeArrowheads="1"/>
          </p:cNvSpPr>
          <p:nvPr/>
        </p:nvSpPr>
        <p:spPr bwMode="auto">
          <a:xfrm>
            <a:off x="3859458" y="4087950"/>
            <a:ext cx="5186844" cy="2653418"/>
          </a:xfrm>
          <a:prstGeom prst="rect">
            <a:avLst/>
          </a:prstGeom>
          <a:solidFill>
            <a:srgbClr val="FFFF66"/>
          </a:solidFill>
          <a:ln>
            <a:noFill/>
          </a:ln>
          <a:effectLst/>
          <a:extLst/>
        </p:spPr>
        <p:txBody>
          <a:bodyPr anchor="ctr" anchorCtr="0"/>
          <a:lstStyle>
            <a:lvl1pPr marL="533400" indent="-533400">
              <a:spcBef>
                <a:spcPct val="0"/>
              </a:spcBef>
              <a:defRPr>
                <a:solidFill>
                  <a:schemeClr val="tx1"/>
                </a:solidFill>
                <a:latin typeface="Arial" charset="0"/>
                <a:ea typeface="宋体" charset="-122"/>
              </a:defRPr>
            </a:lvl1pPr>
            <a:lvl2pPr>
              <a:spcBef>
                <a:spcPct val="0"/>
              </a:spcBef>
              <a:defRPr>
                <a:solidFill>
                  <a:schemeClr val="tx1"/>
                </a:solidFill>
                <a:latin typeface="Arial" charset="0"/>
                <a:ea typeface="宋体" charset="-122"/>
              </a:defRPr>
            </a:lvl2pPr>
            <a:lvl3pPr>
              <a:spcBef>
                <a:spcPct val="0"/>
              </a:spcBef>
              <a:defRPr>
                <a:solidFill>
                  <a:schemeClr val="tx1"/>
                </a:solidFill>
                <a:latin typeface="Arial" charset="0"/>
                <a:ea typeface="宋体" charset="-122"/>
              </a:defRPr>
            </a:lvl3pPr>
            <a:lvl4pPr>
              <a:spcBef>
                <a:spcPct val="0"/>
              </a:spcBef>
              <a:defRPr>
                <a:solidFill>
                  <a:schemeClr val="tx1"/>
                </a:solidFill>
                <a:latin typeface="Arial" charset="0"/>
                <a:ea typeface="宋体" charset="-122"/>
              </a:defRPr>
            </a:lvl4pPr>
            <a:lvl5pPr>
              <a:spcBef>
                <a:spcPct val="0"/>
              </a:spcBef>
              <a:defRPr>
                <a:solidFill>
                  <a:schemeClr val="tx1"/>
                </a:solidFill>
                <a:latin typeface="Arial" charset="0"/>
                <a:ea typeface="宋体" charset="-122"/>
              </a:defRPr>
            </a:lvl5pPr>
            <a:lvl6pPr eaLnBrk="0" fontAlgn="base" hangingPunct="0">
              <a:spcBef>
                <a:spcPct val="0"/>
              </a:spcBef>
              <a:spcAft>
                <a:spcPct val="0"/>
              </a:spcAft>
              <a:defRPr>
                <a:solidFill>
                  <a:schemeClr val="tx1"/>
                </a:solidFill>
                <a:latin typeface="Arial" charset="0"/>
                <a:ea typeface="宋体" charset="-122"/>
              </a:defRPr>
            </a:lvl6pPr>
            <a:lvl7pPr eaLnBrk="0" fontAlgn="base" hangingPunct="0">
              <a:spcBef>
                <a:spcPct val="0"/>
              </a:spcBef>
              <a:spcAft>
                <a:spcPct val="0"/>
              </a:spcAft>
              <a:defRPr>
                <a:solidFill>
                  <a:schemeClr val="tx1"/>
                </a:solidFill>
                <a:latin typeface="Arial" charset="0"/>
                <a:ea typeface="宋体" charset="-122"/>
              </a:defRPr>
            </a:lvl7pPr>
            <a:lvl8pPr eaLnBrk="0" fontAlgn="base" hangingPunct="0">
              <a:spcBef>
                <a:spcPct val="0"/>
              </a:spcBef>
              <a:spcAft>
                <a:spcPct val="0"/>
              </a:spcAft>
              <a:defRPr>
                <a:solidFill>
                  <a:schemeClr val="tx1"/>
                </a:solidFill>
                <a:latin typeface="Arial" charset="0"/>
                <a:ea typeface="宋体" charset="-122"/>
              </a:defRPr>
            </a:lvl8pPr>
            <a:lvl9pPr eaLnBrk="0" fontAlgn="base" hangingPunct="0">
              <a:spcBef>
                <a:spcPct val="0"/>
              </a:spcBef>
              <a:spcAft>
                <a:spcPct val="0"/>
              </a:spcAft>
              <a:defRPr>
                <a:solidFill>
                  <a:schemeClr val="tx1"/>
                </a:solidFill>
                <a:latin typeface="Arial" charset="0"/>
                <a:ea typeface="宋体" charset="-122"/>
              </a:defRPr>
            </a:lvl9pPr>
          </a:lstStyle>
          <a:p>
            <a:pPr>
              <a:lnSpc>
                <a:spcPct val="150000"/>
              </a:lnSpc>
              <a:spcBef>
                <a:spcPct val="20000"/>
              </a:spcBef>
            </a:pPr>
            <a:r>
              <a:rPr lang="en-US" altLang="zh-CN" sz="2000" b="1">
                <a:latin typeface="Verdana" panose="020B0604030504040204" pitchFamily="34" charset="0"/>
                <a:ea typeface="Verdana" panose="020B0604030504040204" pitchFamily="34" charset="0"/>
                <a:cs typeface="Verdana" panose="020B0604030504040204" pitchFamily="34" charset="0"/>
              </a:rPr>
              <a:t>typedef struct{</a:t>
            </a:r>
          </a:p>
          <a:p>
            <a:pPr>
              <a:lnSpc>
                <a:spcPct val="150000"/>
              </a:lnSpc>
              <a:spcBef>
                <a:spcPct val="20000"/>
              </a:spcBef>
            </a:pPr>
            <a:r>
              <a:rPr lang="en-US" altLang="zh-CN" sz="2000" b="1">
                <a:latin typeface="Verdana" panose="020B0604030504040204" pitchFamily="34" charset="0"/>
                <a:ea typeface="Verdana" panose="020B0604030504040204" pitchFamily="34" charset="0"/>
                <a:cs typeface="Verdana" panose="020B0604030504040204" pitchFamily="34" charset="0"/>
              </a:rPr>
              <a:t>    </a:t>
            </a:r>
            <a:r>
              <a:rPr lang="en-US" altLang="zh-CN" sz="2000" b="1">
                <a:solidFill>
                  <a:srgbClr val="3333FF"/>
                </a:solidFill>
                <a:latin typeface="Verdana" panose="020B0604030504040204" pitchFamily="34" charset="0"/>
                <a:ea typeface="Verdana" panose="020B0604030504040204" pitchFamily="34" charset="0"/>
                <a:cs typeface="Verdana" panose="020B0604030504040204" pitchFamily="34" charset="0"/>
              </a:rPr>
              <a:t>char *</a:t>
            </a:r>
            <a:r>
              <a:rPr lang="en-US" altLang="zh-CN" sz="2000" b="1">
                <a:latin typeface="Verdana" panose="020B0604030504040204" pitchFamily="34" charset="0"/>
                <a:ea typeface="Verdana" panose="020B0604030504040204" pitchFamily="34" charset="0"/>
                <a:cs typeface="Verdana" panose="020B0604030504040204" pitchFamily="34" charset="0"/>
              </a:rPr>
              <a:t>vexs         // </a:t>
            </a:r>
            <a:r>
              <a:rPr lang="zh-CN" altLang="en-US" sz="2000" b="1">
                <a:latin typeface="Verdana" panose="020B0604030504040204" pitchFamily="34" charset="0"/>
                <a:ea typeface="微软雅黑" pitchFamily="34" charset="-122"/>
                <a:cs typeface="Verdana" panose="020B0604030504040204" pitchFamily="34" charset="0"/>
              </a:rPr>
              <a:t>顶点表</a:t>
            </a:r>
          </a:p>
          <a:p>
            <a:pPr>
              <a:lnSpc>
                <a:spcPct val="150000"/>
              </a:lnSpc>
              <a:spcBef>
                <a:spcPct val="20000"/>
              </a:spcBef>
            </a:pPr>
            <a:r>
              <a:rPr lang="zh-CN" altLang="en-US" sz="2000" b="1">
                <a:latin typeface="Verdana" panose="020B0604030504040204" pitchFamily="34" charset="0"/>
                <a:ea typeface="微软雅黑" pitchFamily="34" charset="-122"/>
                <a:cs typeface="Verdana" panose="020B0604030504040204" pitchFamily="34" charset="0"/>
              </a:rPr>
              <a:t>    </a:t>
            </a:r>
            <a:r>
              <a:rPr lang="en-US" altLang="zh-CN" sz="2000" b="1">
                <a:solidFill>
                  <a:srgbClr val="3333FF"/>
                </a:solidFill>
                <a:latin typeface="Verdana" panose="020B0604030504040204" pitchFamily="34" charset="0"/>
                <a:ea typeface="Verdana" panose="020B0604030504040204" pitchFamily="34" charset="0"/>
                <a:cs typeface="Verdana" panose="020B0604030504040204" pitchFamily="34" charset="0"/>
              </a:rPr>
              <a:t>int *</a:t>
            </a:r>
            <a:r>
              <a:rPr lang="en-US" altLang="zh-CN" sz="2000" b="1">
                <a:latin typeface="Verdana" panose="020B0604030504040204" pitchFamily="34" charset="0"/>
                <a:ea typeface="Verdana" panose="020B0604030504040204" pitchFamily="34" charset="0"/>
                <a:cs typeface="Verdana" panose="020B0604030504040204" pitchFamily="34" charset="0"/>
              </a:rPr>
              <a:t>edges         // </a:t>
            </a:r>
            <a:r>
              <a:rPr lang="zh-CN" altLang="en-US" sz="2000" b="1">
                <a:latin typeface="Verdana" panose="020B0604030504040204" pitchFamily="34" charset="0"/>
                <a:ea typeface="微软雅黑" pitchFamily="34" charset="-122"/>
                <a:cs typeface="Verdana" panose="020B0604030504040204" pitchFamily="34" charset="0"/>
              </a:rPr>
              <a:t>邻接矩阵</a:t>
            </a:r>
          </a:p>
          <a:p>
            <a:pPr>
              <a:lnSpc>
                <a:spcPct val="150000"/>
              </a:lnSpc>
              <a:spcBef>
                <a:spcPct val="20000"/>
              </a:spcBef>
            </a:pPr>
            <a:r>
              <a:rPr lang="zh-CN" altLang="en-US" sz="2000" b="1">
                <a:latin typeface="Verdana" panose="020B0604030504040204" pitchFamily="34" charset="0"/>
                <a:ea typeface="微软雅黑" pitchFamily="34" charset="-122"/>
                <a:cs typeface="Verdana" panose="020B0604030504040204" pitchFamily="34" charset="0"/>
              </a:rPr>
              <a:t>    </a:t>
            </a:r>
            <a:r>
              <a:rPr lang="en-US" altLang="zh-CN" sz="2000" b="1">
                <a:solidFill>
                  <a:srgbClr val="3333FF"/>
                </a:solidFill>
                <a:latin typeface="Verdana" panose="020B0604030504040204" pitchFamily="34" charset="0"/>
                <a:ea typeface="Verdana" panose="020B0604030504040204" pitchFamily="34" charset="0"/>
                <a:cs typeface="Verdana" panose="020B0604030504040204" pitchFamily="34" charset="0"/>
              </a:rPr>
              <a:t>int</a:t>
            </a:r>
            <a:r>
              <a:rPr lang="en-US" altLang="zh-CN" sz="2000" b="1">
                <a:latin typeface="Verdana" panose="020B0604030504040204" pitchFamily="34" charset="0"/>
                <a:ea typeface="Verdana" panose="020B0604030504040204" pitchFamily="34" charset="0"/>
                <a:cs typeface="Verdana" panose="020B0604030504040204" pitchFamily="34" charset="0"/>
              </a:rPr>
              <a:t> nv, ne;         // </a:t>
            </a:r>
            <a:r>
              <a:rPr lang="zh-CN" altLang="en-US" sz="2000" b="1">
                <a:latin typeface="Verdana" panose="020B0604030504040204" pitchFamily="34" charset="0"/>
                <a:ea typeface="微软雅黑" pitchFamily="34" charset="-122"/>
                <a:cs typeface="Verdana" panose="020B0604030504040204" pitchFamily="34" charset="0"/>
              </a:rPr>
              <a:t>顶点数和边数</a:t>
            </a:r>
          </a:p>
          <a:p>
            <a:pPr>
              <a:lnSpc>
                <a:spcPct val="150000"/>
              </a:lnSpc>
              <a:spcBef>
                <a:spcPct val="20000"/>
              </a:spcBef>
            </a:pPr>
            <a:r>
              <a:rPr lang="en-US" altLang="zh-CN" sz="2000" b="1">
                <a:latin typeface="Verdana" panose="020B0604030504040204" pitchFamily="34" charset="0"/>
                <a:ea typeface="Verdana" panose="020B0604030504040204" pitchFamily="34" charset="0"/>
                <a:cs typeface="Verdana" panose="020B0604030504040204" pitchFamily="34" charset="0"/>
              </a:rPr>
              <a:t>}</a:t>
            </a:r>
            <a:r>
              <a:rPr lang="en-US" altLang="zh-CN" sz="2000" b="1">
                <a:solidFill>
                  <a:srgbClr val="FF0000"/>
                </a:solidFill>
                <a:latin typeface="Verdana" panose="020B0604030504040204" pitchFamily="34" charset="0"/>
                <a:ea typeface="Verdana" panose="020B0604030504040204" pitchFamily="34" charset="0"/>
                <a:cs typeface="Verdana" panose="020B0604030504040204" pitchFamily="34" charset="0"/>
              </a:rPr>
              <a:t>TGraph</a:t>
            </a:r>
            <a:r>
              <a:rPr lang="zh-CN" altLang="en-US" sz="2000" b="1">
                <a:latin typeface="Verdana" panose="020B0604030504040204" pitchFamily="34" charset="0"/>
                <a:ea typeface="微软雅黑" pitchFamily="34" charset="-122"/>
                <a:cs typeface="Verdana" panose="020B0604030504040204" pitchFamily="34" charset="0"/>
              </a:rPr>
              <a:t>；</a:t>
            </a:r>
            <a:endParaRPr lang="zh-CN" altLang="en-US" sz="2000" b="1" dirty="0">
              <a:latin typeface="Verdana" panose="020B0604030504040204" pitchFamily="34" charset="0"/>
              <a:ea typeface="微软雅黑" pitchFamily="34" charset="-122"/>
              <a:cs typeface="Verdana" panose="020B0604030504040204" pitchFamily="34" charset="0"/>
            </a:endParaRPr>
          </a:p>
        </p:txBody>
      </p:sp>
    </p:spTree>
    <p:extLst>
      <p:ext uri="{BB962C8B-B14F-4D97-AF65-F5344CB8AC3E}">
        <p14:creationId xmlns:p14="http://schemas.microsoft.com/office/powerpoint/2010/main" val="6133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90179">
                                            <p:txEl>
                                              <p:pRg st="0" end="0"/>
                                            </p:txEl>
                                          </p:spTgt>
                                        </p:tgtEl>
                                        <p:attrNameLst>
                                          <p:attrName>style.visibility</p:attrName>
                                        </p:attrNameLst>
                                      </p:cBhvr>
                                      <p:to>
                                        <p:strVal val="visible"/>
                                      </p:to>
                                    </p:set>
                                    <p:animEffect transition="in" filter="wipe(left)">
                                      <p:cBhvr>
                                        <p:cTn id="7" dur="500"/>
                                        <p:tgtEl>
                                          <p:spTgt spid="690179">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90179">
                                            <p:txEl>
                                              <p:pRg st="12" end="12"/>
                                            </p:txEl>
                                          </p:spTgt>
                                        </p:tgtEl>
                                        <p:attrNameLst>
                                          <p:attrName>style.visibility</p:attrName>
                                        </p:attrNameLst>
                                      </p:cBhvr>
                                      <p:to>
                                        <p:strVal val="visible"/>
                                      </p:to>
                                    </p:set>
                                    <p:animEffect transition="in" filter="wipe(left)">
                                      <p:cBhvr>
                                        <p:cTn id="10" dur="500"/>
                                        <p:tgtEl>
                                          <p:spTgt spid="690179">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90179">
                                            <p:txEl>
                                              <p:pRg st="1" end="1"/>
                                            </p:txEl>
                                          </p:spTgt>
                                        </p:tgtEl>
                                        <p:attrNameLst>
                                          <p:attrName>style.visibility</p:attrName>
                                        </p:attrNameLst>
                                      </p:cBhvr>
                                      <p:to>
                                        <p:strVal val="visible"/>
                                      </p:to>
                                    </p:set>
                                    <p:animEffect transition="in" filter="wipe(left)">
                                      <p:cBhvr>
                                        <p:cTn id="15" dur="500"/>
                                        <p:tgtEl>
                                          <p:spTgt spid="690179">
                                            <p:txEl>
                                              <p:pRg st="1" end="1"/>
                                            </p:txEl>
                                          </p:spTgt>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690179">
                                            <p:txEl>
                                              <p:pRg st="2" end="2"/>
                                            </p:txEl>
                                          </p:spTgt>
                                        </p:tgtEl>
                                        <p:attrNameLst>
                                          <p:attrName>style.visibility</p:attrName>
                                        </p:attrNameLst>
                                      </p:cBhvr>
                                      <p:to>
                                        <p:strVal val="visible"/>
                                      </p:to>
                                    </p:set>
                                    <p:animEffect transition="in" filter="wipe(left)">
                                      <p:cBhvr>
                                        <p:cTn id="19" dur="500"/>
                                        <p:tgtEl>
                                          <p:spTgt spid="69017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90179">
                                            <p:txEl>
                                              <p:pRg st="3" end="3"/>
                                            </p:txEl>
                                          </p:spTgt>
                                        </p:tgtEl>
                                        <p:attrNameLst>
                                          <p:attrName>style.visibility</p:attrName>
                                        </p:attrNameLst>
                                      </p:cBhvr>
                                      <p:to>
                                        <p:strVal val="visible"/>
                                      </p:to>
                                    </p:set>
                                    <p:animEffect transition="in" filter="wipe(left)">
                                      <p:cBhvr>
                                        <p:cTn id="29" dur="500"/>
                                        <p:tgtEl>
                                          <p:spTgt spid="690179">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90179">
                                            <p:txEl>
                                              <p:pRg st="4" end="4"/>
                                            </p:txEl>
                                          </p:spTgt>
                                        </p:tgtEl>
                                        <p:attrNameLst>
                                          <p:attrName>style.visibility</p:attrName>
                                        </p:attrNameLst>
                                      </p:cBhvr>
                                      <p:to>
                                        <p:strVal val="visible"/>
                                      </p:to>
                                    </p:set>
                                    <p:animEffect transition="in" filter="wipe(left)">
                                      <p:cBhvr>
                                        <p:cTn id="34" dur="500"/>
                                        <p:tgtEl>
                                          <p:spTgt spid="690179">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0179">
                                            <p:txEl>
                                              <p:pRg st="5" end="5"/>
                                            </p:txEl>
                                          </p:spTgt>
                                        </p:tgtEl>
                                        <p:attrNameLst>
                                          <p:attrName>style.visibility</p:attrName>
                                        </p:attrNameLst>
                                      </p:cBhvr>
                                      <p:to>
                                        <p:strVal val="visible"/>
                                      </p:to>
                                    </p:set>
                                    <p:animEffect transition="in" filter="wipe(left)">
                                      <p:cBhvr>
                                        <p:cTn id="39" dur="500"/>
                                        <p:tgtEl>
                                          <p:spTgt spid="690179">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90179">
                                            <p:txEl>
                                              <p:pRg st="6" end="6"/>
                                            </p:txEl>
                                          </p:spTgt>
                                        </p:tgtEl>
                                        <p:attrNameLst>
                                          <p:attrName>style.visibility</p:attrName>
                                        </p:attrNameLst>
                                      </p:cBhvr>
                                      <p:to>
                                        <p:strVal val="visible"/>
                                      </p:to>
                                    </p:set>
                                    <p:animEffect transition="in" filter="wipe(left)">
                                      <p:cBhvr>
                                        <p:cTn id="44" dur="500"/>
                                        <p:tgtEl>
                                          <p:spTgt spid="690179">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xit" presetSubtype="1" fill="hold" grpId="1" nodeType="clickEffect">
                                  <p:stCondLst>
                                    <p:cond delay="0"/>
                                  </p:stCondLst>
                                  <p:childTnLst>
                                    <p:animEffect transition="out" filter="wipe(up)">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690179">
                                            <p:txEl>
                                              <p:pRg st="7" end="7"/>
                                            </p:txEl>
                                          </p:spTgt>
                                        </p:tgtEl>
                                        <p:attrNameLst>
                                          <p:attrName>style.visibility</p:attrName>
                                        </p:attrNameLst>
                                      </p:cBhvr>
                                      <p:to>
                                        <p:strVal val="visible"/>
                                      </p:to>
                                    </p:set>
                                    <p:animEffect transition="in" filter="wipe(left)">
                                      <p:cBhvr>
                                        <p:cTn id="53" dur="500"/>
                                        <p:tgtEl>
                                          <p:spTgt spid="690179">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90179">
                                            <p:txEl>
                                              <p:pRg st="8" end="8"/>
                                            </p:txEl>
                                          </p:spTgt>
                                        </p:tgtEl>
                                        <p:attrNameLst>
                                          <p:attrName>style.visibility</p:attrName>
                                        </p:attrNameLst>
                                      </p:cBhvr>
                                      <p:to>
                                        <p:strVal val="visible"/>
                                      </p:to>
                                    </p:set>
                                    <p:animEffect transition="in" filter="wipe(left)">
                                      <p:cBhvr>
                                        <p:cTn id="58" dur="500"/>
                                        <p:tgtEl>
                                          <p:spTgt spid="690179">
                                            <p:txEl>
                                              <p:pRg st="8" end="8"/>
                                            </p:txEl>
                                          </p:spTgt>
                                        </p:tgtEl>
                                      </p:cBhvr>
                                    </p:animEffect>
                                  </p:childTnLst>
                                </p:cTn>
                              </p:par>
                              <p:par>
                                <p:cTn id="59" presetID="22" presetClass="entr" presetSubtype="8" fill="hold" nodeType="withEffect">
                                  <p:stCondLst>
                                    <p:cond delay="0"/>
                                  </p:stCondLst>
                                  <p:childTnLst>
                                    <p:set>
                                      <p:cBhvr>
                                        <p:cTn id="60" dur="1" fill="hold">
                                          <p:stCondLst>
                                            <p:cond delay="0"/>
                                          </p:stCondLst>
                                        </p:cTn>
                                        <p:tgtEl>
                                          <p:spTgt spid="690179">
                                            <p:txEl>
                                              <p:pRg st="11" end="11"/>
                                            </p:txEl>
                                          </p:spTgt>
                                        </p:tgtEl>
                                        <p:attrNameLst>
                                          <p:attrName>style.visibility</p:attrName>
                                        </p:attrNameLst>
                                      </p:cBhvr>
                                      <p:to>
                                        <p:strVal val="visible"/>
                                      </p:to>
                                    </p:set>
                                    <p:animEffect transition="in" filter="wipe(left)">
                                      <p:cBhvr>
                                        <p:cTn id="61" dur="500"/>
                                        <p:tgtEl>
                                          <p:spTgt spid="690179">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690179">
                                            <p:txEl>
                                              <p:pRg st="9" end="9"/>
                                            </p:txEl>
                                          </p:spTgt>
                                        </p:tgtEl>
                                        <p:attrNameLst>
                                          <p:attrName>style.visibility</p:attrName>
                                        </p:attrNameLst>
                                      </p:cBhvr>
                                      <p:to>
                                        <p:strVal val="visible"/>
                                      </p:to>
                                    </p:set>
                                    <p:animEffect transition="in" filter="wipe(left)">
                                      <p:cBhvr>
                                        <p:cTn id="66" dur="500"/>
                                        <p:tgtEl>
                                          <p:spTgt spid="690179">
                                            <p:txEl>
                                              <p:pRg st="9" end="9"/>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690179">
                                            <p:txEl>
                                              <p:pRg st="10" end="10"/>
                                            </p:txEl>
                                          </p:spTgt>
                                        </p:tgtEl>
                                        <p:attrNameLst>
                                          <p:attrName>style.visibility</p:attrName>
                                        </p:attrNameLst>
                                      </p:cBhvr>
                                      <p:to>
                                        <p:strVal val="visible"/>
                                      </p:to>
                                    </p:set>
                                    <p:animEffect transition="in" filter="wipe(left)">
                                      <p:cBhvr>
                                        <p:cTn id="71" dur="500"/>
                                        <p:tgtEl>
                                          <p:spTgt spid="6901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1" y="42345"/>
            <a:ext cx="9149171" cy="597600"/>
          </a:xfrm>
        </p:spPr>
        <p:txBody>
          <a:bodyPr/>
          <a:lstStyle/>
          <a:p>
            <a:r>
              <a:rPr lang="zh-CN" altLang="en-US"/>
              <a:t>图的链式存储结构：邻接表</a:t>
            </a:r>
          </a:p>
        </p:txBody>
      </p:sp>
      <p:sp>
        <p:nvSpPr>
          <p:cNvPr id="10243" name="Rectangle 3"/>
          <p:cNvSpPr>
            <a:spLocks noGrp="1" noChangeArrowheads="1"/>
          </p:cNvSpPr>
          <p:nvPr>
            <p:ph idx="1"/>
          </p:nvPr>
        </p:nvSpPr>
        <p:spPr>
          <a:xfrm>
            <a:off x="0" y="2485358"/>
            <a:ext cx="9144000" cy="4372642"/>
          </a:xfrm>
          <a:prstGeom prst="rect">
            <a:avLst/>
          </a:prstGeom>
        </p:spPr>
        <p:txBody>
          <a:bodyPr>
            <a:noAutofit/>
          </a:bodyPr>
          <a:lstStyle/>
          <a:p>
            <a:pPr marL="468000" lvl="1" indent="-468000">
              <a:lnSpc>
                <a:spcPct val="130000"/>
              </a:lnSpc>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邻接表是图的一种链式存储结构</a:t>
            </a:r>
            <a:endParaRPr lang="en-US" altLang="zh-CN">
              <a:latin typeface="Verdana" panose="020B0604030504040204" pitchFamily="34" charset="0"/>
              <a:cs typeface="Verdana" panose="020B0604030504040204" pitchFamily="34" charset="0"/>
            </a:endParaRPr>
          </a:p>
          <a:p>
            <a:pPr marL="936000" lvl="1" indent="-468000">
              <a:lnSpc>
                <a:spcPct val="130000"/>
              </a:lnSpc>
              <a:spcBef>
                <a:spcPts val="0"/>
              </a:spcBef>
              <a:buClr>
                <a:schemeClr val="tx1"/>
              </a:buClr>
              <a:defRPr/>
            </a:pPr>
            <a:r>
              <a:rPr lang="zh-CN" altLang="en-US">
                <a:latin typeface="Verdana" panose="020B0604030504040204" pitchFamily="34" charset="0"/>
                <a:cs typeface="Verdana" panose="020B0604030504040204" pitchFamily="34" charset="0"/>
              </a:rPr>
              <a:t>对图中的每个顶点建立一个单链表</a:t>
            </a:r>
            <a:endParaRPr lang="en-US" altLang="zh-CN">
              <a:latin typeface="Verdana" panose="020B0604030504040204" pitchFamily="34" charset="0"/>
              <a:cs typeface="Verdana" panose="020B0604030504040204" pitchFamily="34" charset="0"/>
            </a:endParaRPr>
          </a:p>
          <a:p>
            <a:pPr marL="936000" lvl="1" indent="-468000">
              <a:lnSpc>
                <a:spcPct val="130000"/>
              </a:lnSpc>
              <a:spcBef>
                <a:spcPts val="0"/>
              </a:spcBef>
              <a:buClr>
                <a:schemeClr val="tx1"/>
              </a:buClr>
              <a:defRPr/>
            </a:pPr>
            <a:r>
              <a:rPr lang="zh-CN" altLang="en-US">
                <a:latin typeface="Verdana" panose="020B0604030504040204" pitchFamily="34" charset="0"/>
                <a:cs typeface="Verdana" panose="020B0604030504040204" pitchFamily="34" charset="0"/>
              </a:rPr>
              <a:t>单链表中的第</a:t>
            </a:r>
            <a:r>
              <a:rPr lang="en-US" altLang="zh-CN">
                <a:latin typeface="Verdana" panose="020B0604030504040204" pitchFamily="34" charset="0"/>
                <a:cs typeface="Verdana" panose="020B0604030504040204" pitchFamily="34" charset="0"/>
              </a:rPr>
              <a:t>i</a:t>
            </a:r>
            <a:r>
              <a:rPr lang="zh-CN" altLang="en-US">
                <a:latin typeface="Verdana" panose="020B0604030504040204" pitchFamily="34" charset="0"/>
                <a:cs typeface="Verdana" panose="020B0604030504040204" pitchFamily="34" charset="0"/>
              </a:rPr>
              <a:t>个结点表示依附于顶点</a:t>
            </a:r>
            <a:r>
              <a:rPr lang="en-US" altLang="zh-CN">
                <a:latin typeface="Verdana" panose="020B0604030504040204" pitchFamily="34" charset="0"/>
                <a:cs typeface="Verdana" panose="020B0604030504040204" pitchFamily="34" charset="0"/>
              </a:rPr>
              <a:t>vi</a:t>
            </a:r>
            <a:r>
              <a:rPr lang="zh-CN" altLang="en-US">
                <a:latin typeface="Verdana" panose="020B0604030504040204" pitchFamily="34" charset="0"/>
                <a:cs typeface="Verdana" panose="020B0604030504040204" pitchFamily="34" charset="0"/>
              </a:rPr>
              <a:t>的顶点</a:t>
            </a:r>
            <a:endParaRPr lang="en-US" altLang="zh-CN">
              <a:latin typeface="Verdana" panose="020B0604030504040204" pitchFamily="34" charset="0"/>
              <a:cs typeface="Verdana" panose="020B0604030504040204" pitchFamily="34" charset="0"/>
            </a:endParaRPr>
          </a:p>
          <a:p>
            <a:pPr marL="468000" lvl="1" indent="-468000">
              <a:lnSpc>
                <a:spcPct val="130000"/>
              </a:lnSpc>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每个</a:t>
            </a:r>
            <a:r>
              <a:rPr lang="zh-CN" altLang="en-US" b="1">
                <a:solidFill>
                  <a:srgbClr val="3333FF"/>
                </a:solidFill>
                <a:latin typeface="Verdana" panose="020B0604030504040204" pitchFamily="34" charset="0"/>
                <a:cs typeface="Verdana" panose="020B0604030504040204" pitchFamily="34" charset="0"/>
              </a:rPr>
              <a:t>链表结点</a:t>
            </a:r>
            <a:r>
              <a:rPr lang="zh-CN" altLang="en-US">
                <a:latin typeface="Verdana" panose="020B0604030504040204" pitchFamily="34" charset="0"/>
                <a:cs typeface="Verdana" panose="020B0604030504040204" pitchFamily="34" charset="0"/>
              </a:rPr>
              <a:t>包含两个域：</a:t>
            </a:r>
          </a:p>
          <a:p>
            <a:pPr marL="936000" lvl="1" indent="-468000">
              <a:lnSpc>
                <a:spcPct val="130000"/>
              </a:lnSpc>
              <a:spcBef>
                <a:spcPts val="0"/>
              </a:spcBef>
              <a:buClr>
                <a:schemeClr val="tx1"/>
              </a:buClr>
              <a:defRPr/>
            </a:pPr>
            <a:r>
              <a:rPr lang="en-US" altLang="zh-CN">
                <a:latin typeface="Verdana" panose="020B0604030504040204" pitchFamily="34" charset="0"/>
                <a:cs typeface="Verdana" panose="020B0604030504040204" pitchFamily="34" charset="0"/>
              </a:rPr>
              <a:t>adjvex</a:t>
            </a:r>
            <a:r>
              <a:rPr lang="zh-CN" altLang="en-US">
                <a:latin typeface="Verdana" panose="020B0604030504040204" pitchFamily="34" charset="0"/>
                <a:cs typeface="Verdana" panose="020B0604030504040204" pitchFamily="34" charset="0"/>
              </a:rPr>
              <a:t>：记载与顶点</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邻接的顶点信息</a:t>
            </a:r>
          </a:p>
          <a:p>
            <a:pPr marL="936000" lvl="1" indent="-468000">
              <a:lnSpc>
                <a:spcPct val="130000"/>
              </a:lnSpc>
              <a:spcBef>
                <a:spcPts val="0"/>
              </a:spcBef>
              <a:buClr>
                <a:schemeClr val="tx1"/>
              </a:buClr>
              <a:defRPr/>
            </a:pPr>
            <a:r>
              <a:rPr lang="en-US" altLang="zh-CN">
                <a:latin typeface="Verdana" panose="020B0604030504040204" pitchFamily="34" charset="0"/>
                <a:cs typeface="Verdana" panose="020B0604030504040204" pitchFamily="34" charset="0"/>
              </a:rPr>
              <a:t>nextarc</a:t>
            </a:r>
            <a:r>
              <a:rPr lang="zh-CN" altLang="en-US">
                <a:latin typeface="Verdana" panose="020B0604030504040204" pitchFamily="34" charset="0"/>
                <a:cs typeface="Verdana" panose="020B0604030504040204" pitchFamily="34" charset="0"/>
              </a:rPr>
              <a:t>：指向下一个与顶点</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邻接的结点</a:t>
            </a:r>
          </a:p>
          <a:p>
            <a:pPr marL="468000" lvl="1" indent="-468000">
              <a:lnSpc>
                <a:spcPct val="130000"/>
              </a:lnSpc>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每个链表附设一个</a:t>
            </a:r>
            <a:r>
              <a:rPr lang="zh-CN" altLang="en-US" b="1">
                <a:solidFill>
                  <a:srgbClr val="3333FF"/>
                </a:solidFill>
                <a:latin typeface="Verdana" panose="020B0604030504040204" pitchFamily="34" charset="0"/>
                <a:cs typeface="Verdana" panose="020B0604030504040204" pitchFamily="34" charset="0"/>
              </a:rPr>
              <a:t>头结点</a:t>
            </a:r>
            <a:r>
              <a:rPr lang="zh-CN" altLang="en-US">
                <a:latin typeface="Verdana" panose="020B0604030504040204" pitchFamily="34" charset="0"/>
                <a:cs typeface="Verdana" panose="020B0604030504040204" pitchFamily="34" charset="0"/>
              </a:rPr>
              <a:t>：</a:t>
            </a:r>
          </a:p>
          <a:p>
            <a:pPr marL="936000" lvl="1" indent="-468000">
              <a:lnSpc>
                <a:spcPct val="130000"/>
              </a:lnSpc>
              <a:spcBef>
                <a:spcPts val="0"/>
              </a:spcBef>
              <a:buClr>
                <a:schemeClr val="tx1"/>
              </a:buClr>
              <a:defRPr/>
            </a:pPr>
            <a:r>
              <a:rPr lang="en-US" altLang="zh-CN">
                <a:latin typeface="Verdana" panose="020B0604030504040204" pitchFamily="34" charset="0"/>
                <a:cs typeface="Verdana" panose="020B0604030504040204" pitchFamily="34" charset="0"/>
              </a:rPr>
              <a:t>data</a:t>
            </a:r>
            <a:r>
              <a:rPr lang="zh-CN" altLang="en-US">
                <a:latin typeface="Verdana" panose="020B0604030504040204" pitchFamily="34" charset="0"/>
                <a:cs typeface="Verdana" panose="020B0604030504040204" pitchFamily="34" charset="0"/>
              </a:rPr>
              <a:t>：存放顶点信息（如：姓名、编号等）</a:t>
            </a:r>
          </a:p>
          <a:p>
            <a:pPr marL="936000" lvl="1" indent="-468000">
              <a:lnSpc>
                <a:spcPct val="130000"/>
              </a:lnSpc>
              <a:spcBef>
                <a:spcPts val="0"/>
              </a:spcBef>
              <a:buClr>
                <a:schemeClr val="tx1"/>
              </a:buClr>
              <a:defRPr/>
            </a:pPr>
            <a:r>
              <a:rPr lang="en-US" altLang="zh-CN">
                <a:latin typeface="Verdana" panose="020B0604030504040204" pitchFamily="34" charset="0"/>
                <a:cs typeface="Verdana" panose="020B0604030504040204" pitchFamily="34" charset="0"/>
              </a:rPr>
              <a:t>fristarc</a:t>
            </a:r>
            <a:r>
              <a:rPr lang="zh-CN" altLang="en-US">
                <a:latin typeface="Verdana" panose="020B0604030504040204" pitchFamily="34" charset="0"/>
                <a:cs typeface="Verdana" panose="020B0604030504040204" pitchFamily="34" charset="0"/>
              </a:rPr>
              <a:t>：指向链表的第一个结点</a:t>
            </a:r>
            <a:endParaRPr lang="zh-CN" altLang="en-US" dirty="0">
              <a:latin typeface="Verdana" panose="020B0604030504040204" pitchFamily="34" charset="0"/>
              <a:cs typeface="Verdana" panose="020B0604030504040204" pitchFamily="34" charset="0"/>
            </a:endParaRPr>
          </a:p>
        </p:txBody>
      </p:sp>
      <p:cxnSp>
        <p:nvCxnSpPr>
          <p:cNvPr id="39" name="直接连接符 38"/>
          <p:cNvCxnSpPr/>
          <p:nvPr/>
        </p:nvCxnSpPr>
        <p:spPr bwMode="auto">
          <a:xfrm>
            <a:off x="-3304" y="2420888"/>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pic>
        <p:nvPicPr>
          <p:cNvPr id="171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961305"/>
            <a:ext cx="3651199" cy="735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10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1241" y="961305"/>
            <a:ext cx="3651199" cy="735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Rectangle 11"/>
          <p:cNvSpPr>
            <a:spLocks noChangeArrowheads="1"/>
          </p:cNvSpPr>
          <p:nvPr/>
        </p:nvSpPr>
        <p:spPr bwMode="auto">
          <a:xfrm>
            <a:off x="1274871" y="1744919"/>
            <a:ext cx="218056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lstStyle>
            <a:lvl1pPr marL="533400" indent="-533400">
              <a:spcBef>
                <a:spcPct val="0"/>
              </a:spcBef>
              <a:defRPr>
                <a:solidFill>
                  <a:schemeClr val="tx1"/>
                </a:solidFill>
                <a:latin typeface="Arial" charset="0"/>
                <a:ea typeface="宋体" charset="-122"/>
              </a:defRPr>
            </a:lvl1pPr>
            <a:lvl2pPr>
              <a:spcBef>
                <a:spcPct val="0"/>
              </a:spcBef>
              <a:defRPr>
                <a:solidFill>
                  <a:schemeClr val="tx1"/>
                </a:solidFill>
                <a:latin typeface="Arial" charset="0"/>
                <a:ea typeface="宋体" charset="-122"/>
              </a:defRPr>
            </a:lvl2pPr>
            <a:lvl3pPr>
              <a:spcBef>
                <a:spcPct val="0"/>
              </a:spcBef>
              <a:defRPr>
                <a:solidFill>
                  <a:schemeClr val="tx1"/>
                </a:solidFill>
                <a:latin typeface="Arial" charset="0"/>
                <a:ea typeface="宋体" charset="-122"/>
              </a:defRPr>
            </a:lvl3pPr>
            <a:lvl4pPr>
              <a:spcBef>
                <a:spcPct val="0"/>
              </a:spcBef>
              <a:defRPr>
                <a:solidFill>
                  <a:schemeClr val="tx1"/>
                </a:solidFill>
                <a:latin typeface="Arial" charset="0"/>
                <a:ea typeface="宋体" charset="-122"/>
              </a:defRPr>
            </a:lvl4pPr>
            <a:lvl5pPr>
              <a:spcBef>
                <a:spcPct val="0"/>
              </a:spcBef>
              <a:defRPr>
                <a:solidFill>
                  <a:schemeClr val="tx1"/>
                </a:solidFill>
                <a:latin typeface="Arial" charset="0"/>
                <a:ea typeface="宋体" charset="-122"/>
              </a:defRPr>
            </a:lvl5pPr>
            <a:lvl6pPr eaLnBrk="0" fontAlgn="base" hangingPunct="0">
              <a:spcBef>
                <a:spcPct val="0"/>
              </a:spcBef>
              <a:spcAft>
                <a:spcPct val="0"/>
              </a:spcAft>
              <a:defRPr>
                <a:solidFill>
                  <a:schemeClr val="tx1"/>
                </a:solidFill>
                <a:latin typeface="Arial" charset="0"/>
                <a:ea typeface="宋体" charset="-122"/>
              </a:defRPr>
            </a:lvl6pPr>
            <a:lvl7pPr eaLnBrk="0" fontAlgn="base" hangingPunct="0">
              <a:spcBef>
                <a:spcPct val="0"/>
              </a:spcBef>
              <a:spcAft>
                <a:spcPct val="0"/>
              </a:spcAft>
              <a:defRPr>
                <a:solidFill>
                  <a:schemeClr val="tx1"/>
                </a:solidFill>
                <a:latin typeface="Arial" charset="0"/>
                <a:ea typeface="宋体" charset="-122"/>
              </a:defRPr>
            </a:lvl7pPr>
            <a:lvl8pPr eaLnBrk="0" fontAlgn="base" hangingPunct="0">
              <a:spcBef>
                <a:spcPct val="0"/>
              </a:spcBef>
              <a:spcAft>
                <a:spcPct val="0"/>
              </a:spcAft>
              <a:defRPr>
                <a:solidFill>
                  <a:schemeClr val="tx1"/>
                </a:solidFill>
                <a:latin typeface="Arial" charset="0"/>
                <a:ea typeface="宋体" charset="-122"/>
              </a:defRPr>
            </a:lvl8pPr>
            <a:lvl9pPr eaLnBrk="0" fontAlgn="base" hangingPunct="0">
              <a:spcBef>
                <a:spcPct val="0"/>
              </a:spcBef>
              <a:spcAft>
                <a:spcPct val="0"/>
              </a:spcAft>
              <a:defRPr>
                <a:solidFill>
                  <a:schemeClr val="tx1"/>
                </a:solidFill>
                <a:latin typeface="Arial" charset="0"/>
                <a:ea typeface="宋体" charset="-122"/>
              </a:defRPr>
            </a:lvl9pPr>
          </a:lstStyle>
          <a:p>
            <a:pPr algn="ctr">
              <a:spcBef>
                <a:spcPct val="20000"/>
              </a:spcBef>
            </a:pPr>
            <a:r>
              <a:rPr lang="zh-CN" altLang="en-US" sz="2400" b="1">
                <a:solidFill>
                  <a:srgbClr val="0000FF"/>
                </a:solidFill>
                <a:latin typeface="+mj-lt"/>
                <a:ea typeface="微软雅黑" pitchFamily="34" charset="-122"/>
              </a:rPr>
              <a:t>链表结点</a:t>
            </a:r>
            <a:endParaRPr lang="zh-CN" altLang="en-US" sz="2400" b="1" dirty="0">
              <a:solidFill>
                <a:srgbClr val="0000FF"/>
              </a:solidFill>
              <a:latin typeface="+mj-lt"/>
              <a:ea typeface="微软雅黑" pitchFamily="34" charset="-122"/>
            </a:endParaRPr>
          </a:p>
        </p:txBody>
      </p:sp>
      <p:sp>
        <p:nvSpPr>
          <p:cNvPr id="41" name="Rectangle 11"/>
          <p:cNvSpPr>
            <a:spLocks noChangeArrowheads="1"/>
          </p:cNvSpPr>
          <p:nvPr/>
        </p:nvSpPr>
        <p:spPr bwMode="auto">
          <a:xfrm>
            <a:off x="5616560" y="1744919"/>
            <a:ext cx="218056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0"/>
          <a:lstStyle>
            <a:lvl1pPr marL="533400" indent="-533400">
              <a:spcBef>
                <a:spcPct val="0"/>
              </a:spcBef>
              <a:defRPr>
                <a:solidFill>
                  <a:schemeClr val="tx1"/>
                </a:solidFill>
                <a:latin typeface="Arial" charset="0"/>
                <a:ea typeface="宋体" charset="-122"/>
              </a:defRPr>
            </a:lvl1pPr>
            <a:lvl2pPr>
              <a:spcBef>
                <a:spcPct val="0"/>
              </a:spcBef>
              <a:defRPr>
                <a:solidFill>
                  <a:schemeClr val="tx1"/>
                </a:solidFill>
                <a:latin typeface="Arial" charset="0"/>
                <a:ea typeface="宋体" charset="-122"/>
              </a:defRPr>
            </a:lvl2pPr>
            <a:lvl3pPr>
              <a:spcBef>
                <a:spcPct val="0"/>
              </a:spcBef>
              <a:defRPr>
                <a:solidFill>
                  <a:schemeClr val="tx1"/>
                </a:solidFill>
                <a:latin typeface="Arial" charset="0"/>
                <a:ea typeface="宋体" charset="-122"/>
              </a:defRPr>
            </a:lvl3pPr>
            <a:lvl4pPr>
              <a:spcBef>
                <a:spcPct val="0"/>
              </a:spcBef>
              <a:defRPr>
                <a:solidFill>
                  <a:schemeClr val="tx1"/>
                </a:solidFill>
                <a:latin typeface="Arial" charset="0"/>
                <a:ea typeface="宋体" charset="-122"/>
              </a:defRPr>
            </a:lvl4pPr>
            <a:lvl5pPr>
              <a:spcBef>
                <a:spcPct val="0"/>
              </a:spcBef>
              <a:defRPr>
                <a:solidFill>
                  <a:schemeClr val="tx1"/>
                </a:solidFill>
                <a:latin typeface="Arial" charset="0"/>
                <a:ea typeface="宋体" charset="-122"/>
              </a:defRPr>
            </a:lvl5pPr>
            <a:lvl6pPr eaLnBrk="0" fontAlgn="base" hangingPunct="0">
              <a:spcBef>
                <a:spcPct val="0"/>
              </a:spcBef>
              <a:spcAft>
                <a:spcPct val="0"/>
              </a:spcAft>
              <a:defRPr>
                <a:solidFill>
                  <a:schemeClr val="tx1"/>
                </a:solidFill>
                <a:latin typeface="Arial" charset="0"/>
                <a:ea typeface="宋体" charset="-122"/>
              </a:defRPr>
            </a:lvl6pPr>
            <a:lvl7pPr eaLnBrk="0" fontAlgn="base" hangingPunct="0">
              <a:spcBef>
                <a:spcPct val="0"/>
              </a:spcBef>
              <a:spcAft>
                <a:spcPct val="0"/>
              </a:spcAft>
              <a:defRPr>
                <a:solidFill>
                  <a:schemeClr val="tx1"/>
                </a:solidFill>
                <a:latin typeface="Arial" charset="0"/>
                <a:ea typeface="宋体" charset="-122"/>
              </a:defRPr>
            </a:lvl7pPr>
            <a:lvl8pPr eaLnBrk="0" fontAlgn="base" hangingPunct="0">
              <a:spcBef>
                <a:spcPct val="0"/>
              </a:spcBef>
              <a:spcAft>
                <a:spcPct val="0"/>
              </a:spcAft>
              <a:defRPr>
                <a:solidFill>
                  <a:schemeClr val="tx1"/>
                </a:solidFill>
                <a:latin typeface="Arial" charset="0"/>
                <a:ea typeface="宋体" charset="-122"/>
              </a:defRPr>
            </a:lvl8pPr>
            <a:lvl9pPr eaLnBrk="0" fontAlgn="base" hangingPunct="0">
              <a:spcBef>
                <a:spcPct val="0"/>
              </a:spcBef>
              <a:spcAft>
                <a:spcPct val="0"/>
              </a:spcAft>
              <a:defRPr>
                <a:solidFill>
                  <a:schemeClr val="tx1"/>
                </a:solidFill>
                <a:latin typeface="Arial" charset="0"/>
                <a:ea typeface="宋体" charset="-122"/>
              </a:defRPr>
            </a:lvl9pPr>
          </a:lstStyle>
          <a:p>
            <a:pPr algn="ctr">
              <a:spcBef>
                <a:spcPct val="20000"/>
              </a:spcBef>
            </a:pPr>
            <a:r>
              <a:rPr lang="zh-CN" altLang="en-US" sz="2400" b="1">
                <a:solidFill>
                  <a:srgbClr val="0000FF"/>
                </a:solidFill>
                <a:latin typeface="+mj-lt"/>
                <a:ea typeface="微软雅黑" pitchFamily="34" charset="-122"/>
              </a:rPr>
              <a:t>头结点</a:t>
            </a:r>
            <a:endParaRPr lang="zh-CN" altLang="en-US" sz="2400" b="1" dirty="0">
              <a:solidFill>
                <a:srgbClr val="0000FF"/>
              </a:solidFill>
              <a:latin typeface="+mj-lt"/>
              <a:ea typeface="微软雅黑" pitchFamily="34" charset="-122"/>
            </a:endParaRPr>
          </a:p>
        </p:txBody>
      </p:sp>
    </p:spTree>
    <p:extLst>
      <p:ext uri="{BB962C8B-B14F-4D97-AF65-F5344CB8AC3E}">
        <p14:creationId xmlns:p14="http://schemas.microsoft.com/office/powerpoint/2010/main" val="2442880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left)">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left)">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wipe(left)">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1010"/>
                                        </p:tgtEl>
                                        <p:attrNameLst>
                                          <p:attrName>style.visibility</p:attrName>
                                        </p:attrNameLst>
                                      </p:cBhvr>
                                      <p:to>
                                        <p:strVal val="visible"/>
                                      </p:to>
                                    </p:set>
                                    <p:animEffect transition="in" filter="wipe(left)">
                                      <p:cBhvr>
                                        <p:cTn id="22" dur="500"/>
                                        <p:tgtEl>
                                          <p:spTgt spid="171010"/>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71011"/>
                                        </p:tgtEl>
                                        <p:attrNameLst>
                                          <p:attrName>style.visibility</p:attrName>
                                        </p:attrNameLst>
                                      </p:cBhvr>
                                      <p:to>
                                        <p:strVal val="visible"/>
                                      </p:to>
                                    </p:set>
                                    <p:animEffect transition="in" filter="wipe(left)">
                                      <p:cBhvr>
                                        <p:cTn id="31" dur="500"/>
                                        <p:tgtEl>
                                          <p:spTgt spid="171011"/>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243">
                                            <p:txEl>
                                              <p:pRg st="3" end="3"/>
                                            </p:txEl>
                                          </p:spTgt>
                                        </p:tgtEl>
                                        <p:attrNameLst>
                                          <p:attrName>style.visibility</p:attrName>
                                        </p:attrNameLst>
                                      </p:cBhvr>
                                      <p:to>
                                        <p:strVal val="visible"/>
                                      </p:to>
                                    </p:set>
                                    <p:animEffect transition="in" filter="wipe(left)">
                                      <p:cBhvr>
                                        <p:cTn id="40" dur="500"/>
                                        <p:tgtEl>
                                          <p:spTgt spid="1024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0243">
                                            <p:txEl>
                                              <p:pRg st="4" end="4"/>
                                            </p:txEl>
                                          </p:spTgt>
                                        </p:tgtEl>
                                        <p:attrNameLst>
                                          <p:attrName>style.visibility</p:attrName>
                                        </p:attrNameLst>
                                      </p:cBhvr>
                                      <p:to>
                                        <p:strVal val="visible"/>
                                      </p:to>
                                    </p:set>
                                    <p:animEffect transition="in" filter="wipe(left)">
                                      <p:cBhvr>
                                        <p:cTn id="45" dur="500"/>
                                        <p:tgtEl>
                                          <p:spTgt spid="1024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0243">
                                            <p:txEl>
                                              <p:pRg st="5" end="5"/>
                                            </p:txEl>
                                          </p:spTgt>
                                        </p:tgtEl>
                                        <p:attrNameLst>
                                          <p:attrName>style.visibility</p:attrName>
                                        </p:attrNameLst>
                                      </p:cBhvr>
                                      <p:to>
                                        <p:strVal val="visible"/>
                                      </p:to>
                                    </p:set>
                                    <p:animEffect transition="in" filter="wipe(left)">
                                      <p:cBhvr>
                                        <p:cTn id="50" dur="500"/>
                                        <p:tgtEl>
                                          <p:spTgt spid="1024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0243">
                                            <p:txEl>
                                              <p:pRg st="6" end="6"/>
                                            </p:txEl>
                                          </p:spTgt>
                                        </p:tgtEl>
                                        <p:attrNameLst>
                                          <p:attrName>style.visibility</p:attrName>
                                        </p:attrNameLst>
                                      </p:cBhvr>
                                      <p:to>
                                        <p:strVal val="visible"/>
                                      </p:to>
                                    </p:set>
                                    <p:animEffect transition="in" filter="wipe(left)">
                                      <p:cBhvr>
                                        <p:cTn id="55" dur="500"/>
                                        <p:tgtEl>
                                          <p:spTgt spid="10243">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243">
                                            <p:txEl>
                                              <p:pRg st="7" end="7"/>
                                            </p:txEl>
                                          </p:spTgt>
                                        </p:tgtEl>
                                        <p:attrNameLst>
                                          <p:attrName>style.visibility</p:attrName>
                                        </p:attrNameLst>
                                      </p:cBhvr>
                                      <p:to>
                                        <p:strVal val="visible"/>
                                      </p:to>
                                    </p:set>
                                    <p:animEffect transition="in" filter="wipe(left)">
                                      <p:cBhvr>
                                        <p:cTn id="60" dur="500"/>
                                        <p:tgtEl>
                                          <p:spTgt spid="10243">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0243">
                                            <p:txEl>
                                              <p:pRg st="8" end="8"/>
                                            </p:txEl>
                                          </p:spTgt>
                                        </p:tgtEl>
                                        <p:attrNameLst>
                                          <p:attrName>style.visibility</p:attrName>
                                        </p:attrNameLst>
                                      </p:cBhvr>
                                      <p:to>
                                        <p:strVal val="visible"/>
                                      </p:to>
                                    </p:set>
                                    <p:animEffect transition="in" filter="wipe(left)">
                                      <p:cBhvr>
                                        <p:cTn id="65" dur="500"/>
                                        <p:tgtEl>
                                          <p:spTgt spid="1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5" autoUpdateAnimBg="0"/>
      <p:bldP spid="40" grpId="0"/>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2286024" y="841824"/>
            <a:ext cx="5094288" cy="5719524"/>
          </a:xfrm>
          <a:prstGeom prst="rect">
            <a:avLst/>
          </a:prstGeom>
        </p:spPr>
        <p:txBody>
          <a:bodyPr lIns="92075" tIns="46038" rIns="92075" bIns="46038"/>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nSpc>
                <a:spcPct val="150000"/>
              </a:lnSpc>
              <a:spcBef>
                <a:spcPts val="1200"/>
              </a:spcBef>
              <a:buClr>
                <a:schemeClr val="tx1"/>
              </a:buClr>
              <a:buSzPct val="100000"/>
              <a:buNone/>
              <a:defRPr/>
            </a:pPr>
            <a:r>
              <a:rPr lang="en-US" altLang="zh-CN" b="1" dirty="0">
                <a:latin typeface="Verdana" panose="020B0604030504040204" pitchFamily="34" charset="0"/>
                <a:ea typeface="微软雅黑" panose="020B0503020204020204" pitchFamily="34" charset="-122"/>
                <a:cs typeface="Verdana" panose="020B0604030504040204" pitchFamily="34" charset="0"/>
              </a:rPr>
              <a:t>8.1 </a:t>
            </a:r>
            <a:r>
              <a:rPr lang="zh-CN" altLang="en-US" b="1" dirty="0">
                <a:latin typeface="Verdana" panose="020B0604030504040204" pitchFamily="34" charset="0"/>
                <a:ea typeface="微软雅黑" panose="020B0503020204020204" pitchFamily="34" charset="-122"/>
                <a:cs typeface="Verdana" panose="020B0604030504040204" pitchFamily="34" charset="0"/>
              </a:rPr>
              <a:t>图的定义</a:t>
            </a:r>
          </a:p>
          <a:p>
            <a:pPr marL="0" lvl="1" indent="0">
              <a:lnSpc>
                <a:spcPct val="150000"/>
              </a:lnSpc>
              <a:spcBef>
                <a:spcPts val="1200"/>
              </a:spcBef>
              <a:buClr>
                <a:schemeClr val="tx1"/>
              </a:buClr>
              <a:buSzPct val="100000"/>
              <a:buNone/>
              <a:defRPr/>
            </a:pPr>
            <a:r>
              <a:rPr lang="en-US" altLang="zh-CN" b="1" dirty="0">
                <a:latin typeface="Verdana" panose="020B0604030504040204" pitchFamily="34" charset="0"/>
                <a:ea typeface="微软雅黑" panose="020B0503020204020204" pitchFamily="34" charset="-122"/>
                <a:cs typeface="Verdana" panose="020B0604030504040204" pitchFamily="34" charset="0"/>
              </a:rPr>
              <a:t>8.2 </a:t>
            </a:r>
            <a:r>
              <a:rPr lang="zh-CN" altLang="en-US" b="1" dirty="0">
                <a:latin typeface="Verdana" panose="020B0604030504040204" pitchFamily="34" charset="0"/>
                <a:ea typeface="微软雅黑" panose="020B0503020204020204" pitchFamily="34" charset="-122"/>
                <a:cs typeface="Verdana" panose="020B0604030504040204" pitchFamily="34" charset="0"/>
              </a:rPr>
              <a:t>图的储存方式</a:t>
            </a:r>
          </a:p>
          <a:p>
            <a:pPr marL="0" lvl="1" indent="0">
              <a:lnSpc>
                <a:spcPct val="150000"/>
              </a:lnSpc>
              <a:spcBef>
                <a:spcPts val="1200"/>
              </a:spcBef>
              <a:buClr>
                <a:schemeClr val="tx1"/>
              </a:buClr>
              <a:buSzPct val="100000"/>
              <a:buNone/>
              <a:defRPr/>
            </a:pPr>
            <a:r>
              <a:rPr lang="en-US" altLang="zh-CN" b="1" dirty="0">
                <a:latin typeface="Verdana" panose="020B0604030504040204" pitchFamily="34" charset="0"/>
                <a:ea typeface="微软雅黑" panose="020B0503020204020204" pitchFamily="34" charset="-122"/>
                <a:cs typeface="Verdana" panose="020B0604030504040204" pitchFamily="34" charset="0"/>
              </a:rPr>
              <a:t>8.3 </a:t>
            </a:r>
            <a:r>
              <a:rPr lang="zh-CN" altLang="en-US" b="1" dirty="0">
                <a:latin typeface="Verdana" panose="020B0604030504040204" pitchFamily="34" charset="0"/>
                <a:ea typeface="微软雅黑" panose="020B0503020204020204" pitchFamily="34" charset="-122"/>
                <a:cs typeface="Verdana" panose="020B0604030504040204" pitchFamily="34" charset="0"/>
              </a:rPr>
              <a:t>图的遍历</a:t>
            </a:r>
          </a:p>
          <a:p>
            <a:pPr marL="0" lvl="1" indent="0">
              <a:lnSpc>
                <a:spcPct val="150000"/>
              </a:lnSpc>
              <a:spcBef>
                <a:spcPts val="1200"/>
              </a:spcBef>
              <a:buClr>
                <a:schemeClr val="tx1"/>
              </a:buClr>
              <a:buSzPct val="100000"/>
              <a:buNone/>
              <a:defRPr/>
            </a:pPr>
            <a:r>
              <a:rPr lang="en-US" altLang="zh-CN" b="1" dirty="0">
                <a:latin typeface="Verdana" panose="020B0604030504040204" pitchFamily="34" charset="0"/>
                <a:ea typeface="微软雅黑" panose="020B0503020204020204" pitchFamily="34" charset="-122"/>
                <a:cs typeface="Verdana" panose="020B0604030504040204" pitchFamily="34" charset="0"/>
              </a:rPr>
              <a:t>8.4 </a:t>
            </a:r>
            <a:r>
              <a:rPr lang="zh-CN" altLang="en-US" b="1" dirty="0">
                <a:latin typeface="Verdana" panose="020B0604030504040204" pitchFamily="34" charset="0"/>
                <a:ea typeface="微软雅黑" panose="020B0503020204020204" pitchFamily="34" charset="-122"/>
                <a:cs typeface="Verdana" panose="020B0604030504040204" pitchFamily="34" charset="0"/>
              </a:rPr>
              <a:t>图的连通性（</a:t>
            </a:r>
            <a:r>
              <a:rPr lang="zh-CN" altLang="en-US" b="1" dirty="0">
                <a:solidFill>
                  <a:srgbClr val="FF0000"/>
                </a:solidFill>
                <a:latin typeface="Verdana" panose="020B0604030504040204" pitchFamily="34" charset="0"/>
                <a:ea typeface="微软雅黑" panose="020B0503020204020204" pitchFamily="34" charset="-122"/>
                <a:cs typeface="Verdana" panose="020B0604030504040204" pitchFamily="34" charset="0"/>
              </a:rPr>
              <a:t>自学</a:t>
            </a:r>
            <a:r>
              <a:rPr lang="zh-CN" altLang="en-US" b="1" dirty="0">
                <a:latin typeface="Verdana" panose="020B0604030504040204" pitchFamily="34" charset="0"/>
                <a:ea typeface="微软雅黑" panose="020B0503020204020204" pitchFamily="34" charset="-122"/>
                <a:cs typeface="Verdana" panose="020B0604030504040204" pitchFamily="34" charset="0"/>
              </a:rPr>
              <a:t>）</a:t>
            </a:r>
          </a:p>
          <a:p>
            <a:pPr marL="0" lvl="1" indent="0">
              <a:lnSpc>
                <a:spcPct val="150000"/>
              </a:lnSpc>
              <a:spcBef>
                <a:spcPts val="1200"/>
              </a:spcBef>
              <a:buClr>
                <a:schemeClr val="tx1"/>
              </a:buClr>
              <a:buSzPct val="100000"/>
              <a:buNone/>
              <a:defRPr/>
            </a:pPr>
            <a:r>
              <a:rPr lang="en-US" altLang="zh-CN" b="1" dirty="0">
                <a:latin typeface="Verdana" panose="020B0604030504040204" pitchFamily="34" charset="0"/>
                <a:ea typeface="微软雅黑" panose="020B0503020204020204" pitchFamily="34" charset="-122"/>
                <a:cs typeface="Verdana" panose="020B0604030504040204" pitchFamily="34" charset="0"/>
              </a:rPr>
              <a:t>8.5 </a:t>
            </a:r>
            <a:r>
              <a:rPr lang="zh-CN" altLang="en-US" b="1" dirty="0">
                <a:latin typeface="Verdana" panose="020B0604030504040204" pitchFamily="34" charset="0"/>
                <a:ea typeface="微软雅黑" panose="020B0503020204020204" pitchFamily="34" charset="-122"/>
                <a:cs typeface="Verdana" panose="020B0604030504040204" pitchFamily="34" charset="0"/>
              </a:rPr>
              <a:t>最小生成树</a:t>
            </a:r>
          </a:p>
          <a:p>
            <a:pPr marL="0" lvl="1" indent="0">
              <a:lnSpc>
                <a:spcPct val="150000"/>
              </a:lnSpc>
              <a:spcBef>
                <a:spcPts val="1200"/>
              </a:spcBef>
              <a:buClr>
                <a:schemeClr val="tx1"/>
              </a:buClr>
              <a:buSzPct val="100000"/>
              <a:buNone/>
              <a:defRPr/>
            </a:pPr>
            <a:r>
              <a:rPr lang="en-US" altLang="zh-CN" b="1" dirty="0">
                <a:latin typeface="Verdana" panose="020B0604030504040204" pitchFamily="34" charset="0"/>
                <a:ea typeface="微软雅黑" panose="020B0503020204020204" pitchFamily="34" charset="-122"/>
                <a:cs typeface="Verdana" panose="020B0604030504040204" pitchFamily="34" charset="0"/>
              </a:rPr>
              <a:t>8.6 </a:t>
            </a:r>
            <a:r>
              <a:rPr lang="zh-CN" altLang="en-US" b="1" dirty="0">
                <a:latin typeface="Verdana" panose="020B0604030504040204" pitchFamily="34" charset="0"/>
                <a:ea typeface="微软雅黑" panose="020B0503020204020204" pitchFamily="34" charset="-122"/>
                <a:cs typeface="Verdana" panose="020B0604030504040204" pitchFamily="34" charset="0"/>
              </a:rPr>
              <a:t>最短路径</a:t>
            </a:r>
          </a:p>
          <a:p>
            <a:pPr marL="0" lvl="1" indent="0">
              <a:lnSpc>
                <a:spcPct val="150000"/>
              </a:lnSpc>
              <a:spcBef>
                <a:spcPts val="1200"/>
              </a:spcBef>
              <a:buClr>
                <a:schemeClr val="tx1"/>
              </a:buClr>
              <a:buSzPct val="100000"/>
              <a:buNone/>
              <a:defRPr/>
            </a:pPr>
            <a:r>
              <a:rPr lang="en-US" altLang="zh-CN" b="1">
                <a:latin typeface="Verdana" panose="020B0604030504040204" pitchFamily="34" charset="0"/>
                <a:ea typeface="微软雅黑" panose="020B0503020204020204" pitchFamily="34" charset="-122"/>
                <a:cs typeface="Verdana" panose="020B0604030504040204" pitchFamily="34" charset="0"/>
              </a:rPr>
              <a:t>8.7 </a:t>
            </a:r>
            <a:r>
              <a:rPr lang="zh-CN" altLang="en-US" b="1" dirty="0">
                <a:latin typeface="Verdana" panose="020B0604030504040204" pitchFamily="34" charset="0"/>
                <a:ea typeface="微软雅黑" panose="020B0503020204020204" pitchFamily="34" charset="-122"/>
                <a:cs typeface="Verdana" panose="020B0604030504040204" pitchFamily="34" charset="0"/>
              </a:rPr>
              <a:t>有向无环图的应用</a:t>
            </a:r>
          </a:p>
        </p:txBody>
      </p:sp>
      <p:sp>
        <p:nvSpPr>
          <p:cNvPr id="2" name="标题 1"/>
          <p:cNvSpPr>
            <a:spLocks noGrp="1"/>
          </p:cNvSpPr>
          <p:nvPr>
            <p:ph type="title" idx="4294967295"/>
          </p:nvPr>
        </p:nvSpPr>
        <p:spPr>
          <a:xfrm>
            <a:off x="0" y="44450"/>
            <a:ext cx="9144000" cy="646113"/>
          </a:xfrm>
          <a:prstGeom prst="rect">
            <a:avLst/>
          </a:prstGeom>
        </p:spPr>
        <p:txBody>
          <a:bodyPr/>
          <a:lstStyle/>
          <a:p>
            <a:pPr eaLnBrk="0" hangingPunct="0">
              <a:defRPr/>
            </a:pPr>
            <a:r>
              <a:rPr lang="zh-CN" altLang="en-US" sz="3200" dirty="0">
                <a:solidFill>
                  <a:schemeClr val="bg2">
                    <a:lumMod val="10000"/>
                  </a:schemeClr>
                </a:solidFill>
                <a:latin typeface="微软雅黑" panose="020B0503020204020204" pitchFamily="34" charset="-122"/>
                <a:ea typeface="微软雅黑" panose="020B0503020204020204" pitchFamily="34" charset="-122"/>
                <a:cs typeface="+mn-cs"/>
              </a:rPr>
              <a:t>第</a:t>
            </a:r>
            <a:r>
              <a:rPr lang="en-US" altLang="zh-CN" sz="3200" dirty="0">
                <a:solidFill>
                  <a:schemeClr val="bg2">
                    <a:lumMod val="10000"/>
                  </a:schemeClr>
                </a:solidFill>
                <a:latin typeface="微软雅黑" panose="020B0503020204020204" pitchFamily="34" charset="-122"/>
                <a:ea typeface="微软雅黑" panose="020B0503020204020204" pitchFamily="34" charset="-122"/>
                <a:cs typeface="+mn-cs"/>
              </a:rPr>
              <a:t>8</a:t>
            </a:r>
            <a:r>
              <a:rPr lang="zh-CN" altLang="en-US" sz="3200" dirty="0">
                <a:solidFill>
                  <a:schemeClr val="bg2">
                    <a:lumMod val="10000"/>
                  </a:schemeClr>
                </a:solidFill>
                <a:latin typeface="微软雅黑" panose="020B0503020204020204" pitchFamily="34" charset="-122"/>
                <a:ea typeface="微软雅黑" panose="020B0503020204020204" pitchFamily="34" charset="-122"/>
                <a:cs typeface="+mn-cs"/>
              </a:rPr>
              <a:t>章 内容提要</a:t>
            </a:r>
          </a:p>
        </p:txBody>
      </p:sp>
    </p:spTree>
    <p:extLst>
      <p:ext uri="{BB962C8B-B14F-4D97-AF65-F5344CB8AC3E}">
        <p14:creationId xmlns:p14="http://schemas.microsoft.com/office/powerpoint/2010/main" val="167861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1" y="42345"/>
            <a:ext cx="9149171" cy="597600"/>
          </a:xfrm>
        </p:spPr>
        <p:txBody>
          <a:bodyPr/>
          <a:lstStyle/>
          <a:p>
            <a:r>
              <a:rPr lang="zh-CN" altLang="en-US"/>
              <a:t>无向图的邻接表表示法</a:t>
            </a:r>
          </a:p>
        </p:txBody>
      </p:sp>
      <p:sp>
        <p:nvSpPr>
          <p:cNvPr id="10243" name="Rectangle 3"/>
          <p:cNvSpPr>
            <a:spLocks noGrp="1" noChangeArrowheads="1"/>
          </p:cNvSpPr>
          <p:nvPr>
            <p:ph idx="1"/>
          </p:nvPr>
        </p:nvSpPr>
        <p:spPr>
          <a:xfrm>
            <a:off x="0" y="4869160"/>
            <a:ext cx="9144000" cy="1988840"/>
          </a:xfrm>
          <a:prstGeom prst="rect">
            <a:avLst/>
          </a:prstGeom>
        </p:spPr>
        <p:txBody>
          <a:bodyPr>
            <a:noAutofit/>
          </a:bodyPr>
          <a:lstStyle/>
          <a:p>
            <a:pPr marL="468000" lvl="1" indent="-468000" eaLnBrk="1" hangingPunct="1">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无向图邻接表特点</a:t>
            </a:r>
          </a:p>
          <a:p>
            <a:pPr marL="936000" lvl="1" indent="-468000">
              <a:spcBef>
                <a:spcPts val="0"/>
              </a:spcBef>
              <a:buClr>
                <a:schemeClr val="tx1"/>
              </a:buClr>
              <a:defRPr/>
            </a:pPr>
            <a:r>
              <a:rPr lang="en-US" altLang="zh-CN">
                <a:latin typeface="Verdana" panose="020B0604030504040204" pitchFamily="34" charset="0"/>
                <a:cs typeface="Verdana" panose="020B0604030504040204" pitchFamily="34" charset="0"/>
              </a:rPr>
              <a:t>n</a:t>
            </a:r>
            <a:r>
              <a:rPr lang="zh-CN" altLang="zh-CN">
                <a:latin typeface="Verdana" panose="020B0604030504040204" pitchFamily="34" charset="0"/>
                <a:cs typeface="Verdana" panose="020B0604030504040204" pitchFamily="34" charset="0"/>
              </a:rPr>
              <a:t>个顶点</a:t>
            </a:r>
            <a:r>
              <a:rPr lang="en-US" altLang="zh-CN">
                <a:latin typeface="Verdana" panose="020B0604030504040204" pitchFamily="34" charset="0"/>
                <a:cs typeface="Verdana" panose="020B0604030504040204" pitchFamily="34" charset="0"/>
              </a:rPr>
              <a:t> e</a:t>
            </a:r>
            <a:r>
              <a:rPr lang="zh-CN" altLang="zh-CN">
                <a:latin typeface="Verdana" panose="020B0604030504040204" pitchFamily="34" charset="0"/>
                <a:cs typeface="Verdana" panose="020B0604030504040204" pitchFamily="34" charset="0"/>
              </a:rPr>
              <a:t>条</a:t>
            </a:r>
            <a:r>
              <a:rPr lang="zh-CN" altLang="en-US">
                <a:latin typeface="Verdana" panose="020B0604030504040204" pitchFamily="34" charset="0"/>
                <a:cs typeface="Verdana" panose="020B0604030504040204" pitchFamily="34" charset="0"/>
              </a:rPr>
              <a:t>边</a:t>
            </a:r>
            <a:r>
              <a:rPr lang="zh-CN" altLang="zh-CN">
                <a:latin typeface="Verdana" panose="020B0604030504040204" pitchFamily="34" charset="0"/>
                <a:cs typeface="Verdana" panose="020B0604030504040204" pitchFamily="34" charset="0"/>
              </a:rPr>
              <a:t>的</a:t>
            </a:r>
            <a:r>
              <a:rPr lang="zh-CN" altLang="en-US">
                <a:latin typeface="Verdana" panose="020B0604030504040204" pitchFamily="34" charset="0"/>
                <a:cs typeface="Verdana" panose="020B0604030504040204" pitchFamily="34" charset="0"/>
              </a:rPr>
              <a:t>无</a:t>
            </a:r>
            <a:r>
              <a:rPr lang="zh-CN" altLang="zh-CN">
                <a:latin typeface="Verdana" panose="020B0604030504040204" pitchFamily="34" charset="0"/>
                <a:cs typeface="Verdana" panose="020B0604030504040204" pitchFamily="34" charset="0"/>
              </a:rPr>
              <a:t>向图</a:t>
            </a:r>
            <a:r>
              <a:rPr lang="zh-CN" altLang="en-US">
                <a:latin typeface="Verdana" panose="020B0604030504040204" pitchFamily="34" charset="0"/>
                <a:cs typeface="Verdana" panose="020B0604030504040204" pitchFamily="34" charset="0"/>
              </a:rPr>
              <a:t>：需</a:t>
            </a:r>
            <a:r>
              <a:rPr lang="en-US" altLang="zh-CN">
                <a:latin typeface="Verdana" panose="020B0604030504040204" pitchFamily="34" charset="0"/>
                <a:cs typeface="Verdana" panose="020B0604030504040204" pitchFamily="34" charset="0"/>
              </a:rPr>
              <a:t>n</a:t>
            </a:r>
            <a:r>
              <a:rPr lang="zh-CN" altLang="en-US">
                <a:latin typeface="Verdana" panose="020B0604030504040204" pitchFamily="34" charset="0"/>
                <a:cs typeface="Verdana" panose="020B0604030504040204" pitchFamily="34" charset="0"/>
              </a:rPr>
              <a:t>个头结点和</a:t>
            </a:r>
            <a:r>
              <a:rPr lang="en-US" altLang="zh-CN">
                <a:latin typeface="Verdana" panose="020B0604030504040204" pitchFamily="34" charset="0"/>
                <a:cs typeface="Verdana" panose="020B0604030504040204" pitchFamily="34" charset="0"/>
              </a:rPr>
              <a:t>2e</a:t>
            </a:r>
            <a:r>
              <a:rPr lang="zh-CN" altLang="en-US">
                <a:latin typeface="Verdana" panose="020B0604030504040204" pitchFamily="34" charset="0"/>
                <a:cs typeface="Verdana" panose="020B0604030504040204" pitchFamily="34" charset="0"/>
              </a:rPr>
              <a:t>个链表结点</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顶点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的度： </a:t>
            </a:r>
            <a:r>
              <a:rPr lang="en-US" altLang="zh-CN">
                <a:latin typeface="Verdana" panose="020B0604030504040204" pitchFamily="34" charset="0"/>
                <a:cs typeface="Verdana" panose="020B0604030504040204" pitchFamily="34" charset="0"/>
              </a:rPr>
              <a:t>degree</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链表 </a:t>
            </a:r>
            <a:r>
              <a:rPr lang="en-US" altLang="zh-CN">
                <a:latin typeface="Verdana" panose="020B0604030504040204" pitchFamily="34" charset="0"/>
                <a:cs typeface="Verdana" panose="020B0604030504040204" pitchFamily="34" charset="0"/>
              </a:rPr>
              <a:t>i </a:t>
            </a:r>
            <a:r>
              <a:rPr lang="zh-CN" altLang="en-US">
                <a:latin typeface="Verdana" panose="020B0604030504040204" pitchFamily="34" charset="0"/>
                <a:cs typeface="Verdana" panose="020B0604030504040204" pitchFamily="34" charset="0"/>
              </a:rPr>
              <a:t>中的链表结点数</a:t>
            </a:r>
            <a:endParaRPr lang="zh-CN" altLang="en-US" dirty="0">
              <a:latin typeface="Verdana" panose="020B0604030504040204" pitchFamily="34" charset="0"/>
              <a:cs typeface="Verdana" panose="020B0604030504040204" pitchFamily="34" charset="0"/>
            </a:endParaRPr>
          </a:p>
        </p:txBody>
      </p:sp>
      <p:cxnSp>
        <p:nvCxnSpPr>
          <p:cNvPr id="39" name="直接连接符 38"/>
          <p:cNvCxnSpPr/>
          <p:nvPr/>
        </p:nvCxnSpPr>
        <p:spPr bwMode="auto">
          <a:xfrm>
            <a:off x="-3304" y="4819204"/>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graphicFrame>
        <p:nvGraphicFramePr>
          <p:cNvPr id="9" name="Object 5"/>
          <p:cNvGraphicFramePr>
            <a:graphicFrameLocks noChangeAspect="1"/>
          </p:cNvGraphicFramePr>
          <p:nvPr>
            <p:extLst>
              <p:ext uri="{D42A27DB-BD31-4B8C-83A1-F6EECF244321}">
                <p14:modId xmlns:p14="http://schemas.microsoft.com/office/powerpoint/2010/main" val="746337874"/>
              </p:ext>
            </p:extLst>
          </p:nvPr>
        </p:nvGraphicFramePr>
        <p:xfrm>
          <a:off x="322263" y="2247780"/>
          <a:ext cx="1873250" cy="1868488"/>
        </p:xfrm>
        <a:graphic>
          <a:graphicData uri="http://schemas.openxmlformats.org/presentationml/2006/ole">
            <mc:AlternateContent xmlns:mc="http://schemas.openxmlformats.org/markup-compatibility/2006">
              <mc:Choice xmlns:v="urn:schemas-microsoft-com:vml" Requires="v">
                <p:oleObj spid="_x0000_s176438" name="Visio" r:id="rId4" imgW="3041885" imgH="3065350" progId="Visio.Drawing.11">
                  <p:embed/>
                </p:oleObj>
              </mc:Choice>
              <mc:Fallback>
                <p:oleObj name="Visio" r:id="rId4" imgW="3041885" imgH="3065350" progId="Visio.Drawing.11">
                  <p:embed/>
                  <p:pic>
                    <p:nvPicPr>
                      <p:cNvPr id="0" name=""/>
                      <p:cNvPicPr>
                        <a:picLocks noChangeAspect="1" noChangeArrowheads="1"/>
                      </p:cNvPicPr>
                      <p:nvPr/>
                    </p:nvPicPr>
                    <p:blipFill>
                      <a:blip r:embed="rId5"/>
                      <a:srcRect/>
                      <a:stretch>
                        <a:fillRect/>
                      </a:stretch>
                    </p:blipFill>
                    <p:spPr bwMode="auto">
                      <a:xfrm>
                        <a:off x="322263" y="2247780"/>
                        <a:ext cx="1873250" cy="186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6"/>
          <p:cNvGraphicFramePr>
            <a:graphicFrameLocks noChangeAspect="1"/>
          </p:cNvGraphicFramePr>
          <p:nvPr>
            <p:extLst>
              <p:ext uri="{D42A27DB-BD31-4B8C-83A1-F6EECF244321}">
                <p14:modId xmlns:p14="http://schemas.microsoft.com/office/powerpoint/2010/main" val="887626053"/>
              </p:ext>
            </p:extLst>
          </p:nvPr>
        </p:nvGraphicFramePr>
        <p:xfrm>
          <a:off x="2554288" y="1919168"/>
          <a:ext cx="6265862" cy="2439987"/>
        </p:xfrm>
        <a:graphic>
          <a:graphicData uri="http://schemas.openxmlformats.org/presentationml/2006/ole">
            <mc:AlternateContent xmlns:mc="http://schemas.openxmlformats.org/markup-compatibility/2006">
              <mc:Choice xmlns:v="urn:schemas-microsoft-com:vml" Requires="v">
                <p:oleObj spid="_x0000_s176439" name="Visio" r:id="rId6" imgW="7305759" imgH="2844530" progId="Visio.Drawing.11">
                  <p:embed/>
                </p:oleObj>
              </mc:Choice>
              <mc:Fallback>
                <p:oleObj name="Visio" r:id="rId6" imgW="7305759" imgH="284453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288" y="1919168"/>
                        <a:ext cx="6265862" cy="243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8"/>
          <p:cNvGraphicFramePr>
            <a:graphicFrameLocks noChangeAspect="1"/>
          </p:cNvGraphicFramePr>
          <p:nvPr>
            <p:extLst>
              <p:ext uri="{D42A27DB-BD31-4B8C-83A1-F6EECF244321}">
                <p14:modId xmlns:p14="http://schemas.microsoft.com/office/powerpoint/2010/main" val="1565919496"/>
              </p:ext>
            </p:extLst>
          </p:nvPr>
        </p:nvGraphicFramePr>
        <p:xfrm>
          <a:off x="1874838" y="846697"/>
          <a:ext cx="2768600" cy="574675"/>
        </p:xfrm>
        <a:graphic>
          <a:graphicData uri="http://schemas.openxmlformats.org/presentationml/2006/ole">
            <mc:AlternateContent xmlns:mc="http://schemas.openxmlformats.org/markup-compatibility/2006">
              <mc:Choice xmlns:v="urn:schemas-microsoft-com:vml" Requires="v">
                <p:oleObj spid="_x0000_s176440" name="Visio" r:id="rId8" imgW="2807966" imgH="614289" progId="Visio.Drawing.11">
                  <p:embed/>
                </p:oleObj>
              </mc:Choice>
              <mc:Fallback>
                <p:oleObj name="Visio" r:id="rId8" imgW="2807966" imgH="614289" progId="Visio.Drawing.11">
                  <p:embed/>
                  <p:pic>
                    <p:nvPicPr>
                      <p:cNvPr id="0" name=""/>
                      <p:cNvPicPr>
                        <a:picLocks noChangeAspect="1" noChangeArrowheads="1"/>
                      </p:cNvPicPr>
                      <p:nvPr/>
                    </p:nvPicPr>
                    <p:blipFill>
                      <a:blip r:embed="rId9"/>
                      <a:srcRect/>
                      <a:stretch>
                        <a:fillRect/>
                      </a:stretch>
                    </p:blipFill>
                    <p:spPr bwMode="auto">
                      <a:xfrm>
                        <a:off x="1874838" y="846697"/>
                        <a:ext cx="27686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Line 9"/>
          <p:cNvSpPr>
            <a:spLocks noChangeShapeType="1"/>
          </p:cNvSpPr>
          <p:nvPr/>
        </p:nvSpPr>
        <p:spPr bwMode="auto">
          <a:xfrm>
            <a:off x="3259138" y="1379418"/>
            <a:ext cx="0" cy="504825"/>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 name="Object 12"/>
          <p:cNvGraphicFramePr>
            <a:graphicFrameLocks noChangeAspect="1"/>
          </p:cNvGraphicFramePr>
          <p:nvPr>
            <p:extLst>
              <p:ext uri="{D42A27DB-BD31-4B8C-83A1-F6EECF244321}">
                <p14:modId xmlns:p14="http://schemas.microsoft.com/office/powerpoint/2010/main" val="3972525857"/>
              </p:ext>
            </p:extLst>
          </p:nvPr>
        </p:nvGraphicFramePr>
        <p:xfrm>
          <a:off x="5043488" y="846697"/>
          <a:ext cx="2768600" cy="574675"/>
        </p:xfrm>
        <a:graphic>
          <a:graphicData uri="http://schemas.openxmlformats.org/presentationml/2006/ole">
            <mc:AlternateContent xmlns:mc="http://schemas.openxmlformats.org/markup-compatibility/2006">
              <mc:Choice xmlns:v="urn:schemas-microsoft-com:vml" Requires="v">
                <p:oleObj spid="_x0000_s176441" name="Visio" r:id="rId10" imgW="2768285" imgH="574472" progId="Visio.Drawing.11">
                  <p:embed/>
                </p:oleObj>
              </mc:Choice>
              <mc:Fallback>
                <p:oleObj name="Visio" r:id="rId10" imgW="2768285" imgH="574472"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43488" y="846697"/>
                        <a:ext cx="27686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Line 13"/>
          <p:cNvSpPr>
            <a:spLocks noChangeShapeType="1"/>
          </p:cNvSpPr>
          <p:nvPr/>
        </p:nvSpPr>
        <p:spPr bwMode="auto">
          <a:xfrm>
            <a:off x="6429149" y="1379418"/>
            <a:ext cx="0" cy="504825"/>
          </a:xfrm>
          <a:prstGeom prst="line">
            <a:avLst/>
          </a:prstGeom>
          <a:noFill/>
          <a:ln w="762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Oval 47"/>
          <p:cNvSpPr>
            <a:spLocks noChangeArrowheads="1"/>
          </p:cNvSpPr>
          <p:nvPr/>
        </p:nvSpPr>
        <p:spPr bwMode="auto">
          <a:xfrm>
            <a:off x="2741481" y="1940059"/>
            <a:ext cx="983649" cy="2320919"/>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6" name="矩形 15"/>
          <p:cNvSpPr/>
          <p:nvPr/>
        </p:nvSpPr>
        <p:spPr>
          <a:xfrm>
            <a:off x="1851286" y="4329100"/>
            <a:ext cx="2772402" cy="461665"/>
          </a:xfrm>
          <a:prstGeom prst="rect">
            <a:avLst/>
          </a:prstGeom>
        </p:spPr>
        <p:txBody>
          <a:bodyPr wrap="square">
            <a:spAutoFit/>
          </a:bodyPr>
          <a:lstStyle/>
          <a:p>
            <a:pPr marL="0" lvl="1" algn="ctr">
              <a:spcBef>
                <a:spcPts val="0"/>
              </a:spcBef>
            </a:pPr>
            <a:r>
              <a:rPr kumimoji="1" lang="zh-CN" altLang="en-US" sz="2400" b="1" dirty="0">
                <a:latin typeface="Verdana" pitchFamily="34" charset="0"/>
                <a:ea typeface="微软雅黑" pitchFamily="34" charset="-122"/>
              </a:rPr>
              <a:t>可以采用数组</a:t>
            </a:r>
            <a:endParaRPr kumimoji="1" lang="en-US" altLang="zh-CN" sz="2400" b="1" dirty="0">
              <a:latin typeface="Verdana" pitchFamily="34" charset="0"/>
              <a:ea typeface="微软雅黑" pitchFamily="34" charset="-122"/>
            </a:endParaRPr>
          </a:p>
        </p:txBody>
      </p:sp>
      <p:sp>
        <p:nvSpPr>
          <p:cNvPr id="17" name="Oval 47"/>
          <p:cNvSpPr>
            <a:spLocks noChangeArrowheads="1"/>
          </p:cNvSpPr>
          <p:nvPr/>
        </p:nvSpPr>
        <p:spPr bwMode="auto">
          <a:xfrm>
            <a:off x="4477682" y="1957554"/>
            <a:ext cx="3995293" cy="2320920"/>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8" name="矩形 17"/>
          <p:cNvSpPr/>
          <p:nvPr/>
        </p:nvSpPr>
        <p:spPr>
          <a:xfrm>
            <a:off x="5076056" y="4329100"/>
            <a:ext cx="2772402" cy="461665"/>
          </a:xfrm>
          <a:prstGeom prst="rect">
            <a:avLst/>
          </a:prstGeom>
        </p:spPr>
        <p:txBody>
          <a:bodyPr wrap="square">
            <a:spAutoFit/>
          </a:bodyPr>
          <a:lstStyle/>
          <a:p>
            <a:pPr marL="0" lvl="1" algn="ctr">
              <a:spcBef>
                <a:spcPts val="0"/>
              </a:spcBef>
            </a:pPr>
            <a:r>
              <a:rPr kumimoji="1" lang="zh-CN" altLang="en-US" sz="2400" b="1" dirty="0">
                <a:latin typeface="Verdana" pitchFamily="34" charset="0"/>
                <a:ea typeface="微软雅黑" pitchFamily="34" charset="-122"/>
              </a:rPr>
              <a:t>非连续存储空间</a:t>
            </a:r>
            <a:endParaRPr kumimoji="1" lang="en-US" altLang="zh-CN" sz="2400" b="1" dirty="0">
              <a:latin typeface="Verdana" pitchFamily="34" charset="0"/>
              <a:ea typeface="微软雅黑" pitchFamily="34" charset="-122"/>
            </a:endParaRPr>
          </a:p>
        </p:txBody>
      </p:sp>
    </p:spTree>
    <p:extLst>
      <p:ext uri="{BB962C8B-B14F-4D97-AF65-F5344CB8AC3E}">
        <p14:creationId xmlns:p14="http://schemas.microsoft.com/office/powerpoint/2010/main" val="365282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up)">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heel(1)">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heel(1)">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0243">
                                            <p:txEl>
                                              <p:pRg st="0" end="0"/>
                                            </p:txEl>
                                          </p:spTgt>
                                        </p:tgtEl>
                                        <p:attrNameLst>
                                          <p:attrName>style.visibility</p:attrName>
                                        </p:attrNameLst>
                                      </p:cBhvr>
                                      <p:to>
                                        <p:strVal val="visible"/>
                                      </p:to>
                                    </p:set>
                                    <p:animEffect transition="in" filter="wipe(left)">
                                      <p:cBhvr>
                                        <p:cTn id="54" dur="500"/>
                                        <p:tgtEl>
                                          <p:spTgt spid="10243">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243">
                                            <p:txEl>
                                              <p:pRg st="1" end="1"/>
                                            </p:txEl>
                                          </p:spTgt>
                                        </p:tgtEl>
                                        <p:attrNameLst>
                                          <p:attrName>style.visibility</p:attrName>
                                        </p:attrNameLst>
                                      </p:cBhvr>
                                      <p:to>
                                        <p:strVal val="visible"/>
                                      </p:to>
                                    </p:set>
                                    <p:animEffect transition="in" filter="wipe(left)">
                                      <p:cBhvr>
                                        <p:cTn id="59" dur="500"/>
                                        <p:tgtEl>
                                          <p:spTgt spid="10243">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0243">
                                            <p:txEl>
                                              <p:pRg st="2" end="2"/>
                                            </p:txEl>
                                          </p:spTgt>
                                        </p:tgtEl>
                                        <p:attrNameLst>
                                          <p:attrName>style.visibility</p:attrName>
                                        </p:attrNameLst>
                                      </p:cBhvr>
                                      <p:to>
                                        <p:strVal val="visible"/>
                                      </p:to>
                                    </p:set>
                                    <p:animEffect transition="in" filter="wipe(left)">
                                      <p:cBhvr>
                                        <p:cTn id="64"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5" autoUpdateAnimBg="0"/>
      <p:bldP spid="12" grpId="0" animBg="1"/>
      <p:bldP spid="14" grpId="0" animBg="1"/>
      <p:bldP spid="15" grpId="0" animBg="1"/>
      <p:bldP spid="16" grpId="0"/>
      <p:bldP spid="17" grpId="0" animBg="1"/>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1" y="42345"/>
            <a:ext cx="9149171" cy="597600"/>
          </a:xfrm>
        </p:spPr>
        <p:txBody>
          <a:bodyPr/>
          <a:lstStyle/>
          <a:p>
            <a:r>
              <a:rPr lang="zh-CN" altLang="en-US"/>
              <a:t>有向图的邻接表表示法</a:t>
            </a:r>
          </a:p>
        </p:txBody>
      </p:sp>
      <p:sp>
        <p:nvSpPr>
          <p:cNvPr id="10243" name="Rectangle 3"/>
          <p:cNvSpPr>
            <a:spLocks noGrp="1" noChangeArrowheads="1"/>
          </p:cNvSpPr>
          <p:nvPr>
            <p:ph idx="1"/>
          </p:nvPr>
        </p:nvSpPr>
        <p:spPr>
          <a:xfrm>
            <a:off x="0" y="4530048"/>
            <a:ext cx="9144000" cy="2327952"/>
          </a:xfrm>
          <a:prstGeom prst="rect">
            <a:avLst/>
          </a:prstGeom>
        </p:spPr>
        <p:txBody>
          <a:bodyPr>
            <a:noAutofit/>
          </a:bodyPr>
          <a:lstStyle/>
          <a:p>
            <a:pPr marL="468000" lvl="1" indent="-468000">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有向图邻接表特点： </a:t>
            </a:r>
          </a:p>
          <a:p>
            <a:pPr marL="936000" lvl="1" indent="-468000">
              <a:spcBef>
                <a:spcPts val="0"/>
              </a:spcBef>
              <a:buClr>
                <a:schemeClr val="tx1"/>
              </a:buClr>
              <a:defRPr/>
            </a:pPr>
            <a:r>
              <a:rPr lang="en-US" altLang="zh-CN">
                <a:latin typeface="Verdana" panose="020B0604030504040204" pitchFamily="34" charset="0"/>
                <a:cs typeface="Verdana" panose="020B0604030504040204" pitchFamily="34" charset="0"/>
              </a:rPr>
              <a:t>n</a:t>
            </a:r>
            <a:r>
              <a:rPr lang="zh-CN" altLang="en-US">
                <a:latin typeface="Verdana" panose="020B0604030504040204" pitchFamily="34" charset="0"/>
                <a:cs typeface="Verdana" panose="020B0604030504040204" pitchFamily="34" charset="0"/>
              </a:rPr>
              <a:t>个顶点 </a:t>
            </a:r>
            <a:r>
              <a:rPr lang="en-US" altLang="zh-CN">
                <a:latin typeface="Verdana" panose="020B0604030504040204" pitchFamily="34" charset="0"/>
                <a:cs typeface="Verdana" panose="020B0604030504040204" pitchFamily="34" charset="0"/>
              </a:rPr>
              <a:t>e</a:t>
            </a:r>
            <a:r>
              <a:rPr lang="zh-CN" altLang="en-US">
                <a:latin typeface="Verdana" panose="020B0604030504040204" pitchFamily="34" charset="0"/>
                <a:cs typeface="Verdana" panose="020B0604030504040204" pitchFamily="34" charset="0"/>
              </a:rPr>
              <a:t>条边的有向图：需</a:t>
            </a:r>
            <a:r>
              <a:rPr lang="en-US" altLang="zh-CN">
                <a:latin typeface="Verdana" panose="020B0604030504040204" pitchFamily="34" charset="0"/>
                <a:cs typeface="Verdana" panose="020B0604030504040204" pitchFamily="34" charset="0"/>
              </a:rPr>
              <a:t>n</a:t>
            </a:r>
            <a:r>
              <a:rPr lang="zh-CN" altLang="en-US">
                <a:latin typeface="Verdana" panose="020B0604030504040204" pitchFamily="34" charset="0"/>
                <a:cs typeface="Verdana" panose="020B0604030504040204" pitchFamily="34" charset="0"/>
              </a:rPr>
              <a:t>个头结点和</a:t>
            </a:r>
            <a:r>
              <a:rPr lang="en-US" altLang="zh-CN">
                <a:latin typeface="Verdana" panose="020B0604030504040204" pitchFamily="34" charset="0"/>
                <a:cs typeface="Verdana" panose="020B0604030504040204" pitchFamily="34" charset="0"/>
              </a:rPr>
              <a:t>e</a:t>
            </a:r>
            <a:r>
              <a:rPr lang="zh-CN" altLang="en-US">
                <a:latin typeface="Verdana" panose="020B0604030504040204" pitchFamily="34" charset="0"/>
                <a:cs typeface="Verdana" panose="020B0604030504040204" pitchFamily="34" charset="0"/>
              </a:rPr>
              <a:t>个链表结点</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第 </a:t>
            </a:r>
            <a:r>
              <a:rPr lang="en-US" altLang="zh-CN">
                <a:latin typeface="Verdana" panose="020B0604030504040204" pitchFamily="34" charset="0"/>
                <a:cs typeface="Verdana" panose="020B0604030504040204" pitchFamily="34" charset="0"/>
              </a:rPr>
              <a:t>i </a:t>
            </a:r>
            <a:r>
              <a:rPr lang="zh-CN" altLang="en-US">
                <a:latin typeface="Verdana" panose="020B0604030504040204" pitchFamily="34" charset="0"/>
                <a:cs typeface="Verdana" panose="020B0604030504040204" pitchFamily="34" charset="0"/>
              </a:rPr>
              <a:t>条链表上的链表结点数：为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的出度</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因此：求顶点的出度易，求入度难</a:t>
            </a:r>
          </a:p>
        </p:txBody>
      </p:sp>
      <p:cxnSp>
        <p:nvCxnSpPr>
          <p:cNvPr id="39" name="直接连接符 38"/>
          <p:cNvCxnSpPr/>
          <p:nvPr/>
        </p:nvCxnSpPr>
        <p:spPr bwMode="auto">
          <a:xfrm>
            <a:off x="-3304" y="4480092"/>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graphicFrame>
        <p:nvGraphicFramePr>
          <p:cNvPr id="3" name="对象 2"/>
          <p:cNvGraphicFramePr>
            <a:graphicFrameLocks noChangeAspect="1"/>
          </p:cNvGraphicFramePr>
          <p:nvPr>
            <p:extLst>
              <p:ext uri="{D42A27DB-BD31-4B8C-83A1-F6EECF244321}">
                <p14:modId xmlns:p14="http://schemas.microsoft.com/office/powerpoint/2010/main" val="2409261153"/>
              </p:ext>
            </p:extLst>
          </p:nvPr>
        </p:nvGraphicFramePr>
        <p:xfrm>
          <a:off x="611188" y="1174010"/>
          <a:ext cx="2220912" cy="2305050"/>
        </p:xfrm>
        <a:graphic>
          <a:graphicData uri="http://schemas.openxmlformats.org/presentationml/2006/ole">
            <mc:AlternateContent xmlns:mc="http://schemas.openxmlformats.org/markup-compatibility/2006">
              <mc:Choice xmlns:v="urn:schemas-microsoft-com:vml" Requires="v">
                <p:oleObj spid="_x0000_s172190" name="Visio" r:id="rId4" imgW="3041885" imgH="3137564" progId="Visio.Drawing.11">
                  <p:embed/>
                </p:oleObj>
              </mc:Choice>
              <mc:Fallback>
                <p:oleObj name="Visio" r:id="rId4" imgW="3041885" imgH="3137564"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174010"/>
                        <a:ext cx="2220912"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931961869"/>
              </p:ext>
            </p:extLst>
          </p:nvPr>
        </p:nvGraphicFramePr>
        <p:xfrm>
          <a:off x="3492500" y="1161310"/>
          <a:ext cx="5326063" cy="2317750"/>
        </p:xfrm>
        <a:graphic>
          <a:graphicData uri="http://schemas.openxmlformats.org/presentationml/2006/ole">
            <mc:AlternateContent xmlns:mc="http://schemas.openxmlformats.org/markup-compatibility/2006">
              <mc:Choice xmlns:v="urn:schemas-microsoft-com:vml" Requires="v">
                <p:oleObj spid="_x0000_s172191" name="Visio" r:id="rId6" imgW="5325638" imgH="2317074" progId="Visio.Drawing.11">
                  <p:embed/>
                </p:oleObj>
              </mc:Choice>
              <mc:Fallback>
                <p:oleObj name="Visio" r:id="rId6" imgW="5325638" imgH="2317074" progId="Visio.Drawing.11">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2500" y="1161310"/>
                        <a:ext cx="5326063"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 Box 2"/>
          <p:cNvSpPr txBox="1">
            <a:spLocks noChangeArrowheads="1"/>
          </p:cNvSpPr>
          <p:nvPr/>
        </p:nvSpPr>
        <p:spPr bwMode="auto">
          <a:xfrm>
            <a:off x="251520" y="3558076"/>
            <a:ext cx="8640960" cy="58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609600" indent="-609600" eaLnBrk="0" hangingPunct="0">
              <a:defRPr>
                <a:solidFill>
                  <a:schemeClr val="tx1"/>
                </a:solidFill>
                <a:latin typeface="Arial" charset="0"/>
                <a:ea typeface="宋体" charset="-122"/>
              </a:defRPr>
            </a:lvl1pPr>
            <a:lvl2pPr marL="990600" indent="-533400" eaLnBrk="0" hangingPunct="0">
              <a:defRPr>
                <a:solidFill>
                  <a:schemeClr val="tx1"/>
                </a:solidFill>
                <a:latin typeface="Arial" charset="0"/>
                <a:ea typeface="宋体" charset="-122"/>
              </a:defRPr>
            </a:lvl2pPr>
            <a:lvl3pPr marL="1371600" indent="-457200" eaLnBrk="0" hangingPunct="0">
              <a:defRPr>
                <a:solidFill>
                  <a:schemeClr val="tx1"/>
                </a:solidFill>
                <a:latin typeface="Arial" charset="0"/>
                <a:ea typeface="宋体" charset="-122"/>
              </a:defRPr>
            </a:lvl3pPr>
            <a:lvl4pPr marL="1752600" indent="-381000" eaLnBrk="0" hangingPunct="0">
              <a:defRPr>
                <a:solidFill>
                  <a:schemeClr val="tx1"/>
                </a:solidFill>
                <a:latin typeface="Arial" charset="0"/>
                <a:ea typeface="宋体" charset="-122"/>
              </a:defRPr>
            </a:lvl4pPr>
            <a:lvl5pPr marL="2209800" indent="-381000" eaLnBrk="0" hangingPunct="0">
              <a:defRPr>
                <a:solidFill>
                  <a:schemeClr val="tx1"/>
                </a:solidFill>
                <a:latin typeface="Arial" charset="0"/>
                <a:ea typeface="宋体" charset="-122"/>
              </a:defRPr>
            </a:lvl5pPr>
            <a:lvl6pPr marL="2667000" indent="-381000" eaLnBrk="0" fontAlgn="base" hangingPunct="0">
              <a:spcBef>
                <a:spcPct val="0"/>
              </a:spcBef>
              <a:spcAft>
                <a:spcPct val="0"/>
              </a:spcAft>
              <a:defRPr>
                <a:solidFill>
                  <a:schemeClr val="tx1"/>
                </a:solidFill>
                <a:latin typeface="Arial" charset="0"/>
                <a:ea typeface="宋体" charset="-122"/>
              </a:defRPr>
            </a:lvl6pPr>
            <a:lvl7pPr marL="3124200" indent="-381000" eaLnBrk="0" fontAlgn="base" hangingPunct="0">
              <a:spcBef>
                <a:spcPct val="0"/>
              </a:spcBef>
              <a:spcAft>
                <a:spcPct val="0"/>
              </a:spcAft>
              <a:defRPr>
                <a:solidFill>
                  <a:schemeClr val="tx1"/>
                </a:solidFill>
                <a:latin typeface="Arial" charset="0"/>
                <a:ea typeface="宋体" charset="-122"/>
              </a:defRPr>
            </a:lvl7pPr>
            <a:lvl8pPr marL="3581400" indent="-381000" eaLnBrk="0" fontAlgn="base" hangingPunct="0">
              <a:spcBef>
                <a:spcPct val="0"/>
              </a:spcBef>
              <a:spcAft>
                <a:spcPct val="0"/>
              </a:spcAft>
              <a:defRPr>
                <a:solidFill>
                  <a:schemeClr val="tx1"/>
                </a:solidFill>
                <a:latin typeface="Arial" charset="0"/>
                <a:ea typeface="宋体" charset="-122"/>
              </a:defRPr>
            </a:lvl8pPr>
            <a:lvl9pPr marL="4038600" indent="-381000" eaLnBrk="0" fontAlgn="base" hangingPunct="0">
              <a:spcBef>
                <a:spcPct val="0"/>
              </a:spcBef>
              <a:spcAft>
                <a:spcPct val="0"/>
              </a:spcAft>
              <a:defRPr>
                <a:solidFill>
                  <a:schemeClr val="tx1"/>
                </a:solidFill>
                <a:latin typeface="Arial" charset="0"/>
                <a:ea typeface="宋体" charset="-122"/>
              </a:defRPr>
            </a:lvl9pPr>
          </a:lstStyle>
          <a:p>
            <a:pPr marL="0" lvl="1" indent="0" algn="ctr">
              <a:lnSpc>
                <a:spcPct val="150000"/>
              </a:lnSpc>
              <a:spcBef>
                <a:spcPts val="0"/>
              </a:spcBef>
            </a:pPr>
            <a:r>
              <a:rPr kumimoji="1" lang="zh-CN" altLang="en-US" sz="2400" b="1">
                <a:solidFill>
                  <a:schemeClr val="bg2">
                    <a:lumMod val="10000"/>
                  </a:schemeClr>
                </a:solidFill>
                <a:latin typeface="Verdana" pitchFamily="34" charset="0"/>
                <a:ea typeface="微软雅黑" pitchFamily="34" charset="-122"/>
              </a:rPr>
              <a:t>第 </a:t>
            </a:r>
            <a:r>
              <a:rPr kumimoji="1" lang="en-US" altLang="zh-CN" sz="2400" b="1" dirty="0" err="1">
                <a:solidFill>
                  <a:schemeClr val="bg2">
                    <a:lumMod val="10000"/>
                  </a:schemeClr>
                </a:solidFill>
                <a:latin typeface="Verdana" pitchFamily="34" charset="0"/>
                <a:ea typeface="微软雅黑" pitchFamily="34" charset="-122"/>
              </a:rPr>
              <a:t>i</a:t>
            </a:r>
            <a:r>
              <a:rPr kumimoji="1" lang="en-US" altLang="zh-CN" sz="2400" b="1" dirty="0">
                <a:solidFill>
                  <a:schemeClr val="bg2">
                    <a:lumMod val="10000"/>
                  </a:schemeClr>
                </a:solidFill>
                <a:latin typeface="Verdana" pitchFamily="34" charset="0"/>
                <a:ea typeface="微软雅黑" pitchFamily="34" charset="-122"/>
              </a:rPr>
              <a:t> </a:t>
            </a:r>
            <a:r>
              <a:rPr kumimoji="1" lang="zh-CN" altLang="en-US" sz="2400" b="1" dirty="0">
                <a:solidFill>
                  <a:schemeClr val="bg2">
                    <a:lumMod val="10000"/>
                  </a:schemeClr>
                </a:solidFill>
                <a:latin typeface="Verdana" pitchFamily="34" charset="0"/>
                <a:ea typeface="微软雅黑" pitchFamily="34" charset="-122"/>
              </a:rPr>
              <a:t>个链表上的结点是</a:t>
            </a:r>
            <a:r>
              <a:rPr kumimoji="1" lang="zh-CN" altLang="en-US" sz="2400" b="1">
                <a:solidFill>
                  <a:schemeClr val="bg2">
                    <a:lumMod val="10000"/>
                  </a:schemeClr>
                </a:solidFill>
                <a:latin typeface="Verdana" pitchFamily="34" charset="0"/>
                <a:ea typeface="微软雅黑" pitchFamily="34" charset="-122"/>
              </a:rPr>
              <a:t>以 </a:t>
            </a:r>
            <a:r>
              <a:rPr kumimoji="1" lang="en-US" altLang="zh-CN" sz="2400" b="1">
                <a:solidFill>
                  <a:schemeClr val="bg2">
                    <a:lumMod val="10000"/>
                  </a:schemeClr>
                </a:solidFill>
                <a:latin typeface="Verdana" pitchFamily="34" charset="0"/>
                <a:ea typeface="微软雅黑" pitchFamily="34" charset="-122"/>
              </a:rPr>
              <a:t>v</a:t>
            </a:r>
            <a:r>
              <a:rPr kumimoji="1" lang="en-US" altLang="zh-CN" sz="2400" b="1" baseline="-25000">
                <a:solidFill>
                  <a:schemeClr val="bg2">
                    <a:lumMod val="10000"/>
                  </a:schemeClr>
                </a:solidFill>
                <a:latin typeface="Verdana" pitchFamily="34" charset="0"/>
                <a:ea typeface="微软雅黑" pitchFamily="34" charset="-122"/>
              </a:rPr>
              <a:t>i </a:t>
            </a:r>
            <a:r>
              <a:rPr kumimoji="1" lang="zh-CN" altLang="en-US" sz="2400" b="1" dirty="0">
                <a:solidFill>
                  <a:schemeClr val="bg2">
                    <a:lumMod val="10000"/>
                  </a:schemeClr>
                </a:solidFill>
                <a:latin typeface="Verdana" pitchFamily="34" charset="0"/>
                <a:ea typeface="微软雅黑" pitchFamily="34" charset="-122"/>
              </a:rPr>
              <a:t>为弧尾的各个弧头顶点</a:t>
            </a:r>
          </a:p>
        </p:txBody>
      </p:sp>
    </p:spTree>
    <p:extLst>
      <p:ext uri="{BB962C8B-B14F-4D97-AF65-F5344CB8AC3E}">
        <p14:creationId xmlns:p14="http://schemas.microsoft.com/office/powerpoint/2010/main" val="404880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wipe(left)">
                                      <p:cBhvr>
                                        <p:cTn id="17" dur="500"/>
                                        <p:tgtEl>
                                          <p:spTgt spid="19">
                                            <p:txEl>
                                              <p:pRg st="0" end="0"/>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0243">
                                            <p:txEl>
                                              <p:pRg st="0" end="0"/>
                                            </p:txEl>
                                          </p:spTgt>
                                        </p:tgtEl>
                                        <p:attrNameLst>
                                          <p:attrName>style.visibility</p:attrName>
                                        </p:attrNameLst>
                                      </p:cBhvr>
                                      <p:to>
                                        <p:strVal val="visible"/>
                                      </p:to>
                                    </p:set>
                                    <p:animEffect transition="in" filter="wipe(left)">
                                      <p:cBhvr>
                                        <p:cTn id="21" dur="500"/>
                                        <p:tgtEl>
                                          <p:spTgt spid="1024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243">
                                            <p:txEl>
                                              <p:pRg st="1" end="1"/>
                                            </p:txEl>
                                          </p:spTgt>
                                        </p:tgtEl>
                                        <p:attrNameLst>
                                          <p:attrName>style.visibility</p:attrName>
                                        </p:attrNameLst>
                                      </p:cBhvr>
                                      <p:to>
                                        <p:strVal val="visible"/>
                                      </p:to>
                                    </p:set>
                                    <p:animEffect transition="in" filter="wipe(left)">
                                      <p:cBhvr>
                                        <p:cTn id="26" dur="500"/>
                                        <p:tgtEl>
                                          <p:spTgt spid="1024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243">
                                            <p:txEl>
                                              <p:pRg st="2" end="2"/>
                                            </p:txEl>
                                          </p:spTgt>
                                        </p:tgtEl>
                                        <p:attrNameLst>
                                          <p:attrName>style.visibility</p:attrName>
                                        </p:attrNameLst>
                                      </p:cBhvr>
                                      <p:to>
                                        <p:strVal val="visible"/>
                                      </p:to>
                                    </p:set>
                                    <p:animEffect transition="in" filter="wipe(left)">
                                      <p:cBhvr>
                                        <p:cTn id="31" dur="500"/>
                                        <p:tgtEl>
                                          <p:spTgt spid="1024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243">
                                            <p:txEl>
                                              <p:pRg st="3" end="3"/>
                                            </p:txEl>
                                          </p:spTgt>
                                        </p:tgtEl>
                                        <p:attrNameLst>
                                          <p:attrName>style.visibility</p:attrName>
                                        </p:attrNameLst>
                                      </p:cBhvr>
                                      <p:to>
                                        <p:strVal val="visible"/>
                                      </p:to>
                                    </p:set>
                                    <p:animEffect transition="in" filter="wipe(left)">
                                      <p:cBhvr>
                                        <p:cTn id="36"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5"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zh-CN" altLang="en-US"/>
              <a:t>有向图</a:t>
            </a:r>
            <a:r>
              <a:rPr lang="zh-CN" altLang="en-US">
                <a:solidFill>
                  <a:schemeClr val="bg2">
                    <a:lumMod val="10000"/>
                  </a:schemeClr>
                </a:solidFill>
              </a:rPr>
              <a:t>邻接表的数据结构</a:t>
            </a:r>
            <a:endParaRPr lang="zh-CN" altLang="en-US" dirty="0">
              <a:solidFill>
                <a:schemeClr val="bg2">
                  <a:lumMod val="10000"/>
                </a:schemeClr>
              </a:solidFill>
            </a:endParaRPr>
          </a:p>
        </p:txBody>
      </p:sp>
      <p:sp>
        <p:nvSpPr>
          <p:cNvPr id="690179" name="Rectangle 3"/>
          <p:cNvSpPr>
            <a:spLocks noGrp="1" noChangeArrowheads="1"/>
          </p:cNvSpPr>
          <p:nvPr>
            <p:ph idx="1"/>
          </p:nvPr>
        </p:nvSpPr>
        <p:spPr>
          <a:xfrm>
            <a:off x="0" y="872716"/>
            <a:ext cx="9144000" cy="5959884"/>
          </a:xfrm>
        </p:spPr>
        <p:txBody>
          <a:bodyPr>
            <a:noAutofit/>
          </a:bodyPr>
          <a:lstStyle/>
          <a:p>
            <a:pPr marL="0" indent="0" eaLnBrk="1" hangingPunct="1">
              <a:lnSpc>
                <a:spcPct val="145000"/>
              </a:lnSpc>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typedef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struct node</a:t>
            </a:r>
            <a:r>
              <a:rPr kumimoji="1" lang="en-US" altLang="zh-CN" b="1">
                <a:latin typeface="Verdana" panose="020B0604030504040204" pitchFamily="34" charset="0"/>
                <a:ea typeface="Verdana" panose="020B0604030504040204" pitchFamily="34" charset="0"/>
                <a:cs typeface="Verdana" panose="020B0604030504040204" pitchFamily="34" charset="0"/>
              </a:rPr>
              <a:t>{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链表结点（边结点）</a:t>
            </a:r>
            <a:endParaRPr kumimoji="1" lang="en-US" altLang="zh-CN" b="1">
              <a:solidFill>
                <a:srgbClr val="006600"/>
              </a:solidFill>
              <a:cs typeface="Verdana" panose="020B0604030504040204" pitchFamily="34" charset="0"/>
            </a:endParaRPr>
          </a:p>
          <a:p>
            <a:pPr marL="0" indent="0" eaLnBrk="1" hangingPunct="1">
              <a:lnSpc>
                <a:spcPct val="145000"/>
              </a:lnSpc>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      int adjvex;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邻接点</a:t>
            </a:r>
          </a:p>
          <a:p>
            <a:pPr marL="0" indent="0" eaLnBrk="1" hangingPunct="1">
              <a:lnSpc>
                <a:spcPct val="145000"/>
              </a:lnSpc>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struct node *</a:t>
            </a:r>
            <a:r>
              <a:rPr kumimoji="1" lang="en-US" altLang="zh-CN" b="1">
                <a:latin typeface="Verdana" panose="020B0604030504040204" pitchFamily="34" charset="0"/>
                <a:ea typeface="Verdana" panose="020B0604030504040204" pitchFamily="34" charset="0"/>
                <a:cs typeface="Verdana" panose="020B0604030504040204" pitchFamily="34" charset="0"/>
              </a:rPr>
              <a:t>nextarc;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下一邻接点指针</a:t>
            </a:r>
          </a:p>
          <a:p>
            <a:pPr marL="0" indent="0" eaLnBrk="1" hangingPunct="1">
              <a:lnSpc>
                <a:spcPct val="145000"/>
              </a:lnSpc>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latin typeface="Verdana" panose="020B0604030504040204" pitchFamily="34" charset="0"/>
                <a:ea typeface="Verdana" panose="020B0604030504040204" pitchFamily="34" charset="0"/>
                <a:cs typeface="Verdana" panose="020B0604030504040204" pitchFamily="34" charset="0"/>
              </a:rPr>
              <a:t>int nv, ne;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数据域</a:t>
            </a:r>
          </a:p>
          <a:p>
            <a:pPr marL="0" indent="0" eaLnBrk="1" hangingPunct="1">
              <a:lnSpc>
                <a:spcPct val="145000"/>
              </a:lnSpc>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a:t>
            </a:r>
            <a:r>
              <a:rPr kumimoji="1"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ENode</a:t>
            </a:r>
            <a:r>
              <a:rPr kumimoji="1" lang="zh-CN" altLang="en-US" b="1">
                <a:latin typeface="Verdana" panose="020B0604030504040204" pitchFamily="34" charset="0"/>
                <a:cs typeface="Verdana" panose="020B0604030504040204" pitchFamily="34" charset="0"/>
              </a:rPr>
              <a:t>；      </a:t>
            </a:r>
            <a:endParaRPr kumimoji="1" lang="en-US" altLang="zh-CN" b="1">
              <a:latin typeface="Verdana" panose="020B0604030504040204" pitchFamily="34" charset="0"/>
              <a:cs typeface="Verdana" panose="020B0604030504040204" pitchFamily="34" charset="0"/>
            </a:endParaRPr>
          </a:p>
          <a:p>
            <a:pPr marL="0" indent="0" eaLnBrk="1" hangingPunct="1">
              <a:lnSpc>
                <a:spcPct val="145000"/>
              </a:lnSpc>
              <a:buClr>
                <a:srgbClr val="FF0000"/>
              </a:buClr>
              <a:buNone/>
            </a:pPr>
            <a:endParaRPr kumimoji="1" lang="zh-CN" altLang="en-US" b="1">
              <a:latin typeface="Verdana" panose="020B0604030504040204" pitchFamily="34" charset="0"/>
              <a:cs typeface="Verdana" panose="020B0604030504040204" pitchFamily="34" charset="0"/>
            </a:endParaRPr>
          </a:p>
          <a:p>
            <a:pPr marL="0" indent="0" eaLnBrk="1" hangingPunct="1">
              <a:lnSpc>
                <a:spcPct val="145000"/>
              </a:lnSpc>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typedef struct vnode{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表头结点</a:t>
            </a:r>
          </a:p>
          <a:p>
            <a:pPr marL="0" indent="0" eaLnBrk="1" hangingPunct="1">
              <a:lnSpc>
                <a:spcPct val="145000"/>
              </a:lnSpc>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latin typeface="Verdana" panose="020B0604030504040204" pitchFamily="34" charset="0"/>
                <a:ea typeface="Verdana" panose="020B0604030504040204" pitchFamily="34" charset="0"/>
                <a:cs typeface="Verdana" panose="020B0604030504040204" pitchFamily="34" charset="0"/>
              </a:rPr>
              <a:t>ElemType data;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顶点域</a:t>
            </a:r>
          </a:p>
          <a:p>
            <a:pPr marL="0" indent="0" eaLnBrk="1" hangingPunct="1">
              <a:lnSpc>
                <a:spcPct val="145000"/>
              </a:lnSpc>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ENode *</a:t>
            </a:r>
            <a:r>
              <a:rPr kumimoji="1" lang="en-US" altLang="zh-CN" b="1">
                <a:latin typeface="Verdana" panose="020B0604030504040204" pitchFamily="34" charset="0"/>
                <a:ea typeface="Verdana" panose="020B0604030504040204" pitchFamily="34" charset="0"/>
                <a:cs typeface="Verdana" panose="020B0604030504040204" pitchFamily="34" charset="0"/>
              </a:rPr>
              <a:t>firstarc;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边的表头指针</a:t>
            </a:r>
          </a:p>
          <a:p>
            <a:pPr marL="0" indent="0" eaLnBrk="1" hangingPunct="1">
              <a:lnSpc>
                <a:spcPct val="145000"/>
              </a:lnSpc>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a:t>
            </a:r>
            <a:r>
              <a:rPr kumimoji="1"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VNode</a:t>
            </a:r>
            <a:r>
              <a:rPr kumimoji="1" lang="en-US" altLang="zh-CN" b="1">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419526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90179">
                                            <p:txEl>
                                              <p:pRg st="0" end="0"/>
                                            </p:txEl>
                                          </p:spTgt>
                                        </p:tgtEl>
                                        <p:attrNameLst>
                                          <p:attrName>style.visibility</p:attrName>
                                        </p:attrNameLst>
                                      </p:cBhvr>
                                      <p:to>
                                        <p:strVal val="visible"/>
                                      </p:to>
                                    </p:set>
                                    <p:animEffect transition="in" filter="wipe(left)">
                                      <p:cBhvr>
                                        <p:cTn id="7" dur="500"/>
                                        <p:tgtEl>
                                          <p:spTgt spid="69017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90179">
                                            <p:txEl>
                                              <p:pRg st="4" end="4"/>
                                            </p:txEl>
                                          </p:spTgt>
                                        </p:tgtEl>
                                        <p:attrNameLst>
                                          <p:attrName>style.visibility</p:attrName>
                                        </p:attrNameLst>
                                      </p:cBhvr>
                                      <p:to>
                                        <p:strVal val="visible"/>
                                      </p:to>
                                    </p:set>
                                    <p:animEffect transition="in" filter="wipe(left)">
                                      <p:cBhvr>
                                        <p:cTn id="11" dur="500"/>
                                        <p:tgtEl>
                                          <p:spTgt spid="690179">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90179">
                                            <p:txEl>
                                              <p:pRg st="1" end="1"/>
                                            </p:txEl>
                                          </p:spTgt>
                                        </p:tgtEl>
                                        <p:attrNameLst>
                                          <p:attrName>style.visibility</p:attrName>
                                        </p:attrNameLst>
                                      </p:cBhvr>
                                      <p:to>
                                        <p:strVal val="visible"/>
                                      </p:to>
                                    </p:set>
                                    <p:animEffect transition="in" filter="wipe(left)">
                                      <p:cBhvr>
                                        <p:cTn id="16" dur="500"/>
                                        <p:tgtEl>
                                          <p:spTgt spid="69017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90179">
                                            <p:txEl>
                                              <p:pRg st="2" end="2"/>
                                            </p:txEl>
                                          </p:spTgt>
                                        </p:tgtEl>
                                        <p:attrNameLst>
                                          <p:attrName>style.visibility</p:attrName>
                                        </p:attrNameLst>
                                      </p:cBhvr>
                                      <p:to>
                                        <p:strVal val="visible"/>
                                      </p:to>
                                    </p:set>
                                    <p:animEffect transition="in" filter="wipe(left)">
                                      <p:cBhvr>
                                        <p:cTn id="21" dur="500"/>
                                        <p:tgtEl>
                                          <p:spTgt spid="69017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90179">
                                            <p:txEl>
                                              <p:pRg st="3" end="3"/>
                                            </p:txEl>
                                          </p:spTgt>
                                        </p:tgtEl>
                                        <p:attrNameLst>
                                          <p:attrName>style.visibility</p:attrName>
                                        </p:attrNameLst>
                                      </p:cBhvr>
                                      <p:to>
                                        <p:strVal val="visible"/>
                                      </p:to>
                                    </p:set>
                                    <p:animEffect transition="in" filter="wipe(left)">
                                      <p:cBhvr>
                                        <p:cTn id="26" dur="500"/>
                                        <p:tgtEl>
                                          <p:spTgt spid="69017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90179">
                                            <p:txEl>
                                              <p:pRg st="6" end="6"/>
                                            </p:txEl>
                                          </p:spTgt>
                                        </p:tgtEl>
                                        <p:attrNameLst>
                                          <p:attrName>style.visibility</p:attrName>
                                        </p:attrNameLst>
                                      </p:cBhvr>
                                      <p:to>
                                        <p:strVal val="visible"/>
                                      </p:to>
                                    </p:set>
                                    <p:animEffect transition="in" filter="wipe(left)">
                                      <p:cBhvr>
                                        <p:cTn id="31" dur="500"/>
                                        <p:tgtEl>
                                          <p:spTgt spid="690179">
                                            <p:txEl>
                                              <p:pRg st="6" end="6"/>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690179">
                                            <p:txEl>
                                              <p:pRg st="9" end="9"/>
                                            </p:txEl>
                                          </p:spTgt>
                                        </p:tgtEl>
                                        <p:attrNameLst>
                                          <p:attrName>style.visibility</p:attrName>
                                        </p:attrNameLst>
                                      </p:cBhvr>
                                      <p:to>
                                        <p:strVal val="visible"/>
                                      </p:to>
                                    </p:set>
                                    <p:animEffect transition="in" filter="wipe(left)">
                                      <p:cBhvr>
                                        <p:cTn id="35" dur="500"/>
                                        <p:tgtEl>
                                          <p:spTgt spid="690179">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90179">
                                            <p:txEl>
                                              <p:pRg st="7" end="7"/>
                                            </p:txEl>
                                          </p:spTgt>
                                        </p:tgtEl>
                                        <p:attrNameLst>
                                          <p:attrName>style.visibility</p:attrName>
                                        </p:attrNameLst>
                                      </p:cBhvr>
                                      <p:to>
                                        <p:strVal val="visible"/>
                                      </p:to>
                                    </p:set>
                                    <p:animEffect transition="in" filter="wipe(left)">
                                      <p:cBhvr>
                                        <p:cTn id="40" dur="500"/>
                                        <p:tgtEl>
                                          <p:spTgt spid="690179">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90179">
                                            <p:txEl>
                                              <p:pRg st="8" end="8"/>
                                            </p:txEl>
                                          </p:spTgt>
                                        </p:tgtEl>
                                        <p:attrNameLst>
                                          <p:attrName>style.visibility</p:attrName>
                                        </p:attrNameLst>
                                      </p:cBhvr>
                                      <p:to>
                                        <p:strVal val="visible"/>
                                      </p:to>
                                    </p:set>
                                    <p:animEffect transition="in" filter="wipe(left)">
                                      <p:cBhvr>
                                        <p:cTn id="45" dur="500"/>
                                        <p:tgtEl>
                                          <p:spTgt spid="6901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zh-CN" altLang="en-US"/>
              <a:t>有向图</a:t>
            </a:r>
            <a:r>
              <a:rPr lang="zh-CN" altLang="en-US">
                <a:solidFill>
                  <a:schemeClr val="bg2">
                    <a:lumMod val="10000"/>
                  </a:schemeClr>
                </a:solidFill>
              </a:rPr>
              <a:t>邻接表的数据结构</a:t>
            </a:r>
            <a:endParaRPr lang="zh-CN" altLang="en-US" dirty="0">
              <a:solidFill>
                <a:schemeClr val="bg2">
                  <a:lumMod val="10000"/>
                </a:schemeClr>
              </a:solidFill>
            </a:endParaRPr>
          </a:p>
        </p:txBody>
      </p:sp>
      <p:sp>
        <p:nvSpPr>
          <p:cNvPr id="690179" name="Rectangle 3"/>
          <p:cNvSpPr>
            <a:spLocks noGrp="1" noChangeArrowheads="1"/>
          </p:cNvSpPr>
          <p:nvPr>
            <p:ph idx="1"/>
          </p:nvPr>
        </p:nvSpPr>
        <p:spPr/>
        <p:txBody>
          <a:bodyPr>
            <a:noAutofit/>
          </a:bodyPr>
          <a:lstStyle/>
          <a:p>
            <a:pPr marL="0" indent="0" eaLnBrk="1" hangingPunct="1">
              <a:spcBef>
                <a:spcPts val="300"/>
              </a:spcBef>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#define M 100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最大结点数</a:t>
            </a:r>
          </a:p>
          <a:p>
            <a:pPr marL="0" indent="0" eaLnBrk="1" hangingPunct="1">
              <a:spcBef>
                <a:spcPts val="300"/>
              </a:spcBef>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typedef struct vnode{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表头结点</a:t>
            </a:r>
          </a:p>
          <a:p>
            <a:pPr marL="0" indent="0" eaLnBrk="1" hangingPunct="1">
              <a:spcBef>
                <a:spcPts val="300"/>
              </a:spcBef>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latin typeface="Verdana" panose="020B0604030504040204" pitchFamily="34" charset="0"/>
                <a:ea typeface="Verdana" panose="020B0604030504040204" pitchFamily="34" charset="0"/>
                <a:cs typeface="Verdana" panose="020B0604030504040204" pitchFamily="34" charset="0"/>
              </a:rPr>
              <a:t>ElemType data;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顶点域</a:t>
            </a:r>
          </a:p>
          <a:p>
            <a:pPr marL="0" indent="0" eaLnBrk="1" hangingPunct="1">
              <a:spcBef>
                <a:spcPts val="300"/>
              </a:spcBef>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ENode *</a:t>
            </a:r>
            <a:r>
              <a:rPr kumimoji="1" lang="en-US" altLang="zh-CN" b="1">
                <a:latin typeface="Verdana" panose="020B0604030504040204" pitchFamily="34" charset="0"/>
                <a:ea typeface="Verdana" panose="020B0604030504040204" pitchFamily="34" charset="0"/>
                <a:cs typeface="Verdana" panose="020B0604030504040204" pitchFamily="34" charset="0"/>
              </a:rPr>
              <a:t>firstarc;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边的表头指针</a:t>
            </a:r>
          </a:p>
          <a:p>
            <a:pPr marL="0" indent="0" eaLnBrk="1" hangingPunct="1">
              <a:spcBef>
                <a:spcPts val="300"/>
              </a:spcBef>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a:t>
            </a:r>
            <a:r>
              <a:rPr kumimoji="1"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VNode</a:t>
            </a:r>
            <a:r>
              <a:rPr kumimoji="1" lang="en-US" altLang="zh-CN" b="1">
                <a:latin typeface="Verdana" panose="020B0604030504040204" pitchFamily="34" charset="0"/>
                <a:ea typeface="Verdana" panose="020B0604030504040204" pitchFamily="34" charset="0"/>
                <a:cs typeface="Verdana" panose="020B0604030504040204" pitchFamily="34" charset="0"/>
              </a:rPr>
              <a:t>;</a:t>
            </a:r>
          </a:p>
          <a:p>
            <a:pPr marL="0" indent="0" eaLnBrk="1" hangingPunct="1">
              <a:spcBef>
                <a:spcPts val="600"/>
              </a:spcBef>
              <a:spcAft>
                <a:spcPts val="1200"/>
              </a:spcAft>
              <a:buClr>
                <a:srgbClr val="FF0000"/>
              </a:buClr>
              <a:buNone/>
            </a:pP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VNode </a:t>
            </a:r>
            <a:r>
              <a:rPr kumimoji="1" lang="en-US" altLang="zh-CN" b="1">
                <a:latin typeface="Verdana" panose="020B0604030504040204" pitchFamily="34" charset="0"/>
                <a:ea typeface="Verdana" panose="020B0604030504040204" pitchFamily="34" charset="0"/>
                <a:cs typeface="Verdana" panose="020B0604030504040204" pitchFamily="34" charset="0"/>
              </a:rPr>
              <a:t>adjlist[M];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邻接表</a:t>
            </a:r>
            <a:endParaRPr kumimoji="1" lang="en-US" altLang="zh-CN" b="1">
              <a:solidFill>
                <a:srgbClr val="006600"/>
              </a:solidFill>
              <a:cs typeface="Verdana" panose="020B0604030504040204" pitchFamily="34" charset="0"/>
            </a:endParaRPr>
          </a:p>
          <a:p>
            <a:pPr marL="0" indent="0" eaLnBrk="1" hangingPunct="1">
              <a:spcBef>
                <a:spcPts val="300"/>
              </a:spcBef>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typedef struct{</a:t>
            </a:r>
          </a:p>
          <a:p>
            <a:pPr marL="0" indent="0" eaLnBrk="1" hangingPunct="1">
              <a:spcBef>
                <a:spcPts val="300"/>
              </a:spcBef>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VNode</a:t>
            </a:r>
            <a:r>
              <a:rPr kumimoji="1" lang="en-US" altLang="zh-CN" b="1">
                <a:latin typeface="Verdana" panose="020B0604030504040204" pitchFamily="34" charset="0"/>
                <a:ea typeface="Verdana" panose="020B0604030504040204" pitchFamily="34" charset="0"/>
                <a:cs typeface="Verdana" panose="020B0604030504040204" pitchFamily="34" charset="0"/>
              </a:rPr>
              <a:t> adjlist[M];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邻接表</a:t>
            </a:r>
          </a:p>
          <a:p>
            <a:pPr marL="0" indent="0" eaLnBrk="1" hangingPunct="1">
              <a:spcBef>
                <a:spcPts val="300"/>
              </a:spcBef>
              <a:buClr>
                <a:srgbClr val="FF0000"/>
              </a:buClr>
              <a:buNone/>
            </a:pPr>
            <a:r>
              <a:rPr kumimoji="1" lang="zh-CN" altLang="en-US" b="1">
                <a:latin typeface="Verdana" panose="020B0604030504040204" pitchFamily="34" charset="0"/>
                <a:ea typeface="Verdana" panose="020B0604030504040204" pitchFamily="34" charset="0"/>
                <a:cs typeface="Verdana" panose="020B0604030504040204" pitchFamily="34" charset="0"/>
              </a:rPr>
              <a:t>       </a:t>
            </a:r>
            <a:r>
              <a:rPr kumimoji="1" lang="en-US" altLang="zh-CN" b="1">
                <a:latin typeface="Verdana" panose="020B0604030504040204" pitchFamily="34" charset="0"/>
                <a:ea typeface="Verdana" panose="020B0604030504040204" pitchFamily="34" charset="0"/>
                <a:cs typeface="Verdana" panose="020B0604030504040204" pitchFamily="34" charset="0"/>
              </a:rPr>
              <a:t>int nv, ne;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图中顶点数和边数</a:t>
            </a:r>
          </a:p>
          <a:p>
            <a:pPr marL="0" indent="0" eaLnBrk="1" hangingPunct="1">
              <a:spcBef>
                <a:spcPts val="300"/>
              </a:spcBef>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a:t>
            </a:r>
            <a:r>
              <a:rPr kumimoji="1"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TGraph</a:t>
            </a:r>
            <a:r>
              <a:rPr kumimoji="1" lang="en-US" altLang="zh-CN" b="1">
                <a:latin typeface="Verdana" panose="020B0604030504040204" pitchFamily="34" charset="0"/>
                <a:ea typeface="Verdana" panose="020B0604030504040204" pitchFamily="34" charset="0"/>
                <a:cs typeface="Verdana" panose="020B0604030504040204" pitchFamily="34" charset="0"/>
              </a:rPr>
              <a:t>;</a:t>
            </a:r>
            <a:endParaRPr kumimoji="1" lang="zh-CN" altLang="en-US" b="1">
              <a:latin typeface="Verdana" panose="020B0604030504040204" pitchFamily="34" charset="0"/>
              <a:ea typeface="Verdana" panose="020B0604030504040204" pitchFamily="34" charset="0"/>
              <a:cs typeface="Verdana" panose="020B0604030504040204" pitchFamily="34" charset="0"/>
            </a:endParaRPr>
          </a:p>
        </p:txBody>
      </p:sp>
      <p:cxnSp>
        <p:nvCxnSpPr>
          <p:cNvPr id="4" name="直接连接符 3"/>
          <p:cNvCxnSpPr/>
          <p:nvPr/>
        </p:nvCxnSpPr>
        <p:spPr bwMode="auto">
          <a:xfrm>
            <a:off x="-3304" y="4416184"/>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97462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0179">
                                            <p:txEl>
                                              <p:pRg st="5" end="5"/>
                                            </p:txEl>
                                          </p:spTgt>
                                        </p:tgtEl>
                                        <p:attrNameLst>
                                          <p:attrName>style.visibility</p:attrName>
                                        </p:attrNameLst>
                                      </p:cBhvr>
                                      <p:to>
                                        <p:strVal val="visible"/>
                                      </p:to>
                                    </p:set>
                                    <p:animEffect transition="in" filter="wipe(left)">
                                      <p:cBhvr>
                                        <p:cTn id="7" dur="500"/>
                                        <p:tgtEl>
                                          <p:spTgt spid="69017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90179">
                                            <p:txEl>
                                              <p:pRg st="6" end="6"/>
                                            </p:txEl>
                                          </p:spTgt>
                                        </p:tgtEl>
                                        <p:attrNameLst>
                                          <p:attrName>style.visibility</p:attrName>
                                        </p:attrNameLst>
                                      </p:cBhvr>
                                      <p:to>
                                        <p:strVal val="visible"/>
                                      </p:to>
                                    </p:set>
                                    <p:animEffect transition="in" filter="wipe(left)">
                                      <p:cBhvr>
                                        <p:cTn id="17" dur="500"/>
                                        <p:tgtEl>
                                          <p:spTgt spid="690179">
                                            <p:txEl>
                                              <p:pRg st="6" end="6"/>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90179">
                                            <p:txEl>
                                              <p:pRg st="9" end="9"/>
                                            </p:txEl>
                                          </p:spTgt>
                                        </p:tgtEl>
                                        <p:attrNameLst>
                                          <p:attrName>style.visibility</p:attrName>
                                        </p:attrNameLst>
                                      </p:cBhvr>
                                      <p:to>
                                        <p:strVal val="visible"/>
                                      </p:to>
                                    </p:set>
                                    <p:animEffect transition="in" filter="wipe(left)">
                                      <p:cBhvr>
                                        <p:cTn id="21" dur="500"/>
                                        <p:tgtEl>
                                          <p:spTgt spid="690179">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90179">
                                            <p:txEl>
                                              <p:pRg st="7" end="7"/>
                                            </p:txEl>
                                          </p:spTgt>
                                        </p:tgtEl>
                                        <p:attrNameLst>
                                          <p:attrName>style.visibility</p:attrName>
                                        </p:attrNameLst>
                                      </p:cBhvr>
                                      <p:to>
                                        <p:strVal val="visible"/>
                                      </p:to>
                                    </p:set>
                                    <p:animEffect transition="in" filter="wipe(left)">
                                      <p:cBhvr>
                                        <p:cTn id="26" dur="500"/>
                                        <p:tgtEl>
                                          <p:spTgt spid="690179">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90179">
                                            <p:txEl>
                                              <p:pRg st="8" end="8"/>
                                            </p:txEl>
                                          </p:spTgt>
                                        </p:tgtEl>
                                        <p:attrNameLst>
                                          <p:attrName>style.visibility</p:attrName>
                                        </p:attrNameLst>
                                      </p:cBhvr>
                                      <p:to>
                                        <p:strVal val="visible"/>
                                      </p:to>
                                    </p:set>
                                    <p:animEffect transition="in" filter="wipe(left)">
                                      <p:cBhvr>
                                        <p:cTn id="31" dur="500"/>
                                        <p:tgtEl>
                                          <p:spTgt spid="6901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 y="42345"/>
            <a:ext cx="9149171" cy="597600"/>
          </a:xfrm>
        </p:spPr>
        <p:txBody>
          <a:bodyPr/>
          <a:lstStyle/>
          <a:p>
            <a:pPr eaLnBrk="1" hangingPunct="1">
              <a:defRPr/>
            </a:pPr>
            <a:r>
              <a:rPr lang="zh-CN" altLang="en-US">
                <a:solidFill>
                  <a:schemeClr val="bg2">
                    <a:lumMod val="10000"/>
                  </a:schemeClr>
                </a:solidFill>
              </a:rPr>
              <a:t>建立</a:t>
            </a:r>
            <a:r>
              <a:rPr lang="zh-CN" altLang="en-US"/>
              <a:t>有向图</a:t>
            </a:r>
            <a:r>
              <a:rPr lang="zh-CN" altLang="en-US">
                <a:solidFill>
                  <a:schemeClr val="bg2">
                    <a:lumMod val="10000"/>
                  </a:schemeClr>
                </a:solidFill>
              </a:rPr>
              <a:t>的邻接表</a:t>
            </a:r>
            <a:endParaRPr lang="zh-CN" altLang="en-US" dirty="0">
              <a:solidFill>
                <a:schemeClr val="bg2">
                  <a:lumMod val="10000"/>
                </a:schemeClr>
              </a:solidFill>
            </a:endParaRPr>
          </a:p>
        </p:txBody>
      </p:sp>
      <p:sp>
        <p:nvSpPr>
          <p:cNvPr id="33795" name="Rectangle 3"/>
          <p:cNvSpPr>
            <a:spLocks noGrp="1" noChangeArrowheads="1"/>
          </p:cNvSpPr>
          <p:nvPr>
            <p:ph idx="1"/>
          </p:nvPr>
        </p:nvSpPr>
        <p:spPr/>
        <p:txBody>
          <a:bodyPr>
            <a:noAutofit/>
          </a:bodyPr>
          <a:lstStyle/>
          <a:p>
            <a:pPr marL="0" indent="0" eaLnBrk="1" hangingPunct="1">
              <a:lnSpc>
                <a:spcPct val="13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void </a:t>
            </a:r>
            <a:r>
              <a:rPr kumimoji="1" lang="en-US" altLang="zh-CN" sz="2200" b="1">
                <a:solidFill>
                  <a:srgbClr val="FF0000"/>
                </a:solidFill>
                <a:latin typeface="Verdana" panose="020B0604030504040204" pitchFamily="34" charset="0"/>
                <a:ea typeface="Verdana" panose="020B0604030504040204" pitchFamily="34" charset="0"/>
                <a:cs typeface="Verdana" panose="020B0604030504040204" pitchFamily="34" charset="0"/>
              </a:rPr>
              <a:t>createGraph</a:t>
            </a:r>
            <a:r>
              <a:rPr kumimoji="1" lang="en-US" altLang="zh-CN" sz="2200" b="1">
                <a:latin typeface="Verdana" panose="020B0604030504040204" pitchFamily="34" charset="0"/>
                <a:ea typeface="Verdana" panose="020B0604030504040204" pitchFamily="34" charset="0"/>
                <a:cs typeface="Verdana" panose="020B0604030504040204" pitchFamily="34" charset="0"/>
              </a:rPr>
              <a:t>(TGraph *G){</a:t>
            </a:r>
          </a:p>
          <a:p>
            <a:pPr marL="0" indent="0" eaLnBrk="1" hangingPunct="1">
              <a:lnSpc>
                <a:spcPct val="13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a:t>
            </a:r>
            <a:r>
              <a:rPr kumimoji="1" lang="en-US" altLang="zh-CN" sz="2200" b="1">
                <a:solidFill>
                  <a:srgbClr val="3333FF"/>
                </a:solidFill>
                <a:latin typeface="Verdana" panose="020B0604030504040204" pitchFamily="34" charset="0"/>
                <a:ea typeface="Verdana" panose="020B0604030504040204" pitchFamily="34" charset="0"/>
                <a:cs typeface="Verdana" panose="020B0604030504040204" pitchFamily="34" charset="0"/>
              </a:rPr>
              <a:t>int </a:t>
            </a:r>
            <a:r>
              <a:rPr kumimoji="1" lang="en-US" altLang="zh-CN" sz="2200" b="1">
                <a:latin typeface="Verdana" panose="020B0604030504040204" pitchFamily="34" charset="0"/>
                <a:ea typeface="Verdana" panose="020B0604030504040204" pitchFamily="34" charset="0"/>
                <a:cs typeface="Verdana" panose="020B0604030504040204" pitchFamily="34" charset="0"/>
              </a:rPr>
              <a:t> i, j, k;   </a:t>
            </a:r>
            <a:r>
              <a:rPr kumimoji="1" lang="en-US" altLang="zh-CN" sz="2200" b="1">
                <a:solidFill>
                  <a:srgbClr val="3333FF"/>
                </a:solidFill>
                <a:latin typeface="Verdana" panose="020B0604030504040204" pitchFamily="34" charset="0"/>
                <a:ea typeface="Verdana" panose="020B0604030504040204" pitchFamily="34" charset="0"/>
                <a:cs typeface="Verdana" panose="020B0604030504040204" pitchFamily="34" charset="0"/>
              </a:rPr>
              <a:t>ENode *</a:t>
            </a:r>
            <a:r>
              <a:rPr kumimoji="1" lang="en-US" altLang="zh-CN" sz="2200" b="1">
                <a:latin typeface="Verdana" panose="020B0604030504040204" pitchFamily="34" charset="0"/>
                <a:ea typeface="Verdana" panose="020B0604030504040204" pitchFamily="34" charset="0"/>
                <a:cs typeface="Verdana" panose="020B0604030504040204" pitchFamily="34" charset="0"/>
              </a:rPr>
              <a:t>s;</a:t>
            </a:r>
          </a:p>
          <a:p>
            <a:pPr marL="0" indent="0" eaLnBrk="1" hangingPunct="1">
              <a:lnSpc>
                <a:spcPct val="13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for(i = 0; i &lt; G-&gt;nv; i++){  </a:t>
            </a:r>
            <a:r>
              <a:rPr kumimoji="1" lang="en-US" altLang="zh-CN" sz="2200" b="1">
                <a:solidFill>
                  <a:srgbClr val="006600"/>
                </a:solidFill>
                <a:cs typeface="Verdana" panose="020B0604030504040204" pitchFamily="34" charset="0"/>
              </a:rPr>
              <a:t>// </a:t>
            </a:r>
            <a:r>
              <a:rPr kumimoji="1" lang="zh-CN" altLang="en-US" sz="2200" b="1">
                <a:solidFill>
                  <a:srgbClr val="006600"/>
                </a:solidFill>
                <a:cs typeface="Verdana" panose="020B0604030504040204" pitchFamily="34" charset="0"/>
              </a:rPr>
              <a:t>建立顶点表</a:t>
            </a:r>
          </a:p>
          <a:p>
            <a:pPr marL="0" indent="0" eaLnBrk="1" hangingPunct="1">
              <a:lnSpc>
                <a:spcPct val="130000"/>
              </a:lnSpc>
              <a:buClr>
                <a:srgbClr val="FF0000"/>
              </a:buClr>
              <a:buNone/>
            </a:pPr>
            <a:r>
              <a:rPr kumimoji="1" lang="zh-CN" altLang="en-US" sz="2200" b="1">
                <a:latin typeface="Verdana" panose="020B0604030504040204" pitchFamily="34" charset="0"/>
                <a:cs typeface="Verdana" panose="020B0604030504040204" pitchFamily="34" charset="0"/>
              </a:rPr>
              <a:t>            </a:t>
            </a:r>
            <a:r>
              <a:rPr kumimoji="1" lang="en-US" altLang="zh-CN" sz="2200" b="1">
                <a:latin typeface="Verdana" panose="020B0604030504040204" pitchFamily="34" charset="0"/>
                <a:ea typeface="Verdana" panose="020B0604030504040204" pitchFamily="34" charset="0"/>
                <a:cs typeface="Verdana" panose="020B0604030504040204" pitchFamily="34" charset="0"/>
              </a:rPr>
              <a:t>G-&gt;adjlist[i].data = </a:t>
            </a:r>
            <a:r>
              <a:rPr kumimoji="1" lang="en-US" altLang="zh-CN" sz="2200" b="1">
                <a:solidFill>
                  <a:srgbClr val="FF0000"/>
                </a:solidFill>
                <a:latin typeface="Verdana" panose="020B0604030504040204" pitchFamily="34" charset="0"/>
                <a:ea typeface="Verdana" panose="020B0604030504040204" pitchFamily="34" charset="0"/>
                <a:cs typeface="Verdana" panose="020B0604030504040204" pitchFamily="34" charset="0"/>
              </a:rPr>
              <a:t>getchar</a:t>
            </a:r>
            <a:r>
              <a:rPr kumimoji="1" lang="en-US" altLang="zh-CN" sz="2200" b="1">
                <a:latin typeface="Verdana" panose="020B0604030504040204" pitchFamily="34" charset="0"/>
                <a:ea typeface="Verdana" panose="020B0604030504040204" pitchFamily="34" charset="0"/>
                <a:cs typeface="Verdana" panose="020B0604030504040204" pitchFamily="34" charset="0"/>
              </a:rPr>
              <a:t>(); </a:t>
            </a:r>
            <a:r>
              <a:rPr kumimoji="1" lang="en-US" altLang="zh-CN" sz="2200" b="1">
                <a:solidFill>
                  <a:srgbClr val="006600"/>
                </a:solidFill>
                <a:cs typeface="Verdana" panose="020B0604030504040204" pitchFamily="34" charset="0"/>
              </a:rPr>
              <a:t>// fflush(stdin)</a:t>
            </a:r>
          </a:p>
          <a:p>
            <a:pPr marL="0" indent="0" eaLnBrk="1" hangingPunct="1">
              <a:lnSpc>
                <a:spcPct val="13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G-&gt;adjlist[i].firstarc = NULL;     </a:t>
            </a:r>
            <a:r>
              <a:rPr kumimoji="1" lang="en-US" altLang="zh-CN" sz="2200" b="1">
                <a:solidFill>
                  <a:srgbClr val="006600"/>
                </a:solidFill>
                <a:cs typeface="Verdana" panose="020B0604030504040204" pitchFamily="34" charset="0"/>
              </a:rPr>
              <a:t>// </a:t>
            </a:r>
            <a:r>
              <a:rPr kumimoji="1" lang="zh-CN" altLang="en-US" sz="2200" b="1">
                <a:solidFill>
                  <a:srgbClr val="006600"/>
                </a:solidFill>
                <a:cs typeface="Verdana" panose="020B0604030504040204" pitchFamily="34" charset="0"/>
              </a:rPr>
              <a:t>边表置为空表</a:t>
            </a:r>
          </a:p>
          <a:p>
            <a:pPr marL="0" indent="0" eaLnBrk="1" hangingPunct="1">
              <a:lnSpc>
                <a:spcPct val="130000"/>
              </a:lnSpc>
              <a:buClr>
                <a:srgbClr val="FF0000"/>
              </a:buClr>
              <a:buNone/>
            </a:pPr>
            <a:r>
              <a:rPr kumimoji="1" lang="zh-CN" altLang="en-US" sz="2200" b="1">
                <a:latin typeface="Verdana" panose="020B0604030504040204" pitchFamily="34" charset="0"/>
                <a:cs typeface="Verdana" panose="020B0604030504040204" pitchFamily="34" charset="0"/>
              </a:rPr>
              <a:t>      </a:t>
            </a:r>
            <a:r>
              <a:rPr kumimoji="1" lang="en-US" altLang="zh-CN" sz="2200" b="1">
                <a:latin typeface="Verdana" panose="020B0604030504040204" pitchFamily="34" charset="0"/>
                <a:ea typeface="Verdana" panose="020B0604030504040204" pitchFamily="34" charset="0"/>
                <a:cs typeface="Verdana" panose="020B0604030504040204" pitchFamily="34" charset="0"/>
              </a:rPr>
              <a:t>}</a:t>
            </a:r>
          </a:p>
          <a:p>
            <a:pPr marL="0" indent="0" eaLnBrk="1" hangingPunct="1">
              <a:lnSpc>
                <a:spcPct val="13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for(k = 0; k &lt; G-&gt;ne; k++){   </a:t>
            </a:r>
            <a:r>
              <a:rPr kumimoji="1" lang="en-US" altLang="zh-CN" sz="2200" b="1">
                <a:solidFill>
                  <a:srgbClr val="006600"/>
                </a:solidFill>
                <a:cs typeface="Verdana" panose="020B0604030504040204" pitchFamily="34" charset="0"/>
              </a:rPr>
              <a:t>// </a:t>
            </a:r>
            <a:r>
              <a:rPr kumimoji="1" lang="zh-CN" altLang="en-US" sz="2200" b="1">
                <a:solidFill>
                  <a:srgbClr val="006600"/>
                </a:solidFill>
                <a:cs typeface="Verdana" panose="020B0604030504040204" pitchFamily="34" charset="0"/>
              </a:rPr>
              <a:t>建立边表</a:t>
            </a:r>
          </a:p>
          <a:p>
            <a:pPr marL="0" indent="0" eaLnBrk="1" hangingPunct="1">
              <a:lnSpc>
                <a:spcPct val="130000"/>
              </a:lnSpc>
              <a:buClr>
                <a:srgbClr val="FF0000"/>
              </a:buClr>
              <a:buNone/>
            </a:pPr>
            <a:r>
              <a:rPr kumimoji="1" lang="zh-CN" altLang="en-US" sz="2200" b="1">
                <a:latin typeface="Verdana" panose="020B0604030504040204" pitchFamily="34" charset="0"/>
                <a:cs typeface="Verdana" panose="020B0604030504040204" pitchFamily="34" charset="0"/>
              </a:rPr>
              <a:t>            </a:t>
            </a:r>
            <a:r>
              <a:rPr kumimoji="1" lang="en-US" altLang="zh-CN" sz="2200" b="1">
                <a:latin typeface="Verdana" panose="020B0604030504040204" pitchFamily="34" charset="0"/>
                <a:ea typeface="Verdana" panose="020B0604030504040204" pitchFamily="34" charset="0"/>
                <a:cs typeface="Verdana" panose="020B0604030504040204" pitchFamily="34" charset="0"/>
              </a:rPr>
              <a:t>scanf(“%d %d”, &amp;i, &amp;j); fflush(stdin);</a:t>
            </a:r>
          </a:p>
          <a:p>
            <a:pPr marL="0" indent="0" eaLnBrk="1" hangingPunct="1">
              <a:lnSpc>
                <a:spcPct val="13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s = (</a:t>
            </a:r>
            <a:r>
              <a:rPr kumimoji="1" lang="en-US" altLang="zh-CN" sz="2200" b="1">
                <a:solidFill>
                  <a:srgbClr val="3333FF"/>
                </a:solidFill>
                <a:latin typeface="Verdana" panose="020B0604030504040204" pitchFamily="34" charset="0"/>
                <a:ea typeface="Verdana" panose="020B0604030504040204" pitchFamily="34" charset="0"/>
                <a:cs typeface="Verdana" panose="020B0604030504040204" pitchFamily="34" charset="0"/>
              </a:rPr>
              <a:t>ENode *</a:t>
            </a:r>
            <a:r>
              <a:rPr kumimoji="1" lang="en-US" altLang="zh-CN" sz="2200" b="1">
                <a:latin typeface="Verdana" panose="020B0604030504040204" pitchFamily="34" charset="0"/>
                <a:ea typeface="Verdana" panose="020B0604030504040204" pitchFamily="34" charset="0"/>
                <a:cs typeface="Verdana" panose="020B0604030504040204" pitchFamily="34" charset="0"/>
              </a:rPr>
              <a:t>)</a:t>
            </a:r>
            <a:r>
              <a:rPr kumimoji="1" lang="en-US" altLang="zh-CN" sz="2200" b="1">
                <a:solidFill>
                  <a:srgbClr val="FF0000"/>
                </a:solidFill>
                <a:latin typeface="Verdana" panose="020B0604030504040204" pitchFamily="34" charset="0"/>
                <a:ea typeface="Verdana" panose="020B0604030504040204" pitchFamily="34" charset="0"/>
                <a:cs typeface="Verdana" panose="020B0604030504040204" pitchFamily="34" charset="0"/>
              </a:rPr>
              <a:t>malloc</a:t>
            </a:r>
            <a:r>
              <a:rPr kumimoji="1" lang="en-US" altLang="zh-CN" sz="2200" b="1">
                <a:latin typeface="Verdana" panose="020B0604030504040204" pitchFamily="34" charset="0"/>
                <a:ea typeface="Verdana" panose="020B0604030504040204" pitchFamily="34" charset="0"/>
                <a:cs typeface="Verdana" panose="020B0604030504040204" pitchFamily="34" charset="0"/>
              </a:rPr>
              <a:t>( sizeof(</a:t>
            </a:r>
            <a:r>
              <a:rPr kumimoji="1" lang="en-US" altLang="zh-CN" sz="2200" b="1">
                <a:solidFill>
                  <a:srgbClr val="3333FF"/>
                </a:solidFill>
                <a:latin typeface="Verdana" panose="020B0604030504040204" pitchFamily="34" charset="0"/>
                <a:ea typeface="Verdana" panose="020B0604030504040204" pitchFamily="34" charset="0"/>
                <a:cs typeface="Verdana" panose="020B0604030504040204" pitchFamily="34" charset="0"/>
              </a:rPr>
              <a:t>ENode</a:t>
            </a:r>
            <a:r>
              <a:rPr kumimoji="1" lang="en-US" altLang="zh-CN" sz="2200" b="1">
                <a:latin typeface="Verdana" panose="020B0604030504040204" pitchFamily="34" charset="0"/>
                <a:ea typeface="Verdana" panose="020B0604030504040204" pitchFamily="34" charset="0"/>
                <a:cs typeface="Verdana" panose="020B0604030504040204" pitchFamily="34" charset="0"/>
              </a:rPr>
              <a:t>)); </a:t>
            </a:r>
            <a:r>
              <a:rPr kumimoji="1" lang="en-US" altLang="zh-CN" sz="2200" b="1">
                <a:solidFill>
                  <a:srgbClr val="006600"/>
                </a:solidFill>
                <a:cs typeface="Verdana" panose="020B0604030504040204" pitchFamily="34" charset="0"/>
              </a:rPr>
              <a:t>//</a:t>
            </a:r>
            <a:r>
              <a:rPr kumimoji="1" lang="zh-CN" altLang="en-US" sz="2200" b="1">
                <a:solidFill>
                  <a:srgbClr val="006600"/>
                </a:solidFill>
                <a:cs typeface="Verdana" panose="020B0604030504040204" pitchFamily="34" charset="0"/>
              </a:rPr>
              <a:t>边表结点</a:t>
            </a:r>
          </a:p>
          <a:p>
            <a:pPr marL="0" indent="0" eaLnBrk="1" hangingPunct="1">
              <a:lnSpc>
                <a:spcPct val="130000"/>
              </a:lnSpc>
              <a:buClr>
                <a:srgbClr val="FF0000"/>
              </a:buClr>
              <a:buNone/>
            </a:pPr>
            <a:r>
              <a:rPr kumimoji="1" lang="zh-CN" altLang="en-US" sz="2200" b="1">
                <a:latin typeface="Verdana" panose="020B0604030504040204" pitchFamily="34" charset="0"/>
                <a:cs typeface="Verdana" panose="020B0604030504040204" pitchFamily="34" charset="0"/>
              </a:rPr>
              <a:t>            </a:t>
            </a:r>
            <a:r>
              <a:rPr kumimoji="1" lang="en-US" altLang="zh-CN" sz="2200" b="1">
                <a:latin typeface="Verdana" panose="020B0604030504040204" pitchFamily="34" charset="0"/>
                <a:ea typeface="Verdana" panose="020B0604030504040204" pitchFamily="34" charset="0"/>
                <a:cs typeface="Verdana" panose="020B0604030504040204" pitchFamily="34" charset="0"/>
              </a:rPr>
              <a:t>s-&gt;adjvex = j;   </a:t>
            </a:r>
            <a:r>
              <a:rPr kumimoji="1" lang="en-US" altLang="zh-CN" sz="2200" b="1">
                <a:solidFill>
                  <a:srgbClr val="006600"/>
                </a:solidFill>
                <a:cs typeface="Verdana" panose="020B0604030504040204" pitchFamily="34" charset="0"/>
              </a:rPr>
              <a:t>//</a:t>
            </a:r>
            <a:r>
              <a:rPr kumimoji="1" lang="zh-CN" altLang="en-US" sz="2200" b="1">
                <a:solidFill>
                  <a:srgbClr val="006600"/>
                </a:solidFill>
                <a:cs typeface="Verdana" panose="020B0604030504040204" pitchFamily="34" charset="0"/>
              </a:rPr>
              <a:t>邻接点的序号为</a:t>
            </a:r>
            <a:r>
              <a:rPr kumimoji="1" lang="en-US" altLang="zh-CN" sz="2200" b="1">
                <a:solidFill>
                  <a:srgbClr val="006600"/>
                </a:solidFill>
                <a:cs typeface="Verdana" panose="020B0604030504040204" pitchFamily="34" charset="0"/>
              </a:rPr>
              <a:t>j</a:t>
            </a:r>
          </a:p>
          <a:p>
            <a:pPr marL="0" indent="0" eaLnBrk="1" hangingPunct="1">
              <a:lnSpc>
                <a:spcPct val="13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s-&gt;nextarc = G-&gt;adjlist[i].firstarc;</a:t>
            </a:r>
          </a:p>
          <a:p>
            <a:pPr marL="0" indent="0" eaLnBrk="1" hangingPunct="1">
              <a:lnSpc>
                <a:spcPct val="13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G-&gt;adjlist[i].firstarc = s;  </a:t>
            </a:r>
            <a:r>
              <a:rPr kumimoji="1" lang="en-US" altLang="zh-CN" sz="2200" b="1">
                <a:solidFill>
                  <a:srgbClr val="006600"/>
                </a:solidFill>
                <a:cs typeface="Verdana" panose="020B0604030504040204" pitchFamily="34" charset="0"/>
              </a:rPr>
              <a:t>//</a:t>
            </a:r>
            <a:r>
              <a:rPr kumimoji="1" lang="zh-CN" altLang="en-US" sz="2200" b="1">
                <a:solidFill>
                  <a:srgbClr val="006600"/>
                </a:solidFill>
                <a:cs typeface="Verdana" panose="020B0604030504040204" pitchFamily="34" charset="0"/>
              </a:rPr>
              <a:t>将新结点插入边表头</a:t>
            </a:r>
          </a:p>
          <a:p>
            <a:pPr marL="0" indent="0" eaLnBrk="1" hangingPunct="1">
              <a:lnSpc>
                <a:spcPct val="130000"/>
              </a:lnSpc>
              <a:buClr>
                <a:srgbClr val="FF0000"/>
              </a:buClr>
              <a:buNone/>
            </a:pPr>
            <a:r>
              <a:rPr kumimoji="1" lang="zh-CN" altLang="en-US" sz="2200" b="1">
                <a:latin typeface="Verdana" panose="020B0604030504040204" pitchFamily="34" charset="0"/>
                <a:cs typeface="Verdana" panose="020B0604030504040204" pitchFamily="34" charset="0"/>
              </a:rPr>
              <a:t>      </a:t>
            </a:r>
            <a:r>
              <a:rPr kumimoji="1" lang="en-US" altLang="zh-CN" sz="2200" b="1">
                <a:latin typeface="Verdana" panose="020B0604030504040204" pitchFamily="34" charset="0"/>
                <a:ea typeface="Verdana" panose="020B0604030504040204" pitchFamily="34" charset="0"/>
                <a:cs typeface="Verdana" panose="020B0604030504040204" pitchFamily="34" charset="0"/>
              </a:rPr>
              <a:t>}</a:t>
            </a:r>
          </a:p>
          <a:p>
            <a:pPr marL="0" indent="0" eaLnBrk="1" hangingPunct="1">
              <a:lnSpc>
                <a:spcPct val="13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a:t>
            </a:r>
            <a:endParaRPr kumimoji="1" lang="en-US" altLang="zh-CN" sz="2200" b="1" dirty="0">
              <a:latin typeface="Verdana" panose="020B0604030504040204" pitchFamily="34" charset="0"/>
              <a:ea typeface="Verdana" panose="020B0604030504040204" pitchFamily="34" charset="0"/>
              <a:cs typeface="Verdana" panose="020B0604030504040204" pitchFamily="34" charset="0"/>
            </a:endParaRPr>
          </a:p>
        </p:txBody>
      </p:sp>
      <p:sp>
        <p:nvSpPr>
          <p:cNvPr id="5" name="矩形 4"/>
          <p:cNvSpPr/>
          <p:nvPr/>
        </p:nvSpPr>
        <p:spPr>
          <a:xfrm>
            <a:off x="2197507" y="6152311"/>
            <a:ext cx="4754155" cy="564632"/>
          </a:xfrm>
          <a:prstGeom prst="rect">
            <a:avLst/>
          </a:prstGeom>
        </p:spPr>
        <p:txBody>
          <a:bodyPr wrap="none">
            <a:noAutofit/>
          </a:bodyPr>
          <a:lstStyle/>
          <a:p>
            <a:pPr marL="0" lvl="1" algn="ctr">
              <a:spcBef>
                <a:spcPts val="0"/>
              </a:spcBef>
            </a:pPr>
            <a:r>
              <a:rPr lang="zh-CN" altLang="en-US" sz="2800" b="1" kern="0">
                <a:solidFill>
                  <a:srgbClr val="FF0000"/>
                </a:solidFill>
                <a:latin typeface="微软雅黑" panose="020B0503020204020204" pitchFamily="34" charset="-122"/>
                <a:ea typeface="微软雅黑" panose="020B0503020204020204" pitchFamily="34" charset="-122"/>
              </a:rPr>
              <a:t>思考：如果是无向图？</a:t>
            </a:r>
            <a:endParaRPr lang="zh-CN" altLang="en-US" sz="2800" b="1" kern="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373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500"/>
                                        <p:tgtEl>
                                          <p:spTgt spid="3379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3795">
                                            <p:txEl>
                                              <p:pRg st="13" end="13"/>
                                            </p:txEl>
                                          </p:spTgt>
                                        </p:tgtEl>
                                        <p:attrNameLst>
                                          <p:attrName>style.visibility</p:attrName>
                                        </p:attrNameLst>
                                      </p:cBhvr>
                                      <p:to>
                                        <p:strVal val="visible"/>
                                      </p:to>
                                    </p:set>
                                    <p:animEffect transition="in" filter="wipe(left)">
                                      <p:cBhvr>
                                        <p:cTn id="10" dur="500"/>
                                        <p:tgtEl>
                                          <p:spTgt spid="33795">
                                            <p:txEl>
                                              <p:pRg st="13" end="13"/>
                                            </p:txEl>
                                          </p:spTgt>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3795">
                                            <p:txEl>
                                              <p:pRg st="1" end="1"/>
                                            </p:txEl>
                                          </p:spTgt>
                                        </p:tgtEl>
                                        <p:attrNameLst>
                                          <p:attrName>style.visibility</p:attrName>
                                        </p:attrNameLst>
                                      </p:cBhvr>
                                      <p:to>
                                        <p:strVal val="visible"/>
                                      </p:to>
                                    </p:set>
                                    <p:animEffect transition="in" filter="wipe(left)">
                                      <p:cBhvr>
                                        <p:cTn id="14" dur="500"/>
                                        <p:tgtEl>
                                          <p:spTgt spid="3379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Effect transition="in" filter="wipe(left)">
                                      <p:cBhvr>
                                        <p:cTn id="19" dur="500"/>
                                        <p:tgtEl>
                                          <p:spTgt spid="33795">
                                            <p:txEl>
                                              <p:pRg st="2" end="2"/>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3795">
                                            <p:txEl>
                                              <p:pRg st="5" end="5"/>
                                            </p:txEl>
                                          </p:spTgt>
                                        </p:tgtEl>
                                        <p:attrNameLst>
                                          <p:attrName>style.visibility</p:attrName>
                                        </p:attrNameLst>
                                      </p:cBhvr>
                                      <p:to>
                                        <p:strVal val="visible"/>
                                      </p:to>
                                    </p:set>
                                    <p:animEffect transition="in" filter="wipe(left)">
                                      <p:cBhvr>
                                        <p:cTn id="22" dur="500"/>
                                        <p:tgtEl>
                                          <p:spTgt spid="3379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795">
                                            <p:txEl>
                                              <p:pRg st="3" end="3"/>
                                            </p:txEl>
                                          </p:spTgt>
                                        </p:tgtEl>
                                        <p:attrNameLst>
                                          <p:attrName>style.visibility</p:attrName>
                                        </p:attrNameLst>
                                      </p:cBhvr>
                                      <p:to>
                                        <p:strVal val="visible"/>
                                      </p:to>
                                    </p:set>
                                    <p:animEffect transition="in" filter="wipe(left)">
                                      <p:cBhvr>
                                        <p:cTn id="27" dur="500"/>
                                        <p:tgtEl>
                                          <p:spTgt spid="3379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795">
                                            <p:txEl>
                                              <p:pRg st="4" end="4"/>
                                            </p:txEl>
                                          </p:spTgt>
                                        </p:tgtEl>
                                        <p:attrNameLst>
                                          <p:attrName>style.visibility</p:attrName>
                                        </p:attrNameLst>
                                      </p:cBhvr>
                                      <p:to>
                                        <p:strVal val="visible"/>
                                      </p:to>
                                    </p:set>
                                    <p:animEffect transition="in" filter="wipe(left)">
                                      <p:cBhvr>
                                        <p:cTn id="32" dur="500"/>
                                        <p:tgtEl>
                                          <p:spTgt spid="3379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3795">
                                            <p:txEl>
                                              <p:pRg st="6" end="6"/>
                                            </p:txEl>
                                          </p:spTgt>
                                        </p:tgtEl>
                                        <p:attrNameLst>
                                          <p:attrName>style.visibility</p:attrName>
                                        </p:attrNameLst>
                                      </p:cBhvr>
                                      <p:to>
                                        <p:strVal val="visible"/>
                                      </p:to>
                                    </p:set>
                                    <p:animEffect transition="in" filter="wipe(left)">
                                      <p:cBhvr>
                                        <p:cTn id="37" dur="500"/>
                                        <p:tgtEl>
                                          <p:spTgt spid="33795">
                                            <p:txEl>
                                              <p:pRg st="6" end="6"/>
                                            </p:txEl>
                                          </p:spTgt>
                                        </p:tgtEl>
                                      </p:cBhvr>
                                    </p:animEffect>
                                  </p:childTnLst>
                                </p:cTn>
                              </p:par>
                              <p:par>
                                <p:cTn id="38" presetID="22" presetClass="entr" presetSubtype="8" fill="hold" nodeType="withEffect">
                                  <p:stCondLst>
                                    <p:cond delay="0"/>
                                  </p:stCondLst>
                                  <p:childTnLst>
                                    <p:set>
                                      <p:cBhvr>
                                        <p:cTn id="39" dur="1" fill="hold">
                                          <p:stCondLst>
                                            <p:cond delay="0"/>
                                          </p:stCondLst>
                                        </p:cTn>
                                        <p:tgtEl>
                                          <p:spTgt spid="33795">
                                            <p:txEl>
                                              <p:pRg st="12" end="12"/>
                                            </p:txEl>
                                          </p:spTgt>
                                        </p:tgtEl>
                                        <p:attrNameLst>
                                          <p:attrName>style.visibility</p:attrName>
                                        </p:attrNameLst>
                                      </p:cBhvr>
                                      <p:to>
                                        <p:strVal val="visible"/>
                                      </p:to>
                                    </p:set>
                                    <p:animEffect transition="in" filter="wipe(left)">
                                      <p:cBhvr>
                                        <p:cTn id="40" dur="500"/>
                                        <p:tgtEl>
                                          <p:spTgt spid="33795">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3795">
                                            <p:txEl>
                                              <p:pRg st="7" end="7"/>
                                            </p:txEl>
                                          </p:spTgt>
                                        </p:tgtEl>
                                        <p:attrNameLst>
                                          <p:attrName>style.visibility</p:attrName>
                                        </p:attrNameLst>
                                      </p:cBhvr>
                                      <p:to>
                                        <p:strVal val="visible"/>
                                      </p:to>
                                    </p:set>
                                    <p:animEffect transition="in" filter="wipe(left)">
                                      <p:cBhvr>
                                        <p:cTn id="45" dur="500"/>
                                        <p:tgtEl>
                                          <p:spTgt spid="33795">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3795">
                                            <p:txEl>
                                              <p:pRg st="8" end="8"/>
                                            </p:txEl>
                                          </p:spTgt>
                                        </p:tgtEl>
                                        <p:attrNameLst>
                                          <p:attrName>style.visibility</p:attrName>
                                        </p:attrNameLst>
                                      </p:cBhvr>
                                      <p:to>
                                        <p:strVal val="visible"/>
                                      </p:to>
                                    </p:set>
                                    <p:animEffect transition="in" filter="wipe(left)">
                                      <p:cBhvr>
                                        <p:cTn id="50" dur="500"/>
                                        <p:tgtEl>
                                          <p:spTgt spid="33795">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3795">
                                            <p:txEl>
                                              <p:pRg st="9" end="9"/>
                                            </p:txEl>
                                          </p:spTgt>
                                        </p:tgtEl>
                                        <p:attrNameLst>
                                          <p:attrName>style.visibility</p:attrName>
                                        </p:attrNameLst>
                                      </p:cBhvr>
                                      <p:to>
                                        <p:strVal val="visible"/>
                                      </p:to>
                                    </p:set>
                                    <p:animEffect transition="in" filter="wipe(left)">
                                      <p:cBhvr>
                                        <p:cTn id="55" dur="500"/>
                                        <p:tgtEl>
                                          <p:spTgt spid="33795">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3795">
                                            <p:txEl>
                                              <p:pRg st="10" end="10"/>
                                            </p:txEl>
                                          </p:spTgt>
                                        </p:tgtEl>
                                        <p:attrNameLst>
                                          <p:attrName>style.visibility</p:attrName>
                                        </p:attrNameLst>
                                      </p:cBhvr>
                                      <p:to>
                                        <p:strVal val="visible"/>
                                      </p:to>
                                    </p:set>
                                    <p:animEffect transition="in" filter="wipe(left)">
                                      <p:cBhvr>
                                        <p:cTn id="60" dur="500"/>
                                        <p:tgtEl>
                                          <p:spTgt spid="33795">
                                            <p:txEl>
                                              <p:pRg st="10" end="1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3795">
                                            <p:txEl>
                                              <p:pRg st="11" end="11"/>
                                            </p:txEl>
                                          </p:spTgt>
                                        </p:tgtEl>
                                        <p:attrNameLst>
                                          <p:attrName>style.visibility</p:attrName>
                                        </p:attrNameLst>
                                      </p:cBhvr>
                                      <p:to>
                                        <p:strVal val="visible"/>
                                      </p:to>
                                    </p:set>
                                    <p:animEffect transition="in" filter="wipe(left)">
                                      <p:cBhvr>
                                        <p:cTn id="65" dur="500"/>
                                        <p:tgtEl>
                                          <p:spTgt spid="33795">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left)">
                                      <p:cBhvr>
                                        <p:cTn id="7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1" y="42345"/>
            <a:ext cx="9149171" cy="597600"/>
          </a:xfrm>
        </p:spPr>
        <p:txBody>
          <a:bodyPr/>
          <a:lstStyle/>
          <a:p>
            <a:r>
              <a:rPr lang="zh-CN" altLang="en-US"/>
              <a:t>有向图的逆邻接表表示法</a:t>
            </a:r>
          </a:p>
        </p:txBody>
      </p:sp>
      <p:sp>
        <p:nvSpPr>
          <p:cNvPr id="10243" name="Rectangle 3"/>
          <p:cNvSpPr>
            <a:spLocks noGrp="1" noChangeArrowheads="1"/>
          </p:cNvSpPr>
          <p:nvPr>
            <p:ph idx="1"/>
          </p:nvPr>
        </p:nvSpPr>
        <p:spPr>
          <a:xfrm>
            <a:off x="0" y="4363980"/>
            <a:ext cx="9144000" cy="2494020"/>
          </a:xfrm>
          <a:prstGeom prst="rect">
            <a:avLst/>
          </a:prstGeom>
        </p:spPr>
        <p:txBody>
          <a:bodyPr>
            <a:noAutofit/>
          </a:bodyPr>
          <a:lstStyle/>
          <a:p>
            <a:pPr marL="468000" lvl="1" indent="-468000">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有向图</a:t>
            </a:r>
            <a:r>
              <a:rPr kumimoji="1" lang="zh-CN" altLang="en-US">
                <a:solidFill>
                  <a:schemeClr val="bg2">
                    <a:lumMod val="10000"/>
                  </a:schemeClr>
                </a:solidFill>
              </a:rPr>
              <a:t>逆</a:t>
            </a:r>
            <a:r>
              <a:rPr lang="zh-CN" altLang="en-US">
                <a:latin typeface="Verdana" panose="020B0604030504040204" pitchFamily="34" charset="0"/>
                <a:cs typeface="Verdana" panose="020B0604030504040204" pitchFamily="34" charset="0"/>
              </a:rPr>
              <a:t>邻接表特点： </a:t>
            </a:r>
          </a:p>
          <a:p>
            <a:pPr marL="936000" lvl="1" indent="-468000">
              <a:spcBef>
                <a:spcPts val="0"/>
              </a:spcBef>
              <a:buClr>
                <a:schemeClr val="tx1"/>
              </a:buClr>
              <a:defRPr/>
            </a:pPr>
            <a:r>
              <a:rPr lang="en-US" altLang="zh-CN">
                <a:latin typeface="Verdana" panose="020B0604030504040204" pitchFamily="34" charset="0"/>
                <a:cs typeface="Verdana" panose="020B0604030504040204" pitchFamily="34" charset="0"/>
              </a:rPr>
              <a:t>n</a:t>
            </a:r>
            <a:r>
              <a:rPr lang="zh-CN" altLang="en-US">
                <a:latin typeface="Verdana" panose="020B0604030504040204" pitchFamily="34" charset="0"/>
                <a:cs typeface="Verdana" panose="020B0604030504040204" pitchFamily="34" charset="0"/>
              </a:rPr>
              <a:t>个顶点 </a:t>
            </a:r>
            <a:r>
              <a:rPr lang="en-US" altLang="zh-CN">
                <a:latin typeface="Verdana" panose="020B0604030504040204" pitchFamily="34" charset="0"/>
                <a:cs typeface="Verdana" panose="020B0604030504040204" pitchFamily="34" charset="0"/>
              </a:rPr>
              <a:t>e</a:t>
            </a:r>
            <a:r>
              <a:rPr lang="zh-CN" altLang="en-US">
                <a:latin typeface="Verdana" panose="020B0604030504040204" pitchFamily="34" charset="0"/>
                <a:cs typeface="Verdana" panose="020B0604030504040204" pitchFamily="34" charset="0"/>
              </a:rPr>
              <a:t>条边的有向图：需</a:t>
            </a:r>
            <a:r>
              <a:rPr lang="en-US" altLang="zh-CN">
                <a:latin typeface="Verdana" panose="020B0604030504040204" pitchFamily="34" charset="0"/>
                <a:cs typeface="Verdana" panose="020B0604030504040204" pitchFamily="34" charset="0"/>
              </a:rPr>
              <a:t>n</a:t>
            </a:r>
            <a:r>
              <a:rPr lang="zh-CN" altLang="en-US">
                <a:latin typeface="Verdana" panose="020B0604030504040204" pitchFamily="34" charset="0"/>
                <a:cs typeface="Verdana" panose="020B0604030504040204" pitchFamily="34" charset="0"/>
              </a:rPr>
              <a:t>个头结点和</a:t>
            </a:r>
            <a:r>
              <a:rPr lang="en-US" altLang="zh-CN">
                <a:latin typeface="Verdana" panose="020B0604030504040204" pitchFamily="34" charset="0"/>
                <a:cs typeface="Verdana" panose="020B0604030504040204" pitchFamily="34" charset="0"/>
              </a:rPr>
              <a:t>e</a:t>
            </a:r>
            <a:r>
              <a:rPr lang="zh-CN" altLang="en-US">
                <a:latin typeface="Verdana" panose="020B0604030504040204" pitchFamily="34" charset="0"/>
                <a:cs typeface="Verdana" panose="020B0604030504040204" pitchFamily="34" charset="0"/>
              </a:rPr>
              <a:t>个链表结点</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第 </a:t>
            </a:r>
            <a:r>
              <a:rPr lang="en-US" altLang="zh-CN">
                <a:latin typeface="Verdana" panose="020B0604030504040204" pitchFamily="34" charset="0"/>
                <a:cs typeface="Verdana" panose="020B0604030504040204" pitchFamily="34" charset="0"/>
              </a:rPr>
              <a:t>i </a:t>
            </a:r>
            <a:r>
              <a:rPr lang="zh-CN" altLang="en-US">
                <a:latin typeface="Verdana" panose="020B0604030504040204" pitchFamily="34" charset="0"/>
                <a:cs typeface="Verdana" panose="020B0604030504040204" pitchFamily="34" charset="0"/>
              </a:rPr>
              <a:t>条链表上的链表结点数：为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的入度</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因此：求顶点的入度易，求出度难</a:t>
            </a:r>
          </a:p>
        </p:txBody>
      </p:sp>
      <p:cxnSp>
        <p:nvCxnSpPr>
          <p:cNvPr id="39" name="直接连接符 38"/>
          <p:cNvCxnSpPr/>
          <p:nvPr/>
        </p:nvCxnSpPr>
        <p:spPr bwMode="auto">
          <a:xfrm>
            <a:off x="-3304" y="4363980"/>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
        <p:nvSpPr>
          <p:cNvPr id="19" name="Text Box 2"/>
          <p:cNvSpPr txBox="1">
            <a:spLocks noChangeArrowheads="1"/>
          </p:cNvSpPr>
          <p:nvPr/>
        </p:nvSpPr>
        <p:spPr bwMode="auto">
          <a:xfrm>
            <a:off x="251520" y="3558076"/>
            <a:ext cx="8640960" cy="58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609600" indent="-609600" eaLnBrk="0" hangingPunct="0">
              <a:defRPr>
                <a:solidFill>
                  <a:schemeClr val="tx1"/>
                </a:solidFill>
                <a:latin typeface="Arial" charset="0"/>
                <a:ea typeface="宋体" charset="-122"/>
              </a:defRPr>
            </a:lvl1pPr>
            <a:lvl2pPr marL="990600" indent="-533400" eaLnBrk="0" hangingPunct="0">
              <a:defRPr>
                <a:solidFill>
                  <a:schemeClr val="tx1"/>
                </a:solidFill>
                <a:latin typeface="Arial" charset="0"/>
                <a:ea typeface="宋体" charset="-122"/>
              </a:defRPr>
            </a:lvl2pPr>
            <a:lvl3pPr marL="1371600" indent="-457200" eaLnBrk="0" hangingPunct="0">
              <a:defRPr>
                <a:solidFill>
                  <a:schemeClr val="tx1"/>
                </a:solidFill>
                <a:latin typeface="Arial" charset="0"/>
                <a:ea typeface="宋体" charset="-122"/>
              </a:defRPr>
            </a:lvl3pPr>
            <a:lvl4pPr marL="1752600" indent="-381000" eaLnBrk="0" hangingPunct="0">
              <a:defRPr>
                <a:solidFill>
                  <a:schemeClr val="tx1"/>
                </a:solidFill>
                <a:latin typeface="Arial" charset="0"/>
                <a:ea typeface="宋体" charset="-122"/>
              </a:defRPr>
            </a:lvl4pPr>
            <a:lvl5pPr marL="2209800" indent="-381000" eaLnBrk="0" hangingPunct="0">
              <a:defRPr>
                <a:solidFill>
                  <a:schemeClr val="tx1"/>
                </a:solidFill>
                <a:latin typeface="Arial" charset="0"/>
                <a:ea typeface="宋体" charset="-122"/>
              </a:defRPr>
            </a:lvl5pPr>
            <a:lvl6pPr marL="2667000" indent="-381000" eaLnBrk="0" fontAlgn="base" hangingPunct="0">
              <a:spcBef>
                <a:spcPct val="0"/>
              </a:spcBef>
              <a:spcAft>
                <a:spcPct val="0"/>
              </a:spcAft>
              <a:defRPr>
                <a:solidFill>
                  <a:schemeClr val="tx1"/>
                </a:solidFill>
                <a:latin typeface="Arial" charset="0"/>
                <a:ea typeface="宋体" charset="-122"/>
              </a:defRPr>
            </a:lvl6pPr>
            <a:lvl7pPr marL="3124200" indent="-381000" eaLnBrk="0" fontAlgn="base" hangingPunct="0">
              <a:spcBef>
                <a:spcPct val="0"/>
              </a:spcBef>
              <a:spcAft>
                <a:spcPct val="0"/>
              </a:spcAft>
              <a:defRPr>
                <a:solidFill>
                  <a:schemeClr val="tx1"/>
                </a:solidFill>
                <a:latin typeface="Arial" charset="0"/>
                <a:ea typeface="宋体" charset="-122"/>
              </a:defRPr>
            </a:lvl7pPr>
            <a:lvl8pPr marL="3581400" indent="-381000" eaLnBrk="0" fontAlgn="base" hangingPunct="0">
              <a:spcBef>
                <a:spcPct val="0"/>
              </a:spcBef>
              <a:spcAft>
                <a:spcPct val="0"/>
              </a:spcAft>
              <a:defRPr>
                <a:solidFill>
                  <a:schemeClr val="tx1"/>
                </a:solidFill>
                <a:latin typeface="Arial" charset="0"/>
                <a:ea typeface="宋体" charset="-122"/>
              </a:defRPr>
            </a:lvl8pPr>
            <a:lvl9pPr marL="4038600" indent="-381000" eaLnBrk="0" fontAlgn="base" hangingPunct="0">
              <a:spcBef>
                <a:spcPct val="0"/>
              </a:spcBef>
              <a:spcAft>
                <a:spcPct val="0"/>
              </a:spcAft>
              <a:defRPr>
                <a:solidFill>
                  <a:schemeClr val="tx1"/>
                </a:solidFill>
                <a:latin typeface="Arial" charset="0"/>
                <a:ea typeface="宋体" charset="-122"/>
              </a:defRPr>
            </a:lvl9pPr>
          </a:lstStyle>
          <a:p>
            <a:pPr marL="0" lvl="1" indent="0" algn="ctr">
              <a:lnSpc>
                <a:spcPct val="150000"/>
              </a:lnSpc>
              <a:spcBef>
                <a:spcPts val="0"/>
              </a:spcBef>
            </a:pPr>
            <a:r>
              <a:rPr kumimoji="1" lang="zh-CN" altLang="en-US" sz="2400" b="1">
                <a:solidFill>
                  <a:schemeClr val="bg2">
                    <a:lumMod val="10000"/>
                  </a:schemeClr>
                </a:solidFill>
                <a:latin typeface="Verdana" pitchFamily="34" charset="0"/>
                <a:ea typeface="微软雅黑" pitchFamily="34" charset="-122"/>
              </a:rPr>
              <a:t>第 </a:t>
            </a:r>
            <a:r>
              <a:rPr kumimoji="1" lang="en-US" altLang="zh-CN" sz="2400" b="1" dirty="0" err="1">
                <a:solidFill>
                  <a:schemeClr val="bg2">
                    <a:lumMod val="10000"/>
                  </a:schemeClr>
                </a:solidFill>
                <a:latin typeface="Verdana" pitchFamily="34" charset="0"/>
                <a:ea typeface="微软雅黑" pitchFamily="34" charset="-122"/>
              </a:rPr>
              <a:t>i</a:t>
            </a:r>
            <a:r>
              <a:rPr kumimoji="1" lang="en-US" altLang="zh-CN" sz="2400" b="1" dirty="0">
                <a:solidFill>
                  <a:schemeClr val="bg2">
                    <a:lumMod val="10000"/>
                  </a:schemeClr>
                </a:solidFill>
                <a:latin typeface="Verdana" pitchFamily="34" charset="0"/>
                <a:ea typeface="微软雅黑" pitchFamily="34" charset="-122"/>
              </a:rPr>
              <a:t> </a:t>
            </a:r>
            <a:r>
              <a:rPr kumimoji="1" lang="zh-CN" altLang="en-US" sz="2400" b="1" dirty="0">
                <a:solidFill>
                  <a:schemeClr val="bg2">
                    <a:lumMod val="10000"/>
                  </a:schemeClr>
                </a:solidFill>
                <a:latin typeface="Verdana" pitchFamily="34" charset="0"/>
                <a:ea typeface="微软雅黑" pitchFamily="34" charset="-122"/>
              </a:rPr>
              <a:t>个链表上的结点是</a:t>
            </a:r>
            <a:r>
              <a:rPr kumimoji="1" lang="zh-CN" altLang="en-US" sz="2400" b="1">
                <a:solidFill>
                  <a:schemeClr val="bg2">
                    <a:lumMod val="10000"/>
                  </a:schemeClr>
                </a:solidFill>
                <a:latin typeface="Verdana" pitchFamily="34" charset="0"/>
                <a:ea typeface="微软雅黑" pitchFamily="34" charset="-122"/>
              </a:rPr>
              <a:t>以 </a:t>
            </a:r>
            <a:r>
              <a:rPr kumimoji="1" lang="en-US" altLang="zh-CN" sz="2400" b="1">
                <a:solidFill>
                  <a:schemeClr val="bg2">
                    <a:lumMod val="10000"/>
                  </a:schemeClr>
                </a:solidFill>
                <a:latin typeface="Verdana" pitchFamily="34" charset="0"/>
                <a:ea typeface="微软雅黑" pitchFamily="34" charset="-122"/>
              </a:rPr>
              <a:t>v</a:t>
            </a:r>
            <a:r>
              <a:rPr kumimoji="1" lang="en-US" altLang="zh-CN" sz="2400" b="1" baseline="-25000">
                <a:solidFill>
                  <a:schemeClr val="bg2">
                    <a:lumMod val="10000"/>
                  </a:schemeClr>
                </a:solidFill>
                <a:latin typeface="Verdana" pitchFamily="34" charset="0"/>
                <a:ea typeface="微软雅黑" pitchFamily="34" charset="-122"/>
              </a:rPr>
              <a:t>i </a:t>
            </a:r>
            <a:r>
              <a:rPr kumimoji="1" lang="zh-CN" altLang="en-US" sz="2400" b="1">
                <a:solidFill>
                  <a:schemeClr val="bg2">
                    <a:lumMod val="10000"/>
                  </a:schemeClr>
                </a:solidFill>
                <a:latin typeface="Verdana" pitchFamily="34" charset="0"/>
                <a:ea typeface="微软雅黑" pitchFamily="34" charset="-122"/>
              </a:rPr>
              <a:t>为弧头的</a:t>
            </a:r>
            <a:r>
              <a:rPr kumimoji="1" lang="zh-CN" altLang="en-US" sz="2400" b="1" dirty="0">
                <a:solidFill>
                  <a:schemeClr val="bg2">
                    <a:lumMod val="10000"/>
                  </a:schemeClr>
                </a:solidFill>
                <a:latin typeface="Verdana" pitchFamily="34" charset="0"/>
                <a:ea typeface="微软雅黑" pitchFamily="34" charset="-122"/>
              </a:rPr>
              <a:t>各</a:t>
            </a:r>
            <a:r>
              <a:rPr kumimoji="1" lang="zh-CN" altLang="en-US" sz="2400" b="1">
                <a:solidFill>
                  <a:schemeClr val="bg2">
                    <a:lumMod val="10000"/>
                  </a:schemeClr>
                </a:solidFill>
                <a:latin typeface="Verdana" pitchFamily="34" charset="0"/>
                <a:ea typeface="微软雅黑" pitchFamily="34" charset="-122"/>
              </a:rPr>
              <a:t>个弧尾顶</a:t>
            </a:r>
            <a:r>
              <a:rPr kumimoji="1" lang="zh-CN" altLang="en-US" sz="2400" b="1" dirty="0">
                <a:solidFill>
                  <a:schemeClr val="bg2">
                    <a:lumMod val="10000"/>
                  </a:schemeClr>
                </a:solidFill>
                <a:latin typeface="Verdana" pitchFamily="34" charset="0"/>
                <a:ea typeface="微软雅黑" pitchFamily="34" charset="-122"/>
              </a:rPr>
              <a:t>点</a:t>
            </a:r>
          </a:p>
        </p:txBody>
      </p:sp>
      <p:graphicFrame>
        <p:nvGraphicFramePr>
          <p:cNvPr id="5" name="对象 4"/>
          <p:cNvGraphicFramePr>
            <a:graphicFrameLocks noChangeAspect="1"/>
          </p:cNvGraphicFramePr>
          <p:nvPr>
            <p:extLst>
              <p:ext uri="{D42A27DB-BD31-4B8C-83A1-F6EECF244321}">
                <p14:modId xmlns:p14="http://schemas.microsoft.com/office/powerpoint/2010/main" val="3766885700"/>
              </p:ext>
            </p:extLst>
          </p:nvPr>
        </p:nvGraphicFramePr>
        <p:xfrm>
          <a:off x="1331913" y="1123950"/>
          <a:ext cx="2220912" cy="2305050"/>
        </p:xfrm>
        <a:graphic>
          <a:graphicData uri="http://schemas.openxmlformats.org/presentationml/2006/ole">
            <mc:AlternateContent xmlns:mc="http://schemas.openxmlformats.org/markup-compatibility/2006">
              <mc:Choice xmlns:v="urn:schemas-microsoft-com:vml" Requires="v">
                <p:oleObj spid="_x0000_s173216" name="Visio" r:id="rId4" imgW="3041885" imgH="3137564" progId="Visio.Drawing.11">
                  <p:embed/>
                </p:oleObj>
              </mc:Choice>
              <mc:Fallback>
                <p:oleObj name="Visio" r:id="rId4" imgW="3041885" imgH="3137564"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1123950"/>
                        <a:ext cx="2220912"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01306034"/>
              </p:ext>
            </p:extLst>
          </p:nvPr>
        </p:nvGraphicFramePr>
        <p:xfrm>
          <a:off x="4538663" y="1039812"/>
          <a:ext cx="3346450" cy="2317750"/>
        </p:xfrm>
        <a:graphic>
          <a:graphicData uri="http://schemas.openxmlformats.org/presentationml/2006/ole">
            <mc:AlternateContent xmlns:mc="http://schemas.openxmlformats.org/markup-compatibility/2006">
              <mc:Choice xmlns:v="urn:schemas-microsoft-com:vml" Requires="v">
                <p:oleObj spid="_x0000_s173217" name="Visio" r:id="rId6" imgW="3345787" imgH="2317074" progId="Visio.Drawing.11">
                  <p:embed/>
                </p:oleObj>
              </mc:Choice>
              <mc:Fallback>
                <p:oleObj name="Visio" r:id="rId6" imgW="3345787" imgH="2317074" progId="Visio.Drawing.11">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38663" y="1039812"/>
                        <a:ext cx="3346450"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9596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wipe(left)">
                                      <p:cBhvr>
                                        <p:cTn id="17" dur="500"/>
                                        <p:tgtEl>
                                          <p:spTgt spid="19">
                                            <p:txEl>
                                              <p:pRg st="0" end="0"/>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0243">
                                            <p:txEl>
                                              <p:pRg st="0" end="0"/>
                                            </p:txEl>
                                          </p:spTgt>
                                        </p:tgtEl>
                                        <p:attrNameLst>
                                          <p:attrName>style.visibility</p:attrName>
                                        </p:attrNameLst>
                                      </p:cBhvr>
                                      <p:to>
                                        <p:strVal val="visible"/>
                                      </p:to>
                                    </p:set>
                                    <p:animEffect transition="in" filter="wipe(left)">
                                      <p:cBhvr>
                                        <p:cTn id="21" dur="500"/>
                                        <p:tgtEl>
                                          <p:spTgt spid="1024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243">
                                            <p:txEl>
                                              <p:pRg st="1" end="1"/>
                                            </p:txEl>
                                          </p:spTgt>
                                        </p:tgtEl>
                                        <p:attrNameLst>
                                          <p:attrName>style.visibility</p:attrName>
                                        </p:attrNameLst>
                                      </p:cBhvr>
                                      <p:to>
                                        <p:strVal val="visible"/>
                                      </p:to>
                                    </p:set>
                                    <p:animEffect transition="in" filter="wipe(left)">
                                      <p:cBhvr>
                                        <p:cTn id="26" dur="500"/>
                                        <p:tgtEl>
                                          <p:spTgt spid="1024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243">
                                            <p:txEl>
                                              <p:pRg st="2" end="2"/>
                                            </p:txEl>
                                          </p:spTgt>
                                        </p:tgtEl>
                                        <p:attrNameLst>
                                          <p:attrName>style.visibility</p:attrName>
                                        </p:attrNameLst>
                                      </p:cBhvr>
                                      <p:to>
                                        <p:strVal val="visible"/>
                                      </p:to>
                                    </p:set>
                                    <p:animEffect transition="in" filter="wipe(left)">
                                      <p:cBhvr>
                                        <p:cTn id="31" dur="500"/>
                                        <p:tgtEl>
                                          <p:spTgt spid="1024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243">
                                            <p:txEl>
                                              <p:pRg st="3" end="3"/>
                                            </p:txEl>
                                          </p:spTgt>
                                        </p:tgtEl>
                                        <p:attrNameLst>
                                          <p:attrName>style.visibility</p:attrName>
                                        </p:attrNameLst>
                                      </p:cBhvr>
                                      <p:to>
                                        <p:strVal val="visible"/>
                                      </p:to>
                                    </p:set>
                                    <p:animEffect transition="in" filter="wipe(left)">
                                      <p:cBhvr>
                                        <p:cTn id="36"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5"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201252840"/>
              </p:ext>
            </p:extLst>
          </p:nvPr>
        </p:nvGraphicFramePr>
        <p:xfrm>
          <a:off x="143508" y="1050077"/>
          <a:ext cx="4841875" cy="2107045"/>
        </p:xfrm>
        <a:graphic>
          <a:graphicData uri="http://schemas.openxmlformats.org/presentationml/2006/ole">
            <mc:AlternateContent xmlns:mc="http://schemas.openxmlformats.org/markup-compatibility/2006">
              <mc:Choice xmlns:v="urn:schemas-microsoft-com:vml" Requires="v">
                <p:oleObj spid="_x0000_s178328" name="Visio" r:id="rId4" imgW="5555338" imgH="2365248" progId="Visio.Drawing.11">
                  <p:embed/>
                </p:oleObj>
              </mc:Choice>
              <mc:Fallback>
                <p:oleObj name="Visio" r:id="rId4" imgW="5555338" imgH="2365248" progId="Visio.Drawing.11">
                  <p:embed/>
                  <p:pic>
                    <p:nvPicPr>
                      <p:cNvPr id="0" name=""/>
                      <p:cNvPicPr>
                        <a:picLocks noChangeAspect="1" noChangeArrowheads="1"/>
                      </p:cNvPicPr>
                      <p:nvPr/>
                    </p:nvPicPr>
                    <p:blipFill>
                      <a:blip r:embed="rId5"/>
                      <a:srcRect/>
                      <a:stretch>
                        <a:fillRect/>
                      </a:stretch>
                    </p:blipFill>
                    <p:spPr bwMode="auto">
                      <a:xfrm>
                        <a:off x="143508" y="1050077"/>
                        <a:ext cx="4841875" cy="2107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539435665"/>
              </p:ext>
            </p:extLst>
          </p:nvPr>
        </p:nvGraphicFramePr>
        <p:xfrm>
          <a:off x="5943948" y="1050077"/>
          <a:ext cx="3042227" cy="2107045"/>
        </p:xfrm>
        <a:graphic>
          <a:graphicData uri="http://schemas.openxmlformats.org/presentationml/2006/ole">
            <mc:AlternateContent xmlns:mc="http://schemas.openxmlformats.org/markup-compatibility/2006">
              <mc:Choice xmlns:v="urn:schemas-microsoft-com:vml" Requires="v">
                <p:oleObj spid="_x0000_s178329" name="Visio" r:id="rId6" imgW="3345787" imgH="2317074" progId="Visio.Drawing.11">
                  <p:embed/>
                </p:oleObj>
              </mc:Choice>
              <mc:Fallback>
                <p:oleObj name="Visio" r:id="rId6" imgW="3345787" imgH="2317074"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3948" y="1050077"/>
                        <a:ext cx="3042227" cy="2107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标题 5"/>
          <p:cNvSpPr>
            <a:spLocks noGrp="1"/>
          </p:cNvSpPr>
          <p:nvPr>
            <p:ph type="title" idx="4294967295"/>
          </p:nvPr>
        </p:nvSpPr>
        <p:spPr>
          <a:xfrm>
            <a:off x="-4763" y="42863"/>
            <a:ext cx="9148763" cy="596900"/>
          </a:xfrm>
        </p:spPr>
        <p:txBody>
          <a:bodyPr/>
          <a:lstStyle/>
          <a:p>
            <a:r>
              <a:rPr lang="zh-CN" altLang="en-US"/>
              <a:t>图的链式存储结构：十字链表</a:t>
            </a:r>
          </a:p>
        </p:txBody>
      </p:sp>
      <p:pic>
        <p:nvPicPr>
          <p:cNvPr id="17817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4576" y="1648447"/>
            <a:ext cx="1682880" cy="1403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80"/>
          <p:cNvSpPr txBox="1">
            <a:spLocks noChangeArrowheads="1"/>
          </p:cNvSpPr>
          <p:nvPr/>
        </p:nvSpPr>
        <p:spPr bwMode="auto">
          <a:xfrm>
            <a:off x="586867" y="3091283"/>
            <a:ext cx="259576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2400" b="1">
                <a:latin typeface="Verdana" panose="020B0604030504040204" pitchFamily="34" charset="0"/>
                <a:ea typeface="微软雅黑" panose="020B0503020204020204" pitchFamily="34" charset="-122"/>
                <a:cs typeface="Verdana" panose="020B0604030504040204" pitchFamily="34" charset="0"/>
              </a:rPr>
              <a:t>邻接表</a:t>
            </a:r>
          </a:p>
        </p:txBody>
      </p:sp>
      <p:sp>
        <p:nvSpPr>
          <p:cNvPr id="13" name="Text Box 80"/>
          <p:cNvSpPr txBox="1">
            <a:spLocks noChangeArrowheads="1"/>
          </p:cNvSpPr>
          <p:nvPr/>
        </p:nvSpPr>
        <p:spPr bwMode="auto">
          <a:xfrm>
            <a:off x="3910133" y="3091283"/>
            <a:ext cx="161176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2400" b="1">
                <a:latin typeface="Verdana" panose="020B0604030504040204" pitchFamily="34" charset="0"/>
                <a:ea typeface="微软雅黑" panose="020B0503020204020204" pitchFamily="34" charset="-122"/>
                <a:cs typeface="Verdana" panose="020B0604030504040204" pitchFamily="34" charset="0"/>
              </a:rPr>
              <a:t>图</a:t>
            </a:r>
            <a:r>
              <a:rPr lang="en-US" altLang="zh-CN" sz="2400" b="1">
                <a:latin typeface="Verdana" panose="020B0604030504040204" pitchFamily="34" charset="0"/>
                <a:ea typeface="微软雅黑" panose="020B0503020204020204" pitchFamily="34" charset="-122"/>
                <a:cs typeface="Verdana" panose="020B0604030504040204" pitchFamily="34" charset="0"/>
              </a:rPr>
              <a:t>G</a:t>
            </a:r>
            <a:endParaRPr lang="zh-CN" altLang="en-US" sz="2400" b="1">
              <a:latin typeface="Verdana" panose="020B0604030504040204" pitchFamily="34" charset="0"/>
              <a:ea typeface="微软雅黑" panose="020B0503020204020204" pitchFamily="34" charset="-122"/>
              <a:cs typeface="Verdana" panose="020B0604030504040204" pitchFamily="34" charset="0"/>
            </a:endParaRPr>
          </a:p>
        </p:txBody>
      </p:sp>
      <p:sp>
        <p:nvSpPr>
          <p:cNvPr id="14" name="Text Box 80"/>
          <p:cNvSpPr txBox="1">
            <a:spLocks noChangeArrowheads="1"/>
          </p:cNvSpPr>
          <p:nvPr/>
        </p:nvSpPr>
        <p:spPr bwMode="auto">
          <a:xfrm>
            <a:off x="6300192" y="3091283"/>
            <a:ext cx="259576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sz="2400" b="1">
                <a:latin typeface="Verdana" panose="020B0604030504040204" pitchFamily="34" charset="0"/>
                <a:ea typeface="微软雅黑" panose="020B0503020204020204" pitchFamily="34" charset="-122"/>
                <a:cs typeface="Verdana" panose="020B0604030504040204" pitchFamily="34" charset="0"/>
              </a:rPr>
              <a:t>逆邻接表</a:t>
            </a:r>
          </a:p>
        </p:txBody>
      </p:sp>
      <p:cxnSp>
        <p:nvCxnSpPr>
          <p:cNvPr id="15" name="直接连接符 14"/>
          <p:cNvCxnSpPr/>
          <p:nvPr/>
        </p:nvCxnSpPr>
        <p:spPr bwMode="auto">
          <a:xfrm>
            <a:off x="-3304" y="3659538"/>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
        <p:nvSpPr>
          <p:cNvPr id="16" name="Rectangle 3"/>
          <p:cNvSpPr txBox="1">
            <a:spLocks noChangeArrowheads="1"/>
          </p:cNvSpPr>
          <p:nvPr/>
        </p:nvSpPr>
        <p:spPr>
          <a:xfrm>
            <a:off x="0" y="3659538"/>
            <a:ext cx="9144000" cy="3198462"/>
          </a:xfrm>
          <a:prstGeom prst="rect">
            <a:avLst/>
          </a:prstGeom>
        </p:spPr>
        <p:txBody>
          <a:bodyPr>
            <a:noAutofit/>
          </a:bodyPr>
          <a:lstStyle>
            <a:lvl1pPr marL="466725" indent="-466725" algn="l" rtl="0" fontAlgn="base">
              <a:lnSpc>
                <a:spcPct val="150000"/>
              </a:lnSpc>
              <a:spcBef>
                <a:spcPct val="0"/>
              </a:spcBef>
              <a:spcAft>
                <a:spcPct val="0"/>
              </a:spcAft>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935038" indent="-466725" algn="l" rtl="0" fontAlgn="base">
              <a:lnSpc>
                <a:spcPct val="150000"/>
              </a:lnSpc>
              <a:spcBef>
                <a:spcPct val="0"/>
              </a:spcBef>
              <a:spcAft>
                <a:spcPct val="0"/>
              </a:spcAft>
              <a:buSzPct val="60000"/>
              <a:buFont typeface="Wingdings" pitchFamily="2" charset="2"/>
              <a:buChar char="l"/>
              <a:defRPr sz="2400" kern="1200">
                <a:solidFill>
                  <a:schemeClr val="tx1"/>
                </a:solidFill>
                <a:latin typeface="微软雅黑" panose="020B0503020204020204" pitchFamily="34" charset="-122"/>
                <a:ea typeface="微软雅黑" panose="020B0503020204020204" pitchFamily="34" charset="-122"/>
                <a:cs typeface="+mn-cs"/>
              </a:defRPr>
            </a:lvl2pPr>
            <a:lvl3pPr marL="1403350" indent="-466725" algn="l" rtl="0" fontAlgn="base">
              <a:lnSpc>
                <a:spcPct val="150000"/>
              </a:lnSpc>
              <a:spcBef>
                <a:spcPct val="0"/>
              </a:spcBef>
              <a:spcAft>
                <a:spcPct val="0"/>
              </a:spcAft>
              <a:buSzPct val="60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871663" indent="-466725" algn="l" rtl="0" fontAlgn="base">
              <a:lnSpc>
                <a:spcPct val="150000"/>
              </a:lnSpc>
              <a:spcBef>
                <a:spcPct val="0"/>
              </a:spcBef>
              <a:spcAft>
                <a:spcPct val="0"/>
              </a:spcAft>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8000" lvl="1" indent="-468000" eaLnBrk="1" hangingPunct="1">
              <a:lnSpc>
                <a:spcPct val="140000"/>
              </a:lnSpc>
              <a:spcBef>
                <a:spcPts val="0"/>
              </a:spcBef>
              <a:buClr>
                <a:schemeClr val="tx1"/>
              </a:buClr>
              <a:buSzPct val="100000"/>
              <a:buFont typeface="Wingdings" pitchFamily="2" charset="2"/>
              <a:buChar char=""/>
              <a:defRPr/>
            </a:pPr>
            <a:r>
              <a:rPr kumimoji="1" lang="zh-CN" altLang="en-US">
                <a:solidFill>
                  <a:schemeClr val="bg2">
                    <a:lumMod val="10000"/>
                  </a:schemeClr>
                </a:solidFill>
                <a:latin typeface="Verdana" pitchFamily="34" charset="0"/>
              </a:rPr>
              <a:t>邻接表：弧尾相同的结点组成链表</a:t>
            </a:r>
            <a:endParaRPr kumimoji="1" lang="en-US" altLang="zh-CN">
              <a:solidFill>
                <a:schemeClr val="bg2">
                  <a:lumMod val="10000"/>
                </a:schemeClr>
              </a:solidFill>
              <a:latin typeface="Verdana" pitchFamily="34" charset="0"/>
            </a:endParaRPr>
          </a:p>
          <a:p>
            <a:pPr marL="936000" lvl="1" indent="-468000" eaLnBrk="1" hangingPunct="1">
              <a:lnSpc>
                <a:spcPct val="140000"/>
              </a:lnSpc>
              <a:spcBef>
                <a:spcPts val="0"/>
              </a:spcBef>
              <a:buClr>
                <a:schemeClr val="tx1"/>
              </a:buClr>
              <a:defRPr/>
            </a:pPr>
            <a:r>
              <a:rPr lang="zh-CN" altLang="en-US">
                <a:latin typeface="Verdana" panose="020B0604030504040204" pitchFamily="34" charset="0"/>
                <a:cs typeface="Verdana" panose="020B0604030504040204" pitchFamily="34" charset="0"/>
              </a:rPr>
              <a:t>便于求结点出度</a:t>
            </a:r>
            <a:endParaRPr lang="en-US" altLang="zh-CN">
              <a:latin typeface="Verdana" panose="020B0604030504040204" pitchFamily="34" charset="0"/>
              <a:cs typeface="Verdana" panose="020B0604030504040204" pitchFamily="34" charset="0"/>
            </a:endParaRPr>
          </a:p>
          <a:p>
            <a:pPr marL="468000" lvl="1" indent="-468000" eaLnBrk="1" hangingPunct="1">
              <a:lnSpc>
                <a:spcPct val="140000"/>
              </a:lnSpc>
              <a:spcBef>
                <a:spcPts val="0"/>
              </a:spcBef>
              <a:buClr>
                <a:schemeClr val="tx1"/>
              </a:buClr>
              <a:buSzPct val="100000"/>
              <a:buFont typeface="Wingdings" pitchFamily="2" charset="2"/>
              <a:buChar char=""/>
              <a:defRPr/>
            </a:pPr>
            <a:r>
              <a:rPr kumimoji="1" lang="zh-CN" altLang="en-US">
                <a:solidFill>
                  <a:schemeClr val="bg2">
                    <a:lumMod val="10000"/>
                  </a:schemeClr>
                </a:solidFill>
                <a:latin typeface="Verdana" pitchFamily="34" charset="0"/>
              </a:rPr>
              <a:t>逆邻接表：弧头相同的结点组成链表</a:t>
            </a:r>
            <a:endParaRPr kumimoji="1" lang="en-US" altLang="zh-CN">
              <a:solidFill>
                <a:schemeClr val="bg2">
                  <a:lumMod val="10000"/>
                </a:schemeClr>
              </a:solidFill>
              <a:latin typeface="Verdana" pitchFamily="34" charset="0"/>
            </a:endParaRPr>
          </a:p>
          <a:p>
            <a:pPr marL="936000" lvl="1" indent="-468000" eaLnBrk="1" hangingPunct="1">
              <a:lnSpc>
                <a:spcPct val="140000"/>
              </a:lnSpc>
              <a:spcBef>
                <a:spcPts val="0"/>
              </a:spcBef>
              <a:buClr>
                <a:schemeClr val="tx1"/>
              </a:buClr>
              <a:defRPr/>
            </a:pPr>
            <a:r>
              <a:rPr lang="zh-CN" altLang="en-US">
                <a:latin typeface="Verdana" panose="020B0604030504040204" pitchFamily="34" charset="0"/>
                <a:cs typeface="Verdana" panose="020B0604030504040204" pitchFamily="34" charset="0"/>
              </a:rPr>
              <a:t>便于求结点入度</a:t>
            </a:r>
            <a:endParaRPr lang="en-US" altLang="zh-CN">
              <a:latin typeface="Verdana" panose="020B0604030504040204" pitchFamily="34" charset="0"/>
              <a:cs typeface="Verdana" panose="020B0604030504040204" pitchFamily="34" charset="0"/>
            </a:endParaRPr>
          </a:p>
          <a:p>
            <a:pPr marL="468000" lvl="1" indent="-468000" eaLnBrk="1" hangingPunct="1">
              <a:lnSpc>
                <a:spcPct val="140000"/>
              </a:lnSpc>
              <a:spcBef>
                <a:spcPts val="0"/>
              </a:spcBef>
              <a:buClr>
                <a:schemeClr val="tx1"/>
              </a:buClr>
              <a:buSzPct val="100000"/>
              <a:buFont typeface="Wingdings" pitchFamily="2" charset="2"/>
              <a:buChar char=""/>
              <a:defRPr/>
            </a:pPr>
            <a:r>
              <a:rPr kumimoji="1" lang="zh-CN" altLang="en-US">
                <a:solidFill>
                  <a:schemeClr val="bg2">
                    <a:lumMod val="10000"/>
                  </a:schemeClr>
                </a:solidFill>
                <a:latin typeface="Verdana" pitchFamily="34" charset="0"/>
              </a:rPr>
              <a:t>思考：怎样结合二者的优点？</a:t>
            </a:r>
            <a:endParaRPr kumimoji="1" lang="en-US" altLang="zh-CN">
              <a:solidFill>
                <a:schemeClr val="bg2">
                  <a:lumMod val="10000"/>
                </a:schemeClr>
              </a:solidFill>
              <a:latin typeface="Verdana" pitchFamily="34" charset="0"/>
            </a:endParaRPr>
          </a:p>
          <a:p>
            <a:pPr marL="468000" lvl="1" indent="-468000" eaLnBrk="1" hangingPunct="1">
              <a:lnSpc>
                <a:spcPct val="140000"/>
              </a:lnSpc>
              <a:spcBef>
                <a:spcPts val="0"/>
              </a:spcBef>
              <a:buClr>
                <a:schemeClr val="tx1"/>
              </a:buClr>
              <a:buSzPct val="100000"/>
              <a:buFont typeface="Wingdings" pitchFamily="2" charset="2"/>
              <a:buChar char=""/>
              <a:defRPr/>
            </a:pPr>
            <a:r>
              <a:rPr kumimoji="1" lang="zh-CN" altLang="en-US">
                <a:solidFill>
                  <a:schemeClr val="bg2">
                    <a:lumMod val="10000"/>
                  </a:schemeClr>
                </a:solidFill>
                <a:latin typeface="Verdana" pitchFamily="34" charset="0"/>
              </a:rPr>
              <a:t>十字链表：将有向图的邻接表和逆邻接表相结合</a:t>
            </a:r>
          </a:p>
        </p:txBody>
      </p:sp>
    </p:spTree>
    <p:extLst>
      <p:ext uri="{BB962C8B-B14F-4D97-AF65-F5344CB8AC3E}">
        <p14:creationId xmlns:p14="http://schemas.microsoft.com/office/powerpoint/2010/main" val="402221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animEffect transition="in" filter="wipe(left)">
                                      <p:cBhvr>
                                        <p:cTn id="29" dur="500"/>
                                        <p:tgtEl>
                                          <p:spTgt spid="1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6">
                                            <p:txEl>
                                              <p:pRg st="1" end="1"/>
                                            </p:txEl>
                                          </p:spTgt>
                                        </p:tgtEl>
                                        <p:attrNameLst>
                                          <p:attrName>style.visibility</p:attrName>
                                        </p:attrNameLst>
                                      </p:cBhvr>
                                      <p:to>
                                        <p:strVal val="visible"/>
                                      </p:to>
                                    </p:set>
                                    <p:animEffect transition="in" filter="wipe(left)">
                                      <p:cBhvr>
                                        <p:cTn id="34" dur="500"/>
                                        <p:tgtEl>
                                          <p:spTgt spid="16">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6">
                                            <p:txEl>
                                              <p:pRg st="2" end="2"/>
                                            </p:txEl>
                                          </p:spTgt>
                                        </p:tgtEl>
                                        <p:attrNameLst>
                                          <p:attrName>style.visibility</p:attrName>
                                        </p:attrNameLst>
                                      </p:cBhvr>
                                      <p:to>
                                        <p:strVal val="visible"/>
                                      </p:to>
                                    </p:set>
                                    <p:animEffect transition="in" filter="wipe(left)">
                                      <p:cBhvr>
                                        <p:cTn id="39" dur="500"/>
                                        <p:tgtEl>
                                          <p:spTgt spid="16">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6">
                                            <p:txEl>
                                              <p:pRg st="3" end="3"/>
                                            </p:txEl>
                                          </p:spTgt>
                                        </p:tgtEl>
                                        <p:attrNameLst>
                                          <p:attrName>style.visibility</p:attrName>
                                        </p:attrNameLst>
                                      </p:cBhvr>
                                      <p:to>
                                        <p:strVal val="visible"/>
                                      </p:to>
                                    </p:set>
                                    <p:animEffect transition="in" filter="wipe(left)">
                                      <p:cBhvr>
                                        <p:cTn id="44" dur="500"/>
                                        <p:tgtEl>
                                          <p:spTgt spid="16">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6">
                                            <p:txEl>
                                              <p:pRg st="4" end="4"/>
                                            </p:txEl>
                                          </p:spTgt>
                                        </p:tgtEl>
                                        <p:attrNameLst>
                                          <p:attrName>style.visibility</p:attrName>
                                        </p:attrNameLst>
                                      </p:cBhvr>
                                      <p:to>
                                        <p:strVal val="visible"/>
                                      </p:to>
                                    </p:set>
                                    <p:animEffect transition="in" filter="wipe(left)">
                                      <p:cBhvr>
                                        <p:cTn id="49" dur="500"/>
                                        <p:tgtEl>
                                          <p:spTgt spid="16">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
                                            <p:txEl>
                                              <p:pRg st="5" end="5"/>
                                            </p:txEl>
                                          </p:spTgt>
                                        </p:tgtEl>
                                        <p:attrNameLst>
                                          <p:attrName>style.visibility</p:attrName>
                                        </p:attrNameLst>
                                      </p:cBhvr>
                                      <p:to>
                                        <p:strVal val="visible"/>
                                      </p:to>
                                    </p:set>
                                    <p:animEffect transition="in" filter="wipe(left)">
                                      <p:cBhvr>
                                        <p:cTn id="54"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build="p" bldLvl="5"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Text Box 32"/>
          <p:cNvSpPr txBox="1">
            <a:spLocks noChangeArrowheads="1"/>
          </p:cNvSpPr>
          <p:nvPr/>
        </p:nvSpPr>
        <p:spPr bwMode="auto">
          <a:xfrm>
            <a:off x="8172400" y="5877272"/>
            <a:ext cx="900000" cy="900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299764945"/>
              </p:ext>
            </p:extLst>
          </p:nvPr>
        </p:nvGraphicFramePr>
        <p:xfrm>
          <a:off x="6805382" y="4454578"/>
          <a:ext cx="2243137" cy="2320925"/>
        </p:xfrm>
        <a:graphic>
          <a:graphicData uri="http://schemas.openxmlformats.org/presentationml/2006/ole">
            <mc:AlternateContent xmlns:mc="http://schemas.openxmlformats.org/markup-compatibility/2006">
              <mc:Choice xmlns:v="urn:schemas-microsoft-com:vml" Requires="v">
                <p:oleObj spid="_x0000_s179276" name="Visio" r:id="rId4" imgW="3598499" imgH="3684329" progId="Visio.Drawing.11">
                  <p:embed/>
                </p:oleObj>
              </mc:Choice>
              <mc:Fallback>
                <p:oleObj name="Visio" r:id="rId4" imgW="3598499" imgH="3684329" progId="Visio.Drawing.11">
                  <p:embed/>
                  <p:pic>
                    <p:nvPicPr>
                      <p:cNvPr id="0" name=""/>
                      <p:cNvPicPr>
                        <a:picLocks noChangeAspect="1" noChangeArrowheads="1"/>
                      </p:cNvPicPr>
                      <p:nvPr/>
                    </p:nvPicPr>
                    <p:blipFill>
                      <a:blip r:embed="rId5"/>
                      <a:srcRect/>
                      <a:stretch>
                        <a:fillRect/>
                      </a:stretch>
                    </p:blipFill>
                    <p:spPr bwMode="auto">
                      <a:xfrm>
                        <a:off x="6805382" y="4454578"/>
                        <a:ext cx="2243137"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 name="Line 73"/>
          <p:cNvSpPr>
            <a:spLocks noChangeShapeType="1"/>
          </p:cNvSpPr>
          <p:nvPr/>
        </p:nvSpPr>
        <p:spPr bwMode="auto">
          <a:xfrm>
            <a:off x="1908175" y="1102431"/>
            <a:ext cx="2273300" cy="0"/>
          </a:xfrm>
          <a:prstGeom prst="line">
            <a:avLst/>
          </a:prstGeom>
          <a:noFill/>
          <a:ln w="57150" cap="rnd">
            <a:solidFill>
              <a:srgbClr val="0000FF"/>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89" name="Line 75"/>
          <p:cNvSpPr>
            <a:spLocks noChangeShapeType="1"/>
          </p:cNvSpPr>
          <p:nvPr/>
        </p:nvSpPr>
        <p:spPr bwMode="auto">
          <a:xfrm>
            <a:off x="1913672" y="2805501"/>
            <a:ext cx="540000" cy="0"/>
          </a:xfrm>
          <a:prstGeom prst="line">
            <a:avLst/>
          </a:prstGeom>
          <a:noFill/>
          <a:ln w="57150" cap="rnd">
            <a:solidFill>
              <a:srgbClr val="0000FF"/>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grpSp>
        <p:nvGrpSpPr>
          <p:cNvPr id="90" name="Group 95"/>
          <p:cNvGrpSpPr>
            <a:grpSpLocks/>
          </p:cNvGrpSpPr>
          <p:nvPr/>
        </p:nvGrpSpPr>
        <p:grpSpPr bwMode="auto">
          <a:xfrm>
            <a:off x="1477963" y="1110369"/>
            <a:ext cx="1855788" cy="1460500"/>
            <a:chOff x="931" y="1872"/>
            <a:chExt cx="1169" cy="920"/>
          </a:xfrm>
        </p:grpSpPr>
        <p:sp>
          <p:nvSpPr>
            <p:cNvPr id="91" name="Line 80"/>
            <p:cNvSpPr>
              <a:spLocks noChangeShapeType="1"/>
            </p:cNvSpPr>
            <p:nvPr/>
          </p:nvSpPr>
          <p:spPr bwMode="auto">
            <a:xfrm>
              <a:off x="931" y="1872"/>
              <a:ext cx="0" cy="216"/>
            </a:xfrm>
            <a:prstGeom prst="line">
              <a:avLst/>
            </a:prstGeom>
            <a:noFill/>
            <a:ln w="57150" cap="rnd">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92" name="Line 81"/>
            <p:cNvSpPr>
              <a:spLocks noChangeShapeType="1"/>
            </p:cNvSpPr>
            <p:nvPr/>
          </p:nvSpPr>
          <p:spPr bwMode="auto">
            <a:xfrm>
              <a:off x="931" y="2089"/>
              <a:ext cx="1168" cy="0"/>
            </a:xfrm>
            <a:prstGeom prst="line">
              <a:avLst/>
            </a:prstGeom>
            <a:noFill/>
            <a:ln w="57150" cap="rnd">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93" name="Line 82"/>
            <p:cNvSpPr>
              <a:spLocks noChangeShapeType="1"/>
            </p:cNvSpPr>
            <p:nvPr/>
          </p:nvSpPr>
          <p:spPr bwMode="auto">
            <a:xfrm>
              <a:off x="2100" y="2089"/>
              <a:ext cx="0" cy="703"/>
            </a:xfrm>
            <a:prstGeom prst="line">
              <a:avLst/>
            </a:prstGeom>
            <a:noFill/>
            <a:ln w="57150" cap="rnd">
              <a:solidFill>
                <a:srgbClr val="C00000"/>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grpSp>
      <p:grpSp>
        <p:nvGrpSpPr>
          <p:cNvPr id="94" name="Group 96"/>
          <p:cNvGrpSpPr>
            <a:grpSpLocks/>
          </p:cNvGrpSpPr>
          <p:nvPr/>
        </p:nvGrpSpPr>
        <p:grpSpPr bwMode="auto">
          <a:xfrm>
            <a:off x="1455738" y="1313568"/>
            <a:ext cx="3254376" cy="987425"/>
            <a:chOff x="917" y="2000"/>
            <a:chExt cx="2050" cy="622"/>
          </a:xfrm>
        </p:grpSpPr>
        <p:sp>
          <p:nvSpPr>
            <p:cNvPr id="95" name="Line 84"/>
            <p:cNvSpPr>
              <a:spLocks noChangeShapeType="1"/>
            </p:cNvSpPr>
            <p:nvPr/>
          </p:nvSpPr>
          <p:spPr bwMode="auto">
            <a:xfrm flipH="1">
              <a:off x="917" y="2390"/>
              <a:ext cx="1" cy="232"/>
            </a:xfrm>
            <a:prstGeom prst="line">
              <a:avLst/>
            </a:prstGeom>
            <a:noFill/>
            <a:ln w="57150" cap="rnd">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96" name="Line 85"/>
            <p:cNvSpPr>
              <a:spLocks noChangeShapeType="1"/>
            </p:cNvSpPr>
            <p:nvPr/>
          </p:nvSpPr>
          <p:spPr bwMode="auto">
            <a:xfrm>
              <a:off x="918" y="2622"/>
              <a:ext cx="2041" cy="0"/>
            </a:xfrm>
            <a:prstGeom prst="line">
              <a:avLst/>
            </a:prstGeom>
            <a:noFill/>
            <a:ln w="57150" cap="rnd">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97" name="Line 86"/>
            <p:cNvSpPr>
              <a:spLocks noChangeShapeType="1"/>
            </p:cNvSpPr>
            <p:nvPr/>
          </p:nvSpPr>
          <p:spPr bwMode="auto">
            <a:xfrm flipV="1">
              <a:off x="2967" y="2000"/>
              <a:ext cx="0" cy="622"/>
            </a:xfrm>
            <a:prstGeom prst="line">
              <a:avLst/>
            </a:prstGeom>
            <a:noFill/>
            <a:ln w="57150" cap="rnd">
              <a:solidFill>
                <a:srgbClr val="C00000"/>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grpSp>
      <p:sp>
        <p:nvSpPr>
          <p:cNvPr id="98" name="Line 76"/>
          <p:cNvSpPr>
            <a:spLocks noChangeShapeType="1"/>
          </p:cNvSpPr>
          <p:nvPr/>
        </p:nvSpPr>
        <p:spPr bwMode="auto">
          <a:xfrm>
            <a:off x="3745230" y="2794706"/>
            <a:ext cx="3708000" cy="0"/>
          </a:xfrm>
          <a:prstGeom prst="line">
            <a:avLst/>
          </a:prstGeom>
          <a:noFill/>
          <a:ln w="57150" cap="rnd">
            <a:solidFill>
              <a:srgbClr val="0000FF"/>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grpSp>
        <p:nvGrpSpPr>
          <p:cNvPr id="99" name="Group 113"/>
          <p:cNvGrpSpPr>
            <a:grpSpLocks/>
          </p:cNvGrpSpPr>
          <p:nvPr/>
        </p:nvGrpSpPr>
        <p:grpSpPr bwMode="auto">
          <a:xfrm>
            <a:off x="2471738" y="897643"/>
            <a:ext cx="6376987" cy="2921000"/>
            <a:chOff x="1557" y="1743"/>
            <a:chExt cx="4017" cy="1840"/>
          </a:xfrm>
        </p:grpSpPr>
        <p:grpSp>
          <p:nvGrpSpPr>
            <p:cNvPr id="100" name="Group 100"/>
            <p:cNvGrpSpPr>
              <a:grpSpLocks/>
            </p:cNvGrpSpPr>
            <p:nvPr/>
          </p:nvGrpSpPr>
          <p:grpSpPr bwMode="auto">
            <a:xfrm>
              <a:off x="1557" y="1743"/>
              <a:ext cx="4017" cy="1840"/>
              <a:chOff x="1557" y="1743"/>
              <a:chExt cx="4017" cy="1840"/>
            </a:xfrm>
          </p:grpSpPr>
          <p:sp>
            <p:nvSpPr>
              <p:cNvPr id="123" name="Rectangle 39"/>
              <p:cNvSpPr>
                <a:spLocks noChangeArrowheads="1"/>
              </p:cNvSpPr>
              <p:nvPr/>
            </p:nvSpPr>
            <p:spPr bwMode="auto">
              <a:xfrm>
                <a:off x="3737" y="1747"/>
                <a:ext cx="867" cy="256"/>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1  3</a:t>
                </a:r>
              </a:p>
            </p:txBody>
          </p:sp>
          <p:sp>
            <p:nvSpPr>
              <p:cNvPr id="124" name="Rectangle 44"/>
              <p:cNvSpPr>
                <a:spLocks noChangeArrowheads="1"/>
              </p:cNvSpPr>
              <p:nvPr/>
            </p:nvSpPr>
            <p:spPr bwMode="auto">
              <a:xfrm>
                <a:off x="2639" y="1743"/>
                <a:ext cx="867" cy="256"/>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1  2</a:t>
                </a:r>
              </a:p>
            </p:txBody>
          </p:sp>
          <p:sp>
            <p:nvSpPr>
              <p:cNvPr id="125" name="Rectangle 49"/>
              <p:cNvSpPr>
                <a:spLocks noChangeArrowheads="1"/>
              </p:cNvSpPr>
              <p:nvPr/>
            </p:nvSpPr>
            <p:spPr bwMode="auto">
              <a:xfrm>
                <a:off x="4707" y="2812"/>
                <a:ext cx="867" cy="256"/>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3  4</a:t>
                </a:r>
              </a:p>
            </p:txBody>
          </p:sp>
          <p:sp>
            <p:nvSpPr>
              <p:cNvPr id="126" name="Rectangle 54"/>
              <p:cNvSpPr>
                <a:spLocks noChangeArrowheads="1"/>
              </p:cNvSpPr>
              <p:nvPr/>
            </p:nvSpPr>
            <p:spPr bwMode="auto">
              <a:xfrm>
                <a:off x="1557" y="2812"/>
                <a:ext cx="867" cy="256"/>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3  1</a:t>
                </a:r>
              </a:p>
            </p:txBody>
          </p:sp>
          <p:sp>
            <p:nvSpPr>
              <p:cNvPr id="127" name="Rectangle 59"/>
              <p:cNvSpPr>
                <a:spLocks noChangeArrowheads="1"/>
              </p:cNvSpPr>
              <p:nvPr/>
            </p:nvSpPr>
            <p:spPr bwMode="auto">
              <a:xfrm>
                <a:off x="3710" y="3319"/>
                <a:ext cx="867" cy="256"/>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4  3</a:t>
                </a:r>
              </a:p>
            </p:txBody>
          </p:sp>
          <p:sp>
            <p:nvSpPr>
              <p:cNvPr id="128" name="Rectangle 64"/>
              <p:cNvSpPr>
                <a:spLocks noChangeArrowheads="1"/>
              </p:cNvSpPr>
              <p:nvPr/>
            </p:nvSpPr>
            <p:spPr bwMode="auto">
              <a:xfrm>
                <a:off x="2639" y="3327"/>
                <a:ext cx="867" cy="256"/>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4  2</a:t>
                </a:r>
              </a:p>
            </p:txBody>
          </p:sp>
          <p:sp>
            <p:nvSpPr>
              <p:cNvPr id="129" name="Rectangle 69"/>
              <p:cNvSpPr>
                <a:spLocks noChangeArrowheads="1"/>
              </p:cNvSpPr>
              <p:nvPr/>
            </p:nvSpPr>
            <p:spPr bwMode="auto">
              <a:xfrm>
                <a:off x="1567" y="3323"/>
                <a:ext cx="867" cy="256"/>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4  1</a:t>
                </a:r>
              </a:p>
            </p:txBody>
          </p:sp>
        </p:grpSp>
        <p:grpSp>
          <p:nvGrpSpPr>
            <p:cNvPr id="101" name="Group 112"/>
            <p:cNvGrpSpPr>
              <a:grpSpLocks/>
            </p:cNvGrpSpPr>
            <p:nvPr/>
          </p:nvGrpSpPr>
          <p:grpSpPr bwMode="auto">
            <a:xfrm>
              <a:off x="1789" y="1743"/>
              <a:ext cx="3579" cy="1840"/>
              <a:chOff x="1789" y="1743"/>
              <a:chExt cx="3579" cy="1840"/>
            </a:xfrm>
          </p:grpSpPr>
          <p:sp>
            <p:nvSpPr>
              <p:cNvPr id="102" name="Line 40"/>
              <p:cNvSpPr>
                <a:spLocks noChangeShapeType="1"/>
              </p:cNvSpPr>
              <p:nvPr/>
            </p:nvSpPr>
            <p:spPr bwMode="auto">
              <a:xfrm>
                <a:off x="4183" y="1747"/>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03" name="Line 41"/>
              <p:cNvSpPr>
                <a:spLocks noChangeShapeType="1"/>
              </p:cNvSpPr>
              <p:nvPr/>
            </p:nvSpPr>
            <p:spPr bwMode="auto">
              <a:xfrm>
                <a:off x="3969" y="1747"/>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04" name="Line 42"/>
              <p:cNvSpPr>
                <a:spLocks noChangeShapeType="1"/>
              </p:cNvSpPr>
              <p:nvPr/>
            </p:nvSpPr>
            <p:spPr bwMode="auto">
              <a:xfrm>
                <a:off x="4398" y="1747"/>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05" name="Line 45"/>
              <p:cNvSpPr>
                <a:spLocks noChangeShapeType="1"/>
              </p:cNvSpPr>
              <p:nvPr/>
            </p:nvSpPr>
            <p:spPr bwMode="auto">
              <a:xfrm>
                <a:off x="3085" y="1743"/>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06" name="Line 46"/>
              <p:cNvSpPr>
                <a:spLocks noChangeShapeType="1"/>
              </p:cNvSpPr>
              <p:nvPr/>
            </p:nvSpPr>
            <p:spPr bwMode="auto">
              <a:xfrm>
                <a:off x="2871" y="1743"/>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07" name="Line 47"/>
              <p:cNvSpPr>
                <a:spLocks noChangeShapeType="1"/>
              </p:cNvSpPr>
              <p:nvPr/>
            </p:nvSpPr>
            <p:spPr bwMode="auto">
              <a:xfrm>
                <a:off x="3300" y="1743"/>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08" name="Line 50"/>
              <p:cNvSpPr>
                <a:spLocks noChangeShapeType="1"/>
              </p:cNvSpPr>
              <p:nvPr/>
            </p:nvSpPr>
            <p:spPr bwMode="auto">
              <a:xfrm>
                <a:off x="5153" y="2812"/>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09" name="Line 51"/>
              <p:cNvSpPr>
                <a:spLocks noChangeShapeType="1"/>
              </p:cNvSpPr>
              <p:nvPr/>
            </p:nvSpPr>
            <p:spPr bwMode="auto">
              <a:xfrm>
                <a:off x="4939" y="2812"/>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0" name="Line 52"/>
              <p:cNvSpPr>
                <a:spLocks noChangeShapeType="1"/>
              </p:cNvSpPr>
              <p:nvPr/>
            </p:nvSpPr>
            <p:spPr bwMode="auto">
              <a:xfrm>
                <a:off x="5368" y="2812"/>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1" name="Line 55"/>
              <p:cNvSpPr>
                <a:spLocks noChangeShapeType="1"/>
              </p:cNvSpPr>
              <p:nvPr/>
            </p:nvSpPr>
            <p:spPr bwMode="auto">
              <a:xfrm>
                <a:off x="2003" y="2812"/>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2" name="Line 56"/>
              <p:cNvSpPr>
                <a:spLocks noChangeShapeType="1"/>
              </p:cNvSpPr>
              <p:nvPr/>
            </p:nvSpPr>
            <p:spPr bwMode="auto">
              <a:xfrm>
                <a:off x="1789" y="2812"/>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3" name="Line 57"/>
              <p:cNvSpPr>
                <a:spLocks noChangeShapeType="1"/>
              </p:cNvSpPr>
              <p:nvPr/>
            </p:nvSpPr>
            <p:spPr bwMode="auto">
              <a:xfrm>
                <a:off x="2218" y="2812"/>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4" name="Line 60"/>
              <p:cNvSpPr>
                <a:spLocks noChangeShapeType="1"/>
              </p:cNvSpPr>
              <p:nvPr/>
            </p:nvSpPr>
            <p:spPr bwMode="auto">
              <a:xfrm>
                <a:off x="4156" y="3319"/>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5" name="Line 61"/>
              <p:cNvSpPr>
                <a:spLocks noChangeShapeType="1"/>
              </p:cNvSpPr>
              <p:nvPr/>
            </p:nvSpPr>
            <p:spPr bwMode="auto">
              <a:xfrm>
                <a:off x="3931" y="3319"/>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6" name="Line 62"/>
              <p:cNvSpPr>
                <a:spLocks noChangeShapeType="1"/>
              </p:cNvSpPr>
              <p:nvPr/>
            </p:nvSpPr>
            <p:spPr bwMode="auto">
              <a:xfrm>
                <a:off x="4371" y="3319"/>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7" name="Line 65"/>
              <p:cNvSpPr>
                <a:spLocks noChangeShapeType="1"/>
              </p:cNvSpPr>
              <p:nvPr/>
            </p:nvSpPr>
            <p:spPr bwMode="auto">
              <a:xfrm>
                <a:off x="3085" y="3327"/>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8" name="Line 66"/>
              <p:cNvSpPr>
                <a:spLocks noChangeShapeType="1"/>
              </p:cNvSpPr>
              <p:nvPr/>
            </p:nvSpPr>
            <p:spPr bwMode="auto">
              <a:xfrm>
                <a:off x="2871" y="3327"/>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9" name="Line 67"/>
              <p:cNvSpPr>
                <a:spLocks noChangeShapeType="1"/>
              </p:cNvSpPr>
              <p:nvPr/>
            </p:nvSpPr>
            <p:spPr bwMode="auto">
              <a:xfrm>
                <a:off x="3300" y="3327"/>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20" name="Line 70"/>
              <p:cNvSpPr>
                <a:spLocks noChangeShapeType="1"/>
              </p:cNvSpPr>
              <p:nvPr/>
            </p:nvSpPr>
            <p:spPr bwMode="auto">
              <a:xfrm>
                <a:off x="2013" y="3323"/>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21" name="Line 71"/>
              <p:cNvSpPr>
                <a:spLocks noChangeShapeType="1"/>
              </p:cNvSpPr>
              <p:nvPr/>
            </p:nvSpPr>
            <p:spPr bwMode="auto">
              <a:xfrm>
                <a:off x="1799" y="3323"/>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22" name="Line 72"/>
              <p:cNvSpPr>
                <a:spLocks noChangeShapeType="1"/>
              </p:cNvSpPr>
              <p:nvPr/>
            </p:nvSpPr>
            <p:spPr bwMode="auto">
              <a:xfrm>
                <a:off x="2228" y="3323"/>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grpSp>
      </p:grpSp>
      <p:sp>
        <p:nvSpPr>
          <p:cNvPr id="130" name="Line 74"/>
          <p:cNvSpPr>
            <a:spLocks noChangeShapeType="1"/>
          </p:cNvSpPr>
          <p:nvPr/>
        </p:nvSpPr>
        <p:spPr bwMode="auto">
          <a:xfrm>
            <a:off x="5445379" y="1102431"/>
            <a:ext cx="476250" cy="0"/>
          </a:xfrm>
          <a:prstGeom prst="line">
            <a:avLst/>
          </a:prstGeom>
          <a:noFill/>
          <a:ln w="57150" cap="rnd">
            <a:solidFill>
              <a:srgbClr val="0000FF"/>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131" name="Line 77"/>
          <p:cNvSpPr>
            <a:spLocks noChangeShapeType="1"/>
          </p:cNvSpPr>
          <p:nvPr/>
        </p:nvSpPr>
        <p:spPr bwMode="auto">
          <a:xfrm>
            <a:off x="1931289" y="3612840"/>
            <a:ext cx="540000" cy="0"/>
          </a:xfrm>
          <a:prstGeom prst="line">
            <a:avLst/>
          </a:prstGeom>
          <a:noFill/>
          <a:ln w="57150" cap="rnd">
            <a:solidFill>
              <a:srgbClr val="0000FF"/>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132" name="Line 78"/>
          <p:cNvSpPr>
            <a:spLocks noChangeShapeType="1"/>
          </p:cNvSpPr>
          <p:nvPr/>
        </p:nvSpPr>
        <p:spPr bwMode="auto">
          <a:xfrm>
            <a:off x="3747453" y="3605918"/>
            <a:ext cx="423862" cy="0"/>
          </a:xfrm>
          <a:prstGeom prst="line">
            <a:avLst/>
          </a:prstGeom>
          <a:noFill/>
          <a:ln w="57150" cap="rnd">
            <a:solidFill>
              <a:srgbClr val="0000FF"/>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133" name="Line 79"/>
          <p:cNvSpPr>
            <a:spLocks noChangeShapeType="1"/>
          </p:cNvSpPr>
          <p:nvPr/>
        </p:nvSpPr>
        <p:spPr bwMode="auto">
          <a:xfrm>
            <a:off x="5449787" y="3605918"/>
            <a:ext cx="417079" cy="0"/>
          </a:xfrm>
          <a:prstGeom prst="line">
            <a:avLst/>
          </a:prstGeom>
          <a:noFill/>
          <a:ln w="57150" cap="rnd">
            <a:solidFill>
              <a:srgbClr val="0000FF"/>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134" name="Line 83"/>
          <p:cNvSpPr>
            <a:spLocks noChangeShapeType="1"/>
          </p:cNvSpPr>
          <p:nvPr/>
        </p:nvSpPr>
        <p:spPr bwMode="auto">
          <a:xfrm>
            <a:off x="3339465" y="2811787"/>
            <a:ext cx="0" cy="576000"/>
          </a:xfrm>
          <a:prstGeom prst="line">
            <a:avLst/>
          </a:prstGeom>
          <a:noFill/>
          <a:ln w="57150" cap="rnd">
            <a:solidFill>
              <a:srgbClr val="C00000"/>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135" name="Line 87"/>
          <p:cNvSpPr>
            <a:spLocks noChangeShapeType="1"/>
          </p:cNvSpPr>
          <p:nvPr/>
        </p:nvSpPr>
        <p:spPr bwMode="auto">
          <a:xfrm>
            <a:off x="5062538" y="1090810"/>
            <a:ext cx="0" cy="2304000"/>
          </a:xfrm>
          <a:prstGeom prst="line">
            <a:avLst/>
          </a:prstGeom>
          <a:noFill/>
          <a:ln w="57150" cap="rnd">
            <a:solidFill>
              <a:srgbClr val="C00000"/>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grpSp>
        <p:nvGrpSpPr>
          <p:cNvPr id="136" name="Group 97"/>
          <p:cNvGrpSpPr>
            <a:grpSpLocks/>
          </p:cNvGrpSpPr>
          <p:nvPr/>
        </p:nvGrpSpPr>
        <p:grpSpPr bwMode="auto">
          <a:xfrm>
            <a:off x="1435104" y="1321508"/>
            <a:ext cx="5078417" cy="1808164"/>
            <a:chOff x="904" y="2005"/>
            <a:chExt cx="3199" cy="1139"/>
          </a:xfrm>
        </p:grpSpPr>
        <p:sp>
          <p:nvSpPr>
            <p:cNvPr id="137" name="Line 88"/>
            <p:cNvSpPr>
              <a:spLocks noChangeShapeType="1"/>
            </p:cNvSpPr>
            <p:nvPr/>
          </p:nvSpPr>
          <p:spPr bwMode="auto">
            <a:xfrm>
              <a:off x="904" y="2936"/>
              <a:ext cx="0" cy="208"/>
            </a:xfrm>
            <a:prstGeom prst="line">
              <a:avLst/>
            </a:prstGeom>
            <a:noFill/>
            <a:ln w="57150" cap="rnd">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138" name="Line 89"/>
            <p:cNvSpPr>
              <a:spLocks noChangeShapeType="1"/>
            </p:cNvSpPr>
            <p:nvPr/>
          </p:nvSpPr>
          <p:spPr bwMode="auto">
            <a:xfrm>
              <a:off x="904" y="3144"/>
              <a:ext cx="3197" cy="0"/>
            </a:xfrm>
            <a:prstGeom prst="line">
              <a:avLst/>
            </a:prstGeom>
            <a:noFill/>
            <a:ln w="57150" cap="rnd">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139" name="Line 90"/>
            <p:cNvSpPr>
              <a:spLocks noChangeShapeType="1"/>
            </p:cNvSpPr>
            <p:nvPr/>
          </p:nvSpPr>
          <p:spPr bwMode="auto">
            <a:xfrm flipV="1">
              <a:off x="4103" y="2005"/>
              <a:ext cx="0" cy="1134"/>
            </a:xfrm>
            <a:prstGeom prst="line">
              <a:avLst/>
            </a:prstGeom>
            <a:noFill/>
            <a:ln w="57150" cap="rnd">
              <a:solidFill>
                <a:srgbClr val="C00000"/>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grpSp>
      <p:sp>
        <p:nvSpPr>
          <p:cNvPr id="140" name="Line 91"/>
          <p:cNvSpPr>
            <a:spLocks noChangeShapeType="1"/>
          </p:cNvSpPr>
          <p:nvPr/>
        </p:nvSpPr>
        <p:spPr bwMode="auto">
          <a:xfrm>
            <a:off x="6791325" y="1115893"/>
            <a:ext cx="0" cy="2268000"/>
          </a:xfrm>
          <a:prstGeom prst="line">
            <a:avLst/>
          </a:prstGeom>
          <a:noFill/>
          <a:ln w="57150" cap="rnd">
            <a:solidFill>
              <a:srgbClr val="C00000"/>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grpSp>
        <p:nvGrpSpPr>
          <p:cNvPr id="141" name="Group 98"/>
          <p:cNvGrpSpPr>
            <a:grpSpLocks/>
          </p:cNvGrpSpPr>
          <p:nvPr/>
        </p:nvGrpSpPr>
        <p:grpSpPr bwMode="auto">
          <a:xfrm>
            <a:off x="1441451" y="3012193"/>
            <a:ext cx="6918326" cy="1044575"/>
            <a:chOff x="908" y="3070"/>
            <a:chExt cx="4358" cy="658"/>
          </a:xfrm>
        </p:grpSpPr>
        <p:sp>
          <p:nvSpPr>
            <p:cNvPr id="142" name="Line 92"/>
            <p:cNvSpPr>
              <a:spLocks noChangeShapeType="1"/>
            </p:cNvSpPr>
            <p:nvPr/>
          </p:nvSpPr>
          <p:spPr bwMode="auto">
            <a:xfrm flipH="1">
              <a:off x="908" y="3475"/>
              <a:ext cx="0" cy="253"/>
            </a:xfrm>
            <a:prstGeom prst="line">
              <a:avLst/>
            </a:prstGeom>
            <a:noFill/>
            <a:ln w="57150" cap="rnd">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143" name="Line 93"/>
            <p:cNvSpPr>
              <a:spLocks noChangeShapeType="1"/>
            </p:cNvSpPr>
            <p:nvPr/>
          </p:nvSpPr>
          <p:spPr bwMode="auto">
            <a:xfrm>
              <a:off x="908" y="3728"/>
              <a:ext cx="4354" cy="0"/>
            </a:xfrm>
            <a:prstGeom prst="line">
              <a:avLst/>
            </a:prstGeom>
            <a:noFill/>
            <a:ln w="57150" cap="rnd">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144" name="Line 94"/>
            <p:cNvSpPr>
              <a:spLocks noChangeShapeType="1"/>
            </p:cNvSpPr>
            <p:nvPr/>
          </p:nvSpPr>
          <p:spPr bwMode="auto">
            <a:xfrm flipV="1">
              <a:off x="5266" y="3070"/>
              <a:ext cx="0" cy="656"/>
            </a:xfrm>
            <a:prstGeom prst="line">
              <a:avLst/>
            </a:prstGeom>
            <a:noFill/>
            <a:ln w="57150" cap="rnd">
              <a:solidFill>
                <a:srgbClr val="C00000"/>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grpSp>
      <p:sp>
        <p:nvSpPr>
          <p:cNvPr id="145" name="Text Box 101"/>
          <p:cNvSpPr txBox="1">
            <a:spLocks noChangeArrowheads="1"/>
          </p:cNvSpPr>
          <p:nvPr/>
        </p:nvSpPr>
        <p:spPr bwMode="auto">
          <a:xfrm>
            <a:off x="6984304" y="927999"/>
            <a:ext cx="3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spcBef>
                <a:spcPts val="0"/>
              </a:spcBef>
            </a:pPr>
            <a:r>
              <a:rPr kumimoji="1" lang="en-US" altLang="zh-CN" sz="2000" b="1" dirty="0">
                <a:solidFill>
                  <a:srgbClr val="3333FF"/>
                </a:solidFill>
                <a:latin typeface="Verdana" panose="020B0604030504040204" pitchFamily="34" charset="0"/>
                <a:ea typeface="Verdana" panose="020B0604030504040204" pitchFamily="34" charset="0"/>
                <a:cs typeface="Verdana" panose="020B0604030504040204" pitchFamily="34" charset="0"/>
              </a:rPr>
              <a:t>^</a:t>
            </a:r>
          </a:p>
        </p:txBody>
      </p:sp>
      <p:grpSp>
        <p:nvGrpSpPr>
          <p:cNvPr id="146" name="Group 108"/>
          <p:cNvGrpSpPr>
            <a:grpSpLocks/>
          </p:cNvGrpSpPr>
          <p:nvPr/>
        </p:nvGrpSpPr>
        <p:grpSpPr bwMode="auto">
          <a:xfrm>
            <a:off x="439739" y="896060"/>
            <a:ext cx="1681164" cy="2938465"/>
            <a:chOff x="277" y="2037"/>
            <a:chExt cx="1059" cy="1851"/>
          </a:xfrm>
        </p:grpSpPr>
        <p:sp>
          <p:nvSpPr>
            <p:cNvPr id="147" name="Text Box 102"/>
            <p:cNvSpPr txBox="1">
              <a:spLocks noChangeArrowheads="1"/>
            </p:cNvSpPr>
            <p:nvPr/>
          </p:nvSpPr>
          <p:spPr bwMode="auto">
            <a:xfrm>
              <a:off x="1066" y="2566"/>
              <a:ext cx="24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p>
          </p:txBody>
        </p:sp>
        <p:sp>
          <p:nvSpPr>
            <p:cNvPr id="148" name="Rectangle 19"/>
            <p:cNvSpPr>
              <a:spLocks noChangeArrowheads="1"/>
            </p:cNvSpPr>
            <p:nvPr/>
          </p:nvSpPr>
          <p:spPr bwMode="auto">
            <a:xfrm>
              <a:off x="514" y="2040"/>
              <a:ext cx="822" cy="244"/>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a:t>
              </a:r>
            </a:p>
          </p:txBody>
        </p:sp>
        <p:sp>
          <p:nvSpPr>
            <p:cNvPr id="149" name="Line 20"/>
            <p:cNvSpPr>
              <a:spLocks noChangeShapeType="1"/>
            </p:cNvSpPr>
            <p:nvPr/>
          </p:nvSpPr>
          <p:spPr bwMode="auto">
            <a:xfrm>
              <a:off x="781" y="2040"/>
              <a:ext cx="0" cy="244"/>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50" name="Line 21"/>
            <p:cNvSpPr>
              <a:spLocks noChangeShapeType="1"/>
            </p:cNvSpPr>
            <p:nvPr/>
          </p:nvSpPr>
          <p:spPr bwMode="auto">
            <a:xfrm>
              <a:off x="1048" y="2040"/>
              <a:ext cx="0" cy="244"/>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51" name="Rectangle 23"/>
            <p:cNvSpPr>
              <a:spLocks noChangeArrowheads="1"/>
            </p:cNvSpPr>
            <p:nvPr/>
          </p:nvSpPr>
          <p:spPr bwMode="auto">
            <a:xfrm>
              <a:off x="514" y="2558"/>
              <a:ext cx="822" cy="244"/>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2            </a:t>
              </a:r>
            </a:p>
          </p:txBody>
        </p:sp>
        <p:sp>
          <p:nvSpPr>
            <p:cNvPr id="152" name="Line 24"/>
            <p:cNvSpPr>
              <a:spLocks noChangeShapeType="1"/>
            </p:cNvSpPr>
            <p:nvPr/>
          </p:nvSpPr>
          <p:spPr bwMode="auto">
            <a:xfrm>
              <a:off x="781" y="2558"/>
              <a:ext cx="0" cy="244"/>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53" name="Line 25"/>
            <p:cNvSpPr>
              <a:spLocks noChangeShapeType="1"/>
            </p:cNvSpPr>
            <p:nvPr/>
          </p:nvSpPr>
          <p:spPr bwMode="auto">
            <a:xfrm>
              <a:off x="1048" y="2558"/>
              <a:ext cx="0" cy="244"/>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54" name="Rectangle 27"/>
            <p:cNvSpPr>
              <a:spLocks noChangeArrowheads="1"/>
            </p:cNvSpPr>
            <p:nvPr/>
          </p:nvSpPr>
          <p:spPr bwMode="auto">
            <a:xfrm>
              <a:off x="514" y="3118"/>
              <a:ext cx="822" cy="244"/>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a:t>
              </a:r>
            </a:p>
          </p:txBody>
        </p:sp>
        <p:sp>
          <p:nvSpPr>
            <p:cNvPr id="155" name="Line 28"/>
            <p:cNvSpPr>
              <a:spLocks noChangeShapeType="1"/>
            </p:cNvSpPr>
            <p:nvPr/>
          </p:nvSpPr>
          <p:spPr bwMode="auto">
            <a:xfrm>
              <a:off x="781" y="3118"/>
              <a:ext cx="0" cy="244"/>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56" name="Line 29"/>
            <p:cNvSpPr>
              <a:spLocks noChangeShapeType="1"/>
            </p:cNvSpPr>
            <p:nvPr/>
          </p:nvSpPr>
          <p:spPr bwMode="auto">
            <a:xfrm>
              <a:off x="1048" y="3118"/>
              <a:ext cx="0" cy="244"/>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57" name="Rectangle 31"/>
            <p:cNvSpPr>
              <a:spLocks noChangeArrowheads="1"/>
            </p:cNvSpPr>
            <p:nvPr/>
          </p:nvSpPr>
          <p:spPr bwMode="auto">
            <a:xfrm>
              <a:off x="514" y="3628"/>
              <a:ext cx="822" cy="244"/>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4</a:t>
              </a:r>
            </a:p>
          </p:txBody>
        </p:sp>
        <p:sp>
          <p:nvSpPr>
            <p:cNvPr id="158" name="Line 32"/>
            <p:cNvSpPr>
              <a:spLocks noChangeShapeType="1"/>
            </p:cNvSpPr>
            <p:nvPr/>
          </p:nvSpPr>
          <p:spPr bwMode="auto">
            <a:xfrm>
              <a:off x="781" y="3628"/>
              <a:ext cx="0" cy="244"/>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59" name="Line 33"/>
            <p:cNvSpPr>
              <a:spLocks noChangeShapeType="1"/>
            </p:cNvSpPr>
            <p:nvPr/>
          </p:nvSpPr>
          <p:spPr bwMode="auto">
            <a:xfrm>
              <a:off x="1048" y="3628"/>
              <a:ext cx="0" cy="244"/>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60" name="Text Box 34"/>
            <p:cNvSpPr txBox="1">
              <a:spLocks noChangeArrowheads="1"/>
            </p:cNvSpPr>
            <p:nvPr/>
          </p:nvSpPr>
          <p:spPr bwMode="auto">
            <a:xfrm>
              <a:off x="299" y="2037"/>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0</a:t>
              </a:r>
            </a:p>
          </p:txBody>
        </p:sp>
        <p:sp>
          <p:nvSpPr>
            <p:cNvPr id="161" name="Text Box 35"/>
            <p:cNvSpPr txBox="1">
              <a:spLocks noChangeArrowheads="1"/>
            </p:cNvSpPr>
            <p:nvPr/>
          </p:nvSpPr>
          <p:spPr bwMode="auto">
            <a:xfrm>
              <a:off x="288" y="2558"/>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a:t>
              </a:r>
            </a:p>
          </p:txBody>
        </p:sp>
        <p:sp>
          <p:nvSpPr>
            <p:cNvPr id="162" name="Text Box 36"/>
            <p:cNvSpPr txBox="1">
              <a:spLocks noChangeArrowheads="1"/>
            </p:cNvSpPr>
            <p:nvPr/>
          </p:nvSpPr>
          <p:spPr bwMode="auto">
            <a:xfrm>
              <a:off x="277" y="3114"/>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2</a:t>
              </a:r>
            </a:p>
          </p:txBody>
        </p:sp>
        <p:sp>
          <p:nvSpPr>
            <p:cNvPr id="163" name="Text Box 37"/>
            <p:cNvSpPr txBox="1">
              <a:spLocks noChangeArrowheads="1"/>
            </p:cNvSpPr>
            <p:nvPr/>
          </p:nvSpPr>
          <p:spPr bwMode="auto">
            <a:xfrm>
              <a:off x="310" y="3636"/>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a:t>
              </a:r>
            </a:p>
          </p:txBody>
        </p:sp>
      </p:grpSp>
      <p:sp>
        <p:nvSpPr>
          <p:cNvPr id="164" name="Text Box 106"/>
          <p:cNvSpPr txBox="1">
            <a:spLocks noChangeArrowheads="1"/>
          </p:cNvSpPr>
          <p:nvPr/>
        </p:nvSpPr>
        <p:spPr bwMode="auto">
          <a:xfrm>
            <a:off x="4903692" y="3418387"/>
            <a:ext cx="324000" cy="427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spcBef>
                <a:spcPts val="0"/>
              </a:spcBef>
            </a:pPr>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p>
        </p:txBody>
      </p:sp>
      <p:sp>
        <p:nvSpPr>
          <p:cNvPr id="165" name="Text Box 105"/>
          <p:cNvSpPr txBox="1">
            <a:spLocks noChangeArrowheads="1"/>
          </p:cNvSpPr>
          <p:nvPr/>
        </p:nvSpPr>
        <p:spPr bwMode="auto">
          <a:xfrm>
            <a:off x="3199302" y="3431831"/>
            <a:ext cx="324000" cy="39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spcBef>
                <a:spcPts val="0"/>
              </a:spcBef>
            </a:pPr>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p>
        </p:txBody>
      </p:sp>
      <p:sp>
        <p:nvSpPr>
          <p:cNvPr id="166" name="Text Box 104"/>
          <p:cNvSpPr txBox="1">
            <a:spLocks noChangeArrowheads="1"/>
          </p:cNvSpPr>
          <p:nvPr/>
        </p:nvSpPr>
        <p:spPr bwMode="auto">
          <a:xfrm>
            <a:off x="6928901" y="3418386"/>
            <a:ext cx="324000" cy="39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rIns="0" bIns="0">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spcBef>
                <a:spcPts val="0"/>
              </a:spcBef>
            </a:pPr>
            <a:r>
              <a:rPr kumimoji="1" lang="en-US" altLang="zh-CN" sz="2000" b="1" dirty="0">
                <a:solidFill>
                  <a:srgbClr val="3333FF"/>
                </a:solidFill>
                <a:latin typeface="Verdana" panose="020B0604030504040204" pitchFamily="34" charset="0"/>
                <a:ea typeface="Verdana" panose="020B0604030504040204" pitchFamily="34" charset="0"/>
                <a:cs typeface="Verdana" panose="020B0604030504040204" pitchFamily="34" charset="0"/>
              </a:rPr>
              <a:t>^</a:t>
            </a:r>
          </a:p>
        </p:txBody>
      </p:sp>
      <p:sp>
        <p:nvSpPr>
          <p:cNvPr id="167" name="Text Box 104"/>
          <p:cNvSpPr txBox="1">
            <a:spLocks noChangeArrowheads="1"/>
          </p:cNvSpPr>
          <p:nvPr/>
        </p:nvSpPr>
        <p:spPr bwMode="auto">
          <a:xfrm>
            <a:off x="6603464" y="3418386"/>
            <a:ext cx="324000" cy="39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rIns="0" bIns="0">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spcBef>
                <a:spcPts val="0"/>
              </a:spcBef>
            </a:pPr>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p>
        </p:txBody>
      </p:sp>
      <p:sp>
        <p:nvSpPr>
          <p:cNvPr id="168" name="Text Box 103"/>
          <p:cNvSpPr txBox="1">
            <a:spLocks noChangeArrowheads="1"/>
          </p:cNvSpPr>
          <p:nvPr/>
        </p:nvSpPr>
        <p:spPr bwMode="auto">
          <a:xfrm>
            <a:off x="8530380" y="2617479"/>
            <a:ext cx="324000" cy="35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rIns="0" bIns="0">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spcBef>
                <a:spcPts val="0"/>
              </a:spcBef>
            </a:pPr>
            <a:r>
              <a:rPr kumimoji="1" lang="en-US" altLang="zh-CN" sz="2000" b="1" dirty="0">
                <a:solidFill>
                  <a:srgbClr val="3333FF"/>
                </a:solidFill>
                <a:latin typeface="Verdana" panose="020B0604030504040204" pitchFamily="34" charset="0"/>
                <a:ea typeface="Verdana" panose="020B0604030504040204" pitchFamily="34" charset="0"/>
                <a:cs typeface="Verdana" panose="020B0604030504040204" pitchFamily="34" charset="0"/>
              </a:rPr>
              <a:t>^</a:t>
            </a:r>
          </a:p>
        </p:txBody>
      </p:sp>
      <p:sp>
        <p:nvSpPr>
          <p:cNvPr id="169" name="Text Box 103"/>
          <p:cNvSpPr txBox="1">
            <a:spLocks noChangeArrowheads="1"/>
          </p:cNvSpPr>
          <p:nvPr/>
        </p:nvSpPr>
        <p:spPr bwMode="auto">
          <a:xfrm>
            <a:off x="8191450" y="2617479"/>
            <a:ext cx="324000" cy="35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rIns="0" bIns="0">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spcBef>
                <a:spcPts val="0"/>
              </a:spcBef>
            </a:pPr>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p>
        </p:txBody>
      </p:sp>
      <p:sp>
        <p:nvSpPr>
          <p:cNvPr id="171" name="矩形 170"/>
          <p:cNvSpPr/>
          <p:nvPr/>
        </p:nvSpPr>
        <p:spPr>
          <a:xfrm>
            <a:off x="7468559" y="872154"/>
            <a:ext cx="1441169" cy="461665"/>
          </a:xfrm>
          <a:prstGeom prst="rect">
            <a:avLst/>
          </a:prstGeom>
        </p:spPr>
        <p:txBody>
          <a:bodyPr wrap="square">
            <a:noAutofit/>
          </a:bodyPr>
          <a:lstStyle/>
          <a:p>
            <a:pPr marL="0" lvl="1" algn="ctr">
              <a:spcBef>
                <a:spcPts val="0"/>
              </a:spcBef>
            </a:pPr>
            <a:r>
              <a:rPr kumimoji="1" lang="zh-CN" altLang="en-US" sz="2400" b="1" dirty="0">
                <a:solidFill>
                  <a:srgbClr val="0000FF"/>
                </a:solidFill>
                <a:latin typeface="Verdana" pitchFamily="34" charset="0"/>
                <a:ea typeface="微软雅黑" pitchFamily="34" charset="-122"/>
              </a:rPr>
              <a:t>邻接表</a:t>
            </a:r>
            <a:endParaRPr kumimoji="1" lang="en-US" altLang="zh-CN" sz="2400" b="1" dirty="0">
              <a:solidFill>
                <a:srgbClr val="0000FF"/>
              </a:solidFill>
              <a:latin typeface="Verdana" pitchFamily="34" charset="0"/>
              <a:ea typeface="微软雅黑" pitchFamily="34" charset="-122"/>
            </a:endParaRPr>
          </a:p>
        </p:txBody>
      </p:sp>
      <p:sp>
        <p:nvSpPr>
          <p:cNvPr id="172" name="矩形 171"/>
          <p:cNvSpPr/>
          <p:nvPr/>
        </p:nvSpPr>
        <p:spPr>
          <a:xfrm>
            <a:off x="4910869" y="1905065"/>
            <a:ext cx="1743815" cy="461665"/>
          </a:xfrm>
          <a:prstGeom prst="rect">
            <a:avLst/>
          </a:prstGeom>
        </p:spPr>
        <p:txBody>
          <a:bodyPr wrap="square">
            <a:noAutofit/>
          </a:bodyPr>
          <a:lstStyle/>
          <a:p>
            <a:pPr marL="0" lvl="1" algn="ctr">
              <a:spcBef>
                <a:spcPts val="0"/>
              </a:spcBef>
            </a:pPr>
            <a:r>
              <a:rPr kumimoji="1" lang="zh-CN" altLang="en-US" sz="2400" b="1" dirty="0">
                <a:solidFill>
                  <a:srgbClr val="C00000"/>
                </a:solidFill>
                <a:latin typeface="Verdana" pitchFamily="34" charset="0"/>
                <a:ea typeface="微软雅黑" pitchFamily="34" charset="-122"/>
              </a:rPr>
              <a:t>逆邻接表</a:t>
            </a:r>
            <a:endParaRPr kumimoji="1" lang="en-US" altLang="zh-CN" sz="2400" b="1" dirty="0">
              <a:solidFill>
                <a:srgbClr val="C00000"/>
              </a:solidFill>
              <a:latin typeface="Verdana" pitchFamily="34" charset="0"/>
              <a:ea typeface="微软雅黑" pitchFamily="34" charset="-122"/>
            </a:endParaRPr>
          </a:p>
        </p:txBody>
      </p:sp>
      <p:sp>
        <p:nvSpPr>
          <p:cNvPr id="173" name="标题 3"/>
          <p:cNvSpPr>
            <a:spLocks noGrp="1"/>
          </p:cNvSpPr>
          <p:nvPr>
            <p:ph type="title"/>
          </p:nvPr>
        </p:nvSpPr>
        <p:spPr>
          <a:xfrm>
            <a:off x="-1" y="42345"/>
            <a:ext cx="9149171" cy="597600"/>
          </a:xfrm>
        </p:spPr>
        <p:txBody>
          <a:bodyPr/>
          <a:lstStyle/>
          <a:p>
            <a:r>
              <a:rPr lang="zh-CN" altLang="en-US"/>
              <a:t>图的链式存储结构 ：十字链表</a:t>
            </a:r>
          </a:p>
        </p:txBody>
      </p:sp>
      <p:cxnSp>
        <p:nvCxnSpPr>
          <p:cNvPr id="174" name="直接连接符 173"/>
          <p:cNvCxnSpPr/>
          <p:nvPr/>
        </p:nvCxnSpPr>
        <p:spPr bwMode="auto">
          <a:xfrm>
            <a:off x="-3304" y="4293096"/>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
        <p:nvSpPr>
          <p:cNvPr id="175" name="Rectangle 3"/>
          <p:cNvSpPr txBox="1">
            <a:spLocks noChangeArrowheads="1"/>
          </p:cNvSpPr>
          <p:nvPr/>
        </p:nvSpPr>
        <p:spPr>
          <a:xfrm>
            <a:off x="0" y="4401108"/>
            <a:ext cx="9144000" cy="2456892"/>
          </a:xfrm>
          <a:prstGeom prst="rect">
            <a:avLst/>
          </a:prstGeom>
        </p:spPr>
        <p:txBody>
          <a:bodyPr>
            <a:noAutofit/>
          </a:bodyPr>
          <a:lstStyle>
            <a:lvl1pPr marL="466725" indent="-466725" algn="l" rtl="0" fontAlgn="base">
              <a:lnSpc>
                <a:spcPct val="150000"/>
              </a:lnSpc>
              <a:spcBef>
                <a:spcPct val="0"/>
              </a:spcBef>
              <a:spcAft>
                <a:spcPct val="0"/>
              </a:spcAft>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935038" indent="-466725" algn="l" rtl="0" fontAlgn="base">
              <a:lnSpc>
                <a:spcPct val="150000"/>
              </a:lnSpc>
              <a:spcBef>
                <a:spcPct val="0"/>
              </a:spcBef>
              <a:spcAft>
                <a:spcPct val="0"/>
              </a:spcAft>
              <a:buSzPct val="60000"/>
              <a:buFont typeface="Wingdings" pitchFamily="2" charset="2"/>
              <a:buChar char="l"/>
              <a:defRPr sz="2400" kern="1200">
                <a:solidFill>
                  <a:schemeClr val="tx1"/>
                </a:solidFill>
                <a:latin typeface="微软雅黑" panose="020B0503020204020204" pitchFamily="34" charset="-122"/>
                <a:ea typeface="微软雅黑" panose="020B0503020204020204" pitchFamily="34" charset="-122"/>
                <a:cs typeface="+mn-cs"/>
              </a:defRPr>
            </a:lvl2pPr>
            <a:lvl3pPr marL="1403350" indent="-466725" algn="l" rtl="0" fontAlgn="base">
              <a:lnSpc>
                <a:spcPct val="150000"/>
              </a:lnSpc>
              <a:spcBef>
                <a:spcPct val="0"/>
              </a:spcBef>
              <a:spcAft>
                <a:spcPct val="0"/>
              </a:spcAft>
              <a:buSzPct val="60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871663" indent="-466725" algn="l" rtl="0" fontAlgn="base">
              <a:lnSpc>
                <a:spcPct val="150000"/>
              </a:lnSpc>
              <a:spcBef>
                <a:spcPct val="0"/>
              </a:spcBef>
              <a:spcAft>
                <a:spcPct val="0"/>
              </a:spcAft>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8000" lvl="1" indent="-468000" eaLnBrk="1" hangingPunct="1">
              <a:spcBef>
                <a:spcPts val="300"/>
              </a:spcBef>
              <a:buClr>
                <a:schemeClr val="tx1"/>
              </a:buClr>
              <a:buSzPct val="100000"/>
              <a:buFont typeface="Wingdings" pitchFamily="2" charset="2"/>
              <a:buChar char=""/>
              <a:defRPr/>
            </a:pPr>
            <a:r>
              <a:rPr kumimoji="1" lang="zh-CN" altLang="en-US">
                <a:solidFill>
                  <a:schemeClr val="bg2">
                    <a:lumMod val="10000"/>
                  </a:schemeClr>
                </a:solidFill>
                <a:latin typeface="Verdana" pitchFamily="34" charset="0"/>
              </a:rPr>
              <a:t>思路：扩展头结点指针域，分别指向两种邻接表</a:t>
            </a:r>
          </a:p>
          <a:p>
            <a:pPr marL="468000" lvl="1" indent="-468000" eaLnBrk="1" hangingPunct="1">
              <a:spcBef>
                <a:spcPts val="300"/>
              </a:spcBef>
              <a:buClr>
                <a:schemeClr val="tx1"/>
              </a:buClr>
              <a:buSzPct val="100000"/>
              <a:buFont typeface="Wingdings" pitchFamily="2" charset="2"/>
              <a:buChar char=""/>
              <a:defRPr/>
            </a:pPr>
            <a:r>
              <a:rPr kumimoji="1" lang="zh-CN" altLang="en-US">
                <a:solidFill>
                  <a:schemeClr val="bg2">
                    <a:lumMod val="10000"/>
                  </a:schemeClr>
                </a:solidFill>
                <a:latin typeface="Verdana" pitchFamily="34" charset="0"/>
              </a:rPr>
              <a:t>相应地扩展链表结点</a:t>
            </a:r>
            <a:endParaRPr kumimoji="1" lang="en-US" altLang="zh-CN">
              <a:solidFill>
                <a:schemeClr val="bg2">
                  <a:lumMod val="10000"/>
                </a:schemeClr>
              </a:solidFill>
              <a:latin typeface="Verdana" pitchFamily="34" charset="0"/>
            </a:endParaRPr>
          </a:p>
          <a:p>
            <a:pPr marL="936000" lvl="1" indent="-468000" eaLnBrk="1" hangingPunct="1">
              <a:spcBef>
                <a:spcPts val="300"/>
              </a:spcBef>
              <a:buClr>
                <a:schemeClr val="tx1"/>
              </a:buClr>
              <a:defRPr/>
            </a:pPr>
            <a:r>
              <a:rPr lang="zh-CN" altLang="en-US">
                <a:latin typeface="Verdana" panose="020B0604030504040204" pitchFamily="34" charset="0"/>
                <a:cs typeface="Verdana" panose="020B0604030504040204" pitchFamily="34" charset="0"/>
              </a:rPr>
              <a:t>保存弧的弧头和弧尾信息</a:t>
            </a:r>
          </a:p>
          <a:p>
            <a:pPr marL="936000" lvl="1" indent="-468000" eaLnBrk="1" hangingPunct="1">
              <a:spcBef>
                <a:spcPts val="300"/>
              </a:spcBef>
              <a:buClr>
                <a:schemeClr val="tx1"/>
              </a:buClr>
              <a:defRPr/>
            </a:pPr>
            <a:r>
              <a:rPr lang="zh-CN" altLang="en-US">
                <a:latin typeface="Verdana" panose="020B0604030504040204" pitchFamily="34" charset="0"/>
                <a:cs typeface="Verdana" panose="020B0604030504040204" pitchFamily="34" charset="0"/>
              </a:rPr>
              <a:t>设置两个指针域，分别跟踪入度和出度</a:t>
            </a:r>
          </a:p>
        </p:txBody>
      </p:sp>
    </p:spTree>
    <p:extLst>
      <p:ext uri="{BB962C8B-B14F-4D97-AF65-F5344CB8AC3E}">
        <p14:creationId xmlns:p14="http://schemas.microsoft.com/office/powerpoint/2010/main" val="212916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wipe(left)">
                                      <p:cBhvr>
                                        <p:cTn id="7" dur="500"/>
                                        <p:tgtEl>
                                          <p:spTgt spid="175">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46"/>
                                        </p:tgtEl>
                                        <p:attrNameLst>
                                          <p:attrName>style.visibility</p:attrName>
                                        </p:attrNameLst>
                                      </p:cBhvr>
                                      <p:to>
                                        <p:strVal val="visible"/>
                                      </p:to>
                                    </p:set>
                                    <p:animEffect transition="in" filter="wipe(up)">
                                      <p:cBhvr>
                                        <p:cTn id="16" dur="500"/>
                                        <p:tgtEl>
                                          <p:spTgt spid="1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5">
                                            <p:txEl>
                                              <p:pRg st="1" end="1"/>
                                            </p:txEl>
                                          </p:spTgt>
                                        </p:tgtEl>
                                        <p:attrNameLst>
                                          <p:attrName>style.visibility</p:attrName>
                                        </p:attrNameLst>
                                      </p:cBhvr>
                                      <p:to>
                                        <p:strVal val="visible"/>
                                      </p:to>
                                    </p:set>
                                    <p:animEffect transition="in" filter="wipe(left)">
                                      <p:cBhvr>
                                        <p:cTn id="21" dur="500"/>
                                        <p:tgtEl>
                                          <p:spTgt spid="17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99"/>
                                        </p:tgtEl>
                                        <p:attrNameLst>
                                          <p:attrName>style.visibility</p:attrName>
                                        </p:attrNameLst>
                                      </p:cBhvr>
                                      <p:to>
                                        <p:strVal val="visible"/>
                                      </p:to>
                                    </p:set>
                                    <p:animEffect transition="in" filter="dissolve">
                                      <p:cBhvr>
                                        <p:cTn id="26" dur="500"/>
                                        <p:tgtEl>
                                          <p:spTgt spid="9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75">
                                            <p:txEl>
                                              <p:pRg st="2" end="2"/>
                                            </p:txEl>
                                          </p:spTgt>
                                        </p:tgtEl>
                                        <p:attrNameLst>
                                          <p:attrName>style.visibility</p:attrName>
                                        </p:attrNameLst>
                                      </p:cBhvr>
                                      <p:to>
                                        <p:strVal val="visible"/>
                                      </p:to>
                                    </p:set>
                                    <p:animEffect transition="in" filter="wipe(left)">
                                      <p:cBhvr>
                                        <p:cTn id="31" dur="500"/>
                                        <p:tgtEl>
                                          <p:spTgt spid="175">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75">
                                            <p:txEl>
                                              <p:pRg st="3" end="3"/>
                                            </p:txEl>
                                          </p:spTgt>
                                        </p:tgtEl>
                                        <p:attrNameLst>
                                          <p:attrName>style.visibility</p:attrName>
                                        </p:attrNameLst>
                                      </p:cBhvr>
                                      <p:to>
                                        <p:strVal val="visible"/>
                                      </p:to>
                                    </p:set>
                                    <p:animEffect transition="in" filter="wipe(left)">
                                      <p:cBhvr>
                                        <p:cTn id="36" dur="500"/>
                                        <p:tgtEl>
                                          <p:spTgt spid="175">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wipe(left)">
                                      <p:cBhvr>
                                        <p:cTn id="41" dur="500"/>
                                        <p:tgtEl>
                                          <p:spTgt spid="8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0"/>
                                        </p:tgtEl>
                                        <p:attrNameLst>
                                          <p:attrName>style.visibility</p:attrName>
                                        </p:attrNameLst>
                                      </p:cBhvr>
                                      <p:to>
                                        <p:strVal val="visible"/>
                                      </p:to>
                                    </p:set>
                                    <p:animEffect transition="in" filter="wipe(left)">
                                      <p:cBhvr>
                                        <p:cTn id="46" dur="500"/>
                                        <p:tgtEl>
                                          <p:spTgt spid="13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45">
                                            <p:txEl>
                                              <p:pRg st="0" end="0"/>
                                            </p:txEl>
                                          </p:spTgt>
                                        </p:tgtEl>
                                        <p:attrNameLst>
                                          <p:attrName>style.visibility</p:attrName>
                                        </p:attrNameLst>
                                      </p:cBhvr>
                                      <p:to>
                                        <p:strVal val="visible"/>
                                      </p:to>
                                    </p:set>
                                    <p:animEffect transition="in" filter="wipe(left)">
                                      <p:cBhvr>
                                        <p:cTn id="51" dur="500"/>
                                        <p:tgtEl>
                                          <p:spTgt spid="145">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89"/>
                                        </p:tgtEl>
                                        <p:attrNameLst>
                                          <p:attrName>style.visibility</p:attrName>
                                        </p:attrNameLst>
                                      </p:cBhvr>
                                      <p:to>
                                        <p:strVal val="visible"/>
                                      </p:to>
                                    </p:set>
                                    <p:animEffect transition="in" filter="wipe(left)">
                                      <p:cBhvr>
                                        <p:cTn id="56" dur="500"/>
                                        <p:tgtEl>
                                          <p:spTgt spid="8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98"/>
                                        </p:tgtEl>
                                        <p:attrNameLst>
                                          <p:attrName>style.visibility</p:attrName>
                                        </p:attrNameLst>
                                      </p:cBhvr>
                                      <p:to>
                                        <p:strVal val="visible"/>
                                      </p:to>
                                    </p:set>
                                    <p:animEffect transition="in" filter="wipe(left)">
                                      <p:cBhvr>
                                        <p:cTn id="61" dur="500"/>
                                        <p:tgtEl>
                                          <p:spTgt spid="98"/>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68">
                                            <p:txEl>
                                              <p:pRg st="0" end="0"/>
                                            </p:txEl>
                                          </p:spTgt>
                                        </p:tgtEl>
                                        <p:attrNameLst>
                                          <p:attrName>style.visibility</p:attrName>
                                        </p:attrNameLst>
                                      </p:cBhvr>
                                      <p:to>
                                        <p:strVal val="visible"/>
                                      </p:to>
                                    </p:set>
                                    <p:animEffect transition="in" filter="dissolve">
                                      <p:cBhvr>
                                        <p:cTn id="66" dur="500"/>
                                        <p:tgtEl>
                                          <p:spTgt spid="168">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31"/>
                                        </p:tgtEl>
                                        <p:attrNameLst>
                                          <p:attrName>style.visibility</p:attrName>
                                        </p:attrNameLst>
                                      </p:cBhvr>
                                      <p:to>
                                        <p:strVal val="visible"/>
                                      </p:to>
                                    </p:set>
                                    <p:animEffect transition="in" filter="wipe(left)">
                                      <p:cBhvr>
                                        <p:cTn id="71" dur="500"/>
                                        <p:tgtEl>
                                          <p:spTgt spid="13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32"/>
                                        </p:tgtEl>
                                        <p:attrNameLst>
                                          <p:attrName>style.visibility</p:attrName>
                                        </p:attrNameLst>
                                      </p:cBhvr>
                                      <p:to>
                                        <p:strVal val="visible"/>
                                      </p:to>
                                    </p:set>
                                    <p:animEffect transition="in" filter="wipe(left)">
                                      <p:cBhvr>
                                        <p:cTn id="76" dur="500"/>
                                        <p:tgtEl>
                                          <p:spTgt spid="13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33"/>
                                        </p:tgtEl>
                                        <p:attrNameLst>
                                          <p:attrName>style.visibility</p:attrName>
                                        </p:attrNameLst>
                                      </p:cBhvr>
                                      <p:to>
                                        <p:strVal val="visible"/>
                                      </p:to>
                                    </p:set>
                                    <p:animEffect transition="in" filter="wipe(left)">
                                      <p:cBhvr>
                                        <p:cTn id="81" dur="500"/>
                                        <p:tgtEl>
                                          <p:spTgt spid="133"/>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166">
                                            <p:txEl>
                                              <p:pRg st="0" end="0"/>
                                            </p:txEl>
                                          </p:spTgt>
                                        </p:tgtEl>
                                        <p:attrNameLst>
                                          <p:attrName>style.visibility</p:attrName>
                                        </p:attrNameLst>
                                      </p:cBhvr>
                                      <p:to>
                                        <p:strVal val="visible"/>
                                      </p:to>
                                    </p:set>
                                    <p:animEffect transition="in" filter="dissolve">
                                      <p:cBhvr>
                                        <p:cTn id="86" dur="500"/>
                                        <p:tgtEl>
                                          <p:spTgt spid="166">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71"/>
                                        </p:tgtEl>
                                        <p:attrNameLst>
                                          <p:attrName>style.visibility</p:attrName>
                                        </p:attrNameLst>
                                      </p:cBhvr>
                                      <p:to>
                                        <p:strVal val="visible"/>
                                      </p:to>
                                    </p:set>
                                    <p:animEffect transition="in" filter="wipe(left)">
                                      <p:cBhvr>
                                        <p:cTn id="91" dur="500"/>
                                        <p:tgtEl>
                                          <p:spTgt spid="17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90"/>
                                        </p:tgtEl>
                                        <p:attrNameLst>
                                          <p:attrName>style.visibility</p:attrName>
                                        </p:attrNameLst>
                                      </p:cBhvr>
                                      <p:to>
                                        <p:strVal val="visible"/>
                                      </p:to>
                                    </p:set>
                                    <p:animEffect transition="in" filter="wipe(up)">
                                      <p:cBhvr>
                                        <p:cTn id="96" dur="500"/>
                                        <p:tgtEl>
                                          <p:spTgt spid="9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wipe(up)">
                                      <p:cBhvr>
                                        <p:cTn id="101" dur="500"/>
                                        <p:tgtEl>
                                          <p:spTgt spid="134"/>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ntr" presetSubtype="32" fill="hold" grpId="0" nodeType="clickEffect">
                                  <p:stCondLst>
                                    <p:cond delay="0"/>
                                  </p:stCondLst>
                                  <p:childTnLst>
                                    <p:set>
                                      <p:cBhvr>
                                        <p:cTn id="105" dur="1" fill="hold">
                                          <p:stCondLst>
                                            <p:cond delay="0"/>
                                          </p:stCondLst>
                                        </p:cTn>
                                        <p:tgtEl>
                                          <p:spTgt spid="165">
                                            <p:txEl>
                                              <p:pRg st="0" end="0"/>
                                            </p:txEl>
                                          </p:spTgt>
                                        </p:tgtEl>
                                        <p:attrNameLst>
                                          <p:attrName>style.visibility</p:attrName>
                                        </p:attrNameLst>
                                      </p:cBhvr>
                                      <p:to>
                                        <p:strVal val="visible"/>
                                      </p:to>
                                    </p:set>
                                    <p:animEffect transition="in" filter="box(out)">
                                      <p:cBhvr>
                                        <p:cTn id="106" dur="500"/>
                                        <p:tgtEl>
                                          <p:spTgt spid="165">
                                            <p:txEl>
                                              <p:pRg st="0" end="0"/>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94"/>
                                        </p:tgtEl>
                                        <p:attrNameLst>
                                          <p:attrName>style.visibility</p:attrName>
                                        </p:attrNameLst>
                                      </p:cBhvr>
                                      <p:to>
                                        <p:strVal val="visible"/>
                                      </p:to>
                                    </p:set>
                                    <p:animEffect transition="in" filter="wipe(left)">
                                      <p:cBhvr>
                                        <p:cTn id="111" dur="500"/>
                                        <p:tgtEl>
                                          <p:spTgt spid="94"/>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135"/>
                                        </p:tgtEl>
                                        <p:attrNameLst>
                                          <p:attrName>style.visibility</p:attrName>
                                        </p:attrNameLst>
                                      </p:cBhvr>
                                      <p:to>
                                        <p:strVal val="visible"/>
                                      </p:to>
                                    </p:set>
                                    <p:animEffect transition="in" filter="wipe(up)">
                                      <p:cBhvr>
                                        <p:cTn id="116" dur="500"/>
                                        <p:tgtEl>
                                          <p:spTgt spid="135"/>
                                        </p:tgtEl>
                                      </p:cBhvr>
                                    </p:animEffect>
                                  </p:childTnLst>
                                </p:cTn>
                              </p:par>
                            </p:childTnLst>
                          </p:cTn>
                        </p:par>
                      </p:childTnLst>
                    </p:cTn>
                  </p:par>
                  <p:par>
                    <p:cTn id="117" fill="hold">
                      <p:stCondLst>
                        <p:cond delay="indefinite"/>
                      </p:stCondLst>
                      <p:childTnLst>
                        <p:par>
                          <p:cTn id="118" fill="hold">
                            <p:stCondLst>
                              <p:cond delay="0"/>
                            </p:stCondLst>
                            <p:childTnLst>
                              <p:par>
                                <p:cTn id="119" presetID="4" presetClass="entr" presetSubtype="32" fill="hold" grpId="0" nodeType="clickEffect">
                                  <p:stCondLst>
                                    <p:cond delay="0"/>
                                  </p:stCondLst>
                                  <p:childTnLst>
                                    <p:set>
                                      <p:cBhvr>
                                        <p:cTn id="120" dur="1" fill="hold">
                                          <p:stCondLst>
                                            <p:cond delay="0"/>
                                          </p:stCondLst>
                                        </p:cTn>
                                        <p:tgtEl>
                                          <p:spTgt spid="164">
                                            <p:txEl>
                                              <p:pRg st="0" end="0"/>
                                            </p:txEl>
                                          </p:spTgt>
                                        </p:tgtEl>
                                        <p:attrNameLst>
                                          <p:attrName>style.visibility</p:attrName>
                                        </p:attrNameLst>
                                      </p:cBhvr>
                                      <p:to>
                                        <p:strVal val="visible"/>
                                      </p:to>
                                    </p:set>
                                    <p:animEffect transition="in" filter="box(out)">
                                      <p:cBhvr>
                                        <p:cTn id="121" dur="500"/>
                                        <p:tgtEl>
                                          <p:spTgt spid="164">
                                            <p:txEl>
                                              <p:pRg st="0" end="0"/>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136"/>
                                        </p:tgtEl>
                                        <p:attrNameLst>
                                          <p:attrName>style.visibility</p:attrName>
                                        </p:attrNameLst>
                                      </p:cBhvr>
                                      <p:to>
                                        <p:strVal val="visible"/>
                                      </p:to>
                                    </p:set>
                                    <p:animEffect transition="in" filter="wipe(down)">
                                      <p:cBhvr>
                                        <p:cTn id="126" dur="500"/>
                                        <p:tgtEl>
                                          <p:spTgt spid="13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140"/>
                                        </p:tgtEl>
                                        <p:attrNameLst>
                                          <p:attrName>style.visibility</p:attrName>
                                        </p:attrNameLst>
                                      </p:cBhvr>
                                      <p:to>
                                        <p:strVal val="visible"/>
                                      </p:to>
                                    </p:set>
                                    <p:animEffect transition="in" filter="wipe(up)">
                                      <p:cBhvr>
                                        <p:cTn id="131" dur="500"/>
                                        <p:tgtEl>
                                          <p:spTgt spid="140"/>
                                        </p:tgtEl>
                                      </p:cBhvr>
                                    </p:animEffect>
                                  </p:childTnLst>
                                </p:cTn>
                              </p:par>
                            </p:childTnLst>
                          </p:cTn>
                        </p:par>
                      </p:childTnLst>
                    </p:cTn>
                  </p:par>
                  <p:par>
                    <p:cTn id="132" fill="hold">
                      <p:stCondLst>
                        <p:cond delay="indefinite"/>
                      </p:stCondLst>
                      <p:childTnLst>
                        <p:par>
                          <p:cTn id="133" fill="hold">
                            <p:stCondLst>
                              <p:cond delay="0"/>
                            </p:stCondLst>
                            <p:childTnLst>
                              <p:par>
                                <p:cTn id="134" presetID="4" presetClass="entr" presetSubtype="32" fill="hold" grpId="0" nodeType="clickEffect">
                                  <p:stCondLst>
                                    <p:cond delay="0"/>
                                  </p:stCondLst>
                                  <p:childTnLst>
                                    <p:set>
                                      <p:cBhvr>
                                        <p:cTn id="135" dur="1" fill="hold">
                                          <p:stCondLst>
                                            <p:cond delay="0"/>
                                          </p:stCondLst>
                                        </p:cTn>
                                        <p:tgtEl>
                                          <p:spTgt spid="167">
                                            <p:txEl>
                                              <p:pRg st="0" end="0"/>
                                            </p:txEl>
                                          </p:spTgt>
                                        </p:tgtEl>
                                        <p:attrNameLst>
                                          <p:attrName>style.visibility</p:attrName>
                                        </p:attrNameLst>
                                      </p:cBhvr>
                                      <p:to>
                                        <p:strVal val="visible"/>
                                      </p:to>
                                    </p:set>
                                    <p:animEffect transition="in" filter="box(out)">
                                      <p:cBhvr>
                                        <p:cTn id="136" dur="500"/>
                                        <p:tgtEl>
                                          <p:spTgt spid="167">
                                            <p:txEl>
                                              <p:pRg st="0" end="0"/>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nodeType="clickEffect">
                                  <p:stCondLst>
                                    <p:cond delay="0"/>
                                  </p:stCondLst>
                                  <p:childTnLst>
                                    <p:set>
                                      <p:cBhvr>
                                        <p:cTn id="140" dur="1" fill="hold">
                                          <p:stCondLst>
                                            <p:cond delay="0"/>
                                          </p:stCondLst>
                                        </p:cTn>
                                        <p:tgtEl>
                                          <p:spTgt spid="141"/>
                                        </p:tgtEl>
                                        <p:attrNameLst>
                                          <p:attrName>style.visibility</p:attrName>
                                        </p:attrNameLst>
                                      </p:cBhvr>
                                      <p:to>
                                        <p:strVal val="visible"/>
                                      </p:to>
                                    </p:set>
                                    <p:animEffect transition="in" filter="wipe(left)">
                                      <p:cBhvr>
                                        <p:cTn id="141" dur="500"/>
                                        <p:tgtEl>
                                          <p:spTgt spid="141"/>
                                        </p:tgtEl>
                                      </p:cBhvr>
                                    </p:animEffect>
                                  </p:childTnLst>
                                </p:cTn>
                              </p:par>
                            </p:childTnLst>
                          </p:cTn>
                        </p:par>
                      </p:childTnLst>
                    </p:cTn>
                  </p:par>
                  <p:par>
                    <p:cTn id="142" fill="hold">
                      <p:stCondLst>
                        <p:cond delay="indefinite"/>
                      </p:stCondLst>
                      <p:childTnLst>
                        <p:par>
                          <p:cTn id="143" fill="hold">
                            <p:stCondLst>
                              <p:cond delay="0"/>
                            </p:stCondLst>
                            <p:childTnLst>
                              <p:par>
                                <p:cTn id="144" presetID="4" presetClass="entr" presetSubtype="32" fill="hold" grpId="0" nodeType="clickEffect">
                                  <p:stCondLst>
                                    <p:cond delay="0"/>
                                  </p:stCondLst>
                                  <p:childTnLst>
                                    <p:set>
                                      <p:cBhvr>
                                        <p:cTn id="145" dur="1" fill="hold">
                                          <p:stCondLst>
                                            <p:cond delay="0"/>
                                          </p:stCondLst>
                                        </p:cTn>
                                        <p:tgtEl>
                                          <p:spTgt spid="169">
                                            <p:txEl>
                                              <p:pRg st="0" end="0"/>
                                            </p:txEl>
                                          </p:spTgt>
                                        </p:tgtEl>
                                        <p:attrNameLst>
                                          <p:attrName>style.visibility</p:attrName>
                                        </p:attrNameLst>
                                      </p:cBhvr>
                                      <p:to>
                                        <p:strVal val="visible"/>
                                      </p:to>
                                    </p:set>
                                    <p:animEffect transition="in" filter="box(out)">
                                      <p:cBhvr>
                                        <p:cTn id="146" dur="500"/>
                                        <p:tgtEl>
                                          <p:spTgt spid="169">
                                            <p:txEl>
                                              <p:pRg st="0" end="0"/>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172"/>
                                        </p:tgtEl>
                                        <p:attrNameLst>
                                          <p:attrName>style.visibility</p:attrName>
                                        </p:attrNameLst>
                                      </p:cBhvr>
                                      <p:to>
                                        <p:strVal val="visible"/>
                                      </p:to>
                                    </p:set>
                                    <p:animEffect transition="in" filter="wipe(left)">
                                      <p:cBhvr>
                                        <p:cTn id="151"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8" grpId="0" animBg="1"/>
      <p:bldP spid="130" grpId="0" animBg="1"/>
      <p:bldP spid="131" grpId="0" animBg="1"/>
      <p:bldP spid="132" grpId="0" animBg="1"/>
      <p:bldP spid="133" grpId="0" animBg="1"/>
      <p:bldP spid="134" grpId="0" animBg="1"/>
      <p:bldP spid="135" grpId="0" animBg="1"/>
      <p:bldP spid="140" grpId="0" animBg="1"/>
      <p:bldP spid="145" grpId="0" build="p" autoUpdateAnimBg="0"/>
      <p:bldP spid="164" grpId="0" build="p" autoUpdateAnimBg="0"/>
      <p:bldP spid="165" grpId="0" build="p" autoUpdateAnimBg="0"/>
      <p:bldP spid="166" grpId="0" build="allAtOnce"/>
      <p:bldP spid="167" grpId="0" build="p" autoUpdateAnimBg="0"/>
      <p:bldP spid="168" grpId="0" build="allAtOnce"/>
      <p:bldP spid="169" grpId="0" build="p" autoUpdateAnimBg="0"/>
      <p:bldP spid="171" grpId="0"/>
      <p:bldP spid="172" grpId="0"/>
      <p:bldP spid="175" grpId="0" uiExpand="1" build="p" bldLvl="5"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1" y="42345"/>
            <a:ext cx="9149171" cy="597600"/>
          </a:xfrm>
        </p:spPr>
        <p:txBody>
          <a:bodyPr/>
          <a:lstStyle/>
          <a:p>
            <a:r>
              <a:rPr lang="zh-CN" altLang="en-US"/>
              <a:t>图的链式存储结构：十字链表</a:t>
            </a:r>
          </a:p>
        </p:txBody>
      </p:sp>
      <p:sp>
        <p:nvSpPr>
          <p:cNvPr id="10243" name="Rectangle 3"/>
          <p:cNvSpPr>
            <a:spLocks noGrp="1" noChangeArrowheads="1"/>
          </p:cNvSpPr>
          <p:nvPr>
            <p:ph idx="1"/>
          </p:nvPr>
        </p:nvSpPr>
        <p:spPr>
          <a:xfrm>
            <a:off x="0" y="2962415"/>
            <a:ext cx="9144000" cy="3895585"/>
          </a:xfrm>
          <a:prstGeom prst="rect">
            <a:avLst/>
          </a:prstGeom>
        </p:spPr>
        <p:txBody>
          <a:bodyPr>
            <a:noAutofit/>
          </a:bodyPr>
          <a:lstStyle/>
          <a:p>
            <a:pPr marL="468000" lvl="1" indent="-468000">
              <a:lnSpc>
                <a:spcPct val="110000"/>
              </a:lnSpc>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十字链表：将有向图的邻接表和逆邻接表相结合 </a:t>
            </a:r>
          </a:p>
          <a:p>
            <a:pPr marL="936000" lvl="1" indent="-468000" eaLnBrk="1" hangingPunct="1">
              <a:lnSpc>
                <a:spcPct val="110000"/>
              </a:lnSpc>
              <a:spcBef>
                <a:spcPts val="0"/>
              </a:spcBef>
              <a:buClr>
                <a:schemeClr val="tx1"/>
              </a:buClr>
              <a:defRPr/>
            </a:pPr>
            <a:r>
              <a:rPr lang="zh-CN" altLang="en-US">
                <a:latin typeface="Verdana" panose="020B0604030504040204" pitchFamily="34" charset="0"/>
                <a:cs typeface="Verdana" panose="020B0604030504040204" pitchFamily="34" charset="0"/>
              </a:rPr>
              <a:t>顶点结点：</a:t>
            </a:r>
            <a:endParaRPr lang="en-US" altLang="zh-CN">
              <a:latin typeface="Verdana" panose="020B0604030504040204" pitchFamily="34" charset="0"/>
              <a:cs typeface="Verdana" panose="020B0604030504040204" pitchFamily="34" charset="0"/>
            </a:endParaRPr>
          </a:p>
          <a:p>
            <a:pPr marL="1404000" lvl="2" indent="-468000" eaLnBrk="1" hangingPunct="1">
              <a:lnSpc>
                <a:spcPct val="110000"/>
              </a:lnSpc>
              <a:spcBef>
                <a:spcPts val="0"/>
              </a:spcBef>
              <a:buClr>
                <a:schemeClr val="tx1"/>
              </a:buClr>
              <a:buSzPct val="70000"/>
              <a:defRPr/>
            </a:pPr>
            <a:r>
              <a:rPr lang="en-US" altLang="zh-CN">
                <a:latin typeface="Verdana" panose="020B0604030504040204" pitchFamily="34" charset="0"/>
                <a:cs typeface="Verdana" panose="020B0604030504040204" pitchFamily="34" charset="0"/>
              </a:rPr>
              <a:t>data</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存放顶点信息（如顶点的名称或位置）</a:t>
            </a:r>
          </a:p>
          <a:p>
            <a:pPr marL="1404000" lvl="2" indent="-468000" eaLnBrk="1" hangingPunct="1">
              <a:lnSpc>
                <a:spcPct val="110000"/>
              </a:lnSpc>
              <a:spcBef>
                <a:spcPts val="0"/>
              </a:spcBef>
              <a:buClr>
                <a:schemeClr val="tx1"/>
              </a:buClr>
              <a:buSzPct val="70000"/>
              <a:defRPr/>
            </a:pPr>
            <a:r>
              <a:rPr lang="en-US" altLang="zh-CN">
                <a:latin typeface="Verdana" panose="020B0604030504040204" pitchFamily="34" charset="0"/>
                <a:cs typeface="Verdana" panose="020B0604030504040204" pitchFamily="34" charset="0"/>
              </a:rPr>
              <a:t>firstin</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指向以该顶点为弧头的第一个弧结点</a:t>
            </a:r>
          </a:p>
          <a:p>
            <a:pPr marL="1404000" lvl="2" indent="-468000" eaLnBrk="1" hangingPunct="1">
              <a:lnSpc>
                <a:spcPct val="110000"/>
              </a:lnSpc>
              <a:spcBef>
                <a:spcPts val="0"/>
              </a:spcBef>
              <a:buClr>
                <a:schemeClr val="tx1"/>
              </a:buClr>
              <a:buSzPct val="70000"/>
              <a:defRPr/>
            </a:pPr>
            <a:r>
              <a:rPr lang="en-US" altLang="zh-CN">
                <a:latin typeface="Verdana" panose="020B0604030504040204" pitchFamily="34" charset="0"/>
                <a:cs typeface="Verdana" panose="020B0604030504040204" pitchFamily="34" charset="0"/>
              </a:rPr>
              <a:t>firstout</a:t>
            </a:r>
            <a:r>
              <a:rPr lang="zh-CN" altLang="en-US">
                <a:latin typeface="Verdana" panose="020B0604030504040204" pitchFamily="34" charset="0"/>
                <a:cs typeface="Verdana" panose="020B0604030504040204" pitchFamily="34" charset="0"/>
              </a:rPr>
              <a:t>：指向以该顶点为弧尾的第一个弧结点</a:t>
            </a:r>
          </a:p>
          <a:p>
            <a:pPr marL="936000" lvl="1" indent="-468000">
              <a:lnSpc>
                <a:spcPct val="110000"/>
              </a:lnSpc>
              <a:spcBef>
                <a:spcPts val="0"/>
              </a:spcBef>
              <a:buClr>
                <a:schemeClr val="tx1"/>
              </a:buClr>
              <a:defRPr/>
            </a:pPr>
            <a:r>
              <a:rPr lang="zh-CN" altLang="en-US">
                <a:latin typeface="Verdana" panose="020B0604030504040204" pitchFamily="34" charset="0"/>
                <a:cs typeface="Verdana" panose="020B0604030504040204" pitchFamily="34" charset="0"/>
              </a:rPr>
              <a:t>弧结点：</a:t>
            </a:r>
          </a:p>
          <a:p>
            <a:pPr marL="1404000" lvl="2" indent="-468000">
              <a:lnSpc>
                <a:spcPct val="110000"/>
              </a:lnSpc>
              <a:spcBef>
                <a:spcPts val="0"/>
              </a:spcBef>
              <a:buClr>
                <a:schemeClr val="tx1"/>
              </a:buClr>
              <a:buSzPct val="70000"/>
              <a:defRPr/>
            </a:pPr>
            <a:r>
              <a:rPr lang="en-US" altLang="zh-CN">
                <a:latin typeface="Verdana" panose="020B0604030504040204" pitchFamily="34" charset="0"/>
                <a:cs typeface="Verdana" panose="020B0604030504040204" pitchFamily="34" charset="0"/>
              </a:rPr>
              <a:t>headvex</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tailvex</a:t>
            </a:r>
            <a:r>
              <a:rPr lang="zh-CN" altLang="en-US">
                <a:latin typeface="Verdana" panose="020B0604030504040204" pitchFamily="34" charset="0"/>
                <a:cs typeface="Verdana" panose="020B0604030504040204" pitchFamily="34" charset="0"/>
              </a:rPr>
              <a:t>： 该弧的弧尾与弧头顶点编号</a:t>
            </a:r>
          </a:p>
          <a:p>
            <a:pPr marL="1404000" lvl="2" indent="-468000">
              <a:lnSpc>
                <a:spcPct val="110000"/>
              </a:lnSpc>
              <a:spcBef>
                <a:spcPts val="0"/>
              </a:spcBef>
              <a:buClr>
                <a:schemeClr val="tx1"/>
              </a:buClr>
              <a:buSzPct val="70000"/>
              <a:defRPr/>
            </a:pPr>
            <a:r>
              <a:rPr lang="en-US" altLang="zh-CN">
                <a:latin typeface="Verdana" panose="020B0604030504040204" pitchFamily="34" charset="0"/>
                <a:cs typeface="Verdana" panose="020B0604030504040204" pitchFamily="34" charset="0"/>
              </a:rPr>
              <a:t>hlink</a:t>
            </a:r>
            <a:r>
              <a:rPr lang="zh-CN" altLang="en-US">
                <a:latin typeface="Verdana" panose="020B0604030504040204" pitchFamily="34" charset="0"/>
                <a:cs typeface="Verdana" panose="020B0604030504040204" pitchFamily="34" charset="0"/>
              </a:rPr>
              <a:t>：     指向弧头相同的下一条弧</a:t>
            </a:r>
          </a:p>
          <a:p>
            <a:pPr marL="1404000" lvl="2" indent="-468000">
              <a:lnSpc>
                <a:spcPct val="110000"/>
              </a:lnSpc>
              <a:spcBef>
                <a:spcPts val="0"/>
              </a:spcBef>
              <a:buClr>
                <a:schemeClr val="tx1"/>
              </a:buClr>
              <a:buSzPct val="70000"/>
              <a:defRPr/>
            </a:pPr>
            <a:r>
              <a:rPr lang="en-US" altLang="zh-CN">
                <a:latin typeface="Verdana" panose="020B0604030504040204" pitchFamily="34" charset="0"/>
                <a:cs typeface="Verdana" panose="020B0604030504040204" pitchFamily="34" charset="0"/>
              </a:rPr>
              <a:t>tlink</a:t>
            </a:r>
            <a:r>
              <a:rPr lang="zh-CN" altLang="en-US">
                <a:latin typeface="Verdana" panose="020B0604030504040204" pitchFamily="34" charset="0"/>
                <a:cs typeface="Verdana" panose="020B0604030504040204" pitchFamily="34" charset="0"/>
              </a:rPr>
              <a:t>：      指向弧尾相同的下一条弧</a:t>
            </a:r>
            <a:endParaRPr lang="en-US" altLang="zh-CN">
              <a:latin typeface="Verdana" panose="020B0604030504040204" pitchFamily="34" charset="0"/>
              <a:cs typeface="Verdana" panose="020B0604030504040204" pitchFamily="34" charset="0"/>
            </a:endParaRPr>
          </a:p>
        </p:txBody>
      </p:sp>
      <p:cxnSp>
        <p:nvCxnSpPr>
          <p:cNvPr id="39" name="直接连接符 38"/>
          <p:cNvCxnSpPr/>
          <p:nvPr/>
        </p:nvCxnSpPr>
        <p:spPr bwMode="auto">
          <a:xfrm>
            <a:off x="-3304" y="2852936"/>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grpSp>
        <p:nvGrpSpPr>
          <p:cNvPr id="3" name="组合 2"/>
          <p:cNvGrpSpPr/>
          <p:nvPr/>
        </p:nvGrpSpPr>
        <p:grpSpPr>
          <a:xfrm>
            <a:off x="36535" y="980728"/>
            <a:ext cx="6918374" cy="668465"/>
            <a:chOff x="36535" y="1885747"/>
            <a:chExt cx="6918374" cy="668465"/>
          </a:xfrm>
        </p:grpSpPr>
        <p:sp>
          <p:nvSpPr>
            <p:cNvPr id="19" name="Text Box 2"/>
            <p:cNvSpPr txBox="1">
              <a:spLocks noChangeArrowheads="1"/>
            </p:cNvSpPr>
            <p:nvPr/>
          </p:nvSpPr>
          <p:spPr bwMode="auto">
            <a:xfrm>
              <a:off x="36535" y="1927965"/>
              <a:ext cx="1894079" cy="58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609600" indent="-609600" eaLnBrk="0" hangingPunct="0">
                <a:defRPr>
                  <a:solidFill>
                    <a:schemeClr val="tx1"/>
                  </a:solidFill>
                  <a:latin typeface="Arial" charset="0"/>
                  <a:ea typeface="宋体" charset="-122"/>
                </a:defRPr>
              </a:lvl1pPr>
              <a:lvl2pPr marL="990600" indent="-533400" eaLnBrk="0" hangingPunct="0">
                <a:defRPr>
                  <a:solidFill>
                    <a:schemeClr val="tx1"/>
                  </a:solidFill>
                  <a:latin typeface="Arial" charset="0"/>
                  <a:ea typeface="宋体" charset="-122"/>
                </a:defRPr>
              </a:lvl2pPr>
              <a:lvl3pPr marL="1371600" indent="-457200" eaLnBrk="0" hangingPunct="0">
                <a:defRPr>
                  <a:solidFill>
                    <a:schemeClr val="tx1"/>
                  </a:solidFill>
                  <a:latin typeface="Arial" charset="0"/>
                  <a:ea typeface="宋体" charset="-122"/>
                </a:defRPr>
              </a:lvl3pPr>
              <a:lvl4pPr marL="1752600" indent="-381000" eaLnBrk="0" hangingPunct="0">
                <a:defRPr>
                  <a:solidFill>
                    <a:schemeClr val="tx1"/>
                  </a:solidFill>
                  <a:latin typeface="Arial" charset="0"/>
                  <a:ea typeface="宋体" charset="-122"/>
                </a:defRPr>
              </a:lvl4pPr>
              <a:lvl5pPr marL="2209800" indent="-381000" eaLnBrk="0" hangingPunct="0">
                <a:defRPr>
                  <a:solidFill>
                    <a:schemeClr val="tx1"/>
                  </a:solidFill>
                  <a:latin typeface="Arial" charset="0"/>
                  <a:ea typeface="宋体" charset="-122"/>
                </a:defRPr>
              </a:lvl5pPr>
              <a:lvl6pPr marL="2667000" indent="-381000" eaLnBrk="0" fontAlgn="base" hangingPunct="0">
                <a:spcBef>
                  <a:spcPct val="0"/>
                </a:spcBef>
                <a:spcAft>
                  <a:spcPct val="0"/>
                </a:spcAft>
                <a:defRPr>
                  <a:solidFill>
                    <a:schemeClr val="tx1"/>
                  </a:solidFill>
                  <a:latin typeface="Arial" charset="0"/>
                  <a:ea typeface="宋体" charset="-122"/>
                </a:defRPr>
              </a:lvl6pPr>
              <a:lvl7pPr marL="3124200" indent="-381000" eaLnBrk="0" fontAlgn="base" hangingPunct="0">
                <a:spcBef>
                  <a:spcPct val="0"/>
                </a:spcBef>
                <a:spcAft>
                  <a:spcPct val="0"/>
                </a:spcAft>
                <a:defRPr>
                  <a:solidFill>
                    <a:schemeClr val="tx1"/>
                  </a:solidFill>
                  <a:latin typeface="Arial" charset="0"/>
                  <a:ea typeface="宋体" charset="-122"/>
                </a:defRPr>
              </a:lvl7pPr>
              <a:lvl8pPr marL="3581400" indent="-381000" eaLnBrk="0" fontAlgn="base" hangingPunct="0">
                <a:spcBef>
                  <a:spcPct val="0"/>
                </a:spcBef>
                <a:spcAft>
                  <a:spcPct val="0"/>
                </a:spcAft>
                <a:defRPr>
                  <a:solidFill>
                    <a:schemeClr val="tx1"/>
                  </a:solidFill>
                  <a:latin typeface="Arial" charset="0"/>
                  <a:ea typeface="宋体" charset="-122"/>
                </a:defRPr>
              </a:lvl8pPr>
              <a:lvl9pPr marL="4038600" indent="-381000" eaLnBrk="0" fontAlgn="base" hangingPunct="0">
                <a:spcBef>
                  <a:spcPct val="0"/>
                </a:spcBef>
                <a:spcAft>
                  <a:spcPct val="0"/>
                </a:spcAft>
                <a:defRPr>
                  <a:solidFill>
                    <a:schemeClr val="tx1"/>
                  </a:solidFill>
                  <a:latin typeface="Arial" charset="0"/>
                  <a:ea typeface="宋体" charset="-122"/>
                </a:defRPr>
              </a:lvl9pPr>
            </a:lstStyle>
            <a:p>
              <a:pPr marL="0" lvl="1" indent="0" algn="r">
                <a:lnSpc>
                  <a:spcPct val="150000"/>
                </a:lnSpc>
                <a:spcBef>
                  <a:spcPts val="0"/>
                </a:spcBef>
              </a:pPr>
              <a:r>
                <a:rPr kumimoji="1" lang="zh-CN" altLang="en-US" sz="2400" b="1">
                  <a:solidFill>
                    <a:schemeClr val="bg2">
                      <a:lumMod val="10000"/>
                    </a:schemeClr>
                  </a:solidFill>
                  <a:latin typeface="Verdana" pitchFamily="34" charset="0"/>
                  <a:ea typeface="微软雅黑" pitchFamily="34" charset="-122"/>
                </a:rPr>
                <a:t>顶点结点：</a:t>
              </a:r>
            </a:p>
          </p:txBody>
        </p:sp>
        <p:pic>
          <p:nvPicPr>
            <p:cNvPr id="1771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152" y="1885747"/>
              <a:ext cx="4909757" cy="668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5" name="组合 4"/>
          <p:cNvGrpSpPr/>
          <p:nvPr/>
        </p:nvGrpSpPr>
        <p:grpSpPr>
          <a:xfrm>
            <a:off x="49629" y="1916832"/>
            <a:ext cx="8518815" cy="668465"/>
            <a:chOff x="49629" y="994680"/>
            <a:chExt cx="8518815" cy="668465"/>
          </a:xfrm>
        </p:grpSpPr>
        <p:pic>
          <p:nvPicPr>
            <p:cNvPr id="1771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5152" y="994680"/>
              <a:ext cx="6523292" cy="668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 Box 2"/>
            <p:cNvSpPr txBox="1">
              <a:spLocks noChangeArrowheads="1"/>
            </p:cNvSpPr>
            <p:nvPr/>
          </p:nvSpPr>
          <p:spPr bwMode="auto">
            <a:xfrm>
              <a:off x="49629" y="1036898"/>
              <a:ext cx="1894079" cy="58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609600" indent="-609600" eaLnBrk="0" hangingPunct="0">
                <a:defRPr>
                  <a:solidFill>
                    <a:schemeClr val="tx1"/>
                  </a:solidFill>
                  <a:latin typeface="Arial" charset="0"/>
                  <a:ea typeface="宋体" charset="-122"/>
                </a:defRPr>
              </a:lvl1pPr>
              <a:lvl2pPr marL="990600" indent="-533400" eaLnBrk="0" hangingPunct="0">
                <a:defRPr>
                  <a:solidFill>
                    <a:schemeClr val="tx1"/>
                  </a:solidFill>
                  <a:latin typeface="Arial" charset="0"/>
                  <a:ea typeface="宋体" charset="-122"/>
                </a:defRPr>
              </a:lvl2pPr>
              <a:lvl3pPr marL="1371600" indent="-457200" eaLnBrk="0" hangingPunct="0">
                <a:defRPr>
                  <a:solidFill>
                    <a:schemeClr val="tx1"/>
                  </a:solidFill>
                  <a:latin typeface="Arial" charset="0"/>
                  <a:ea typeface="宋体" charset="-122"/>
                </a:defRPr>
              </a:lvl3pPr>
              <a:lvl4pPr marL="1752600" indent="-381000" eaLnBrk="0" hangingPunct="0">
                <a:defRPr>
                  <a:solidFill>
                    <a:schemeClr val="tx1"/>
                  </a:solidFill>
                  <a:latin typeface="Arial" charset="0"/>
                  <a:ea typeface="宋体" charset="-122"/>
                </a:defRPr>
              </a:lvl4pPr>
              <a:lvl5pPr marL="2209800" indent="-381000" eaLnBrk="0" hangingPunct="0">
                <a:defRPr>
                  <a:solidFill>
                    <a:schemeClr val="tx1"/>
                  </a:solidFill>
                  <a:latin typeface="Arial" charset="0"/>
                  <a:ea typeface="宋体" charset="-122"/>
                </a:defRPr>
              </a:lvl5pPr>
              <a:lvl6pPr marL="2667000" indent="-381000" eaLnBrk="0" fontAlgn="base" hangingPunct="0">
                <a:spcBef>
                  <a:spcPct val="0"/>
                </a:spcBef>
                <a:spcAft>
                  <a:spcPct val="0"/>
                </a:spcAft>
                <a:defRPr>
                  <a:solidFill>
                    <a:schemeClr val="tx1"/>
                  </a:solidFill>
                  <a:latin typeface="Arial" charset="0"/>
                  <a:ea typeface="宋体" charset="-122"/>
                </a:defRPr>
              </a:lvl6pPr>
              <a:lvl7pPr marL="3124200" indent="-381000" eaLnBrk="0" fontAlgn="base" hangingPunct="0">
                <a:spcBef>
                  <a:spcPct val="0"/>
                </a:spcBef>
                <a:spcAft>
                  <a:spcPct val="0"/>
                </a:spcAft>
                <a:defRPr>
                  <a:solidFill>
                    <a:schemeClr val="tx1"/>
                  </a:solidFill>
                  <a:latin typeface="Arial" charset="0"/>
                  <a:ea typeface="宋体" charset="-122"/>
                </a:defRPr>
              </a:lvl7pPr>
              <a:lvl8pPr marL="3581400" indent="-381000" eaLnBrk="0" fontAlgn="base" hangingPunct="0">
                <a:spcBef>
                  <a:spcPct val="0"/>
                </a:spcBef>
                <a:spcAft>
                  <a:spcPct val="0"/>
                </a:spcAft>
                <a:defRPr>
                  <a:solidFill>
                    <a:schemeClr val="tx1"/>
                  </a:solidFill>
                  <a:latin typeface="Arial" charset="0"/>
                  <a:ea typeface="宋体" charset="-122"/>
                </a:defRPr>
              </a:lvl8pPr>
              <a:lvl9pPr marL="4038600" indent="-381000" eaLnBrk="0" fontAlgn="base" hangingPunct="0">
                <a:spcBef>
                  <a:spcPct val="0"/>
                </a:spcBef>
                <a:spcAft>
                  <a:spcPct val="0"/>
                </a:spcAft>
                <a:defRPr>
                  <a:solidFill>
                    <a:schemeClr val="tx1"/>
                  </a:solidFill>
                  <a:latin typeface="Arial" charset="0"/>
                  <a:ea typeface="宋体" charset="-122"/>
                </a:defRPr>
              </a:lvl9pPr>
            </a:lstStyle>
            <a:p>
              <a:pPr marL="0" lvl="1" indent="0" algn="r">
                <a:lnSpc>
                  <a:spcPct val="150000"/>
                </a:lnSpc>
                <a:spcBef>
                  <a:spcPts val="0"/>
                </a:spcBef>
              </a:pPr>
              <a:r>
                <a:rPr kumimoji="1" lang="zh-CN" altLang="en-US" sz="2400" b="1">
                  <a:solidFill>
                    <a:schemeClr val="bg2">
                      <a:lumMod val="10000"/>
                    </a:schemeClr>
                  </a:solidFill>
                  <a:latin typeface="Verdana" pitchFamily="34" charset="0"/>
                  <a:ea typeface="微软雅黑" pitchFamily="34" charset="-122"/>
                </a:rPr>
                <a:t>弧结点：</a:t>
              </a:r>
            </a:p>
          </p:txBody>
        </p:sp>
      </p:grpSp>
    </p:spTree>
    <p:extLst>
      <p:ext uri="{BB962C8B-B14F-4D97-AF65-F5344CB8AC3E}">
        <p14:creationId xmlns:p14="http://schemas.microsoft.com/office/powerpoint/2010/main" val="1884313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left)">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43">
                                            <p:txEl>
                                              <p:pRg st="1" end="1"/>
                                            </p:txEl>
                                          </p:spTgt>
                                        </p:tgtEl>
                                        <p:attrNameLst>
                                          <p:attrName>style.visibility</p:attrName>
                                        </p:attrNameLst>
                                      </p:cBhvr>
                                      <p:to>
                                        <p:strVal val="visible"/>
                                      </p:to>
                                    </p:set>
                                    <p:animEffect transition="in" filter="wipe(left)">
                                      <p:cBhvr>
                                        <p:cTn id="17" dur="500"/>
                                        <p:tgtEl>
                                          <p:spTgt spid="1024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243">
                                            <p:txEl>
                                              <p:pRg st="2" end="2"/>
                                            </p:txEl>
                                          </p:spTgt>
                                        </p:tgtEl>
                                        <p:attrNameLst>
                                          <p:attrName>style.visibility</p:attrName>
                                        </p:attrNameLst>
                                      </p:cBhvr>
                                      <p:to>
                                        <p:strVal val="visible"/>
                                      </p:to>
                                    </p:set>
                                    <p:animEffect transition="in" filter="wipe(left)">
                                      <p:cBhvr>
                                        <p:cTn id="22" dur="500"/>
                                        <p:tgtEl>
                                          <p:spTgt spid="1024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43">
                                            <p:txEl>
                                              <p:pRg st="3" end="3"/>
                                            </p:txEl>
                                          </p:spTgt>
                                        </p:tgtEl>
                                        <p:attrNameLst>
                                          <p:attrName>style.visibility</p:attrName>
                                        </p:attrNameLst>
                                      </p:cBhvr>
                                      <p:to>
                                        <p:strVal val="visible"/>
                                      </p:to>
                                    </p:set>
                                    <p:animEffect transition="in" filter="wipe(left)">
                                      <p:cBhvr>
                                        <p:cTn id="27" dur="500"/>
                                        <p:tgtEl>
                                          <p:spTgt spid="1024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243">
                                            <p:txEl>
                                              <p:pRg st="4" end="4"/>
                                            </p:txEl>
                                          </p:spTgt>
                                        </p:tgtEl>
                                        <p:attrNameLst>
                                          <p:attrName>style.visibility</p:attrName>
                                        </p:attrNameLst>
                                      </p:cBhvr>
                                      <p:to>
                                        <p:strVal val="visible"/>
                                      </p:to>
                                    </p:set>
                                    <p:animEffect transition="in" filter="wipe(left)">
                                      <p:cBhvr>
                                        <p:cTn id="32" dur="500"/>
                                        <p:tgtEl>
                                          <p:spTgt spid="1024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243">
                                            <p:txEl>
                                              <p:pRg st="5" end="5"/>
                                            </p:txEl>
                                          </p:spTgt>
                                        </p:tgtEl>
                                        <p:attrNameLst>
                                          <p:attrName>style.visibility</p:attrName>
                                        </p:attrNameLst>
                                      </p:cBhvr>
                                      <p:to>
                                        <p:strVal val="visible"/>
                                      </p:to>
                                    </p:set>
                                    <p:animEffect transition="in" filter="wipe(left)">
                                      <p:cBhvr>
                                        <p:cTn id="42" dur="500"/>
                                        <p:tgtEl>
                                          <p:spTgt spid="1024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243">
                                            <p:txEl>
                                              <p:pRg st="6" end="6"/>
                                            </p:txEl>
                                          </p:spTgt>
                                        </p:tgtEl>
                                        <p:attrNameLst>
                                          <p:attrName>style.visibility</p:attrName>
                                        </p:attrNameLst>
                                      </p:cBhvr>
                                      <p:to>
                                        <p:strVal val="visible"/>
                                      </p:to>
                                    </p:set>
                                    <p:animEffect transition="in" filter="wipe(left)">
                                      <p:cBhvr>
                                        <p:cTn id="47" dur="500"/>
                                        <p:tgtEl>
                                          <p:spTgt spid="1024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243">
                                            <p:txEl>
                                              <p:pRg st="7" end="7"/>
                                            </p:txEl>
                                          </p:spTgt>
                                        </p:tgtEl>
                                        <p:attrNameLst>
                                          <p:attrName>style.visibility</p:attrName>
                                        </p:attrNameLst>
                                      </p:cBhvr>
                                      <p:to>
                                        <p:strVal val="visible"/>
                                      </p:to>
                                    </p:set>
                                    <p:animEffect transition="in" filter="wipe(left)">
                                      <p:cBhvr>
                                        <p:cTn id="52" dur="500"/>
                                        <p:tgtEl>
                                          <p:spTgt spid="1024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243">
                                            <p:txEl>
                                              <p:pRg st="8" end="8"/>
                                            </p:txEl>
                                          </p:spTgt>
                                        </p:tgtEl>
                                        <p:attrNameLst>
                                          <p:attrName>style.visibility</p:attrName>
                                        </p:attrNameLst>
                                      </p:cBhvr>
                                      <p:to>
                                        <p:strVal val="visible"/>
                                      </p:to>
                                    </p:set>
                                    <p:animEffect transition="in" filter="wipe(left)">
                                      <p:cBhvr>
                                        <p:cTn id="57" dur="500"/>
                                        <p:tgtEl>
                                          <p:spTgt spid="1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Text Box 32"/>
          <p:cNvSpPr txBox="1">
            <a:spLocks noChangeArrowheads="1"/>
          </p:cNvSpPr>
          <p:nvPr/>
        </p:nvSpPr>
        <p:spPr bwMode="auto">
          <a:xfrm>
            <a:off x="8172400" y="5877272"/>
            <a:ext cx="900000" cy="900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502625294"/>
              </p:ext>
            </p:extLst>
          </p:nvPr>
        </p:nvGraphicFramePr>
        <p:xfrm>
          <a:off x="6805382" y="4221088"/>
          <a:ext cx="2243137" cy="2320925"/>
        </p:xfrm>
        <a:graphic>
          <a:graphicData uri="http://schemas.openxmlformats.org/presentationml/2006/ole">
            <mc:AlternateContent xmlns:mc="http://schemas.openxmlformats.org/markup-compatibility/2006">
              <mc:Choice xmlns:v="urn:schemas-microsoft-com:vml" Requires="v">
                <p:oleObj spid="_x0000_s180300" name="Visio" r:id="rId4" imgW="3598499" imgH="3684329" progId="Visio.Drawing.11">
                  <p:embed/>
                </p:oleObj>
              </mc:Choice>
              <mc:Fallback>
                <p:oleObj name="Visio" r:id="rId4" imgW="3598499" imgH="3684329" progId="Visio.Drawing.11">
                  <p:embed/>
                  <p:pic>
                    <p:nvPicPr>
                      <p:cNvPr id="0" name=""/>
                      <p:cNvPicPr>
                        <a:picLocks noChangeAspect="1" noChangeArrowheads="1"/>
                      </p:cNvPicPr>
                      <p:nvPr/>
                    </p:nvPicPr>
                    <p:blipFill>
                      <a:blip r:embed="rId5"/>
                      <a:srcRect/>
                      <a:stretch>
                        <a:fillRect/>
                      </a:stretch>
                    </p:blipFill>
                    <p:spPr bwMode="auto">
                      <a:xfrm>
                        <a:off x="6805382" y="4221088"/>
                        <a:ext cx="2243137"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 name="Line 73"/>
          <p:cNvSpPr>
            <a:spLocks noChangeShapeType="1"/>
          </p:cNvSpPr>
          <p:nvPr/>
        </p:nvSpPr>
        <p:spPr bwMode="auto">
          <a:xfrm>
            <a:off x="1908175" y="1102431"/>
            <a:ext cx="2273300" cy="0"/>
          </a:xfrm>
          <a:prstGeom prst="line">
            <a:avLst/>
          </a:prstGeom>
          <a:noFill/>
          <a:ln w="57150" cap="rnd">
            <a:solidFill>
              <a:srgbClr val="0000FF"/>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89" name="Line 75"/>
          <p:cNvSpPr>
            <a:spLocks noChangeShapeType="1"/>
          </p:cNvSpPr>
          <p:nvPr/>
        </p:nvSpPr>
        <p:spPr bwMode="auto">
          <a:xfrm>
            <a:off x="1913672" y="2805501"/>
            <a:ext cx="540000" cy="0"/>
          </a:xfrm>
          <a:prstGeom prst="line">
            <a:avLst/>
          </a:prstGeom>
          <a:noFill/>
          <a:ln w="57150" cap="rnd">
            <a:solidFill>
              <a:srgbClr val="0000FF"/>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grpSp>
        <p:nvGrpSpPr>
          <p:cNvPr id="90" name="Group 95"/>
          <p:cNvGrpSpPr>
            <a:grpSpLocks/>
          </p:cNvGrpSpPr>
          <p:nvPr/>
        </p:nvGrpSpPr>
        <p:grpSpPr bwMode="auto">
          <a:xfrm>
            <a:off x="1477963" y="1110369"/>
            <a:ext cx="1855788" cy="1460500"/>
            <a:chOff x="931" y="1872"/>
            <a:chExt cx="1169" cy="920"/>
          </a:xfrm>
        </p:grpSpPr>
        <p:sp>
          <p:nvSpPr>
            <p:cNvPr id="91" name="Line 80"/>
            <p:cNvSpPr>
              <a:spLocks noChangeShapeType="1"/>
            </p:cNvSpPr>
            <p:nvPr/>
          </p:nvSpPr>
          <p:spPr bwMode="auto">
            <a:xfrm>
              <a:off x="931" y="1872"/>
              <a:ext cx="0" cy="216"/>
            </a:xfrm>
            <a:prstGeom prst="line">
              <a:avLst/>
            </a:prstGeom>
            <a:noFill/>
            <a:ln w="57150" cap="rnd">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92" name="Line 81"/>
            <p:cNvSpPr>
              <a:spLocks noChangeShapeType="1"/>
            </p:cNvSpPr>
            <p:nvPr/>
          </p:nvSpPr>
          <p:spPr bwMode="auto">
            <a:xfrm>
              <a:off x="931" y="2089"/>
              <a:ext cx="1168" cy="0"/>
            </a:xfrm>
            <a:prstGeom prst="line">
              <a:avLst/>
            </a:prstGeom>
            <a:noFill/>
            <a:ln w="57150" cap="rnd">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93" name="Line 82"/>
            <p:cNvSpPr>
              <a:spLocks noChangeShapeType="1"/>
            </p:cNvSpPr>
            <p:nvPr/>
          </p:nvSpPr>
          <p:spPr bwMode="auto">
            <a:xfrm>
              <a:off x="2100" y="2089"/>
              <a:ext cx="0" cy="703"/>
            </a:xfrm>
            <a:prstGeom prst="line">
              <a:avLst/>
            </a:prstGeom>
            <a:noFill/>
            <a:ln w="57150" cap="rnd">
              <a:solidFill>
                <a:srgbClr val="C00000"/>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grpSp>
      <p:grpSp>
        <p:nvGrpSpPr>
          <p:cNvPr id="94" name="Group 96"/>
          <p:cNvGrpSpPr>
            <a:grpSpLocks/>
          </p:cNvGrpSpPr>
          <p:nvPr/>
        </p:nvGrpSpPr>
        <p:grpSpPr bwMode="auto">
          <a:xfrm>
            <a:off x="1455738" y="1313568"/>
            <a:ext cx="3254376" cy="987425"/>
            <a:chOff x="917" y="2000"/>
            <a:chExt cx="2050" cy="622"/>
          </a:xfrm>
        </p:grpSpPr>
        <p:sp>
          <p:nvSpPr>
            <p:cNvPr id="95" name="Line 84"/>
            <p:cNvSpPr>
              <a:spLocks noChangeShapeType="1"/>
            </p:cNvSpPr>
            <p:nvPr/>
          </p:nvSpPr>
          <p:spPr bwMode="auto">
            <a:xfrm flipH="1">
              <a:off x="917" y="2390"/>
              <a:ext cx="1" cy="232"/>
            </a:xfrm>
            <a:prstGeom prst="line">
              <a:avLst/>
            </a:prstGeom>
            <a:noFill/>
            <a:ln w="57150" cap="rnd">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96" name="Line 85"/>
            <p:cNvSpPr>
              <a:spLocks noChangeShapeType="1"/>
            </p:cNvSpPr>
            <p:nvPr/>
          </p:nvSpPr>
          <p:spPr bwMode="auto">
            <a:xfrm>
              <a:off x="918" y="2622"/>
              <a:ext cx="2041" cy="0"/>
            </a:xfrm>
            <a:prstGeom prst="line">
              <a:avLst/>
            </a:prstGeom>
            <a:noFill/>
            <a:ln w="57150" cap="rnd">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97" name="Line 86"/>
            <p:cNvSpPr>
              <a:spLocks noChangeShapeType="1"/>
            </p:cNvSpPr>
            <p:nvPr/>
          </p:nvSpPr>
          <p:spPr bwMode="auto">
            <a:xfrm flipV="1">
              <a:off x="2967" y="2000"/>
              <a:ext cx="0" cy="622"/>
            </a:xfrm>
            <a:prstGeom prst="line">
              <a:avLst/>
            </a:prstGeom>
            <a:noFill/>
            <a:ln w="57150" cap="rnd">
              <a:solidFill>
                <a:srgbClr val="C00000"/>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grpSp>
      <p:sp>
        <p:nvSpPr>
          <p:cNvPr id="98" name="Line 76"/>
          <p:cNvSpPr>
            <a:spLocks noChangeShapeType="1"/>
          </p:cNvSpPr>
          <p:nvPr/>
        </p:nvSpPr>
        <p:spPr bwMode="auto">
          <a:xfrm>
            <a:off x="3745230" y="2794706"/>
            <a:ext cx="3708000" cy="0"/>
          </a:xfrm>
          <a:prstGeom prst="line">
            <a:avLst/>
          </a:prstGeom>
          <a:noFill/>
          <a:ln w="57150" cap="rnd">
            <a:solidFill>
              <a:srgbClr val="0000FF"/>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grpSp>
        <p:nvGrpSpPr>
          <p:cNvPr id="99" name="Group 113"/>
          <p:cNvGrpSpPr>
            <a:grpSpLocks/>
          </p:cNvGrpSpPr>
          <p:nvPr/>
        </p:nvGrpSpPr>
        <p:grpSpPr bwMode="auto">
          <a:xfrm>
            <a:off x="2471738" y="897643"/>
            <a:ext cx="6376987" cy="2921000"/>
            <a:chOff x="1557" y="1743"/>
            <a:chExt cx="4017" cy="1840"/>
          </a:xfrm>
        </p:grpSpPr>
        <p:grpSp>
          <p:nvGrpSpPr>
            <p:cNvPr id="100" name="Group 100"/>
            <p:cNvGrpSpPr>
              <a:grpSpLocks/>
            </p:cNvGrpSpPr>
            <p:nvPr/>
          </p:nvGrpSpPr>
          <p:grpSpPr bwMode="auto">
            <a:xfrm>
              <a:off x="1557" y="1743"/>
              <a:ext cx="4017" cy="1840"/>
              <a:chOff x="1557" y="1743"/>
              <a:chExt cx="4017" cy="1840"/>
            </a:xfrm>
          </p:grpSpPr>
          <p:sp>
            <p:nvSpPr>
              <p:cNvPr id="123" name="Rectangle 39"/>
              <p:cNvSpPr>
                <a:spLocks noChangeArrowheads="1"/>
              </p:cNvSpPr>
              <p:nvPr/>
            </p:nvSpPr>
            <p:spPr bwMode="auto">
              <a:xfrm>
                <a:off x="3737" y="1747"/>
                <a:ext cx="867" cy="256"/>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1  3</a:t>
                </a:r>
              </a:p>
            </p:txBody>
          </p:sp>
          <p:sp>
            <p:nvSpPr>
              <p:cNvPr id="124" name="Rectangle 44"/>
              <p:cNvSpPr>
                <a:spLocks noChangeArrowheads="1"/>
              </p:cNvSpPr>
              <p:nvPr/>
            </p:nvSpPr>
            <p:spPr bwMode="auto">
              <a:xfrm>
                <a:off x="2639" y="1743"/>
                <a:ext cx="867" cy="256"/>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1  2</a:t>
                </a:r>
              </a:p>
            </p:txBody>
          </p:sp>
          <p:sp>
            <p:nvSpPr>
              <p:cNvPr id="125" name="Rectangle 49"/>
              <p:cNvSpPr>
                <a:spLocks noChangeArrowheads="1"/>
              </p:cNvSpPr>
              <p:nvPr/>
            </p:nvSpPr>
            <p:spPr bwMode="auto">
              <a:xfrm>
                <a:off x="4707" y="2812"/>
                <a:ext cx="867" cy="256"/>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3  4</a:t>
                </a:r>
              </a:p>
            </p:txBody>
          </p:sp>
          <p:sp>
            <p:nvSpPr>
              <p:cNvPr id="126" name="Rectangle 54"/>
              <p:cNvSpPr>
                <a:spLocks noChangeArrowheads="1"/>
              </p:cNvSpPr>
              <p:nvPr/>
            </p:nvSpPr>
            <p:spPr bwMode="auto">
              <a:xfrm>
                <a:off x="1557" y="2812"/>
                <a:ext cx="867" cy="256"/>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3  1</a:t>
                </a:r>
              </a:p>
            </p:txBody>
          </p:sp>
          <p:sp>
            <p:nvSpPr>
              <p:cNvPr id="127" name="Rectangle 59"/>
              <p:cNvSpPr>
                <a:spLocks noChangeArrowheads="1"/>
              </p:cNvSpPr>
              <p:nvPr/>
            </p:nvSpPr>
            <p:spPr bwMode="auto">
              <a:xfrm>
                <a:off x="3710" y="3319"/>
                <a:ext cx="867" cy="256"/>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4  3</a:t>
                </a:r>
              </a:p>
            </p:txBody>
          </p:sp>
          <p:sp>
            <p:nvSpPr>
              <p:cNvPr id="128" name="Rectangle 64"/>
              <p:cNvSpPr>
                <a:spLocks noChangeArrowheads="1"/>
              </p:cNvSpPr>
              <p:nvPr/>
            </p:nvSpPr>
            <p:spPr bwMode="auto">
              <a:xfrm>
                <a:off x="2639" y="3327"/>
                <a:ext cx="867" cy="256"/>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4  2</a:t>
                </a:r>
              </a:p>
            </p:txBody>
          </p:sp>
          <p:sp>
            <p:nvSpPr>
              <p:cNvPr id="129" name="Rectangle 69"/>
              <p:cNvSpPr>
                <a:spLocks noChangeArrowheads="1"/>
              </p:cNvSpPr>
              <p:nvPr/>
            </p:nvSpPr>
            <p:spPr bwMode="auto">
              <a:xfrm>
                <a:off x="1567" y="3323"/>
                <a:ext cx="867" cy="256"/>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4  1</a:t>
                </a:r>
              </a:p>
            </p:txBody>
          </p:sp>
        </p:grpSp>
        <p:grpSp>
          <p:nvGrpSpPr>
            <p:cNvPr id="101" name="Group 112"/>
            <p:cNvGrpSpPr>
              <a:grpSpLocks/>
            </p:cNvGrpSpPr>
            <p:nvPr/>
          </p:nvGrpSpPr>
          <p:grpSpPr bwMode="auto">
            <a:xfrm>
              <a:off x="1789" y="1743"/>
              <a:ext cx="3579" cy="1840"/>
              <a:chOff x="1789" y="1743"/>
              <a:chExt cx="3579" cy="1840"/>
            </a:xfrm>
          </p:grpSpPr>
          <p:sp>
            <p:nvSpPr>
              <p:cNvPr id="102" name="Line 40"/>
              <p:cNvSpPr>
                <a:spLocks noChangeShapeType="1"/>
              </p:cNvSpPr>
              <p:nvPr/>
            </p:nvSpPr>
            <p:spPr bwMode="auto">
              <a:xfrm>
                <a:off x="4183" y="1747"/>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03" name="Line 41"/>
              <p:cNvSpPr>
                <a:spLocks noChangeShapeType="1"/>
              </p:cNvSpPr>
              <p:nvPr/>
            </p:nvSpPr>
            <p:spPr bwMode="auto">
              <a:xfrm>
                <a:off x="3969" y="1747"/>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04" name="Line 42"/>
              <p:cNvSpPr>
                <a:spLocks noChangeShapeType="1"/>
              </p:cNvSpPr>
              <p:nvPr/>
            </p:nvSpPr>
            <p:spPr bwMode="auto">
              <a:xfrm>
                <a:off x="4398" y="1747"/>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05" name="Line 45"/>
              <p:cNvSpPr>
                <a:spLocks noChangeShapeType="1"/>
              </p:cNvSpPr>
              <p:nvPr/>
            </p:nvSpPr>
            <p:spPr bwMode="auto">
              <a:xfrm>
                <a:off x="3085" y="1743"/>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06" name="Line 46"/>
              <p:cNvSpPr>
                <a:spLocks noChangeShapeType="1"/>
              </p:cNvSpPr>
              <p:nvPr/>
            </p:nvSpPr>
            <p:spPr bwMode="auto">
              <a:xfrm>
                <a:off x="2871" y="1743"/>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07" name="Line 47"/>
              <p:cNvSpPr>
                <a:spLocks noChangeShapeType="1"/>
              </p:cNvSpPr>
              <p:nvPr/>
            </p:nvSpPr>
            <p:spPr bwMode="auto">
              <a:xfrm>
                <a:off x="3300" y="1743"/>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08" name="Line 50"/>
              <p:cNvSpPr>
                <a:spLocks noChangeShapeType="1"/>
              </p:cNvSpPr>
              <p:nvPr/>
            </p:nvSpPr>
            <p:spPr bwMode="auto">
              <a:xfrm>
                <a:off x="5153" y="2812"/>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09" name="Line 51"/>
              <p:cNvSpPr>
                <a:spLocks noChangeShapeType="1"/>
              </p:cNvSpPr>
              <p:nvPr/>
            </p:nvSpPr>
            <p:spPr bwMode="auto">
              <a:xfrm>
                <a:off x="4939" y="2812"/>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0" name="Line 52"/>
              <p:cNvSpPr>
                <a:spLocks noChangeShapeType="1"/>
              </p:cNvSpPr>
              <p:nvPr/>
            </p:nvSpPr>
            <p:spPr bwMode="auto">
              <a:xfrm>
                <a:off x="5368" y="2812"/>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1" name="Line 55"/>
              <p:cNvSpPr>
                <a:spLocks noChangeShapeType="1"/>
              </p:cNvSpPr>
              <p:nvPr/>
            </p:nvSpPr>
            <p:spPr bwMode="auto">
              <a:xfrm>
                <a:off x="2003" y="2812"/>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2" name="Line 56"/>
              <p:cNvSpPr>
                <a:spLocks noChangeShapeType="1"/>
              </p:cNvSpPr>
              <p:nvPr/>
            </p:nvSpPr>
            <p:spPr bwMode="auto">
              <a:xfrm>
                <a:off x="1789" y="2812"/>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3" name="Line 57"/>
              <p:cNvSpPr>
                <a:spLocks noChangeShapeType="1"/>
              </p:cNvSpPr>
              <p:nvPr/>
            </p:nvSpPr>
            <p:spPr bwMode="auto">
              <a:xfrm>
                <a:off x="2218" y="2812"/>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4" name="Line 60"/>
              <p:cNvSpPr>
                <a:spLocks noChangeShapeType="1"/>
              </p:cNvSpPr>
              <p:nvPr/>
            </p:nvSpPr>
            <p:spPr bwMode="auto">
              <a:xfrm>
                <a:off x="4156" y="3319"/>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5" name="Line 61"/>
              <p:cNvSpPr>
                <a:spLocks noChangeShapeType="1"/>
              </p:cNvSpPr>
              <p:nvPr/>
            </p:nvSpPr>
            <p:spPr bwMode="auto">
              <a:xfrm>
                <a:off x="3931" y="3319"/>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6" name="Line 62"/>
              <p:cNvSpPr>
                <a:spLocks noChangeShapeType="1"/>
              </p:cNvSpPr>
              <p:nvPr/>
            </p:nvSpPr>
            <p:spPr bwMode="auto">
              <a:xfrm>
                <a:off x="4371" y="3319"/>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7" name="Line 65"/>
              <p:cNvSpPr>
                <a:spLocks noChangeShapeType="1"/>
              </p:cNvSpPr>
              <p:nvPr/>
            </p:nvSpPr>
            <p:spPr bwMode="auto">
              <a:xfrm>
                <a:off x="3085" y="3327"/>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8" name="Line 66"/>
              <p:cNvSpPr>
                <a:spLocks noChangeShapeType="1"/>
              </p:cNvSpPr>
              <p:nvPr/>
            </p:nvSpPr>
            <p:spPr bwMode="auto">
              <a:xfrm>
                <a:off x="2871" y="3327"/>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19" name="Line 67"/>
              <p:cNvSpPr>
                <a:spLocks noChangeShapeType="1"/>
              </p:cNvSpPr>
              <p:nvPr/>
            </p:nvSpPr>
            <p:spPr bwMode="auto">
              <a:xfrm>
                <a:off x="3300" y="3327"/>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20" name="Line 70"/>
              <p:cNvSpPr>
                <a:spLocks noChangeShapeType="1"/>
              </p:cNvSpPr>
              <p:nvPr/>
            </p:nvSpPr>
            <p:spPr bwMode="auto">
              <a:xfrm>
                <a:off x="2013" y="3323"/>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21" name="Line 71"/>
              <p:cNvSpPr>
                <a:spLocks noChangeShapeType="1"/>
              </p:cNvSpPr>
              <p:nvPr/>
            </p:nvSpPr>
            <p:spPr bwMode="auto">
              <a:xfrm>
                <a:off x="1799" y="3323"/>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22" name="Line 72"/>
              <p:cNvSpPr>
                <a:spLocks noChangeShapeType="1"/>
              </p:cNvSpPr>
              <p:nvPr/>
            </p:nvSpPr>
            <p:spPr bwMode="auto">
              <a:xfrm>
                <a:off x="2228" y="3323"/>
                <a:ext cx="0" cy="256"/>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grpSp>
      </p:grpSp>
      <p:sp>
        <p:nvSpPr>
          <p:cNvPr id="130" name="Line 74"/>
          <p:cNvSpPr>
            <a:spLocks noChangeShapeType="1"/>
          </p:cNvSpPr>
          <p:nvPr/>
        </p:nvSpPr>
        <p:spPr bwMode="auto">
          <a:xfrm>
            <a:off x="5445379" y="1102431"/>
            <a:ext cx="476250" cy="0"/>
          </a:xfrm>
          <a:prstGeom prst="line">
            <a:avLst/>
          </a:prstGeom>
          <a:noFill/>
          <a:ln w="57150" cap="rnd">
            <a:solidFill>
              <a:srgbClr val="0000FF"/>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131" name="Line 77"/>
          <p:cNvSpPr>
            <a:spLocks noChangeShapeType="1"/>
          </p:cNvSpPr>
          <p:nvPr/>
        </p:nvSpPr>
        <p:spPr bwMode="auto">
          <a:xfrm>
            <a:off x="1931289" y="3612840"/>
            <a:ext cx="540000" cy="0"/>
          </a:xfrm>
          <a:prstGeom prst="line">
            <a:avLst/>
          </a:prstGeom>
          <a:noFill/>
          <a:ln w="57150" cap="rnd">
            <a:solidFill>
              <a:srgbClr val="0000FF"/>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132" name="Line 78"/>
          <p:cNvSpPr>
            <a:spLocks noChangeShapeType="1"/>
          </p:cNvSpPr>
          <p:nvPr/>
        </p:nvSpPr>
        <p:spPr bwMode="auto">
          <a:xfrm>
            <a:off x="3747453" y="3605918"/>
            <a:ext cx="423862" cy="0"/>
          </a:xfrm>
          <a:prstGeom prst="line">
            <a:avLst/>
          </a:prstGeom>
          <a:noFill/>
          <a:ln w="57150" cap="rnd">
            <a:solidFill>
              <a:srgbClr val="0000FF"/>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133" name="Line 79"/>
          <p:cNvSpPr>
            <a:spLocks noChangeShapeType="1"/>
          </p:cNvSpPr>
          <p:nvPr/>
        </p:nvSpPr>
        <p:spPr bwMode="auto">
          <a:xfrm>
            <a:off x="5449787" y="3605918"/>
            <a:ext cx="417079" cy="0"/>
          </a:xfrm>
          <a:prstGeom prst="line">
            <a:avLst/>
          </a:prstGeom>
          <a:noFill/>
          <a:ln w="57150" cap="rnd">
            <a:solidFill>
              <a:srgbClr val="0000FF"/>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134" name="Line 83"/>
          <p:cNvSpPr>
            <a:spLocks noChangeShapeType="1"/>
          </p:cNvSpPr>
          <p:nvPr/>
        </p:nvSpPr>
        <p:spPr bwMode="auto">
          <a:xfrm>
            <a:off x="3339465" y="2811787"/>
            <a:ext cx="0" cy="576000"/>
          </a:xfrm>
          <a:prstGeom prst="line">
            <a:avLst/>
          </a:prstGeom>
          <a:noFill/>
          <a:ln w="57150" cap="rnd">
            <a:solidFill>
              <a:srgbClr val="C00000"/>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135" name="Line 87"/>
          <p:cNvSpPr>
            <a:spLocks noChangeShapeType="1"/>
          </p:cNvSpPr>
          <p:nvPr/>
        </p:nvSpPr>
        <p:spPr bwMode="auto">
          <a:xfrm>
            <a:off x="5062538" y="1090810"/>
            <a:ext cx="0" cy="2304000"/>
          </a:xfrm>
          <a:prstGeom prst="line">
            <a:avLst/>
          </a:prstGeom>
          <a:noFill/>
          <a:ln w="57150" cap="rnd">
            <a:solidFill>
              <a:srgbClr val="C00000"/>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grpSp>
        <p:nvGrpSpPr>
          <p:cNvPr id="136" name="Group 97"/>
          <p:cNvGrpSpPr>
            <a:grpSpLocks/>
          </p:cNvGrpSpPr>
          <p:nvPr/>
        </p:nvGrpSpPr>
        <p:grpSpPr bwMode="auto">
          <a:xfrm>
            <a:off x="1435104" y="1321508"/>
            <a:ext cx="5078417" cy="1808164"/>
            <a:chOff x="904" y="2005"/>
            <a:chExt cx="3199" cy="1139"/>
          </a:xfrm>
        </p:grpSpPr>
        <p:sp>
          <p:nvSpPr>
            <p:cNvPr id="137" name="Line 88"/>
            <p:cNvSpPr>
              <a:spLocks noChangeShapeType="1"/>
            </p:cNvSpPr>
            <p:nvPr/>
          </p:nvSpPr>
          <p:spPr bwMode="auto">
            <a:xfrm>
              <a:off x="904" y="2936"/>
              <a:ext cx="0" cy="208"/>
            </a:xfrm>
            <a:prstGeom prst="line">
              <a:avLst/>
            </a:prstGeom>
            <a:noFill/>
            <a:ln w="57150" cap="rnd">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138" name="Line 89"/>
            <p:cNvSpPr>
              <a:spLocks noChangeShapeType="1"/>
            </p:cNvSpPr>
            <p:nvPr/>
          </p:nvSpPr>
          <p:spPr bwMode="auto">
            <a:xfrm>
              <a:off x="904" y="3144"/>
              <a:ext cx="3197" cy="0"/>
            </a:xfrm>
            <a:prstGeom prst="line">
              <a:avLst/>
            </a:prstGeom>
            <a:noFill/>
            <a:ln w="57150" cap="rnd">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139" name="Line 90"/>
            <p:cNvSpPr>
              <a:spLocks noChangeShapeType="1"/>
            </p:cNvSpPr>
            <p:nvPr/>
          </p:nvSpPr>
          <p:spPr bwMode="auto">
            <a:xfrm flipV="1">
              <a:off x="4103" y="2005"/>
              <a:ext cx="0" cy="1134"/>
            </a:xfrm>
            <a:prstGeom prst="line">
              <a:avLst/>
            </a:prstGeom>
            <a:noFill/>
            <a:ln w="57150" cap="rnd">
              <a:solidFill>
                <a:srgbClr val="C00000"/>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grpSp>
      <p:sp>
        <p:nvSpPr>
          <p:cNvPr id="140" name="Line 91"/>
          <p:cNvSpPr>
            <a:spLocks noChangeShapeType="1"/>
          </p:cNvSpPr>
          <p:nvPr/>
        </p:nvSpPr>
        <p:spPr bwMode="auto">
          <a:xfrm>
            <a:off x="6791325" y="1115893"/>
            <a:ext cx="0" cy="2268000"/>
          </a:xfrm>
          <a:prstGeom prst="line">
            <a:avLst/>
          </a:prstGeom>
          <a:noFill/>
          <a:ln w="57150" cap="rnd">
            <a:solidFill>
              <a:srgbClr val="C00000"/>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grpSp>
        <p:nvGrpSpPr>
          <p:cNvPr id="141" name="Group 98"/>
          <p:cNvGrpSpPr>
            <a:grpSpLocks/>
          </p:cNvGrpSpPr>
          <p:nvPr/>
        </p:nvGrpSpPr>
        <p:grpSpPr bwMode="auto">
          <a:xfrm>
            <a:off x="1441451" y="3012193"/>
            <a:ext cx="6918326" cy="1044575"/>
            <a:chOff x="908" y="3070"/>
            <a:chExt cx="4358" cy="658"/>
          </a:xfrm>
        </p:grpSpPr>
        <p:sp>
          <p:nvSpPr>
            <p:cNvPr id="142" name="Line 92"/>
            <p:cNvSpPr>
              <a:spLocks noChangeShapeType="1"/>
            </p:cNvSpPr>
            <p:nvPr/>
          </p:nvSpPr>
          <p:spPr bwMode="auto">
            <a:xfrm flipH="1">
              <a:off x="908" y="3475"/>
              <a:ext cx="0" cy="253"/>
            </a:xfrm>
            <a:prstGeom prst="line">
              <a:avLst/>
            </a:prstGeom>
            <a:noFill/>
            <a:ln w="57150" cap="rnd">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143" name="Line 93"/>
            <p:cNvSpPr>
              <a:spLocks noChangeShapeType="1"/>
            </p:cNvSpPr>
            <p:nvPr/>
          </p:nvSpPr>
          <p:spPr bwMode="auto">
            <a:xfrm>
              <a:off x="908" y="3728"/>
              <a:ext cx="4354" cy="0"/>
            </a:xfrm>
            <a:prstGeom prst="line">
              <a:avLst/>
            </a:prstGeom>
            <a:noFill/>
            <a:ln w="57150" cap="rnd">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sp>
          <p:nvSpPr>
            <p:cNvPr id="144" name="Line 94"/>
            <p:cNvSpPr>
              <a:spLocks noChangeShapeType="1"/>
            </p:cNvSpPr>
            <p:nvPr/>
          </p:nvSpPr>
          <p:spPr bwMode="auto">
            <a:xfrm flipV="1">
              <a:off x="5266" y="3070"/>
              <a:ext cx="0" cy="656"/>
            </a:xfrm>
            <a:prstGeom prst="line">
              <a:avLst/>
            </a:prstGeom>
            <a:noFill/>
            <a:ln w="57150" cap="rnd">
              <a:solidFill>
                <a:srgbClr val="C00000"/>
              </a:solidFill>
              <a:round/>
              <a:headEnd/>
              <a:tailEnd type="arrow" w="sm" len="sm"/>
            </a:ln>
            <a:extLst>
              <a:ext uri="{909E8E84-426E-40DD-AFC4-6F175D3DCCD1}">
                <a14:hiddenFill xmlns:a14="http://schemas.microsoft.com/office/drawing/2010/main">
                  <a:noFill/>
                </a14:hiddenFill>
              </a:ext>
            </a:extLst>
          </p:spPr>
          <p:txBody>
            <a:bodyPr wrap="none" anchor="ctr"/>
            <a:lstStyle/>
            <a:p>
              <a:endParaRPr lang="zh-CN" altLang="en-US">
                <a:solidFill>
                  <a:schemeClr val="bg2">
                    <a:lumMod val="10000"/>
                  </a:schemeClr>
                </a:solidFill>
                <a:latin typeface="+mj-lt"/>
              </a:endParaRPr>
            </a:p>
          </p:txBody>
        </p:sp>
      </p:grpSp>
      <p:sp>
        <p:nvSpPr>
          <p:cNvPr id="145" name="Text Box 101"/>
          <p:cNvSpPr txBox="1">
            <a:spLocks noChangeArrowheads="1"/>
          </p:cNvSpPr>
          <p:nvPr/>
        </p:nvSpPr>
        <p:spPr bwMode="auto">
          <a:xfrm>
            <a:off x="6984304" y="927999"/>
            <a:ext cx="324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spcBef>
                <a:spcPts val="0"/>
              </a:spcBef>
            </a:pPr>
            <a:r>
              <a:rPr kumimoji="1" lang="en-US" altLang="zh-CN" sz="2000" b="1" dirty="0">
                <a:solidFill>
                  <a:srgbClr val="3333FF"/>
                </a:solidFill>
                <a:latin typeface="Verdana" panose="020B0604030504040204" pitchFamily="34" charset="0"/>
                <a:ea typeface="Verdana" panose="020B0604030504040204" pitchFamily="34" charset="0"/>
                <a:cs typeface="Verdana" panose="020B0604030504040204" pitchFamily="34" charset="0"/>
              </a:rPr>
              <a:t>^</a:t>
            </a:r>
          </a:p>
        </p:txBody>
      </p:sp>
      <p:grpSp>
        <p:nvGrpSpPr>
          <p:cNvPr id="146" name="Group 108"/>
          <p:cNvGrpSpPr>
            <a:grpSpLocks/>
          </p:cNvGrpSpPr>
          <p:nvPr/>
        </p:nvGrpSpPr>
        <p:grpSpPr bwMode="auto">
          <a:xfrm>
            <a:off x="439739" y="896060"/>
            <a:ext cx="1681164" cy="2938465"/>
            <a:chOff x="277" y="2037"/>
            <a:chExt cx="1059" cy="1851"/>
          </a:xfrm>
        </p:grpSpPr>
        <p:sp>
          <p:nvSpPr>
            <p:cNvPr id="147" name="Text Box 102"/>
            <p:cNvSpPr txBox="1">
              <a:spLocks noChangeArrowheads="1"/>
            </p:cNvSpPr>
            <p:nvPr/>
          </p:nvSpPr>
          <p:spPr bwMode="auto">
            <a:xfrm>
              <a:off x="1066" y="2566"/>
              <a:ext cx="24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p>
          </p:txBody>
        </p:sp>
        <p:sp>
          <p:nvSpPr>
            <p:cNvPr id="148" name="Rectangle 19"/>
            <p:cNvSpPr>
              <a:spLocks noChangeArrowheads="1"/>
            </p:cNvSpPr>
            <p:nvPr/>
          </p:nvSpPr>
          <p:spPr bwMode="auto">
            <a:xfrm>
              <a:off x="514" y="2040"/>
              <a:ext cx="822" cy="244"/>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a:t>
              </a:r>
            </a:p>
          </p:txBody>
        </p:sp>
        <p:sp>
          <p:nvSpPr>
            <p:cNvPr id="149" name="Line 20"/>
            <p:cNvSpPr>
              <a:spLocks noChangeShapeType="1"/>
            </p:cNvSpPr>
            <p:nvPr/>
          </p:nvSpPr>
          <p:spPr bwMode="auto">
            <a:xfrm>
              <a:off x="781" y="2040"/>
              <a:ext cx="0" cy="244"/>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50" name="Line 21"/>
            <p:cNvSpPr>
              <a:spLocks noChangeShapeType="1"/>
            </p:cNvSpPr>
            <p:nvPr/>
          </p:nvSpPr>
          <p:spPr bwMode="auto">
            <a:xfrm>
              <a:off x="1048" y="2040"/>
              <a:ext cx="0" cy="244"/>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51" name="Rectangle 23"/>
            <p:cNvSpPr>
              <a:spLocks noChangeArrowheads="1"/>
            </p:cNvSpPr>
            <p:nvPr/>
          </p:nvSpPr>
          <p:spPr bwMode="auto">
            <a:xfrm>
              <a:off x="514" y="2558"/>
              <a:ext cx="822" cy="244"/>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2            </a:t>
              </a:r>
            </a:p>
          </p:txBody>
        </p:sp>
        <p:sp>
          <p:nvSpPr>
            <p:cNvPr id="152" name="Line 24"/>
            <p:cNvSpPr>
              <a:spLocks noChangeShapeType="1"/>
            </p:cNvSpPr>
            <p:nvPr/>
          </p:nvSpPr>
          <p:spPr bwMode="auto">
            <a:xfrm>
              <a:off x="781" y="2558"/>
              <a:ext cx="0" cy="244"/>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53" name="Line 25"/>
            <p:cNvSpPr>
              <a:spLocks noChangeShapeType="1"/>
            </p:cNvSpPr>
            <p:nvPr/>
          </p:nvSpPr>
          <p:spPr bwMode="auto">
            <a:xfrm>
              <a:off x="1048" y="2558"/>
              <a:ext cx="0" cy="244"/>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54" name="Rectangle 27"/>
            <p:cNvSpPr>
              <a:spLocks noChangeArrowheads="1"/>
            </p:cNvSpPr>
            <p:nvPr/>
          </p:nvSpPr>
          <p:spPr bwMode="auto">
            <a:xfrm>
              <a:off x="514" y="3118"/>
              <a:ext cx="822" cy="244"/>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a:t>
              </a:r>
            </a:p>
          </p:txBody>
        </p:sp>
        <p:sp>
          <p:nvSpPr>
            <p:cNvPr id="155" name="Line 28"/>
            <p:cNvSpPr>
              <a:spLocks noChangeShapeType="1"/>
            </p:cNvSpPr>
            <p:nvPr/>
          </p:nvSpPr>
          <p:spPr bwMode="auto">
            <a:xfrm>
              <a:off x="781" y="3118"/>
              <a:ext cx="0" cy="244"/>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56" name="Line 29"/>
            <p:cNvSpPr>
              <a:spLocks noChangeShapeType="1"/>
            </p:cNvSpPr>
            <p:nvPr/>
          </p:nvSpPr>
          <p:spPr bwMode="auto">
            <a:xfrm>
              <a:off x="1048" y="3118"/>
              <a:ext cx="0" cy="244"/>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57" name="Rectangle 31"/>
            <p:cNvSpPr>
              <a:spLocks noChangeArrowheads="1"/>
            </p:cNvSpPr>
            <p:nvPr/>
          </p:nvSpPr>
          <p:spPr bwMode="auto">
            <a:xfrm>
              <a:off x="514" y="3628"/>
              <a:ext cx="822" cy="244"/>
            </a:xfrm>
            <a:prstGeom prst="rect">
              <a:avLst/>
            </a:prstGeom>
            <a:noFill/>
            <a:ln w="38100">
              <a:solidFill>
                <a:schemeClr val="bg2">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4</a:t>
              </a:r>
            </a:p>
          </p:txBody>
        </p:sp>
        <p:sp>
          <p:nvSpPr>
            <p:cNvPr id="158" name="Line 32"/>
            <p:cNvSpPr>
              <a:spLocks noChangeShapeType="1"/>
            </p:cNvSpPr>
            <p:nvPr/>
          </p:nvSpPr>
          <p:spPr bwMode="auto">
            <a:xfrm>
              <a:off x="781" y="3628"/>
              <a:ext cx="0" cy="244"/>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59" name="Line 33"/>
            <p:cNvSpPr>
              <a:spLocks noChangeShapeType="1"/>
            </p:cNvSpPr>
            <p:nvPr/>
          </p:nvSpPr>
          <p:spPr bwMode="auto">
            <a:xfrm>
              <a:off x="1048" y="3628"/>
              <a:ext cx="0" cy="244"/>
            </a:xfrm>
            <a:prstGeom prst="line">
              <a:avLst/>
            </a:prstGeom>
            <a:noFill/>
            <a:ln w="38100">
              <a:solidFill>
                <a:schemeClr val="bg2">
                  <a:lumMod val="10000"/>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sp>
          <p:nvSpPr>
            <p:cNvPr id="160" name="Text Box 34"/>
            <p:cNvSpPr txBox="1">
              <a:spLocks noChangeArrowheads="1"/>
            </p:cNvSpPr>
            <p:nvPr/>
          </p:nvSpPr>
          <p:spPr bwMode="auto">
            <a:xfrm>
              <a:off x="299" y="2037"/>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0</a:t>
              </a:r>
            </a:p>
          </p:txBody>
        </p:sp>
        <p:sp>
          <p:nvSpPr>
            <p:cNvPr id="161" name="Text Box 35"/>
            <p:cNvSpPr txBox="1">
              <a:spLocks noChangeArrowheads="1"/>
            </p:cNvSpPr>
            <p:nvPr/>
          </p:nvSpPr>
          <p:spPr bwMode="auto">
            <a:xfrm>
              <a:off x="288" y="2558"/>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a:t>
              </a:r>
            </a:p>
          </p:txBody>
        </p:sp>
        <p:sp>
          <p:nvSpPr>
            <p:cNvPr id="162" name="Text Box 36"/>
            <p:cNvSpPr txBox="1">
              <a:spLocks noChangeArrowheads="1"/>
            </p:cNvSpPr>
            <p:nvPr/>
          </p:nvSpPr>
          <p:spPr bwMode="auto">
            <a:xfrm>
              <a:off x="277" y="3114"/>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2</a:t>
              </a:r>
            </a:p>
          </p:txBody>
        </p:sp>
        <p:sp>
          <p:nvSpPr>
            <p:cNvPr id="163" name="Text Box 37"/>
            <p:cNvSpPr txBox="1">
              <a:spLocks noChangeArrowheads="1"/>
            </p:cNvSpPr>
            <p:nvPr/>
          </p:nvSpPr>
          <p:spPr bwMode="auto">
            <a:xfrm>
              <a:off x="310" y="3636"/>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a:t>
              </a:r>
            </a:p>
          </p:txBody>
        </p:sp>
      </p:grpSp>
      <p:sp>
        <p:nvSpPr>
          <p:cNvPr id="164" name="Text Box 106"/>
          <p:cNvSpPr txBox="1">
            <a:spLocks noChangeArrowheads="1"/>
          </p:cNvSpPr>
          <p:nvPr/>
        </p:nvSpPr>
        <p:spPr bwMode="auto">
          <a:xfrm>
            <a:off x="4903692" y="3418387"/>
            <a:ext cx="324000" cy="427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spcBef>
                <a:spcPts val="0"/>
              </a:spcBef>
            </a:pPr>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p>
        </p:txBody>
      </p:sp>
      <p:sp>
        <p:nvSpPr>
          <p:cNvPr id="165" name="Text Box 105"/>
          <p:cNvSpPr txBox="1">
            <a:spLocks noChangeArrowheads="1"/>
          </p:cNvSpPr>
          <p:nvPr/>
        </p:nvSpPr>
        <p:spPr bwMode="auto">
          <a:xfrm>
            <a:off x="3199302" y="3431831"/>
            <a:ext cx="324000" cy="39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spcBef>
                <a:spcPts val="0"/>
              </a:spcBef>
            </a:pPr>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p>
        </p:txBody>
      </p:sp>
      <p:sp>
        <p:nvSpPr>
          <p:cNvPr id="166" name="Text Box 104"/>
          <p:cNvSpPr txBox="1">
            <a:spLocks noChangeArrowheads="1"/>
          </p:cNvSpPr>
          <p:nvPr/>
        </p:nvSpPr>
        <p:spPr bwMode="auto">
          <a:xfrm>
            <a:off x="6928901" y="3418386"/>
            <a:ext cx="324000" cy="39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rIns="0" bIns="0">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spcBef>
                <a:spcPts val="0"/>
              </a:spcBef>
            </a:pPr>
            <a:r>
              <a:rPr kumimoji="1" lang="en-US" altLang="zh-CN" sz="2000" b="1" dirty="0">
                <a:solidFill>
                  <a:srgbClr val="3333FF"/>
                </a:solidFill>
                <a:latin typeface="Verdana" panose="020B0604030504040204" pitchFamily="34" charset="0"/>
                <a:ea typeface="Verdana" panose="020B0604030504040204" pitchFamily="34" charset="0"/>
                <a:cs typeface="Verdana" panose="020B0604030504040204" pitchFamily="34" charset="0"/>
              </a:rPr>
              <a:t>^</a:t>
            </a:r>
          </a:p>
        </p:txBody>
      </p:sp>
      <p:sp>
        <p:nvSpPr>
          <p:cNvPr id="167" name="Text Box 104"/>
          <p:cNvSpPr txBox="1">
            <a:spLocks noChangeArrowheads="1"/>
          </p:cNvSpPr>
          <p:nvPr/>
        </p:nvSpPr>
        <p:spPr bwMode="auto">
          <a:xfrm>
            <a:off x="6603464" y="3418386"/>
            <a:ext cx="324000" cy="39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rIns="0" bIns="0">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spcBef>
                <a:spcPts val="0"/>
              </a:spcBef>
            </a:pPr>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p>
        </p:txBody>
      </p:sp>
      <p:sp>
        <p:nvSpPr>
          <p:cNvPr id="168" name="Text Box 103"/>
          <p:cNvSpPr txBox="1">
            <a:spLocks noChangeArrowheads="1"/>
          </p:cNvSpPr>
          <p:nvPr/>
        </p:nvSpPr>
        <p:spPr bwMode="auto">
          <a:xfrm>
            <a:off x="8530380" y="2617479"/>
            <a:ext cx="324000" cy="35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rIns="0" bIns="0">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spcBef>
                <a:spcPts val="0"/>
              </a:spcBef>
            </a:pPr>
            <a:r>
              <a:rPr kumimoji="1" lang="en-US" altLang="zh-CN" sz="2000" b="1" dirty="0">
                <a:solidFill>
                  <a:srgbClr val="3333FF"/>
                </a:solidFill>
                <a:latin typeface="Verdana" panose="020B0604030504040204" pitchFamily="34" charset="0"/>
                <a:ea typeface="Verdana" panose="020B0604030504040204" pitchFamily="34" charset="0"/>
                <a:cs typeface="Verdana" panose="020B0604030504040204" pitchFamily="34" charset="0"/>
              </a:rPr>
              <a:t>^</a:t>
            </a:r>
          </a:p>
        </p:txBody>
      </p:sp>
      <p:sp>
        <p:nvSpPr>
          <p:cNvPr id="169" name="Text Box 103"/>
          <p:cNvSpPr txBox="1">
            <a:spLocks noChangeArrowheads="1"/>
          </p:cNvSpPr>
          <p:nvPr/>
        </p:nvSpPr>
        <p:spPr bwMode="auto">
          <a:xfrm>
            <a:off x="8191450" y="2617479"/>
            <a:ext cx="324000" cy="35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00" tIns="36000" rIns="0" bIns="0">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30000"/>
              </a:lnSpc>
              <a:spcBef>
                <a:spcPts val="0"/>
              </a:spcBef>
            </a:pPr>
            <a:r>
              <a:rPr kumimoji="1"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p>
        </p:txBody>
      </p:sp>
      <p:sp>
        <p:nvSpPr>
          <p:cNvPr id="171" name="矩形 170"/>
          <p:cNvSpPr/>
          <p:nvPr/>
        </p:nvSpPr>
        <p:spPr>
          <a:xfrm>
            <a:off x="7468559" y="872154"/>
            <a:ext cx="1441169" cy="461665"/>
          </a:xfrm>
          <a:prstGeom prst="rect">
            <a:avLst/>
          </a:prstGeom>
        </p:spPr>
        <p:txBody>
          <a:bodyPr wrap="square">
            <a:noAutofit/>
          </a:bodyPr>
          <a:lstStyle/>
          <a:p>
            <a:pPr marL="0" lvl="1" algn="ctr">
              <a:spcBef>
                <a:spcPts val="0"/>
              </a:spcBef>
            </a:pPr>
            <a:r>
              <a:rPr kumimoji="1" lang="zh-CN" altLang="en-US" sz="2400" b="1" dirty="0">
                <a:solidFill>
                  <a:srgbClr val="0000FF"/>
                </a:solidFill>
                <a:latin typeface="Verdana" pitchFamily="34" charset="0"/>
                <a:ea typeface="微软雅黑" pitchFamily="34" charset="-122"/>
              </a:rPr>
              <a:t>邻接表</a:t>
            </a:r>
            <a:endParaRPr kumimoji="1" lang="en-US" altLang="zh-CN" sz="2400" b="1" dirty="0">
              <a:solidFill>
                <a:srgbClr val="0000FF"/>
              </a:solidFill>
              <a:latin typeface="Verdana" pitchFamily="34" charset="0"/>
              <a:ea typeface="微软雅黑" pitchFamily="34" charset="-122"/>
            </a:endParaRPr>
          </a:p>
        </p:txBody>
      </p:sp>
      <p:sp>
        <p:nvSpPr>
          <p:cNvPr id="172" name="矩形 171"/>
          <p:cNvSpPr/>
          <p:nvPr/>
        </p:nvSpPr>
        <p:spPr>
          <a:xfrm>
            <a:off x="4910869" y="1905065"/>
            <a:ext cx="1743815" cy="461665"/>
          </a:xfrm>
          <a:prstGeom prst="rect">
            <a:avLst/>
          </a:prstGeom>
        </p:spPr>
        <p:txBody>
          <a:bodyPr wrap="square">
            <a:noAutofit/>
          </a:bodyPr>
          <a:lstStyle/>
          <a:p>
            <a:pPr marL="0" lvl="1" algn="ctr">
              <a:spcBef>
                <a:spcPts val="0"/>
              </a:spcBef>
            </a:pPr>
            <a:r>
              <a:rPr kumimoji="1" lang="zh-CN" altLang="en-US" sz="2400" b="1" dirty="0">
                <a:solidFill>
                  <a:srgbClr val="C00000"/>
                </a:solidFill>
                <a:latin typeface="Verdana" pitchFamily="34" charset="0"/>
                <a:ea typeface="微软雅黑" pitchFamily="34" charset="-122"/>
              </a:rPr>
              <a:t>逆邻接表</a:t>
            </a:r>
            <a:endParaRPr kumimoji="1" lang="en-US" altLang="zh-CN" sz="2400" b="1" dirty="0">
              <a:solidFill>
                <a:srgbClr val="C00000"/>
              </a:solidFill>
              <a:latin typeface="Verdana" pitchFamily="34" charset="0"/>
              <a:ea typeface="微软雅黑" pitchFamily="34" charset="-122"/>
            </a:endParaRPr>
          </a:p>
        </p:txBody>
      </p:sp>
      <p:sp>
        <p:nvSpPr>
          <p:cNvPr id="173" name="标题 3"/>
          <p:cNvSpPr>
            <a:spLocks noGrp="1"/>
          </p:cNvSpPr>
          <p:nvPr>
            <p:ph type="title"/>
          </p:nvPr>
        </p:nvSpPr>
        <p:spPr>
          <a:xfrm>
            <a:off x="-1" y="42345"/>
            <a:ext cx="9149171" cy="597600"/>
          </a:xfrm>
        </p:spPr>
        <p:txBody>
          <a:bodyPr/>
          <a:lstStyle/>
          <a:p>
            <a:r>
              <a:rPr lang="zh-CN" altLang="en-US"/>
              <a:t>图的链式存储结构 ：十字链表</a:t>
            </a:r>
          </a:p>
        </p:txBody>
      </p:sp>
      <p:cxnSp>
        <p:nvCxnSpPr>
          <p:cNvPr id="174" name="直接连接符 173"/>
          <p:cNvCxnSpPr/>
          <p:nvPr/>
        </p:nvCxnSpPr>
        <p:spPr bwMode="auto">
          <a:xfrm>
            <a:off x="-3304" y="4293096"/>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
        <p:nvSpPr>
          <p:cNvPr id="175" name="Rectangle 3"/>
          <p:cNvSpPr txBox="1">
            <a:spLocks noChangeArrowheads="1"/>
          </p:cNvSpPr>
          <p:nvPr/>
        </p:nvSpPr>
        <p:spPr>
          <a:xfrm>
            <a:off x="0" y="4459164"/>
            <a:ext cx="9144000" cy="2232248"/>
          </a:xfrm>
          <a:prstGeom prst="rect">
            <a:avLst/>
          </a:prstGeom>
        </p:spPr>
        <p:txBody>
          <a:bodyPr>
            <a:noAutofit/>
          </a:bodyPr>
          <a:lstStyle>
            <a:lvl1pPr marL="466725" indent="-466725" algn="l" rtl="0" fontAlgn="base">
              <a:lnSpc>
                <a:spcPct val="150000"/>
              </a:lnSpc>
              <a:spcBef>
                <a:spcPct val="0"/>
              </a:spcBef>
              <a:spcAft>
                <a:spcPct val="0"/>
              </a:spcAft>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935038" indent="-466725" algn="l" rtl="0" fontAlgn="base">
              <a:lnSpc>
                <a:spcPct val="150000"/>
              </a:lnSpc>
              <a:spcBef>
                <a:spcPct val="0"/>
              </a:spcBef>
              <a:spcAft>
                <a:spcPct val="0"/>
              </a:spcAft>
              <a:buSzPct val="60000"/>
              <a:buFont typeface="Wingdings" pitchFamily="2" charset="2"/>
              <a:buChar char="l"/>
              <a:defRPr sz="2400" kern="1200">
                <a:solidFill>
                  <a:schemeClr val="tx1"/>
                </a:solidFill>
                <a:latin typeface="微软雅黑" panose="020B0503020204020204" pitchFamily="34" charset="-122"/>
                <a:ea typeface="微软雅黑" panose="020B0503020204020204" pitchFamily="34" charset="-122"/>
                <a:cs typeface="+mn-cs"/>
              </a:defRPr>
            </a:lvl2pPr>
            <a:lvl3pPr marL="1403350" indent="-466725" algn="l" rtl="0" fontAlgn="base">
              <a:lnSpc>
                <a:spcPct val="150000"/>
              </a:lnSpc>
              <a:spcBef>
                <a:spcPct val="0"/>
              </a:spcBef>
              <a:spcAft>
                <a:spcPct val="0"/>
              </a:spcAft>
              <a:buSzPct val="60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871663" indent="-466725" algn="l" rtl="0" fontAlgn="base">
              <a:lnSpc>
                <a:spcPct val="150000"/>
              </a:lnSpc>
              <a:spcBef>
                <a:spcPct val="0"/>
              </a:spcBef>
              <a:spcAft>
                <a:spcPct val="0"/>
              </a:spcAft>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8000" lvl="1" indent="-468000" eaLnBrk="1" hangingPunct="1">
              <a:spcBef>
                <a:spcPts val="1200"/>
              </a:spcBef>
              <a:buClr>
                <a:schemeClr val="tx1"/>
              </a:buClr>
              <a:buSzPct val="100000"/>
              <a:buFont typeface="Wingdings" pitchFamily="2" charset="2"/>
              <a:buChar char=""/>
              <a:defRPr/>
            </a:pPr>
            <a:r>
              <a:rPr kumimoji="1" lang="zh-CN" altLang="en-US">
                <a:solidFill>
                  <a:schemeClr val="bg2">
                    <a:lumMod val="10000"/>
                  </a:schemeClr>
                </a:solidFill>
                <a:latin typeface="Verdana" pitchFamily="34" charset="0"/>
              </a:rPr>
              <a:t>通过</a:t>
            </a:r>
            <a:r>
              <a:rPr kumimoji="1" lang="en-US" altLang="zh-CN">
                <a:solidFill>
                  <a:schemeClr val="bg2">
                    <a:lumMod val="10000"/>
                  </a:schemeClr>
                </a:solidFill>
                <a:latin typeface="Verdana" pitchFamily="34" charset="0"/>
              </a:rPr>
              <a:t>hlink</a:t>
            </a:r>
            <a:r>
              <a:rPr kumimoji="1" lang="zh-CN" altLang="en-US">
                <a:solidFill>
                  <a:schemeClr val="bg2">
                    <a:lumMod val="10000"/>
                  </a:schemeClr>
                </a:solidFill>
                <a:latin typeface="Verdana" pitchFamily="34" charset="0"/>
              </a:rPr>
              <a:t>将弧头相同的弧连在一个链表上</a:t>
            </a:r>
          </a:p>
          <a:p>
            <a:pPr marL="468000" lvl="1" indent="-468000" eaLnBrk="1" hangingPunct="1">
              <a:spcBef>
                <a:spcPts val="1200"/>
              </a:spcBef>
              <a:buClr>
                <a:schemeClr val="tx1"/>
              </a:buClr>
              <a:buSzPct val="100000"/>
              <a:buFont typeface="Wingdings" pitchFamily="2" charset="2"/>
              <a:buChar char=""/>
              <a:defRPr/>
            </a:pPr>
            <a:r>
              <a:rPr kumimoji="1" lang="zh-CN" altLang="en-US">
                <a:solidFill>
                  <a:schemeClr val="bg2">
                    <a:lumMod val="10000"/>
                  </a:schemeClr>
                </a:solidFill>
                <a:latin typeface="Verdana" pitchFamily="34" charset="0"/>
              </a:rPr>
              <a:t>通过</a:t>
            </a:r>
            <a:r>
              <a:rPr kumimoji="1" lang="en-US" altLang="zh-CN">
                <a:solidFill>
                  <a:schemeClr val="bg2">
                    <a:lumMod val="10000"/>
                  </a:schemeClr>
                </a:solidFill>
                <a:latin typeface="Verdana" pitchFamily="34" charset="0"/>
              </a:rPr>
              <a:t>tlink</a:t>
            </a:r>
            <a:r>
              <a:rPr kumimoji="1" lang="zh-CN" altLang="en-US">
                <a:solidFill>
                  <a:schemeClr val="bg2">
                    <a:lumMod val="10000"/>
                  </a:schemeClr>
                </a:solidFill>
                <a:latin typeface="Verdana" pitchFamily="34" charset="0"/>
              </a:rPr>
              <a:t>将弧尾相同的弧连在一个链表上</a:t>
            </a:r>
          </a:p>
          <a:p>
            <a:pPr marL="468000" lvl="1" indent="-468000" eaLnBrk="1" hangingPunct="1">
              <a:spcBef>
                <a:spcPts val="1200"/>
              </a:spcBef>
              <a:buClr>
                <a:schemeClr val="tx1"/>
              </a:buClr>
              <a:buSzPct val="100000"/>
              <a:buFont typeface="Wingdings" pitchFamily="2" charset="2"/>
              <a:buChar char=""/>
              <a:defRPr/>
            </a:pPr>
            <a:r>
              <a:rPr kumimoji="1" lang="en-US" altLang="zh-CN">
                <a:solidFill>
                  <a:schemeClr val="bg2">
                    <a:lumMod val="10000"/>
                  </a:schemeClr>
                </a:solidFill>
                <a:latin typeface="Verdana" pitchFamily="34" charset="0"/>
              </a:rPr>
              <a:t>hlink</a:t>
            </a:r>
            <a:r>
              <a:rPr kumimoji="1" lang="zh-CN" altLang="en-US">
                <a:solidFill>
                  <a:schemeClr val="bg2">
                    <a:lumMod val="10000"/>
                  </a:schemeClr>
                </a:solidFill>
                <a:latin typeface="Verdana" pitchFamily="34" charset="0"/>
              </a:rPr>
              <a:t>链和</a:t>
            </a:r>
            <a:r>
              <a:rPr kumimoji="1" lang="en-US" altLang="zh-CN">
                <a:solidFill>
                  <a:schemeClr val="bg2">
                    <a:lumMod val="10000"/>
                  </a:schemeClr>
                </a:solidFill>
                <a:latin typeface="Verdana" pitchFamily="34" charset="0"/>
              </a:rPr>
              <a:t>tlink</a:t>
            </a:r>
            <a:r>
              <a:rPr kumimoji="1" lang="zh-CN" altLang="en-US">
                <a:solidFill>
                  <a:schemeClr val="bg2">
                    <a:lumMod val="10000"/>
                  </a:schemeClr>
                </a:solidFill>
                <a:latin typeface="Verdana" pitchFamily="34" charset="0"/>
              </a:rPr>
              <a:t>链的头结点共用顶点结点</a:t>
            </a:r>
          </a:p>
        </p:txBody>
      </p:sp>
      <p:sp>
        <p:nvSpPr>
          <p:cNvPr id="170" name="Oval 47"/>
          <p:cNvSpPr>
            <a:spLocks noChangeArrowheads="1"/>
          </p:cNvSpPr>
          <p:nvPr/>
        </p:nvSpPr>
        <p:spPr bwMode="auto">
          <a:xfrm>
            <a:off x="4866128" y="886668"/>
            <a:ext cx="386777" cy="425455"/>
          </a:xfrm>
          <a:prstGeom prst="ellipse">
            <a:avLst/>
          </a:prstGeom>
          <a:noFill/>
          <a:ln w="1016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176" name="Oval 47"/>
          <p:cNvSpPr>
            <a:spLocks noChangeArrowheads="1"/>
          </p:cNvSpPr>
          <p:nvPr/>
        </p:nvSpPr>
        <p:spPr bwMode="auto">
          <a:xfrm>
            <a:off x="3490595" y="2573244"/>
            <a:ext cx="386777" cy="425455"/>
          </a:xfrm>
          <a:prstGeom prst="ellipse">
            <a:avLst/>
          </a:prstGeom>
          <a:noFill/>
          <a:ln w="1016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Tree>
    <p:extLst>
      <p:ext uri="{BB962C8B-B14F-4D97-AF65-F5344CB8AC3E}">
        <p14:creationId xmlns:p14="http://schemas.microsoft.com/office/powerpoint/2010/main" val="38701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wipe(left)">
                                      <p:cBhvr>
                                        <p:cTn id="7" dur="5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70"/>
                                        </p:tgtEl>
                                        <p:attrNameLst>
                                          <p:attrName>style.visibility</p:attrName>
                                        </p:attrNameLst>
                                      </p:cBhvr>
                                      <p:to>
                                        <p:strVal val="visible"/>
                                      </p:to>
                                    </p:set>
                                    <p:animEffect transition="in" filter="wheel(1)">
                                      <p:cBhvr>
                                        <p:cTn id="12" dur="500"/>
                                        <p:tgtEl>
                                          <p:spTgt spid="170"/>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35"/>
                                        </p:tgtEl>
                                        <p:attrNameLst>
                                          <p:attrName>style.visibility</p:attrName>
                                        </p:attrNameLst>
                                      </p:cBhvr>
                                      <p:to>
                                        <p:strVal val="visible"/>
                                      </p:to>
                                    </p:set>
                                    <p:animEffect transition="in" filter="wipe(up)">
                                      <p:cBhvr>
                                        <p:cTn id="16" dur="500"/>
                                        <p:tgtEl>
                                          <p:spTgt spid="1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5">
                                            <p:txEl>
                                              <p:pRg st="1" end="1"/>
                                            </p:txEl>
                                          </p:spTgt>
                                        </p:tgtEl>
                                        <p:attrNameLst>
                                          <p:attrName>style.visibility</p:attrName>
                                        </p:attrNameLst>
                                      </p:cBhvr>
                                      <p:to>
                                        <p:strVal val="visible"/>
                                      </p:to>
                                    </p:set>
                                    <p:animEffect transition="in" filter="wipe(left)">
                                      <p:cBhvr>
                                        <p:cTn id="21" dur="500"/>
                                        <p:tgtEl>
                                          <p:spTgt spid="17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76"/>
                                        </p:tgtEl>
                                        <p:attrNameLst>
                                          <p:attrName>style.visibility</p:attrName>
                                        </p:attrNameLst>
                                      </p:cBhvr>
                                      <p:to>
                                        <p:strVal val="visible"/>
                                      </p:to>
                                    </p:set>
                                    <p:animEffect transition="in" filter="wheel(1)">
                                      <p:cBhvr>
                                        <p:cTn id="26" dur="500"/>
                                        <p:tgtEl>
                                          <p:spTgt spid="176"/>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98"/>
                                        </p:tgtEl>
                                        <p:attrNameLst>
                                          <p:attrName>style.visibility</p:attrName>
                                        </p:attrNameLst>
                                      </p:cBhvr>
                                      <p:to>
                                        <p:strVal val="visible"/>
                                      </p:to>
                                    </p:set>
                                    <p:animEffect transition="in" filter="wipe(left)">
                                      <p:cBhvr>
                                        <p:cTn id="30" dur="500"/>
                                        <p:tgtEl>
                                          <p:spTgt spid="9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75">
                                            <p:txEl>
                                              <p:pRg st="2" end="2"/>
                                            </p:txEl>
                                          </p:spTgt>
                                        </p:tgtEl>
                                        <p:attrNameLst>
                                          <p:attrName>style.visibility</p:attrName>
                                        </p:attrNameLst>
                                      </p:cBhvr>
                                      <p:to>
                                        <p:strVal val="visible"/>
                                      </p:to>
                                    </p:set>
                                    <p:animEffect transition="in" filter="wipe(left)">
                                      <p:cBhvr>
                                        <p:cTn id="35" dur="500"/>
                                        <p:tgtEl>
                                          <p:spTgt spid="1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35" grpId="0" animBg="1"/>
      <p:bldP spid="175" grpId="0" uiExpand="1" build="p" bldLvl="5" autoUpdateAnimBg="0"/>
      <p:bldP spid="170" grpId="0" animBg="1"/>
      <p:bldP spid="17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0" y="44450"/>
            <a:ext cx="9144000" cy="576263"/>
          </a:xfrm>
          <a:prstGeom prst="rect">
            <a:avLst/>
          </a:prstGeom>
        </p:spPr>
        <p:txBody>
          <a:bodyPr/>
          <a:lstStyle/>
          <a:p>
            <a:pPr>
              <a:defRPr/>
            </a:pPr>
            <a:r>
              <a:rPr lang="zh-CN" altLang="en-US" kern="1200" dirty="0">
                <a:solidFill>
                  <a:schemeClr val="bg2">
                    <a:lumMod val="10000"/>
                  </a:schemeClr>
                </a:solidFill>
              </a:rPr>
              <a:t>本章导读</a:t>
            </a:r>
          </a:p>
        </p:txBody>
      </p:sp>
      <p:sp>
        <p:nvSpPr>
          <p:cNvPr id="18435" name="Rectangle 3"/>
          <p:cNvSpPr>
            <a:spLocks noGrp="1" noChangeArrowheads="1"/>
          </p:cNvSpPr>
          <p:nvPr>
            <p:ph type="body" idx="4294967295"/>
          </p:nvPr>
        </p:nvSpPr>
        <p:spPr>
          <a:xfrm>
            <a:off x="0" y="765175"/>
            <a:ext cx="9144000" cy="5903913"/>
          </a:xfrm>
          <a:prstGeom prst="rect">
            <a:avLst/>
          </a:prstGeom>
        </p:spPr>
        <p:txBody>
          <a:bodyPr/>
          <a:lstStyle/>
          <a:p>
            <a:pPr marL="468000" lvl="1" indent="-468000">
              <a:lnSpc>
                <a:spcPct val="200000"/>
              </a:lnSpc>
              <a:spcBef>
                <a:spcPts val="0"/>
              </a:spcBef>
              <a:buClr>
                <a:schemeClr val="tx1"/>
              </a:buClr>
              <a:buSzPct val="100000"/>
              <a:buFont typeface="Wingdings" panose="05000000000000000000" pitchFamily="2" charset="2"/>
              <a:buChar char=""/>
              <a:defRPr/>
            </a:pPr>
            <a:r>
              <a:rPr lang="zh-CN" altLang="en-US" dirty="0">
                <a:latin typeface="Verdana" panose="020B0604030504040204" pitchFamily="34" charset="0"/>
                <a:cs typeface="Verdana" panose="020B0604030504040204" pitchFamily="34" charset="0"/>
              </a:rPr>
              <a:t>图是常用的一类重要的数据结构</a:t>
            </a:r>
          </a:p>
          <a:p>
            <a:pPr marL="936000" lvl="1" indent="-468000">
              <a:lnSpc>
                <a:spcPct val="200000"/>
              </a:lnSpc>
              <a:spcBef>
                <a:spcPts val="0"/>
              </a:spcBef>
              <a:buClr>
                <a:schemeClr val="tx1"/>
              </a:buClr>
              <a:defRPr/>
            </a:pPr>
            <a:r>
              <a:rPr lang="zh-CN" altLang="en-US" dirty="0">
                <a:latin typeface="Verdana" panose="020B0604030504040204" pitchFamily="34" charset="0"/>
                <a:cs typeface="Verdana" panose="020B0604030504040204" pitchFamily="34" charset="0"/>
              </a:rPr>
              <a:t>树可以看成是图的特例</a:t>
            </a:r>
          </a:p>
          <a:p>
            <a:pPr marL="1404000" lvl="2" indent="-468000">
              <a:lnSpc>
                <a:spcPct val="200000"/>
              </a:lnSpc>
              <a:spcBef>
                <a:spcPts val="0"/>
              </a:spcBef>
              <a:buClr>
                <a:schemeClr val="tx1"/>
              </a:buClr>
              <a:buSzPct val="70000"/>
              <a:defRPr/>
            </a:pPr>
            <a:r>
              <a:rPr lang="zh-CN" altLang="en-US" dirty="0">
                <a:latin typeface="Verdana" panose="020B0604030504040204" pitchFamily="34" charset="0"/>
                <a:cs typeface="Verdana" panose="020B0604030504040204" pitchFamily="34" charset="0"/>
              </a:rPr>
              <a:t>树中每个数据元素至多允许一个前驱</a:t>
            </a:r>
          </a:p>
          <a:p>
            <a:pPr marL="1404000" lvl="2" indent="-468000">
              <a:lnSpc>
                <a:spcPct val="200000"/>
              </a:lnSpc>
              <a:spcBef>
                <a:spcPts val="0"/>
              </a:spcBef>
              <a:buClr>
                <a:schemeClr val="tx1"/>
              </a:buClr>
              <a:buSzPct val="70000"/>
              <a:defRPr/>
            </a:pPr>
            <a:r>
              <a:rPr lang="zh-CN" altLang="en-US" dirty="0">
                <a:latin typeface="Verdana" panose="020B0604030504040204" pitchFamily="34" charset="0"/>
                <a:cs typeface="Verdana" panose="020B0604030504040204" pitchFamily="34" charset="0"/>
              </a:rPr>
              <a:t>只能反映数据元素之间一对多的关系</a:t>
            </a:r>
          </a:p>
          <a:p>
            <a:pPr marL="936000" lvl="1" indent="-468000">
              <a:lnSpc>
                <a:spcPct val="200000"/>
              </a:lnSpc>
              <a:spcBef>
                <a:spcPts val="0"/>
              </a:spcBef>
              <a:buClr>
                <a:schemeClr val="tx1"/>
              </a:buClr>
              <a:defRPr/>
            </a:pPr>
            <a:r>
              <a:rPr lang="zh-CN" altLang="en-US" dirty="0">
                <a:latin typeface="Verdana" panose="020B0604030504040204" pitchFamily="34" charset="0"/>
                <a:cs typeface="Verdana" panose="020B0604030504040204" pitchFamily="34" charset="0"/>
              </a:rPr>
              <a:t>图取消了该限制</a:t>
            </a:r>
          </a:p>
          <a:p>
            <a:pPr marL="1404000" lvl="2" indent="-468000">
              <a:lnSpc>
                <a:spcPct val="200000"/>
              </a:lnSpc>
              <a:spcBef>
                <a:spcPts val="0"/>
              </a:spcBef>
              <a:buClr>
                <a:schemeClr val="tx1"/>
              </a:buClr>
              <a:buSzPct val="70000"/>
              <a:defRPr/>
            </a:pPr>
            <a:r>
              <a:rPr lang="zh-CN" altLang="en-US" dirty="0">
                <a:latin typeface="Verdana" panose="020B0604030504040204" pitchFamily="34" charset="0"/>
                <a:cs typeface="Verdana" panose="020B0604030504040204" pitchFamily="34" charset="0"/>
              </a:rPr>
              <a:t>图中允许数据元素可以拥有多个前驱</a:t>
            </a:r>
            <a:endParaRPr lang="en-US" altLang="zh-CN" dirty="0">
              <a:latin typeface="Verdana" panose="020B0604030504040204" pitchFamily="34" charset="0"/>
              <a:cs typeface="Verdana" panose="020B0604030504040204" pitchFamily="34" charset="0"/>
            </a:endParaRPr>
          </a:p>
          <a:p>
            <a:pPr marL="1404000" lvl="2" indent="-468000">
              <a:lnSpc>
                <a:spcPct val="200000"/>
              </a:lnSpc>
              <a:spcBef>
                <a:spcPts val="0"/>
              </a:spcBef>
              <a:buClr>
                <a:schemeClr val="tx1"/>
              </a:buClr>
              <a:buSzPct val="70000"/>
              <a:defRPr/>
            </a:pPr>
            <a:r>
              <a:rPr lang="zh-CN" altLang="en-US" dirty="0">
                <a:latin typeface="Verdana" panose="020B0604030504040204" pitchFamily="34" charset="0"/>
                <a:cs typeface="Verdana" panose="020B0604030504040204" pitchFamily="34" charset="0"/>
              </a:rPr>
              <a:t>因此可以反映数据元素之间多对多的</a:t>
            </a:r>
            <a:r>
              <a:rPr lang="zh-CN" altLang="en-US">
                <a:latin typeface="Verdana" panose="020B0604030504040204" pitchFamily="34" charset="0"/>
                <a:cs typeface="Verdana" panose="020B0604030504040204" pitchFamily="34" charset="0"/>
              </a:rPr>
              <a:t>关系</a:t>
            </a:r>
            <a:endParaRPr lang="zh-CN" altLang="zh-CN" dirty="0">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5416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left)">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left)">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wipe(left)">
                                      <p:cBhvr>
                                        <p:cTn id="22" dur="500"/>
                                        <p:tgtEl>
                                          <p:spTgt spid="18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wipe(left)">
                                      <p:cBhvr>
                                        <p:cTn id="27" dur="500"/>
                                        <p:tgtEl>
                                          <p:spTgt spid="18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435">
                                            <p:txEl>
                                              <p:pRg st="5" end="5"/>
                                            </p:txEl>
                                          </p:spTgt>
                                        </p:tgtEl>
                                        <p:attrNameLst>
                                          <p:attrName>style.visibility</p:attrName>
                                        </p:attrNameLst>
                                      </p:cBhvr>
                                      <p:to>
                                        <p:strVal val="visible"/>
                                      </p:to>
                                    </p:set>
                                    <p:animEffect transition="in" filter="wipe(left)">
                                      <p:cBhvr>
                                        <p:cTn id="32" dur="500"/>
                                        <p:tgtEl>
                                          <p:spTgt spid="184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435">
                                            <p:txEl>
                                              <p:pRg st="6" end="6"/>
                                            </p:txEl>
                                          </p:spTgt>
                                        </p:tgtEl>
                                        <p:attrNameLst>
                                          <p:attrName>style.visibility</p:attrName>
                                        </p:attrNameLst>
                                      </p:cBhvr>
                                      <p:to>
                                        <p:strVal val="visible"/>
                                      </p:to>
                                    </p:set>
                                    <p:animEffect transition="in" filter="wipe(left)">
                                      <p:cBhvr>
                                        <p:cTn id="37"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2"/>
          <p:cNvSpPr txBox="1">
            <a:spLocks noChangeArrowheads="1"/>
          </p:cNvSpPr>
          <p:nvPr/>
        </p:nvSpPr>
        <p:spPr bwMode="auto">
          <a:xfrm>
            <a:off x="8172400" y="5877272"/>
            <a:ext cx="900000" cy="900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sp>
        <p:nvSpPr>
          <p:cNvPr id="7" name="标题 3"/>
          <p:cNvSpPr>
            <a:spLocks noGrp="1"/>
          </p:cNvSpPr>
          <p:nvPr>
            <p:ph type="title"/>
          </p:nvPr>
        </p:nvSpPr>
        <p:spPr/>
        <p:txBody>
          <a:bodyPr/>
          <a:lstStyle/>
          <a:p>
            <a:r>
              <a:rPr lang="zh-CN" altLang="en-US"/>
              <a:t>图的链式存储结构 ：十字链表</a:t>
            </a:r>
          </a:p>
        </p:txBody>
      </p:sp>
      <p:sp>
        <p:nvSpPr>
          <p:cNvPr id="6" name="内容占位符 1"/>
          <p:cNvSpPr>
            <a:spLocks noGrp="1"/>
          </p:cNvSpPr>
          <p:nvPr>
            <p:ph idx="1"/>
          </p:nvPr>
        </p:nvSpPr>
        <p:spPr>
          <a:xfrm>
            <a:off x="0" y="739304"/>
            <a:ext cx="9144000" cy="6093296"/>
          </a:xfrm>
        </p:spPr>
        <p:txBody>
          <a:bodyPr>
            <a:normAutofit lnSpcReduction="10000"/>
          </a:bodyPr>
          <a:lstStyle/>
          <a:p>
            <a:pPr marL="468000" lvl="1" indent="-468000">
              <a:spcBef>
                <a:spcPts val="12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十字链表的特点</a:t>
            </a: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顶点结点数 </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顶点数</a:t>
            </a: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弧结点数 </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弧的条数</a:t>
            </a:r>
          </a:p>
          <a:p>
            <a:pPr marL="468000" lvl="1" indent="-468000">
              <a:spcBef>
                <a:spcPts val="12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求顶点入度</a:t>
            </a: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从顶点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的 </a:t>
            </a:r>
            <a:r>
              <a:rPr lang="en-US" altLang="zh-CN">
                <a:latin typeface="Verdana" panose="020B0604030504040204" pitchFamily="34" charset="0"/>
                <a:cs typeface="Verdana" panose="020B0604030504040204" pitchFamily="34" charset="0"/>
              </a:rPr>
              <a:t>firstin </a:t>
            </a:r>
            <a:r>
              <a:rPr lang="zh-CN" altLang="en-US">
                <a:latin typeface="Verdana" panose="020B0604030504040204" pitchFamily="34" charset="0"/>
                <a:cs typeface="Verdana" panose="020B0604030504040204" pitchFamily="34" charset="0"/>
              </a:rPr>
              <a:t>指针出发</a:t>
            </a: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沿着弧结点中的</a:t>
            </a:r>
            <a:r>
              <a:rPr lang="en-US" altLang="zh-CN">
                <a:latin typeface="Verdana" panose="020B0604030504040204" pitchFamily="34" charset="0"/>
                <a:cs typeface="Verdana" panose="020B0604030504040204" pitchFamily="34" charset="0"/>
              </a:rPr>
              <a:t>hlink</a:t>
            </a:r>
            <a:r>
              <a:rPr lang="zh-CN" altLang="en-US">
                <a:latin typeface="Verdana" panose="020B0604030504040204" pitchFamily="34" charset="0"/>
                <a:cs typeface="Verdana" panose="020B0604030504040204" pitchFamily="34" charset="0"/>
              </a:rPr>
              <a:t>遍历链表所经过的弧结点数</a:t>
            </a:r>
          </a:p>
          <a:p>
            <a:pPr marL="468000" lvl="1" indent="-468000">
              <a:spcBef>
                <a:spcPts val="12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求顶点出度</a:t>
            </a: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从顶点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i</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的 </a:t>
            </a:r>
            <a:r>
              <a:rPr lang="en-US" altLang="zh-CN">
                <a:latin typeface="Verdana" panose="020B0604030504040204" pitchFamily="34" charset="0"/>
                <a:cs typeface="Verdana" panose="020B0604030504040204" pitchFamily="34" charset="0"/>
              </a:rPr>
              <a:t>firstout </a:t>
            </a:r>
            <a:r>
              <a:rPr lang="zh-CN" altLang="en-US">
                <a:latin typeface="Verdana" panose="020B0604030504040204" pitchFamily="34" charset="0"/>
                <a:cs typeface="Verdana" panose="020B0604030504040204" pitchFamily="34" charset="0"/>
              </a:rPr>
              <a:t>指针出发</a:t>
            </a: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沿着弧结点中的</a:t>
            </a:r>
            <a:r>
              <a:rPr lang="en-US" altLang="zh-CN">
                <a:latin typeface="Verdana" panose="020B0604030504040204" pitchFamily="34" charset="0"/>
                <a:cs typeface="Verdana" panose="020B0604030504040204" pitchFamily="34" charset="0"/>
              </a:rPr>
              <a:t>tlink</a:t>
            </a:r>
            <a:r>
              <a:rPr lang="zh-CN" altLang="en-US">
                <a:latin typeface="Verdana" panose="020B0604030504040204" pitchFamily="34" charset="0"/>
                <a:cs typeface="Verdana" panose="020B0604030504040204" pitchFamily="34" charset="0"/>
              </a:rPr>
              <a:t>遍历链表所经过的弧结点数</a:t>
            </a:r>
          </a:p>
        </p:txBody>
      </p:sp>
    </p:spTree>
    <p:extLst>
      <p:ext uri="{BB962C8B-B14F-4D97-AF65-F5344CB8AC3E}">
        <p14:creationId xmlns:p14="http://schemas.microsoft.com/office/powerpoint/2010/main" val="425137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left)">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left)">
                                      <p:cBhvr>
                                        <p:cTn id="4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zh-CN" altLang="en-US">
                <a:solidFill>
                  <a:schemeClr val="bg2">
                    <a:lumMod val="10000"/>
                  </a:schemeClr>
                </a:solidFill>
              </a:rPr>
              <a:t>有向图十字链表的数据结构</a:t>
            </a:r>
            <a:endParaRPr lang="zh-CN" altLang="en-US" dirty="0">
              <a:solidFill>
                <a:schemeClr val="bg2">
                  <a:lumMod val="10000"/>
                </a:schemeClr>
              </a:solidFill>
            </a:endParaRPr>
          </a:p>
        </p:txBody>
      </p:sp>
      <p:sp>
        <p:nvSpPr>
          <p:cNvPr id="690179" name="Rectangle 3"/>
          <p:cNvSpPr>
            <a:spLocks noGrp="1" noChangeArrowheads="1"/>
          </p:cNvSpPr>
          <p:nvPr>
            <p:ph idx="1"/>
          </p:nvPr>
        </p:nvSpPr>
        <p:spPr>
          <a:xfrm>
            <a:off x="0" y="857640"/>
            <a:ext cx="9144000" cy="5887876"/>
          </a:xfrm>
        </p:spPr>
        <p:txBody>
          <a:bodyPr>
            <a:noAutofit/>
          </a:bodyPr>
          <a:lstStyle/>
          <a:p>
            <a:pPr marL="0" indent="0" eaLnBrk="1" hangingPunct="1">
              <a:spcBef>
                <a:spcPts val="600"/>
              </a:spcBef>
              <a:buClr>
                <a:srgbClr val="FF0000"/>
              </a:buClr>
              <a:buNone/>
            </a:pPr>
            <a:r>
              <a:rPr kumimoji="1" lang="en-US" altLang="zh-CN" b="1">
                <a:latin typeface="Verdana" panose="020B0604030504040204" pitchFamily="34" charset="0"/>
                <a:cs typeface="Verdana" panose="020B0604030504040204" pitchFamily="34" charset="0"/>
              </a:rPr>
              <a:t>typedef struct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node</a:t>
            </a:r>
            <a:r>
              <a:rPr kumimoji="1" lang="en-US" altLang="zh-CN" b="1">
                <a:latin typeface="Verdana" panose="020B0604030504040204" pitchFamily="34" charset="0"/>
                <a:cs typeface="Verdana" panose="020B0604030504040204" pitchFamily="34" charset="0"/>
              </a:rPr>
              <a:t>{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弧结点</a:t>
            </a:r>
          </a:p>
          <a:p>
            <a:pPr marL="0" indent="0" eaLnBrk="1" hangingPunct="1">
              <a:spcBef>
                <a:spcPts val="600"/>
              </a:spcBef>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latin typeface="Verdana" panose="020B0604030504040204" pitchFamily="34" charset="0"/>
                <a:cs typeface="Verdana" panose="020B0604030504040204" pitchFamily="34" charset="0"/>
              </a:rPr>
              <a:t>int headvex, tailvex;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头尾编号</a:t>
            </a:r>
          </a:p>
          <a:p>
            <a:pPr marL="0" indent="0" eaLnBrk="1" hangingPunct="1">
              <a:spcBef>
                <a:spcPts val="600"/>
              </a:spcBef>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struct node *</a:t>
            </a:r>
            <a:r>
              <a:rPr kumimoji="1" lang="en-US" altLang="zh-CN" b="1">
                <a:latin typeface="Verdana" panose="020B0604030504040204" pitchFamily="34" charset="0"/>
                <a:cs typeface="Verdana" panose="020B0604030504040204" pitchFamily="34" charset="0"/>
              </a:rPr>
              <a:t>hlink, *tlink;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链域</a:t>
            </a:r>
          </a:p>
          <a:p>
            <a:pPr marL="0" indent="0" eaLnBrk="1" hangingPunct="1">
              <a:spcBef>
                <a:spcPts val="600"/>
              </a:spcBef>
              <a:buClr>
                <a:srgbClr val="FF0000"/>
              </a:buClr>
              <a:buNone/>
            </a:pPr>
            <a:r>
              <a:rPr kumimoji="1" lang="en-US" altLang="zh-CN" b="1">
                <a:latin typeface="Verdana" panose="020B0604030504040204" pitchFamily="34" charset="0"/>
                <a:cs typeface="Verdana" panose="020B0604030504040204" pitchFamily="34" charset="0"/>
              </a:rPr>
              <a:t>}</a:t>
            </a:r>
            <a:r>
              <a:rPr kumimoji="1"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ENode</a:t>
            </a:r>
            <a:r>
              <a:rPr kumimoji="1" lang="zh-CN" altLang="en-US" b="1">
                <a:latin typeface="Verdana" panose="020B0604030504040204" pitchFamily="34" charset="0"/>
                <a:cs typeface="Verdana" panose="020B0604030504040204" pitchFamily="34" charset="0"/>
              </a:rPr>
              <a:t>；</a:t>
            </a:r>
          </a:p>
          <a:p>
            <a:pPr marL="0" indent="0" eaLnBrk="1" hangingPunct="1">
              <a:spcBef>
                <a:spcPts val="600"/>
              </a:spcBef>
              <a:buClr>
                <a:srgbClr val="FF0000"/>
              </a:buClr>
              <a:buNone/>
            </a:pPr>
            <a:endParaRPr kumimoji="1" lang="zh-CN" altLang="en-US" b="1">
              <a:latin typeface="Verdana" panose="020B0604030504040204" pitchFamily="34" charset="0"/>
              <a:cs typeface="Verdana" panose="020B0604030504040204" pitchFamily="34" charset="0"/>
            </a:endParaRPr>
          </a:p>
          <a:p>
            <a:pPr marL="0" indent="0" eaLnBrk="1" hangingPunct="1">
              <a:spcBef>
                <a:spcPts val="600"/>
              </a:spcBef>
              <a:buClr>
                <a:srgbClr val="FF0000"/>
              </a:buClr>
              <a:buNone/>
            </a:pPr>
            <a:r>
              <a:rPr kumimoji="1" lang="en-US" altLang="zh-CN" b="1">
                <a:latin typeface="Verdana" panose="020B0604030504040204" pitchFamily="34" charset="0"/>
                <a:cs typeface="Verdana" panose="020B0604030504040204" pitchFamily="34" charset="0"/>
              </a:rPr>
              <a:t>typedef struct {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表头结点</a:t>
            </a:r>
          </a:p>
          <a:p>
            <a:pPr marL="0" indent="0" eaLnBrk="1" hangingPunct="1">
              <a:spcBef>
                <a:spcPts val="600"/>
              </a:spcBef>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ElemType </a:t>
            </a:r>
            <a:r>
              <a:rPr kumimoji="1" lang="en-US" altLang="zh-CN" b="1">
                <a:latin typeface="Verdana" panose="020B0604030504040204" pitchFamily="34" charset="0"/>
                <a:cs typeface="Verdana" panose="020B0604030504040204" pitchFamily="34" charset="0"/>
              </a:rPr>
              <a:t>data;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数据域</a:t>
            </a:r>
          </a:p>
          <a:p>
            <a:pPr marL="0" indent="0" eaLnBrk="1" hangingPunct="1">
              <a:spcBef>
                <a:spcPts val="600"/>
              </a:spcBef>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ENode *</a:t>
            </a:r>
            <a:r>
              <a:rPr kumimoji="1" lang="en-US" altLang="zh-CN" b="1">
                <a:latin typeface="Verdana" panose="020B0604030504040204" pitchFamily="34" charset="0"/>
                <a:cs typeface="Verdana" panose="020B0604030504040204" pitchFamily="34" charset="0"/>
              </a:rPr>
              <a:t>firstin, *firstout;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边表头指针</a:t>
            </a:r>
          </a:p>
          <a:p>
            <a:pPr marL="0" indent="0" eaLnBrk="1" hangingPunct="1">
              <a:spcBef>
                <a:spcPts val="600"/>
              </a:spcBef>
              <a:buClr>
                <a:srgbClr val="FF0000"/>
              </a:buClr>
              <a:buNone/>
            </a:pPr>
            <a:r>
              <a:rPr kumimoji="1" lang="en-US" altLang="zh-CN" b="1">
                <a:latin typeface="Verdana" panose="020B0604030504040204" pitchFamily="34" charset="0"/>
                <a:cs typeface="Verdana" panose="020B0604030504040204" pitchFamily="34" charset="0"/>
              </a:rPr>
              <a:t>}</a:t>
            </a:r>
            <a:r>
              <a:rPr kumimoji="1"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VNode</a:t>
            </a:r>
            <a:r>
              <a:rPr kumimoji="1" lang="en-US" altLang="zh-CN" b="1">
                <a:latin typeface="Verdana" panose="020B0604030504040204" pitchFamily="34" charset="0"/>
                <a:cs typeface="Verdana" panose="020B0604030504040204" pitchFamily="34" charset="0"/>
              </a:rPr>
              <a:t>;</a:t>
            </a:r>
            <a:endParaRPr kumimoji="1" lang="zh-CN" altLang="en-US" b="1">
              <a:latin typeface="Verdana" panose="020B0604030504040204" pitchFamily="34" charset="0"/>
              <a:cs typeface="Verdana" panose="020B0604030504040204" pitchFamily="34" charset="0"/>
            </a:endParaRPr>
          </a:p>
        </p:txBody>
      </p:sp>
      <p:cxnSp>
        <p:nvCxnSpPr>
          <p:cNvPr id="4" name="直接连接符 3"/>
          <p:cNvCxnSpPr/>
          <p:nvPr/>
        </p:nvCxnSpPr>
        <p:spPr bwMode="auto">
          <a:xfrm>
            <a:off x="-3304" y="3681028"/>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13132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90179">
                                            <p:txEl>
                                              <p:pRg st="0" end="0"/>
                                            </p:txEl>
                                          </p:spTgt>
                                        </p:tgtEl>
                                        <p:attrNameLst>
                                          <p:attrName>style.visibility</p:attrName>
                                        </p:attrNameLst>
                                      </p:cBhvr>
                                      <p:to>
                                        <p:strVal val="visible"/>
                                      </p:to>
                                    </p:set>
                                    <p:animEffect transition="in" filter="wipe(left)">
                                      <p:cBhvr>
                                        <p:cTn id="7" dur="500"/>
                                        <p:tgtEl>
                                          <p:spTgt spid="690179">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90179">
                                            <p:txEl>
                                              <p:pRg st="3" end="3"/>
                                            </p:txEl>
                                          </p:spTgt>
                                        </p:tgtEl>
                                        <p:attrNameLst>
                                          <p:attrName>style.visibility</p:attrName>
                                        </p:attrNameLst>
                                      </p:cBhvr>
                                      <p:to>
                                        <p:strVal val="visible"/>
                                      </p:to>
                                    </p:set>
                                    <p:animEffect transition="in" filter="wipe(left)">
                                      <p:cBhvr>
                                        <p:cTn id="10" dur="500"/>
                                        <p:tgtEl>
                                          <p:spTgt spid="69017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90179">
                                            <p:txEl>
                                              <p:pRg st="1" end="1"/>
                                            </p:txEl>
                                          </p:spTgt>
                                        </p:tgtEl>
                                        <p:attrNameLst>
                                          <p:attrName>style.visibility</p:attrName>
                                        </p:attrNameLst>
                                      </p:cBhvr>
                                      <p:to>
                                        <p:strVal val="visible"/>
                                      </p:to>
                                    </p:set>
                                    <p:animEffect transition="in" filter="wipe(left)">
                                      <p:cBhvr>
                                        <p:cTn id="15" dur="500"/>
                                        <p:tgtEl>
                                          <p:spTgt spid="69017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90179">
                                            <p:txEl>
                                              <p:pRg st="2" end="2"/>
                                            </p:txEl>
                                          </p:spTgt>
                                        </p:tgtEl>
                                        <p:attrNameLst>
                                          <p:attrName>style.visibility</p:attrName>
                                        </p:attrNameLst>
                                      </p:cBhvr>
                                      <p:to>
                                        <p:strVal val="visible"/>
                                      </p:to>
                                    </p:set>
                                    <p:animEffect transition="in" filter="wipe(left)">
                                      <p:cBhvr>
                                        <p:cTn id="20" dur="500"/>
                                        <p:tgtEl>
                                          <p:spTgt spid="69017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90179">
                                            <p:txEl>
                                              <p:pRg st="5" end="5"/>
                                            </p:txEl>
                                          </p:spTgt>
                                        </p:tgtEl>
                                        <p:attrNameLst>
                                          <p:attrName>style.visibility</p:attrName>
                                        </p:attrNameLst>
                                      </p:cBhvr>
                                      <p:to>
                                        <p:strVal val="visible"/>
                                      </p:to>
                                    </p:set>
                                    <p:animEffect transition="in" filter="wipe(left)">
                                      <p:cBhvr>
                                        <p:cTn id="25" dur="500"/>
                                        <p:tgtEl>
                                          <p:spTgt spid="690179">
                                            <p:txEl>
                                              <p:pRg st="5" end="5"/>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690179">
                                            <p:txEl>
                                              <p:pRg st="8" end="8"/>
                                            </p:txEl>
                                          </p:spTgt>
                                        </p:tgtEl>
                                        <p:attrNameLst>
                                          <p:attrName>style.visibility</p:attrName>
                                        </p:attrNameLst>
                                      </p:cBhvr>
                                      <p:to>
                                        <p:strVal val="visible"/>
                                      </p:to>
                                    </p:set>
                                    <p:animEffect transition="in" filter="wipe(left)">
                                      <p:cBhvr>
                                        <p:cTn id="28" dur="500"/>
                                        <p:tgtEl>
                                          <p:spTgt spid="690179">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90179">
                                            <p:txEl>
                                              <p:pRg st="6" end="6"/>
                                            </p:txEl>
                                          </p:spTgt>
                                        </p:tgtEl>
                                        <p:attrNameLst>
                                          <p:attrName>style.visibility</p:attrName>
                                        </p:attrNameLst>
                                      </p:cBhvr>
                                      <p:to>
                                        <p:strVal val="visible"/>
                                      </p:to>
                                    </p:set>
                                    <p:animEffect transition="in" filter="wipe(left)">
                                      <p:cBhvr>
                                        <p:cTn id="33" dur="500"/>
                                        <p:tgtEl>
                                          <p:spTgt spid="690179">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90179">
                                            <p:txEl>
                                              <p:pRg st="7" end="7"/>
                                            </p:txEl>
                                          </p:spTgt>
                                        </p:tgtEl>
                                        <p:attrNameLst>
                                          <p:attrName>style.visibility</p:attrName>
                                        </p:attrNameLst>
                                      </p:cBhvr>
                                      <p:to>
                                        <p:strVal val="visible"/>
                                      </p:to>
                                    </p:set>
                                    <p:animEffect transition="in" filter="wipe(left)">
                                      <p:cBhvr>
                                        <p:cTn id="38" dur="500"/>
                                        <p:tgtEl>
                                          <p:spTgt spid="690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zh-CN" altLang="en-US">
                <a:solidFill>
                  <a:schemeClr val="bg2">
                    <a:lumMod val="10000"/>
                  </a:schemeClr>
                </a:solidFill>
              </a:rPr>
              <a:t>有向图十字链表的数据结构</a:t>
            </a:r>
            <a:endParaRPr lang="zh-CN" altLang="en-US" dirty="0">
              <a:solidFill>
                <a:schemeClr val="bg2">
                  <a:lumMod val="10000"/>
                </a:schemeClr>
              </a:solidFill>
            </a:endParaRPr>
          </a:p>
        </p:txBody>
      </p:sp>
      <p:sp>
        <p:nvSpPr>
          <p:cNvPr id="690179" name="Rectangle 3"/>
          <p:cNvSpPr>
            <a:spLocks noGrp="1" noChangeArrowheads="1"/>
          </p:cNvSpPr>
          <p:nvPr>
            <p:ph idx="1"/>
          </p:nvPr>
        </p:nvSpPr>
        <p:spPr/>
        <p:txBody>
          <a:bodyPr>
            <a:noAutofit/>
          </a:bodyPr>
          <a:lstStyle/>
          <a:p>
            <a:pPr marL="0" indent="0" eaLnBrk="1" hangingPunct="1">
              <a:spcBef>
                <a:spcPts val="300"/>
              </a:spcBef>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#define M 100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最大结点数</a:t>
            </a:r>
          </a:p>
          <a:p>
            <a:pPr marL="0" indent="0" eaLnBrk="1" hangingPunct="1">
              <a:spcBef>
                <a:spcPts val="0"/>
              </a:spcBef>
              <a:buClr>
                <a:srgbClr val="FF0000"/>
              </a:buClr>
              <a:buNone/>
            </a:pPr>
            <a:r>
              <a:rPr kumimoji="1" lang="en-US" altLang="zh-CN" b="1">
                <a:latin typeface="Verdana" panose="020B0604030504040204" pitchFamily="34" charset="0"/>
                <a:cs typeface="Verdana" panose="020B0604030504040204" pitchFamily="34" charset="0"/>
              </a:rPr>
              <a:t>typedef struct {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表头结点</a:t>
            </a:r>
          </a:p>
          <a:p>
            <a:pPr marL="0" indent="0" eaLnBrk="1" hangingPunct="1">
              <a:spcBef>
                <a:spcPts val="0"/>
              </a:spcBef>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ElemType</a:t>
            </a:r>
            <a:r>
              <a:rPr kumimoji="1" lang="en-US" altLang="zh-CN" b="1">
                <a:latin typeface="Verdana" panose="020B0604030504040204" pitchFamily="34" charset="0"/>
                <a:cs typeface="Verdana" panose="020B0604030504040204" pitchFamily="34" charset="0"/>
              </a:rPr>
              <a:t> data;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数据域</a:t>
            </a:r>
          </a:p>
          <a:p>
            <a:pPr marL="0" indent="0" eaLnBrk="1" hangingPunct="1">
              <a:spcBef>
                <a:spcPts val="0"/>
              </a:spcBef>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ENode *</a:t>
            </a:r>
            <a:r>
              <a:rPr kumimoji="1" lang="en-US" altLang="zh-CN" b="1">
                <a:latin typeface="Verdana" panose="020B0604030504040204" pitchFamily="34" charset="0"/>
                <a:cs typeface="Verdana" panose="020B0604030504040204" pitchFamily="34" charset="0"/>
              </a:rPr>
              <a:t>firstin, *firstout;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边表头指针</a:t>
            </a:r>
          </a:p>
          <a:p>
            <a:pPr marL="0" indent="0" eaLnBrk="1" hangingPunct="1">
              <a:spcBef>
                <a:spcPts val="0"/>
              </a:spcBef>
              <a:buClr>
                <a:srgbClr val="FF0000"/>
              </a:buClr>
              <a:buNone/>
            </a:pPr>
            <a:r>
              <a:rPr kumimoji="1" lang="en-US" altLang="zh-CN" b="1">
                <a:latin typeface="Verdana" panose="020B0604030504040204" pitchFamily="34" charset="0"/>
                <a:cs typeface="Verdana" panose="020B0604030504040204" pitchFamily="34" charset="0"/>
              </a:rPr>
              <a:t>}</a:t>
            </a:r>
            <a:r>
              <a:rPr kumimoji="1"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VNode</a:t>
            </a:r>
            <a:r>
              <a:rPr kumimoji="1" lang="en-US" altLang="zh-CN" b="1">
                <a:latin typeface="Verdana" panose="020B0604030504040204" pitchFamily="34" charset="0"/>
                <a:cs typeface="Verdana" panose="020B0604030504040204" pitchFamily="34" charset="0"/>
              </a:rPr>
              <a:t>;</a:t>
            </a:r>
            <a:endParaRPr kumimoji="1" lang="zh-CN" altLang="en-US" b="1">
              <a:latin typeface="Verdana" panose="020B0604030504040204" pitchFamily="34" charset="0"/>
              <a:cs typeface="Verdana" panose="020B0604030504040204" pitchFamily="34" charset="0"/>
            </a:endParaRPr>
          </a:p>
          <a:p>
            <a:pPr marL="0" indent="0" eaLnBrk="1" hangingPunct="1">
              <a:spcBef>
                <a:spcPts val="600"/>
              </a:spcBef>
              <a:spcAft>
                <a:spcPts val="1200"/>
              </a:spcAft>
              <a:buClr>
                <a:srgbClr val="FF0000"/>
              </a:buClr>
              <a:buNone/>
            </a:pP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VNode </a:t>
            </a:r>
            <a:r>
              <a:rPr kumimoji="1" lang="en-US" altLang="zh-CN" b="1">
                <a:latin typeface="Verdana" panose="020B0604030504040204" pitchFamily="34" charset="0"/>
                <a:ea typeface="Verdana" panose="020B0604030504040204" pitchFamily="34" charset="0"/>
                <a:cs typeface="Verdana" panose="020B0604030504040204" pitchFamily="34" charset="0"/>
              </a:rPr>
              <a:t>OrthList[M];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十字链表</a:t>
            </a:r>
            <a:endParaRPr kumimoji="1" lang="en-US" altLang="zh-CN" b="1">
              <a:solidFill>
                <a:srgbClr val="006600"/>
              </a:solidFill>
              <a:cs typeface="Verdana" panose="020B0604030504040204" pitchFamily="34" charset="0"/>
            </a:endParaRPr>
          </a:p>
          <a:p>
            <a:pPr marL="0" indent="0" eaLnBrk="1" hangingPunct="1">
              <a:spcBef>
                <a:spcPts val="300"/>
              </a:spcBef>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typedef struct{</a:t>
            </a:r>
          </a:p>
          <a:p>
            <a:pPr marL="0" indent="0" eaLnBrk="1" hangingPunct="1">
              <a:spcBef>
                <a:spcPts val="300"/>
              </a:spcBef>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 VNode </a:t>
            </a:r>
            <a:r>
              <a:rPr kumimoji="1" lang="en-US" altLang="zh-CN" b="1">
                <a:latin typeface="Verdana" panose="020B0604030504040204" pitchFamily="34" charset="0"/>
                <a:ea typeface="Verdana" panose="020B0604030504040204" pitchFamily="34" charset="0"/>
                <a:cs typeface="Verdana" panose="020B0604030504040204" pitchFamily="34" charset="0"/>
              </a:rPr>
              <a:t>OrthList[M];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十字链表</a:t>
            </a:r>
          </a:p>
          <a:p>
            <a:pPr marL="0" indent="0" eaLnBrk="1" hangingPunct="1">
              <a:spcBef>
                <a:spcPts val="300"/>
              </a:spcBef>
              <a:buClr>
                <a:srgbClr val="FF0000"/>
              </a:buClr>
              <a:buNone/>
            </a:pPr>
            <a:r>
              <a:rPr kumimoji="1" lang="zh-CN" altLang="en-US" b="1">
                <a:latin typeface="Verdana" panose="020B0604030504040204" pitchFamily="34" charset="0"/>
                <a:ea typeface="Verdana" panose="020B0604030504040204" pitchFamily="34" charset="0"/>
                <a:cs typeface="Verdana" panose="020B0604030504040204" pitchFamily="34" charset="0"/>
              </a:rPr>
              <a:t>      </a:t>
            </a:r>
            <a:r>
              <a:rPr kumimoji="1" lang="en-US" altLang="zh-CN" b="1">
                <a:latin typeface="Verdana" panose="020B0604030504040204" pitchFamily="34" charset="0"/>
                <a:ea typeface="Verdana" panose="020B0604030504040204" pitchFamily="34" charset="0"/>
                <a:cs typeface="Verdana" panose="020B0604030504040204" pitchFamily="34" charset="0"/>
              </a:rPr>
              <a:t>int nv, ne;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图中顶点数和边数</a:t>
            </a:r>
          </a:p>
          <a:p>
            <a:pPr marL="0" indent="0" eaLnBrk="1" hangingPunct="1">
              <a:spcBef>
                <a:spcPts val="300"/>
              </a:spcBef>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a:t>
            </a:r>
            <a:r>
              <a:rPr kumimoji="1"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OrthGraph</a:t>
            </a:r>
            <a:r>
              <a:rPr kumimoji="1" lang="en-US" altLang="zh-CN" b="1">
                <a:latin typeface="Verdana" panose="020B0604030504040204" pitchFamily="34" charset="0"/>
                <a:ea typeface="Verdana" panose="020B0604030504040204" pitchFamily="34" charset="0"/>
                <a:cs typeface="Verdana" panose="020B0604030504040204" pitchFamily="34" charset="0"/>
              </a:rPr>
              <a:t>;</a:t>
            </a:r>
            <a:endParaRPr kumimoji="1" lang="zh-CN" altLang="en-US" b="1">
              <a:latin typeface="Verdana" panose="020B0604030504040204" pitchFamily="34" charset="0"/>
              <a:ea typeface="Verdana" panose="020B0604030504040204" pitchFamily="34" charset="0"/>
              <a:cs typeface="Verdana" panose="020B0604030504040204" pitchFamily="34" charset="0"/>
            </a:endParaRPr>
          </a:p>
        </p:txBody>
      </p:sp>
      <p:cxnSp>
        <p:nvCxnSpPr>
          <p:cNvPr id="4" name="直接连接符 3"/>
          <p:cNvCxnSpPr/>
          <p:nvPr/>
        </p:nvCxnSpPr>
        <p:spPr bwMode="auto">
          <a:xfrm>
            <a:off x="-3304" y="4285558"/>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95444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0179">
                                            <p:txEl>
                                              <p:pRg st="5" end="5"/>
                                            </p:txEl>
                                          </p:spTgt>
                                        </p:tgtEl>
                                        <p:attrNameLst>
                                          <p:attrName>style.visibility</p:attrName>
                                        </p:attrNameLst>
                                      </p:cBhvr>
                                      <p:to>
                                        <p:strVal val="visible"/>
                                      </p:to>
                                    </p:set>
                                    <p:animEffect transition="in" filter="wipe(left)">
                                      <p:cBhvr>
                                        <p:cTn id="7" dur="500"/>
                                        <p:tgtEl>
                                          <p:spTgt spid="69017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0179">
                                            <p:txEl>
                                              <p:pRg st="6" end="6"/>
                                            </p:txEl>
                                          </p:spTgt>
                                        </p:tgtEl>
                                        <p:attrNameLst>
                                          <p:attrName>style.visibility</p:attrName>
                                        </p:attrNameLst>
                                      </p:cBhvr>
                                      <p:to>
                                        <p:strVal val="visible"/>
                                      </p:to>
                                    </p:set>
                                    <p:animEffect transition="in" filter="wipe(left)">
                                      <p:cBhvr>
                                        <p:cTn id="12" dur="500"/>
                                        <p:tgtEl>
                                          <p:spTgt spid="690179">
                                            <p:txEl>
                                              <p:pRg st="6" end="6"/>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690179">
                                            <p:txEl>
                                              <p:pRg st="9" end="9"/>
                                            </p:txEl>
                                          </p:spTgt>
                                        </p:tgtEl>
                                        <p:attrNameLst>
                                          <p:attrName>style.visibility</p:attrName>
                                        </p:attrNameLst>
                                      </p:cBhvr>
                                      <p:to>
                                        <p:strVal val="visible"/>
                                      </p:to>
                                    </p:set>
                                    <p:animEffect transition="in" filter="wipe(left)">
                                      <p:cBhvr>
                                        <p:cTn id="15" dur="500"/>
                                        <p:tgtEl>
                                          <p:spTgt spid="690179">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90179">
                                            <p:txEl>
                                              <p:pRg st="7" end="7"/>
                                            </p:txEl>
                                          </p:spTgt>
                                        </p:tgtEl>
                                        <p:attrNameLst>
                                          <p:attrName>style.visibility</p:attrName>
                                        </p:attrNameLst>
                                      </p:cBhvr>
                                      <p:to>
                                        <p:strVal val="visible"/>
                                      </p:to>
                                    </p:set>
                                    <p:animEffect transition="in" filter="wipe(left)">
                                      <p:cBhvr>
                                        <p:cTn id="20" dur="500"/>
                                        <p:tgtEl>
                                          <p:spTgt spid="690179">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90179">
                                            <p:txEl>
                                              <p:pRg st="8" end="8"/>
                                            </p:txEl>
                                          </p:spTgt>
                                        </p:tgtEl>
                                        <p:attrNameLst>
                                          <p:attrName>style.visibility</p:attrName>
                                        </p:attrNameLst>
                                      </p:cBhvr>
                                      <p:to>
                                        <p:strVal val="visible"/>
                                      </p:to>
                                    </p:set>
                                    <p:animEffect transition="in" filter="wipe(left)">
                                      <p:cBhvr>
                                        <p:cTn id="25" dur="500"/>
                                        <p:tgtEl>
                                          <p:spTgt spid="6901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 y="42345"/>
            <a:ext cx="9149171" cy="597600"/>
          </a:xfrm>
        </p:spPr>
        <p:txBody>
          <a:bodyPr/>
          <a:lstStyle/>
          <a:p>
            <a:pPr eaLnBrk="1" hangingPunct="1">
              <a:defRPr/>
            </a:pPr>
            <a:r>
              <a:rPr lang="zh-CN" altLang="en-US">
                <a:solidFill>
                  <a:schemeClr val="bg2">
                    <a:lumMod val="10000"/>
                  </a:schemeClr>
                </a:solidFill>
              </a:rPr>
              <a:t>建立</a:t>
            </a:r>
            <a:r>
              <a:rPr lang="zh-CN" altLang="en-US"/>
              <a:t>有向图</a:t>
            </a:r>
            <a:r>
              <a:rPr lang="zh-CN" altLang="en-US">
                <a:solidFill>
                  <a:schemeClr val="bg2">
                    <a:lumMod val="10000"/>
                  </a:schemeClr>
                </a:solidFill>
              </a:rPr>
              <a:t>的十字链表</a:t>
            </a:r>
            <a:endParaRPr lang="zh-CN" altLang="en-US" dirty="0">
              <a:solidFill>
                <a:schemeClr val="bg2">
                  <a:lumMod val="10000"/>
                </a:schemeClr>
              </a:solidFill>
            </a:endParaRPr>
          </a:p>
        </p:txBody>
      </p:sp>
      <p:sp>
        <p:nvSpPr>
          <p:cNvPr id="33795" name="Rectangle 3"/>
          <p:cNvSpPr>
            <a:spLocks noGrp="1" noChangeArrowheads="1"/>
          </p:cNvSpPr>
          <p:nvPr>
            <p:ph idx="1"/>
          </p:nvPr>
        </p:nvSpPr>
        <p:spPr/>
        <p:txBody>
          <a:bodyPr>
            <a:noAutofit/>
          </a:bodyPr>
          <a:lstStyle/>
          <a:p>
            <a:pPr marL="0" indent="0" eaLnBrk="1" hangingPunct="1">
              <a:lnSpc>
                <a:spcPct val="10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void </a:t>
            </a:r>
            <a:r>
              <a:rPr kumimoji="1" lang="en-US" altLang="zh-CN" sz="2200" b="1">
                <a:solidFill>
                  <a:srgbClr val="FF0000"/>
                </a:solidFill>
                <a:latin typeface="Verdana" panose="020B0604030504040204" pitchFamily="34" charset="0"/>
                <a:ea typeface="Verdana" panose="020B0604030504040204" pitchFamily="34" charset="0"/>
                <a:cs typeface="Verdana" panose="020B0604030504040204" pitchFamily="34" charset="0"/>
              </a:rPr>
              <a:t>createGraph</a:t>
            </a:r>
            <a:r>
              <a:rPr kumimoji="1" lang="en-US" altLang="zh-CN" sz="2200" b="1">
                <a:latin typeface="Verdana" panose="020B0604030504040204" pitchFamily="34" charset="0"/>
                <a:ea typeface="Verdana" panose="020B0604030504040204" pitchFamily="34" charset="0"/>
                <a:cs typeface="Verdana" panose="020B0604030504040204" pitchFamily="34" charset="0"/>
              </a:rPr>
              <a:t>(</a:t>
            </a:r>
            <a:r>
              <a:rPr kumimoji="1" lang="en-US" altLang="zh-CN" sz="2200" b="1">
                <a:solidFill>
                  <a:srgbClr val="3333FF"/>
                </a:solidFill>
                <a:latin typeface="Verdana" panose="020B0604030504040204" pitchFamily="34" charset="0"/>
                <a:ea typeface="Verdana" panose="020B0604030504040204" pitchFamily="34" charset="0"/>
                <a:cs typeface="Verdana" panose="020B0604030504040204" pitchFamily="34" charset="0"/>
              </a:rPr>
              <a:t>OrthGraph *</a:t>
            </a:r>
            <a:r>
              <a:rPr kumimoji="1" lang="en-US" altLang="zh-CN" sz="2200" b="1">
                <a:latin typeface="Verdana" panose="020B0604030504040204" pitchFamily="34" charset="0"/>
                <a:ea typeface="Verdana" panose="020B0604030504040204" pitchFamily="34" charset="0"/>
                <a:cs typeface="Verdana" panose="020B0604030504040204" pitchFamily="34" charset="0"/>
              </a:rPr>
              <a:t>G){ int i, j, k;</a:t>
            </a:r>
          </a:p>
          <a:p>
            <a:pPr marL="0" indent="0" eaLnBrk="1" hangingPunct="1">
              <a:lnSpc>
                <a:spcPct val="10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for(i = 0; i &lt; G.nv; i++){</a:t>
            </a:r>
          </a:p>
          <a:p>
            <a:pPr marL="0" indent="0" eaLnBrk="1" hangingPunct="1">
              <a:lnSpc>
                <a:spcPct val="10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printf("input the %dth data\n", i);</a:t>
            </a:r>
          </a:p>
          <a:p>
            <a:pPr marL="0" indent="0" eaLnBrk="1" hangingPunct="1">
              <a:lnSpc>
                <a:spcPct val="10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a:t>
            </a:r>
            <a:r>
              <a:rPr kumimoji="1" lang="en-US" altLang="zh-CN" sz="2200" b="1">
                <a:solidFill>
                  <a:srgbClr val="FF0000"/>
                </a:solidFill>
                <a:latin typeface="Verdana" panose="020B0604030504040204" pitchFamily="34" charset="0"/>
                <a:ea typeface="Verdana" panose="020B0604030504040204" pitchFamily="34" charset="0"/>
                <a:cs typeface="Verdana" panose="020B0604030504040204" pitchFamily="34" charset="0"/>
              </a:rPr>
              <a:t>scanf</a:t>
            </a:r>
            <a:r>
              <a:rPr kumimoji="1" lang="en-US" altLang="zh-CN" sz="2200" b="1">
                <a:latin typeface="Verdana" panose="020B0604030504040204" pitchFamily="34" charset="0"/>
                <a:ea typeface="Verdana" panose="020B0604030504040204" pitchFamily="34" charset="0"/>
                <a:cs typeface="Verdana" panose="020B0604030504040204" pitchFamily="34" charset="0"/>
              </a:rPr>
              <a:t>("%c", G-&gt;OrthList[i].data);</a:t>
            </a:r>
          </a:p>
          <a:p>
            <a:pPr marL="0" indent="0" eaLnBrk="1" hangingPunct="1">
              <a:lnSpc>
                <a:spcPct val="10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G.OrthList[i].firstin = NULL;</a:t>
            </a:r>
          </a:p>
          <a:p>
            <a:pPr marL="0" indent="0" eaLnBrk="1" hangingPunct="1">
              <a:lnSpc>
                <a:spcPct val="10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G.OrthList[i].firstout = NULL;</a:t>
            </a:r>
          </a:p>
          <a:p>
            <a:pPr marL="0" indent="0" eaLnBrk="1" hangingPunct="1">
              <a:lnSpc>
                <a:spcPct val="10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a:t>
            </a:r>
          </a:p>
          <a:p>
            <a:pPr marL="0" indent="0" eaLnBrk="1" hangingPunct="1">
              <a:lnSpc>
                <a:spcPct val="10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for(k = 0; k &lt; G.ne; k++){</a:t>
            </a:r>
          </a:p>
          <a:p>
            <a:pPr marL="0" indent="0" eaLnBrk="1" hangingPunct="1">
              <a:lnSpc>
                <a:spcPct val="10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char v1, v2; printf("input &lt;v1, v2&gt;\n");</a:t>
            </a:r>
          </a:p>
          <a:p>
            <a:pPr marL="0" indent="0" eaLnBrk="1" hangingPunct="1">
              <a:lnSpc>
                <a:spcPct val="10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a:t>
            </a:r>
            <a:r>
              <a:rPr kumimoji="1" lang="en-US" altLang="zh-CN" sz="2200" b="1">
                <a:solidFill>
                  <a:srgbClr val="FF0000"/>
                </a:solidFill>
                <a:latin typeface="Verdana" panose="020B0604030504040204" pitchFamily="34" charset="0"/>
                <a:ea typeface="Verdana" panose="020B0604030504040204" pitchFamily="34" charset="0"/>
                <a:cs typeface="Verdana" panose="020B0604030504040204" pitchFamily="34" charset="0"/>
              </a:rPr>
              <a:t>scanf</a:t>
            </a:r>
            <a:r>
              <a:rPr kumimoji="1" lang="en-US" altLang="zh-CN" sz="2200" b="1">
                <a:latin typeface="Verdana" panose="020B0604030504040204" pitchFamily="34" charset="0"/>
                <a:ea typeface="Verdana" panose="020B0604030504040204" pitchFamily="34" charset="0"/>
                <a:cs typeface="Verdana" panose="020B0604030504040204" pitchFamily="34" charset="0"/>
              </a:rPr>
              <a:t>("%c %c", &amp;v1, &amp;v2);   </a:t>
            </a:r>
            <a:r>
              <a:rPr kumimoji="1" lang="en-US" altLang="zh-CN" sz="2200" b="1">
                <a:solidFill>
                  <a:srgbClr val="006600"/>
                </a:solidFill>
                <a:cs typeface="Verdana" panose="020B0604030504040204" pitchFamily="34" charset="0"/>
              </a:rPr>
              <a:t>//</a:t>
            </a:r>
            <a:r>
              <a:rPr kumimoji="1" lang="en-US" altLang="zh-CN" sz="2200" b="1">
                <a:solidFill>
                  <a:srgbClr val="006600"/>
                </a:solidFill>
                <a:latin typeface="Verdana" panose="020B0604030504040204" pitchFamily="34" charset="0"/>
                <a:ea typeface="Verdana" panose="020B0604030504040204" pitchFamily="34" charset="0"/>
                <a:cs typeface="Verdana" panose="020B0604030504040204" pitchFamily="34" charset="0"/>
              </a:rPr>
              <a:t> fflush(stdin)</a:t>
            </a:r>
          </a:p>
          <a:p>
            <a:pPr marL="0" indent="0" eaLnBrk="1" hangingPunct="1">
              <a:lnSpc>
                <a:spcPct val="10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i = </a:t>
            </a:r>
            <a:r>
              <a:rPr kumimoji="1" lang="en-US" altLang="zh-CN" sz="2200" b="1">
                <a:solidFill>
                  <a:srgbClr val="FF0000"/>
                </a:solidFill>
                <a:latin typeface="Verdana" panose="020B0604030504040204" pitchFamily="34" charset="0"/>
                <a:ea typeface="Verdana" panose="020B0604030504040204" pitchFamily="34" charset="0"/>
                <a:cs typeface="Verdana" panose="020B0604030504040204" pitchFamily="34" charset="0"/>
              </a:rPr>
              <a:t>locate</a:t>
            </a:r>
            <a:r>
              <a:rPr kumimoji="1" lang="en-US" altLang="zh-CN" sz="2200" b="1">
                <a:latin typeface="Verdana" panose="020B0604030504040204" pitchFamily="34" charset="0"/>
                <a:ea typeface="Verdana" panose="020B0604030504040204" pitchFamily="34" charset="0"/>
                <a:cs typeface="Verdana" panose="020B0604030504040204" pitchFamily="34" charset="0"/>
              </a:rPr>
              <a:t>(G, v1); j = </a:t>
            </a:r>
            <a:r>
              <a:rPr kumimoji="1" lang="en-US" altLang="zh-CN" sz="2200" b="1">
                <a:solidFill>
                  <a:srgbClr val="FF0000"/>
                </a:solidFill>
                <a:latin typeface="Verdana" panose="020B0604030504040204" pitchFamily="34" charset="0"/>
                <a:ea typeface="Verdana" panose="020B0604030504040204" pitchFamily="34" charset="0"/>
                <a:cs typeface="Verdana" panose="020B0604030504040204" pitchFamily="34" charset="0"/>
              </a:rPr>
              <a:t>locate</a:t>
            </a:r>
            <a:r>
              <a:rPr kumimoji="1" lang="en-US" altLang="zh-CN" sz="2200" b="1">
                <a:latin typeface="Verdana" panose="020B0604030504040204" pitchFamily="34" charset="0"/>
                <a:ea typeface="Verdana" panose="020B0604030504040204" pitchFamily="34" charset="0"/>
                <a:cs typeface="Verdana" panose="020B0604030504040204" pitchFamily="34" charset="0"/>
              </a:rPr>
              <a:t>(G, v2);</a:t>
            </a:r>
          </a:p>
          <a:p>
            <a:pPr marL="0" indent="0" eaLnBrk="1" hangingPunct="1">
              <a:lnSpc>
                <a:spcPct val="10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a:t>
            </a:r>
            <a:r>
              <a:rPr kumimoji="1" lang="en-US" altLang="zh-CN" sz="2200" b="1">
                <a:solidFill>
                  <a:srgbClr val="3333FF"/>
                </a:solidFill>
                <a:latin typeface="Verdana" panose="020B0604030504040204" pitchFamily="34" charset="0"/>
                <a:ea typeface="Verdana" panose="020B0604030504040204" pitchFamily="34" charset="0"/>
                <a:cs typeface="Verdana" panose="020B0604030504040204" pitchFamily="34" charset="0"/>
              </a:rPr>
              <a:t>ENode *</a:t>
            </a:r>
            <a:r>
              <a:rPr kumimoji="1" lang="en-US" altLang="zh-CN" sz="2200" b="1">
                <a:latin typeface="Verdana" panose="020B0604030504040204" pitchFamily="34" charset="0"/>
                <a:ea typeface="Verdana" panose="020B0604030504040204" pitchFamily="34" charset="0"/>
                <a:cs typeface="Verdana" panose="020B0604030504040204" pitchFamily="34" charset="0"/>
              </a:rPr>
              <a:t>p =(</a:t>
            </a:r>
            <a:r>
              <a:rPr kumimoji="1" lang="en-US" altLang="zh-CN" sz="2200" b="1">
                <a:solidFill>
                  <a:srgbClr val="3333FF"/>
                </a:solidFill>
                <a:latin typeface="Verdana" panose="020B0604030504040204" pitchFamily="34" charset="0"/>
                <a:ea typeface="Verdana" panose="020B0604030504040204" pitchFamily="34" charset="0"/>
                <a:cs typeface="Verdana" panose="020B0604030504040204" pitchFamily="34" charset="0"/>
              </a:rPr>
              <a:t>ENode *</a:t>
            </a:r>
            <a:r>
              <a:rPr kumimoji="1" lang="en-US" altLang="zh-CN" sz="2200" b="1">
                <a:latin typeface="Verdana" panose="020B0604030504040204" pitchFamily="34" charset="0"/>
                <a:ea typeface="Verdana" panose="020B0604030504040204" pitchFamily="34" charset="0"/>
                <a:cs typeface="Verdana" panose="020B0604030504040204" pitchFamily="34" charset="0"/>
              </a:rPr>
              <a:t>)</a:t>
            </a:r>
            <a:r>
              <a:rPr kumimoji="1" lang="en-US" altLang="zh-CN" sz="2200" b="1">
                <a:solidFill>
                  <a:srgbClr val="FF0000"/>
                </a:solidFill>
                <a:latin typeface="Verdana" panose="020B0604030504040204" pitchFamily="34" charset="0"/>
                <a:ea typeface="Verdana" panose="020B0604030504040204" pitchFamily="34" charset="0"/>
                <a:cs typeface="Verdana" panose="020B0604030504040204" pitchFamily="34" charset="0"/>
              </a:rPr>
              <a:t>malloc</a:t>
            </a:r>
            <a:r>
              <a:rPr kumimoji="1" lang="en-US" altLang="zh-CN" sz="2200" b="1">
                <a:latin typeface="Verdana" panose="020B0604030504040204" pitchFamily="34" charset="0"/>
                <a:ea typeface="Verdana" panose="020B0604030504040204" pitchFamily="34" charset="0"/>
                <a:cs typeface="Verdana" panose="020B0604030504040204" pitchFamily="34" charset="0"/>
              </a:rPr>
              <a:t>(sizeof(</a:t>
            </a:r>
            <a:r>
              <a:rPr kumimoji="1" lang="en-US" altLang="zh-CN" sz="2200" b="1">
                <a:solidFill>
                  <a:srgbClr val="3333FF"/>
                </a:solidFill>
                <a:latin typeface="Verdana" panose="020B0604030504040204" pitchFamily="34" charset="0"/>
                <a:ea typeface="Verdana" panose="020B0604030504040204" pitchFamily="34" charset="0"/>
                <a:cs typeface="Verdana" panose="020B0604030504040204" pitchFamily="34" charset="0"/>
              </a:rPr>
              <a:t>ENode</a:t>
            </a:r>
            <a:r>
              <a:rPr kumimoji="1" lang="en-US" altLang="zh-CN" sz="2200" b="1">
                <a:latin typeface="Verdana" panose="020B0604030504040204" pitchFamily="34" charset="0"/>
                <a:ea typeface="Verdana" panose="020B0604030504040204" pitchFamily="34" charset="0"/>
                <a:cs typeface="Verdana" panose="020B0604030504040204" pitchFamily="34" charset="0"/>
              </a:rPr>
              <a:t>));</a:t>
            </a:r>
          </a:p>
          <a:p>
            <a:pPr marL="0" indent="0" eaLnBrk="1" hangingPunct="1">
              <a:lnSpc>
                <a:spcPct val="10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p-&gt;tailvex = i;  p-&gt;headvex = j;</a:t>
            </a:r>
          </a:p>
          <a:p>
            <a:pPr marL="0" indent="0" eaLnBrk="1" hangingPunct="1">
              <a:lnSpc>
                <a:spcPct val="10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p-&gt;hlink = G.OrthList[j].firstin;</a:t>
            </a:r>
          </a:p>
          <a:p>
            <a:pPr marL="0" indent="0" eaLnBrk="1" hangingPunct="1">
              <a:lnSpc>
                <a:spcPct val="10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p-&gt;tlink = G.OrthList[i].firstout;</a:t>
            </a:r>
          </a:p>
          <a:p>
            <a:pPr marL="0" indent="0" eaLnBrk="1" hangingPunct="1">
              <a:lnSpc>
                <a:spcPct val="10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G.OrthList[j].firstin=p;  G.OrthList[i].firstout=p;</a:t>
            </a:r>
          </a:p>
          <a:p>
            <a:pPr marL="0" indent="0" eaLnBrk="1" hangingPunct="1">
              <a:lnSpc>
                <a:spcPct val="10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      }</a:t>
            </a:r>
          </a:p>
          <a:p>
            <a:pPr marL="0" indent="0" eaLnBrk="1" hangingPunct="1">
              <a:lnSpc>
                <a:spcPct val="100000"/>
              </a:lnSpc>
              <a:buClr>
                <a:srgbClr val="FF0000"/>
              </a:buClr>
              <a:buNone/>
            </a:pPr>
            <a:r>
              <a:rPr kumimoji="1" lang="en-US" altLang="zh-CN" sz="2200" b="1">
                <a:latin typeface="Verdana" panose="020B0604030504040204" pitchFamily="34" charset="0"/>
                <a:ea typeface="Verdana" panose="020B0604030504040204" pitchFamily="34" charset="0"/>
                <a:cs typeface="Verdana" panose="020B0604030504040204" pitchFamily="34" charset="0"/>
              </a:rPr>
              <a:t>}</a:t>
            </a:r>
            <a:endParaRPr kumimoji="1" lang="en-US" altLang="zh-CN" sz="22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4336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wipe(left)">
                                      <p:cBhvr>
                                        <p:cTn id="7" dur="500"/>
                                        <p:tgtEl>
                                          <p:spTgt spid="3379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3795">
                                            <p:txEl>
                                              <p:pRg st="17" end="17"/>
                                            </p:txEl>
                                          </p:spTgt>
                                        </p:tgtEl>
                                        <p:attrNameLst>
                                          <p:attrName>style.visibility</p:attrName>
                                        </p:attrNameLst>
                                      </p:cBhvr>
                                      <p:to>
                                        <p:strVal val="visible"/>
                                      </p:to>
                                    </p:set>
                                    <p:animEffect transition="in" filter="wipe(left)">
                                      <p:cBhvr>
                                        <p:cTn id="10" dur="500"/>
                                        <p:tgtEl>
                                          <p:spTgt spid="33795">
                                            <p:txEl>
                                              <p:pRg st="17" end="1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3795">
                                            <p:txEl>
                                              <p:pRg st="1" end="1"/>
                                            </p:txEl>
                                          </p:spTgt>
                                        </p:tgtEl>
                                        <p:attrNameLst>
                                          <p:attrName>style.visibility</p:attrName>
                                        </p:attrNameLst>
                                      </p:cBhvr>
                                      <p:to>
                                        <p:strVal val="visible"/>
                                      </p:to>
                                    </p:set>
                                    <p:animEffect transition="in" filter="wipe(left)">
                                      <p:cBhvr>
                                        <p:cTn id="15" dur="500"/>
                                        <p:tgtEl>
                                          <p:spTgt spid="33795">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3795">
                                            <p:txEl>
                                              <p:pRg st="6" end="6"/>
                                            </p:txEl>
                                          </p:spTgt>
                                        </p:tgtEl>
                                        <p:attrNameLst>
                                          <p:attrName>style.visibility</p:attrName>
                                        </p:attrNameLst>
                                      </p:cBhvr>
                                      <p:to>
                                        <p:strVal val="visible"/>
                                      </p:to>
                                    </p:set>
                                    <p:animEffect transition="in" filter="wipe(left)">
                                      <p:cBhvr>
                                        <p:cTn id="18" dur="500"/>
                                        <p:tgtEl>
                                          <p:spTgt spid="3379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3795">
                                            <p:txEl>
                                              <p:pRg st="2" end="2"/>
                                            </p:txEl>
                                          </p:spTgt>
                                        </p:tgtEl>
                                        <p:attrNameLst>
                                          <p:attrName>style.visibility</p:attrName>
                                        </p:attrNameLst>
                                      </p:cBhvr>
                                      <p:to>
                                        <p:strVal val="visible"/>
                                      </p:to>
                                    </p:set>
                                    <p:animEffect transition="in" filter="wipe(left)">
                                      <p:cBhvr>
                                        <p:cTn id="23" dur="500"/>
                                        <p:tgtEl>
                                          <p:spTgt spid="3379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3795">
                                            <p:txEl>
                                              <p:pRg st="3" end="3"/>
                                            </p:txEl>
                                          </p:spTgt>
                                        </p:tgtEl>
                                        <p:attrNameLst>
                                          <p:attrName>style.visibility</p:attrName>
                                        </p:attrNameLst>
                                      </p:cBhvr>
                                      <p:to>
                                        <p:strVal val="visible"/>
                                      </p:to>
                                    </p:set>
                                    <p:animEffect transition="in" filter="wipe(left)">
                                      <p:cBhvr>
                                        <p:cTn id="28" dur="500"/>
                                        <p:tgtEl>
                                          <p:spTgt spid="3379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3795">
                                            <p:txEl>
                                              <p:pRg st="4" end="4"/>
                                            </p:txEl>
                                          </p:spTgt>
                                        </p:tgtEl>
                                        <p:attrNameLst>
                                          <p:attrName>style.visibility</p:attrName>
                                        </p:attrNameLst>
                                      </p:cBhvr>
                                      <p:to>
                                        <p:strVal val="visible"/>
                                      </p:to>
                                    </p:set>
                                    <p:animEffect transition="in" filter="wipe(left)">
                                      <p:cBhvr>
                                        <p:cTn id="33" dur="500"/>
                                        <p:tgtEl>
                                          <p:spTgt spid="33795">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3795">
                                            <p:txEl>
                                              <p:pRg st="5" end="5"/>
                                            </p:txEl>
                                          </p:spTgt>
                                        </p:tgtEl>
                                        <p:attrNameLst>
                                          <p:attrName>style.visibility</p:attrName>
                                        </p:attrNameLst>
                                      </p:cBhvr>
                                      <p:to>
                                        <p:strVal val="visible"/>
                                      </p:to>
                                    </p:set>
                                    <p:animEffect transition="in" filter="wipe(left)">
                                      <p:cBhvr>
                                        <p:cTn id="38" dur="500"/>
                                        <p:tgtEl>
                                          <p:spTgt spid="3379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3795">
                                            <p:txEl>
                                              <p:pRg st="7" end="7"/>
                                            </p:txEl>
                                          </p:spTgt>
                                        </p:tgtEl>
                                        <p:attrNameLst>
                                          <p:attrName>style.visibility</p:attrName>
                                        </p:attrNameLst>
                                      </p:cBhvr>
                                      <p:to>
                                        <p:strVal val="visible"/>
                                      </p:to>
                                    </p:set>
                                    <p:animEffect transition="in" filter="wipe(left)">
                                      <p:cBhvr>
                                        <p:cTn id="43" dur="500"/>
                                        <p:tgtEl>
                                          <p:spTgt spid="33795">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3795">
                                            <p:txEl>
                                              <p:pRg st="8" end="8"/>
                                            </p:txEl>
                                          </p:spTgt>
                                        </p:tgtEl>
                                        <p:attrNameLst>
                                          <p:attrName>style.visibility</p:attrName>
                                        </p:attrNameLst>
                                      </p:cBhvr>
                                      <p:to>
                                        <p:strVal val="visible"/>
                                      </p:to>
                                    </p:set>
                                    <p:animEffect transition="in" filter="wipe(left)">
                                      <p:cBhvr>
                                        <p:cTn id="48" dur="500"/>
                                        <p:tgtEl>
                                          <p:spTgt spid="33795">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3795">
                                            <p:txEl>
                                              <p:pRg st="9" end="9"/>
                                            </p:txEl>
                                          </p:spTgt>
                                        </p:tgtEl>
                                        <p:attrNameLst>
                                          <p:attrName>style.visibility</p:attrName>
                                        </p:attrNameLst>
                                      </p:cBhvr>
                                      <p:to>
                                        <p:strVal val="visible"/>
                                      </p:to>
                                    </p:set>
                                    <p:animEffect transition="in" filter="wipe(left)">
                                      <p:cBhvr>
                                        <p:cTn id="53" dur="500"/>
                                        <p:tgtEl>
                                          <p:spTgt spid="33795">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3795">
                                            <p:txEl>
                                              <p:pRg st="10" end="10"/>
                                            </p:txEl>
                                          </p:spTgt>
                                        </p:tgtEl>
                                        <p:attrNameLst>
                                          <p:attrName>style.visibility</p:attrName>
                                        </p:attrNameLst>
                                      </p:cBhvr>
                                      <p:to>
                                        <p:strVal val="visible"/>
                                      </p:to>
                                    </p:set>
                                    <p:animEffect transition="in" filter="wipe(left)">
                                      <p:cBhvr>
                                        <p:cTn id="58" dur="500"/>
                                        <p:tgtEl>
                                          <p:spTgt spid="33795">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3795">
                                            <p:txEl>
                                              <p:pRg st="11" end="11"/>
                                            </p:txEl>
                                          </p:spTgt>
                                        </p:tgtEl>
                                        <p:attrNameLst>
                                          <p:attrName>style.visibility</p:attrName>
                                        </p:attrNameLst>
                                      </p:cBhvr>
                                      <p:to>
                                        <p:strVal val="visible"/>
                                      </p:to>
                                    </p:set>
                                    <p:animEffect transition="in" filter="wipe(left)">
                                      <p:cBhvr>
                                        <p:cTn id="63" dur="500"/>
                                        <p:tgtEl>
                                          <p:spTgt spid="33795">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33795">
                                            <p:txEl>
                                              <p:pRg st="12" end="12"/>
                                            </p:txEl>
                                          </p:spTgt>
                                        </p:tgtEl>
                                        <p:attrNameLst>
                                          <p:attrName>style.visibility</p:attrName>
                                        </p:attrNameLst>
                                      </p:cBhvr>
                                      <p:to>
                                        <p:strVal val="visible"/>
                                      </p:to>
                                    </p:set>
                                    <p:animEffect transition="in" filter="wipe(left)">
                                      <p:cBhvr>
                                        <p:cTn id="68" dur="500"/>
                                        <p:tgtEl>
                                          <p:spTgt spid="33795">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3795">
                                            <p:txEl>
                                              <p:pRg st="13" end="13"/>
                                            </p:txEl>
                                          </p:spTgt>
                                        </p:tgtEl>
                                        <p:attrNameLst>
                                          <p:attrName>style.visibility</p:attrName>
                                        </p:attrNameLst>
                                      </p:cBhvr>
                                      <p:to>
                                        <p:strVal val="visible"/>
                                      </p:to>
                                    </p:set>
                                    <p:animEffect transition="in" filter="wipe(left)">
                                      <p:cBhvr>
                                        <p:cTn id="73" dur="500"/>
                                        <p:tgtEl>
                                          <p:spTgt spid="33795">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3795">
                                            <p:txEl>
                                              <p:pRg st="14" end="14"/>
                                            </p:txEl>
                                          </p:spTgt>
                                        </p:tgtEl>
                                        <p:attrNameLst>
                                          <p:attrName>style.visibility</p:attrName>
                                        </p:attrNameLst>
                                      </p:cBhvr>
                                      <p:to>
                                        <p:strVal val="visible"/>
                                      </p:to>
                                    </p:set>
                                    <p:animEffect transition="in" filter="wipe(left)">
                                      <p:cBhvr>
                                        <p:cTn id="78" dur="500"/>
                                        <p:tgtEl>
                                          <p:spTgt spid="33795">
                                            <p:txEl>
                                              <p:pRg st="14" end="14"/>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33795">
                                            <p:txEl>
                                              <p:pRg st="15" end="15"/>
                                            </p:txEl>
                                          </p:spTgt>
                                        </p:tgtEl>
                                        <p:attrNameLst>
                                          <p:attrName>style.visibility</p:attrName>
                                        </p:attrNameLst>
                                      </p:cBhvr>
                                      <p:to>
                                        <p:strVal val="visible"/>
                                      </p:to>
                                    </p:set>
                                    <p:animEffect transition="in" filter="wipe(left)">
                                      <p:cBhvr>
                                        <p:cTn id="83" dur="500"/>
                                        <p:tgtEl>
                                          <p:spTgt spid="33795">
                                            <p:txEl>
                                              <p:pRg st="15" end="15"/>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33795">
                                            <p:txEl>
                                              <p:pRg st="16" end="16"/>
                                            </p:txEl>
                                          </p:spTgt>
                                        </p:tgtEl>
                                        <p:attrNameLst>
                                          <p:attrName>style.visibility</p:attrName>
                                        </p:attrNameLst>
                                      </p:cBhvr>
                                      <p:to>
                                        <p:strVal val="visible"/>
                                      </p:to>
                                    </p:set>
                                    <p:animEffect transition="in" filter="wipe(left)">
                                      <p:cBhvr>
                                        <p:cTn id="88" dur="500"/>
                                        <p:tgtEl>
                                          <p:spTgt spid="3379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32"/>
          <p:cNvSpPr txBox="1">
            <a:spLocks noChangeArrowheads="1"/>
          </p:cNvSpPr>
          <p:nvPr/>
        </p:nvSpPr>
        <p:spPr bwMode="auto">
          <a:xfrm>
            <a:off x="8172400" y="5877272"/>
            <a:ext cx="900000" cy="900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pic>
        <p:nvPicPr>
          <p:cNvPr id="17446"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737868"/>
            <a:ext cx="3960440" cy="540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48"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2460" y="940774"/>
            <a:ext cx="6280000" cy="57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标题 1"/>
          <p:cNvSpPr>
            <a:spLocks noGrp="1"/>
          </p:cNvSpPr>
          <p:nvPr>
            <p:ph type="title" idx="4294967295"/>
          </p:nvPr>
        </p:nvSpPr>
        <p:spPr>
          <a:xfrm>
            <a:off x="-4763" y="42863"/>
            <a:ext cx="9148763" cy="596900"/>
          </a:xfrm>
        </p:spPr>
        <p:txBody>
          <a:bodyPr/>
          <a:lstStyle/>
          <a:p>
            <a:r>
              <a:rPr lang="zh-CN" altLang="en-US"/>
              <a:t>图的链式存储结构：邻接多重表</a:t>
            </a:r>
          </a:p>
        </p:txBody>
      </p:sp>
      <p:sp>
        <p:nvSpPr>
          <p:cNvPr id="10" name="内容占位符 2"/>
          <p:cNvSpPr>
            <a:spLocks noGrp="1"/>
          </p:cNvSpPr>
          <p:nvPr>
            <p:ph idx="4294967295"/>
          </p:nvPr>
        </p:nvSpPr>
        <p:spPr>
          <a:xfrm>
            <a:off x="0" y="2571880"/>
            <a:ext cx="9144000" cy="4231692"/>
          </a:xfrm>
        </p:spPr>
        <p:txBody>
          <a:bodyPr>
            <a:normAutofit/>
          </a:bodyPr>
          <a:lstStyle/>
          <a:p>
            <a:pPr marL="468000" lvl="1" indent="-468000">
              <a:lnSpc>
                <a:spcPct val="140000"/>
              </a:lnSpc>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邻接多重表是无向图的另一种链式存储结构</a:t>
            </a:r>
          </a:p>
          <a:p>
            <a:pPr marL="936000" lvl="1" indent="-468000">
              <a:lnSpc>
                <a:spcPct val="140000"/>
              </a:lnSpc>
              <a:spcBef>
                <a:spcPts val="0"/>
              </a:spcBef>
              <a:buClr>
                <a:schemeClr val="tx1"/>
              </a:buClr>
              <a:defRPr/>
            </a:pPr>
            <a:r>
              <a:rPr lang="zh-CN" altLang="en-US">
                <a:latin typeface="Verdana" panose="020B0604030504040204" pitchFamily="34" charset="0"/>
                <a:cs typeface="Verdana" panose="020B0604030504040204" pitchFamily="34" charset="0"/>
              </a:rPr>
              <a:t>边结点：</a:t>
            </a:r>
          </a:p>
          <a:p>
            <a:pPr marL="1404000" lvl="2" indent="-468000">
              <a:lnSpc>
                <a:spcPct val="140000"/>
              </a:lnSpc>
              <a:spcBef>
                <a:spcPts val="0"/>
              </a:spcBef>
              <a:buClr>
                <a:schemeClr val="tx1"/>
              </a:buClr>
              <a:buSzPct val="70000"/>
              <a:defRPr/>
            </a:pPr>
            <a:r>
              <a:rPr lang="en-US" altLang="en-US">
                <a:latin typeface="Verdana" panose="020B0604030504040204" pitchFamily="34" charset="0"/>
                <a:cs typeface="Verdana" panose="020B0604030504040204" pitchFamily="34" charset="0"/>
              </a:rPr>
              <a:t>ivex 和</a:t>
            </a:r>
            <a:r>
              <a:rPr lang="en-US" altLang="zh-CN">
                <a:latin typeface="Verdana" panose="020B0604030504040204" pitchFamily="34" charset="0"/>
                <a:cs typeface="Verdana" panose="020B0604030504040204" pitchFamily="34" charset="0"/>
              </a:rPr>
              <a:t> </a:t>
            </a:r>
            <a:r>
              <a:rPr lang="en-US" altLang="en-US">
                <a:latin typeface="Verdana" panose="020B0604030504040204" pitchFamily="34" charset="0"/>
                <a:cs typeface="Verdana" panose="020B0604030504040204" pitchFamily="34" charset="0"/>
              </a:rPr>
              <a:t>jvex</a:t>
            </a:r>
            <a:r>
              <a:rPr lang="en-US" altLang="zh-CN">
                <a:latin typeface="Verdana" panose="020B0604030504040204" pitchFamily="34" charset="0"/>
                <a:cs typeface="Verdana" panose="020B0604030504040204" pitchFamily="34" charset="0"/>
              </a:rPr>
              <a:t>：</a:t>
            </a:r>
            <a:r>
              <a:rPr lang="en-US" altLang="en-US">
                <a:latin typeface="Verdana" panose="020B0604030504040204" pitchFamily="34" charset="0"/>
                <a:cs typeface="Verdana" panose="020B0604030504040204" pitchFamily="34" charset="0"/>
              </a:rPr>
              <a:t>为该边所依附的两个顶点</a:t>
            </a:r>
            <a:r>
              <a:rPr lang="zh-CN" altLang="en-US">
                <a:latin typeface="Verdana" panose="020B0604030504040204" pitchFamily="34" charset="0"/>
                <a:cs typeface="Verdana" panose="020B0604030504040204" pitchFamily="34" charset="0"/>
              </a:rPr>
              <a:t>的编号</a:t>
            </a:r>
          </a:p>
          <a:p>
            <a:pPr marL="1404000" lvl="2" indent="-468000">
              <a:lnSpc>
                <a:spcPct val="140000"/>
              </a:lnSpc>
              <a:spcBef>
                <a:spcPts val="0"/>
              </a:spcBef>
              <a:buClr>
                <a:schemeClr val="tx1"/>
              </a:buClr>
              <a:buSzPct val="70000"/>
              <a:defRPr/>
            </a:pPr>
            <a:r>
              <a:rPr lang="en-US" altLang="zh-CN">
                <a:latin typeface="Verdana" panose="020B0604030504040204" pitchFamily="34" charset="0"/>
                <a:cs typeface="Verdana" panose="020B0604030504040204" pitchFamily="34" charset="0"/>
              </a:rPr>
              <a:t>ilink</a:t>
            </a:r>
            <a:r>
              <a:rPr lang="zh-CN" altLang="en-US">
                <a:latin typeface="Verdana" panose="020B0604030504040204" pitchFamily="34" charset="0"/>
                <a:cs typeface="Verdana" panose="020B0604030504040204" pitchFamily="34" charset="0"/>
              </a:rPr>
              <a:t>：指向下一条依附于顶点 </a:t>
            </a:r>
            <a:r>
              <a:rPr lang="en-US" altLang="zh-CN">
                <a:latin typeface="Verdana" panose="020B0604030504040204" pitchFamily="34" charset="0"/>
                <a:cs typeface="Verdana" panose="020B0604030504040204" pitchFamily="34" charset="0"/>
              </a:rPr>
              <a:t>ivex </a:t>
            </a:r>
            <a:r>
              <a:rPr lang="zh-CN" altLang="en-US">
                <a:latin typeface="Verdana" panose="020B0604030504040204" pitchFamily="34" charset="0"/>
                <a:cs typeface="Verdana" panose="020B0604030504040204" pitchFamily="34" charset="0"/>
              </a:rPr>
              <a:t>的边</a:t>
            </a:r>
          </a:p>
          <a:p>
            <a:pPr marL="1404000" lvl="2" indent="-468000">
              <a:lnSpc>
                <a:spcPct val="140000"/>
              </a:lnSpc>
              <a:spcBef>
                <a:spcPts val="0"/>
              </a:spcBef>
              <a:buClr>
                <a:schemeClr val="tx1"/>
              </a:buClr>
              <a:buSzPct val="70000"/>
              <a:defRPr/>
            </a:pPr>
            <a:r>
              <a:rPr lang="en-US" altLang="zh-CN">
                <a:latin typeface="Verdana" panose="020B0604030504040204" pitchFamily="34" charset="0"/>
                <a:cs typeface="Verdana" panose="020B0604030504040204" pitchFamily="34" charset="0"/>
              </a:rPr>
              <a:t>jlink</a:t>
            </a:r>
            <a:r>
              <a:rPr lang="zh-CN" altLang="en-US">
                <a:latin typeface="Verdana" panose="020B0604030504040204" pitchFamily="34" charset="0"/>
                <a:cs typeface="Verdana" panose="020B0604030504040204" pitchFamily="34" charset="0"/>
              </a:rPr>
              <a:t>：指向下一条依附于顶点 </a:t>
            </a:r>
            <a:r>
              <a:rPr lang="en-US" altLang="zh-CN">
                <a:latin typeface="Verdana" panose="020B0604030504040204" pitchFamily="34" charset="0"/>
                <a:cs typeface="Verdana" panose="020B0604030504040204" pitchFamily="34" charset="0"/>
              </a:rPr>
              <a:t>jvex </a:t>
            </a:r>
            <a:r>
              <a:rPr lang="zh-CN" altLang="en-US">
                <a:latin typeface="Verdana" panose="020B0604030504040204" pitchFamily="34" charset="0"/>
                <a:cs typeface="Verdana" panose="020B0604030504040204" pitchFamily="34" charset="0"/>
              </a:rPr>
              <a:t>的边</a:t>
            </a:r>
          </a:p>
          <a:p>
            <a:pPr marL="936000" lvl="1" indent="-468000">
              <a:lnSpc>
                <a:spcPct val="140000"/>
              </a:lnSpc>
              <a:spcBef>
                <a:spcPts val="0"/>
              </a:spcBef>
              <a:buClr>
                <a:schemeClr val="tx1"/>
              </a:buClr>
              <a:defRPr/>
            </a:pPr>
            <a:r>
              <a:rPr lang="zh-CN" altLang="en-US">
                <a:latin typeface="Verdana" panose="020B0604030504040204" pitchFamily="34" charset="0"/>
                <a:cs typeface="Verdana" panose="020B0604030504040204" pitchFamily="34" charset="0"/>
              </a:rPr>
              <a:t>顶点结点：</a:t>
            </a:r>
          </a:p>
          <a:p>
            <a:pPr marL="1404000" lvl="2" indent="-468000">
              <a:lnSpc>
                <a:spcPct val="140000"/>
              </a:lnSpc>
              <a:spcBef>
                <a:spcPts val="0"/>
              </a:spcBef>
              <a:buClr>
                <a:schemeClr val="tx1"/>
              </a:buClr>
              <a:buSzPct val="70000"/>
              <a:defRPr/>
            </a:pPr>
            <a:r>
              <a:rPr lang="en-US" altLang="zh-CN">
                <a:latin typeface="Verdana" panose="020B0604030504040204" pitchFamily="34" charset="0"/>
                <a:cs typeface="Verdana" panose="020B0604030504040204" pitchFamily="34" charset="0"/>
              </a:rPr>
              <a:t>data</a:t>
            </a:r>
            <a:r>
              <a:rPr lang="zh-CN" altLang="en-US">
                <a:latin typeface="Verdana" panose="020B0604030504040204" pitchFamily="34" charset="0"/>
                <a:cs typeface="Verdana" panose="020B0604030504040204" pitchFamily="34" charset="0"/>
              </a:rPr>
              <a:t>：存放顶点信息（如顶点的名称或位置）</a:t>
            </a:r>
          </a:p>
          <a:p>
            <a:pPr marL="1404000" lvl="2" indent="-468000">
              <a:lnSpc>
                <a:spcPct val="140000"/>
              </a:lnSpc>
              <a:spcBef>
                <a:spcPts val="0"/>
              </a:spcBef>
              <a:buClr>
                <a:schemeClr val="tx1"/>
              </a:buClr>
              <a:buSzPct val="70000"/>
              <a:defRPr/>
            </a:pPr>
            <a:r>
              <a:rPr lang="en-US" altLang="zh-CN">
                <a:latin typeface="Verdana" panose="020B0604030504040204" pitchFamily="34" charset="0"/>
                <a:cs typeface="Verdana" panose="020B0604030504040204" pitchFamily="34" charset="0"/>
              </a:rPr>
              <a:t>firstedge</a:t>
            </a:r>
            <a:r>
              <a:rPr lang="zh-CN" altLang="en-US">
                <a:latin typeface="Verdana" panose="020B0604030504040204" pitchFamily="34" charset="0"/>
                <a:cs typeface="Verdana" panose="020B0604030504040204" pitchFamily="34" charset="0"/>
              </a:rPr>
              <a:t>：指向第一条依附于该顶点的边结点</a:t>
            </a:r>
            <a:endParaRPr lang="zh-CN" altLang="en-US" dirty="0">
              <a:latin typeface="Verdana" panose="020B0604030504040204" pitchFamily="34" charset="0"/>
              <a:cs typeface="Verdana" panose="020B0604030504040204" pitchFamily="34" charset="0"/>
            </a:endParaRPr>
          </a:p>
        </p:txBody>
      </p:sp>
      <p:cxnSp>
        <p:nvCxnSpPr>
          <p:cNvPr id="11" name="直接连接符 10"/>
          <p:cNvCxnSpPr/>
          <p:nvPr/>
        </p:nvCxnSpPr>
        <p:spPr bwMode="auto">
          <a:xfrm>
            <a:off x="-3304" y="2514948"/>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
        <p:nvSpPr>
          <p:cNvPr id="12" name="Text Box 2"/>
          <p:cNvSpPr txBox="1">
            <a:spLocks noChangeArrowheads="1"/>
          </p:cNvSpPr>
          <p:nvPr/>
        </p:nvSpPr>
        <p:spPr bwMode="auto">
          <a:xfrm>
            <a:off x="288563" y="1715884"/>
            <a:ext cx="1894079" cy="58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609600" indent="-609600" eaLnBrk="0" hangingPunct="0">
              <a:defRPr>
                <a:solidFill>
                  <a:schemeClr val="tx1"/>
                </a:solidFill>
                <a:latin typeface="Arial" charset="0"/>
                <a:ea typeface="宋体" charset="-122"/>
              </a:defRPr>
            </a:lvl1pPr>
            <a:lvl2pPr marL="990600" indent="-533400" eaLnBrk="0" hangingPunct="0">
              <a:defRPr>
                <a:solidFill>
                  <a:schemeClr val="tx1"/>
                </a:solidFill>
                <a:latin typeface="Arial" charset="0"/>
                <a:ea typeface="宋体" charset="-122"/>
              </a:defRPr>
            </a:lvl2pPr>
            <a:lvl3pPr marL="1371600" indent="-457200" eaLnBrk="0" hangingPunct="0">
              <a:defRPr>
                <a:solidFill>
                  <a:schemeClr val="tx1"/>
                </a:solidFill>
                <a:latin typeface="Arial" charset="0"/>
                <a:ea typeface="宋体" charset="-122"/>
              </a:defRPr>
            </a:lvl3pPr>
            <a:lvl4pPr marL="1752600" indent="-381000" eaLnBrk="0" hangingPunct="0">
              <a:defRPr>
                <a:solidFill>
                  <a:schemeClr val="tx1"/>
                </a:solidFill>
                <a:latin typeface="Arial" charset="0"/>
                <a:ea typeface="宋体" charset="-122"/>
              </a:defRPr>
            </a:lvl4pPr>
            <a:lvl5pPr marL="2209800" indent="-381000" eaLnBrk="0" hangingPunct="0">
              <a:defRPr>
                <a:solidFill>
                  <a:schemeClr val="tx1"/>
                </a:solidFill>
                <a:latin typeface="Arial" charset="0"/>
                <a:ea typeface="宋体" charset="-122"/>
              </a:defRPr>
            </a:lvl5pPr>
            <a:lvl6pPr marL="2667000" indent="-381000" eaLnBrk="0" fontAlgn="base" hangingPunct="0">
              <a:spcBef>
                <a:spcPct val="0"/>
              </a:spcBef>
              <a:spcAft>
                <a:spcPct val="0"/>
              </a:spcAft>
              <a:defRPr>
                <a:solidFill>
                  <a:schemeClr val="tx1"/>
                </a:solidFill>
                <a:latin typeface="Arial" charset="0"/>
                <a:ea typeface="宋体" charset="-122"/>
              </a:defRPr>
            </a:lvl6pPr>
            <a:lvl7pPr marL="3124200" indent="-381000" eaLnBrk="0" fontAlgn="base" hangingPunct="0">
              <a:spcBef>
                <a:spcPct val="0"/>
              </a:spcBef>
              <a:spcAft>
                <a:spcPct val="0"/>
              </a:spcAft>
              <a:defRPr>
                <a:solidFill>
                  <a:schemeClr val="tx1"/>
                </a:solidFill>
                <a:latin typeface="Arial" charset="0"/>
                <a:ea typeface="宋体" charset="-122"/>
              </a:defRPr>
            </a:lvl7pPr>
            <a:lvl8pPr marL="3581400" indent="-381000" eaLnBrk="0" fontAlgn="base" hangingPunct="0">
              <a:spcBef>
                <a:spcPct val="0"/>
              </a:spcBef>
              <a:spcAft>
                <a:spcPct val="0"/>
              </a:spcAft>
              <a:defRPr>
                <a:solidFill>
                  <a:schemeClr val="tx1"/>
                </a:solidFill>
                <a:latin typeface="Arial" charset="0"/>
                <a:ea typeface="宋体" charset="-122"/>
              </a:defRPr>
            </a:lvl8pPr>
            <a:lvl9pPr marL="4038600" indent="-381000" eaLnBrk="0" fontAlgn="base" hangingPunct="0">
              <a:spcBef>
                <a:spcPct val="0"/>
              </a:spcBef>
              <a:spcAft>
                <a:spcPct val="0"/>
              </a:spcAft>
              <a:defRPr>
                <a:solidFill>
                  <a:schemeClr val="tx1"/>
                </a:solidFill>
                <a:latin typeface="Arial" charset="0"/>
                <a:ea typeface="宋体" charset="-122"/>
              </a:defRPr>
            </a:lvl9pPr>
          </a:lstStyle>
          <a:p>
            <a:pPr marL="0" lvl="1" indent="0" algn="r">
              <a:lnSpc>
                <a:spcPct val="150000"/>
              </a:lnSpc>
              <a:spcBef>
                <a:spcPts val="0"/>
              </a:spcBef>
            </a:pPr>
            <a:r>
              <a:rPr kumimoji="1" lang="zh-CN" altLang="en-US" sz="2400" b="1">
                <a:solidFill>
                  <a:schemeClr val="bg2">
                    <a:lumMod val="10000"/>
                  </a:schemeClr>
                </a:solidFill>
                <a:latin typeface="Verdana" pitchFamily="34" charset="0"/>
                <a:ea typeface="微软雅黑" pitchFamily="34" charset="-122"/>
              </a:rPr>
              <a:t>顶点结点：</a:t>
            </a:r>
          </a:p>
        </p:txBody>
      </p:sp>
      <p:sp>
        <p:nvSpPr>
          <p:cNvPr id="13" name="Text Box 2"/>
          <p:cNvSpPr txBox="1">
            <a:spLocks noChangeArrowheads="1"/>
          </p:cNvSpPr>
          <p:nvPr/>
        </p:nvSpPr>
        <p:spPr bwMode="auto">
          <a:xfrm>
            <a:off x="301657" y="936760"/>
            <a:ext cx="1894079" cy="58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609600" indent="-609600" eaLnBrk="0" hangingPunct="0">
              <a:defRPr>
                <a:solidFill>
                  <a:schemeClr val="tx1"/>
                </a:solidFill>
                <a:latin typeface="Arial" charset="0"/>
                <a:ea typeface="宋体" charset="-122"/>
              </a:defRPr>
            </a:lvl1pPr>
            <a:lvl2pPr marL="990600" indent="-533400" eaLnBrk="0" hangingPunct="0">
              <a:defRPr>
                <a:solidFill>
                  <a:schemeClr val="tx1"/>
                </a:solidFill>
                <a:latin typeface="Arial" charset="0"/>
                <a:ea typeface="宋体" charset="-122"/>
              </a:defRPr>
            </a:lvl2pPr>
            <a:lvl3pPr marL="1371600" indent="-457200" eaLnBrk="0" hangingPunct="0">
              <a:defRPr>
                <a:solidFill>
                  <a:schemeClr val="tx1"/>
                </a:solidFill>
                <a:latin typeface="Arial" charset="0"/>
                <a:ea typeface="宋体" charset="-122"/>
              </a:defRPr>
            </a:lvl3pPr>
            <a:lvl4pPr marL="1752600" indent="-381000" eaLnBrk="0" hangingPunct="0">
              <a:defRPr>
                <a:solidFill>
                  <a:schemeClr val="tx1"/>
                </a:solidFill>
                <a:latin typeface="Arial" charset="0"/>
                <a:ea typeface="宋体" charset="-122"/>
              </a:defRPr>
            </a:lvl4pPr>
            <a:lvl5pPr marL="2209800" indent="-381000" eaLnBrk="0" hangingPunct="0">
              <a:defRPr>
                <a:solidFill>
                  <a:schemeClr val="tx1"/>
                </a:solidFill>
                <a:latin typeface="Arial" charset="0"/>
                <a:ea typeface="宋体" charset="-122"/>
              </a:defRPr>
            </a:lvl5pPr>
            <a:lvl6pPr marL="2667000" indent="-381000" eaLnBrk="0" fontAlgn="base" hangingPunct="0">
              <a:spcBef>
                <a:spcPct val="0"/>
              </a:spcBef>
              <a:spcAft>
                <a:spcPct val="0"/>
              </a:spcAft>
              <a:defRPr>
                <a:solidFill>
                  <a:schemeClr val="tx1"/>
                </a:solidFill>
                <a:latin typeface="Arial" charset="0"/>
                <a:ea typeface="宋体" charset="-122"/>
              </a:defRPr>
            </a:lvl6pPr>
            <a:lvl7pPr marL="3124200" indent="-381000" eaLnBrk="0" fontAlgn="base" hangingPunct="0">
              <a:spcBef>
                <a:spcPct val="0"/>
              </a:spcBef>
              <a:spcAft>
                <a:spcPct val="0"/>
              </a:spcAft>
              <a:defRPr>
                <a:solidFill>
                  <a:schemeClr val="tx1"/>
                </a:solidFill>
                <a:latin typeface="Arial" charset="0"/>
                <a:ea typeface="宋体" charset="-122"/>
              </a:defRPr>
            </a:lvl7pPr>
            <a:lvl8pPr marL="3581400" indent="-381000" eaLnBrk="0" fontAlgn="base" hangingPunct="0">
              <a:spcBef>
                <a:spcPct val="0"/>
              </a:spcBef>
              <a:spcAft>
                <a:spcPct val="0"/>
              </a:spcAft>
              <a:defRPr>
                <a:solidFill>
                  <a:schemeClr val="tx1"/>
                </a:solidFill>
                <a:latin typeface="Arial" charset="0"/>
                <a:ea typeface="宋体" charset="-122"/>
              </a:defRPr>
            </a:lvl8pPr>
            <a:lvl9pPr marL="4038600" indent="-381000" eaLnBrk="0" fontAlgn="base" hangingPunct="0">
              <a:spcBef>
                <a:spcPct val="0"/>
              </a:spcBef>
              <a:spcAft>
                <a:spcPct val="0"/>
              </a:spcAft>
              <a:defRPr>
                <a:solidFill>
                  <a:schemeClr val="tx1"/>
                </a:solidFill>
                <a:latin typeface="Arial" charset="0"/>
                <a:ea typeface="宋体" charset="-122"/>
              </a:defRPr>
            </a:lvl9pPr>
          </a:lstStyle>
          <a:p>
            <a:pPr marL="0" lvl="1" indent="0" algn="r">
              <a:lnSpc>
                <a:spcPct val="150000"/>
              </a:lnSpc>
              <a:spcBef>
                <a:spcPts val="0"/>
              </a:spcBef>
            </a:pPr>
            <a:r>
              <a:rPr kumimoji="1" lang="zh-CN" altLang="en-US" sz="2400" b="1">
                <a:solidFill>
                  <a:schemeClr val="bg2">
                    <a:lumMod val="10000"/>
                  </a:schemeClr>
                </a:solidFill>
                <a:latin typeface="Verdana" pitchFamily="34" charset="0"/>
                <a:ea typeface="微软雅黑" pitchFamily="34" charset="-122"/>
              </a:rPr>
              <a:t>边结点：</a:t>
            </a:r>
          </a:p>
        </p:txBody>
      </p:sp>
    </p:spTree>
    <p:extLst>
      <p:ext uri="{BB962C8B-B14F-4D97-AF65-F5344CB8AC3E}">
        <p14:creationId xmlns:p14="http://schemas.microsoft.com/office/powerpoint/2010/main" val="3222910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Text Box 32"/>
          <p:cNvSpPr txBox="1">
            <a:spLocks noChangeArrowheads="1"/>
          </p:cNvSpPr>
          <p:nvPr/>
        </p:nvSpPr>
        <p:spPr bwMode="auto">
          <a:xfrm>
            <a:off x="8172400" y="5877272"/>
            <a:ext cx="900000" cy="900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17024697"/>
              </p:ext>
            </p:extLst>
          </p:nvPr>
        </p:nvGraphicFramePr>
        <p:xfrm>
          <a:off x="6975741" y="4892169"/>
          <a:ext cx="2032262" cy="1776425"/>
        </p:xfrm>
        <a:graphic>
          <a:graphicData uri="http://schemas.openxmlformats.org/presentationml/2006/ole">
            <mc:AlternateContent xmlns:mc="http://schemas.openxmlformats.org/markup-compatibility/2006">
              <mc:Choice xmlns:v="urn:schemas-microsoft-com:vml" Requires="v">
                <p:oleObj spid="_x0000_s181398" name="Visio" r:id="rId4" imgW="3335537" imgH="2916947" progId="Visio.Drawing.11">
                  <p:embed/>
                </p:oleObj>
              </mc:Choice>
              <mc:Fallback>
                <p:oleObj name="Visio" r:id="rId4" imgW="3335537" imgH="291694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5741" y="4892169"/>
                        <a:ext cx="2032262" cy="17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637182059"/>
              </p:ext>
            </p:extLst>
          </p:nvPr>
        </p:nvGraphicFramePr>
        <p:xfrm>
          <a:off x="379413" y="828050"/>
          <a:ext cx="8385175" cy="3706812"/>
        </p:xfrm>
        <a:graphic>
          <a:graphicData uri="http://schemas.openxmlformats.org/presentationml/2006/ole">
            <mc:AlternateContent xmlns:mc="http://schemas.openxmlformats.org/markup-compatibility/2006">
              <mc:Choice xmlns:v="urn:schemas-microsoft-com:vml" Requires="v">
                <p:oleObj spid="_x0000_s181399" name="Visio" r:id="rId6" imgW="8385776" imgH="3707049" progId="Visio.Drawing.11">
                  <p:embed/>
                </p:oleObj>
              </mc:Choice>
              <mc:Fallback>
                <p:oleObj name="Visio" r:id="rId6" imgW="8385776" imgH="3707049"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413" y="828050"/>
                        <a:ext cx="8385175" cy="370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内容占位符 6"/>
          <p:cNvSpPr>
            <a:spLocks noGrp="1"/>
          </p:cNvSpPr>
          <p:nvPr>
            <p:ph idx="1"/>
          </p:nvPr>
        </p:nvSpPr>
        <p:spPr>
          <a:xfrm>
            <a:off x="0" y="4725144"/>
            <a:ext cx="9144000" cy="2132856"/>
          </a:xfrm>
        </p:spPr>
        <p:txBody>
          <a:bodyPr>
            <a:normAutofit/>
          </a:bodyPr>
          <a:lstStyle/>
          <a:p>
            <a:pPr marL="468000" lvl="1" indent="-468000">
              <a:lnSpc>
                <a:spcPct val="135000"/>
              </a:lnSpc>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邻接多重表的特点</a:t>
            </a:r>
          </a:p>
          <a:p>
            <a:pPr marL="936000" lvl="1" indent="-468000">
              <a:lnSpc>
                <a:spcPct val="135000"/>
              </a:lnSpc>
              <a:spcBef>
                <a:spcPts val="0"/>
              </a:spcBef>
              <a:buClr>
                <a:schemeClr val="tx1"/>
              </a:buClr>
              <a:defRPr/>
            </a:pPr>
            <a:r>
              <a:rPr lang="zh-CN" altLang="en-US"/>
              <a:t>所有依附于同一顶点的边被串联到同一链表中</a:t>
            </a:r>
            <a:endParaRPr lang="en-US" altLang="zh-CN">
              <a:latin typeface="Verdana" panose="020B0604030504040204" pitchFamily="34" charset="0"/>
              <a:cs typeface="Verdana" panose="020B0604030504040204" pitchFamily="34" charset="0"/>
            </a:endParaRPr>
          </a:p>
          <a:p>
            <a:pPr marL="936000" lvl="1" indent="-468000">
              <a:lnSpc>
                <a:spcPct val="135000"/>
              </a:lnSpc>
              <a:spcBef>
                <a:spcPts val="0"/>
              </a:spcBef>
              <a:buClr>
                <a:schemeClr val="tx1"/>
              </a:buClr>
              <a:defRPr/>
            </a:pPr>
            <a:r>
              <a:rPr lang="zh-CN" altLang="en-US">
                <a:latin typeface="Verdana" panose="020B0604030504040204" pitchFamily="34" charset="0"/>
                <a:cs typeface="Verdana" panose="020B0604030504040204" pitchFamily="34" charset="0"/>
              </a:rPr>
              <a:t>由于每个边有两个顶点</a:t>
            </a:r>
            <a:endParaRPr lang="en-US" altLang="zh-CN">
              <a:latin typeface="Verdana" panose="020B0604030504040204" pitchFamily="34" charset="0"/>
              <a:cs typeface="Verdana" panose="020B0604030504040204" pitchFamily="34" charset="0"/>
            </a:endParaRPr>
          </a:p>
          <a:p>
            <a:pPr marL="1404000" lvl="2" indent="-468000">
              <a:lnSpc>
                <a:spcPct val="135000"/>
              </a:lnSpc>
              <a:spcBef>
                <a:spcPts val="0"/>
              </a:spcBef>
              <a:buClr>
                <a:schemeClr val="tx1"/>
              </a:buClr>
              <a:buSzPct val="70000"/>
              <a:defRPr/>
            </a:pPr>
            <a:r>
              <a:rPr lang="zh-CN" altLang="en-US">
                <a:latin typeface="Verdana" panose="020B0604030504040204" pitchFamily="34" charset="0"/>
                <a:cs typeface="Verdana" panose="020B0604030504040204" pitchFamily="34" charset="0"/>
              </a:rPr>
              <a:t>因此每条边又被串联到两个链表中</a:t>
            </a:r>
          </a:p>
        </p:txBody>
      </p:sp>
      <p:sp>
        <p:nvSpPr>
          <p:cNvPr id="9" name="标题 4"/>
          <p:cNvSpPr>
            <a:spLocks noGrp="1"/>
          </p:cNvSpPr>
          <p:nvPr>
            <p:ph type="title"/>
          </p:nvPr>
        </p:nvSpPr>
        <p:spPr>
          <a:xfrm>
            <a:off x="-1" y="42345"/>
            <a:ext cx="9149171" cy="597600"/>
          </a:xfrm>
        </p:spPr>
        <p:txBody>
          <a:bodyPr/>
          <a:lstStyle/>
          <a:p>
            <a:r>
              <a:rPr lang="zh-CN" altLang="en-US"/>
              <a:t>图的链式存储结构：邻接多重表</a:t>
            </a:r>
          </a:p>
        </p:txBody>
      </p:sp>
      <p:cxnSp>
        <p:nvCxnSpPr>
          <p:cNvPr id="10" name="直接连接符 9"/>
          <p:cNvCxnSpPr/>
          <p:nvPr/>
        </p:nvCxnSpPr>
        <p:spPr bwMode="auto">
          <a:xfrm>
            <a:off x="-3304" y="4660674"/>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014825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Text Box 32"/>
          <p:cNvSpPr txBox="1">
            <a:spLocks noChangeArrowheads="1"/>
          </p:cNvSpPr>
          <p:nvPr/>
        </p:nvSpPr>
        <p:spPr bwMode="auto">
          <a:xfrm>
            <a:off x="8172400" y="5877272"/>
            <a:ext cx="900000" cy="900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575377089"/>
              </p:ext>
            </p:extLst>
          </p:nvPr>
        </p:nvGraphicFramePr>
        <p:xfrm>
          <a:off x="6930771" y="4892169"/>
          <a:ext cx="2032262" cy="1776425"/>
        </p:xfrm>
        <a:graphic>
          <a:graphicData uri="http://schemas.openxmlformats.org/presentationml/2006/ole">
            <mc:AlternateContent xmlns:mc="http://schemas.openxmlformats.org/markup-compatibility/2006">
              <mc:Choice xmlns:v="urn:schemas-microsoft-com:vml" Requires="v">
                <p:oleObj spid="_x0000_s182422" name="Visio" r:id="rId4" imgW="3335537" imgH="2916947" progId="Visio.Drawing.11">
                  <p:embed/>
                </p:oleObj>
              </mc:Choice>
              <mc:Fallback>
                <p:oleObj name="Visio" r:id="rId4" imgW="3335537" imgH="291694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0771" y="4892169"/>
                        <a:ext cx="2032262" cy="17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354882550"/>
              </p:ext>
            </p:extLst>
          </p:nvPr>
        </p:nvGraphicFramePr>
        <p:xfrm>
          <a:off x="379413" y="828050"/>
          <a:ext cx="8385175" cy="3706812"/>
        </p:xfrm>
        <a:graphic>
          <a:graphicData uri="http://schemas.openxmlformats.org/presentationml/2006/ole">
            <mc:AlternateContent xmlns:mc="http://schemas.openxmlformats.org/markup-compatibility/2006">
              <mc:Choice xmlns:v="urn:schemas-microsoft-com:vml" Requires="v">
                <p:oleObj spid="_x0000_s182423" name="Visio" r:id="rId6" imgW="8385776" imgH="3707049" progId="Visio.Drawing.11">
                  <p:embed/>
                </p:oleObj>
              </mc:Choice>
              <mc:Fallback>
                <p:oleObj name="Visio" r:id="rId6" imgW="8385776" imgH="3707049"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413" y="828050"/>
                        <a:ext cx="8385175" cy="370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内容占位符 6"/>
          <p:cNvSpPr>
            <a:spLocks noGrp="1"/>
          </p:cNvSpPr>
          <p:nvPr>
            <p:ph idx="1"/>
          </p:nvPr>
        </p:nvSpPr>
        <p:spPr>
          <a:xfrm>
            <a:off x="0" y="4725144"/>
            <a:ext cx="9144000" cy="2132856"/>
          </a:xfrm>
        </p:spPr>
        <p:txBody>
          <a:bodyPr>
            <a:normAutofit/>
          </a:bodyPr>
          <a:lstStyle/>
          <a:p>
            <a:pPr marL="468000" lvl="1" indent="-468000">
              <a:lnSpc>
                <a:spcPct val="130000"/>
              </a:lnSpc>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邻接多重表的特点</a:t>
            </a:r>
          </a:p>
          <a:p>
            <a:pPr marL="936000" lvl="1" indent="-468000">
              <a:lnSpc>
                <a:spcPct val="130000"/>
              </a:lnSpc>
              <a:spcBef>
                <a:spcPts val="0"/>
              </a:spcBef>
              <a:buClr>
                <a:schemeClr val="tx1"/>
              </a:buClr>
              <a:defRPr/>
            </a:pPr>
            <a:r>
              <a:rPr lang="zh-CN" altLang="en-US">
                <a:latin typeface="Verdana" panose="020B0604030504040204" pitchFamily="34" charset="0"/>
                <a:cs typeface="Verdana" panose="020B0604030504040204" pitchFamily="34" charset="0"/>
              </a:rPr>
              <a:t>顶点结点数为</a:t>
            </a:r>
            <a:r>
              <a:rPr lang="en-US" altLang="zh-CN">
                <a:latin typeface="Verdana" panose="020B0604030504040204" pitchFamily="34" charset="0"/>
                <a:cs typeface="Verdana" panose="020B0604030504040204" pitchFamily="34" charset="0"/>
              </a:rPr>
              <a:t>n</a:t>
            </a:r>
            <a:r>
              <a:rPr lang="zh-CN" altLang="en-US">
                <a:latin typeface="Verdana" panose="020B0604030504040204" pitchFamily="34" charset="0"/>
                <a:cs typeface="Verdana" panose="020B0604030504040204" pitchFamily="34" charset="0"/>
              </a:rPr>
              <a:t>，边结点数为</a:t>
            </a:r>
            <a:r>
              <a:rPr lang="en-US" altLang="zh-CN">
                <a:latin typeface="Verdana" panose="020B0604030504040204" pitchFamily="34" charset="0"/>
                <a:cs typeface="Verdana" panose="020B0604030504040204" pitchFamily="34" charset="0"/>
              </a:rPr>
              <a:t>e</a:t>
            </a:r>
          </a:p>
          <a:p>
            <a:pPr marL="936000" lvl="1" indent="-468000">
              <a:lnSpc>
                <a:spcPct val="130000"/>
              </a:lnSpc>
              <a:spcBef>
                <a:spcPts val="0"/>
              </a:spcBef>
              <a:buClr>
                <a:schemeClr val="tx1"/>
              </a:buClr>
              <a:defRPr/>
            </a:pPr>
            <a:r>
              <a:rPr lang="zh-CN" altLang="en-US">
                <a:latin typeface="Verdana" panose="020B0604030504040204" pitchFamily="34" charset="0"/>
                <a:cs typeface="Verdana" panose="020B0604030504040204" pitchFamily="34" charset="0"/>
              </a:rPr>
              <a:t>便于得到边的两个顶点</a:t>
            </a:r>
          </a:p>
          <a:p>
            <a:pPr marL="936000" lvl="1" indent="-468000">
              <a:lnSpc>
                <a:spcPct val="130000"/>
              </a:lnSpc>
              <a:spcBef>
                <a:spcPts val="0"/>
              </a:spcBef>
              <a:buClr>
                <a:schemeClr val="tx1"/>
              </a:buClr>
              <a:defRPr/>
            </a:pPr>
            <a:r>
              <a:rPr lang="zh-CN" altLang="en-US">
                <a:latin typeface="Verdana" panose="020B0604030504040204" pitchFamily="34" charset="0"/>
                <a:cs typeface="Verdana" panose="020B0604030504040204" pitchFamily="34" charset="0"/>
              </a:rPr>
              <a:t>如：删除一条边，或判断边是否已访问</a:t>
            </a:r>
          </a:p>
        </p:txBody>
      </p:sp>
      <p:sp>
        <p:nvSpPr>
          <p:cNvPr id="9" name="标题 4"/>
          <p:cNvSpPr>
            <a:spLocks noGrp="1"/>
          </p:cNvSpPr>
          <p:nvPr>
            <p:ph type="title"/>
          </p:nvPr>
        </p:nvSpPr>
        <p:spPr>
          <a:xfrm>
            <a:off x="-1" y="42345"/>
            <a:ext cx="9149171" cy="597600"/>
          </a:xfrm>
        </p:spPr>
        <p:txBody>
          <a:bodyPr/>
          <a:lstStyle/>
          <a:p>
            <a:r>
              <a:rPr lang="zh-CN" altLang="en-US"/>
              <a:t>图的链式存储结构：邻接多重表</a:t>
            </a:r>
          </a:p>
        </p:txBody>
      </p:sp>
      <p:cxnSp>
        <p:nvCxnSpPr>
          <p:cNvPr id="10" name="直接连接符 9"/>
          <p:cNvCxnSpPr/>
          <p:nvPr/>
        </p:nvCxnSpPr>
        <p:spPr bwMode="auto">
          <a:xfrm>
            <a:off x="-3304" y="4660674"/>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9676126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zh-CN" altLang="en-US">
                <a:solidFill>
                  <a:schemeClr val="bg2">
                    <a:lumMod val="10000"/>
                  </a:schemeClr>
                </a:solidFill>
              </a:rPr>
              <a:t>无向图邻接多重表的数据结构</a:t>
            </a:r>
            <a:endParaRPr lang="zh-CN" altLang="en-US" dirty="0">
              <a:solidFill>
                <a:schemeClr val="bg2">
                  <a:lumMod val="10000"/>
                </a:schemeClr>
              </a:solidFill>
            </a:endParaRPr>
          </a:p>
        </p:txBody>
      </p:sp>
      <p:sp>
        <p:nvSpPr>
          <p:cNvPr id="690179" name="Rectangle 3"/>
          <p:cNvSpPr>
            <a:spLocks noGrp="1" noChangeArrowheads="1"/>
          </p:cNvSpPr>
          <p:nvPr>
            <p:ph idx="1"/>
          </p:nvPr>
        </p:nvSpPr>
        <p:spPr>
          <a:xfrm>
            <a:off x="0" y="857640"/>
            <a:ext cx="9144000" cy="5887876"/>
          </a:xfrm>
        </p:spPr>
        <p:txBody>
          <a:bodyPr>
            <a:noAutofit/>
          </a:bodyPr>
          <a:lstStyle/>
          <a:p>
            <a:pPr marL="0" indent="0" eaLnBrk="1" hangingPunct="1">
              <a:spcBef>
                <a:spcPts val="600"/>
              </a:spcBef>
              <a:buClr>
                <a:srgbClr val="FF0000"/>
              </a:buClr>
              <a:buNone/>
            </a:pPr>
            <a:r>
              <a:rPr kumimoji="1" lang="en-US" altLang="zh-CN" b="1">
                <a:latin typeface="Verdana" panose="020B0604030504040204" pitchFamily="34" charset="0"/>
                <a:cs typeface="Verdana" panose="020B0604030504040204" pitchFamily="34" charset="0"/>
              </a:rPr>
              <a:t>typedef struct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node</a:t>
            </a:r>
            <a:r>
              <a:rPr kumimoji="1" lang="en-US" altLang="zh-CN" b="1">
                <a:latin typeface="Verdana" panose="020B0604030504040204" pitchFamily="34" charset="0"/>
                <a:cs typeface="Verdana" panose="020B0604030504040204" pitchFamily="34" charset="0"/>
              </a:rPr>
              <a:t>{</a:t>
            </a:r>
          </a:p>
          <a:p>
            <a:pPr marL="0" indent="0" eaLnBrk="1" hangingPunct="1">
              <a:spcBef>
                <a:spcPts val="600"/>
              </a:spcBef>
              <a:buClr>
                <a:srgbClr val="FF0000"/>
              </a:buClr>
              <a:buNone/>
            </a:pPr>
            <a:r>
              <a:rPr kumimoji="1" lang="en-US" altLang="zh-CN" b="1">
                <a:latin typeface="Verdana" panose="020B0604030504040204" pitchFamily="34" charset="0"/>
                <a:cs typeface="Verdana" panose="020B0604030504040204" pitchFamily="34" charset="0"/>
              </a:rPr>
              <a:t>      int ivex, jvex;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头尾编号</a:t>
            </a:r>
          </a:p>
          <a:p>
            <a:pPr marL="0" indent="0" eaLnBrk="1" hangingPunct="1">
              <a:spcBef>
                <a:spcPts val="600"/>
              </a:spcBef>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struct node *</a:t>
            </a:r>
            <a:r>
              <a:rPr kumimoji="1" lang="en-US" altLang="zh-CN" b="1">
                <a:latin typeface="Verdana" panose="020B0604030504040204" pitchFamily="34" charset="0"/>
                <a:cs typeface="Verdana" panose="020B0604030504040204" pitchFamily="34" charset="0"/>
              </a:rPr>
              <a:t>ilink, *jlink;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链域</a:t>
            </a:r>
          </a:p>
          <a:p>
            <a:pPr marL="0" indent="0" eaLnBrk="1" hangingPunct="1">
              <a:spcBef>
                <a:spcPts val="600"/>
              </a:spcBef>
              <a:buClr>
                <a:srgbClr val="FF0000"/>
              </a:buClr>
              <a:buNone/>
            </a:pPr>
            <a:r>
              <a:rPr kumimoji="1" lang="en-US" altLang="zh-CN" b="1">
                <a:latin typeface="Verdana" panose="020B0604030504040204" pitchFamily="34" charset="0"/>
                <a:cs typeface="Verdana" panose="020B0604030504040204" pitchFamily="34" charset="0"/>
              </a:rPr>
              <a:t>}</a:t>
            </a:r>
            <a:r>
              <a:rPr kumimoji="1"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ENode</a:t>
            </a:r>
            <a:r>
              <a:rPr kumimoji="1" lang="en-US" altLang="zh-CN" b="1">
                <a:latin typeface="Verdana" panose="020B0604030504040204" pitchFamily="34" charset="0"/>
                <a:cs typeface="Verdana" panose="020B0604030504040204" pitchFamily="34" charset="0"/>
              </a:rPr>
              <a:t>;</a:t>
            </a:r>
            <a:endParaRPr kumimoji="1" lang="zh-CN" altLang="en-US" b="1">
              <a:latin typeface="Verdana" panose="020B0604030504040204" pitchFamily="34" charset="0"/>
              <a:cs typeface="Verdana" panose="020B0604030504040204" pitchFamily="34" charset="0"/>
            </a:endParaRPr>
          </a:p>
          <a:p>
            <a:pPr marL="0" indent="0" eaLnBrk="1" hangingPunct="1">
              <a:spcBef>
                <a:spcPts val="600"/>
              </a:spcBef>
              <a:buClr>
                <a:srgbClr val="FF0000"/>
              </a:buClr>
              <a:buNone/>
            </a:pPr>
            <a:endParaRPr kumimoji="1" lang="zh-CN" altLang="en-US" b="1">
              <a:latin typeface="Verdana" panose="020B0604030504040204" pitchFamily="34" charset="0"/>
              <a:cs typeface="Verdana" panose="020B0604030504040204" pitchFamily="34" charset="0"/>
            </a:endParaRPr>
          </a:p>
          <a:p>
            <a:pPr marL="0" indent="0" eaLnBrk="1" hangingPunct="1">
              <a:spcBef>
                <a:spcPts val="600"/>
              </a:spcBef>
              <a:buClr>
                <a:srgbClr val="FF0000"/>
              </a:buClr>
              <a:buNone/>
            </a:pPr>
            <a:r>
              <a:rPr kumimoji="1" lang="en-US" altLang="zh-CN" b="1">
                <a:latin typeface="Verdana" panose="020B0604030504040204" pitchFamily="34" charset="0"/>
                <a:cs typeface="Verdana" panose="020B0604030504040204" pitchFamily="34" charset="0"/>
              </a:rPr>
              <a:t>typedef struct{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表头结点</a:t>
            </a:r>
          </a:p>
          <a:p>
            <a:pPr marL="0" indent="0" eaLnBrk="1" hangingPunct="1">
              <a:spcBef>
                <a:spcPts val="600"/>
              </a:spcBef>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ElemType</a:t>
            </a:r>
            <a:r>
              <a:rPr kumimoji="1" lang="en-US" altLang="zh-CN" b="1">
                <a:latin typeface="Verdana" panose="020B0604030504040204" pitchFamily="34" charset="0"/>
                <a:cs typeface="Verdana" panose="020B0604030504040204" pitchFamily="34" charset="0"/>
              </a:rPr>
              <a:t> data;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数据域 </a:t>
            </a:r>
          </a:p>
          <a:p>
            <a:pPr marL="0" indent="0" eaLnBrk="1" hangingPunct="1">
              <a:spcBef>
                <a:spcPts val="600"/>
              </a:spcBef>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ENode</a:t>
            </a:r>
            <a:r>
              <a:rPr kumimoji="1" lang="en-US" altLang="zh-CN" b="1">
                <a:latin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a:t>
            </a:r>
            <a:r>
              <a:rPr kumimoji="1" lang="en-US" altLang="zh-CN" b="1">
                <a:latin typeface="Verdana" panose="020B0604030504040204" pitchFamily="34" charset="0"/>
                <a:cs typeface="Verdana" panose="020B0604030504040204" pitchFamily="34" charset="0"/>
              </a:rPr>
              <a:t>firstedge;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边表头指针</a:t>
            </a:r>
          </a:p>
          <a:p>
            <a:pPr marL="0" indent="0" eaLnBrk="1" hangingPunct="1">
              <a:spcBef>
                <a:spcPts val="600"/>
              </a:spcBef>
              <a:buClr>
                <a:srgbClr val="FF0000"/>
              </a:buClr>
              <a:buNone/>
            </a:pPr>
            <a:r>
              <a:rPr kumimoji="1" lang="en-US" altLang="zh-CN" b="1">
                <a:latin typeface="Verdana" panose="020B0604030504040204" pitchFamily="34" charset="0"/>
                <a:cs typeface="Verdana" panose="020B0604030504040204" pitchFamily="34" charset="0"/>
              </a:rPr>
              <a:t>}</a:t>
            </a:r>
            <a:r>
              <a:rPr kumimoji="1"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VNode</a:t>
            </a:r>
            <a:r>
              <a:rPr kumimoji="1" lang="en-US" altLang="zh-CN" b="1">
                <a:latin typeface="Verdana" panose="020B0604030504040204" pitchFamily="34" charset="0"/>
                <a:cs typeface="Verdana" panose="020B0604030504040204" pitchFamily="34" charset="0"/>
              </a:rPr>
              <a:t>;</a:t>
            </a:r>
            <a:endParaRPr kumimoji="1" lang="zh-CN" altLang="en-US" b="1">
              <a:latin typeface="Verdana" panose="020B0604030504040204" pitchFamily="34" charset="0"/>
              <a:cs typeface="Verdana" panose="020B0604030504040204" pitchFamily="34" charset="0"/>
            </a:endParaRPr>
          </a:p>
        </p:txBody>
      </p:sp>
      <p:cxnSp>
        <p:nvCxnSpPr>
          <p:cNvPr id="4" name="直接连接符 3"/>
          <p:cNvCxnSpPr/>
          <p:nvPr/>
        </p:nvCxnSpPr>
        <p:spPr bwMode="auto">
          <a:xfrm>
            <a:off x="-3304" y="3768026"/>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602954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zh-CN" altLang="en-US">
                <a:solidFill>
                  <a:schemeClr val="bg2">
                    <a:lumMod val="10000"/>
                  </a:schemeClr>
                </a:solidFill>
              </a:rPr>
              <a:t>无向图邻接多重表的数据结构</a:t>
            </a:r>
            <a:endParaRPr lang="zh-CN" altLang="en-US" dirty="0">
              <a:solidFill>
                <a:schemeClr val="bg2">
                  <a:lumMod val="10000"/>
                </a:schemeClr>
              </a:solidFill>
            </a:endParaRPr>
          </a:p>
        </p:txBody>
      </p:sp>
      <p:sp>
        <p:nvSpPr>
          <p:cNvPr id="690179" name="Rectangle 3"/>
          <p:cNvSpPr>
            <a:spLocks noGrp="1" noChangeArrowheads="1"/>
          </p:cNvSpPr>
          <p:nvPr>
            <p:ph idx="1"/>
          </p:nvPr>
        </p:nvSpPr>
        <p:spPr/>
        <p:txBody>
          <a:bodyPr>
            <a:noAutofit/>
          </a:bodyPr>
          <a:lstStyle/>
          <a:p>
            <a:pPr marL="0" indent="0" eaLnBrk="1" hangingPunct="1">
              <a:spcBef>
                <a:spcPts val="300"/>
              </a:spcBef>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#define M 100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最大结点数</a:t>
            </a:r>
          </a:p>
          <a:p>
            <a:pPr marL="0" indent="0" eaLnBrk="1" hangingPunct="1">
              <a:spcBef>
                <a:spcPts val="0"/>
              </a:spcBef>
              <a:buClr>
                <a:srgbClr val="FF0000"/>
              </a:buClr>
              <a:buNone/>
            </a:pPr>
            <a:r>
              <a:rPr kumimoji="1" lang="en-US" altLang="zh-CN" b="1">
                <a:latin typeface="Verdana" panose="020B0604030504040204" pitchFamily="34" charset="0"/>
                <a:cs typeface="Verdana" panose="020B0604030504040204" pitchFamily="34" charset="0"/>
              </a:rPr>
              <a:t>typedef struct {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表头结点</a:t>
            </a:r>
          </a:p>
          <a:p>
            <a:pPr marL="0" indent="0" eaLnBrk="1" hangingPunct="1">
              <a:spcBef>
                <a:spcPts val="0"/>
              </a:spcBef>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ElemType</a:t>
            </a:r>
            <a:r>
              <a:rPr kumimoji="1" lang="en-US" altLang="zh-CN" b="1">
                <a:latin typeface="Verdana" panose="020B0604030504040204" pitchFamily="34" charset="0"/>
                <a:cs typeface="Verdana" panose="020B0604030504040204" pitchFamily="34" charset="0"/>
              </a:rPr>
              <a:t> data;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数据域</a:t>
            </a:r>
          </a:p>
          <a:p>
            <a:pPr marL="0" indent="0" eaLnBrk="1" hangingPunct="1">
              <a:spcBef>
                <a:spcPts val="0"/>
              </a:spcBef>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ENode *</a:t>
            </a:r>
            <a:r>
              <a:rPr kumimoji="1" lang="en-US" altLang="zh-CN" b="1">
                <a:latin typeface="Verdana" panose="020B0604030504040204" pitchFamily="34" charset="0"/>
                <a:cs typeface="Verdana" panose="020B0604030504040204" pitchFamily="34" charset="0"/>
              </a:rPr>
              <a:t> firstedge;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边表头指针</a:t>
            </a:r>
          </a:p>
          <a:p>
            <a:pPr marL="0" indent="0" eaLnBrk="1" hangingPunct="1">
              <a:spcBef>
                <a:spcPts val="0"/>
              </a:spcBef>
              <a:buClr>
                <a:srgbClr val="FF0000"/>
              </a:buClr>
              <a:buNone/>
            </a:pPr>
            <a:r>
              <a:rPr kumimoji="1" lang="en-US" altLang="zh-CN" b="1">
                <a:latin typeface="Verdana" panose="020B0604030504040204" pitchFamily="34" charset="0"/>
                <a:cs typeface="Verdana" panose="020B0604030504040204" pitchFamily="34" charset="0"/>
              </a:rPr>
              <a:t>}</a:t>
            </a:r>
            <a:r>
              <a:rPr kumimoji="1"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VNode</a:t>
            </a:r>
            <a:r>
              <a:rPr kumimoji="1" lang="en-US" altLang="zh-CN" b="1">
                <a:latin typeface="Verdana" panose="020B0604030504040204" pitchFamily="34" charset="0"/>
                <a:cs typeface="Verdana" panose="020B0604030504040204" pitchFamily="34" charset="0"/>
              </a:rPr>
              <a:t>;</a:t>
            </a:r>
            <a:endParaRPr kumimoji="1" lang="zh-CN" altLang="en-US" b="1">
              <a:latin typeface="Verdana" panose="020B0604030504040204" pitchFamily="34" charset="0"/>
              <a:cs typeface="Verdana" panose="020B0604030504040204" pitchFamily="34" charset="0"/>
            </a:endParaRPr>
          </a:p>
          <a:p>
            <a:pPr marL="0" indent="0" eaLnBrk="1" hangingPunct="1">
              <a:spcBef>
                <a:spcPts val="600"/>
              </a:spcBef>
              <a:spcAft>
                <a:spcPts val="1200"/>
              </a:spcAft>
              <a:buClr>
                <a:srgbClr val="FF0000"/>
              </a:buClr>
              <a:buNone/>
            </a:pP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VNode </a:t>
            </a:r>
            <a:r>
              <a:rPr kumimoji="1" lang="en-US" altLang="zh-CN" b="1">
                <a:latin typeface="Verdana" panose="020B0604030504040204" pitchFamily="34" charset="0"/>
                <a:ea typeface="Verdana" panose="020B0604030504040204" pitchFamily="34" charset="0"/>
                <a:cs typeface="Verdana" panose="020B0604030504040204" pitchFamily="34" charset="0"/>
              </a:rPr>
              <a:t>OrthList[M];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邻接多重表</a:t>
            </a:r>
            <a:endParaRPr kumimoji="1" lang="en-US" altLang="zh-CN" b="1">
              <a:solidFill>
                <a:srgbClr val="006600"/>
              </a:solidFill>
              <a:cs typeface="Verdana" panose="020B0604030504040204" pitchFamily="34" charset="0"/>
            </a:endParaRPr>
          </a:p>
          <a:p>
            <a:pPr marL="0" indent="0" eaLnBrk="1" hangingPunct="1">
              <a:spcBef>
                <a:spcPts val="300"/>
              </a:spcBef>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typedef struct{</a:t>
            </a:r>
          </a:p>
          <a:p>
            <a:pPr marL="0" indent="0" eaLnBrk="1" hangingPunct="1">
              <a:spcBef>
                <a:spcPts val="300"/>
              </a:spcBef>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 VNode </a:t>
            </a:r>
            <a:r>
              <a:rPr kumimoji="1" lang="en-US" altLang="zh-CN" b="1">
                <a:latin typeface="Verdana" panose="020B0604030504040204" pitchFamily="34" charset="0"/>
                <a:ea typeface="Verdana" panose="020B0604030504040204" pitchFamily="34" charset="0"/>
                <a:cs typeface="Verdana" panose="020B0604030504040204" pitchFamily="34" charset="0"/>
              </a:rPr>
              <a:t>OrthList[M];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邻接多重表</a:t>
            </a:r>
          </a:p>
          <a:p>
            <a:pPr marL="0" indent="0" eaLnBrk="1" hangingPunct="1">
              <a:spcBef>
                <a:spcPts val="300"/>
              </a:spcBef>
              <a:buClr>
                <a:srgbClr val="FF0000"/>
              </a:buClr>
              <a:buNone/>
            </a:pPr>
            <a:r>
              <a:rPr kumimoji="1" lang="zh-CN" altLang="en-US" b="1">
                <a:latin typeface="Verdana" panose="020B0604030504040204" pitchFamily="34" charset="0"/>
                <a:ea typeface="Verdana" panose="020B0604030504040204" pitchFamily="34" charset="0"/>
                <a:cs typeface="Verdana" panose="020B0604030504040204" pitchFamily="34" charset="0"/>
              </a:rPr>
              <a:t>      </a:t>
            </a:r>
            <a:r>
              <a:rPr kumimoji="1" lang="en-US" altLang="zh-CN" b="1">
                <a:latin typeface="Verdana" panose="020B0604030504040204" pitchFamily="34" charset="0"/>
                <a:ea typeface="Verdana" panose="020B0604030504040204" pitchFamily="34" charset="0"/>
                <a:cs typeface="Verdana" panose="020B0604030504040204" pitchFamily="34" charset="0"/>
              </a:rPr>
              <a:t>int nv, ne;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图中顶点数和边数</a:t>
            </a:r>
          </a:p>
          <a:p>
            <a:pPr marL="0" indent="0" eaLnBrk="1" hangingPunct="1">
              <a:spcBef>
                <a:spcPts val="300"/>
              </a:spcBef>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a:t>
            </a:r>
            <a:r>
              <a:rPr kumimoji="1"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OrthGraph</a:t>
            </a:r>
            <a:r>
              <a:rPr kumimoji="1" lang="en-US" altLang="zh-CN" b="1">
                <a:latin typeface="Verdana" panose="020B0604030504040204" pitchFamily="34" charset="0"/>
                <a:ea typeface="Verdana" panose="020B0604030504040204" pitchFamily="34" charset="0"/>
                <a:cs typeface="Verdana" panose="020B0604030504040204" pitchFamily="34" charset="0"/>
              </a:rPr>
              <a:t>;</a:t>
            </a:r>
            <a:endParaRPr kumimoji="1" lang="zh-CN" altLang="en-US" b="1">
              <a:latin typeface="Verdana" panose="020B0604030504040204" pitchFamily="34" charset="0"/>
              <a:ea typeface="Verdana" panose="020B0604030504040204" pitchFamily="34" charset="0"/>
              <a:cs typeface="Verdana" panose="020B0604030504040204" pitchFamily="34" charset="0"/>
            </a:endParaRPr>
          </a:p>
        </p:txBody>
      </p:sp>
      <p:cxnSp>
        <p:nvCxnSpPr>
          <p:cNvPr id="4" name="直接连接符 3"/>
          <p:cNvCxnSpPr/>
          <p:nvPr/>
        </p:nvCxnSpPr>
        <p:spPr bwMode="auto">
          <a:xfrm>
            <a:off x="-3304" y="4285558"/>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49233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933700"/>
            <a:ext cx="9144000" cy="1143000"/>
          </a:xfrm>
          <a:prstGeom prst="rect">
            <a:avLst/>
          </a:prstGeom>
        </p:spPr>
        <p:txBody>
          <a:bodyPr/>
          <a:lstStyle/>
          <a:p>
            <a:pPr eaLnBrk="0" latinLnBrk="1" hangingPunct="0"/>
            <a:r>
              <a:rPr kumimoji="1" lang="en-US" altLang="zh-CN" sz="4800" b="1">
                <a:solidFill>
                  <a:srgbClr val="C00000"/>
                </a:solidFill>
                <a:latin typeface="Verdana" panose="020B0604030504040204" pitchFamily="34" charset="0"/>
                <a:ea typeface="微软雅黑" panose="020B0503020204020204" pitchFamily="34" charset="-122"/>
                <a:cs typeface="Verdana" panose="020B0604030504040204" pitchFamily="34" charset="0"/>
              </a:rPr>
              <a:t>3.  </a:t>
            </a:r>
            <a:r>
              <a:rPr kumimoji="1" lang="zh-CN" altLang="en-US" sz="4800" b="1">
                <a:solidFill>
                  <a:srgbClr val="C00000"/>
                </a:solidFill>
                <a:latin typeface="Verdana" panose="020B0604030504040204" pitchFamily="34" charset="0"/>
                <a:cs typeface="Verdana" panose="020B0604030504040204" pitchFamily="34" charset="0"/>
              </a:rPr>
              <a:t>图的遍历</a:t>
            </a:r>
            <a:endParaRPr kumimoji="1" lang="zh-CN" altLang="en-US" sz="4800" b="1">
              <a:solidFill>
                <a:srgbClr val="C00000"/>
              </a:solidFill>
              <a:latin typeface="Verdana" panose="020B0604030504040204" pitchFamily="34" charset="0"/>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402747820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933700"/>
            <a:ext cx="9144000" cy="1143000"/>
          </a:xfrm>
          <a:prstGeom prst="rect">
            <a:avLst/>
          </a:prstGeom>
        </p:spPr>
        <p:txBody>
          <a:bodyPr/>
          <a:lstStyle/>
          <a:p>
            <a:pPr eaLnBrk="0" latinLnBrk="1" hangingPunct="0"/>
            <a:r>
              <a:rPr kumimoji="1" lang="en-US" altLang="zh-CN" sz="4800" b="1">
                <a:solidFill>
                  <a:srgbClr val="C00000"/>
                </a:solidFill>
                <a:latin typeface="Verdana" panose="020B0604030504040204" pitchFamily="34" charset="0"/>
                <a:ea typeface="微软雅黑" panose="020B0503020204020204" pitchFamily="34" charset="-122"/>
                <a:cs typeface="Verdana" panose="020B0604030504040204" pitchFamily="34" charset="0"/>
              </a:rPr>
              <a:t>1.  </a:t>
            </a:r>
            <a:r>
              <a:rPr kumimoji="1" lang="zh-CN" altLang="en-US" sz="4800" b="1">
                <a:solidFill>
                  <a:srgbClr val="C00000"/>
                </a:solidFill>
                <a:latin typeface="Verdana" panose="020B0604030504040204" pitchFamily="34" charset="0"/>
                <a:cs typeface="Verdana" panose="020B0604030504040204" pitchFamily="34" charset="0"/>
              </a:rPr>
              <a:t>图的定义</a:t>
            </a:r>
            <a:endParaRPr kumimoji="1" lang="zh-CN" altLang="en-US" sz="4800" b="1">
              <a:solidFill>
                <a:srgbClr val="C00000"/>
              </a:solidFill>
              <a:latin typeface="Verdana" panose="020B0604030504040204" pitchFamily="34" charset="0"/>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302703701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1" y="42345"/>
            <a:ext cx="9149171" cy="597600"/>
          </a:xfrm>
        </p:spPr>
        <p:txBody>
          <a:bodyPr/>
          <a:lstStyle/>
          <a:p>
            <a:r>
              <a:rPr lang="zh-CN" altLang="en-US" kern="0">
                <a:solidFill>
                  <a:schemeClr val="bg2">
                    <a:lumMod val="10000"/>
                  </a:schemeClr>
                </a:solidFill>
              </a:rPr>
              <a:t>图的遍历</a:t>
            </a:r>
            <a:endParaRPr lang="zh-CN" altLang="en-US"/>
          </a:p>
        </p:txBody>
      </p:sp>
      <p:sp>
        <p:nvSpPr>
          <p:cNvPr id="11" name="内容占位符 2"/>
          <p:cNvSpPr>
            <a:spLocks noGrp="1"/>
          </p:cNvSpPr>
          <p:nvPr>
            <p:ph idx="1"/>
          </p:nvPr>
        </p:nvSpPr>
        <p:spPr>
          <a:xfrm>
            <a:off x="0" y="739304"/>
            <a:ext cx="9144000" cy="6093296"/>
          </a:xfrm>
        </p:spPr>
        <p:txBody>
          <a:bodyPr>
            <a:normAutofit fontScale="92500"/>
          </a:bodyPr>
          <a:lstStyle/>
          <a:p>
            <a:pPr marL="468000" lvl="1" indent="-468000">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图的遍历</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定义：从图中某个顶点出发，沿图中的路径，使图中每个顶点被访问且仅被访问一次的过程，称为图的遍历</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回顾其他已经学过的数据结构的遍历方法</a:t>
            </a: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顺序表的遍历</a:t>
            </a: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单链表的遍历</a:t>
            </a: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二叉树的遍历</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思考：对于图应该怎样遍历？ </a:t>
            </a:r>
          </a:p>
          <a:p>
            <a:pPr marL="936000" lvl="1" indent="-468000">
              <a:spcBef>
                <a:spcPts val="0"/>
              </a:spcBef>
              <a:buClr>
                <a:schemeClr val="tx1"/>
              </a:buClr>
              <a:defRPr/>
            </a:pPr>
            <a:endParaRPr lang="zh-CN" altLang="en-US">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注意：由于图中任一顶点可能与其余的顶点相邻接</a:t>
            </a:r>
            <a:endParaRPr lang="en-US" altLang="zh-CN">
              <a:latin typeface="Verdana" panose="020B0604030504040204" pitchFamily="34" charset="0"/>
              <a:cs typeface="Verdana" panose="020B0604030504040204" pitchFamily="34" charset="0"/>
            </a:endParaRP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所以：遍历时可能沿着某条路径会回到该顶点</a:t>
            </a:r>
            <a:endParaRPr lang="en-US" altLang="zh-CN">
              <a:latin typeface="Verdana" panose="020B0604030504040204" pitchFamily="34" charset="0"/>
              <a:cs typeface="Verdana" panose="020B0604030504040204" pitchFamily="34" charset="0"/>
            </a:endParaRP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因此：通常遍历时需考虑记录已访问过的顶点</a:t>
            </a:r>
          </a:p>
        </p:txBody>
      </p:sp>
      <p:grpSp>
        <p:nvGrpSpPr>
          <p:cNvPr id="12" name="Group 10"/>
          <p:cNvGrpSpPr>
            <a:grpSpLocks/>
          </p:cNvGrpSpPr>
          <p:nvPr/>
        </p:nvGrpSpPr>
        <p:grpSpPr bwMode="auto">
          <a:xfrm>
            <a:off x="4745999" y="3814935"/>
            <a:ext cx="2490789" cy="998538"/>
            <a:chOff x="2876" y="2777"/>
            <a:chExt cx="1569" cy="629"/>
          </a:xfrm>
        </p:grpSpPr>
        <p:sp>
          <p:nvSpPr>
            <p:cNvPr id="13" name="AutoShape 7"/>
            <p:cNvSpPr>
              <a:spLocks/>
            </p:cNvSpPr>
            <p:nvPr/>
          </p:nvSpPr>
          <p:spPr bwMode="auto">
            <a:xfrm>
              <a:off x="2876" y="2863"/>
              <a:ext cx="140" cy="455"/>
            </a:xfrm>
            <a:prstGeom prst="leftBrace">
              <a:avLst>
                <a:gd name="adj1" fmla="val 39583"/>
                <a:gd name="adj2" fmla="val 50000"/>
              </a:avLst>
            </a:prstGeom>
            <a:noFill/>
            <a:ln w="38100">
              <a:solidFill>
                <a:schemeClr val="bg2">
                  <a:lumMod val="1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p>
              <a:endParaRPr lang="zh-CN" altLang="en-US" sz="2000">
                <a:solidFill>
                  <a:schemeClr val="bg2">
                    <a:lumMod val="10000"/>
                  </a:schemeClr>
                </a:solidFill>
                <a:latin typeface="微软雅黑" panose="020B0503020204020204" pitchFamily="34" charset="-122"/>
                <a:ea typeface="微软雅黑" panose="020B0503020204020204" pitchFamily="34" charset="-122"/>
              </a:endParaRPr>
            </a:p>
          </p:txBody>
        </p:sp>
        <p:sp>
          <p:nvSpPr>
            <p:cNvPr id="14" name="Rectangle 8"/>
            <p:cNvSpPr>
              <a:spLocks noChangeArrowheads="1"/>
            </p:cNvSpPr>
            <p:nvPr/>
          </p:nvSpPr>
          <p:spPr bwMode="auto">
            <a:xfrm>
              <a:off x="2979" y="2777"/>
              <a:ext cx="146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a:solidFill>
                    <a:schemeClr val="bg2">
                      <a:lumMod val="10000"/>
                    </a:schemeClr>
                  </a:solidFill>
                  <a:latin typeface="微软雅黑" panose="020B0503020204020204" pitchFamily="34" charset="-122"/>
                  <a:ea typeface="微软雅黑" panose="020B0503020204020204" pitchFamily="34" charset="-122"/>
                </a:rPr>
                <a:t>深度</a:t>
              </a:r>
              <a:r>
                <a:rPr kumimoji="1" lang="zh-CN" altLang="en-US" sz="2400" b="1">
                  <a:solidFill>
                    <a:schemeClr val="bg2">
                      <a:lumMod val="10000"/>
                    </a:schemeClr>
                  </a:solidFill>
                  <a:latin typeface="微软雅黑" panose="020B0503020204020204" pitchFamily="34" charset="-122"/>
                  <a:ea typeface="微软雅黑" panose="020B0503020204020204" pitchFamily="34" charset="-122"/>
                </a:rPr>
                <a:t>优先遍历</a:t>
              </a:r>
              <a:endParaRPr kumimoji="1" lang="zh-CN" altLang="en-US" sz="2400" dirty="0">
                <a:solidFill>
                  <a:schemeClr val="bg2">
                    <a:lumMod val="10000"/>
                  </a:schemeClr>
                </a:solidFill>
                <a:latin typeface="微软雅黑" pitchFamily="34" charset="-122"/>
                <a:ea typeface="微软雅黑" panose="020B0503020204020204" pitchFamily="34" charset="-122"/>
              </a:endParaRPr>
            </a:p>
          </p:txBody>
        </p:sp>
        <p:sp>
          <p:nvSpPr>
            <p:cNvPr id="15" name="Rectangle 9"/>
            <p:cNvSpPr>
              <a:spLocks noChangeArrowheads="1"/>
            </p:cNvSpPr>
            <p:nvPr/>
          </p:nvSpPr>
          <p:spPr bwMode="auto">
            <a:xfrm>
              <a:off x="2979" y="3115"/>
              <a:ext cx="146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kumimoji="1" lang="zh-CN" altLang="en-US" sz="2400" b="1" dirty="0">
                  <a:solidFill>
                    <a:schemeClr val="bg2">
                      <a:lumMod val="10000"/>
                    </a:schemeClr>
                  </a:solidFill>
                  <a:latin typeface="微软雅黑" panose="020B0503020204020204" pitchFamily="34" charset="-122"/>
                  <a:ea typeface="微软雅黑" panose="020B0503020204020204" pitchFamily="34" charset="-122"/>
                </a:rPr>
                <a:t>广度</a:t>
              </a:r>
              <a:r>
                <a:rPr kumimoji="1" lang="zh-CN" altLang="en-US" sz="2400" b="1">
                  <a:solidFill>
                    <a:schemeClr val="bg2">
                      <a:lumMod val="10000"/>
                    </a:schemeClr>
                  </a:solidFill>
                  <a:latin typeface="微软雅黑" panose="020B0503020204020204" pitchFamily="34" charset="-122"/>
                  <a:ea typeface="微软雅黑" panose="020B0503020204020204" pitchFamily="34" charset="-122"/>
                </a:rPr>
                <a:t>优先遍历</a:t>
              </a:r>
              <a:endParaRPr kumimoji="1" lang="zh-CN" altLang="en-US" sz="2400" dirty="0">
                <a:solidFill>
                  <a:schemeClr val="bg2">
                    <a:lumMod val="10000"/>
                  </a:schemeClr>
                </a:solidFill>
                <a:latin typeface="微软雅黑" pitchFamily="34" charset="-122"/>
                <a:ea typeface="微软雅黑" panose="020B0503020204020204" pitchFamily="34" charset="-122"/>
              </a:endParaRPr>
            </a:p>
          </p:txBody>
        </p:sp>
      </p:grpSp>
    </p:spTree>
    <p:extLst>
      <p:ext uri="{BB962C8B-B14F-4D97-AF65-F5344CB8AC3E}">
        <p14:creationId xmlns:p14="http://schemas.microsoft.com/office/powerpoint/2010/main" val="163370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 y="42345"/>
            <a:ext cx="9149171" cy="597600"/>
          </a:xfrm>
        </p:spPr>
        <p:txBody>
          <a:bodyPr/>
          <a:lstStyle/>
          <a:p>
            <a:r>
              <a:rPr lang="zh-CN" altLang="en-US" kern="0">
                <a:solidFill>
                  <a:schemeClr val="bg2">
                    <a:lumMod val="10000"/>
                  </a:schemeClr>
                </a:solidFill>
              </a:rPr>
              <a:t>图的深度优先遍历</a:t>
            </a:r>
            <a:endParaRPr lang="zh-CN" altLang="en-US"/>
          </a:p>
        </p:txBody>
      </p:sp>
      <p:sp>
        <p:nvSpPr>
          <p:cNvPr id="7" name="内容占位符 3"/>
          <p:cNvSpPr>
            <a:spLocks noGrp="1"/>
          </p:cNvSpPr>
          <p:nvPr>
            <p:ph idx="1"/>
          </p:nvPr>
        </p:nvSpPr>
        <p:spPr>
          <a:xfrm>
            <a:off x="0" y="739304"/>
            <a:ext cx="9144000" cy="6093296"/>
          </a:xfrm>
        </p:spPr>
        <p:txBody>
          <a:bodyPr>
            <a:normAutofit lnSpcReduction="10000"/>
          </a:bodyPr>
          <a:lstStyle/>
          <a:p>
            <a:pPr marL="468000" lvl="1" indent="-468000">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深度优先搜索算法 </a:t>
            </a:r>
            <a:r>
              <a:rPr lang="en-US" altLang="zh-CN">
                <a:latin typeface="Verdana" panose="020B0604030504040204" pitchFamily="34" charset="0"/>
                <a:cs typeface="Verdana" panose="020B0604030504040204" pitchFamily="34" charset="0"/>
              </a:rPr>
              <a:t>( depth-first-search )</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访问指定的起始顶点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，将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作为当前顶点</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依次从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的邻接结点出发深度优先对图进行遍历</a:t>
            </a:r>
            <a:endParaRPr lang="en-US" altLang="zh-CN">
              <a:latin typeface="Verdana" panose="020B0604030504040204" pitchFamily="34" charset="0"/>
              <a:cs typeface="Verdana" panose="020B0604030504040204" pitchFamily="34" charset="0"/>
            </a:endParaRP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直到图中所有和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 </a:t>
            </a:r>
            <a:r>
              <a:rPr lang="zh-CN" altLang="en-US">
                <a:latin typeface="Verdana" panose="020B0604030504040204" pitchFamily="34" charset="0"/>
                <a:cs typeface="Verdana" panose="020B0604030504040204" pitchFamily="34" charset="0"/>
              </a:rPr>
              <a:t>有路径相通的顶点都被访问到</a:t>
            </a:r>
            <a:endParaRPr lang="en-US" altLang="zh-CN">
              <a:latin typeface="Verdana" panose="020B0604030504040204" pitchFamily="34" charset="0"/>
              <a:cs typeface="Verdana" panose="020B0604030504040204" pitchFamily="34" charset="0"/>
            </a:endParaRP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思考：此时是否当前顶点的所有邻接点都被访问过？</a:t>
            </a:r>
            <a:endParaRPr lang="en-US" altLang="zh-CN">
              <a:latin typeface="Verdana" panose="020B0604030504040204" pitchFamily="34" charset="0"/>
              <a:cs typeface="Verdana" panose="020B0604030504040204" pitchFamily="34" charset="0"/>
            </a:endParaRP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思考：此时是否仍有顶点未能访问到？</a:t>
            </a:r>
            <a:endParaRPr lang="en-US" altLang="zh-CN">
              <a:latin typeface="Verdana" panose="020B0604030504040204" pitchFamily="34" charset="0"/>
              <a:cs typeface="Verdana" panose="020B0604030504040204" pitchFamily="34" charset="0"/>
            </a:endParaRP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若此时尚有顶点没有被访问到？</a:t>
            </a:r>
            <a:endParaRPr lang="en-US" altLang="zh-CN">
              <a:latin typeface="Verdana" panose="020B0604030504040204" pitchFamily="34" charset="0"/>
              <a:cs typeface="Verdana" panose="020B0604030504040204" pitchFamily="34" charset="0"/>
            </a:endParaRP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则从中选取一个顶点作为起始点</a:t>
            </a:r>
            <a:endParaRPr lang="en-US" altLang="zh-CN">
              <a:latin typeface="Verdana" panose="020B0604030504040204" pitchFamily="34" charset="0"/>
              <a:cs typeface="Verdana" panose="020B0604030504040204" pitchFamily="34" charset="0"/>
            </a:endParaRP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重复上述步骤，直到图中所有顶点均被访问到为止</a:t>
            </a:r>
            <a:endParaRPr lang="en-US" altLang="zh-CN">
              <a:latin typeface="Verdana" panose="020B0604030504040204" pitchFamily="34" charset="0"/>
              <a:cs typeface="Verdana" panose="020B0604030504040204" pitchFamily="34" charset="0"/>
            </a:endParaRPr>
          </a:p>
          <a:p>
            <a:pPr marL="936000" lvl="1" indent="-468000">
              <a:lnSpc>
                <a:spcPct val="160000"/>
              </a:lnSpc>
              <a:spcBef>
                <a:spcPts val="0"/>
              </a:spcBef>
              <a:buClr>
                <a:schemeClr val="tx1"/>
              </a:buClr>
              <a:defRPr/>
            </a:pPr>
            <a:r>
              <a:rPr lang="zh-CN" altLang="en-US">
                <a:latin typeface="Verdana" panose="020B0604030504040204" pitchFamily="34" charset="0"/>
                <a:cs typeface="Verdana" panose="020B0604030504040204" pitchFamily="34" charset="0"/>
              </a:rPr>
              <a:t>要想遍历到图中全部结点需进行多趟遍历</a:t>
            </a:r>
          </a:p>
          <a:p>
            <a:pPr marL="1404000" lvl="2" indent="-468000">
              <a:spcBef>
                <a:spcPts val="0"/>
              </a:spcBef>
              <a:buClr>
                <a:schemeClr val="tx1"/>
              </a:buClr>
              <a:buSzPct val="70000"/>
              <a:defRPr/>
            </a:pPr>
            <a:r>
              <a:rPr lang="zh-CN" altLang="en-US">
                <a:latin typeface="Verdana" panose="020B0604030504040204" pitchFamily="34" charset="0"/>
                <a:cs typeface="Verdana" panose="020B0604030504040204" pitchFamily="34" charset="0"/>
              </a:rPr>
              <a:t>每趟遍历一个极大连通分量</a:t>
            </a:r>
            <a:endParaRPr lang="en-US" altLang="zh-CN">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615157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252413" y="1773238"/>
            <a:ext cx="3240087" cy="3455987"/>
            <a:chOff x="252413" y="1773238"/>
            <a:chExt cx="3240087" cy="3455987"/>
          </a:xfrm>
        </p:grpSpPr>
        <p:sp>
          <p:nvSpPr>
            <p:cNvPr id="792793" name="Oval 217"/>
            <p:cNvSpPr>
              <a:spLocks noChangeArrowheads="1"/>
            </p:cNvSpPr>
            <p:nvPr/>
          </p:nvSpPr>
          <p:spPr bwMode="auto">
            <a:xfrm>
              <a:off x="1536700" y="1773238"/>
              <a:ext cx="608012" cy="609600"/>
            </a:xfrm>
            <a:prstGeom prst="ellipse">
              <a:avLst/>
            </a:prstGeom>
            <a:solidFill>
              <a:schemeClr val="bg1"/>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mj-lt"/>
                  <a:ea typeface="宋体" charset="-122"/>
                </a:rPr>
                <a:t>V1</a:t>
              </a:r>
              <a:endParaRPr lang="en-US" altLang="zh-CN" sz="2400" b="1" dirty="0">
                <a:solidFill>
                  <a:schemeClr val="bg2">
                    <a:lumMod val="10000"/>
                  </a:schemeClr>
                </a:solidFill>
                <a:latin typeface="+mj-lt"/>
                <a:ea typeface="宋体" charset="-122"/>
              </a:endParaRPr>
            </a:p>
          </p:txBody>
        </p:sp>
        <p:sp>
          <p:nvSpPr>
            <p:cNvPr id="792794" name="Oval 218"/>
            <p:cNvSpPr>
              <a:spLocks noChangeArrowheads="1"/>
            </p:cNvSpPr>
            <p:nvPr/>
          </p:nvSpPr>
          <p:spPr bwMode="auto">
            <a:xfrm>
              <a:off x="728663" y="2722563"/>
              <a:ext cx="606425" cy="609600"/>
            </a:xfrm>
            <a:prstGeom prst="ellipse">
              <a:avLst/>
            </a:prstGeom>
            <a:solidFill>
              <a:schemeClr val="bg1"/>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mj-lt"/>
                  <a:ea typeface="宋体" charset="-122"/>
                </a:rPr>
                <a:t>V2</a:t>
              </a:r>
              <a:endParaRPr lang="en-US" altLang="zh-CN" sz="2400" b="1" dirty="0">
                <a:solidFill>
                  <a:schemeClr val="bg2">
                    <a:lumMod val="10000"/>
                  </a:schemeClr>
                </a:solidFill>
                <a:latin typeface="+mj-lt"/>
                <a:ea typeface="宋体" charset="-122"/>
              </a:endParaRPr>
            </a:p>
          </p:txBody>
        </p:sp>
        <p:sp>
          <p:nvSpPr>
            <p:cNvPr id="792795" name="Oval 219"/>
            <p:cNvSpPr>
              <a:spLocks noChangeArrowheads="1"/>
            </p:cNvSpPr>
            <p:nvPr/>
          </p:nvSpPr>
          <p:spPr bwMode="auto">
            <a:xfrm>
              <a:off x="2414588" y="2722563"/>
              <a:ext cx="606425" cy="609600"/>
            </a:xfrm>
            <a:prstGeom prst="ellipse">
              <a:avLst/>
            </a:prstGeom>
            <a:solidFill>
              <a:schemeClr val="bg1"/>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mj-lt"/>
                  <a:ea typeface="宋体" charset="-122"/>
                </a:rPr>
                <a:t>V3</a:t>
              </a:r>
              <a:endParaRPr lang="en-US" altLang="zh-CN" sz="2400" b="1" dirty="0">
                <a:solidFill>
                  <a:schemeClr val="bg2">
                    <a:lumMod val="10000"/>
                  </a:schemeClr>
                </a:solidFill>
                <a:latin typeface="+mj-lt"/>
                <a:ea typeface="宋体" charset="-122"/>
              </a:endParaRPr>
            </a:p>
          </p:txBody>
        </p:sp>
        <p:sp>
          <p:nvSpPr>
            <p:cNvPr id="792796" name="Oval 220"/>
            <p:cNvSpPr>
              <a:spLocks noChangeArrowheads="1"/>
            </p:cNvSpPr>
            <p:nvPr/>
          </p:nvSpPr>
          <p:spPr bwMode="auto">
            <a:xfrm>
              <a:off x="252413" y="3703638"/>
              <a:ext cx="606425" cy="609600"/>
            </a:xfrm>
            <a:prstGeom prst="ellipse">
              <a:avLst/>
            </a:prstGeom>
            <a:solidFill>
              <a:schemeClr val="bg1"/>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mj-lt"/>
                  <a:ea typeface="宋体" charset="-122"/>
                </a:rPr>
                <a:t>V4</a:t>
              </a:r>
              <a:endParaRPr lang="en-US" altLang="zh-CN" sz="2400" b="1" dirty="0">
                <a:solidFill>
                  <a:schemeClr val="bg2">
                    <a:lumMod val="10000"/>
                  </a:schemeClr>
                </a:solidFill>
                <a:latin typeface="+mj-lt"/>
                <a:ea typeface="宋体" charset="-122"/>
              </a:endParaRPr>
            </a:p>
          </p:txBody>
        </p:sp>
        <p:sp>
          <p:nvSpPr>
            <p:cNvPr id="792797" name="Oval 221"/>
            <p:cNvSpPr>
              <a:spLocks noChangeArrowheads="1"/>
            </p:cNvSpPr>
            <p:nvPr/>
          </p:nvSpPr>
          <p:spPr bwMode="auto">
            <a:xfrm>
              <a:off x="1200150" y="3705225"/>
              <a:ext cx="606425" cy="609600"/>
            </a:xfrm>
            <a:prstGeom prst="ellipse">
              <a:avLst/>
            </a:prstGeom>
            <a:solidFill>
              <a:schemeClr val="bg1"/>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mj-lt"/>
                  <a:ea typeface="宋体" charset="-122"/>
                </a:rPr>
                <a:t>V5</a:t>
              </a:r>
              <a:endParaRPr lang="en-US" altLang="zh-CN" sz="2400" b="1" dirty="0">
                <a:solidFill>
                  <a:schemeClr val="bg2">
                    <a:lumMod val="10000"/>
                  </a:schemeClr>
                </a:solidFill>
                <a:latin typeface="+mj-lt"/>
                <a:ea typeface="宋体" charset="-122"/>
              </a:endParaRPr>
            </a:p>
          </p:txBody>
        </p:sp>
        <p:sp>
          <p:nvSpPr>
            <p:cNvPr id="792798" name="Oval 222"/>
            <p:cNvSpPr>
              <a:spLocks noChangeArrowheads="1"/>
            </p:cNvSpPr>
            <p:nvPr/>
          </p:nvSpPr>
          <p:spPr bwMode="auto">
            <a:xfrm>
              <a:off x="1941513" y="3705225"/>
              <a:ext cx="606425" cy="609600"/>
            </a:xfrm>
            <a:prstGeom prst="ellipse">
              <a:avLst/>
            </a:prstGeom>
            <a:solidFill>
              <a:schemeClr val="bg1"/>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mj-lt"/>
                  <a:ea typeface="宋体" charset="-122"/>
                </a:rPr>
                <a:t>V6</a:t>
              </a:r>
              <a:endParaRPr lang="en-US" altLang="zh-CN" sz="2400" b="1" dirty="0">
                <a:solidFill>
                  <a:schemeClr val="bg2">
                    <a:lumMod val="10000"/>
                  </a:schemeClr>
                </a:solidFill>
                <a:latin typeface="+mj-lt"/>
                <a:ea typeface="宋体" charset="-122"/>
              </a:endParaRPr>
            </a:p>
          </p:txBody>
        </p:sp>
        <p:sp>
          <p:nvSpPr>
            <p:cNvPr id="792799" name="Oval 223"/>
            <p:cNvSpPr>
              <a:spLocks noChangeArrowheads="1"/>
            </p:cNvSpPr>
            <p:nvPr/>
          </p:nvSpPr>
          <p:spPr bwMode="auto">
            <a:xfrm>
              <a:off x="2886075" y="3705225"/>
              <a:ext cx="606425" cy="609600"/>
            </a:xfrm>
            <a:prstGeom prst="ellipse">
              <a:avLst/>
            </a:prstGeom>
            <a:solidFill>
              <a:schemeClr val="bg1"/>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mj-lt"/>
                  <a:ea typeface="宋体" charset="-122"/>
                </a:rPr>
                <a:t>V7</a:t>
              </a:r>
              <a:endParaRPr lang="en-US" altLang="zh-CN" sz="2400" b="1" dirty="0">
                <a:solidFill>
                  <a:schemeClr val="bg2">
                    <a:lumMod val="10000"/>
                  </a:schemeClr>
                </a:solidFill>
                <a:latin typeface="+mj-lt"/>
                <a:ea typeface="宋体" charset="-122"/>
              </a:endParaRPr>
            </a:p>
          </p:txBody>
        </p:sp>
        <p:sp>
          <p:nvSpPr>
            <p:cNvPr id="792800" name="Oval 224"/>
            <p:cNvSpPr>
              <a:spLocks noChangeArrowheads="1"/>
            </p:cNvSpPr>
            <p:nvPr/>
          </p:nvSpPr>
          <p:spPr bwMode="auto">
            <a:xfrm>
              <a:off x="727075" y="4619625"/>
              <a:ext cx="606425" cy="609600"/>
            </a:xfrm>
            <a:prstGeom prst="ellipse">
              <a:avLst/>
            </a:prstGeom>
            <a:solidFill>
              <a:schemeClr val="bg1"/>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mj-lt"/>
                  <a:ea typeface="宋体" charset="-122"/>
                </a:rPr>
                <a:t>V8</a:t>
              </a:r>
              <a:endParaRPr lang="en-US" altLang="zh-CN" sz="2400" b="1" dirty="0">
                <a:solidFill>
                  <a:schemeClr val="bg2">
                    <a:lumMod val="10000"/>
                  </a:schemeClr>
                </a:solidFill>
                <a:latin typeface="+mj-lt"/>
                <a:ea typeface="宋体" charset="-122"/>
              </a:endParaRPr>
            </a:p>
          </p:txBody>
        </p:sp>
        <p:cxnSp>
          <p:nvCxnSpPr>
            <p:cNvPr id="792801" name="AutoShape 225"/>
            <p:cNvCxnSpPr>
              <a:cxnSpLocks noChangeShapeType="1"/>
              <a:stCxn id="792793" idx="3"/>
              <a:endCxn id="792794" idx="7"/>
            </p:cNvCxnSpPr>
            <p:nvPr/>
          </p:nvCxnSpPr>
          <p:spPr bwMode="auto">
            <a:xfrm flipH="1">
              <a:off x="1246279" y="2293564"/>
              <a:ext cx="379462" cy="518273"/>
            </a:xfrm>
            <a:prstGeom prst="straightConnector1">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802" name="AutoShape 226"/>
            <p:cNvCxnSpPr>
              <a:cxnSpLocks noChangeShapeType="1"/>
              <a:stCxn id="792793" idx="5"/>
              <a:endCxn id="792795" idx="1"/>
            </p:cNvCxnSpPr>
            <p:nvPr/>
          </p:nvCxnSpPr>
          <p:spPr bwMode="auto">
            <a:xfrm>
              <a:off x="2055671" y="2293564"/>
              <a:ext cx="447726" cy="518273"/>
            </a:xfrm>
            <a:prstGeom prst="straightConnector1">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803" name="AutoShape 227"/>
            <p:cNvCxnSpPr>
              <a:cxnSpLocks noChangeShapeType="1"/>
            </p:cNvCxnSpPr>
            <p:nvPr/>
          </p:nvCxnSpPr>
          <p:spPr bwMode="auto">
            <a:xfrm>
              <a:off x="1102263" y="3314897"/>
              <a:ext cx="301385" cy="402135"/>
            </a:xfrm>
            <a:prstGeom prst="straightConnector1">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804" name="AutoShape 228"/>
            <p:cNvCxnSpPr>
              <a:cxnSpLocks noChangeShapeType="1"/>
            </p:cNvCxnSpPr>
            <p:nvPr/>
          </p:nvCxnSpPr>
          <p:spPr bwMode="auto">
            <a:xfrm flipH="1">
              <a:off x="2365375" y="3324225"/>
              <a:ext cx="261937" cy="390525"/>
            </a:xfrm>
            <a:prstGeom prst="straightConnector1">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805" name="AutoShape 229"/>
            <p:cNvCxnSpPr>
              <a:cxnSpLocks noChangeShapeType="1"/>
            </p:cNvCxnSpPr>
            <p:nvPr/>
          </p:nvCxnSpPr>
          <p:spPr bwMode="auto">
            <a:xfrm>
              <a:off x="2800375" y="3333432"/>
              <a:ext cx="258763" cy="388125"/>
            </a:xfrm>
            <a:prstGeom prst="straightConnector1">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806" name="AutoShape 230"/>
            <p:cNvCxnSpPr>
              <a:cxnSpLocks noChangeShapeType="1"/>
            </p:cNvCxnSpPr>
            <p:nvPr/>
          </p:nvCxnSpPr>
          <p:spPr bwMode="auto">
            <a:xfrm>
              <a:off x="654514" y="4276122"/>
              <a:ext cx="204324" cy="397817"/>
            </a:xfrm>
            <a:prstGeom prst="straightConnector1">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807" name="AutoShape 231"/>
            <p:cNvCxnSpPr>
              <a:cxnSpLocks noChangeShapeType="1"/>
            </p:cNvCxnSpPr>
            <p:nvPr/>
          </p:nvCxnSpPr>
          <p:spPr bwMode="auto">
            <a:xfrm flipH="1">
              <a:off x="1190950" y="4288822"/>
              <a:ext cx="192752" cy="397817"/>
            </a:xfrm>
            <a:prstGeom prst="straightConnector1">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808" name="AutoShape 232"/>
            <p:cNvCxnSpPr>
              <a:cxnSpLocks noChangeShapeType="1"/>
              <a:stCxn id="792798" idx="6"/>
              <a:endCxn id="792799" idx="2"/>
            </p:cNvCxnSpPr>
            <p:nvPr/>
          </p:nvCxnSpPr>
          <p:spPr bwMode="auto">
            <a:xfrm>
              <a:off x="2547938" y="4010025"/>
              <a:ext cx="338137" cy="0"/>
            </a:xfrm>
            <a:prstGeom prst="straightConnector1">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809" name="AutoShape 233"/>
            <p:cNvCxnSpPr>
              <a:cxnSpLocks noChangeShapeType="1"/>
            </p:cNvCxnSpPr>
            <p:nvPr/>
          </p:nvCxnSpPr>
          <p:spPr bwMode="auto">
            <a:xfrm flipH="1">
              <a:off x="714048" y="3324225"/>
              <a:ext cx="241952" cy="432000"/>
            </a:xfrm>
            <a:prstGeom prst="straightConnector1">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8" name="组合 37"/>
          <p:cNvGrpSpPr/>
          <p:nvPr/>
        </p:nvGrpSpPr>
        <p:grpSpPr>
          <a:xfrm>
            <a:off x="3779838" y="908050"/>
            <a:ext cx="5043487" cy="5689600"/>
            <a:chOff x="3779838" y="908050"/>
            <a:chExt cx="5043487" cy="5689600"/>
          </a:xfrm>
        </p:grpSpPr>
        <p:sp>
          <p:nvSpPr>
            <p:cNvPr id="792813" name="Text Box 237"/>
            <p:cNvSpPr txBox="1">
              <a:spLocks noChangeArrowheads="1"/>
            </p:cNvSpPr>
            <p:nvPr/>
          </p:nvSpPr>
          <p:spPr bwMode="auto">
            <a:xfrm>
              <a:off x="5435600" y="915035"/>
              <a:ext cx="20891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solidFill>
                    <a:schemeClr val="bg2">
                      <a:lumMod val="10000"/>
                    </a:schemeClr>
                  </a:solidFill>
                  <a:latin typeface="Verdana" panose="020B0604030504040204" pitchFamily="34" charset="0"/>
                  <a:ea typeface="微软雅黑" panose="020B0503020204020204" pitchFamily="34" charset="-122"/>
                </a:rPr>
                <a:t>邻接表</a:t>
              </a:r>
            </a:p>
          </p:txBody>
        </p:sp>
        <p:sp>
          <p:nvSpPr>
            <p:cNvPr id="792579" name="Rectangle 3"/>
            <p:cNvSpPr>
              <a:spLocks noChangeArrowheads="1"/>
            </p:cNvSpPr>
            <p:nvPr/>
          </p:nvSpPr>
          <p:spPr bwMode="auto">
            <a:xfrm>
              <a:off x="4968875" y="5946837"/>
              <a:ext cx="182562" cy="61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nSpc>
                  <a:spcPct val="150000"/>
                </a:lnSpc>
                <a:spcBef>
                  <a:spcPts val="0"/>
                </a:spcBef>
                <a:buFontTx/>
                <a:buNone/>
              </a:pPr>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580" name="Rectangle 4"/>
            <p:cNvSpPr>
              <a:spLocks noChangeArrowheads="1"/>
            </p:cNvSpPr>
            <p:nvPr/>
          </p:nvSpPr>
          <p:spPr bwMode="auto">
            <a:xfrm>
              <a:off x="4237038" y="5946837"/>
              <a:ext cx="731837" cy="61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50000"/>
                </a:lnSpc>
                <a:spcBef>
                  <a:spcPts val="0"/>
                </a:spcBef>
                <a:buFontTx/>
                <a:buNone/>
              </a:pPr>
              <a:r>
                <a:rPr lang="en-US" altLang="zh-CN" sz="2400" b="1" dirty="0" err="1">
                  <a:solidFill>
                    <a:schemeClr val="bg2">
                      <a:lumMod val="10000"/>
                    </a:schemeClr>
                  </a:solidFill>
                  <a:latin typeface="Verdana" panose="020B0604030504040204" pitchFamily="34" charset="0"/>
                  <a:ea typeface="微软雅黑" panose="020B0503020204020204" pitchFamily="34" charset="-122"/>
                </a:rPr>
                <a:t>V8</a:t>
              </a:r>
              <a:endParaRPr lang="en-US" altLang="zh-CN" sz="2400" b="1" dirty="0">
                <a:solidFill>
                  <a:schemeClr val="bg2">
                    <a:lumMod val="10000"/>
                  </a:schemeClr>
                </a:solidFill>
                <a:latin typeface="Verdana" panose="020B0604030504040204" pitchFamily="34" charset="0"/>
                <a:ea typeface="微软雅黑" panose="020B0503020204020204" pitchFamily="34" charset="-122"/>
              </a:endParaRPr>
            </a:p>
          </p:txBody>
        </p:sp>
        <p:sp>
          <p:nvSpPr>
            <p:cNvPr id="792581" name="Rectangle 5"/>
            <p:cNvSpPr>
              <a:spLocks noChangeArrowheads="1"/>
            </p:cNvSpPr>
            <p:nvPr/>
          </p:nvSpPr>
          <p:spPr bwMode="auto">
            <a:xfrm>
              <a:off x="3779838" y="5986975"/>
              <a:ext cx="457200" cy="61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nSpc>
                  <a:spcPct val="150000"/>
                </a:lnSpc>
                <a:spcBef>
                  <a:spcPts val="0"/>
                </a:spcBef>
                <a:buFontTx/>
                <a:buNone/>
              </a:pPr>
              <a:r>
                <a:rPr lang="en-US" altLang="zh-CN" sz="2400" b="1">
                  <a:solidFill>
                    <a:srgbClr val="0000FF"/>
                  </a:solidFill>
                  <a:latin typeface="Verdana" panose="020B0604030504040204" pitchFamily="34" charset="0"/>
                  <a:ea typeface="微软雅黑" panose="020B0503020204020204" pitchFamily="34" charset="-122"/>
                </a:rPr>
                <a:t>8</a:t>
              </a:r>
            </a:p>
          </p:txBody>
        </p:sp>
        <p:sp>
          <p:nvSpPr>
            <p:cNvPr id="792582" name="Rectangle 6"/>
            <p:cNvSpPr>
              <a:spLocks noChangeArrowheads="1"/>
            </p:cNvSpPr>
            <p:nvPr/>
          </p:nvSpPr>
          <p:spPr bwMode="auto">
            <a:xfrm>
              <a:off x="4968875" y="5313225"/>
              <a:ext cx="182562" cy="633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nSpc>
                  <a:spcPct val="150000"/>
                </a:lnSpc>
                <a:spcBef>
                  <a:spcPts val="0"/>
                </a:spcBef>
                <a:buFontTx/>
                <a:buNone/>
              </a:pPr>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583" name="Rectangle 7"/>
            <p:cNvSpPr>
              <a:spLocks noChangeArrowheads="1"/>
            </p:cNvSpPr>
            <p:nvPr/>
          </p:nvSpPr>
          <p:spPr bwMode="auto">
            <a:xfrm>
              <a:off x="4237038" y="5313225"/>
              <a:ext cx="731837" cy="633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50000"/>
                </a:lnSpc>
                <a:spcBef>
                  <a:spcPts val="0"/>
                </a:spcBef>
                <a:buFontTx/>
                <a:buNone/>
              </a:pPr>
              <a:r>
                <a:rPr lang="en-US" altLang="zh-CN" sz="2400" b="1" dirty="0" err="1">
                  <a:solidFill>
                    <a:schemeClr val="bg2">
                      <a:lumMod val="10000"/>
                    </a:schemeClr>
                  </a:solidFill>
                  <a:latin typeface="Verdana" panose="020B0604030504040204" pitchFamily="34" charset="0"/>
                  <a:ea typeface="微软雅黑" panose="020B0503020204020204" pitchFamily="34" charset="-122"/>
                </a:rPr>
                <a:t>V7</a:t>
              </a:r>
              <a:endParaRPr lang="en-US" altLang="zh-CN" sz="2400" b="1" dirty="0">
                <a:solidFill>
                  <a:schemeClr val="bg2">
                    <a:lumMod val="10000"/>
                  </a:schemeClr>
                </a:solidFill>
                <a:latin typeface="Verdana" panose="020B0604030504040204" pitchFamily="34" charset="0"/>
                <a:ea typeface="微软雅黑" panose="020B0503020204020204" pitchFamily="34" charset="-122"/>
              </a:endParaRPr>
            </a:p>
          </p:txBody>
        </p:sp>
        <p:sp>
          <p:nvSpPr>
            <p:cNvPr id="792584" name="Rectangle 8"/>
            <p:cNvSpPr>
              <a:spLocks noChangeArrowheads="1"/>
            </p:cNvSpPr>
            <p:nvPr/>
          </p:nvSpPr>
          <p:spPr bwMode="auto">
            <a:xfrm>
              <a:off x="3779838" y="5313225"/>
              <a:ext cx="457200" cy="633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nSpc>
                  <a:spcPct val="150000"/>
                </a:lnSpc>
                <a:spcBef>
                  <a:spcPts val="0"/>
                </a:spcBef>
                <a:buFontTx/>
                <a:buNone/>
              </a:pPr>
              <a:r>
                <a:rPr lang="en-US" altLang="zh-CN" sz="2400" b="1" dirty="0">
                  <a:solidFill>
                    <a:srgbClr val="0000FF"/>
                  </a:solidFill>
                  <a:latin typeface="Verdana" panose="020B0604030504040204" pitchFamily="34" charset="0"/>
                  <a:ea typeface="微软雅黑" panose="020B0503020204020204" pitchFamily="34" charset="-122"/>
                </a:rPr>
                <a:t>7</a:t>
              </a:r>
            </a:p>
          </p:txBody>
        </p:sp>
        <p:sp>
          <p:nvSpPr>
            <p:cNvPr id="792585" name="Rectangle 9"/>
            <p:cNvSpPr>
              <a:spLocks noChangeArrowheads="1"/>
            </p:cNvSpPr>
            <p:nvPr/>
          </p:nvSpPr>
          <p:spPr bwMode="auto">
            <a:xfrm>
              <a:off x="4968875" y="4676747"/>
              <a:ext cx="182562" cy="63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nSpc>
                  <a:spcPct val="150000"/>
                </a:lnSpc>
                <a:spcBef>
                  <a:spcPts val="0"/>
                </a:spcBef>
                <a:buFontTx/>
                <a:buNone/>
              </a:pPr>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586" name="Rectangle 10"/>
            <p:cNvSpPr>
              <a:spLocks noChangeArrowheads="1"/>
            </p:cNvSpPr>
            <p:nvPr/>
          </p:nvSpPr>
          <p:spPr bwMode="auto">
            <a:xfrm>
              <a:off x="4237038" y="4676747"/>
              <a:ext cx="731837" cy="63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50000"/>
                </a:lnSpc>
                <a:spcBef>
                  <a:spcPts val="0"/>
                </a:spcBef>
                <a:buFontTx/>
                <a:buNone/>
              </a:pPr>
              <a:r>
                <a:rPr lang="en-US" altLang="zh-CN" sz="2400" b="1" dirty="0" err="1">
                  <a:solidFill>
                    <a:schemeClr val="bg2">
                      <a:lumMod val="10000"/>
                    </a:schemeClr>
                  </a:solidFill>
                  <a:latin typeface="Verdana" panose="020B0604030504040204" pitchFamily="34" charset="0"/>
                  <a:ea typeface="微软雅黑" panose="020B0503020204020204" pitchFamily="34" charset="-122"/>
                </a:rPr>
                <a:t>V6</a:t>
              </a:r>
              <a:endParaRPr lang="en-US" altLang="zh-CN" sz="2400" b="1" dirty="0">
                <a:solidFill>
                  <a:schemeClr val="bg2">
                    <a:lumMod val="10000"/>
                  </a:schemeClr>
                </a:solidFill>
                <a:latin typeface="Verdana" panose="020B0604030504040204" pitchFamily="34" charset="0"/>
                <a:ea typeface="微软雅黑" panose="020B0503020204020204" pitchFamily="34" charset="-122"/>
              </a:endParaRPr>
            </a:p>
          </p:txBody>
        </p:sp>
        <p:sp>
          <p:nvSpPr>
            <p:cNvPr id="792587" name="Rectangle 11"/>
            <p:cNvSpPr>
              <a:spLocks noChangeArrowheads="1"/>
            </p:cNvSpPr>
            <p:nvPr/>
          </p:nvSpPr>
          <p:spPr bwMode="auto">
            <a:xfrm>
              <a:off x="3779838" y="4676747"/>
              <a:ext cx="457200" cy="63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nSpc>
                  <a:spcPct val="150000"/>
                </a:lnSpc>
                <a:spcBef>
                  <a:spcPts val="0"/>
                </a:spcBef>
                <a:buFontTx/>
                <a:buNone/>
              </a:pPr>
              <a:r>
                <a:rPr lang="en-US" altLang="zh-CN" sz="2400" b="1">
                  <a:solidFill>
                    <a:srgbClr val="0000FF"/>
                  </a:solidFill>
                  <a:latin typeface="Verdana" panose="020B0604030504040204" pitchFamily="34" charset="0"/>
                  <a:ea typeface="微软雅黑" panose="020B0503020204020204" pitchFamily="34" charset="-122"/>
                </a:rPr>
                <a:t>6</a:t>
              </a:r>
            </a:p>
          </p:txBody>
        </p:sp>
        <p:sp>
          <p:nvSpPr>
            <p:cNvPr id="792588" name="Rectangle 12"/>
            <p:cNvSpPr>
              <a:spLocks noChangeArrowheads="1"/>
            </p:cNvSpPr>
            <p:nvPr/>
          </p:nvSpPr>
          <p:spPr bwMode="auto">
            <a:xfrm>
              <a:off x="4968875" y="4040269"/>
              <a:ext cx="182562" cy="63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nSpc>
                  <a:spcPct val="150000"/>
                </a:lnSpc>
                <a:spcBef>
                  <a:spcPts val="0"/>
                </a:spcBef>
                <a:buFontTx/>
                <a:buNone/>
              </a:pPr>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589" name="Rectangle 13"/>
            <p:cNvSpPr>
              <a:spLocks noChangeArrowheads="1"/>
            </p:cNvSpPr>
            <p:nvPr/>
          </p:nvSpPr>
          <p:spPr bwMode="auto">
            <a:xfrm>
              <a:off x="4237038" y="4040269"/>
              <a:ext cx="731837" cy="63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50000"/>
                </a:lnSpc>
                <a:spcBef>
                  <a:spcPts val="0"/>
                </a:spcBef>
                <a:buFontTx/>
                <a:buNone/>
              </a:pPr>
              <a:r>
                <a:rPr lang="en-US" altLang="zh-CN" sz="2400" b="1" dirty="0" err="1">
                  <a:solidFill>
                    <a:schemeClr val="bg2">
                      <a:lumMod val="10000"/>
                    </a:schemeClr>
                  </a:solidFill>
                  <a:latin typeface="Verdana" panose="020B0604030504040204" pitchFamily="34" charset="0"/>
                  <a:ea typeface="微软雅黑" panose="020B0503020204020204" pitchFamily="34" charset="-122"/>
                </a:rPr>
                <a:t>V5</a:t>
              </a:r>
              <a:endParaRPr lang="en-US" altLang="zh-CN" sz="2400" b="1" dirty="0">
                <a:solidFill>
                  <a:schemeClr val="bg2">
                    <a:lumMod val="10000"/>
                  </a:schemeClr>
                </a:solidFill>
                <a:latin typeface="Verdana" panose="020B0604030504040204" pitchFamily="34" charset="0"/>
                <a:ea typeface="微软雅黑" panose="020B0503020204020204" pitchFamily="34" charset="-122"/>
              </a:endParaRPr>
            </a:p>
          </p:txBody>
        </p:sp>
        <p:sp>
          <p:nvSpPr>
            <p:cNvPr id="792590" name="Rectangle 14"/>
            <p:cNvSpPr>
              <a:spLocks noChangeArrowheads="1"/>
            </p:cNvSpPr>
            <p:nvPr/>
          </p:nvSpPr>
          <p:spPr bwMode="auto">
            <a:xfrm>
              <a:off x="3779838" y="4040269"/>
              <a:ext cx="457200" cy="63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nSpc>
                  <a:spcPct val="150000"/>
                </a:lnSpc>
                <a:spcBef>
                  <a:spcPts val="0"/>
                </a:spcBef>
                <a:buFontTx/>
                <a:buNone/>
              </a:pPr>
              <a:r>
                <a:rPr lang="en-US" altLang="zh-CN" sz="2400" b="1">
                  <a:solidFill>
                    <a:srgbClr val="0000FF"/>
                  </a:solidFill>
                  <a:latin typeface="Verdana" panose="020B0604030504040204" pitchFamily="34" charset="0"/>
                  <a:ea typeface="微软雅黑" panose="020B0503020204020204" pitchFamily="34" charset="-122"/>
                </a:rPr>
                <a:t>5</a:t>
              </a:r>
            </a:p>
          </p:txBody>
        </p:sp>
        <p:sp>
          <p:nvSpPr>
            <p:cNvPr id="792591" name="Rectangle 15"/>
            <p:cNvSpPr>
              <a:spLocks noChangeArrowheads="1"/>
            </p:cNvSpPr>
            <p:nvPr/>
          </p:nvSpPr>
          <p:spPr bwMode="auto">
            <a:xfrm>
              <a:off x="4968875" y="3406657"/>
              <a:ext cx="182562" cy="633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nSpc>
                  <a:spcPct val="150000"/>
                </a:lnSpc>
                <a:spcBef>
                  <a:spcPts val="0"/>
                </a:spcBef>
                <a:buFontTx/>
                <a:buNone/>
              </a:pPr>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592" name="Rectangle 16"/>
            <p:cNvSpPr>
              <a:spLocks noChangeArrowheads="1"/>
            </p:cNvSpPr>
            <p:nvPr/>
          </p:nvSpPr>
          <p:spPr bwMode="auto">
            <a:xfrm>
              <a:off x="4237038" y="3406657"/>
              <a:ext cx="731837" cy="633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50000"/>
                </a:lnSpc>
                <a:spcBef>
                  <a:spcPts val="0"/>
                </a:spcBef>
                <a:buFontTx/>
                <a:buNone/>
              </a:pPr>
              <a:r>
                <a:rPr lang="en-US" altLang="zh-CN" sz="2400" b="1" dirty="0" err="1">
                  <a:solidFill>
                    <a:schemeClr val="bg2">
                      <a:lumMod val="10000"/>
                    </a:schemeClr>
                  </a:solidFill>
                  <a:latin typeface="Verdana" panose="020B0604030504040204" pitchFamily="34" charset="0"/>
                  <a:ea typeface="微软雅黑" panose="020B0503020204020204" pitchFamily="34" charset="-122"/>
                </a:rPr>
                <a:t>V4</a:t>
              </a:r>
              <a:endParaRPr lang="en-US" altLang="zh-CN" sz="2400" b="1" dirty="0">
                <a:solidFill>
                  <a:schemeClr val="bg2">
                    <a:lumMod val="10000"/>
                  </a:schemeClr>
                </a:solidFill>
                <a:latin typeface="Verdana" panose="020B0604030504040204" pitchFamily="34" charset="0"/>
                <a:ea typeface="微软雅黑" panose="020B0503020204020204" pitchFamily="34" charset="-122"/>
              </a:endParaRPr>
            </a:p>
          </p:txBody>
        </p:sp>
        <p:sp>
          <p:nvSpPr>
            <p:cNvPr id="792593" name="Rectangle 17"/>
            <p:cNvSpPr>
              <a:spLocks noChangeArrowheads="1"/>
            </p:cNvSpPr>
            <p:nvPr/>
          </p:nvSpPr>
          <p:spPr bwMode="auto">
            <a:xfrm>
              <a:off x="3779838" y="3406657"/>
              <a:ext cx="457200" cy="633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nSpc>
                  <a:spcPct val="150000"/>
                </a:lnSpc>
                <a:spcBef>
                  <a:spcPts val="0"/>
                </a:spcBef>
                <a:buFontTx/>
                <a:buNone/>
              </a:pPr>
              <a:r>
                <a:rPr lang="en-US" altLang="zh-CN" sz="2400" b="1">
                  <a:solidFill>
                    <a:srgbClr val="0000FF"/>
                  </a:solidFill>
                  <a:latin typeface="Verdana" panose="020B0604030504040204" pitchFamily="34" charset="0"/>
                  <a:ea typeface="微软雅黑" panose="020B0503020204020204" pitchFamily="34" charset="-122"/>
                </a:rPr>
                <a:t>4</a:t>
              </a:r>
            </a:p>
          </p:txBody>
        </p:sp>
        <p:sp>
          <p:nvSpPr>
            <p:cNvPr id="792594" name="Rectangle 18"/>
            <p:cNvSpPr>
              <a:spLocks noChangeArrowheads="1"/>
            </p:cNvSpPr>
            <p:nvPr/>
          </p:nvSpPr>
          <p:spPr bwMode="auto">
            <a:xfrm>
              <a:off x="4968875" y="2770179"/>
              <a:ext cx="182562" cy="63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nSpc>
                  <a:spcPct val="150000"/>
                </a:lnSpc>
                <a:spcBef>
                  <a:spcPts val="0"/>
                </a:spcBef>
                <a:buFontTx/>
                <a:buNone/>
              </a:pPr>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595" name="Rectangle 19"/>
            <p:cNvSpPr>
              <a:spLocks noChangeArrowheads="1"/>
            </p:cNvSpPr>
            <p:nvPr/>
          </p:nvSpPr>
          <p:spPr bwMode="auto">
            <a:xfrm>
              <a:off x="4237038" y="2770179"/>
              <a:ext cx="731837" cy="63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50000"/>
                </a:lnSpc>
                <a:spcBef>
                  <a:spcPts val="0"/>
                </a:spcBef>
                <a:buFontTx/>
                <a:buNone/>
              </a:pPr>
              <a:r>
                <a:rPr lang="en-US" altLang="zh-CN" sz="2400" b="1" dirty="0" err="1">
                  <a:solidFill>
                    <a:schemeClr val="bg2">
                      <a:lumMod val="10000"/>
                    </a:schemeClr>
                  </a:solidFill>
                  <a:latin typeface="Verdana" panose="020B0604030504040204" pitchFamily="34" charset="0"/>
                  <a:ea typeface="微软雅黑" panose="020B0503020204020204" pitchFamily="34" charset="-122"/>
                </a:rPr>
                <a:t>V3</a:t>
              </a:r>
              <a:endParaRPr lang="en-US" altLang="zh-CN" sz="2400" b="1" dirty="0">
                <a:solidFill>
                  <a:schemeClr val="bg2">
                    <a:lumMod val="10000"/>
                  </a:schemeClr>
                </a:solidFill>
                <a:latin typeface="Verdana" panose="020B0604030504040204" pitchFamily="34" charset="0"/>
                <a:ea typeface="微软雅黑" panose="020B0503020204020204" pitchFamily="34" charset="-122"/>
              </a:endParaRPr>
            </a:p>
          </p:txBody>
        </p:sp>
        <p:sp>
          <p:nvSpPr>
            <p:cNvPr id="792596" name="Rectangle 20"/>
            <p:cNvSpPr>
              <a:spLocks noChangeArrowheads="1"/>
            </p:cNvSpPr>
            <p:nvPr/>
          </p:nvSpPr>
          <p:spPr bwMode="auto">
            <a:xfrm>
              <a:off x="3779838" y="2770179"/>
              <a:ext cx="457200" cy="63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nSpc>
                  <a:spcPct val="150000"/>
                </a:lnSpc>
                <a:spcBef>
                  <a:spcPts val="0"/>
                </a:spcBef>
                <a:buFontTx/>
                <a:buNone/>
              </a:pPr>
              <a:r>
                <a:rPr lang="en-US" altLang="zh-CN" sz="2400" b="1">
                  <a:solidFill>
                    <a:srgbClr val="0000FF"/>
                  </a:solidFill>
                  <a:latin typeface="Verdana" panose="020B0604030504040204" pitchFamily="34" charset="0"/>
                  <a:ea typeface="微软雅黑" panose="020B0503020204020204" pitchFamily="34" charset="-122"/>
                </a:rPr>
                <a:t>3</a:t>
              </a:r>
            </a:p>
          </p:txBody>
        </p:sp>
        <p:sp>
          <p:nvSpPr>
            <p:cNvPr id="792597" name="Rectangle 21"/>
            <p:cNvSpPr>
              <a:spLocks noChangeArrowheads="1"/>
            </p:cNvSpPr>
            <p:nvPr/>
          </p:nvSpPr>
          <p:spPr bwMode="auto">
            <a:xfrm>
              <a:off x="4968875" y="2133701"/>
              <a:ext cx="182562" cy="63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nSpc>
                  <a:spcPct val="150000"/>
                </a:lnSpc>
                <a:spcBef>
                  <a:spcPts val="0"/>
                </a:spcBef>
                <a:buFontTx/>
                <a:buNone/>
              </a:pPr>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598" name="Rectangle 22"/>
            <p:cNvSpPr>
              <a:spLocks noChangeArrowheads="1"/>
            </p:cNvSpPr>
            <p:nvPr/>
          </p:nvSpPr>
          <p:spPr bwMode="auto">
            <a:xfrm>
              <a:off x="4237038" y="2133701"/>
              <a:ext cx="731837" cy="63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50000"/>
                </a:lnSpc>
                <a:spcBef>
                  <a:spcPts val="0"/>
                </a:spcBef>
                <a:buFontTx/>
                <a:buNone/>
              </a:pPr>
              <a:r>
                <a:rPr lang="en-US" altLang="zh-CN" sz="2400" b="1" dirty="0" err="1">
                  <a:solidFill>
                    <a:schemeClr val="bg2">
                      <a:lumMod val="10000"/>
                    </a:schemeClr>
                  </a:solidFill>
                  <a:latin typeface="Verdana" panose="020B0604030504040204" pitchFamily="34" charset="0"/>
                  <a:ea typeface="微软雅黑" panose="020B0503020204020204" pitchFamily="34" charset="-122"/>
                </a:rPr>
                <a:t>V2</a:t>
              </a:r>
              <a:endParaRPr lang="en-US" altLang="zh-CN" sz="2400" b="1" dirty="0">
                <a:solidFill>
                  <a:schemeClr val="bg2">
                    <a:lumMod val="10000"/>
                  </a:schemeClr>
                </a:solidFill>
                <a:latin typeface="Verdana" panose="020B0604030504040204" pitchFamily="34" charset="0"/>
                <a:ea typeface="微软雅黑" panose="020B0503020204020204" pitchFamily="34" charset="-122"/>
              </a:endParaRPr>
            </a:p>
          </p:txBody>
        </p:sp>
        <p:sp>
          <p:nvSpPr>
            <p:cNvPr id="792599" name="Rectangle 23"/>
            <p:cNvSpPr>
              <a:spLocks noChangeArrowheads="1"/>
            </p:cNvSpPr>
            <p:nvPr/>
          </p:nvSpPr>
          <p:spPr bwMode="auto">
            <a:xfrm>
              <a:off x="3779838" y="2133701"/>
              <a:ext cx="457200" cy="63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nSpc>
                  <a:spcPct val="150000"/>
                </a:lnSpc>
                <a:spcBef>
                  <a:spcPts val="0"/>
                </a:spcBef>
                <a:buFontTx/>
                <a:buNone/>
              </a:pPr>
              <a:r>
                <a:rPr lang="en-US" altLang="zh-CN" sz="2400" b="1">
                  <a:solidFill>
                    <a:srgbClr val="0000FF"/>
                  </a:solidFill>
                  <a:latin typeface="Verdana" panose="020B0604030504040204" pitchFamily="34" charset="0"/>
                  <a:ea typeface="微软雅黑" panose="020B0503020204020204" pitchFamily="34" charset="-122"/>
                </a:rPr>
                <a:t>2</a:t>
              </a:r>
            </a:p>
          </p:txBody>
        </p:sp>
        <p:sp>
          <p:nvSpPr>
            <p:cNvPr id="792600" name="Rectangle 24"/>
            <p:cNvSpPr>
              <a:spLocks noChangeArrowheads="1"/>
            </p:cNvSpPr>
            <p:nvPr/>
          </p:nvSpPr>
          <p:spPr bwMode="auto">
            <a:xfrm>
              <a:off x="4968875" y="1533060"/>
              <a:ext cx="182562" cy="60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nSpc>
                  <a:spcPct val="150000"/>
                </a:lnSpc>
                <a:spcBef>
                  <a:spcPts val="0"/>
                </a:spcBef>
                <a:buFontTx/>
                <a:buNone/>
              </a:pPr>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01" name="Rectangle 25"/>
            <p:cNvSpPr>
              <a:spLocks noChangeArrowheads="1"/>
            </p:cNvSpPr>
            <p:nvPr/>
          </p:nvSpPr>
          <p:spPr bwMode="auto">
            <a:xfrm>
              <a:off x="4237038" y="1533060"/>
              <a:ext cx="731837" cy="60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50000"/>
                </a:lnSpc>
                <a:spcBef>
                  <a:spcPts val="0"/>
                </a:spcBef>
                <a:buFontTx/>
                <a:buNone/>
              </a:pPr>
              <a:r>
                <a:rPr lang="en-US" altLang="zh-CN" sz="2400" b="1" dirty="0" err="1">
                  <a:solidFill>
                    <a:schemeClr val="bg2">
                      <a:lumMod val="10000"/>
                    </a:schemeClr>
                  </a:solidFill>
                  <a:latin typeface="Verdana" panose="020B0604030504040204" pitchFamily="34" charset="0"/>
                  <a:ea typeface="微软雅黑" panose="020B0503020204020204" pitchFamily="34" charset="-122"/>
                </a:rPr>
                <a:t>V1</a:t>
              </a:r>
              <a:endParaRPr lang="en-US" altLang="zh-CN" sz="2400" b="1" dirty="0">
                <a:solidFill>
                  <a:schemeClr val="bg2">
                    <a:lumMod val="10000"/>
                  </a:schemeClr>
                </a:solidFill>
                <a:latin typeface="Verdana" panose="020B0604030504040204" pitchFamily="34" charset="0"/>
                <a:ea typeface="微软雅黑" panose="020B0503020204020204" pitchFamily="34" charset="-122"/>
              </a:endParaRPr>
            </a:p>
          </p:txBody>
        </p:sp>
        <p:sp>
          <p:nvSpPr>
            <p:cNvPr id="792602" name="Rectangle 26"/>
            <p:cNvSpPr>
              <a:spLocks noChangeArrowheads="1"/>
            </p:cNvSpPr>
            <p:nvPr/>
          </p:nvSpPr>
          <p:spPr bwMode="auto">
            <a:xfrm>
              <a:off x="3779838" y="1533060"/>
              <a:ext cx="457200" cy="60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nSpc>
                  <a:spcPct val="150000"/>
                </a:lnSpc>
                <a:spcBef>
                  <a:spcPts val="0"/>
                </a:spcBef>
                <a:buFontTx/>
                <a:buNone/>
              </a:pPr>
              <a:r>
                <a:rPr lang="en-US" altLang="zh-CN" sz="2400" b="1" dirty="0">
                  <a:solidFill>
                    <a:srgbClr val="0000FF"/>
                  </a:solidFill>
                  <a:latin typeface="Verdana" panose="020B0604030504040204" pitchFamily="34" charset="0"/>
                  <a:ea typeface="微软雅黑" panose="020B0503020204020204" pitchFamily="34" charset="-122"/>
                </a:rPr>
                <a:t>1</a:t>
              </a:r>
            </a:p>
          </p:txBody>
        </p:sp>
        <p:sp>
          <p:nvSpPr>
            <p:cNvPr id="792603" name="Rectangle 27"/>
            <p:cNvSpPr>
              <a:spLocks noChangeArrowheads="1"/>
            </p:cNvSpPr>
            <p:nvPr/>
          </p:nvSpPr>
          <p:spPr bwMode="auto">
            <a:xfrm>
              <a:off x="4968875" y="915218"/>
              <a:ext cx="182562" cy="617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buFontTx/>
                <a:buNone/>
              </a:pPr>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04" name="Rectangle 28"/>
            <p:cNvSpPr>
              <a:spLocks noChangeArrowheads="1"/>
            </p:cNvSpPr>
            <p:nvPr/>
          </p:nvSpPr>
          <p:spPr bwMode="auto">
            <a:xfrm>
              <a:off x="4237038" y="915218"/>
              <a:ext cx="731837" cy="617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buFontTx/>
                <a:buNone/>
              </a:pPr>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05" name="Rectangle 29"/>
            <p:cNvSpPr>
              <a:spLocks noChangeArrowheads="1"/>
            </p:cNvSpPr>
            <p:nvPr/>
          </p:nvSpPr>
          <p:spPr bwMode="auto">
            <a:xfrm>
              <a:off x="3779838" y="908050"/>
              <a:ext cx="457200" cy="617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nSpc>
                  <a:spcPct val="150000"/>
                </a:lnSpc>
                <a:spcBef>
                  <a:spcPts val="0"/>
                </a:spcBef>
                <a:buFontTx/>
                <a:buNone/>
              </a:pPr>
              <a:r>
                <a:rPr lang="en-US" altLang="zh-CN" sz="2400" b="1" dirty="0">
                  <a:solidFill>
                    <a:srgbClr val="0000FF"/>
                  </a:solidFill>
                  <a:latin typeface="Verdana" panose="020B0604030504040204" pitchFamily="34" charset="0"/>
                  <a:ea typeface="微软雅黑" panose="020B0503020204020204" pitchFamily="34" charset="-122"/>
                </a:rPr>
                <a:t>0</a:t>
              </a:r>
            </a:p>
          </p:txBody>
        </p:sp>
        <p:sp>
          <p:nvSpPr>
            <p:cNvPr id="792606" name="Line 30"/>
            <p:cNvSpPr>
              <a:spLocks noChangeShapeType="1"/>
            </p:cNvSpPr>
            <p:nvPr/>
          </p:nvSpPr>
          <p:spPr bwMode="auto">
            <a:xfrm>
              <a:off x="3779838" y="915218"/>
              <a:ext cx="457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ts val="0"/>
                </a:spcBef>
              </a:pPr>
              <a:endParaRPr lang="zh-CN" altLang="en-US">
                <a:solidFill>
                  <a:srgbClr val="0000FF"/>
                </a:solidFill>
                <a:latin typeface="Verdana" panose="020B0604030504040204" pitchFamily="34" charset="0"/>
                <a:ea typeface="微软雅黑" panose="020B0503020204020204" pitchFamily="34" charset="-122"/>
              </a:endParaRPr>
            </a:p>
          </p:txBody>
        </p:sp>
        <p:sp>
          <p:nvSpPr>
            <p:cNvPr id="792607" name="Line 31"/>
            <p:cNvSpPr>
              <a:spLocks noChangeShapeType="1"/>
            </p:cNvSpPr>
            <p:nvPr/>
          </p:nvSpPr>
          <p:spPr bwMode="auto">
            <a:xfrm>
              <a:off x="3779838" y="6557512"/>
              <a:ext cx="457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ts val="0"/>
                </a:spcBef>
              </a:pPr>
              <a:endParaRPr lang="zh-CN" altLang="en-US">
                <a:solidFill>
                  <a:srgbClr val="0000FF"/>
                </a:solidFill>
                <a:latin typeface="Verdana" panose="020B0604030504040204" pitchFamily="34" charset="0"/>
                <a:ea typeface="微软雅黑" panose="020B0503020204020204" pitchFamily="34" charset="-122"/>
              </a:endParaRPr>
            </a:p>
          </p:txBody>
        </p:sp>
        <p:sp>
          <p:nvSpPr>
            <p:cNvPr id="792609" name="Line 33"/>
            <p:cNvSpPr>
              <a:spLocks noChangeShapeType="1"/>
            </p:cNvSpPr>
            <p:nvPr/>
          </p:nvSpPr>
          <p:spPr bwMode="auto">
            <a:xfrm>
              <a:off x="4237038" y="915218"/>
              <a:ext cx="0" cy="56422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ts val="0"/>
                </a:spcBef>
              </a:pPr>
              <a:endParaRPr lang="zh-CN" altLang="en-US">
                <a:solidFill>
                  <a:srgbClr val="0000FF"/>
                </a:solidFill>
                <a:latin typeface="Verdana" panose="020B0604030504040204" pitchFamily="34" charset="0"/>
                <a:ea typeface="微软雅黑" panose="020B0503020204020204" pitchFamily="34" charset="-122"/>
              </a:endParaRPr>
            </a:p>
          </p:txBody>
        </p:sp>
        <p:sp>
          <p:nvSpPr>
            <p:cNvPr id="792610" name="Line 34"/>
            <p:cNvSpPr>
              <a:spLocks noChangeShapeType="1"/>
            </p:cNvSpPr>
            <p:nvPr/>
          </p:nvSpPr>
          <p:spPr bwMode="auto">
            <a:xfrm>
              <a:off x="4933950" y="915218"/>
              <a:ext cx="0" cy="564229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11" name="Line 35"/>
            <p:cNvSpPr>
              <a:spLocks noChangeShapeType="1"/>
            </p:cNvSpPr>
            <p:nvPr/>
          </p:nvSpPr>
          <p:spPr bwMode="auto">
            <a:xfrm>
              <a:off x="5151438" y="915218"/>
              <a:ext cx="0" cy="564229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12" name="Line 36"/>
            <p:cNvSpPr>
              <a:spLocks noChangeShapeType="1"/>
            </p:cNvSpPr>
            <p:nvPr/>
          </p:nvSpPr>
          <p:spPr bwMode="auto">
            <a:xfrm>
              <a:off x="4237038" y="915218"/>
              <a:ext cx="9144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14" name="Line 38"/>
            <p:cNvSpPr>
              <a:spLocks noChangeShapeType="1"/>
            </p:cNvSpPr>
            <p:nvPr/>
          </p:nvSpPr>
          <p:spPr bwMode="auto">
            <a:xfrm>
              <a:off x="4237038" y="1541661"/>
              <a:ext cx="91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ts val="0"/>
                </a:spcBef>
              </a:pPr>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16" name="Line 40"/>
            <p:cNvSpPr>
              <a:spLocks noChangeShapeType="1"/>
            </p:cNvSpPr>
            <p:nvPr/>
          </p:nvSpPr>
          <p:spPr bwMode="auto">
            <a:xfrm>
              <a:off x="4237038" y="2168105"/>
              <a:ext cx="91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ts val="0"/>
                </a:spcBef>
              </a:pPr>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18" name="Line 42"/>
            <p:cNvSpPr>
              <a:spLocks noChangeShapeType="1"/>
            </p:cNvSpPr>
            <p:nvPr/>
          </p:nvSpPr>
          <p:spPr bwMode="auto">
            <a:xfrm>
              <a:off x="4237038" y="2795982"/>
              <a:ext cx="91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ts val="0"/>
                </a:spcBef>
              </a:pPr>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20" name="Line 44"/>
            <p:cNvSpPr>
              <a:spLocks noChangeShapeType="1"/>
            </p:cNvSpPr>
            <p:nvPr/>
          </p:nvSpPr>
          <p:spPr bwMode="auto">
            <a:xfrm>
              <a:off x="4237038" y="3422426"/>
              <a:ext cx="91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ts val="0"/>
                </a:spcBef>
              </a:pPr>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22" name="Line 46"/>
            <p:cNvSpPr>
              <a:spLocks noChangeShapeType="1"/>
            </p:cNvSpPr>
            <p:nvPr/>
          </p:nvSpPr>
          <p:spPr bwMode="auto">
            <a:xfrm>
              <a:off x="4237038" y="4048870"/>
              <a:ext cx="91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ts val="0"/>
                </a:spcBef>
              </a:pPr>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24" name="Line 48"/>
            <p:cNvSpPr>
              <a:spLocks noChangeShapeType="1"/>
            </p:cNvSpPr>
            <p:nvPr/>
          </p:nvSpPr>
          <p:spPr bwMode="auto">
            <a:xfrm>
              <a:off x="4237038" y="4676747"/>
              <a:ext cx="91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ts val="0"/>
                </a:spcBef>
              </a:pPr>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26" name="Line 50"/>
            <p:cNvSpPr>
              <a:spLocks noChangeShapeType="1"/>
            </p:cNvSpPr>
            <p:nvPr/>
          </p:nvSpPr>
          <p:spPr bwMode="auto">
            <a:xfrm>
              <a:off x="4237038" y="5303191"/>
              <a:ext cx="91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ts val="0"/>
                </a:spcBef>
              </a:pPr>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28" name="Line 52"/>
            <p:cNvSpPr>
              <a:spLocks noChangeShapeType="1"/>
            </p:cNvSpPr>
            <p:nvPr/>
          </p:nvSpPr>
          <p:spPr bwMode="auto">
            <a:xfrm>
              <a:off x="4237038" y="5929634"/>
              <a:ext cx="914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ts val="0"/>
                </a:spcBef>
              </a:pPr>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29" name="Line 53"/>
            <p:cNvSpPr>
              <a:spLocks noChangeShapeType="1"/>
            </p:cNvSpPr>
            <p:nvPr/>
          </p:nvSpPr>
          <p:spPr bwMode="auto">
            <a:xfrm>
              <a:off x="4237038" y="6557512"/>
              <a:ext cx="9144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ts val="0"/>
                </a:spcBef>
              </a:pPr>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grpSp>
          <p:nvGrpSpPr>
            <p:cNvPr id="792833" name="Group 257"/>
            <p:cNvGrpSpPr>
              <a:grpSpLocks/>
            </p:cNvGrpSpPr>
            <p:nvPr/>
          </p:nvGrpSpPr>
          <p:grpSpPr bwMode="auto">
            <a:xfrm>
              <a:off x="5380038" y="1591834"/>
              <a:ext cx="990600" cy="481659"/>
              <a:chOff x="3521" y="663"/>
              <a:chExt cx="624" cy="336"/>
            </a:xfrm>
          </p:grpSpPr>
          <p:sp>
            <p:nvSpPr>
              <p:cNvPr id="792631" name="Rectangle 55"/>
              <p:cNvSpPr>
                <a:spLocks noChangeArrowheads="1"/>
              </p:cNvSpPr>
              <p:nvPr/>
            </p:nvSpPr>
            <p:spPr bwMode="auto">
              <a:xfrm>
                <a:off x="4001" y="663"/>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endParaRPr lang="zh-CN" altLang="en-US" sz="2400">
                  <a:solidFill>
                    <a:schemeClr val="bg2">
                      <a:lumMod val="10000"/>
                    </a:schemeClr>
                  </a:solidFill>
                  <a:latin typeface="Verdana" panose="020B0604030504040204" pitchFamily="34" charset="0"/>
                  <a:ea typeface="微软雅黑" panose="020B0503020204020204" pitchFamily="34" charset="-122"/>
                </a:endParaRPr>
              </a:p>
            </p:txBody>
          </p:sp>
          <p:sp>
            <p:nvSpPr>
              <p:cNvPr id="792632" name="Rectangle 56"/>
              <p:cNvSpPr>
                <a:spLocks noChangeArrowheads="1"/>
              </p:cNvSpPr>
              <p:nvPr/>
            </p:nvSpPr>
            <p:spPr bwMode="auto">
              <a:xfrm>
                <a:off x="3521" y="663"/>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r>
                  <a:rPr lang="en-US" altLang="zh-CN" sz="2400" dirty="0" err="1">
                    <a:solidFill>
                      <a:schemeClr val="bg2">
                        <a:lumMod val="10000"/>
                      </a:schemeClr>
                    </a:solidFill>
                    <a:latin typeface="Verdana" panose="020B0604030504040204" pitchFamily="34" charset="0"/>
                    <a:ea typeface="微软雅黑" panose="020B0503020204020204" pitchFamily="34" charset="-122"/>
                  </a:rPr>
                  <a:t>V2</a:t>
                </a:r>
                <a:endParaRPr lang="en-US" altLang="zh-CN" sz="2400" dirty="0">
                  <a:solidFill>
                    <a:schemeClr val="bg2">
                      <a:lumMod val="10000"/>
                    </a:schemeClr>
                  </a:solidFill>
                  <a:latin typeface="Verdana" panose="020B0604030504040204" pitchFamily="34" charset="0"/>
                  <a:ea typeface="微软雅黑" panose="020B0503020204020204" pitchFamily="34" charset="-122"/>
                </a:endParaRPr>
              </a:p>
            </p:txBody>
          </p:sp>
          <p:sp>
            <p:nvSpPr>
              <p:cNvPr id="792633" name="Line 57"/>
              <p:cNvSpPr>
                <a:spLocks noChangeShapeType="1"/>
              </p:cNvSpPr>
              <p:nvPr/>
            </p:nvSpPr>
            <p:spPr bwMode="auto">
              <a:xfrm>
                <a:off x="3521" y="663"/>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34" name="Line 58"/>
              <p:cNvSpPr>
                <a:spLocks noChangeShapeType="1"/>
              </p:cNvSpPr>
              <p:nvPr/>
            </p:nvSpPr>
            <p:spPr bwMode="auto">
              <a:xfrm>
                <a:off x="3521" y="999"/>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35" name="Line 59"/>
              <p:cNvSpPr>
                <a:spLocks noChangeShapeType="1"/>
              </p:cNvSpPr>
              <p:nvPr/>
            </p:nvSpPr>
            <p:spPr bwMode="auto">
              <a:xfrm>
                <a:off x="3521" y="663"/>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36" name="Line 60"/>
              <p:cNvSpPr>
                <a:spLocks noChangeShapeType="1"/>
              </p:cNvSpPr>
              <p:nvPr/>
            </p:nvSpPr>
            <p:spPr bwMode="auto">
              <a:xfrm>
                <a:off x="4001" y="663"/>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37" name="Line 61"/>
              <p:cNvSpPr>
                <a:spLocks noChangeShapeType="1"/>
              </p:cNvSpPr>
              <p:nvPr/>
            </p:nvSpPr>
            <p:spPr bwMode="auto">
              <a:xfrm>
                <a:off x="4145" y="663"/>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grpSp>
        <p:grpSp>
          <p:nvGrpSpPr>
            <p:cNvPr id="792832" name="Group 256"/>
            <p:cNvGrpSpPr>
              <a:grpSpLocks/>
            </p:cNvGrpSpPr>
            <p:nvPr/>
          </p:nvGrpSpPr>
          <p:grpSpPr bwMode="auto">
            <a:xfrm>
              <a:off x="6608763" y="1591834"/>
              <a:ext cx="990600" cy="481659"/>
              <a:chOff x="4337" y="663"/>
              <a:chExt cx="624" cy="336"/>
            </a:xfrm>
          </p:grpSpPr>
          <p:sp>
            <p:nvSpPr>
              <p:cNvPr id="792639" name="Rectangle 63"/>
              <p:cNvSpPr>
                <a:spLocks noChangeArrowheads="1"/>
              </p:cNvSpPr>
              <p:nvPr/>
            </p:nvSpPr>
            <p:spPr bwMode="auto">
              <a:xfrm>
                <a:off x="4817" y="663"/>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endParaRPr lang="zh-CN" altLang="en-US" sz="2400">
                  <a:solidFill>
                    <a:schemeClr val="bg2">
                      <a:lumMod val="10000"/>
                    </a:schemeClr>
                  </a:solidFill>
                  <a:latin typeface="Verdana" panose="020B0604030504040204" pitchFamily="34" charset="0"/>
                  <a:ea typeface="微软雅黑" panose="020B0503020204020204" pitchFamily="34" charset="-122"/>
                </a:endParaRPr>
              </a:p>
            </p:txBody>
          </p:sp>
          <p:sp>
            <p:nvSpPr>
              <p:cNvPr id="792640" name="Rectangle 64"/>
              <p:cNvSpPr>
                <a:spLocks noChangeArrowheads="1"/>
              </p:cNvSpPr>
              <p:nvPr/>
            </p:nvSpPr>
            <p:spPr bwMode="auto">
              <a:xfrm>
                <a:off x="4337" y="663"/>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r>
                  <a:rPr lang="en-US" altLang="zh-CN" sz="2400" dirty="0" err="1">
                    <a:solidFill>
                      <a:schemeClr val="bg2">
                        <a:lumMod val="10000"/>
                      </a:schemeClr>
                    </a:solidFill>
                    <a:latin typeface="Verdana" panose="020B0604030504040204" pitchFamily="34" charset="0"/>
                    <a:ea typeface="微软雅黑" panose="020B0503020204020204" pitchFamily="34" charset="-122"/>
                  </a:rPr>
                  <a:t>V3</a:t>
                </a:r>
                <a:endParaRPr lang="en-US" altLang="zh-CN" sz="2400" dirty="0">
                  <a:solidFill>
                    <a:schemeClr val="bg2">
                      <a:lumMod val="10000"/>
                    </a:schemeClr>
                  </a:solidFill>
                  <a:latin typeface="Verdana" panose="020B0604030504040204" pitchFamily="34" charset="0"/>
                  <a:ea typeface="微软雅黑" panose="020B0503020204020204" pitchFamily="34" charset="-122"/>
                </a:endParaRPr>
              </a:p>
            </p:txBody>
          </p:sp>
          <p:sp>
            <p:nvSpPr>
              <p:cNvPr id="792641" name="Line 65"/>
              <p:cNvSpPr>
                <a:spLocks noChangeShapeType="1"/>
              </p:cNvSpPr>
              <p:nvPr/>
            </p:nvSpPr>
            <p:spPr bwMode="auto">
              <a:xfrm>
                <a:off x="4337" y="663"/>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42" name="Line 66"/>
              <p:cNvSpPr>
                <a:spLocks noChangeShapeType="1"/>
              </p:cNvSpPr>
              <p:nvPr/>
            </p:nvSpPr>
            <p:spPr bwMode="auto">
              <a:xfrm>
                <a:off x="4337" y="999"/>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43" name="Line 67"/>
              <p:cNvSpPr>
                <a:spLocks noChangeShapeType="1"/>
              </p:cNvSpPr>
              <p:nvPr/>
            </p:nvSpPr>
            <p:spPr bwMode="auto">
              <a:xfrm>
                <a:off x="4337" y="663"/>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44" name="Line 68"/>
              <p:cNvSpPr>
                <a:spLocks noChangeShapeType="1"/>
              </p:cNvSpPr>
              <p:nvPr/>
            </p:nvSpPr>
            <p:spPr bwMode="auto">
              <a:xfrm>
                <a:off x="4817" y="663"/>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45" name="Line 69"/>
              <p:cNvSpPr>
                <a:spLocks noChangeShapeType="1"/>
              </p:cNvSpPr>
              <p:nvPr/>
            </p:nvSpPr>
            <p:spPr bwMode="auto">
              <a:xfrm>
                <a:off x="4961" y="663"/>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grpSp>
        <p:grpSp>
          <p:nvGrpSpPr>
            <p:cNvPr id="792845" name="Group 269"/>
            <p:cNvGrpSpPr>
              <a:grpSpLocks/>
            </p:cNvGrpSpPr>
            <p:nvPr/>
          </p:nvGrpSpPr>
          <p:grpSpPr bwMode="auto">
            <a:xfrm>
              <a:off x="5380038" y="2211110"/>
              <a:ext cx="990600" cy="481659"/>
              <a:chOff x="3521" y="1104"/>
              <a:chExt cx="624" cy="336"/>
            </a:xfrm>
          </p:grpSpPr>
          <p:sp>
            <p:nvSpPr>
              <p:cNvPr id="792647" name="Rectangle 71"/>
              <p:cNvSpPr>
                <a:spLocks noChangeArrowheads="1"/>
              </p:cNvSpPr>
              <p:nvPr/>
            </p:nvSpPr>
            <p:spPr bwMode="auto">
              <a:xfrm>
                <a:off x="4001" y="1104"/>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endParaRPr lang="zh-CN" altLang="en-US" sz="2400">
                  <a:solidFill>
                    <a:schemeClr val="bg2">
                      <a:lumMod val="10000"/>
                    </a:schemeClr>
                  </a:solidFill>
                  <a:latin typeface="Verdana" panose="020B0604030504040204" pitchFamily="34" charset="0"/>
                  <a:ea typeface="微软雅黑" panose="020B0503020204020204" pitchFamily="34" charset="-122"/>
                </a:endParaRPr>
              </a:p>
            </p:txBody>
          </p:sp>
          <p:sp>
            <p:nvSpPr>
              <p:cNvPr id="792648" name="Rectangle 72"/>
              <p:cNvSpPr>
                <a:spLocks noChangeArrowheads="1"/>
              </p:cNvSpPr>
              <p:nvPr/>
            </p:nvSpPr>
            <p:spPr bwMode="auto">
              <a:xfrm>
                <a:off x="3521" y="11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r>
                  <a:rPr lang="en-US" altLang="zh-CN" sz="2400" dirty="0" err="1">
                    <a:solidFill>
                      <a:schemeClr val="bg2">
                        <a:lumMod val="10000"/>
                      </a:schemeClr>
                    </a:solidFill>
                    <a:latin typeface="Verdana" panose="020B0604030504040204" pitchFamily="34" charset="0"/>
                    <a:ea typeface="微软雅黑" panose="020B0503020204020204" pitchFamily="34" charset="-122"/>
                  </a:rPr>
                  <a:t>V1</a:t>
                </a:r>
                <a:endParaRPr lang="en-US" altLang="zh-CN" sz="2400" dirty="0">
                  <a:solidFill>
                    <a:schemeClr val="bg2">
                      <a:lumMod val="10000"/>
                    </a:schemeClr>
                  </a:solidFill>
                  <a:latin typeface="Verdana" panose="020B0604030504040204" pitchFamily="34" charset="0"/>
                  <a:ea typeface="微软雅黑" panose="020B0503020204020204" pitchFamily="34" charset="-122"/>
                </a:endParaRPr>
              </a:p>
            </p:txBody>
          </p:sp>
          <p:sp>
            <p:nvSpPr>
              <p:cNvPr id="792649" name="Line 73"/>
              <p:cNvSpPr>
                <a:spLocks noChangeShapeType="1"/>
              </p:cNvSpPr>
              <p:nvPr/>
            </p:nvSpPr>
            <p:spPr bwMode="auto">
              <a:xfrm>
                <a:off x="3521" y="110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50" name="Line 74"/>
              <p:cNvSpPr>
                <a:spLocks noChangeShapeType="1"/>
              </p:cNvSpPr>
              <p:nvPr/>
            </p:nvSpPr>
            <p:spPr bwMode="auto">
              <a:xfrm>
                <a:off x="3521" y="1440"/>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51" name="Line 75"/>
              <p:cNvSpPr>
                <a:spLocks noChangeShapeType="1"/>
              </p:cNvSpPr>
              <p:nvPr/>
            </p:nvSpPr>
            <p:spPr bwMode="auto">
              <a:xfrm>
                <a:off x="3521" y="110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52" name="Line 76"/>
              <p:cNvSpPr>
                <a:spLocks noChangeShapeType="1"/>
              </p:cNvSpPr>
              <p:nvPr/>
            </p:nvSpPr>
            <p:spPr bwMode="auto">
              <a:xfrm>
                <a:off x="4001" y="1104"/>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53" name="Line 77"/>
              <p:cNvSpPr>
                <a:spLocks noChangeShapeType="1"/>
              </p:cNvSpPr>
              <p:nvPr/>
            </p:nvSpPr>
            <p:spPr bwMode="auto">
              <a:xfrm>
                <a:off x="4145" y="110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grpSp>
        <p:grpSp>
          <p:nvGrpSpPr>
            <p:cNvPr id="792863" name="Group 287"/>
            <p:cNvGrpSpPr>
              <a:grpSpLocks/>
            </p:cNvGrpSpPr>
            <p:nvPr/>
          </p:nvGrpSpPr>
          <p:grpSpPr bwMode="auto">
            <a:xfrm>
              <a:off x="6608763" y="2211110"/>
              <a:ext cx="990600" cy="481659"/>
              <a:chOff x="4337" y="1104"/>
              <a:chExt cx="624" cy="336"/>
            </a:xfrm>
          </p:grpSpPr>
          <p:sp>
            <p:nvSpPr>
              <p:cNvPr id="792655" name="Rectangle 79"/>
              <p:cNvSpPr>
                <a:spLocks noChangeArrowheads="1"/>
              </p:cNvSpPr>
              <p:nvPr/>
            </p:nvSpPr>
            <p:spPr bwMode="auto">
              <a:xfrm>
                <a:off x="4817" y="1104"/>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endParaRPr lang="zh-CN" altLang="en-US" sz="2400">
                  <a:solidFill>
                    <a:schemeClr val="bg2">
                      <a:lumMod val="10000"/>
                    </a:schemeClr>
                  </a:solidFill>
                  <a:latin typeface="Verdana" panose="020B0604030504040204" pitchFamily="34" charset="0"/>
                  <a:ea typeface="微软雅黑" panose="020B0503020204020204" pitchFamily="34" charset="-122"/>
                </a:endParaRPr>
              </a:p>
            </p:txBody>
          </p:sp>
          <p:sp>
            <p:nvSpPr>
              <p:cNvPr id="792656" name="Rectangle 80"/>
              <p:cNvSpPr>
                <a:spLocks noChangeArrowheads="1"/>
              </p:cNvSpPr>
              <p:nvPr/>
            </p:nvSpPr>
            <p:spPr bwMode="auto">
              <a:xfrm>
                <a:off x="4337" y="11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r>
                  <a:rPr lang="en-US" altLang="zh-CN" sz="2400" dirty="0" err="1">
                    <a:solidFill>
                      <a:schemeClr val="bg2">
                        <a:lumMod val="10000"/>
                      </a:schemeClr>
                    </a:solidFill>
                    <a:latin typeface="Verdana" panose="020B0604030504040204" pitchFamily="34" charset="0"/>
                    <a:ea typeface="微软雅黑" panose="020B0503020204020204" pitchFamily="34" charset="-122"/>
                  </a:rPr>
                  <a:t>V4</a:t>
                </a:r>
                <a:endParaRPr lang="en-US" altLang="zh-CN" sz="2400" dirty="0">
                  <a:solidFill>
                    <a:schemeClr val="bg2">
                      <a:lumMod val="10000"/>
                    </a:schemeClr>
                  </a:solidFill>
                  <a:latin typeface="Verdana" panose="020B0604030504040204" pitchFamily="34" charset="0"/>
                  <a:ea typeface="微软雅黑" panose="020B0503020204020204" pitchFamily="34" charset="-122"/>
                </a:endParaRPr>
              </a:p>
            </p:txBody>
          </p:sp>
          <p:sp>
            <p:nvSpPr>
              <p:cNvPr id="792657" name="Line 81"/>
              <p:cNvSpPr>
                <a:spLocks noChangeShapeType="1"/>
              </p:cNvSpPr>
              <p:nvPr/>
            </p:nvSpPr>
            <p:spPr bwMode="auto">
              <a:xfrm>
                <a:off x="4337" y="110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58" name="Line 82"/>
              <p:cNvSpPr>
                <a:spLocks noChangeShapeType="1"/>
              </p:cNvSpPr>
              <p:nvPr/>
            </p:nvSpPr>
            <p:spPr bwMode="auto">
              <a:xfrm>
                <a:off x="4337" y="1440"/>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59" name="Line 83"/>
              <p:cNvSpPr>
                <a:spLocks noChangeShapeType="1"/>
              </p:cNvSpPr>
              <p:nvPr/>
            </p:nvSpPr>
            <p:spPr bwMode="auto">
              <a:xfrm>
                <a:off x="4337" y="110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60" name="Line 84"/>
              <p:cNvSpPr>
                <a:spLocks noChangeShapeType="1"/>
              </p:cNvSpPr>
              <p:nvPr/>
            </p:nvSpPr>
            <p:spPr bwMode="auto">
              <a:xfrm>
                <a:off x="4817" y="1104"/>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61" name="Line 85"/>
              <p:cNvSpPr>
                <a:spLocks noChangeShapeType="1"/>
              </p:cNvSpPr>
              <p:nvPr/>
            </p:nvSpPr>
            <p:spPr bwMode="auto">
              <a:xfrm>
                <a:off x="4961" y="110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grpSp>
        <p:grpSp>
          <p:nvGrpSpPr>
            <p:cNvPr id="792834" name="Group 258"/>
            <p:cNvGrpSpPr>
              <a:grpSpLocks/>
            </p:cNvGrpSpPr>
            <p:nvPr/>
          </p:nvGrpSpPr>
          <p:grpSpPr bwMode="auto">
            <a:xfrm>
              <a:off x="7832725" y="2211110"/>
              <a:ext cx="990600" cy="481659"/>
              <a:chOff x="5023" y="1104"/>
              <a:chExt cx="624" cy="336"/>
            </a:xfrm>
          </p:grpSpPr>
          <p:sp>
            <p:nvSpPr>
              <p:cNvPr id="792663" name="Rectangle 87"/>
              <p:cNvSpPr>
                <a:spLocks noChangeArrowheads="1"/>
              </p:cNvSpPr>
              <p:nvPr/>
            </p:nvSpPr>
            <p:spPr bwMode="auto">
              <a:xfrm>
                <a:off x="5503" y="1104"/>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endParaRPr lang="zh-CN" altLang="en-US" sz="2400">
                  <a:solidFill>
                    <a:schemeClr val="bg2">
                      <a:lumMod val="10000"/>
                    </a:schemeClr>
                  </a:solidFill>
                  <a:latin typeface="Verdana" panose="020B0604030504040204" pitchFamily="34" charset="0"/>
                  <a:ea typeface="微软雅黑" panose="020B0503020204020204" pitchFamily="34" charset="-122"/>
                </a:endParaRPr>
              </a:p>
            </p:txBody>
          </p:sp>
          <p:sp>
            <p:nvSpPr>
              <p:cNvPr id="792664" name="Rectangle 88"/>
              <p:cNvSpPr>
                <a:spLocks noChangeArrowheads="1"/>
              </p:cNvSpPr>
              <p:nvPr/>
            </p:nvSpPr>
            <p:spPr bwMode="auto">
              <a:xfrm>
                <a:off x="5023" y="11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r>
                  <a:rPr lang="en-US" altLang="zh-CN" sz="2400" dirty="0" err="1">
                    <a:solidFill>
                      <a:schemeClr val="bg2">
                        <a:lumMod val="10000"/>
                      </a:schemeClr>
                    </a:solidFill>
                    <a:latin typeface="Verdana" panose="020B0604030504040204" pitchFamily="34" charset="0"/>
                    <a:ea typeface="微软雅黑" panose="020B0503020204020204" pitchFamily="34" charset="-122"/>
                  </a:rPr>
                  <a:t>V5</a:t>
                </a:r>
                <a:endParaRPr lang="en-US" altLang="zh-CN" sz="2400" dirty="0">
                  <a:solidFill>
                    <a:schemeClr val="bg2">
                      <a:lumMod val="10000"/>
                    </a:schemeClr>
                  </a:solidFill>
                  <a:latin typeface="Verdana" panose="020B0604030504040204" pitchFamily="34" charset="0"/>
                  <a:ea typeface="微软雅黑" panose="020B0503020204020204" pitchFamily="34" charset="-122"/>
                </a:endParaRPr>
              </a:p>
            </p:txBody>
          </p:sp>
          <p:sp>
            <p:nvSpPr>
              <p:cNvPr id="792665" name="Line 89"/>
              <p:cNvSpPr>
                <a:spLocks noChangeShapeType="1"/>
              </p:cNvSpPr>
              <p:nvPr/>
            </p:nvSpPr>
            <p:spPr bwMode="auto">
              <a:xfrm>
                <a:off x="5023" y="110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66" name="Line 90"/>
              <p:cNvSpPr>
                <a:spLocks noChangeShapeType="1"/>
              </p:cNvSpPr>
              <p:nvPr/>
            </p:nvSpPr>
            <p:spPr bwMode="auto">
              <a:xfrm>
                <a:off x="5023" y="1440"/>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67" name="Line 91"/>
              <p:cNvSpPr>
                <a:spLocks noChangeShapeType="1"/>
              </p:cNvSpPr>
              <p:nvPr/>
            </p:nvSpPr>
            <p:spPr bwMode="auto">
              <a:xfrm>
                <a:off x="5023" y="110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68" name="Line 92"/>
              <p:cNvSpPr>
                <a:spLocks noChangeShapeType="1"/>
              </p:cNvSpPr>
              <p:nvPr/>
            </p:nvSpPr>
            <p:spPr bwMode="auto">
              <a:xfrm>
                <a:off x="5503" y="1104"/>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69" name="Line 93"/>
              <p:cNvSpPr>
                <a:spLocks noChangeShapeType="1"/>
              </p:cNvSpPr>
              <p:nvPr/>
            </p:nvSpPr>
            <p:spPr bwMode="auto">
              <a:xfrm>
                <a:off x="5647" y="110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grpSp>
        <p:grpSp>
          <p:nvGrpSpPr>
            <p:cNvPr id="792844" name="Group 268"/>
            <p:cNvGrpSpPr>
              <a:grpSpLocks/>
            </p:cNvGrpSpPr>
            <p:nvPr/>
          </p:nvGrpSpPr>
          <p:grpSpPr bwMode="auto">
            <a:xfrm>
              <a:off x="5380038" y="2847589"/>
              <a:ext cx="990600" cy="481659"/>
              <a:chOff x="3521" y="1536"/>
              <a:chExt cx="624" cy="336"/>
            </a:xfrm>
          </p:grpSpPr>
          <p:sp>
            <p:nvSpPr>
              <p:cNvPr id="792671" name="Rectangle 95"/>
              <p:cNvSpPr>
                <a:spLocks noChangeArrowheads="1"/>
              </p:cNvSpPr>
              <p:nvPr/>
            </p:nvSpPr>
            <p:spPr bwMode="auto">
              <a:xfrm>
                <a:off x="4001" y="1536"/>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endParaRPr lang="zh-CN" altLang="en-US" sz="2400">
                  <a:solidFill>
                    <a:schemeClr val="bg2">
                      <a:lumMod val="10000"/>
                    </a:schemeClr>
                  </a:solidFill>
                  <a:latin typeface="Verdana" panose="020B0604030504040204" pitchFamily="34" charset="0"/>
                  <a:ea typeface="微软雅黑" panose="020B0503020204020204" pitchFamily="34" charset="-122"/>
                </a:endParaRPr>
              </a:p>
            </p:txBody>
          </p:sp>
          <p:sp>
            <p:nvSpPr>
              <p:cNvPr id="792672" name="Rectangle 96"/>
              <p:cNvSpPr>
                <a:spLocks noChangeArrowheads="1"/>
              </p:cNvSpPr>
              <p:nvPr/>
            </p:nvSpPr>
            <p:spPr bwMode="auto">
              <a:xfrm>
                <a:off x="3521" y="1536"/>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r>
                  <a:rPr lang="en-US" altLang="zh-CN" sz="2400" dirty="0" err="1">
                    <a:solidFill>
                      <a:schemeClr val="bg2">
                        <a:lumMod val="10000"/>
                      </a:schemeClr>
                    </a:solidFill>
                    <a:latin typeface="Verdana" panose="020B0604030504040204" pitchFamily="34" charset="0"/>
                    <a:ea typeface="微软雅黑" panose="020B0503020204020204" pitchFamily="34" charset="-122"/>
                  </a:rPr>
                  <a:t>V1</a:t>
                </a:r>
                <a:endParaRPr lang="en-US" altLang="zh-CN" sz="2400" dirty="0">
                  <a:solidFill>
                    <a:schemeClr val="bg2">
                      <a:lumMod val="10000"/>
                    </a:schemeClr>
                  </a:solidFill>
                  <a:latin typeface="Verdana" panose="020B0604030504040204" pitchFamily="34" charset="0"/>
                  <a:ea typeface="微软雅黑" panose="020B0503020204020204" pitchFamily="34" charset="-122"/>
                </a:endParaRPr>
              </a:p>
            </p:txBody>
          </p:sp>
          <p:sp>
            <p:nvSpPr>
              <p:cNvPr id="792673" name="Line 97"/>
              <p:cNvSpPr>
                <a:spLocks noChangeShapeType="1"/>
              </p:cNvSpPr>
              <p:nvPr/>
            </p:nvSpPr>
            <p:spPr bwMode="auto">
              <a:xfrm>
                <a:off x="3521" y="1536"/>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74" name="Line 98"/>
              <p:cNvSpPr>
                <a:spLocks noChangeShapeType="1"/>
              </p:cNvSpPr>
              <p:nvPr/>
            </p:nvSpPr>
            <p:spPr bwMode="auto">
              <a:xfrm>
                <a:off x="3521" y="1872"/>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75" name="Line 99"/>
              <p:cNvSpPr>
                <a:spLocks noChangeShapeType="1"/>
              </p:cNvSpPr>
              <p:nvPr/>
            </p:nvSpPr>
            <p:spPr bwMode="auto">
              <a:xfrm>
                <a:off x="3521" y="1536"/>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76" name="Line 100"/>
              <p:cNvSpPr>
                <a:spLocks noChangeShapeType="1"/>
              </p:cNvSpPr>
              <p:nvPr/>
            </p:nvSpPr>
            <p:spPr bwMode="auto">
              <a:xfrm>
                <a:off x="4001" y="1536"/>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77" name="Line 101"/>
              <p:cNvSpPr>
                <a:spLocks noChangeShapeType="1"/>
              </p:cNvSpPr>
              <p:nvPr/>
            </p:nvSpPr>
            <p:spPr bwMode="auto">
              <a:xfrm>
                <a:off x="4145" y="1536"/>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grpSp>
        <p:grpSp>
          <p:nvGrpSpPr>
            <p:cNvPr id="792862" name="Group 286"/>
            <p:cNvGrpSpPr>
              <a:grpSpLocks/>
            </p:cNvGrpSpPr>
            <p:nvPr/>
          </p:nvGrpSpPr>
          <p:grpSpPr bwMode="auto">
            <a:xfrm>
              <a:off x="6608763" y="2847589"/>
              <a:ext cx="990600" cy="481659"/>
              <a:chOff x="4337" y="1536"/>
              <a:chExt cx="624" cy="336"/>
            </a:xfrm>
          </p:grpSpPr>
          <p:sp>
            <p:nvSpPr>
              <p:cNvPr id="792679" name="Rectangle 103"/>
              <p:cNvSpPr>
                <a:spLocks noChangeArrowheads="1"/>
              </p:cNvSpPr>
              <p:nvPr/>
            </p:nvSpPr>
            <p:spPr bwMode="auto">
              <a:xfrm>
                <a:off x="4817" y="1536"/>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endParaRPr lang="zh-CN" altLang="en-US" sz="2400">
                  <a:solidFill>
                    <a:schemeClr val="bg2">
                      <a:lumMod val="10000"/>
                    </a:schemeClr>
                  </a:solidFill>
                  <a:latin typeface="Verdana" panose="020B0604030504040204" pitchFamily="34" charset="0"/>
                  <a:ea typeface="微软雅黑" panose="020B0503020204020204" pitchFamily="34" charset="-122"/>
                </a:endParaRPr>
              </a:p>
            </p:txBody>
          </p:sp>
          <p:sp>
            <p:nvSpPr>
              <p:cNvPr id="792680" name="Rectangle 104"/>
              <p:cNvSpPr>
                <a:spLocks noChangeArrowheads="1"/>
              </p:cNvSpPr>
              <p:nvPr/>
            </p:nvSpPr>
            <p:spPr bwMode="auto">
              <a:xfrm>
                <a:off x="4337" y="1536"/>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r>
                  <a:rPr lang="en-US" altLang="zh-CN" sz="2400" dirty="0" err="1">
                    <a:solidFill>
                      <a:schemeClr val="bg2">
                        <a:lumMod val="10000"/>
                      </a:schemeClr>
                    </a:solidFill>
                    <a:latin typeface="Verdana" panose="020B0604030504040204" pitchFamily="34" charset="0"/>
                    <a:ea typeface="微软雅黑" panose="020B0503020204020204" pitchFamily="34" charset="-122"/>
                  </a:rPr>
                  <a:t>V6</a:t>
                </a:r>
                <a:endParaRPr lang="en-US" altLang="zh-CN" sz="2400" dirty="0">
                  <a:solidFill>
                    <a:schemeClr val="bg2">
                      <a:lumMod val="10000"/>
                    </a:schemeClr>
                  </a:solidFill>
                  <a:latin typeface="Verdana" panose="020B0604030504040204" pitchFamily="34" charset="0"/>
                  <a:ea typeface="微软雅黑" panose="020B0503020204020204" pitchFamily="34" charset="-122"/>
                </a:endParaRPr>
              </a:p>
            </p:txBody>
          </p:sp>
          <p:sp>
            <p:nvSpPr>
              <p:cNvPr id="792681" name="Line 105"/>
              <p:cNvSpPr>
                <a:spLocks noChangeShapeType="1"/>
              </p:cNvSpPr>
              <p:nvPr/>
            </p:nvSpPr>
            <p:spPr bwMode="auto">
              <a:xfrm>
                <a:off x="4337" y="1536"/>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82" name="Line 106"/>
              <p:cNvSpPr>
                <a:spLocks noChangeShapeType="1"/>
              </p:cNvSpPr>
              <p:nvPr/>
            </p:nvSpPr>
            <p:spPr bwMode="auto">
              <a:xfrm>
                <a:off x="4337" y="1872"/>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83" name="Line 107"/>
              <p:cNvSpPr>
                <a:spLocks noChangeShapeType="1"/>
              </p:cNvSpPr>
              <p:nvPr/>
            </p:nvSpPr>
            <p:spPr bwMode="auto">
              <a:xfrm>
                <a:off x="4337" y="1536"/>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84" name="Line 108"/>
              <p:cNvSpPr>
                <a:spLocks noChangeShapeType="1"/>
              </p:cNvSpPr>
              <p:nvPr/>
            </p:nvSpPr>
            <p:spPr bwMode="auto">
              <a:xfrm>
                <a:off x="4817" y="1536"/>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85" name="Line 109"/>
              <p:cNvSpPr>
                <a:spLocks noChangeShapeType="1"/>
              </p:cNvSpPr>
              <p:nvPr/>
            </p:nvSpPr>
            <p:spPr bwMode="auto">
              <a:xfrm>
                <a:off x="4961" y="1536"/>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grpSp>
        <p:grpSp>
          <p:nvGrpSpPr>
            <p:cNvPr id="792835" name="Group 259"/>
            <p:cNvGrpSpPr>
              <a:grpSpLocks/>
            </p:cNvGrpSpPr>
            <p:nvPr/>
          </p:nvGrpSpPr>
          <p:grpSpPr bwMode="auto">
            <a:xfrm>
              <a:off x="7832725" y="2847589"/>
              <a:ext cx="990600" cy="481659"/>
              <a:chOff x="5023" y="1536"/>
              <a:chExt cx="624" cy="336"/>
            </a:xfrm>
          </p:grpSpPr>
          <p:sp>
            <p:nvSpPr>
              <p:cNvPr id="792687" name="Rectangle 111"/>
              <p:cNvSpPr>
                <a:spLocks noChangeArrowheads="1"/>
              </p:cNvSpPr>
              <p:nvPr/>
            </p:nvSpPr>
            <p:spPr bwMode="auto">
              <a:xfrm>
                <a:off x="5503" y="1536"/>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endParaRPr lang="zh-CN" altLang="en-US" sz="2400">
                  <a:solidFill>
                    <a:schemeClr val="bg2">
                      <a:lumMod val="10000"/>
                    </a:schemeClr>
                  </a:solidFill>
                  <a:latin typeface="Verdana" panose="020B0604030504040204" pitchFamily="34" charset="0"/>
                  <a:ea typeface="微软雅黑" panose="020B0503020204020204" pitchFamily="34" charset="-122"/>
                </a:endParaRPr>
              </a:p>
            </p:txBody>
          </p:sp>
          <p:sp>
            <p:nvSpPr>
              <p:cNvPr id="792688" name="Rectangle 112"/>
              <p:cNvSpPr>
                <a:spLocks noChangeArrowheads="1"/>
              </p:cNvSpPr>
              <p:nvPr/>
            </p:nvSpPr>
            <p:spPr bwMode="auto">
              <a:xfrm>
                <a:off x="5023" y="1536"/>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r>
                  <a:rPr lang="en-US" altLang="zh-CN" sz="2400" dirty="0" err="1">
                    <a:solidFill>
                      <a:schemeClr val="bg2">
                        <a:lumMod val="10000"/>
                      </a:schemeClr>
                    </a:solidFill>
                    <a:latin typeface="Verdana" panose="020B0604030504040204" pitchFamily="34" charset="0"/>
                    <a:ea typeface="微软雅黑" panose="020B0503020204020204" pitchFamily="34" charset="-122"/>
                  </a:rPr>
                  <a:t>V7</a:t>
                </a:r>
                <a:endParaRPr lang="en-US" altLang="zh-CN" sz="2400" dirty="0">
                  <a:solidFill>
                    <a:schemeClr val="bg2">
                      <a:lumMod val="10000"/>
                    </a:schemeClr>
                  </a:solidFill>
                  <a:latin typeface="Verdana" panose="020B0604030504040204" pitchFamily="34" charset="0"/>
                  <a:ea typeface="微软雅黑" panose="020B0503020204020204" pitchFamily="34" charset="-122"/>
                </a:endParaRPr>
              </a:p>
            </p:txBody>
          </p:sp>
          <p:sp>
            <p:nvSpPr>
              <p:cNvPr id="792689" name="Line 113"/>
              <p:cNvSpPr>
                <a:spLocks noChangeShapeType="1"/>
              </p:cNvSpPr>
              <p:nvPr/>
            </p:nvSpPr>
            <p:spPr bwMode="auto">
              <a:xfrm>
                <a:off x="5023" y="1536"/>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90" name="Line 114"/>
              <p:cNvSpPr>
                <a:spLocks noChangeShapeType="1"/>
              </p:cNvSpPr>
              <p:nvPr/>
            </p:nvSpPr>
            <p:spPr bwMode="auto">
              <a:xfrm>
                <a:off x="5023" y="1872"/>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91" name="Line 115"/>
              <p:cNvSpPr>
                <a:spLocks noChangeShapeType="1"/>
              </p:cNvSpPr>
              <p:nvPr/>
            </p:nvSpPr>
            <p:spPr bwMode="auto">
              <a:xfrm>
                <a:off x="5023" y="1536"/>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92" name="Line 116"/>
              <p:cNvSpPr>
                <a:spLocks noChangeShapeType="1"/>
              </p:cNvSpPr>
              <p:nvPr/>
            </p:nvSpPr>
            <p:spPr bwMode="auto">
              <a:xfrm>
                <a:off x="5503" y="1536"/>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93" name="Line 117"/>
              <p:cNvSpPr>
                <a:spLocks noChangeShapeType="1"/>
              </p:cNvSpPr>
              <p:nvPr/>
            </p:nvSpPr>
            <p:spPr bwMode="auto">
              <a:xfrm>
                <a:off x="5647" y="1536"/>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grpSp>
        <p:grpSp>
          <p:nvGrpSpPr>
            <p:cNvPr id="792843" name="Group 267"/>
            <p:cNvGrpSpPr>
              <a:grpSpLocks/>
            </p:cNvGrpSpPr>
            <p:nvPr/>
          </p:nvGrpSpPr>
          <p:grpSpPr bwMode="auto">
            <a:xfrm>
              <a:off x="5380038" y="3482633"/>
              <a:ext cx="990600" cy="481659"/>
              <a:chOff x="3521" y="1968"/>
              <a:chExt cx="624" cy="336"/>
            </a:xfrm>
          </p:grpSpPr>
          <p:sp>
            <p:nvSpPr>
              <p:cNvPr id="792695" name="Rectangle 119"/>
              <p:cNvSpPr>
                <a:spLocks noChangeArrowheads="1"/>
              </p:cNvSpPr>
              <p:nvPr/>
            </p:nvSpPr>
            <p:spPr bwMode="auto">
              <a:xfrm>
                <a:off x="4001" y="1968"/>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endParaRPr lang="zh-CN" altLang="en-US" sz="2400">
                  <a:solidFill>
                    <a:schemeClr val="bg2">
                      <a:lumMod val="10000"/>
                    </a:schemeClr>
                  </a:solidFill>
                  <a:latin typeface="Verdana" panose="020B0604030504040204" pitchFamily="34" charset="0"/>
                  <a:ea typeface="微软雅黑" panose="020B0503020204020204" pitchFamily="34" charset="-122"/>
                </a:endParaRPr>
              </a:p>
            </p:txBody>
          </p:sp>
          <p:sp>
            <p:nvSpPr>
              <p:cNvPr id="792696" name="Rectangle 120"/>
              <p:cNvSpPr>
                <a:spLocks noChangeArrowheads="1"/>
              </p:cNvSpPr>
              <p:nvPr/>
            </p:nvSpPr>
            <p:spPr bwMode="auto">
              <a:xfrm>
                <a:off x="3521" y="1968"/>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r>
                  <a:rPr lang="en-US" altLang="zh-CN" sz="2400" dirty="0" err="1">
                    <a:solidFill>
                      <a:schemeClr val="bg2">
                        <a:lumMod val="10000"/>
                      </a:schemeClr>
                    </a:solidFill>
                    <a:latin typeface="Verdana" panose="020B0604030504040204" pitchFamily="34" charset="0"/>
                    <a:ea typeface="微软雅黑" panose="020B0503020204020204" pitchFamily="34" charset="-122"/>
                  </a:rPr>
                  <a:t>V2</a:t>
                </a:r>
                <a:endParaRPr lang="en-US" altLang="zh-CN" sz="2400" dirty="0">
                  <a:solidFill>
                    <a:schemeClr val="bg2">
                      <a:lumMod val="10000"/>
                    </a:schemeClr>
                  </a:solidFill>
                  <a:latin typeface="Verdana" panose="020B0604030504040204" pitchFamily="34" charset="0"/>
                  <a:ea typeface="微软雅黑" panose="020B0503020204020204" pitchFamily="34" charset="-122"/>
                </a:endParaRPr>
              </a:p>
            </p:txBody>
          </p:sp>
          <p:sp>
            <p:nvSpPr>
              <p:cNvPr id="792697" name="Line 121"/>
              <p:cNvSpPr>
                <a:spLocks noChangeShapeType="1"/>
              </p:cNvSpPr>
              <p:nvPr/>
            </p:nvSpPr>
            <p:spPr bwMode="auto">
              <a:xfrm>
                <a:off x="3521" y="1968"/>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98" name="Line 122"/>
              <p:cNvSpPr>
                <a:spLocks noChangeShapeType="1"/>
              </p:cNvSpPr>
              <p:nvPr/>
            </p:nvSpPr>
            <p:spPr bwMode="auto">
              <a:xfrm>
                <a:off x="3521" y="230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699" name="Line 123"/>
              <p:cNvSpPr>
                <a:spLocks noChangeShapeType="1"/>
              </p:cNvSpPr>
              <p:nvPr/>
            </p:nvSpPr>
            <p:spPr bwMode="auto">
              <a:xfrm>
                <a:off x="3521" y="196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00" name="Line 124"/>
              <p:cNvSpPr>
                <a:spLocks noChangeShapeType="1"/>
              </p:cNvSpPr>
              <p:nvPr/>
            </p:nvSpPr>
            <p:spPr bwMode="auto">
              <a:xfrm>
                <a:off x="4001" y="1968"/>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01" name="Line 125"/>
              <p:cNvSpPr>
                <a:spLocks noChangeShapeType="1"/>
              </p:cNvSpPr>
              <p:nvPr/>
            </p:nvSpPr>
            <p:spPr bwMode="auto">
              <a:xfrm>
                <a:off x="4145" y="196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grpSp>
        <p:grpSp>
          <p:nvGrpSpPr>
            <p:cNvPr id="792836" name="Group 260"/>
            <p:cNvGrpSpPr>
              <a:grpSpLocks/>
            </p:cNvGrpSpPr>
            <p:nvPr/>
          </p:nvGrpSpPr>
          <p:grpSpPr bwMode="auto">
            <a:xfrm>
              <a:off x="6608763" y="3482633"/>
              <a:ext cx="990600" cy="481659"/>
              <a:chOff x="4337" y="1968"/>
              <a:chExt cx="624" cy="336"/>
            </a:xfrm>
          </p:grpSpPr>
          <p:sp>
            <p:nvSpPr>
              <p:cNvPr id="792703" name="Rectangle 127"/>
              <p:cNvSpPr>
                <a:spLocks noChangeArrowheads="1"/>
              </p:cNvSpPr>
              <p:nvPr/>
            </p:nvSpPr>
            <p:spPr bwMode="auto">
              <a:xfrm>
                <a:off x="4817" y="1968"/>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endParaRPr lang="zh-CN" altLang="en-US" sz="2400">
                  <a:solidFill>
                    <a:schemeClr val="bg2">
                      <a:lumMod val="10000"/>
                    </a:schemeClr>
                  </a:solidFill>
                  <a:latin typeface="Verdana" panose="020B0604030504040204" pitchFamily="34" charset="0"/>
                  <a:ea typeface="微软雅黑" panose="020B0503020204020204" pitchFamily="34" charset="-122"/>
                </a:endParaRPr>
              </a:p>
            </p:txBody>
          </p:sp>
          <p:sp>
            <p:nvSpPr>
              <p:cNvPr id="792704" name="Rectangle 128"/>
              <p:cNvSpPr>
                <a:spLocks noChangeArrowheads="1"/>
              </p:cNvSpPr>
              <p:nvPr/>
            </p:nvSpPr>
            <p:spPr bwMode="auto">
              <a:xfrm>
                <a:off x="4337" y="1968"/>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r>
                  <a:rPr lang="en-US" altLang="zh-CN" sz="2400" dirty="0" err="1">
                    <a:solidFill>
                      <a:schemeClr val="bg2">
                        <a:lumMod val="10000"/>
                      </a:schemeClr>
                    </a:solidFill>
                    <a:latin typeface="Verdana" panose="020B0604030504040204" pitchFamily="34" charset="0"/>
                    <a:ea typeface="微软雅黑" panose="020B0503020204020204" pitchFamily="34" charset="-122"/>
                  </a:rPr>
                  <a:t>V8</a:t>
                </a:r>
                <a:endParaRPr lang="en-US" altLang="zh-CN" sz="2400" dirty="0">
                  <a:solidFill>
                    <a:schemeClr val="bg2">
                      <a:lumMod val="10000"/>
                    </a:schemeClr>
                  </a:solidFill>
                  <a:latin typeface="Verdana" panose="020B0604030504040204" pitchFamily="34" charset="0"/>
                  <a:ea typeface="微软雅黑" panose="020B0503020204020204" pitchFamily="34" charset="-122"/>
                </a:endParaRPr>
              </a:p>
            </p:txBody>
          </p:sp>
          <p:sp>
            <p:nvSpPr>
              <p:cNvPr id="792705" name="Line 129"/>
              <p:cNvSpPr>
                <a:spLocks noChangeShapeType="1"/>
              </p:cNvSpPr>
              <p:nvPr/>
            </p:nvSpPr>
            <p:spPr bwMode="auto">
              <a:xfrm>
                <a:off x="4337" y="1968"/>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06" name="Line 130"/>
              <p:cNvSpPr>
                <a:spLocks noChangeShapeType="1"/>
              </p:cNvSpPr>
              <p:nvPr/>
            </p:nvSpPr>
            <p:spPr bwMode="auto">
              <a:xfrm>
                <a:off x="4337" y="230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07" name="Line 131"/>
              <p:cNvSpPr>
                <a:spLocks noChangeShapeType="1"/>
              </p:cNvSpPr>
              <p:nvPr/>
            </p:nvSpPr>
            <p:spPr bwMode="auto">
              <a:xfrm>
                <a:off x="4337" y="196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08" name="Line 132"/>
              <p:cNvSpPr>
                <a:spLocks noChangeShapeType="1"/>
              </p:cNvSpPr>
              <p:nvPr/>
            </p:nvSpPr>
            <p:spPr bwMode="auto">
              <a:xfrm>
                <a:off x="4817" y="1968"/>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09" name="Line 133"/>
              <p:cNvSpPr>
                <a:spLocks noChangeShapeType="1"/>
              </p:cNvSpPr>
              <p:nvPr/>
            </p:nvSpPr>
            <p:spPr bwMode="auto">
              <a:xfrm>
                <a:off x="4961" y="196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grpSp>
        <p:grpSp>
          <p:nvGrpSpPr>
            <p:cNvPr id="792842" name="Group 266"/>
            <p:cNvGrpSpPr>
              <a:grpSpLocks/>
            </p:cNvGrpSpPr>
            <p:nvPr/>
          </p:nvGrpSpPr>
          <p:grpSpPr bwMode="auto">
            <a:xfrm>
              <a:off x="5380038" y="4117678"/>
              <a:ext cx="990600" cy="481659"/>
              <a:chOff x="3569" y="2448"/>
              <a:chExt cx="624" cy="336"/>
            </a:xfrm>
          </p:grpSpPr>
          <p:sp>
            <p:nvSpPr>
              <p:cNvPr id="792711" name="Rectangle 135"/>
              <p:cNvSpPr>
                <a:spLocks noChangeArrowheads="1"/>
              </p:cNvSpPr>
              <p:nvPr/>
            </p:nvSpPr>
            <p:spPr bwMode="auto">
              <a:xfrm>
                <a:off x="4049" y="2448"/>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endParaRPr lang="zh-CN" altLang="en-US" sz="2400">
                  <a:solidFill>
                    <a:schemeClr val="bg2">
                      <a:lumMod val="10000"/>
                    </a:schemeClr>
                  </a:solidFill>
                  <a:latin typeface="Verdana" panose="020B0604030504040204" pitchFamily="34" charset="0"/>
                  <a:ea typeface="微软雅黑" panose="020B0503020204020204" pitchFamily="34" charset="-122"/>
                </a:endParaRPr>
              </a:p>
            </p:txBody>
          </p:sp>
          <p:sp>
            <p:nvSpPr>
              <p:cNvPr id="792712" name="Rectangle 136"/>
              <p:cNvSpPr>
                <a:spLocks noChangeArrowheads="1"/>
              </p:cNvSpPr>
              <p:nvPr/>
            </p:nvSpPr>
            <p:spPr bwMode="auto">
              <a:xfrm>
                <a:off x="3569" y="2448"/>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r>
                  <a:rPr lang="en-US" altLang="zh-CN" sz="2400" dirty="0" err="1">
                    <a:solidFill>
                      <a:schemeClr val="bg2">
                        <a:lumMod val="10000"/>
                      </a:schemeClr>
                    </a:solidFill>
                    <a:latin typeface="Verdana" panose="020B0604030504040204" pitchFamily="34" charset="0"/>
                    <a:ea typeface="微软雅黑" panose="020B0503020204020204" pitchFamily="34" charset="-122"/>
                  </a:rPr>
                  <a:t>V2</a:t>
                </a:r>
                <a:endParaRPr lang="en-US" altLang="zh-CN" sz="2400" dirty="0">
                  <a:solidFill>
                    <a:schemeClr val="bg2">
                      <a:lumMod val="10000"/>
                    </a:schemeClr>
                  </a:solidFill>
                  <a:latin typeface="Verdana" panose="020B0604030504040204" pitchFamily="34" charset="0"/>
                  <a:ea typeface="微软雅黑" panose="020B0503020204020204" pitchFamily="34" charset="-122"/>
                </a:endParaRPr>
              </a:p>
            </p:txBody>
          </p:sp>
          <p:sp>
            <p:nvSpPr>
              <p:cNvPr id="792713" name="Line 137"/>
              <p:cNvSpPr>
                <a:spLocks noChangeShapeType="1"/>
              </p:cNvSpPr>
              <p:nvPr/>
            </p:nvSpPr>
            <p:spPr bwMode="auto">
              <a:xfrm>
                <a:off x="3569" y="2448"/>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14" name="Line 138"/>
              <p:cNvSpPr>
                <a:spLocks noChangeShapeType="1"/>
              </p:cNvSpPr>
              <p:nvPr/>
            </p:nvSpPr>
            <p:spPr bwMode="auto">
              <a:xfrm>
                <a:off x="3569" y="278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15" name="Line 139"/>
              <p:cNvSpPr>
                <a:spLocks noChangeShapeType="1"/>
              </p:cNvSpPr>
              <p:nvPr/>
            </p:nvSpPr>
            <p:spPr bwMode="auto">
              <a:xfrm>
                <a:off x="3569" y="244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16" name="Line 140"/>
              <p:cNvSpPr>
                <a:spLocks noChangeShapeType="1"/>
              </p:cNvSpPr>
              <p:nvPr/>
            </p:nvSpPr>
            <p:spPr bwMode="auto">
              <a:xfrm>
                <a:off x="4049" y="2448"/>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17" name="Line 141"/>
              <p:cNvSpPr>
                <a:spLocks noChangeShapeType="1"/>
              </p:cNvSpPr>
              <p:nvPr/>
            </p:nvSpPr>
            <p:spPr bwMode="auto">
              <a:xfrm>
                <a:off x="4193" y="244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grpSp>
        <p:grpSp>
          <p:nvGrpSpPr>
            <p:cNvPr id="792861" name="Group 285"/>
            <p:cNvGrpSpPr>
              <a:grpSpLocks/>
            </p:cNvGrpSpPr>
            <p:nvPr/>
          </p:nvGrpSpPr>
          <p:grpSpPr bwMode="auto">
            <a:xfrm>
              <a:off x="6608763" y="4117678"/>
              <a:ext cx="990600" cy="481659"/>
              <a:chOff x="4385" y="2448"/>
              <a:chExt cx="624" cy="336"/>
            </a:xfrm>
          </p:grpSpPr>
          <p:sp>
            <p:nvSpPr>
              <p:cNvPr id="792719" name="Rectangle 143"/>
              <p:cNvSpPr>
                <a:spLocks noChangeArrowheads="1"/>
              </p:cNvSpPr>
              <p:nvPr/>
            </p:nvSpPr>
            <p:spPr bwMode="auto">
              <a:xfrm>
                <a:off x="4865" y="2448"/>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endParaRPr lang="zh-CN" altLang="en-US" sz="2400">
                  <a:solidFill>
                    <a:schemeClr val="bg2">
                      <a:lumMod val="10000"/>
                    </a:schemeClr>
                  </a:solidFill>
                  <a:latin typeface="Verdana" panose="020B0604030504040204" pitchFamily="34" charset="0"/>
                  <a:ea typeface="微软雅黑" panose="020B0503020204020204" pitchFamily="34" charset="-122"/>
                </a:endParaRPr>
              </a:p>
            </p:txBody>
          </p:sp>
          <p:sp>
            <p:nvSpPr>
              <p:cNvPr id="792720" name="Rectangle 144"/>
              <p:cNvSpPr>
                <a:spLocks noChangeArrowheads="1"/>
              </p:cNvSpPr>
              <p:nvPr/>
            </p:nvSpPr>
            <p:spPr bwMode="auto">
              <a:xfrm>
                <a:off x="4385" y="2448"/>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r>
                  <a:rPr lang="en-US" altLang="zh-CN" sz="2400" dirty="0" err="1">
                    <a:solidFill>
                      <a:schemeClr val="bg2">
                        <a:lumMod val="10000"/>
                      </a:schemeClr>
                    </a:solidFill>
                    <a:latin typeface="Verdana" panose="020B0604030504040204" pitchFamily="34" charset="0"/>
                    <a:ea typeface="微软雅黑" panose="020B0503020204020204" pitchFamily="34" charset="-122"/>
                  </a:rPr>
                  <a:t>V8</a:t>
                </a:r>
                <a:endParaRPr lang="en-US" altLang="zh-CN" sz="2400" dirty="0">
                  <a:solidFill>
                    <a:schemeClr val="bg2">
                      <a:lumMod val="10000"/>
                    </a:schemeClr>
                  </a:solidFill>
                  <a:latin typeface="Verdana" panose="020B0604030504040204" pitchFamily="34" charset="0"/>
                  <a:ea typeface="微软雅黑" panose="020B0503020204020204" pitchFamily="34" charset="-122"/>
                </a:endParaRPr>
              </a:p>
            </p:txBody>
          </p:sp>
          <p:sp>
            <p:nvSpPr>
              <p:cNvPr id="792721" name="Line 145"/>
              <p:cNvSpPr>
                <a:spLocks noChangeShapeType="1"/>
              </p:cNvSpPr>
              <p:nvPr/>
            </p:nvSpPr>
            <p:spPr bwMode="auto">
              <a:xfrm>
                <a:off x="4385" y="2448"/>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22" name="Line 146"/>
              <p:cNvSpPr>
                <a:spLocks noChangeShapeType="1"/>
              </p:cNvSpPr>
              <p:nvPr/>
            </p:nvSpPr>
            <p:spPr bwMode="auto">
              <a:xfrm>
                <a:off x="4385" y="278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23" name="Line 147"/>
              <p:cNvSpPr>
                <a:spLocks noChangeShapeType="1"/>
              </p:cNvSpPr>
              <p:nvPr/>
            </p:nvSpPr>
            <p:spPr bwMode="auto">
              <a:xfrm>
                <a:off x="4385" y="244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24" name="Line 148"/>
              <p:cNvSpPr>
                <a:spLocks noChangeShapeType="1"/>
              </p:cNvSpPr>
              <p:nvPr/>
            </p:nvSpPr>
            <p:spPr bwMode="auto">
              <a:xfrm>
                <a:off x="4865" y="2448"/>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25" name="Line 149"/>
              <p:cNvSpPr>
                <a:spLocks noChangeShapeType="1"/>
              </p:cNvSpPr>
              <p:nvPr/>
            </p:nvSpPr>
            <p:spPr bwMode="auto">
              <a:xfrm>
                <a:off x="5009" y="244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grpSp>
        <p:grpSp>
          <p:nvGrpSpPr>
            <p:cNvPr id="792839" name="Group 263"/>
            <p:cNvGrpSpPr>
              <a:grpSpLocks/>
            </p:cNvGrpSpPr>
            <p:nvPr/>
          </p:nvGrpSpPr>
          <p:grpSpPr bwMode="auto">
            <a:xfrm>
              <a:off x="5380038" y="4754157"/>
              <a:ext cx="990600" cy="481659"/>
              <a:chOff x="3569" y="2880"/>
              <a:chExt cx="624" cy="336"/>
            </a:xfrm>
          </p:grpSpPr>
          <p:sp>
            <p:nvSpPr>
              <p:cNvPr id="792727" name="Rectangle 151"/>
              <p:cNvSpPr>
                <a:spLocks noChangeArrowheads="1"/>
              </p:cNvSpPr>
              <p:nvPr/>
            </p:nvSpPr>
            <p:spPr bwMode="auto">
              <a:xfrm>
                <a:off x="4049" y="2880"/>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endParaRPr lang="zh-CN" altLang="en-US" sz="2400">
                  <a:solidFill>
                    <a:schemeClr val="bg2">
                      <a:lumMod val="10000"/>
                    </a:schemeClr>
                  </a:solidFill>
                  <a:latin typeface="Verdana" panose="020B0604030504040204" pitchFamily="34" charset="0"/>
                  <a:ea typeface="微软雅黑" panose="020B0503020204020204" pitchFamily="34" charset="-122"/>
                </a:endParaRPr>
              </a:p>
            </p:txBody>
          </p:sp>
          <p:sp>
            <p:nvSpPr>
              <p:cNvPr id="792728" name="Rectangle 152"/>
              <p:cNvSpPr>
                <a:spLocks noChangeArrowheads="1"/>
              </p:cNvSpPr>
              <p:nvPr/>
            </p:nvSpPr>
            <p:spPr bwMode="auto">
              <a:xfrm>
                <a:off x="3569" y="2880"/>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r>
                  <a:rPr lang="en-US" altLang="zh-CN" sz="2400" dirty="0" err="1">
                    <a:solidFill>
                      <a:schemeClr val="bg2">
                        <a:lumMod val="10000"/>
                      </a:schemeClr>
                    </a:solidFill>
                    <a:latin typeface="Verdana" panose="020B0604030504040204" pitchFamily="34" charset="0"/>
                    <a:ea typeface="微软雅黑" panose="020B0503020204020204" pitchFamily="34" charset="-122"/>
                  </a:rPr>
                  <a:t>V3</a:t>
                </a:r>
                <a:endParaRPr lang="en-US" altLang="zh-CN" sz="2400" dirty="0">
                  <a:solidFill>
                    <a:schemeClr val="bg2">
                      <a:lumMod val="10000"/>
                    </a:schemeClr>
                  </a:solidFill>
                  <a:latin typeface="Verdana" panose="020B0604030504040204" pitchFamily="34" charset="0"/>
                  <a:ea typeface="微软雅黑" panose="020B0503020204020204" pitchFamily="34" charset="-122"/>
                </a:endParaRPr>
              </a:p>
            </p:txBody>
          </p:sp>
          <p:sp>
            <p:nvSpPr>
              <p:cNvPr id="792729" name="Line 153"/>
              <p:cNvSpPr>
                <a:spLocks noChangeShapeType="1"/>
              </p:cNvSpPr>
              <p:nvPr/>
            </p:nvSpPr>
            <p:spPr bwMode="auto">
              <a:xfrm>
                <a:off x="3569" y="2880"/>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30" name="Line 154"/>
              <p:cNvSpPr>
                <a:spLocks noChangeShapeType="1"/>
              </p:cNvSpPr>
              <p:nvPr/>
            </p:nvSpPr>
            <p:spPr bwMode="auto">
              <a:xfrm>
                <a:off x="3569" y="3216"/>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31" name="Line 155"/>
              <p:cNvSpPr>
                <a:spLocks noChangeShapeType="1"/>
              </p:cNvSpPr>
              <p:nvPr/>
            </p:nvSpPr>
            <p:spPr bwMode="auto">
              <a:xfrm>
                <a:off x="3569" y="2880"/>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32" name="Line 156"/>
              <p:cNvSpPr>
                <a:spLocks noChangeShapeType="1"/>
              </p:cNvSpPr>
              <p:nvPr/>
            </p:nvSpPr>
            <p:spPr bwMode="auto">
              <a:xfrm>
                <a:off x="4049" y="2880"/>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33" name="Line 157"/>
              <p:cNvSpPr>
                <a:spLocks noChangeShapeType="1"/>
              </p:cNvSpPr>
              <p:nvPr/>
            </p:nvSpPr>
            <p:spPr bwMode="auto">
              <a:xfrm>
                <a:off x="4193" y="2880"/>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grpSp>
        <p:grpSp>
          <p:nvGrpSpPr>
            <p:cNvPr id="792859" name="Group 283"/>
            <p:cNvGrpSpPr>
              <a:grpSpLocks/>
            </p:cNvGrpSpPr>
            <p:nvPr/>
          </p:nvGrpSpPr>
          <p:grpSpPr bwMode="auto">
            <a:xfrm>
              <a:off x="6608763" y="4754157"/>
              <a:ext cx="990600" cy="481659"/>
              <a:chOff x="4385" y="2880"/>
              <a:chExt cx="624" cy="336"/>
            </a:xfrm>
          </p:grpSpPr>
          <p:sp>
            <p:nvSpPr>
              <p:cNvPr id="792735" name="Rectangle 159"/>
              <p:cNvSpPr>
                <a:spLocks noChangeArrowheads="1"/>
              </p:cNvSpPr>
              <p:nvPr/>
            </p:nvSpPr>
            <p:spPr bwMode="auto">
              <a:xfrm>
                <a:off x="4865" y="2880"/>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endParaRPr lang="zh-CN" altLang="en-US" sz="2400">
                  <a:solidFill>
                    <a:schemeClr val="bg2">
                      <a:lumMod val="10000"/>
                    </a:schemeClr>
                  </a:solidFill>
                  <a:latin typeface="Verdana" panose="020B0604030504040204" pitchFamily="34" charset="0"/>
                  <a:ea typeface="微软雅黑" panose="020B0503020204020204" pitchFamily="34" charset="-122"/>
                </a:endParaRPr>
              </a:p>
            </p:txBody>
          </p:sp>
          <p:sp>
            <p:nvSpPr>
              <p:cNvPr id="792736" name="Rectangle 160"/>
              <p:cNvSpPr>
                <a:spLocks noChangeArrowheads="1"/>
              </p:cNvSpPr>
              <p:nvPr/>
            </p:nvSpPr>
            <p:spPr bwMode="auto">
              <a:xfrm>
                <a:off x="4385" y="2880"/>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r>
                  <a:rPr lang="en-US" altLang="zh-CN" sz="2400" dirty="0" err="1">
                    <a:solidFill>
                      <a:schemeClr val="bg2">
                        <a:lumMod val="10000"/>
                      </a:schemeClr>
                    </a:solidFill>
                    <a:latin typeface="Verdana" panose="020B0604030504040204" pitchFamily="34" charset="0"/>
                    <a:ea typeface="微软雅黑" panose="020B0503020204020204" pitchFamily="34" charset="-122"/>
                  </a:rPr>
                  <a:t>V7</a:t>
                </a:r>
                <a:endParaRPr lang="en-US" altLang="zh-CN" sz="2400" dirty="0">
                  <a:solidFill>
                    <a:schemeClr val="bg2">
                      <a:lumMod val="10000"/>
                    </a:schemeClr>
                  </a:solidFill>
                  <a:latin typeface="Verdana" panose="020B0604030504040204" pitchFamily="34" charset="0"/>
                  <a:ea typeface="微软雅黑" panose="020B0503020204020204" pitchFamily="34" charset="-122"/>
                </a:endParaRPr>
              </a:p>
            </p:txBody>
          </p:sp>
          <p:sp>
            <p:nvSpPr>
              <p:cNvPr id="792737" name="Line 161"/>
              <p:cNvSpPr>
                <a:spLocks noChangeShapeType="1"/>
              </p:cNvSpPr>
              <p:nvPr/>
            </p:nvSpPr>
            <p:spPr bwMode="auto">
              <a:xfrm>
                <a:off x="4385" y="2880"/>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38" name="Line 162"/>
              <p:cNvSpPr>
                <a:spLocks noChangeShapeType="1"/>
              </p:cNvSpPr>
              <p:nvPr/>
            </p:nvSpPr>
            <p:spPr bwMode="auto">
              <a:xfrm>
                <a:off x="4385" y="3216"/>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39" name="Line 163"/>
              <p:cNvSpPr>
                <a:spLocks noChangeShapeType="1"/>
              </p:cNvSpPr>
              <p:nvPr/>
            </p:nvSpPr>
            <p:spPr bwMode="auto">
              <a:xfrm>
                <a:off x="4385" y="2880"/>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40" name="Line 164"/>
              <p:cNvSpPr>
                <a:spLocks noChangeShapeType="1"/>
              </p:cNvSpPr>
              <p:nvPr/>
            </p:nvSpPr>
            <p:spPr bwMode="auto">
              <a:xfrm>
                <a:off x="4865" y="2880"/>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41" name="Line 165"/>
              <p:cNvSpPr>
                <a:spLocks noChangeShapeType="1"/>
              </p:cNvSpPr>
              <p:nvPr/>
            </p:nvSpPr>
            <p:spPr bwMode="auto">
              <a:xfrm>
                <a:off x="5009" y="2880"/>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grpSp>
        <p:grpSp>
          <p:nvGrpSpPr>
            <p:cNvPr id="792841" name="Group 265"/>
            <p:cNvGrpSpPr>
              <a:grpSpLocks/>
            </p:cNvGrpSpPr>
            <p:nvPr/>
          </p:nvGrpSpPr>
          <p:grpSpPr bwMode="auto">
            <a:xfrm>
              <a:off x="5380038" y="5389201"/>
              <a:ext cx="990600" cy="481659"/>
              <a:chOff x="3569" y="3312"/>
              <a:chExt cx="624" cy="336"/>
            </a:xfrm>
          </p:grpSpPr>
          <p:sp>
            <p:nvSpPr>
              <p:cNvPr id="792743" name="Rectangle 167"/>
              <p:cNvSpPr>
                <a:spLocks noChangeArrowheads="1"/>
              </p:cNvSpPr>
              <p:nvPr/>
            </p:nvSpPr>
            <p:spPr bwMode="auto">
              <a:xfrm>
                <a:off x="4049" y="3312"/>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endParaRPr lang="zh-CN" altLang="en-US" sz="2400">
                  <a:solidFill>
                    <a:schemeClr val="bg2">
                      <a:lumMod val="10000"/>
                    </a:schemeClr>
                  </a:solidFill>
                  <a:latin typeface="Verdana" panose="020B0604030504040204" pitchFamily="34" charset="0"/>
                  <a:ea typeface="微软雅黑" panose="020B0503020204020204" pitchFamily="34" charset="-122"/>
                </a:endParaRPr>
              </a:p>
            </p:txBody>
          </p:sp>
          <p:sp>
            <p:nvSpPr>
              <p:cNvPr id="792744" name="Rectangle 168"/>
              <p:cNvSpPr>
                <a:spLocks noChangeArrowheads="1"/>
              </p:cNvSpPr>
              <p:nvPr/>
            </p:nvSpPr>
            <p:spPr bwMode="auto">
              <a:xfrm>
                <a:off x="3569" y="3312"/>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r>
                  <a:rPr lang="en-US" altLang="zh-CN" sz="2400" dirty="0" err="1">
                    <a:solidFill>
                      <a:schemeClr val="bg2">
                        <a:lumMod val="10000"/>
                      </a:schemeClr>
                    </a:solidFill>
                    <a:latin typeface="Verdana" panose="020B0604030504040204" pitchFamily="34" charset="0"/>
                    <a:ea typeface="微软雅黑" panose="020B0503020204020204" pitchFamily="34" charset="-122"/>
                  </a:rPr>
                  <a:t>V3</a:t>
                </a:r>
                <a:endParaRPr lang="en-US" altLang="zh-CN" sz="2400" dirty="0">
                  <a:solidFill>
                    <a:schemeClr val="bg2">
                      <a:lumMod val="10000"/>
                    </a:schemeClr>
                  </a:solidFill>
                  <a:latin typeface="Verdana" panose="020B0604030504040204" pitchFamily="34" charset="0"/>
                  <a:ea typeface="微软雅黑" panose="020B0503020204020204" pitchFamily="34" charset="-122"/>
                </a:endParaRPr>
              </a:p>
            </p:txBody>
          </p:sp>
          <p:sp>
            <p:nvSpPr>
              <p:cNvPr id="792745" name="Line 169"/>
              <p:cNvSpPr>
                <a:spLocks noChangeShapeType="1"/>
              </p:cNvSpPr>
              <p:nvPr/>
            </p:nvSpPr>
            <p:spPr bwMode="auto">
              <a:xfrm>
                <a:off x="3569" y="3312"/>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46" name="Line 170"/>
              <p:cNvSpPr>
                <a:spLocks noChangeShapeType="1"/>
              </p:cNvSpPr>
              <p:nvPr/>
            </p:nvSpPr>
            <p:spPr bwMode="auto">
              <a:xfrm>
                <a:off x="3569" y="3648"/>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47" name="Line 171"/>
              <p:cNvSpPr>
                <a:spLocks noChangeShapeType="1"/>
              </p:cNvSpPr>
              <p:nvPr/>
            </p:nvSpPr>
            <p:spPr bwMode="auto">
              <a:xfrm>
                <a:off x="3569" y="3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48" name="Line 172"/>
              <p:cNvSpPr>
                <a:spLocks noChangeShapeType="1"/>
              </p:cNvSpPr>
              <p:nvPr/>
            </p:nvSpPr>
            <p:spPr bwMode="auto">
              <a:xfrm>
                <a:off x="4049" y="3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49" name="Line 173"/>
              <p:cNvSpPr>
                <a:spLocks noChangeShapeType="1"/>
              </p:cNvSpPr>
              <p:nvPr/>
            </p:nvSpPr>
            <p:spPr bwMode="auto">
              <a:xfrm>
                <a:off x="4193" y="3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grpSp>
        <p:grpSp>
          <p:nvGrpSpPr>
            <p:cNvPr id="792847" name="Group 271"/>
            <p:cNvGrpSpPr>
              <a:grpSpLocks/>
            </p:cNvGrpSpPr>
            <p:nvPr/>
          </p:nvGrpSpPr>
          <p:grpSpPr bwMode="auto">
            <a:xfrm>
              <a:off x="6608763" y="5389201"/>
              <a:ext cx="990600" cy="481659"/>
              <a:chOff x="4385" y="3312"/>
              <a:chExt cx="624" cy="336"/>
            </a:xfrm>
          </p:grpSpPr>
          <p:sp>
            <p:nvSpPr>
              <p:cNvPr id="792751" name="Rectangle 175"/>
              <p:cNvSpPr>
                <a:spLocks noChangeArrowheads="1"/>
              </p:cNvSpPr>
              <p:nvPr/>
            </p:nvSpPr>
            <p:spPr bwMode="auto">
              <a:xfrm>
                <a:off x="4865" y="3312"/>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endParaRPr lang="zh-CN" altLang="en-US" sz="2400">
                  <a:solidFill>
                    <a:schemeClr val="bg2">
                      <a:lumMod val="10000"/>
                    </a:schemeClr>
                  </a:solidFill>
                  <a:latin typeface="Verdana" panose="020B0604030504040204" pitchFamily="34" charset="0"/>
                  <a:ea typeface="微软雅黑" panose="020B0503020204020204" pitchFamily="34" charset="-122"/>
                </a:endParaRPr>
              </a:p>
            </p:txBody>
          </p:sp>
          <p:sp>
            <p:nvSpPr>
              <p:cNvPr id="792752" name="Rectangle 176"/>
              <p:cNvSpPr>
                <a:spLocks noChangeArrowheads="1"/>
              </p:cNvSpPr>
              <p:nvPr/>
            </p:nvSpPr>
            <p:spPr bwMode="auto">
              <a:xfrm>
                <a:off x="4385" y="3312"/>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r>
                  <a:rPr lang="en-US" altLang="zh-CN" sz="2400" dirty="0" err="1">
                    <a:solidFill>
                      <a:schemeClr val="bg2">
                        <a:lumMod val="10000"/>
                      </a:schemeClr>
                    </a:solidFill>
                    <a:latin typeface="Verdana" panose="020B0604030504040204" pitchFamily="34" charset="0"/>
                    <a:ea typeface="微软雅黑" panose="020B0503020204020204" pitchFamily="34" charset="-122"/>
                  </a:rPr>
                  <a:t>V6</a:t>
                </a:r>
                <a:endParaRPr lang="en-US" altLang="zh-CN" sz="2400" dirty="0">
                  <a:solidFill>
                    <a:schemeClr val="bg2">
                      <a:lumMod val="10000"/>
                    </a:schemeClr>
                  </a:solidFill>
                  <a:latin typeface="Verdana" panose="020B0604030504040204" pitchFamily="34" charset="0"/>
                  <a:ea typeface="微软雅黑" panose="020B0503020204020204" pitchFamily="34" charset="-122"/>
                </a:endParaRPr>
              </a:p>
            </p:txBody>
          </p:sp>
          <p:sp>
            <p:nvSpPr>
              <p:cNvPr id="792753" name="Line 177"/>
              <p:cNvSpPr>
                <a:spLocks noChangeShapeType="1"/>
              </p:cNvSpPr>
              <p:nvPr/>
            </p:nvSpPr>
            <p:spPr bwMode="auto">
              <a:xfrm>
                <a:off x="4385" y="3312"/>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54" name="Line 178"/>
              <p:cNvSpPr>
                <a:spLocks noChangeShapeType="1"/>
              </p:cNvSpPr>
              <p:nvPr/>
            </p:nvSpPr>
            <p:spPr bwMode="auto">
              <a:xfrm>
                <a:off x="4385" y="3648"/>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55" name="Line 179"/>
              <p:cNvSpPr>
                <a:spLocks noChangeShapeType="1"/>
              </p:cNvSpPr>
              <p:nvPr/>
            </p:nvSpPr>
            <p:spPr bwMode="auto">
              <a:xfrm>
                <a:off x="4385" y="3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56" name="Line 180"/>
              <p:cNvSpPr>
                <a:spLocks noChangeShapeType="1"/>
              </p:cNvSpPr>
              <p:nvPr/>
            </p:nvSpPr>
            <p:spPr bwMode="auto">
              <a:xfrm>
                <a:off x="4865" y="3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57" name="Line 181"/>
              <p:cNvSpPr>
                <a:spLocks noChangeShapeType="1"/>
              </p:cNvSpPr>
              <p:nvPr/>
            </p:nvSpPr>
            <p:spPr bwMode="auto">
              <a:xfrm>
                <a:off x="5009" y="3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grpSp>
        <p:grpSp>
          <p:nvGrpSpPr>
            <p:cNvPr id="792840" name="Group 264"/>
            <p:cNvGrpSpPr>
              <a:grpSpLocks/>
            </p:cNvGrpSpPr>
            <p:nvPr/>
          </p:nvGrpSpPr>
          <p:grpSpPr bwMode="auto">
            <a:xfrm>
              <a:off x="5380038" y="6011345"/>
              <a:ext cx="990600" cy="481659"/>
              <a:chOff x="3569" y="3744"/>
              <a:chExt cx="624" cy="336"/>
            </a:xfrm>
          </p:grpSpPr>
          <p:sp>
            <p:nvSpPr>
              <p:cNvPr id="792759" name="Rectangle 183"/>
              <p:cNvSpPr>
                <a:spLocks noChangeArrowheads="1"/>
              </p:cNvSpPr>
              <p:nvPr/>
            </p:nvSpPr>
            <p:spPr bwMode="auto">
              <a:xfrm>
                <a:off x="4049" y="3744"/>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endParaRPr lang="zh-CN" altLang="en-US" sz="2400">
                  <a:solidFill>
                    <a:schemeClr val="bg2">
                      <a:lumMod val="10000"/>
                    </a:schemeClr>
                  </a:solidFill>
                  <a:latin typeface="Verdana" panose="020B0604030504040204" pitchFamily="34" charset="0"/>
                  <a:ea typeface="微软雅黑" panose="020B0503020204020204" pitchFamily="34" charset="-122"/>
                </a:endParaRPr>
              </a:p>
            </p:txBody>
          </p:sp>
          <p:sp>
            <p:nvSpPr>
              <p:cNvPr id="792760" name="Rectangle 184"/>
              <p:cNvSpPr>
                <a:spLocks noChangeArrowheads="1"/>
              </p:cNvSpPr>
              <p:nvPr/>
            </p:nvSpPr>
            <p:spPr bwMode="auto">
              <a:xfrm>
                <a:off x="3569" y="374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r>
                  <a:rPr lang="en-US" altLang="zh-CN" sz="2400" dirty="0" err="1">
                    <a:solidFill>
                      <a:schemeClr val="bg2">
                        <a:lumMod val="10000"/>
                      </a:schemeClr>
                    </a:solidFill>
                    <a:latin typeface="Verdana" panose="020B0604030504040204" pitchFamily="34" charset="0"/>
                    <a:ea typeface="微软雅黑" panose="020B0503020204020204" pitchFamily="34" charset="-122"/>
                  </a:rPr>
                  <a:t>V4</a:t>
                </a:r>
                <a:endParaRPr lang="en-US" altLang="zh-CN" sz="2400" dirty="0">
                  <a:solidFill>
                    <a:schemeClr val="bg2">
                      <a:lumMod val="10000"/>
                    </a:schemeClr>
                  </a:solidFill>
                  <a:latin typeface="Verdana" panose="020B0604030504040204" pitchFamily="34" charset="0"/>
                  <a:ea typeface="微软雅黑" panose="020B0503020204020204" pitchFamily="34" charset="-122"/>
                </a:endParaRPr>
              </a:p>
            </p:txBody>
          </p:sp>
          <p:sp>
            <p:nvSpPr>
              <p:cNvPr id="792761" name="Line 185"/>
              <p:cNvSpPr>
                <a:spLocks noChangeShapeType="1"/>
              </p:cNvSpPr>
              <p:nvPr/>
            </p:nvSpPr>
            <p:spPr bwMode="auto">
              <a:xfrm>
                <a:off x="3569" y="374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62" name="Line 186"/>
              <p:cNvSpPr>
                <a:spLocks noChangeShapeType="1"/>
              </p:cNvSpPr>
              <p:nvPr/>
            </p:nvSpPr>
            <p:spPr bwMode="auto">
              <a:xfrm>
                <a:off x="3569" y="4080"/>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63" name="Line 187"/>
              <p:cNvSpPr>
                <a:spLocks noChangeShapeType="1"/>
              </p:cNvSpPr>
              <p:nvPr/>
            </p:nvSpPr>
            <p:spPr bwMode="auto">
              <a:xfrm>
                <a:off x="3569" y="374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64" name="Line 188"/>
              <p:cNvSpPr>
                <a:spLocks noChangeShapeType="1"/>
              </p:cNvSpPr>
              <p:nvPr/>
            </p:nvSpPr>
            <p:spPr bwMode="auto">
              <a:xfrm>
                <a:off x="4049" y="3744"/>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65" name="Line 189"/>
              <p:cNvSpPr>
                <a:spLocks noChangeShapeType="1"/>
              </p:cNvSpPr>
              <p:nvPr/>
            </p:nvSpPr>
            <p:spPr bwMode="auto">
              <a:xfrm>
                <a:off x="4193" y="374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grpSp>
        <p:grpSp>
          <p:nvGrpSpPr>
            <p:cNvPr id="792846" name="Group 270"/>
            <p:cNvGrpSpPr>
              <a:grpSpLocks/>
            </p:cNvGrpSpPr>
            <p:nvPr/>
          </p:nvGrpSpPr>
          <p:grpSpPr bwMode="auto">
            <a:xfrm>
              <a:off x="6608763" y="6011345"/>
              <a:ext cx="990600" cy="481659"/>
              <a:chOff x="4385" y="3744"/>
              <a:chExt cx="624" cy="336"/>
            </a:xfrm>
          </p:grpSpPr>
          <p:sp>
            <p:nvSpPr>
              <p:cNvPr id="792767" name="Rectangle 191"/>
              <p:cNvSpPr>
                <a:spLocks noChangeArrowheads="1"/>
              </p:cNvSpPr>
              <p:nvPr/>
            </p:nvSpPr>
            <p:spPr bwMode="auto">
              <a:xfrm>
                <a:off x="4865" y="3744"/>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endParaRPr lang="zh-CN" altLang="en-US" sz="2400">
                  <a:solidFill>
                    <a:schemeClr val="bg2">
                      <a:lumMod val="10000"/>
                    </a:schemeClr>
                  </a:solidFill>
                  <a:latin typeface="Verdana" panose="020B0604030504040204" pitchFamily="34" charset="0"/>
                  <a:ea typeface="微软雅黑" panose="020B0503020204020204" pitchFamily="34" charset="-122"/>
                </a:endParaRPr>
              </a:p>
            </p:txBody>
          </p:sp>
          <p:sp>
            <p:nvSpPr>
              <p:cNvPr id="792768" name="Rectangle 192"/>
              <p:cNvSpPr>
                <a:spLocks noChangeArrowheads="1"/>
              </p:cNvSpPr>
              <p:nvPr/>
            </p:nvSpPr>
            <p:spPr bwMode="auto">
              <a:xfrm>
                <a:off x="4385" y="374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buFontTx/>
                  <a:buNone/>
                </a:pPr>
                <a:r>
                  <a:rPr lang="en-US" altLang="zh-CN" sz="2400" dirty="0" err="1">
                    <a:solidFill>
                      <a:schemeClr val="bg2">
                        <a:lumMod val="10000"/>
                      </a:schemeClr>
                    </a:solidFill>
                    <a:latin typeface="Verdana" panose="020B0604030504040204" pitchFamily="34" charset="0"/>
                    <a:ea typeface="微软雅黑" panose="020B0503020204020204" pitchFamily="34" charset="-122"/>
                  </a:rPr>
                  <a:t>V5</a:t>
                </a:r>
                <a:endParaRPr lang="en-US" altLang="zh-CN" sz="2400" dirty="0">
                  <a:solidFill>
                    <a:schemeClr val="bg2">
                      <a:lumMod val="10000"/>
                    </a:schemeClr>
                  </a:solidFill>
                  <a:latin typeface="Verdana" panose="020B0604030504040204" pitchFamily="34" charset="0"/>
                  <a:ea typeface="微软雅黑" panose="020B0503020204020204" pitchFamily="34" charset="-122"/>
                </a:endParaRPr>
              </a:p>
            </p:txBody>
          </p:sp>
          <p:sp>
            <p:nvSpPr>
              <p:cNvPr id="792769" name="Line 193"/>
              <p:cNvSpPr>
                <a:spLocks noChangeShapeType="1"/>
              </p:cNvSpPr>
              <p:nvPr/>
            </p:nvSpPr>
            <p:spPr bwMode="auto">
              <a:xfrm>
                <a:off x="4385" y="374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70" name="Line 194"/>
              <p:cNvSpPr>
                <a:spLocks noChangeShapeType="1"/>
              </p:cNvSpPr>
              <p:nvPr/>
            </p:nvSpPr>
            <p:spPr bwMode="auto">
              <a:xfrm>
                <a:off x="4385" y="4080"/>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71" name="Line 195"/>
              <p:cNvSpPr>
                <a:spLocks noChangeShapeType="1"/>
              </p:cNvSpPr>
              <p:nvPr/>
            </p:nvSpPr>
            <p:spPr bwMode="auto">
              <a:xfrm>
                <a:off x="4385" y="374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72" name="Line 196"/>
              <p:cNvSpPr>
                <a:spLocks noChangeShapeType="1"/>
              </p:cNvSpPr>
              <p:nvPr/>
            </p:nvSpPr>
            <p:spPr bwMode="auto">
              <a:xfrm>
                <a:off x="4865" y="3744"/>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sp>
            <p:nvSpPr>
              <p:cNvPr id="792773" name="Line 197"/>
              <p:cNvSpPr>
                <a:spLocks noChangeShapeType="1"/>
              </p:cNvSpPr>
              <p:nvPr/>
            </p:nvSpPr>
            <p:spPr bwMode="auto">
              <a:xfrm>
                <a:off x="5009" y="374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latin typeface="Verdana" panose="020B0604030504040204" pitchFamily="34" charset="0"/>
                  <a:ea typeface="微软雅黑" panose="020B0503020204020204" pitchFamily="34" charset="-122"/>
                </a:endParaRPr>
              </a:p>
            </p:txBody>
          </p:sp>
        </p:grpSp>
        <p:cxnSp>
          <p:nvCxnSpPr>
            <p:cNvPr id="792774" name="AutoShape 198"/>
            <p:cNvCxnSpPr>
              <a:cxnSpLocks noChangeShapeType="1"/>
              <a:stCxn id="792601" idx="3"/>
              <a:endCxn id="792632" idx="1"/>
            </p:cNvCxnSpPr>
            <p:nvPr/>
          </p:nvCxnSpPr>
          <p:spPr bwMode="auto">
            <a:xfrm flipV="1">
              <a:off x="4968875" y="1832664"/>
              <a:ext cx="411162" cy="1434"/>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775" name="AutoShape 199"/>
            <p:cNvCxnSpPr>
              <a:cxnSpLocks noChangeShapeType="1"/>
              <a:stCxn id="792631" idx="1"/>
              <a:endCxn id="792640" idx="1"/>
            </p:cNvCxnSpPr>
            <p:nvPr/>
          </p:nvCxnSpPr>
          <p:spPr bwMode="auto">
            <a:xfrm>
              <a:off x="6142038" y="1832664"/>
              <a:ext cx="466725"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776" name="AutoShape 200"/>
            <p:cNvCxnSpPr>
              <a:cxnSpLocks noChangeShapeType="1"/>
              <a:stCxn id="792597" idx="1"/>
              <a:endCxn id="792648" idx="1"/>
            </p:cNvCxnSpPr>
            <p:nvPr/>
          </p:nvCxnSpPr>
          <p:spPr bwMode="auto">
            <a:xfrm>
              <a:off x="4968875" y="2451940"/>
              <a:ext cx="411162"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777" name="AutoShape 201"/>
            <p:cNvCxnSpPr>
              <a:cxnSpLocks noChangeShapeType="1"/>
              <a:stCxn id="792648" idx="3"/>
              <a:endCxn id="792656" idx="1"/>
            </p:cNvCxnSpPr>
            <p:nvPr/>
          </p:nvCxnSpPr>
          <p:spPr bwMode="auto">
            <a:xfrm>
              <a:off x="6142038" y="2451940"/>
              <a:ext cx="466725"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778" name="AutoShape 202"/>
            <p:cNvCxnSpPr>
              <a:cxnSpLocks noChangeShapeType="1"/>
              <a:stCxn id="792656" idx="3"/>
              <a:endCxn id="792664" idx="1"/>
            </p:cNvCxnSpPr>
            <p:nvPr/>
          </p:nvCxnSpPr>
          <p:spPr bwMode="auto">
            <a:xfrm>
              <a:off x="7370763" y="2451940"/>
              <a:ext cx="461962"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779" name="AutoShape 203"/>
            <p:cNvCxnSpPr>
              <a:cxnSpLocks noChangeShapeType="1"/>
              <a:stCxn id="792594" idx="1"/>
              <a:endCxn id="792672" idx="1"/>
            </p:cNvCxnSpPr>
            <p:nvPr/>
          </p:nvCxnSpPr>
          <p:spPr bwMode="auto">
            <a:xfrm>
              <a:off x="4968875" y="3088418"/>
              <a:ext cx="411162"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780" name="AutoShape 204"/>
            <p:cNvCxnSpPr>
              <a:cxnSpLocks noChangeShapeType="1"/>
              <a:stCxn id="792671" idx="1"/>
              <a:endCxn id="792680" idx="1"/>
            </p:cNvCxnSpPr>
            <p:nvPr/>
          </p:nvCxnSpPr>
          <p:spPr bwMode="auto">
            <a:xfrm>
              <a:off x="6142038" y="3088418"/>
              <a:ext cx="466725"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781" name="AutoShape 205"/>
            <p:cNvCxnSpPr>
              <a:cxnSpLocks noChangeShapeType="1"/>
              <a:stCxn id="792680" idx="3"/>
              <a:endCxn id="792688" idx="1"/>
            </p:cNvCxnSpPr>
            <p:nvPr/>
          </p:nvCxnSpPr>
          <p:spPr bwMode="auto">
            <a:xfrm>
              <a:off x="7370763" y="3088418"/>
              <a:ext cx="461962"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783" name="AutoShape 207"/>
            <p:cNvCxnSpPr>
              <a:cxnSpLocks noChangeShapeType="1"/>
              <a:stCxn id="792695" idx="1"/>
              <a:endCxn id="792704" idx="1"/>
            </p:cNvCxnSpPr>
            <p:nvPr/>
          </p:nvCxnSpPr>
          <p:spPr bwMode="auto">
            <a:xfrm>
              <a:off x="6142038" y="3723463"/>
              <a:ext cx="466725"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784" name="AutoShape 208"/>
            <p:cNvCxnSpPr>
              <a:cxnSpLocks noChangeShapeType="1"/>
              <a:stCxn id="792588" idx="1"/>
              <a:endCxn id="792712" idx="1"/>
            </p:cNvCxnSpPr>
            <p:nvPr/>
          </p:nvCxnSpPr>
          <p:spPr bwMode="auto">
            <a:xfrm>
              <a:off x="4968875" y="4358508"/>
              <a:ext cx="411162"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785" name="AutoShape 209"/>
            <p:cNvCxnSpPr>
              <a:cxnSpLocks noChangeShapeType="1"/>
              <a:stCxn id="792712" idx="3"/>
              <a:endCxn id="792720" idx="1"/>
            </p:cNvCxnSpPr>
            <p:nvPr/>
          </p:nvCxnSpPr>
          <p:spPr bwMode="auto">
            <a:xfrm>
              <a:off x="6142038" y="4358508"/>
              <a:ext cx="466725"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786" name="AutoShape 210"/>
            <p:cNvCxnSpPr>
              <a:cxnSpLocks noChangeShapeType="1"/>
              <a:stCxn id="792585" idx="1"/>
              <a:endCxn id="792728" idx="1"/>
            </p:cNvCxnSpPr>
            <p:nvPr/>
          </p:nvCxnSpPr>
          <p:spPr bwMode="auto">
            <a:xfrm>
              <a:off x="4968875" y="4994986"/>
              <a:ext cx="411162"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787" name="AutoShape 211"/>
            <p:cNvCxnSpPr>
              <a:cxnSpLocks noChangeShapeType="1"/>
              <a:stCxn id="792727" idx="1"/>
              <a:endCxn id="792736" idx="1"/>
            </p:cNvCxnSpPr>
            <p:nvPr/>
          </p:nvCxnSpPr>
          <p:spPr bwMode="auto">
            <a:xfrm>
              <a:off x="6142038" y="4994986"/>
              <a:ext cx="466725"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790" name="AutoShape 214"/>
            <p:cNvCxnSpPr>
              <a:cxnSpLocks noChangeShapeType="1"/>
              <a:stCxn id="792579" idx="1"/>
              <a:endCxn id="792760" idx="1"/>
            </p:cNvCxnSpPr>
            <p:nvPr/>
          </p:nvCxnSpPr>
          <p:spPr bwMode="auto">
            <a:xfrm>
              <a:off x="4968875" y="6252174"/>
              <a:ext cx="411162"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791" name="AutoShape 215"/>
            <p:cNvCxnSpPr>
              <a:cxnSpLocks noChangeShapeType="1"/>
              <a:stCxn id="792759" idx="1"/>
              <a:endCxn id="792768" idx="1"/>
            </p:cNvCxnSpPr>
            <p:nvPr/>
          </p:nvCxnSpPr>
          <p:spPr bwMode="auto">
            <a:xfrm>
              <a:off x="6142038" y="6252174"/>
              <a:ext cx="466725"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857" name="AutoShape 281"/>
            <p:cNvCxnSpPr>
              <a:cxnSpLocks noChangeShapeType="1"/>
              <a:stCxn id="792744" idx="3"/>
              <a:endCxn id="792752" idx="1"/>
            </p:cNvCxnSpPr>
            <p:nvPr/>
          </p:nvCxnSpPr>
          <p:spPr bwMode="auto">
            <a:xfrm>
              <a:off x="6142038" y="5630031"/>
              <a:ext cx="466725"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858" name="AutoShape 282"/>
            <p:cNvCxnSpPr>
              <a:cxnSpLocks noChangeShapeType="1"/>
              <a:stCxn id="792583" idx="3"/>
              <a:endCxn id="792744" idx="1"/>
            </p:cNvCxnSpPr>
            <p:nvPr/>
          </p:nvCxnSpPr>
          <p:spPr bwMode="auto">
            <a:xfrm>
              <a:off x="4968875" y="5630031"/>
              <a:ext cx="411162"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2860" name="AutoShape 284"/>
            <p:cNvCxnSpPr>
              <a:cxnSpLocks noChangeShapeType="1"/>
              <a:stCxn id="792592" idx="3"/>
              <a:endCxn id="792696" idx="1"/>
            </p:cNvCxnSpPr>
            <p:nvPr/>
          </p:nvCxnSpPr>
          <p:spPr bwMode="auto">
            <a:xfrm>
              <a:off x="4968875" y="3723463"/>
              <a:ext cx="411162"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9" name="矩形 38"/>
          <p:cNvSpPr/>
          <p:nvPr/>
        </p:nvSpPr>
        <p:spPr>
          <a:xfrm>
            <a:off x="971800" y="5217130"/>
            <a:ext cx="1800000" cy="523220"/>
          </a:xfrm>
          <a:prstGeom prst="rect">
            <a:avLst/>
          </a:prstGeom>
        </p:spPr>
        <p:txBody>
          <a:bodyPr wrap="none">
            <a:noAutofit/>
          </a:bodyPr>
          <a:lstStyle/>
          <a:p>
            <a:pPr algn="ctr"/>
            <a:r>
              <a:rPr lang="en-US" altLang="zh-CN" sz="2800" dirty="0" err="1">
                <a:solidFill>
                  <a:schemeClr val="bg2">
                    <a:lumMod val="10000"/>
                  </a:schemeClr>
                </a:solidFill>
                <a:latin typeface="Verdana" panose="020B0604030504040204" pitchFamily="34" charset="0"/>
                <a:ea typeface="微软雅黑" panose="020B0503020204020204" pitchFamily="34" charset="-122"/>
              </a:rPr>
              <a:t>G6</a:t>
            </a:r>
            <a:endParaRPr lang="zh-CN" altLang="en-US" sz="2800" dirty="0">
              <a:solidFill>
                <a:schemeClr val="bg2">
                  <a:lumMod val="10000"/>
                </a:schemeClr>
              </a:solidFill>
              <a:latin typeface="Verdana" panose="020B0604030504040204" pitchFamily="34" charset="0"/>
              <a:ea typeface="微软雅黑" panose="020B0503020204020204" pitchFamily="34" charset="-122"/>
            </a:endParaRPr>
          </a:p>
        </p:txBody>
      </p:sp>
      <p:sp>
        <p:nvSpPr>
          <p:cNvPr id="230" name="标题 1"/>
          <p:cNvSpPr>
            <a:spLocks noGrp="1"/>
          </p:cNvSpPr>
          <p:nvPr>
            <p:ph type="title"/>
          </p:nvPr>
        </p:nvSpPr>
        <p:spPr>
          <a:xfrm>
            <a:off x="-1" y="42345"/>
            <a:ext cx="9149171" cy="597600"/>
          </a:xfrm>
        </p:spPr>
        <p:txBody>
          <a:bodyPr/>
          <a:lstStyle/>
          <a:p>
            <a:r>
              <a:rPr lang="zh-CN" altLang="en-US"/>
              <a:t>深度优先搜索算法</a:t>
            </a:r>
          </a:p>
        </p:txBody>
      </p:sp>
    </p:spTree>
    <p:extLst>
      <p:ext uri="{BB962C8B-B14F-4D97-AF65-F5344CB8AC3E}">
        <p14:creationId xmlns:p14="http://schemas.microsoft.com/office/powerpoint/2010/main" val="4013658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up)">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3816" name="Group 216"/>
          <p:cNvGrpSpPr>
            <a:grpSpLocks/>
          </p:cNvGrpSpPr>
          <p:nvPr/>
        </p:nvGrpSpPr>
        <p:grpSpPr bwMode="auto">
          <a:xfrm>
            <a:off x="5754688" y="1268413"/>
            <a:ext cx="692150" cy="666750"/>
            <a:chOff x="4176" y="672"/>
            <a:chExt cx="480" cy="480"/>
          </a:xfrm>
        </p:grpSpPr>
        <p:sp>
          <p:nvSpPr>
            <p:cNvPr id="793817" name="Oval 217"/>
            <p:cNvSpPr>
              <a:spLocks noChangeArrowheads="1"/>
            </p:cNvSpPr>
            <p:nvPr/>
          </p:nvSpPr>
          <p:spPr bwMode="auto">
            <a:xfrm>
              <a:off x="4176" y="672"/>
              <a:ext cx="480" cy="480"/>
            </a:xfrm>
            <a:prstGeom prst="ellipse">
              <a:avLst/>
            </a:prstGeom>
            <a:solidFill>
              <a:schemeClr val="bg1"/>
            </a:solidFill>
            <a:ln w="5715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bg2">
                      <a:lumMod val="10000"/>
                    </a:schemeClr>
                  </a:solidFill>
                  <a:latin typeface="Verdana" pitchFamily="34" charset="0"/>
                  <a:ea typeface="宋体" charset="-122"/>
                </a:rPr>
                <a:t>,</a:t>
              </a:r>
            </a:p>
          </p:txBody>
        </p:sp>
        <p:sp>
          <p:nvSpPr>
            <p:cNvPr id="793818" name="Oval 218"/>
            <p:cNvSpPr>
              <a:spLocks noChangeArrowheads="1"/>
            </p:cNvSpPr>
            <p:nvPr/>
          </p:nvSpPr>
          <p:spPr bwMode="auto">
            <a:xfrm>
              <a:off x="4200" y="696"/>
              <a:ext cx="432" cy="432"/>
            </a:xfrm>
            <a:prstGeom prst="ellipse">
              <a:avLst/>
            </a:prstGeom>
            <a:solidFill>
              <a:schemeClr val="bg1"/>
            </a:solidFill>
            <a:ln w="5715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Verdana" pitchFamily="34" charset="0"/>
                  <a:ea typeface="宋体" charset="-122"/>
                </a:rPr>
                <a:t>V1</a:t>
              </a:r>
              <a:endParaRPr lang="en-US" altLang="zh-CN" sz="2400" b="1" dirty="0">
                <a:solidFill>
                  <a:schemeClr val="bg2">
                    <a:lumMod val="10000"/>
                  </a:schemeClr>
                </a:solidFill>
                <a:latin typeface="Verdana" pitchFamily="34" charset="0"/>
                <a:ea typeface="宋体" charset="-122"/>
              </a:endParaRPr>
            </a:p>
          </p:txBody>
        </p:sp>
      </p:grpSp>
      <p:cxnSp>
        <p:nvCxnSpPr>
          <p:cNvPr id="793819" name="AutoShape 219"/>
          <p:cNvCxnSpPr>
            <a:cxnSpLocks noChangeShapeType="1"/>
            <a:stCxn id="793818" idx="3"/>
            <a:endCxn id="793822" idx="7"/>
          </p:cNvCxnSpPr>
          <p:nvPr/>
        </p:nvCxnSpPr>
        <p:spPr bwMode="auto">
          <a:xfrm flipH="1">
            <a:off x="5019680" y="1813947"/>
            <a:ext cx="860843" cy="556996"/>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3820" name="AutoShape 220"/>
          <p:cNvCxnSpPr>
            <a:cxnSpLocks noChangeShapeType="1"/>
            <a:stCxn id="793818" idx="5"/>
            <a:endCxn id="793862" idx="1"/>
          </p:cNvCxnSpPr>
          <p:nvPr/>
        </p:nvCxnSpPr>
        <p:spPr bwMode="auto">
          <a:xfrm>
            <a:off x="6321004" y="1813947"/>
            <a:ext cx="893307" cy="58057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93821" name="Group 221"/>
          <p:cNvGrpSpPr>
            <a:grpSpLocks/>
          </p:cNvGrpSpPr>
          <p:nvPr/>
        </p:nvGrpSpPr>
        <p:grpSpPr bwMode="auto">
          <a:xfrm>
            <a:off x="4427538" y="2273300"/>
            <a:ext cx="693737" cy="666750"/>
            <a:chOff x="4176" y="672"/>
            <a:chExt cx="480" cy="480"/>
          </a:xfrm>
        </p:grpSpPr>
        <p:sp>
          <p:nvSpPr>
            <p:cNvPr id="793822" name="Oval 222"/>
            <p:cNvSpPr>
              <a:spLocks noChangeArrowheads="1"/>
            </p:cNvSpPr>
            <p:nvPr/>
          </p:nvSpPr>
          <p:spPr bwMode="auto">
            <a:xfrm>
              <a:off x="4176" y="672"/>
              <a:ext cx="480" cy="480"/>
            </a:xfrm>
            <a:prstGeom prst="ellipse">
              <a:avLst/>
            </a:prstGeom>
            <a:solidFill>
              <a:schemeClr val="bg1"/>
            </a:solidFill>
            <a:ln w="57150">
              <a:solidFill>
                <a:schemeClr val="bg2">
                  <a:lumMod val="10000"/>
                </a:schemeClr>
              </a:solidFill>
              <a:round/>
              <a:headEnd/>
              <a:tailEnd/>
            </a:ln>
            <a:effectLst/>
            <a:scene3d>
              <a:camera prst="orthographicFront"/>
              <a:lightRig rig="threePt" dir="t"/>
            </a:scene3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bg2">
                      <a:lumMod val="10000"/>
                    </a:schemeClr>
                  </a:solidFill>
                  <a:latin typeface="Verdana" pitchFamily="34" charset="0"/>
                  <a:ea typeface="宋体" charset="-122"/>
                </a:rPr>
                <a:t>,</a:t>
              </a:r>
            </a:p>
          </p:txBody>
        </p:sp>
        <p:sp>
          <p:nvSpPr>
            <p:cNvPr id="793823" name="Oval 223"/>
            <p:cNvSpPr>
              <a:spLocks noChangeArrowheads="1"/>
            </p:cNvSpPr>
            <p:nvPr/>
          </p:nvSpPr>
          <p:spPr bwMode="auto">
            <a:xfrm>
              <a:off x="4200" y="696"/>
              <a:ext cx="432" cy="432"/>
            </a:xfrm>
            <a:prstGeom prst="ellipse">
              <a:avLst/>
            </a:prstGeom>
            <a:solidFill>
              <a:schemeClr val="bg1"/>
            </a:solidFill>
            <a:ln w="57150">
              <a:solidFill>
                <a:schemeClr val="bg2">
                  <a:lumMod val="10000"/>
                </a:schemeClr>
              </a:solidFill>
              <a:round/>
              <a:headEnd/>
              <a:tailEnd/>
            </a:ln>
            <a:effectLst/>
            <a:scene3d>
              <a:camera prst="orthographicFront"/>
              <a:lightRig rig="threePt" dir="t"/>
            </a:scene3d>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Verdana" pitchFamily="34" charset="0"/>
                  <a:ea typeface="宋体" charset="-122"/>
                </a:rPr>
                <a:t>V2</a:t>
              </a:r>
              <a:endParaRPr lang="en-US" altLang="zh-CN" sz="2400" b="1" dirty="0">
                <a:solidFill>
                  <a:schemeClr val="bg2">
                    <a:lumMod val="10000"/>
                  </a:schemeClr>
                </a:solidFill>
                <a:latin typeface="Verdana" pitchFamily="34" charset="0"/>
                <a:ea typeface="宋体" charset="-122"/>
              </a:endParaRPr>
            </a:p>
          </p:txBody>
        </p:sp>
      </p:grpSp>
      <p:sp>
        <p:nvSpPr>
          <p:cNvPr id="793824" name="Oval 224"/>
          <p:cNvSpPr>
            <a:spLocks noChangeArrowheads="1"/>
          </p:cNvSpPr>
          <p:nvPr/>
        </p:nvSpPr>
        <p:spPr bwMode="auto">
          <a:xfrm>
            <a:off x="3566488" y="3208338"/>
            <a:ext cx="622300" cy="600075"/>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Verdana" pitchFamily="34" charset="0"/>
                <a:ea typeface="宋体" charset="-122"/>
              </a:rPr>
              <a:t>V1</a:t>
            </a:r>
            <a:endParaRPr lang="en-US" altLang="zh-CN" sz="2400" b="1" dirty="0">
              <a:solidFill>
                <a:schemeClr val="bg2">
                  <a:lumMod val="10000"/>
                </a:schemeClr>
              </a:solidFill>
              <a:latin typeface="Verdana" pitchFamily="34" charset="0"/>
              <a:ea typeface="宋体" charset="-122"/>
            </a:endParaRPr>
          </a:p>
        </p:txBody>
      </p:sp>
      <p:sp>
        <p:nvSpPr>
          <p:cNvPr id="793825" name="Oval 225"/>
          <p:cNvSpPr>
            <a:spLocks noChangeArrowheads="1"/>
          </p:cNvSpPr>
          <p:nvPr/>
        </p:nvSpPr>
        <p:spPr bwMode="auto">
          <a:xfrm>
            <a:off x="5328072" y="3208338"/>
            <a:ext cx="622300" cy="600075"/>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Verdana" pitchFamily="34" charset="0"/>
                <a:ea typeface="宋体" charset="-122"/>
              </a:rPr>
              <a:t>V5</a:t>
            </a:r>
            <a:endParaRPr lang="en-US" altLang="zh-CN" sz="2400" b="1" dirty="0">
              <a:solidFill>
                <a:schemeClr val="bg2">
                  <a:lumMod val="10000"/>
                </a:schemeClr>
              </a:solidFill>
              <a:latin typeface="Verdana" pitchFamily="34" charset="0"/>
              <a:ea typeface="宋体" charset="-122"/>
            </a:endParaRPr>
          </a:p>
        </p:txBody>
      </p:sp>
      <p:cxnSp>
        <p:nvCxnSpPr>
          <p:cNvPr id="793826" name="AutoShape 226"/>
          <p:cNvCxnSpPr>
            <a:cxnSpLocks noChangeShapeType="1"/>
            <a:stCxn id="793823" idx="3"/>
            <a:endCxn id="333" idx="7"/>
          </p:cNvCxnSpPr>
          <p:nvPr/>
        </p:nvCxnSpPr>
        <p:spPr bwMode="auto">
          <a:xfrm flipH="1">
            <a:off x="4116991" y="2818834"/>
            <a:ext cx="436670" cy="467572"/>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3827" name="AutoShape 227"/>
          <p:cNvCxnSpPr>
            <a:cxnSpLocks noChangeShapeType="1"/>
            <a:stCxn id="793823" idx="4"/>
            <a:endCxn id="793833" idx="0"/>
          </p:cNvCxnSpPr>
          <p:nvPr/>
        </p:nvCxnSpPr>
        <p:spPr bwMode="auto">
          <a:xfrm>
            <a:off x="4774407" y="2906713"/>
            <a:ext cx="0" cy="301704"/>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3828" name="AutoShape 228"/>
          <p:cNvCxnSpPr>
            <a:cxnSpLocks noChangeShapeType="1"/>
            <a:stCxn id="793822" idx="5"/>
            <a:endCxn id="338" idx="1"/>
          </p:cNvCxnSpPr>
          <p:nvPr/>
        </p:nvCxnSpPr>
        <p:spPr bwMode="auto">
          <a:xfrm>
            <a:off x="5019680" y="2842407"/>
            <a:ext cx="397849" cy="437968"/>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93831" name="Group 231"/>
          <p:cNvGrpSpPr>
            <a:grpSpLocks/>
          </p:cNvGrpSpPr>
          <p:nvPr/>
        </p:nvGrpSpPr>
        <p:grpSpPr bwMode="auto">
          <a:xfrm>
            <a:off x="4427538" y="3175000"/>
            <a:ext cx="693737" cy="668338"/>
            <a:chOff x="4176" y="672"/>
            <a:chExt cx="480" cy="480"/>
          </a:xfrm>
        </p:grpSpPr>
        <p:sp>
          <p:nvSpPr>
            <p:cNvPr id="793832" name="Oval 232"/>
            <p:cNvSpPr>
              <a:spLocks noChangeArrowheads="1"/>
            </p:cNvSpPr>
            <p:nvPr/>
          </p:nvSpPr>
          <p:spPr bwMode="auto">
            <a:xfrm>
              <a:off x="4176" y="672"/>
              <a:ext cx="480" cy="480"/>
            </a:xfrm>
            <a:prstGeom prst="ellipse">
              <a:avLst/>
            </a:prstGeom>
            <a:solidFill>
              <a:schemeClr val="bg1"/>
            </a:solidFill>
            <a:ln w="5715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bg2">
                      <a:lumMod val="10000"/>
                    </a:schemeClr>
                  </a:solidFill>
                  <a:latin typeface="Verdana" pitchFamily="34" charset="0"/>
                  <a:ea typeface="宋体" charset="-122"/>
                </a:rPr>
                <a:t>,</a:t>
              </a:r>
            </a:p>
          </p:txBody>
        </p:sp>
        <p:sp>
          <p:nvSpPr>
            <p:cNvPr id="793833" name="Oval 233"/>
            <p:cNvSpPr>
              <a:spLocks noChangeArrowheads="1"/>
            </p:cNvSpPr>
            <p:nvPr/>
          </p:nvSpPr>
          <p:spPr bwMode="auto">
            <a:xfrm>
              <a:off x="4200" y="696"/>
              <a:ext cx="432" cy="432"/>
            </a:xfrm>
            <a:prstGeom prst="ellipse">
              <a:avLst/>
            </a:prstGeom>
            <a:solidFill>
              <a:schemeClr val="bg1"/>
            </a:solidFill>
            <a:ln w="5715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Verdana" pitchFamily="34" charset="0"/>
                  <a:ea typeface="宋体" charset="-122"/>
                </a:rPr>
                <a:t>V4</a:t>
              </a:r>
              <a:endParaRPr lang="en-US" altLang="zh-CN" sz="2400" b="1" dirty="0">
                <a:solidFill>
                  <a:schemeClr val="bg2">
                    <a:lumMod val="10000"/>
                  </a:schemeClr>
                </a:solidFill>
                <a:latin typeface="Verdana" pitchFamily="34" charset="0"/>
                <a:ea typeface="宋体" charset="-122"/>
              </a:endParaRPr>
            </a:p>
          </p:txBody>
        </p:sp>
      </p:grpSp>
      <p:sp>
        <p:nvSpPr>
          <p:cNvPr id="793834" name="Oval 234"/>
          <p:cNvSpPr>
            <a:spLocks noChangeArrowheads="1"/>
          </p:cNvSpPr>
          <p:nvPr/>
        </p:nvSpPr>
        <p:spPr bwMode="auto">
          <a:xfrm>
            <a:off x="3975100" y="4143375"/>
            <a:ext cx="622300" cy="600075"/>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Verdana" pitchFamily="34" charset="0"/>
                <a:ea typeface="宋体" charset="-122"/>
              </a:rPr>
              <a:t>V2</a:t>
            </a:r>
            <a:endParaRPr lang="en-US" altLang="zh-CN" sz="2400" b="1" dirty="0">
              <a:solidFill>
                <a:schemeClr val="bg2">
                  <a:lumMod val="10000"/>
                </a:schemeClr>
              </a:solidFill>
              <a:latin typeface="Verdana" pitchFamily="34" charset="0"/>
              <a:ea typeface="宋体" charset="-122"/>
            </a:endParaRPr>
          </a:p>
        </p:txBody>
      </p:sp>
      <p:cxnSp>
        <p:nvCxnSpPr>
          <p:cNvPr id="793835" name="AutoShape 235"/>
          <p:cNvCxnSpPr>
            <a:cxnSpLocks noChangeShapeType="1"/>
          </p:cNvCxnSpPr>
          <p:nvPr/>
        </p:nvCxnSpPr>
        <p:spPr bwMode="auto">
          <a:xfrm flipH="1">
            <a:off x="4415346" y="3828374"/>
            <a:ext cx="208042" cy="320706"/>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3836" name="AutoShape 236"/>
          <p:cNvCxnSpPr>
            <a:cxnSpLocks noChangeShapeType="1"/>
          </p:cNvCxnSpPr>
          <p:nvPr/>
        </p:nvCxnSpPr>
        <p:spPr bwMode="auto">
          <a:xfrm>
            <a:off x="4862572" y="3814440"/>
            <a:ext cx="245980" cy="33464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93839" name="Group 239"/>
          <p:cNvGrpSpPr>
            <a:grpSpLocks/>
          </p:cNvGrpSpPr>
          <p:nvPr/>
        </p:nvGrpSpPr>
        <p:grpSpPr bwMode="auto">
          <a:xfrm>
            <a:off x="4895850" y="4112260"/>
            <a:ext cx="690563" cy="668338"/>
            <a:chOff x="4176" y="672"/>
            <a:chExt cx="480" cy="480"/>
          </a:xfrm>
        </p:grpSpPr>
        <p:sp>
          <p:nvSpPr>
            <p:cNvPr id="793840" name="Oval 240"/>
            <p:cNvSpPr>
              <a:spLocks noChangeArrowheads="1"/>
            </p:cNvSpPr>
            <p:nvPr/>
          </p:nvSpPr>
          <p:spPr bwMode="auto">
            <a:xfrm>
              <a:off x="4176" y="672"/>
              <a:ext cx="480" cy="480"/>
            </a:xfrm>
            <a:prstGeom prst="ellipse">
              <a:avLst/>
            </a:prstGeom>
            <a:solidFill>
              <a:schemeClr val="bg1"/>
            </a:solidFill>
            <a:ln w="5715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bg2">
                      <a:lumMod val="10000"/>
                    </a:schemeClr>
                  </a:solidFill>
                  <a:latin typeface="Verdana" pitchFamily="34" charset="0"/>
                  <a:ea typeface="宋体" charset="-122"/>
                </a:rPr>
                <a:t>,</a:t>
              </a:r>
            </a:p>
          </p:txBody>
        </p:sp>
        <p:sp>
          <p:nvSpPr>
            <p:cNvPr id="793841" name="Oval 241"/>
            <p:cNvSpPr>
              <a:spLocks noChangeArrowheads="1"/>
            </p:cNvSpPr>
            <p:nvPr/>
          </p:nvSpPr>
          <p:spPr bwMode="auto">
            <a:xfrm>
              <a:off x="4200" y="696"/>
              <a:ext cx="432" cy="432"/>
            </a:xfrm>
            <a:prstGeom prst="ellipse">
              <a:avLst/>
            </a:prstGeom>
            <a:solidFill>
              <a:schemeClr val="bg1"/>
            </a:solidFill>
            <a:ln w="5715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Verdana" pitchFamily="34" charset="0"/>
                  <a:ea typeface="宋体" charset="-122"/>
                </a:rPr>
                <a:t>V8</a:t>
              </a:r>
              <a:endParaRPr lang="en-US" altLang="zh-CN" sz="2400" b="1" dirty="0">
                <a:solidFill>
                  <a:schemeClr val="bg2">
                    <a:lumMod val="10000"/>
                  </a:schemeClr>
                </a:solidFill>
                <a:latin typeface="Verdana" pitchFamily="34" charset="0"/>
                <a:ea typeface="宋体" charset="-122"/>
              </a:endParaRPr>
            </a:p>
          </p:txBody>
        </p:sp>
      </p:grpSp>
      <p:sp>
        <p:nvSpPr>
          <p:cNvPr id="793842" name="Oval 242"/>
          <p:cNvSpPr>
            <a:spLocks noChangeArrowheads="1"/>
          </p:cNvSpPr>
          <p:nvPr/>
        </p:nvSpPr>
        <p:spPr bwMode="auto">
          <a:xfrm>
            <a:off x="4440238" y="5012373"/>
            <a:ext cx="622300" cy="600075"/>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Verdana" pitchFamily="34" charset="0"/>
                <a:ea typeface="宋体" charset="-122"/>
              </a:rPr>
              <a:t>V4</a:t>
            </a:r>
            <a:endParaRPr lang="en-US" altLang="zh-CN" sz="2400" b="1" dirty="0">
              <a:solidFill>
                <a:schemeClr val="bg2">
                  <a:lumMod val="10000"/>
                </a:schemeClr>
              </a:solidFill>
              <a:latin typeface="Verdana" pitchFamily="34" charset="0"/>
              <a:ea typeface="宋体" charset="-122"/>
            </a:endParaRPr>
          </a:p>
        </p:txBody>
      </p:sp>
      <p:cxnSp>
        <p:nvCxnSpPr>
          <p:cNvPr id="793843" name="AutoShape 243"/>
          <p:cNvCxnSpPr>
            <a:cxnSpLocks noChangeShapeType="1"/>
          </p:cNvCxnSpPr>
          <p:nvPr/>
        </p:nvCxnSpPr>
        <p:spPr bwMode="auto">
          <a:xfrm flipH="1">
            <a:off x="4932064" y="4725144"/>
            <a:ext cx="216000" cy="32400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3844" name="AutoShape 244"/>
          <p:cNvCxnSpPr>
            <a:cxnSpLocks noChangeShapeType="1"/>
          </p:cNvCxnSpPr>
          <p:nvPr/>
        </p:nvCxnSpPr>
        <p:spPr bwMode="auto">
          <a:xfrm>
            <a:off x="5352637" y="4747260"/>
            <a:ext cx="216000" cy="291845"/>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93847" name="Group 247"/>
          <p:cNvGrpSpPr>
            <a:grpSpLocks/>
          </p:cNvGrpSpPr>
          <p:nvPr/>
        </p:nvGrpSpPr>
        <p:grpSpPr bwMode="auto">
          <a:xfrm>
            <a:off x="5372037" y="4994498"/>
            <a:ext cx="693737" cy="666750"/>
            <a:chOff x="4176" y="672"/>
            <a:chExt cx="480" cy="480"/>
          </a:xfrm>
        </p:grpSpPr>
        <p:sp>
          <p:nvSpPr>
            <p:cNvPr id="793848" name="Oval 248"/>
            <p:cNvSpPr>
              <a:spLocks noChangeArrowheads="1"/>
            </p:cNvSpPr>
            <p:nvPr/>
          </p:nvSpPr>
          <p:spPr bwMode="auto">
            <a:xfrm>
              <a:off x="4176" y="672"/>
              <a:ext cx="480" cy="480"/>
            </a:xfrm>
            <a:prstGeom prst="ellipse">
              <a:avLst/>
            </a:prstGeom>
            <a:solidFill>
              <a:schemeClr val="bg1"/>
            </a:solidFill>
            <a:ln w="5715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bg2">
                      <a:lumMod val="10000"/>
                    </a:schemeClr>
                  </a:solidFill>
                  <a:latin typeface="Verdana" pitchFamily="34" charset="0"/>
                  <a:ea typeface="宋体" charset="-122"/>
                </a:rPr>
                <a:t>,</a:t>
              </a:r>
            </a:p>
          </p:txBody>
        </p:sp>
        <p:sp>
          <p:nvSpPr>
            <p:cNvPr id="793849" name="Oval 249"/>
            <p:cNvSpPr>
              <a:spLocks noChangeArrowheads="1"/>
            </p:cNvSpPr>
            <p:nvPr/>
          </p:nvSpPr>
          <p:spPr bwMode="auto">
            <a:xfrm>
              <a:off x="4200" y="696"/>
              <a:ext cx="432" cy="432"/>
            </a:xfrm>
            <a:prstGeom prst="ellipse">
              <a:avLst/>
            </a:prstGeom>
            <a:solidFill>
              <a:schemeClr val="bg1"/>
            </a:solidFill>
            <a:ln w="5715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Verdana" pitchFamily="34" charset="0"/>
                  <a:ea typeface="宋体" charset="-122"/>
                </a:rPr>
                <a:t>V5</a:t>
              </a:r>
              <a:endParaRPr lang="en-US" altLang="zh-CN" sz="2400" b="1" dirty="0">
                <a:solidFill>
                  <a:schemeClr val="bg2">
                    <a:lumMod val="10000"/>
                  </a:schemeClr>
                </a:solidFill>
                <a:latin typeface="Verdana" pitchFamily="34" charset="0"/>
                <a:ea typeface="宋体" charset="-122"/>
              </a:endParaRPr>
            </a:p>
          </p:txBody>
        </p:sp>
      </p:grpSp>
      <p:sp>
        <p:nvSpPr>
          <p:cNvPr id="793850" name="Oval 250"/>
          <p:cNvSpPr>
            <a:spLocks noChangeArrowheads="1"/>
          </p:cNvSpPr>
          <p:nvPr/>
        </p:nvSpPr>
        <p:spPr bwMode="auto">
          <a:xfrm>
            <a:off x="4957699" y="5962692"/>
            <a:ext cx="622300" cy="601662"/>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Verdana" pitchFamily="34" charset="0"/>
                <a:ea typeface="宋体" charset="-122"/>
              </a:rPr>
              <a:t>V2</a:t>
            </a:r>
            <a:endParaRPr lang="en-US" altLang="zh-CN" sz="2400" b="1" dirty="0">
              <a:solidFill>
                <a:schemeClr val="bg2">
                  <a:lumMod val="10000"/>
                </a:schemeClr>
              </a:solidFill>
              <a:latin typeface="Verdana" pitchFamily="34" charset="0"/>
              <a:ea typeface="宋体" charset="-122"/>
            </a:endParaRPr>
          </a:p>
        </p:txBody>
      </p:sp>
      <p:sp>
        <p:nvSpPr>
          <p:cNvPr id="793851" name="Oval 251"/>
          <p:cNvSpPr>
            <a:spLocks noChangeArrowheads="1"/>
          </p:cNvSpPr>
          <p:nvPr/>
        </p:nvSpPr>
        <p:spPr bwMode="auto">
          <a:xfrm>
            <a:off x="5926074" y="5964279"/>
            <a:ext cx="622300" cy="601663"/>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Verdana" pitchFamily="34" charset="0"/>
                <a:ea typeface="宋体" charset="-122"/>
              </a:rPr>
              <a:t>V8</a:t>
            </a:r>
            <a:endParaRPr lang="en-US" altLang="zh-CN" sz="2400" b="1" dirty="0">
              <a:solidFill>
                <a:schemeClr val="bg2">
                  <a:lumMod val="10000"/>
                </a:schemeClr>
              </a:solidFill>
              <a:latin typeface="Verdana" pitchFamily="34" charset="0"/>
              <a:ea typeface="宋体" charset="-122"/>
            </a:endParaRPr>
          </a:p>
        </p:txBody>
      </p:sp>
      <p:cxnSp>
        <p:nvCxnSpPr>
          <p:cNvPr id="793852" name="AutoShape 252"/>
          <p:cNvCxnSpPr>
            <a:cxnSpLocks noChangeShapeType="1"/>
          </p:cNvCxnSpPr>
          <p:nvPr/>
        </p:nvCxnSpPr>
        <p:spPr bwMode="auto">
          <a:xfrm flipH="1">
            <a:off x="5401854" y="5627340"/>
            <a:ext cx="216000" cy="36000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3853" name="AutoShape 253"/>
          <p:cNvCxnSpPr>
            <a:cxnSpLocks noChangeShapeType="1"/>
          </p:cNvCxnSpPr>
          <p:nvPr/>
        </p:nvCxnSpPr>
        <p:spPr bwMode="auto">
          <a:xfrm>
            <a:off x="5799946" y="5616091"/>
            <a:ext cx="252000" cy="39600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93860" name="Group 260"/>
          <p:cNvGrpSpPr>
            <a:grpSpLocks/>
          </p:cNvGrpSpPr>
          <p:nvPr/>
        </p:nvGrpSpPr>
        <p:grpSpPr bwMode="auto">
          <a:xfrm>
            <a:off x="7088188" y="2273300"/>
            <a:ext cx="693737" cy="666750"/>
            <a:chOff x="4176" y="672"/>
            <a:chExt cx="480" cy="480"/>
          </a:xfrm>
        </p:grpSpPr>
        <p:sp>
          <p:nvSpPr>
            <p:cNvPr id="793861" name="Oval 261"/>
            <p:cNvSpPr>
              <a:spLocks noChangeArrowheads="1"/>
            </p:cNvSpPr>
            <p:nvPr/>
          </p:nvSpPr>
          <p:spPr bwMode="auto">
            <a:xfrm>
              <a:off x="4176" y="672"/>
              <a:ext cx="480" cy="480"/>
            </a:xfrm>
            <a:prstGeom prst="ellipse">
              <a:avLst/>
            </a:prstGeom>
            <a:solidFill>
              <a:schemeClr val="bg1"/>
            </a:solidFill>
            <a:ln w="5715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bg2">
                      <a:lumMod val="10000"/>
                    </a:schemeClr>
                  </a:solidFill>
                  <a:latin typeface="Verdana" pitchFamily="34" charset="0"/>
                  <a:ea typeface="宋体" charset="-122"/>
                </a:rPr>
                <a:t>,</a:t>
              </a:r>
            </a:p>
          </p:txBody>
        </p:sp>
        <p:sp>
          <p:nvSpPr>
            <p:cNvPr id="793862" name="Oval 262"/>
            <p:cNvSpPr>
              <a:spLocks noChangeArrowheads="1"/>
            </p:cNvSpPr>
            <p:nvPr/>
          </p:nvSpPr>
          <p:spPr bwMode="auto">
            <a:xfrm>
              <a:off x="4200" y="696"/>
              <a:ext cx="432" cy="432"/>
            </a:xfrm>
            <a:prstGeom prst="ellipse">
              <a:avLst/>
            </a:prstGeom>
            <a:solidFill>
              <a:schemeClr val="bg1"/>
            </a:solidFill>
            <a:ln w="5715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Verdana" pitchFamily="34" charset="0"/>
                  <a:ea typeface="宋体" charset="-122"/>
                </a:rPr>
                <a:t>V3</a:t>
              </a:r>
              <a:endParaRPr lang="en-US" altLang="zh-CN" sz="2400" b="1" dirty="0">
                <a:solidFill>
                  <a:schemeClr val="bg2">
                    <a:lumMod val="10000"/>
                  </a:schemeClr>
                </a:solidFill>
                <a:latin typeface="Verdana" pitchFamily="34" charset="0"/>
                <a:ea typeface="宋体" charset="-122"/>
              </a:endParaRPr>
            </a:p>
          </p:txBody>
        </p:sp>
      </p:grpSp>
      <p:sp>
        <p:nvSpPr>
          <p:cNvPr id="793863" name="Oval 263"/>
          <p:cNvSpPr>
            <a:spLocks noChangeArrowheads="1"/>
          </p:cNvSpPr>
          <p:nvPr/>
        </p:nvSpPr>
        <p:spPr bwMode="auto">
          <a:xfrm>
            <a:off x="6238875" y="3208338"/>
            <a:ext cx="622300" cy="600075"/>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Verdana" pitchFamily="34" charset="0"/>
                <a:ea typeface="宋体" charset="-122"/>
              </a:rPr>
              <a:t>V1</a:t>
            </a:r>
            <a:endParaRPr lang="en-US" altLang="zh-CN" sz="2400" b="1" dirty="0">
              <a:solidFill>
                <a:schemeClr val="bg2">
                  <a:lumMod val="10000"/>
                </a:schemeClr>
              </a:solidFill>
              <a:latin typeface="Verdana" pitchFamily="34" charset="0"/>
              <a:ea typeface="宋体" charset="-122"/>
            </a:endParaRPr>
          </a:p>
        </p:txBody>
      </p:sp>
      <p:sp>
        <p:nvSpPr>
          <p:cNvPr id="793864" name="Oval 264"/>
          <p:cNvSpPr>
            <a:spLocks noChangeArrowheads="1"/>
          </p:cNvSpPr>
          <p:nvPr/>
        </p:nvSpPr>
        <p:spPr bwMode="auto">
          <a:xfrm>
            <a:off x="8053388" y="3208338"/>
            <a:ext cx="622300" cy="600075"/>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Verdana" pitchFamily="34" charset="0"/>
                <a:ea typeface="宋体" charset="-122"/>
              </a:rPr>
              <a:t>V7</a:t>
            </a:r>
            <a:endParaRPr lang="en-US" altLang="zh-CN" sz="2400" b="1" dirty="0">
              <a:solidFill>
                <a:schemeClr val="bg2">
                  <a:lumMod val="10000"/>
                </a:schemeClr>
              </a:solidFill>
              <a:latin typeface="Verdana" pitchFamily="34" charset="0"/>
              <a:ea typeface="宋体" charset="-122"/>
            </a:endParaRPr>
          </a:p>
        </p:txBody>
      </p:sp>
      <p:cxnSp>
        <p:nvCxnSpPr>
          <p:cNvPr id="793865" name="AutoShape 265"/>
          <p:cNvCxnSpPr>
            <a:cxnSpLocks noChangeShapeType="1"/>
            <a:stCxn id="793862" idx="3"/>
            <a:endCxn id="793863" idx="0"/>
          </p:cNvCxnSpPr>
          <p:nvPr/>
        </p:nvCxnSpPr>
        <p:spPr bwMode="auto">
          <a:xfrm flipH="1">
            <a:off x="6550025" y="2833688"/>
            <a:ext cx="665163" cy="360362"/>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3866" name="AutoShape 266"/>
          <p:cNvCxnSpPr>
            <a:cxnSpLocks noChangeShapeType="1"/>
            <a:stCxn id="793862" idx="4"/>
            <a:endCxn id="793872" idx="0"/>
          </p:cNvCxnSpPr>
          <p:nvPr/>
        </p:nvCxnSpPr>
        <p:spPr bwMode="auto">
          <a:xfrm>
            <a:off x="7435850" y="2921000"/>
            <a:ext cx="1588" cy="27305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3867" name="AutoShape 267"/>
          <p:cNvCxnSpPr>
            <a:cxnSpLocks noChangeShapeType="1"/>
            <a:stCxn id="793862" idx="5"/>
            <a:endCxn id="793864" idx="0"/>
          </p:cNvCxnSpPr>
          <p:nvPr/>
        </p:nvCxnSpPr>
        <p:spPr bwMode="auto">
          <a:xfrm>
            <a:off x="7654925" y="2833688"/>
            <a:ext cx="709613" cy="360362"/>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93870" name="Group 270"/>
          <p:cNvGrpSpPr>
            <a:grpSpLocks/>
          </p:cNvGrpSpPr>
          <p:nvPr/>
        </p:nvGrpSpPr>
        <p:grpSpPr bwMode="auto">
          <a:xfrm>
            <a:off x="7089775" y="3175000"/>
            <a:ext cx="693738" cy="668338"/>
            <a:chOff x="4176" y="672"/>
            <a:chExt cx="480" cy="480"/>
          </a:xfrm>
        </p:grpSpPr>
        <p:sp>
          <p:nvSpPr>
            <p:cNvPr id="793871" name="Oval 271"/>
            <p:cNvSpPr>
              <a:spLocks noChangeArrowheads="1"/>
            </p:cNvSpPr>
            <p:nvPr/>
          </p:nvSpPr>
          <p:spPr bwMode="auto">
            <a:xfrm>
              <a:off x="4176" y="672"/>
              <a:ext cx="480" cy="480"/>
            </a:xfrm>
            <a:prstGeom prst="ellipse">
              <a:avLst/>
            </a:prstGeom>
            <a:solidFill>
              <a:schemeClr val="bg1"/>
            </a:solidFill>
            <a:ln w="5715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bg2">
                      <a:lumMod val="10000"/>
                    </a:schemeClr>
                  </a:solidFill>
                  <a:latin typeface="Verdana" pitchFamily="34" charset="0"/>
                  <a:ea typeface="宋体" charset="-122"/>
                </a:rPr>
                <a:t>,</a:t>
              </a:r>
            </a:p>
          </p:txBody>
        </p:sp>
        <p:sp>
          <p:nvSpPr>
            <p:cNvPr id="793872" name="Oval 272"/>
            <p:cNvSpPr>
              <a:spLocks noChangeArrowheads="1"/>
            </p:cNvSpPr>
            <p:nvPr/>
          </p:nvSpPr>
          <p:spPr bwMode="auto">
            <a:xfrm>
              <a:off x="4200" y="696"/>
              <a:ext cx="432" cy="432"/>
            </a:xfrm>
            <a:prstGeom prst="ellipse">
              <a:avLst/>
            </a:prstGeom>
            <a:solidFill>
              <a:schemeClr val="bg1"/>
            </a:solidFill>
            <a:ln w="5715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Verdana" pitchFamily="34" charset="0"/>
                  <a:ea typeface="宋体" charset="-122"/>
                </a:rPr>
                <a:t>V6</a:t>
              </a:r>
              <a:endParaRPr lang="en-US" altLang="zh-CN" sz="2400" b="1" dirty="0">
                <a:solidFill>
                  <a:schemeClr val="bg2">
                    <a:lumMod val="10000"/>
                  </a:schemeClr>
                </a:solidFill>
                <a:latin typeface="Verdana" pitchFamily="34" charset="0"/>
                <a:ea typeface="宋体" charset="-122"/>
              </a:endParaRPr>
            </a:p>
          </p:txBody>
        </p:sp>
      </p:grpSp>
      <p:sp>
        <p:nvSpPr>
          <p:cNvPr id="793873" name="Oval 273"/>
          <p:cNvSpPr>
            <a:spLocks noChangeArrowheads="1"/>
          </p:cNvSpPr>
          <p:nvPr/>
        </p:nvSpPr>
        <p:spPr bwMode="auto">
          <a:xfrm>
            <a:off x="6643688" y="4143375"/>
            <a:ext cx="623887" cy="600075"/>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Verdana" pitchFamily="34" charset="0"/>
                <a:ea typeface="宋体" charset="-122"/>
              </a:rPr>
              <a:t>V3</a:t>
            </a:r>
            <a:endParaRPr lang="en-US" altLang="zh-CN" sz="2400" b="1" dirty="0">
              <a:solidFill>
                <a:schemeClr val="bg2">
                  <a:lumMod val="10000"/>
                </a:schemeClr>
              </a:solidFill>
              <a:latin typeface="Verdana" pitchFamily="34" charset="0"/>
              <a:ea typeface="宋体" charset="-122"/>
            </a:endParaRPr>
          </a:p>
        </p:txBody>
      </p:sp>
      <p:cxnSp>
        <p:nvCxnSpPr>
          <p:cNvPr id="793874" name="AutoShape 274"/>
          <p:cNvCxnSpPr>
            <a:cxnSpLocks noChangeShapeType="1"/>
            <a:stCxn id="793872" idx="3"/>
            <a:endCxn id="793873" idx="0"/>
          </p:cNvCxnSpPr>
          <p:nvPr/>
        </p:nvCxnSpPr>
        <p:spPr bwMode="auto">
          <a:xfrm flipH="1">
            <a:off x="6956425" y="3736975"/>
            <a:ext cx="260350" cy="392113"/>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3875" name="AutoShape 275"/>
          <p:cNvCxnSpPr>
            <a:cxnSpLocks noChangeShapeType="1"/>
            <a:stCxn id="793872" idx="5"/>
            <a:endCxn id="793880" idx="0"/>
          </p:cNvCxnSpPr>
          <p:nvPr/>
        </p:nvCxnSpPr>
        <p:spPr bwMode="auto">
          <a:xfrm>
            <a:off x="7656513" y="3736975"/>
            <a:ext cx="252412" cy="392113"/>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93878" name="Group 278"/>
          <p:cNvGrpSpPr>
            <a:grpSpLocks/>
          </p:cNvGrpSpPr>
          <p:nvPr/>
        </p:nvGrpSpPr>
        <p:grpSpPr bwMode="auto">
          <a:xfrm>
            <a:off x="7562850" y="4110038"/>
            <a:ext cx="692150" cy="668337"/>
            <a:chOff x="4176" y="672"/>
            <a:chExt cx="480" cy="480"/>
          </a:xfrm>
        </p:grpSpPr>
        <p:sp>
          <p:nvSpPr>
            <p:cNvPr id="793879" name="Oval 279"/>
            <p:cNvSpPr>
              <a:spLocks noChangeArrowheads="1"/>
            </p:cNvSpPr>
            <p:nvPr/>
          </p:nvSpPr>
          <p:spPr bwMode="auto">
            <a:xfrm>
              <a:off x="4176" y="672"/>
              <a:ext cx="480" cy="480"/>
            </a:xfrm>
            <a:prstGeom prst="ellipse">
              <a:avLst/>
            </a:prstGeom>
            <a:solidFill>
              <a:schemeClr val="bg1"/>
            </a:solidFill>
            <a:ln w="5715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chemeClr val="bg2">
                      <a:lumMod val="10000"/>
                    </a:schemeClr>
                  </a:solidFill>
                  <a:latin typeface="Verdana" pitchFamily="34" charset="0"/>
                  <a:ea typeface="宋体" charset="-122"/>
                </a:rPr>
                <a:t>,</a:t>
              </a:r>
            </a:p>
          </p:txBody>
        </p:sp>
        <p:sp>
          <p:nvSpPr>
            <p:cNvPr id="793880" name="Oval 280"/>
            <p:cNvSpPr>
              <a:spLocks noChangeArrowheads="1"/>
            </p:cNvSpPr>
            <p:nvPr/>
          </p:nvSpPr>
          <p:spPr bwMode="auto">
            <a:xfrm>
              <a:off x="4200" y="696"/>
              <a:ext cx="432" cy="432"/>
            </a:xfrm>
            <a:prstGeom prst="ellipse">
              <a:avLst/>
            </a:prstGeom>
            <a:solidFill>
              <a:schemeClr val="bg1"/>
            </a:solidFill>
            <a:ln w="5715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Verdana" pitchFamily="34" charset="0"/>
                  <a:ea typeface="宋体" charset="-122"/>
                </a:rPr>
                <a:t>V7</a:t>
              </a:r>
              <a:endParaRPr lang="en-US" altLang="zh-CN" sz="2400" b="1" dirty="0">
                <a:solidFill>
                  <a:schemeClr val="bg2">
                    <a:lumMod val="10000"/>
                  </a:schemeClr>
                </a:solidFill>
                <a:latin typeface="Verdana" pitchFamily="34" charset="0"/>
                <a:ea typeface="宋体" charset="-122"/>
              </a:endParaRPr>
            </a:p>
          </p:txBody>
        </p:sp>
      </p:grpSp>
      <p:sp>
        <p:nvSpPr>
          <p:cNvPr id="793881" name="Oval 281"/>
          <p:cNvSpPr>
            <a:spLocks noChangeArrowheads="1"/>
          </p:cNvSpPr>
          <p:nvPr/>
        </p:nvSpPr>
        <p:spPr bwMode="auto">
          <a:xfrm>
            <a:off x="7192963" y="5007293"/>
            <a:ext cx="622300" cy="601662"/>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Verdana" pitchFamily="34" charset="0"/>
                <a:ea typeface="宋体" charset="-122"/>
              </a:rPr>
              <a:t>V3</a:t>
            </a:r>
            <a:endParaRPr lang="en-US" altLang="zh-CN" sz="2400" b="1" dirty="0">
              <a:solidFill>
                <a:schemeClr val="bg2">
                  <a:lumMod val="10000"/>
                </a:schemeClr>
              </a:solidFill>
              <a:latin typeface="Verdana" pitchFamily="34" charset="0"/>
              <a:ea typeface="宋体" charset="-122"/>
            </a:endParaRPr>
          </a:p>
        </p:txBody>
      </p:sp>
      <p:sp>
        <p:nvSpPr>
          <p:cNvPr id="793882" name="Oval 282"/>
          <p:cNvSpPr>
            <a:spLocks noChangeArrowheads="1"/>
          </p:cNvSpPr>
          <p:nvPr/>
        </p:nvSpPr>
        <p:spPr bwMode="auto">
          <a:xfrm>
            <a:off x="8053388" y="5007293"/>
            <a:ext cx="622300" cy="601662"/>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err="1">
                <a:solidFill>
                  <a:schemeClr val="bg2">
                    <a:lumMod val="10000"/>
                  </a:schemeClr>
                </a:solidFill>
                <a:latin typeface="Verdana" pitchFamily="34" charset="0"/>
                <a:ea typeface="宋体" charset="-122"/>
              </a:rPr>
              <a:t>V6</a:t>
            </a:r>
            <a:endParaRPr lang="en-US" altLang="zh-CN" sz="2400" b="1" dirty="0">
              <a:solidFill>
                <a:schemeClr val="bg2">
                  <a:lumMod val="10000"/>
                </a:schemeClr>
              </a:solidFill>
              <a:latin typeface="Verdana" pitchFamily="34" charset="0"/>
              <a:ea typeface="宋体" charset="-122"/>
            </a:endParaRPr>
          </a:p>
        </p:txBody>
      </p:sp>
      <p:cxnSp>
        <p:nvCxnSpPr>
          <p:cNvPr id="793883" name="AutoShape 283"/>
          <p:cNvCxnSpPr>
            <a:cxnSpLocks noChangeShapeType="1"/>
            <a:stCxn id="793880" idx="3"/>
            <a:endCxn id="793881" idx="0"/>
          </p:cNvCxnSpPr>
          <p:nvPr/>
        </p:nvCxnSpPr>
        <p:spPr bwMode="auto">
          <a:xfrm flipH="1">
            <a:off x="7504113" y="4656870"/>
            <a:ext cx="184572" cy="350423"/>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3884" name="AutoShape 284"/>
          <p:cNvCxnSpPr>
            <a:cxnSpLocks noChangeShapeType="1"/>
            <a:stCxn id="793880" idx="5"/>
            <a:endCxn id="793882" idx="0"/>
          </p:cNvCxnSpPr>
          <p:nvPr/>
        </p:nvCxnSpPr>
        <p:spPr bwMode="auto">
          <a:xfrm>
            <a:off x="8129166" y="4656870"/>
            <a:ext cx="235372" cy="350423"/>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93899" name="Group 299"/>
          <p:cNvGrpSpPr>
            <a:grpSpLocks/>
          </p:cNvGrpSpPr>
          <p:nvPr/>
        </p:nvGrpSpPr>
        <p:grpSpPr bwMode="auto">
          <a:xfrm>
            <a:off x="34925" y="44449"/>
            <a:ext cx="3957638" cy="4472769"/>
            <a:chOff x="2426" y="617"/>
            <a:chExt cx="3177" cy="3591"/>
          </a:xfrm>
        </p:grpSpPr>
        <p:sp>
          <p:nvSpPr>
            <p:cNvPr id="793900" name="Text Box 300"/>
            <p:cNvSpPr txBox="1">
              <a:spLocks noChangeArrowheads="1"/>
            </p:cNvSpPr>
            <p:nvPr/>
          </p:nvSpPr>
          <p:spPr bwMode="auto">
            <a:xfrm>
              <a:off x="3470" y="617"/>
              <a:ext cx="1315"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chemeClr val="bg2">
                      <a:lumMod val="10000"/>
                    </a:schemeClr>
                  </a:solidFill>
                  <a:latin typeface="微软雅黑" panose="020B0503020204020204" pitchFamily="34" charset="-122"/>
                  <a:ea typeface="微软雅黑" panose="020B0503020204020204" pitchFamily="34" charset="-122"/>
                </a:rPr>
                <a:t>邻接表</a:t>
              </a:r>
            </a:p>
          </p:txBody>
        </p:sp>
        <p:grpSp>
          <p:nvGrpSpPr>
            <p:cNvPr id="793901" name="Group 301"/>
            <p:cNvGrpSpPr>
              <a:grpSpLocks/>
            </p:cNvGrpSpPr>
            <p:nvPr/>
          </p:nvGrpSpPr>
          <p:grpSpPr bwMode="auto">
            <a:xfrm>
              <a:off x="2426" y="621"/>
              <a:ext cx="3177" cy="3587"/>
              <a:chOff x="2561" y="192"/>
              <a:chExt cx="3177" cy="3973"/>
            </a:xfrm>
          </p:grpSpPr>
          <p:sp>
            <p:nvSpPr>
              <p:cNvPr id="793902" name="Rectangle 302"/>
              <p:cNvSpPr>
                <a:spLocks noChangeArrowheads="1"/>
              </p:cNvSpPr>
              <p:nvPr/>
            </p:nvSpPr>
            <p:spPr bwMode="auto">
              <a:xfrm>
                <a:off x="3310" y="3702"/>
                <a:ext cx="115"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a:solidFill>
                    <a:schemeClr val="bg2">
                      <a:lumMod val="10000"/>
                    </a:schemeClr>
                  </a:solidFill>
                </a:endParaRPr>
              </a:p>
            </p:txBody>
          </p:sp>
          <p:sp>
            <p:nvSpPr>
              <p:cNvPr id="793903" name="Rectangle 303"/>
              <p:cNvSpPr>
                <a:spLocks noChangeArrowheads="1"/>
              </p:cNvSpPr>
              <p:nvPr/>
            </p:nvSpPr>
            <p:spPr bwMode="auto">
              <a:xfrm>
                <a:off x="2849" y="3702"/>
                <a:ext cx="461"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spcBef>
                    <a:spcPct val="0"/>
                  </a:spcBef>
                  <a:buFontTx/>
                  <a:buNone/>
                </a:pPr>
                <a:r>
                  <a:rPr lang="en-US" altLang="zh-CN" sz="2000" b="1" dirty="0" err="1">
                    <a:solidFill>
                      <a:schemeClr val="bg2">
                        <a:lumMod val="10000"/>
                      </a:schemeClr>
                    </a:solidFill>
                    <a:latin typeface="Verdana" pitchFamily="34" charset="0"/>
                  </a:rPr>
                  <a:t>V8</a:t>
                </a:r>
                <a:endParaRPr lang="en-US" altLang="zh-CN" sz="2000" b="1" dirty="0">
                  <a:solidFill>
                    <a:schemeClr val="bg2">
                      <a:lumMod val="10000"/>
                    </a:schemeClr>
                  </a:solidFill>
                  <a:latin typeface="Verdana" pitchFamily="34" charset="0"/>
                </a:endParaRPr>
              </a:p>
            </p:txBody>
          </p:sp>
          <p:sp>
            <p:nvSpPr>
              <p:cNvPr id="793904" name="Rectangle 304"/>
              <p:cNvSpPr>
                <a:spLocks noChangeArrowheads="1"/>
              </p:cNvSpPr>
              <p:nvPr/>
            </p:nvSpPr>
            <p:spPr bwMode="auto">
              <a:xfrm>
                <a:off x="2561" y="3739"/>
                <a:ext cx="288"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r>
                  <a:rPr lang="en-US" altLang="zh-CN" sz="2000" b="1" dirty="0">
                    <a:solidFill>
                      <a:srgbClr val="C00000"/>
                    </a:solidFill>
                  </a:rPr>
                  <a:t>8</a:t>
                </a:r>
              </a:p>
            </p:txBody>
          </p:sp>
          <p:sp>
            <p:nvSpPr>
              <p:cNvPr id="793905" name="Rectangle 305"/>
              <p:cNvSpPr>
                <a:spLocks noChangeArrowheads="1"/>
              </p:cNvSpPr>
              <p:nvPr/>
            </p:nvSpPr>
            <p:spPr bwMode="auto">
              <a:xfrm>
                <a:off x="3310" y="3260"/>
                <a:ext cx="11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a:solidFill>
                    <a:schemeClr val="bg2">
                      <a:lumMod val="10000"/>
                    </a:schemeClr>
                  </a:solidFill>
                </a:endParaRPr>
              </a:p>
            </p:txBody>
          </p:sp>
          <p:sp>
            <p:nvSpPr>
              <p:cNvPr id="793906" name="Rectangle 306"/>
              <p:cNvSpPr>
                <a:spLocks noChangeArrowheads="1"/>
              </p:cNvSpPr>
              <p:nvPr/>
            </p:nvSpPr>
            <p:spPr bwMode="auto">
              <a:xfrm>
                <a:off x="2849" y="3260"/>
                <a:ext cx="4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spcBef>
                    <a:spcPct val="0"/>
                  </a:spcBef>
                  <a:buFontTx/>
                  <a:buNone/>
                </a:pPr>
                <a:r>
                  <a:rPr lang="en-US" altLang="zh-CN" sz="2000" b="1" dirty="0" err="1">
                    <a:solidFill>
                      <a:schemeClr val="bg2">
                        <a:lumMod val="10000"/>
                      </a:schemeClr>
                    </a:solidFill>
                    <a:latin typeface="Verdana" pitchFamily="34" charset="0"/>
                  </a:rPr>
                  <a:t>V7</a:t>
                </a:r>
                <a:endParaRPr lang="en-US" altLang="zh-CN" sz="2000" b="1" dirty="0">
                  <a:solidFill>
                    <a:schemeClr val="bg2">
                      <a:lumMod val="10000"/>
                    </a:schemeClr>
                  </a:solidFill>
                  <a:latin typeface="Verdana" pitchFamily="34" charset="0"/>
                </a:endParaRPr>
              </a:p>
            </p:txBody>
          </p:sp>
          <p:sp>
            <p:nvSpPr>
              <p:cNvPr id="793907" name="Rectangle 307"/>
              <p:cNvSpPr>
                <a:spLocks noChangeArrowheads="1"/>
              </p:cNvSpPr>
              <p:nvPr/>
            </p:nvSpPr>
            <p:spPr bwMode="auto">
              <a:xfrm>
                <a:off x="2561" y="3294"/>
                <a:ext cx="28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r>
                  <a:rPr lang="en-US" altLang="zh-CN" sz="2000" b="1" dirty="0">
                    <a:solidFill>
                      <a:srgbClr val="C00000"/>
                    </a:solidFill>
                  </a:rPr>
                  <a:t>7</a:t>
                </a:r>
              </a:p>
            </p:txBody>
          </p:sp>
          <p:sp>
            <p:nvSpPr>
              <p:cNvPr id="793908" name="Rectangle 308"/>
              <p:cNvSpPr>
                <a:spLocks noChangeArrowheads="1"/>
              </p:cNvSpPr>
              <p:nvPr/>
            </p:nvSpPr>
            <p:spPr bwMode="auto">
              <a:xfrm>
                <a:off x="3310" y="2816"/>
                <a:ext cx="115"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a:solidFill>
                    <a:schemeClr val="bg2">
                      <a:lumMod val="10000"/>
                    </a:schemeClr>
                  </a:solidFill>
                </a:endParaRPr>
              </a:p>
            </p:txBody>
          </p:sp>
          <p:sp>
            <p:nvSpPr>
              <p:cNvPr id="793909" name="Rectangle 309"/>
              <p:cNvSpPr>
                <a:spLocks noChangeArrowheads="1"/>
              </p:cNvSpPr>
              <p:nvPr/>
            </p:nvSpPr>
            <p:spPr bwMode="auto">
              <a:xfrm>
                <a:off x="2849" y="2816"/>
                <a:ext cx="461"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spcBef>
                    <a:spcPct val="0"/>
                  </a:spcBef>
                  <a:buFontTx/>
                  <a:buNone/>
                </a:pPr>
                <a:r>
                  <a:rPr lang="en-US" altLang="zh-CN" sz="2000" b="1" dirty="0" err="1">
                    <a:solidFill>
                      <a:schemeClr val="bg2">
                        <a:lumMod val="10000"/>
                      </a:schemeClr>
                    </a:solidFill>
                    <a:latin typeface="Verdana" pitchFamily="34" charset="0"/>
                  </a:rPr>
                  <a:t>V6</a:t>
                </a:r>
                <a:endParaRPr lang="en-US" altLang="zh-CN" sz="2000" b="1" dirty="0">
                  <a:solidFill>
                    <a:schemeClr val="bg2">
                      <a:lumMod val="10000"/>
                    </a:schemeClr>
                  </a:solidFill>
                  <a:latin typeface="Verdana" pitchFamily="34" charset="0"/>
                </a:endParaRPr>
              </a:p>
            </p:txBody>
          </p:sp>
          <p:sp>
            <p:nvSpPr>
              <p:cNvPr id="793910" name="Rectangle 310"/>
              <p:cNvSpPr>
                <a:spLocks noChangeArrowheads="1"/>
              </p:cNvSpPr>
              <p:nvPr/>
            </p:nvSpPr>
            <p:spPr bwMode="auto">
              <a:xfrm>
                <a:off x="2561" y="2852"/>
                <a:ext cx="28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r>
                  <a:rPr lang="en-US" altLang="zh-CN" sz="2000" b="1" dirty="0">
                    <a:solidFill>
                      <a:srgbClr val="C00000"/>
                    </a:solidFill>
                  </a:rPr>
                  <a:t>6</a:t>
                </a:r>
              </a:p>
            </p:txBody>
          </p:sp>
          <p:sp>
            <p:nvSpPr>
              <p:cNvPr id="793911" name="Rectangle 311"/>
              <p:cNvSpPr>
                <a:spLocks noChangeArrowheads="1"/>
              </p:cNvSpPr>
              <p:nvPr/>
            </p:nvSpPr>
            <p:spPr bwMode="auto">
              <a:xfrm>
                <a:off x="3310" y="2372"/>
                <a:ext cx="115"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a:solidFill>
                    <a:schemeClr val="bg2">
                      <a:lumMod val="10000"/>
                    </a:schemeClr>
                  </a:solidFill>
                </a:endParaRPr>
              </a:p>
            </p:txBody>
          </p:sp>
          <p:sp>
            <p:nvSpPr>
              <p:cNvPr id="793912" name="Rectangle 312"/>
              <p:cNvSpPr>
                <a:spLocks noChangeArrowheads="1"/>
              </p:cNvSpPr>
              <p:nvPr/>
            </p:nvSpPr>
            <p:spPr bwMode="auto">
              <a:xfrm>
                <a:off x="2849" y="2372"/>
                <a:ext cx="461"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spcBef>
                    <a:spcPct val="0"/>
                  </a:spcBef>
                  <a:buFontTx/>
                  <a:buNone/>
                </a:pPr>
                <a:r>
                  <a:rPr lang="en-US" altLang="zh-CN" sz="2000" b="1" dirty="0" err="1">
                    <a:solidFill>
                      <a:schemeClr val="bg2">
                        <a:lumMod val="10000"/>
                      </a:schemeClr>
                    </a:solidFill>
                    <a:latin typeface="Verdana" pitchFamily="34" charset="0"/>
                  </a:rPr>
                  <a:t>V5</a:t>
                </a:r>
                <a:endParaRPr lang="en-US" altLang="zh-CN" sz="2000" b="1" dirty="0">
                  <a:solidFill>
                    <a:schemeClr val="bg2">
                      <a:lumMod val="10000"/>
                    </a:schemeClr>
                  </a:solidFill>
                  <a:latin typeface="Verdana" pitchFamily="34" charset="0"/>
                </a:endParaRPr>
              </a:p>
            </p:txBody>
          </p:sp>
          <p:sp>
            <p:nvSpPr>
              <p:cNvPr id="793913" name="Rectangle 313"/>
              <p:cNvSpPr>
                <a:spLocks noChangeArrowheads="1"/>
              </p:cNvSpPr>
              <p:nvPr/>
            </p:nvSpPr>
            <p:spPr bwMode="auto">
              <a:xfrm>
                <a:off x="2561" y="2399"/>
                <a:ext cx="28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r>
                  <a:rPr lang="en-US" altLang="zh-CN" sz="2000" b="1" dirty="0">
                    <a:solidFill>
                      <a:srgbClr val="C00000"/>
                    </a:solidFill>
                  </a:rPr>
                  <a:t>5</a:t>
                </a:r>
              </a:p>
            </p:txBody>
          </p:sp>
          <p:sp>
            <p:nvSpPr>
              <p:cNvPr id="793914" name="Rectangle 314"/>
              <p:cNvSpPr>
                <a:spLocks noChangeArrowheads="1"/>
              </p:cNvSpPr>
              <p:nvPr/>
            </p:nvSpPr>
            <p:spPr bwMode="auto">
              <a:xfrm>
                <a:off x="3310" y="1930"/>
                <a:ext cx="11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a:solidFill>
                    <a:schemeClr val="bg2">
                      <a:lumMod val="10000"/>
                    </a:schemeClr>
                  </a:solidFill>
                </a:endParaRPr>
              </a:p>
            </p:txBody>
          </p:sp>
          <p:sp>
            <p:nvSpPr>
              <p:cNvPr id="793915" name="Rectangle 315"/>
              <p:cNvSpPr>
                <a:spLocks noChangeArrowheads="1"/>
              </p:cNvSpPr>
              <p:nvPr/>
            </p:nvSpPr>
            <p:spPr bwMode="auto">
              <a:xfrm>
                <a:off x="2849" y="1930"/>
                <a:ext cx="4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spcBef>
                    <a:spcPct val="0"/>
                  </a:spcBef>
                  <a:buFontTx/>
                  <a:buNone/>
                </a:pPr>
                <a:r>
                  <a:rPr lang="en-US" altLang="zh-CN" sz="2000" b="1" dirty="0" err="1">
                    <a:solidFill>
                      <a:schemeClr val="bg2">
                        <a:lumMod val="10000"/>
                      </a:schemeClr>
                    </a:solidFill>
                    <a:latin typeface="Verdana" pitchFamily="34" charset="0"/>
                  </a:rPr>
                  <a:t>V4</a:t>
                </a:r>
                <a:endParaRPr lang="en-US" altLang="zh-CN" sz="2000" b="1" dirty="0">
                  <a:solidFill>
                    <a:schemeClr val="bg2">
                      <a:lumMod val="10000"/>
                    </a:schemeClr>
                  </a:solidFill>
                  <a:latin typeface="Verdana" pitchFamily="34" charset="0"/>
                </a:endParaRPr>
              </a:p>
            </p:txBody>
          </p:sp>
          <p:sp>
            <p:nvSpPr>
              <p:cNvPr id="793916" name="Rectangle 316"/>
              <p:cNvSpPr>
                <a:spLocks noChangeArrowheads="1"/>
              </p:cNvSpPr>
              <p:nvPr/>
            </p:nvSpPr>
            <p:spPr bwMode="auto">
              <a:xfrm>
                <a:off x="2561" y="1966"/>
                <a:ext cx="28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r>
                  <a:rPr lang="en-US" altLang="zh-CN" sz="2000" b="1" dirty="0">
                    <a:solidFill>
                      <a:srgbClr val="C00000"/>
                    </a:solidFill>
                  </a:rPr>
                  <a:t>4</a:t>
                </a:r>
              </a:p>
            </p:txBody>
          </p:sp>
          <p:sp>
            <p:nvSpPr>
              <p:cNvPr id="793917" name="Rectangle 317"/>
              <p:cNvSpPr>
                <a:spLocks noChangeArrowheads="1"/>
              </p:cNvSpPr>
              <p:nvPr/>
            </p:nvSpPr>
            <p:spPr bwMode="auto">
              <a:xfrm>
                <a:off x="3310" y="1486"/>
                <a:ext cx="115"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a:solidFill>
                    <a:schemeClr val="bg2">
                      <a:lumMod val="10000"/>
                    </a:schemeClr>
                  </a:solidFill>
                </a:endParaRPr>
              </a:p>
            </p:txBody>
          </p:sp>
          <p:sp>
            <p:nvSpPr>
              <p:cNvPr id="793918" name="Rectangle 318"/>
              <p:cNvSpPr>
                <a:spLocks noChangeArrowheads="1"/>
              </p:cNvSpPr>
              <p:nvPr/>
            </p:nvSpPr>
            <p:spPr bwMode="auto">
              <a:xfrm>
                <a:off x="2849" y="1486"/>
                <a:ext cx="461"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spcBef>
                    <a:spcPct val="0"/>
                  </a:spcBef>
                  <a:buFontTx/>
                  <a:buNone/>
                </a:pPr>
                <a:r>
                  <a:rPr lang="en-US" altLang="zh-CN" sz="2000" b="1" dirty="0" err="1">
                    <a:solidFill>
                      <a:schemeClr val="bg2">
                        <a:lumMod val="10000"/>
                      </a:schemeClr>
                    </a:solidFill>
                    <a:latin typeface="Verdana" pitchFamily="34" charset="0"/>
                  </a:rPr>
                  <a:t>V3</a:t>
                </a:r>
                <a:endParaRPr lang="en-US" altLang="zh-CN" sz="2000" b="1" dirty="0">
                  <a:solidFill>
                    <a:schemeClr val="bg2">
                      <a:lumMod val="10000"/>
                    </a:schemeClr>
                  </a:solidFill>
                  <a:latin typeface="Verdana" pitchFamily="34" charset="0"/>
                </a:endParaRPr>
              </a:p>
            </p:txBody>
          </p:sp>
          <p:sp>
            <p:nvSpPr>
              <p:cNvPr id="793919" name="Rectangle 319"/>
              <p:cNvSpPr>
                <a:spLocks noChangeArrowheads="1"/>
              </p:cNvSpPr>
              <p:nvPr/>
            </p:nvSpPr>
            <p:spPr bwMode="auto">
              <a:xfrm>
                <a:off x="2561" y="1522"/>
                <a:ext cx="28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r>
                  <a:rPr lang="en-US" altLang="zh-CN" sz="2000" b="1" dirty="0">
                    <a:solidFill>
                      <a:srgbClr val="C00000"/>
                    </a:solidFill>
                  </a:rPr>
                  <a:t>3</a:t>
                </a:r>
              </a:p>
            </p:txBody>
          </p:sp>
          <p:sp>
            <p:nvSpPr>
              <p:cNvPr id="793920" name="Rectangle 320"/>
              <p:cNvSpPr>
                <a:spLocks noChangeArrowheads="1"/>
              </p:cNvSpPr>
              <p:nvPr/>
            </p:nvSpPr>
            <p:spPr bwMode="auto">
              <a:xfrm>
                <a:off x="3310" y="1042"/>
                <a:ext cx="115"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a:solidFill>
                    <a:schemeClr val="bg2">
                      <a:lumMod val="10000"/>
                    </a:schemeClr>
                  </a:solidFill>
                </a:endParaRPr>
              </a:p>
            </p:txBody>
          </p:sp>
          <p:sp>
            <p:nvSpPr>
              <p:cNvPr id="793921" name="Rectangle 321"/>
              <p:cNvSpPr>
                <a:spLocks noChangeArrowheads="1"/>
              </p:cNvSpPr>
              <p:nvPr/>
            </p:nvSpPr>
            <p:spPr bwMode="auto">
              <a:xfrm>
                <a:off x="2849" y="1042"/>
                <a:ext cx="461"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spcBef>
                    <a:spcPct val="0"/>
                  </a:spcBef>
                  <a:buFontTx/>
                  <a:buNone/>
                </a:pPr>
                <a:r>
                  <a:rPr lang="en-US" altLang="zh-CN" sz="2000" b="1" dirty="0" err="1">
                    <a:solidFill>
                      <a:schemeClr val="bg2">
                        <a:lumMod val="10000"/>
                      </a:schemeClr>
                    </a:solidFill>
                    <a:latin typeface="Verdana" pitchFamily="34" charset="0"/>
                  </a:rPr>
                  <a:t>V2</a:t>
                </a:r>
                <a:endParaRPr lang="en-US" altLang="zh-CN" sz="2000" b="1" dirty="0">
                  <a:solidFill>
                    <a:schemeClr val="bg2">
                      <a:lumMod val="10000"/>
                    </a:schemeClr>
                  </a:solidFill>
                  <a:latin typeface="Verdana" pitchFamily="34" charset="0"/>
                </a:endParaRPr>
              </a:p>
            </p:txBody>
          </p:sp>
          <p:sp>
            <p:nvSpPr>
              <p:cNvPr id="793922" name="Rectangle 322"/>
              <p:cNvSpPr>
                <a:spLocks noChangeArrowheads="1"/>
              </p:cNvSpPr>
              <p:nvPr/>
            </p:nvSpPr>
            <p:spPr bwMode="auto">
              <a:xfrm>
                <a:off x="2561" y="1069"/>
                <a:ext cx="28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r>
                  <a:rPr lang="en-US" altLang="zh-CN" sz="2000" b="1" dirty="0">
                    <a:solidFill>
                      <a:srgbClr val="C00000"/>
                    </a:solidFill>
                  </a:rPr>
                  <a:t>2</a:t>
                </a:r>
              </a:p>
            </p:txBody>
          </p:sp>
          <p:sp>
            <p:nvSpPr>
              <p:cNvPr id="793923" name="Rectangle 323"/>
              <p:cNvSpPr>
                <a:spLocks noChangeArrowheads="1"/>
              </p:cNvSpPr>
              <p:nvPr/>
            </p:nvSpPr>
            <p:spPr bwMode="auto">
              <a:xfrm>
                <a:off x="3310" y="623"/>
                <a:ext cx="115"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a:solidFill>
                    <a:schemeClr val="bg2">
                      <a:lumMod val="10000"/>
                    </a:schemeClr>
                  </a:solidFill>
                </a:endParaRPr>
              </a:p>
            </p:txBody>
          </p:sp>
          <p:sp>
            <p:nvSpPr>
              <p:cNvPr id="793924" name="Rectangle 324"/>
              <p:cNvSpPr>
                <a:spLocks noChangeArrowheads="1"/>
              </p:cNvSpPr>
              <p:nvPr/>
            </p:nvSpPr>
            <p:spPr bwMode="auto">
              <a:xfrm>
                <a:off x="2849" y="623"/>
                <a:ext cx="461"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spcBef>
                    <a:spcPct val="0"/>
                  </a:spcBef>
                  <a:buFontTx/>
                  <a:buNone/>
                </a:pPr>
                <a:r>
                  <a:rPr lang="en-US" altLang="zh-CN" sz="2000" b="1" dirty="0" err="1">
                    <a:solidFill>
                      <a:schemeClr val="bg2">
                        <a:lumMod val="10000"/>
                      </a:schemeClr>
                    </a:solidFill>
                    <a:latin typeface="Verdana" pitchFamily="34" charset="0"/>
                  </a:rPr>
                  <a:t>V1</a:t>
                </a:r>
                <a:endParaRPr lang="en-US" altLang="zh-CN" sz="2000" b="1" dirty="0">
                  <a:solidFill>
                    <a:schemeClr val="bg2">
                      <a:lumMod val="10000"/>
                    </a:schemeClr>
                  </a:solidFill>
                  <a:latin typeface="Verdana" pitchFamily="34" charset="0"/>
                </a:endParaRPr>
              </a:p>
            </p:txBody>
          </p:sp>
          <p:sp>
            <p:nvSpPr>
              <p:cNvPr id="793925" name="Rectangle 325"/>
              <p:cNvSpPr>
                <a:spLocks noChangeArrowheads="1"/>
              </p:cNvSpPr>
              <p:nvPr/>
            </p:nvSpPr>
            <p:spPr bwMode="auto">
              <a:xfrm>
                <a:off x="2561" y="659"/>
                <a:ext cx="288"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r>
                  <a:rPr lang="en-US" altLang="zh-CN" sz="2000" b="1" dirty="0">
                    <a:solidFill>
                      <a:srgbClr val="C00000"/>
                    </a:solidFill>
                  </a:rPr>
                  <a:t>1</a:t>
                </a:r>
              </a:p>
            </p:txBody>
          </p:sp>
          <p:sp>
            <p:nvSpPr>
              <p:cNvPr id="793926" name="Rectangle 326"/>
              <p:cNvSpPr>
                <a:spLocks noChangeArrowheads="1"/>
              </p:cNvSpPr>
              <p:nvPr/>
            </p:nvSpPr>
            <p:spPr bwMode="auto">
              <a:xfrm>
                <a:off x="3310" y="192"/>
                <a:ext cx="115"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a:solidFill>
                    <a:schemeClr val="bg2">
                      <a:lumMod val="10000"/>
                    </a:schemeClr>
                  </a:solidFill>
                </a:endParaRPr>
              </a:p>
            </p:txBody>
          </p:sp>
          <p:sp>
            <p:nvSpPr>
              <p:cNvPr id="793927" name="Rectangle 327"/>
              <p:cNvSpPr>
                <a:spLocks noChangeArrowheads="1"/>
              </p:cNvSpPr>
              <p:nvPr/>
            </p:nvSpPr>
            <p:spPr bwMode="auto">
              <a:xfrm>
                <a:off x="2849" y="192"/>
                <a:ext cx="461"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a:solidFill>
                    <a:schemeClr val="bg2">
                      <a:lumMod val="10000"/>
                    </a:schemeClr>
                  </a:solidFill>
                </a:endParaRPr>
              </a:p>
            </p:txBody>
          </p:sp>
          <p:sp>
            <p:nvSpPr>
              <p:cNvPr id="793928" name="Rectangle 328"/>
              <p:cNvSpPr>
                <a:spLocks noChangeArrowheads="1"/>
              </p:cNvSpPr>
              <p:nvPr/>
            </p:nvSpPr>
            <p:spPr bwMode="auto">
              <a:xfrm>
                <a:off x="2561" y="223"/>
                <a:ext cx="288"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r>
                  <a:rPr lang="en-US" altLang="zh-CN" sz="2000" b="1" dirty="0">
                    <a:solidFill>
                      <a:srgbClr val="C00000"/>
                    </a:solidFill>
                  </a:rPr>
                  <a:t>0</a:t>
                </a:r>
              </a:p>
            </p:txBody>
          </p:sp>
          <p:sp>
            <p:nvSpPr>
              <p:cNvPr id="793929" name="Line 329"/>
              <p:cNvSpPr>
                <a:spLocks noChangeShapeType="1"/>
              </p:cNvSpPr>
              <p:nvPr/>
            </p:nvSpPr>
            <p:spPr bwMode="auto">
              <a:xfrm>
                <a:off x="2561" y="192"/>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30" name="Line 330"/>
              <p:cNvSpPr>
                <a:spLocks noChangeShapeType="1"/>
              </p:cNvSpPr>
              <p:nvPr/>
            </p:nvSpPr>
            <p:spPr bwMode="auto">
              <a:xfrm>
                <a:off x="2561" y="4128"/>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31" name="Line 331"/>
              <p:cNvSpPr>
                <a:spLocks noChangeShapeType="1"/>
              </p:cNvSpPr>
              <p:nvPr/>
            </p:nvSpPr>
            <p:spPr bwMode="auto">
              <a:xfrm>
                <a:off x="2849" y="192"/>
                <a:ext cx="0" cy="39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32" name="Line 332"/>
              <p:cNvSpPr>
                <a:spLocks noChangeShapeType="1"/>
              </p:cNvSpPr>
              <p:nvPr/>
            </p:nvSpPr>
            <p:spPr bwMode="auto">
              <a:xfrm>
                <a:off x="3284" y="192"/>
                <a:ext cx="0" cy="39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33" name="Line 333"/>
              <p:cNvSpPr>
                <a:spLocks noChangeShapeType="1"/>
              </p:cNvSpPr>
              <p:nvPr/>
            </p:nvSpPr>
            <p:spPr bwMode="auto">
              <a:xfrm>
                <a:off x="3425" y="192"/>
                <a:ext cx="0" cy="39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34" name="Line 334"/>
              <p:cNvSpPr>
                <a:spLocks noChangeShapeType="1"/>
              </p:cNvSpPr>
              <p:nvPr/>
            </p:nvSpPr>
            <p:spPr bwMode="auto">
              <a:xfrm>
                <a:off x="2849" y="192"/>
                <a:ext cx="576"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35" name="Line 335"/>
              <p:cNvSpPr>
                <a:spLocks noChangeShapeType="1"/>
              </p:cNvSpPr>
              <p:nvPr/>
            </p:nvSpPr>
            <p:spPr bwMode="auto">
              <a:xfrm>
                <a:off x="2849" y="629"/>
                <a:ext cx="576" cy="0"/>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36" name="Line 336"/>
              <p:cNvSpPr>
                <a:spLocks noChangeShapeType="1"/>
              </p:cNvSpPr>
              <p:nvPr/>
            </p:nvSpPr>
            <p:spPr bwMode="auto">
              <a:xfrm>
                <a:off x="2849" y="1066"/>
                <a:ext cx="576" cy="0"/>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37" name="Line 337"/>
              <p:cNvSpPr>
                <a:spLocks noChangeShapeType="1"/>
              </p:cNvSpPr>
              <p:nvPr/>
            </p:nvSpPr>
            <p:spPr bwMode="auto">
              <a:xfrm>
                <a:off x="2849" y="1504"/>
                <a:ext cx="576" cy="0"/>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38" name="Line 338"/>
              <p:cNvSpPr>
                <a:spLocks noChangeShapeType="1"/>
              </p:cNvSpPr>
              <p:nvPr/>
            </p:nvSpPr>
            <p:spPr bwMode="auto">
              <a:xfrm>
                <a:off x="2849" y="1941"/>
                <a:ext cx="576" cy="0"/>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39" name="Line 339"/>
              <p:cNvSpPr>
                <a:spLocks noChangeShapeType="1"/>
              </p:cNvSpPr>
              <p:nvPr/>
            </p:nvSpPr>
            <p:spPr bwMode="auto">
              <a:xfrm>
                <a:off x="2849" y="2378"/>
                <a:ext cx="576" cy="0"/>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40" name="Line 340"/>
              <p:cNvSpPr>
                <a:spLocks noChangeShapeType="1"/>
              </p:cNvSpPr>
              <p:nvPr/>
            </p:nvSpPr>
            <p:spPr bwMode="auto">
              <a:xfrm>
                <a:off x="2849" y="2816"/>
                <a:ext cx="576" cy="0"/>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41" name="Line 341"/>
              <p:cNvSpPr>
                <a:spLocks noChangeShapeType="1"/>
              </p:cNvSpPr>
              <p:nvPr/>
            </p:nvSpPr>
            <p:spPr bwMode="auto">
              <a:xfrm>
                <a:off x="2849" y="3253"/>
                <a:ext cx="576" cy="0"/>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42" name="Line 342"/>
              <p:cNvSpPr>
                <a:spLocks noChangeShapeType="1"/>
              </p:cNvSpPr>
              <p:nvPr/>
            </p:nvSpPr>
            <p:spPr bwMode="auto">
              <a:xfrm>
                <a:off x="2849" y="3690"/>
                <a:ext cx="576" cy="0"/>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43" name="Line 343"/>
              <p:cNvSpPr>
                <a:spLocks noChangeShapeType="1"/>
              </p:cNvSpPr>
              <p:nvPr/>
            </p:nvSpPr>
            <p:spPr bwMode="auto">
              <a:xfrm>
                <a:off x="2849" y="4128"/>
                <a:ext cx="576"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nvGrpSpPr>
              <p:cNvPr id="793944" name="Group 344"/>
              <p:cNvGrpSpPr>
                <a:grpSpLocks/>
              </p:cNvGrpSpPr>
              <p:nvPr/>
            </p:nvGrpSpPr>
            <p:grpSpPr bwMode="auto">
              <a:xfrm>
                <a:off x="3569" y="664"/>
                <a:ext cx="624" cy="336"/>
                <a:chOff x="3521" y="663"/>
                <a:chExt cx="624" cy="336"/>
              </a:xfrm>
            </p:grpSpPr>
            <p:sp>
              <p:nvSpPr>
                <p:cNvPr id="793945" name="Rectangle 345"/>
                <p:cNvSpPr>
                  <a:spLocks noChangeArrowheads="1"/>
                </p:cNvSpPr>
                <p:nvPr/>
              </p:nvSpPr>
              <p:spPr bwMode="auto">
                <a:xfrm>
                  <a:off x="4001" y="663"/>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a:solidFill>
                      <a:schemeClr val="bg2">
                        <a:lumMod val="10000"/>
                      </a:schemeClr>
                    </a:solidFill>
                  </a:endParaRPr>
                </a:p>
              </p:txBody>
            </p:sp>
            <p:sp>
              <p:nvSpPr>
                <p:cNvPr id="793946" name="Rectangle 346"/>
                <p:cNvSpPr>
                  <a:spLocks noChangeArrowheads="1"/>
                </p:cNvSpPr>
                <p:nvPr/>
              </p:nvSpPr>
              <p:spPr bwMode="auto">
                <a:xfrm>
                  <a:off x="3521" y="663"/>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dirty="0" err="1">
                      <a:solidFill>
                        <a:schemeClr val="bg2">
                          <a:lumMod val="10000"/>
                        </a:schemeClr>
                      </a:solidFill>
                    </a:rPr>
                    <a:t>V2</a:t>
                  </a:r>
                  <a:endParaRPr lang="en-US" altLang="zh-CN" sz="2000" dirty="0">
                    <a:solidFill>
                      <a:schemeClr val="bg2">
                        <a:lumMod val="10000"/>
                      </a:schemeClr>
                    </a:solidFill>
                  </a:endParaRPr>
                </a:p>
              </p:txBody>
            </p:sp>
            <p:sp>
              <p:nvSpPr>
                <p:cNvPr id="793947" name="Line 347"/>
                <p:cNvSpPr>
                  <a:spLocks noChangeShapeType="1"/>
                </p:cNvSpPr>
                <p:nvPr/>
              </p:nvSpPr>
              <p:spPr bwMode="auto">
                <a:xfrm>
                  <a:off x="3521" y="663"/>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48" name="Line 348"/>
                <p:cNvSpPr>
                  <a:spLocks noChangeShapeType="1"/>
                </p:cNvSpPr>
                <p:nvPr/>
              </p:nvSpPr>
              <p:spPr bwMode="auto">
                <a:xfrm>
                  <a:off x="3521" y="999"/>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49" name="Line 349"/>
                <p:cNvSpPr>
                  <a:spLocks noChangeShapeType="1"/>
                </p:cNvSpPr>
                <p:nvPr/>
              </p:nvSpPr>
              <p:spPr bwMode="auto">
                <a:xfrm>
                  <a:off x="3521" y="663"/>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50" name="Line 350"/>
                <p:cNvSpPr>
                  <a:spLocks noChangeShapeType="1"/>
                </p:cNvSpPr>
                <p:nvPr/>
              </p:nvSpPr>
              <p:spPr bwMode="auto">
                <a:xfrm>
                  <a:off x="4001" y="663"/>
                  <a:ext cx="0" cy="3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51" name="Line 351"/>
                <p:cNvSpPr>
                  <a:spLocks noChangeShapeType="1"/>
                </p:cNvSpPr>
                <p:nvPr/>
              </p:nvSpPr>
              <p:spPr bwMode="auto">
                <a:xfrm>
                  <a:off x="4145" y="663"/>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793952" name="Group 352"/>
              <p:cNvGrpSpPr>
                <a:grpSpLocks/>
              </p:cNvGrpSpPr>
              <p:nvPr/>
            </p:nvGrpSpPr>
            <p:grpSpPr bwMode="auto">
              <a:xfrm>
                <a:off x="4343" y="664"/>
                <a:ext cx="624" cy="336"/>
                <a:chOff x="4337" y="663"/>
                <a:chExt cx="624" cy="336"/>
              </a:xfrm>
            </p:grpSpPr>
            <p:sp>
              <p:nvSpPr>
                <p:cNvPr id="793953" name="Rectangle 353"/>
                <p:cNvSpPr>
                  <a:spLocks noChangeArrowheads="1"/>
                </p:cNvSpPr>
                <p:nvPr/>
              </p:nvSpPr>
              <p:spPr bwMode="auto">
                <a:xfrm>
                  <a:off x="4817" y="663"/>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a:solidFill>
                      <a:schemeClr val="bg2">
                        <a:lumMod val="10000"/>
                      </a:schemeClr>
                    </a:solidFill>
                  </a:endParaRPr>
                </a:p>
              </p:txBody>
            </p:sp>
            <p:sp>
              <p:nvSpPr>
                <p:cNvPr id="793954" name="Rectangle 354"/>
                <p:cNvSpPr>
                  <a:spLocks noChangeArrowheads="1"/>
                </p:cNvSpPr>
                <p:nvPr/>
              </p:nvSpPr>
              <p:spPr bwMode="auto">
                <a:xfrm>
                  <a:off x="4337" y="663"/>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dirty="0" err="1">
                      <a:solidFill>
                        <a:schemeClr val="bg2">
                          <a:lumMod val="10000"/>
                        </a:schemeClr>
                      </a:solidFill>
                    </a:rPr>
                    <a:t>V3</a:t>
                  </a:r>
                  <a:endParaRPr lang="en-US" altLang="zh-CN" sz="2000" dirty="0">
                    <a:solidFill>
                      <a:schemeClr val="bg2">
                        <a:lumMod val="10000"/>
                      </a:schemeClr>
                    </a:solidFill>
                  </a:endParaRPr>
                </a:p>
              </p:txBody>
            </p:sp>
            <p:sp>
              <p:nvSpPr>
                <p:cNvPr id="793955" name="Line 355"/>
                <p:cNvSpPr>
                  <a:spLocks noChangeShapeType="1"/>
                </p:cNvSpPr>
                <p:nvPr/>
              </p:nvSpPr>
              <p:spPr bwMode="auto">
                <a:xfrm>
                  <a:off x="4337" y="663"/>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56" name="Line 356"/>
                <p:cNvSpPr>
                  <a:spLocks noChangeShapeType="1"/>
                </p:cNvSpPr>
                <p:nvPr/>
              </p:nvSpPr>
              <p:spPr bwMode="auto">
                <a:xfrm>
                  <a:off x="4337" y="999"/>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57" name="Line 357"/>
                <p:cNvSpPr>
                  <a:spLocks noChangeShapeType="1"/>
                </p:cNvSpPr>
                <p:nvPr/>
              </p:nvSpPr>
              <p:spPr bwMode="auto">
                <a:xfrm>
                  <a:off x="4337" y="663"/>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58" name="Line 358"/>
                <p:cNvSpPr>
                  <a:spLocks noChangeShapeType="1"/>
                </p:cNvSpPr>
                <p:nvPr/>
              </p:nvSpPr>
              <p:spPr bwMode="auto">
                <a:xfrm>
                  <a:off x="4817" y="663"/>
                  <a:ext cx="0" cy="3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59" name="Line 359"/>
                <p:cNvSpPr>
                  <a:spLocks noChangeShapeType="1"/>
                </p:cNvSpPr>
                <p:nvPr/>
              </p:nvSpPr>
              <p:spPr bwMode="auto">
                <a:xfrm>
                  <a:off x="4961" y="663"/>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793960" name="Group 360"/>
              <p:cNvGrpSpPr>
                <a:grpSpLocks/>
              </p:cNvGrpSpPr>
              <p:nvPr/>
            </p:nvGrpSpPr>
            <p:grpSpPr bwMode="auto">
              <a:xfrm>
                <a:off x="3569" y="1096"/>
                <a:ext cx="624" cy="336"/>
                <a:chOff x="3521" y="1104"/>
                <a:chExt cx="624" cy="336"/>
              </a:xfrm>
            </p:grpSpPr>
            <p:sp>
              <p:nvSpPr>
                <p:cNvPr id="793961" name="Rectangle 361"/>
                <p:cNvSpPr>
                  <a:spLocks noChangeArrowheads="1"/>
                </p:cNvSpPr>
                <p:nvPr/>
              </p:nvSpPr>
              <p:spPr bwMode="auto">
                <a:xfrm>
                  <a:off x="4001" y="1104"/>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a:solidFill>
                      <a:schemeClr val="bg2">
                        <a:lumMod val="10000"/>
                      </a:schemeClr>
                    </a:solidFill>
                  </a:endParaRPr>
                </a:p>
              </p:txBody>
            </p:sp>
            <p:sp>
              <p:nvSpPr>
                <p:cNvPr id="793962" name="Rectangle 362"/>
                <p:cNvSpPr>
                  <a:spLocks noChangeArrowheads="1"/>
                </p:cNvSpPr>
                <p:nvPr/>
              </p:nvSpPr>
              <p:spPr bwMode="auto">
                <a:xfrm>
                  <a:off x="3521" y="11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dirty="0" err="1">
                      <a:solidFill>
                        <a:schemeClr val="bg2">
                          <a:lumMod val="10000"/>
                        </a:schemeClr>
                      </a:solidFill>
                    </a:rPr>
                    <a:t>V1</a:t>
                  </a:r>
                  <a:endParaRPr lang="en-US" altLang="zh-CN" sz="2000" dirty="0">
                    <a:solidFill>
                      <a:schemeClr val="bg2">
                        <a:lumMod val="10000"/>
                      </a:schemeClr>
                    </a:solidFill>
                  </a:endParaRPr>
                </a:p>
              </p:txBody>
            </p:sp>
            <p:sp>
              <p:nvSpPr>
                <p:cNvPr id="793963" name="Line 363"/>
                <p:cNvSpPr>
                  <a:spLocks noChangeShapeType="1"/>
                </p:cNvSpPr>
                <p:nvPr/>
              </p:nvSpPr>
              <p:spPr bwMode="auto">
                <a:xfrm>
                  <a:off x="3521" y="1104"/>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64" name="Line 364"/>
                <p:cNvSpPr>
                  <a:spLocks noChangeShapeType="1"/>
                </p:cNvSpPr>
                <p:nvPr/>
              </p:nvSpPr>
              <p:spPr bwMode="auto">
                <a:xfrm>
                  <a:off x="3521" y="1440"/>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65" name="Line 365"/>
                <p:cNvSpPr>
                  <a:spLocks noChangeShapeType="1"/>
                </p:cNvSpPr>
                <p:nvPr/>
              </p:nvSpPr>
              <p:spPr bwMode="auto">
                <a:xfrm>
                  <a:off x="3521" y="1104"/>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66" name="Line 366"/>
                <p:cNvSpPr>
                  <a:spLocks noChangeShapeType="1"/>
                </p:cNvSpPr>
                <p:nvPr/>
              </p:nvSpPr>
              <p:spPr bwMode="auto">
                <a:xfrm>
                  <a:off x="4001" y="1104"/>
                  <a:ext cx="0" cy="3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67" name="Line 367"/>
                <p:cNvSpPr>
                  <a:spLocks noChangeShapeType="1"/>
                </p:cNvSpPr>
                <p:nvPr/>
              </p:nvSpPr>
              <p:spPr bwMode="auto">
                <a:xfrm>
                  <a:off x="4145" y="1104"/>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793968" name="Group 368"/>
              <p:cNvGrpSpPr>
                <a:grpSpLocks/>
              </p:cNvGrpSpPr>
              <p:nvPr/>
            </p:nvGrpSpPr>
            <p:grpSpPr bwMode="auto">
              <a:xfrm>
                <a:off x="4343" y="1096"/>
                <a:ext cx="624" cy="336"/>
                <a:chOff x="4337" y="1104"/>
                <a:chExt cx="624" cy="336"/>
              </a:xfrm>
            </p:grpSpPr>
            <p:sp>
              <p:nvSpPr>
                <p:cNvPr id="793969" name="Rectangle 369"/>
                <p:cNvSpPr>
                  <a:spLocks noChangeArrowheads="1"/>
                </p:cNvSpPr>
                <p:nvPr/>
              </p:nvSpPr>
              <p:spPr bwMode="auto">
                <a:xfrm>
                  <a:off x="4817" y="1104"/>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a:solidFill>
                      <a:schemeClr val="bg2">
                        <a:lumMod val="10000"/>
                      </a:schemeClr>
                    </a:solidFill>
                  </a:endParaRPr>
                </a:p>
              </p:txBody>
            </p:sp>
            <p:sp>
              <p:nvSpPr>
                <p:cNvPr id="793970" name="Rectangle 370"/>
                <p:cNvSpPr>
                  <a:spLocks noChangeArrowheads="1"/>
                </p:cNvSpPr>
                <p:nvPr/>
              </p:nvSpPr>
              <p:spPr bwMode="auto">
                <a:xfrm>
                  <a:off x="4337" y="11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dirty="0" err="1">
                      <a:solidFill>
                        <a:schemeClr val="bg2">
                          <a:lumMod val="10000"/>
                        </a:schemeClr>
                      </a:solidFill>
                    </a:rPr>
                    <a:t>V4</a:t>
                  </a:r>
                  <a:endParaRPr lang="en-US" altLang="zh-CN" sz="2000" dirty="0">
                    <a:solidFill>
                      <a:schemeClr val="bg2">
                        <a:lumMod val="10000"/>
                      </a:schemeClr>
                    </a:solidFill>
                  </a:endParaRPr>
                </a:p>
              </p:txBody>
            </p:sp>
            <p:sp>
              <p:nvSpPr>
                <p:cNvPr id="793971" name="Line 371"/>
                <p:cNvSpPr>
                  <a:spLocks noChangeShapeType="1"/>
                </p:cNvSpPr>
                <p:nvPr/>
              </p:nvSpPr>
              <p:spPr bwMode="auto">
                <a:xfrm>
                  <a:off x="4337" y="1104"/>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72" name="Line 372"/>
                <p:cNvSpPr>
                  <a:spLocks noChangeShapeType="1"/>
                </p:cNvSpPr>
                <p:nvPr/>
              </p:nvSpPr>
              <p:spPr bwMode="auto">
                <a:xfrm>
                  <a:off x="4337" y="1440"/>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73" name="Line 373"/>
                <p:cNvSpPr>
                  <a:spLocks noChangeShapeType="1"/>
                </p:cNvSpPr>
                <p:nvPr/>
              </p:nvSpPr>
              <p:spPr bwMode="auto">
                <a:xfrm>
                  <a:off x="4337" y="1104"/>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74" name="Line 374"/>
                <p:cNvSpPr>
                  <a:spLocks noChangeShapeType="1"/>
                </p:cNvSpPr>
                <p:nvPr/>
              </p:nvSpPr>
              <p:spPr bwMode="auto">
                <a:xfrm>
                  <a:off x="4817" y="1104"/>
                  <a:ext cx="0" cy="3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75" name="Line 375"/>
                <p:cNvSpPr>
                  <a:spLocks noChangeShapeType="1"/>
                </p:cNvSpPr>
                <p:nvPr/>
              </p:nvSpPr>
              <p:spPr bwMode="auto">
                <a:xfrm>
                  <a:off x="4961" y="1104"/>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793976" name="Group 376"/>
              <p:cNvGrpSpPr>
                <a:grpSpLocks/>
              </p:cNvGrpSpPr>
              <p:nvPr/>
            </p:nvGrpSpPr>
            <p:grpSpPr bwMode="auto">
              <a:xfrm>
                <a:off x="5114" y="1096"/>
                <a:ext cx="624" cy="336"/>
                <a:chOff x="5023" y="1104"/>
                <a:chExt cx="624" cy="336"/>
              </a:xfrm>
            </p:grpSpPr>
            <p:sp>
              <p:nvSpPr>
                <p:cNvPr id="793977" name="Rectangle 377"/>
                <p:cNvSpPr>
                  <a:spLocks noChangeArrowheads="1"/>
                </p:cNvSpPr>
                <p:nvPr/>
              </p:nvSpPr>
              <p:spPr bwMode="auto">
                <a:xfrm>
                  <a:off x="5503" y="1104"/>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a:solidFill>
                      <a:schemeClr val="bg2">
                        <a:lumMod val="10000"/>
                      </a:schemeClr>
                    </a:solidFill>
                  </a:endParaRPr>
                </a:p>
              </p:txBody>
            </p:sp>
            <p:sp>
              <p:nvSpPr>
                <p:cNvPr id="793978" name="Rectangle 378"/>
                <p:cNvSpPr>
                  <a:spLocks noChangeArrowheads="1"/>
                </p:cNvSpPr>
                <p:nvPr/>
              </p:nvSpPr>
              <p:spPr bwMode="auto">
                <a:xfrm>
                  <a:off x="5023" y="11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dirty="0" err="1">
                      <a:solidFill>
                        <a:schemeClr val="bg2">
                          <a:lumMod val="10000"/>
                        </a:schemeClr>
                      </a:solidFill>
                    </a:rPr>
                    <a:t>V5</a:t>
                  </a:r>
                  <a:endParaRPr lang="en-US" altLang="zh-CN" sz="2000" dirty="0">
                    <a:solidFill>
                      <a:schemeClr val="bg2">
                        <a:lumMod val="10000"/>
                      </a:schemeClr>
                    </a:solidFill>
                  </a:endParaRPr>
                </a:p>
              </p:txBody>
            </p:sp>
            <p:sp>
              <p:nvSpPr>
                <p:cNvPr id="793979" name="Line 379"/>
                <p:cNvSpPr>
                  <a:spLocks noChangeShapeType="1"/>
                </p:cNvSpPr>
                <p:nvPr/>
              </p:nvSpPr>
              <p:spPr bwMode="auto">
                <a:xfrm>
                  <a:off x="5023" y="1104"/>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80" name="Line 380"/>
                <p:cNvSpPr>
                  <a:spLocks noChangeShapeType="1"/>
                </p:cNvSpPr>
                <p:nvPr/>
              </p:nvSpPr>
              <p:spPr bwMode="auto">
                <a:xfrm>
                  <a:off x="5023" y="1440"/>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81" name="Line 381"/>
                <p:cNvSpPr>
                  <a:spLocks noChangeShapeType="1"/>
                </p:cNvSpPr>
                <p:nvPr/>
              </p:nvSpPr>
              <p:spPr bwMode="auto">
                <a:xfrm>
                  <a:off x="5023" y="1104"/>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82" name="Line 382"/>
                <p:cNvSpPr>
                  <a:spLocks noChangeShapeType="1"/>
                </p:cNvSpPr>
                <p:nvPr/>
              </p:nvSpPr>
              <p:spPr bwMode="auto">
                <a:xfrm>
                  <a:off x="5503" y="1104"/>
                  <a:ext cx="0" cy="3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83" name="Line 383"/>
                <p:cNvSpPr>
                  <a:spLocks noChangeShapeType="1"/>
                </p:cNvSpPr>
                <p:nvPr/>
              </p:nvSpPr>
              <p:spPr bwMode="auto">
                <a:xfrm>
                  <a:off x="5647" y="1104"/>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793984" name="Group 384"/>
              <p:cNvGrpSpPr>
                <a:grpSpLocks/>
              </p:cNvGrpSpPr>
              <p:nvPr/>
            </p:nvGrpSpPr>
            <p:grpSpPr bwMode="auto">
              <a:xfrm>
                <a:off x="3569" y="1540"/>
                <a:ext cx="624" cy="336"/>
                <a:chOff x="3521" y="1536"/>
                <a:chExt cx="624" cy="336"/>
              </a:xfrm>
            </p:grpSpPr>
            <p:sp>
              <p:nvSpPr>
                <p:cNvPr id="793985" name="Rectangle 385"/>
                <p:cNvSpPr>
                  <a:spLocks noChangeArrowheads="1"/>
                </p:cNvSpPr>
                <p:nvPr/>
              </p:nvSpPr>
              <p:spPr bwMode="auto">
                <a:xfrm>
                  <a:off x="4001" y="1536"/>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a:solidFill>
                      <a:schemeClr val="bg2">
                        <a:lumMod val="10000"/>
                      </a:schemeClr>
                    </a:solidFill>
                  </a:endParaRPr>
                </a:p>
              </p:txBody>
            </p:sp>
            <p:sp>
              <p:nvSpPr>
                <p:cNvPr id="793986" name="Rectangle 386"/>
                <p:cNvSpPr>
                  <a:spLocks noChangeArrowheads="1"/>
                </p:cNvSpPr>
                <p:nvPr/>
              </p:nvSpPr>
              <p:spPr bwMode="auto">
                <a:xfrm>
                  <a:off x="3521" y="1536"/>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dirty="0" err="1">
                      <a:solidFill>
                        <a:schemeClr val="bg2">
                          <a:lumMod val="10000"/>
                        </a:schemeClr>
                      </a:solidFill>
                    </a:rPr>
                    <a:t>V1</a:t>
                  </a:r>
                  <a:endParaRPr lang="en-US" altLang="zh-CN" sz="2000" dirty="0">
                    <a:solidFill>
                      <a:schemeClr val="bg2">
                        <a:lumMod val="10000"/>
                      </a:schemeClr>
                    </a:solidFill>
                  </a:endParaRPr>
                </a:p>
              </p:txBody>
            </p:sp>
            <p:sp>
              <p:nvSpPr>
                <p:cNvPr id="793987" name="Line 387"/>
                <p:cNvSpPr>
                  <a:spLocks noChangeShapeType="1"/>
                </p:cNvSpPr>
                <p:nvPr/>
              </p:nvSpPr>
              <p:spPr bwMode="auto">
                <a:xfrm>
                  <a:off x="3521" y="1536"/>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88" name="Line 388"/>
                <p:cNvSpPr>
                  <a:spLocks noChangeShapeType="1"/>
                </p:cNvSpPr>
                <p:nvPr/>
              </p:nvSpPr>
              <p:spPr bwMode="auto">
                <a:xfrm>
                  <a:off x="3521" y="1872"/>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89" name="Line 389"/>
                <p:cNvSpPr>
                  <a:spLocks noChangeShapeType="1"/>
                </p:cNvSpPr>
                <p:nvPr/>
              </p:nvSpPr>
              <p:spPr bwMode="auto">
                <a:xfrm>
                  <a:off x="3521" y="1536"/>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90" name="Line 390"/>
                <p:cNvSpPr>
                  <a:spLocks noChangeShapeType="1"/>
                </p:cNvSpPr>
                <p:nvPr/>
              </p:nvSpPr>
              <p:spPr bwMode="auto">
                <a:xfrm>
                  <a:off x="4001" y="1536"/>
                  <a:ext cx="0" cy="3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91" name="Line 391"/>
                <p:cNvSpPr>
                  <a:spLocks noChangeShapeType="1"/>
                </p:cNvSpPr>
                <p:nvPr/>
              </p:nvSpPr>
              <p:spPr bwMode="auto">
                <a:xfrm>
                  <a:off x="4145" y="1536"/>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793992" name="Group 392"/>
              <p:cNvGrpSpPr>
                <a:grpSpLocks/>
              </p:cNvGrpSpPr>
              <p:nvPr/>
            </p:nvGrpSpPr>
            <p:grpSpPr bwMode="auto">
              <a:xfrm>
                <a:off x="4343" y="1540"/>
                <a:ext cx="624" cy="336"/>
                <a:chOff x="4337" y="1536"/>
                <a:chExt cx="624" cy="336"/>
              </a:xfrm>
            </p:grpSpPr>
            <p:sp>
              <p:nvSpPr>
                <p:cNvPr id="793993" name="Rectangle 393"/>
                <p:cNvSpPr>
                  <a:spLocks noChangeArrowheads="1"/>
                </p:cNvSpPr>
                <p:nvPr/>
              </p:nvSpPr>
              <p:spPr bwMode="auto">
                <a:xfrm>
                  <a:off x="4817" y="1536"/>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a:solidFill>
                      <a:schemeClr val="bg2">
                        <a:lumMod val="10000"/>
                      </a:schemeClr>
                    </a:solidFill>
                  </a:endParaRPr>
                </a:p>
              </p:txBody>
            </p:sp>
            <p:sp>
              <p:nvSpPr>
                <p:cNvPr id="793994" name="Rectangle 394"/>
                <p:cNvSpPr>
                  <a:spLocks noChangeArrowheads="1"/>
                </p:cNvSpPr>
                <p:nvPr/>
              </p:nvSpPr>
              <p:spPr bwMode="auto">
                <a:xfrm>
                  <a:off x="4337" y="1536"/>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dirty="0" err="1">
                      <a:solidFill>
                        <a:schemeClr val="bg2">
                          <a:lumMod val="10000"/>
                        </a:schemeClr>
                      </a:solidFill>
                    </a:rPr>
                    <a:t>V6</a:t>
                  </a:r>
                  <a:endParaRPr lang="en-US" altLang="zh-CN" sz="2000" dirty="0">
                    <a:solidFill>
                      <a:schemeClr val="bg2">
                        <a:lumMod val="10000"/>
                      </a:schemeClr>
                    </a:solidFill>
                  </a:endParaRPr>
                </a:p>
              </p:txBody>
            </p:sp>
            <p:sp>
              <p:nvSpPr>
                <p:cNvPr id="793995" name="Line 395"/>
                <p:cNvSpPr>
                  <a:spLocks noChangeShapeType="1"/>
                </p:cNvSpPr>
                <p:nvPr/>
              </p:nvSpPr>
              <p:spPr bwMode="auto">
                <a:xfrm>
                  <a:off x="4337" y="1536"/>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96" name="Line 396"/>
                <p:cNvSpPr>
                  <a:spLocks noChangeShapeType="1"/>
                </p:cNvSpPr>
                <p:nvPr/>
              </p:nvSpPr>
              <p:spPr bwMode="auto">
                <a:xfrm>
                  <a:off x="4337" y="1872"/>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97" name="Line 397"/>
                <p:cNvSpPr>
                  <a:spLocks noChangeShapeType="1"/>
                </p:cNvSpPr>
                <p:nvPr/>
              </p:nvSpPr>
              <p:spPr bwMode="auto">
                <a:xfrm>
                  <a:off x="4337" y="1536"/>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98" name="Line 398"/>
                <p:cNvSpPr>
                  <a:spLocks noChangeShapeType="1"/>
                </p:cNvSpPr>
                <p:nvPr/>
              </p:nvSpPr>
              <p:spPr bwMode="auto">
                <a:xfrm>
                  <a:off x="4817" y="1536"/>
                  <a:ext cx="0" cy="3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3999" name="Line 399"/>
                <p:cNvSpPr>
                  <a:spLocks noChangeShapeType="1"/>
                </p:cNvSpPr>
                <p:nvPr/>
              </p:nvSpPr>
              <p:spPr bwMode="auto">
                <a:xfrm>
                  <a:off x="4961" y="1536"/>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794000" name="Group 400"/>
              <p:cNvGrpSpPr>
                <a:grpSpLocks/>
              </p:cNvGrpSpPr>
              <p:nvPr/>
            </p:nvGrpSpPr>
            <p:grpSpPr bwMode="auto">
              <a:xfrm>
                <a:off x="5114" y="1540"/>
                <a:ext cx="624" cy="336"/>
                <a:chOff x="5023" y="1536"/>
                <a:chExt cx="624" cy="336"/>
              </a:xfrm>
            </p:grpSpPr>
            <p:sp>
              <p:nvSpPr>
                <p:cNvPr id="794001" name="Rectangle 401"/>
                <p:cNvSpPr>
                  <a:spLocks noChangeArrowheads="1"/>
                </p:cNvSpPr>
                <p:nvPr/>
              </p:nvSpPr>
              <p:spPr bwMode="auto">
                <a:xfrm>
                  <a:off x="5503" y="1536"/>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a:solidFill>
                      <a:schemeClr val="bg2">
                        <a:lumMod val="10000"/>
                      </a:schemeClr>
                    </a:solidFill>
                  </a:endParaRPr>
                </a:p>
              </p:txBody>
            </p:sp>
            <p:sp>
              <p:nvSpPr>
                <p:cNvPr id="794002" name="Rectangle 402"/>
                <p:cNvSpPr>
                  <a:spLocks noChangeArrowheads="1"/>
                </p:cNvSpPr>
                <p:nvPr/>
              </p:nvSpPr>
              <p:spPr bwMode="auto">
                <a:xfrm>
                  <a:off x="5023" y="1536"/>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dirty="0" err="1">
                      <a:solidFill>
                        <a:schemeClr val="bg2">
                          <a:lumMod val="10000"/>
                        </a:schemeClr>
                      </a:solidFill>
                    </a:rPr>
                    <a:t>V7</a:t>
                  </a:r>
                  <a:endParaRPr lang="en-US" altLang="zh-CN" sz="2000" dirty="0">
                    <a:solidFill>
                      <a:schemeClr val="bg2">
                        <a:lumMod val="10000"/>
                      </a:schemeClr>
                    </a:solidFill>
                  </a:endParaRPr>
                </a:p>
              </p:txBody>
            </p:sp>
            <p:sp>
              <p:nvSpPr>
                <p:cNvPr id="794003" name="Line 403"/>
                <p:cNvSpPr>
                  <a:spLocks noChangeShapeType="1"/>
                </p:cNvSpPr>
                <p:nvPr/>
              </p:nvSpPr>
              <p:spPr bwMode="auto">
                <a:xfrm>
                  <a:off x="5023" y="1536"/>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04" name="Line 404"/>
                <p:cNvSpPr>
                  <a:spLocks noChangeShapeType="1"/>
                </p:cNvSpPr>
                <p:nvPr/>
              </p:nvSpPr>
              <p:spPr bwMode="auto">
                <a:xfrm>
                  <a:off x="5023" y="1872"/>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05" name="Line 405"/>
                <p:cNvSpPr>
                  <a:spLocks noChangeShapeType="1"/>
                </p:cNvSpPr>
                <p:nvPr/>
              </p:nvSpPr>
              <p:spPr bwMode="auto">
                <a:xfrm>
                  <a:off x="5023" y="1536"/>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06" name="Line 406"/>
                <p:cNvSpPr>
                  <a:spLocks noChangeShapeType="1"/>
                </p:cNvSpPr>
                <p:nvPr/>
              </p:nvSpPr>
              <p:spPr bwMode="auto">
                <a:xfrm>
                  <a:off x="5503" y="1536"/>
                  <a:ext cx="0" cy="3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07" name="Line 407"/>
                <p:cNvSpPr>
                  <a:spLocks noChangeShapeType="1"/>
                </p:cNvSpPr>
                <p:nvPr/>
              </p:nvSpPr>
              <p:spPr bwMode="auto">
                <a:xfrm>
                  <a:off x="5647" y="1536"/>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794008" name="Group 408"/>
              <p:cNvGrpSpPr>
                <a:grpSpLocks/>
              </p:cNvGrpSpPr>
              <p:nvPr/>
            </p:nvGrpSpPr>
            <p:grpSpPr bwMode="auto">
              <a:xfrm>
                <a:off x="3569" y="1983"/>
                <a:ext cx="624" cy="336"/>
                <a:chOff x="3521" y="1968"/>
                <a:chExt cx="624" cy="336"/>
              </a:xfrm>
            </p:grpSpPr>
            <p:sp>
              <p:nvSpPr>
                <p:cNvPr id="794009" name="Rectangle 409"/>
                <p:cNvSpPr>
                  <a:spLocks noChangeArrowheads="1"/>
                </p:cNvSpPr>
                <p:nvPr/>
              </p:nvSpPr>
              <p:spPr bwMode="auto">
                <a:xfrm>
                  <a:off x="4001" y="1968"/>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a:solidFill>
                      <a:schemeClr val="bg2">
                        <a:lumMod val="10000"/>
                      </a:schemeClr>
                    </a:solidFill>
                  </a:endParaRPr>
                </a:p>
              </p:txBody>
            </p:sp>
            <p:sp>
              <p:nvSpPr>
                <p:cNvPr id="794010" name="Rectangle 410"/>
                <p:cNvSpPr>
                  <a:spLocks noChangeArrowheads="1"/>
                </p:cNvSpPr>
                <p:nvPr/>
              </p:nvSpPr>
              <p:spPr bwMode="auto">
                <a:xfrm>
                  <a:off x="3521" y="1968"/>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dirty="0" err="1">
                      <a:solidFill>
                        <a:schemeClr val="bg2">
                          <a:lumMod val="10000"/>
                        </a:schemeClr>
                      </a:solidFill>
                    </a:rPr>
                    <a:t>V2</a:t>
                  </a:r>
                  <a:endParaRPr lang="en-US" altLang="zh-CN" sz="2000" dirty="0">
                    <a:solidFill>
                      <a:schemeClr val="bg2">
                        <a:lumMod val="10000"/>
                      </a:schemeClr>
                    </a:solidFill>
                  </a:endParaRPr>
                </a:p>
              </p:txBody>
            </p:sp>
            <p:sp>
              <p:nvSpPr>
                <p:cNvPr id="794011" name="Line 411"/>
                <p:cNvSpPr>
                  <a:spLocks noChangeShapeType="1"/>
                </p:cNvSpPr>
                <p:nvPr/>
              </p:nvSpPr>
              <p:spPr bwMode="auto">
                <a:xfrm>
                  <a:off x="3521" y="1968"/>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12" name="Line 412"/>
                <p:cNvSpPr>
                  <a:spLocks noChangeShapeType="1"/>
                </p:cNvSpPr>
                <p:nvPr/>
              </p:nvSpPr>
              <p:spPr bwMode="auto">
                <a:xfrm>
                  <a:off x="3521" y="2304"/>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13" name="Line 413"/>
                <p:cNvSpPr>
                  <a:spLocks noChangeShapeType="1"/>
                </p:cNvSpPr>
                <p:nvPr/>
              </p:nvSpPr>
              <p:spPr bwMode="auto">
                <a:xfrm>
                  <a:off x="3521" y="1968"/>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14" name="Line 414"/>
                <p:cNvSpPr>
                  <a:spLocks noChangeShapeType="1"/>
                </p:cNvSpPr>
                <p:nvPr/>
              </p:nvSpPr>
              <p:spPr bwMode="auto">
                <a:xfrm>
                  <a:off x="4001" y="1968"/>
                  <a:ext cx="0" cy="3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15" name="Line 415"/>
                <p:cNvSpPr>
                  <a:spLocks noChangeShapeType="1"/>
                </p:cNvSpPr>
                <p:nvPr/>
              </p:nvSpPr>
              <p:spPr bwMode="auto">
                <a:xfrm>
                  <a:off x="4145" y="1968"/>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794016" name="Group 416"/>
              <p:cNvGrpSpPr>
                <a:grpSpLocks/>
              </p:cNvGrpSpPr>
              <p:nvPr/>
            </p:nvGrpSpPr>
            <p:grpSpPr bwMode="auto">
              <a:xfrm>
                <a:off x="4343" y="1983"/>
                <a:ext cx="624" cy="336"/>
                <a:chOff x="4337" y="1968"/>
                <a:chExt cx="624" cy="336"/>
              </a:xfrm>
            </p:grpSpPr>
            <p:sp>
              <p:nvSpPr>
                <p:cNvPr id="794017" name="Rectangle 417"/>
                <p:cNvSpPr>
                  <a:spLocks noChangeArrowheads="1"/>
                </p:cNvSpPr>
                <p:nvPr/>
              </p:nvSpPr>
              <p:spPr bwMode="auto">
                <a:xfrm>
                  <a:off x="4817" y="1968"/>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a:solidFill>
                      <a:schemeClr val="bg2">
                        <a:lumMod val="10000"/>
                      </a:schemeClr>
                    </a:solidFill>
                  </a:endParaRPr>
                </a:p>
              </p:txBody>
            </p:sp>
            <p:sp>
              <p:nvSpPr>
                <p:cNvPr id="794018" name="Rectangle 418"/>
                <p:cNvSpPr>
                  <a:spLocks noChangeArrowheads="1"/>
                </p:cNvSpPr>
                <p:nvPr/>
              </p:nvSpPr>
              <p:spPr bwMode="auto">
                <a:xfrm>
                  <a:off x="4337" y="1968"/>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dirty="0" err="1">
                      <a:solidFill>
                        <a:schemeClr val="bg2">
                          <a:lumMod val="10000"/>
                        </a:schemeClr>
                      </a:solidFill>
                    </a:rPr>
                    <a:t>V8</a:t>
                  </a:r>
                  <a:endParaRPr lang="en-US" altLang="zh-CN" sz="2000" dirty="0">
                    <a:solidFill>
                      <a:schemeClr val="bg2">
                        <a:lumMod val="10000"/>
                      </a:schemeClr>
                    </a:solidFill>
                  </a:endParaRPr>
                </a:p>
              </p:txBody>
            </p:sp>
            <p:sp>
              <p:nvSpPr>
                <p:cNvPr id="794019" name="Line 419"/>
                <p:cNvSpPr>
                  <a:spLocks noChangeShapeType="1"/>
                </p:cNvSpPr>
                <p:nvPr/>
              </p:nvSpPr>
              <p:spPr bwMode="auto">
                <a:xfrm>
                  <a:off x="4337" y="1968"/>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20" name="Line 420"/>
                <p:cNvSpPr>
                  <a:spLocks noChangeShapeType="1"/>
                </p:cNvSpPr>
                <p:nvPr/>
              </p:nvSpPr>
              <p:spPr bwMode="auto">
                <a:xfrm>
                  <a:off x="4337" y="2304"/>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21" name="Line 421"/>
                <p:cNvSpPr>
                  <a:spLocks noChangeShapeType="1"/>
                </p:cNvSpPr>
                <p:nvPr/>
              </p:nvSpPr>
              <p:spPr bwMode="auto">
                <a:xfrm>
                  <a:off x="4337" y="1968"/>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22" name="Line 422"/>
                <p:cNvSpPr>
                  <a:spLocks noChangeShapeType="1"/>
                </p:cNvSpPr>
                <p:nvPr/>
              </p:nvSpPr>
              <p:spPr bwMode="auto">
                <a:xfrm>
                  <a:off x="4817" y="1968"/>
                  <a:ext cx="0" cy="3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23" name="Line 423"/>
                <p:cNvSpPr>
                  <a:spLocks noChangeShapeType="1"/>
                </p:cNvSpPr>
                <p:nvPr/>
              </p:nvSpPr>
              <p:spPr bwMode="auto">
                <a:xfrm>
                  <a:off x="4961" y="1968"/>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794024" name="Group 424"/>
              <p:cNvGrpSpPr>
                <a:grpSpLocks/>
              </p:cNvGrpSpPr>
              <p:nvPr/>
            </p:nvGrpSpPr>
            <p:grpSpPr bwMode="auto">
              <a:xfrm>
                <a:off x="3569" y="2426"/>
                <a:ext cx="624" cy="336"/>
                <a:chOff x="3569" y="2448"/>
                <a:chExt cx="624" cy="336"/>
              </a:xfrm>
            </p:grpSpPr>
            <p:sp>
              <p:nvSpPr>
                <p:cNvPr id="794025" name="Rectangle 425"/>
                <p:cNvSpPr>
                  <a:spLocks noChangeArrowheads="1"/>
                </p:cNvSpPr>
                <p:nvPr/>
              </p:nvSpPr>
              <p:spPr bwMode="auto">
                <a:xfrm>
                  <a:off x="4049" y="2448"/>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a:solidFill>
                      <a:schemeClr val="bg2">
                        <a:lumMod val="10000"/>
                      </a:schemeClr>
                    </a:solidFill>
                  </a:endParaRPr>
                </a:p>
              </p:txBody>
            </p:sp>
            <p:sp>
              <p:nvSpPr>
                <p:cNvPr id="794026" name="Rectangle 426"/>
                <p:cNvSpPr>
                  <a:spLocks noChangeArrowheads="1"/>
                </p:cNvSpPr>
                <p:nvPr/>
              </p:nvSpPr>
              <p:spPr bwMode="auto">
                <a:xfrm>
                  <a:off x="3569" y="2448"/>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dirty="0" err="1">
                      <a:solidFill>
                        <a:schemeClr val="bg2">
                          <a:lumMod val="10000"/>
                        </a:schemeClr>
                      </a:solidFill>
                    </a:rPr>
                    <a:t>V2</a:t>
                  </a:r>
                  <a:endParaRPr lang="en-US" altLang="zh-CN" sz="2000" dirty="0">
                    <a:solidFill>
                      <a:schemeClr val="bg2">
                        <a:lumMod val="10000"/>
                      </a:schemeClr>
                    </a:solidFill>
                  </a:endParaRPr>
                </a:p>
              </p:txBody>
            </p:sp>
            <p:sp>
              <p:nvSpPr>
                <p:cNvPr id="794027" name="Line 427"/>
                <p:cNvSpPr>
                  <a:spLocks noChangeShapeType="1"/>
                </p:cNvSpPr>
                <p:nvPr/>
              </p:nvSpPr>
              <p:spPr bwMode="auto">
                <a:xfrm>
                  <a:off x="3569" y="2448"/>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28" name="Line 428"/>
                <p:cNvSpPr>
                  <a:spLocks noChangeShapeType="1"/>
                </p:cNvSpPr>
                <p:nvPr/>
              </p:nvSpPr>
              <p:spPr bwMode="auto">
                <a:xfrm>
                  <a:off x="3569" y="2784"/>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29" name="Line 429"/>
                <p:cNvSpPr>
                  <a:spLocks noChangeShapeType="1"/>
                </p:cNvSpPr>
                <p:nvPr/>
              </p:nvSpPr>
              <p:spPr bwMode="auto">
                <a:xfrm>
                  <a:off x="3569" y="2448"/>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30" name="Line 430"/>
                <p:cNvSpPr>
                  <a:spLocks noChangeShapeType="1"/>
                </p:cNvSpPr>
                <p:nvPr/>
              </p:nvSpPr>
              <p:spPr bwMode="auto">
                <a:xfrm>
                  <a:off x="4049" y="2448"/>
                  <a:ext cx="0" cy="3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31" name="Line 431"/>
                <p:cNvSpPr>
                  <a:spLocks noChangeShapeType="1"/>
                </p:cNvSpPr>
                <p:nvPr/>
              </p:nvSpPr>
              <p:spPr bwMode="auto">
                <a:xfrm>
                  <a:off x="4193" y="2448"/>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794032" name="Group 432"/>
              <p:cNvGrpSpPr>
                <a:grpSpLocks/>
              </p:cNvGrpSpPr>
              <p:nvPr/>
            </p:nvGrpSpPr>
            <p:grpSpPr bwMode="auto">
              <a:xfrm>
                <a:off x="4343" y="2426"/>
                <a:ext cx="624" cy="336"/>
                <a:chOff x="4385" y="2448"/>
                <a:chExt cx="624" cy="336"/>
              </a:xfrm>
            </p:grpSpPr>
            <p:sp>
              <p:nvSpPr>
                <p:cNvPr id="794033" name="Rectangle 433"/>
                <p:cNvSpPr>
                  <a:spLocks noChangeArrowheads="1"/>
                </p:cNvSpPr>
                <p:nvPr/>
              </p:nvSpPr>
              <p:spPr bwMode="auto">
                <a:xfrm>
                  <a:off x="4865" y="2448"/>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a:solidFill>
                      <a:schemeClr val="bg2">
                        <a:lumMod val="10000"/>
                      </a:schemeClr>
                    </a:solidFill>
                  </a:endParaRPr>
                </a:p>
              </p:txBody>
            </p:sp>
            <p:sp>
              <p:nvSpPr>
                <p:cNvPr id="794034" name="Rectangle 434"/>
                <p:cNvSpPr>
                  <a:spLocks noChangeArrowheads="1"/>
                </p:cNvSpPr>
                <p:nvPr/>
              </p:nvSpPr>
              <p:spPr bwMode="auto">
                <a:xfrm>
                  <a:off x="4385" y="2448"/>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dirty="0" err="1">
                      <a:solidFill>
                        <a:schemeClr val="bg2">
                          <a:lumMod val="10000"/>
                        </a:schemeClr>
                      </a:solidFill>
                    </a:rPr>
                    <a:t>V8</a:t>
                  </a:r>
                  <a:endParaRPr lang="en-US" altLang="zh-CN" sz="2000" dirty="0">
                    <a:solidFill>
                      <a:schemeClr val="bg2">
                        <a:lumMod val="10000"/>
                      </a:schemeClr>
                    </a:solidFill>
                  </a:endParaRPr>
                </a:p>
              </p:txBody>
            </p:sp>
            <p:sp>
              <p:nvSpPr>
                <p:cNvPr id="794035" name="Line 435"/>
                <p:cNvSpPr>
                  <a:spLocks noChangeShapeType="1"/>
                </p:cNvSpPr>
                <p:nvPr/>
              </p:nvSpPr>
              <p:spPr bwMode="auto">
                <a:xfrm>
                  <a:off x="4385" y="2448"/>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36" name="Line 436"/>
                <p:cNvSpPr>
                  <a:spLocks noChangeShapeType="1"/>
                </p:cNvSpPr>
                <p:nvPr/>
              </p:nvSpPr>
              <p:spPr bwMode="auto">
                <a:xfrm>
                  <a:off x="4385" y="2784"/>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37" name="Line 437"/>
                <p:cNvSpPr>
                  <a:spLocks noChangeShapeType="1"/>
                </p:cNvSpPr>
                <p:nvPr/>
              </p:nvSpPr>
              <p:spPr bwMode="auto">
                <a:xfrm>
                  <a:off x="4385" y="2448"/>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38" name="Line 438"/>
                <p:cNvSpPr>
                  <a:spLocks noChangeShapeType="1"/>
                </p:cNvSpPr>
                <p:nvPr/>
              </p:nvSpPr>
              <p:spPr bwMode="auto">
                <a:xfrm>
                  <a:off x="4865" y="2448"/>
                  <a:ext cx="0" cy="3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39" name="Line 439"/>
                <p:cNvSpPr>
                  <a:spLocks noChangeShapeType="1"/>
                </p:cNvSpPr>
                <p:nvPr/>
              </p:nvSpPr>
              <p:spPr bwMode="auto">
                <a:xfrm>
                  <a:off x="5009" y="2448"/>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794040" name="Group 440"/>
              <p:cNvGrpSpPr>
                <a:grpSpLocks/>
              </p:cNvGrpSpPr>
              <p:nvPr/>
            </p:nvGrpSpPr>
            <p:grpSpPr bwMode="auto">
              <a:xfrm>
                <a:off x="3569" y="2870"/>
                <a:ext cx="624" cy="336"/>
                <a:chOff x="3569" y="2880"/>
                <a:chExt cx="624" cy="336"/>
              </a:xfrm>
            </p:grpSpPr>
            <p:sp>
              <p:nvSpPr>
                <p:cNvPr id="794041" name="Rectangle 441"/>
                <p:cNvSpPr>
                  <a:spLocks noChangeArrowheads="1"/>
                </p:cNvSpPr>
                <p:nvPr/>
              </p:nvSpPr>
              <p:spPr bwMode="auto">
                <a:xfrm>
                  <a:off x="4049" y="2880"/>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a:solidFill>
                      <a:schemeClr val="bg2">
                        <a:lumMod val="10000"/>
                      </a:schemeClr>
                    </a:solidFill>
                  </a:endParaRPr>
                </a:p>
              </p:txBody>
            </p:sp>
            <p:sp>
              <p:nvSpPr>
                <p:cNvPr id="794042" name="Rectangle 442"/>
                <p:cNvSpPr>
                  <a:spLocks noChangeArrowheads="1"/>
                </p:cNvSpPr>
                <p:nvPr/>
              </p:nvSpPr>
              <p:spPr bwMode="auto">
                <a:xfrm>
                  <a:off x="3569" y="2880"/>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dirty="0" err="1">
                      <a:solidFill>
                        <a:schemeClr val="bg2">
                          <a:lumMod val="10000"/>
                        </a:schemeClr>
                      </a:solidFill>
                    </a:rPr>
                    <a:t>V3</a:t>
                  </a:r>
                  <a:endParaRPr lang="en-US" altLang="zh-CN" sz="2000" dirty="0">
                    <a:solidFill>
                      <a:schemeClr val="bg2">
                        <a:lumMod val="10000"/>
                      </a:schemeClr>
                    </a:solidFill>
                  </a:endParaRPr>
                </a:p>
              </p:txBody>
            </p:sp>
            <p:sp>
              <p:nvSpPr>
                <p:cNvPr id="794043" name="Line 443"/>
                <p:cNvSpPr>
                  <a:spLocks noChangeShapeType="1"/>
                </p:cNvSpPr>
                <p:nvPr/>
              </p:nvSpPr>
              <p:spPr bwMode="auto">
                <a:xfrm>
                  <a:off x="3569" y="2880"/>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44" name="Line 444"/>
                <p:cNvSpPr>
                  <a:spLocks noChangeShapeType="1"/>
                </p:cNvSpPr>
                <p:nvPr/>
              </p:nvSpPr>
              <p:spPr bwMode="auto">
                <a:xfrm>
                  <a:off x="3569" y="3216"/>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45" name="Line 445"/>
                <p:cNvSpPr>
                  <a:spLocks noChangeShapeType="1"/>
                </p:cNvSpPr>
                <p:nvPr/>
              </p:nvSpPr>
              <p:spPr bwMode="auto">
                <a:xfrm>
                  <a:off x="3569" y="2880"/>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46" name="Line 446"/>
                <p:cNvSpPr>
                  <a:spLocks noChangeShapeType="1"/>
                </p:cNvSpPr>
                <p:nvPr/>
              </p:nvSpPr>
              <p:spPr bwMode="auto">
                <a:xfrm>
                  <a:off x="4049" y="2880"/>
                  <a:ext cx="0" cy="3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47" name="Line 447"/>
                <p:cNvSpPr>
                  <a:spLocks noChangeShapeType="1"/>
                </p:cNvSpPr>
                <p:nvPr/>
              </p:nvSpPr>
              <p:spPr bwMode="auto">
                <a:xfrm>
                  <a:off x="4193" y="2880"/>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794048" name="Group 448"/>
              <p:cNvGrpSpPr>
                <a:grpSpLocks/>
              </p:cNvGrpSpPr>
              <p:nvPr/>
            </p:nvGrpSpPr>
            <p:grpSpPr bwMode="auto">
              <a:xfrm>
                <a:off x="4343" y="2870"/>
                <a:ext cx="624" cy="336"/>
                <a:chOff x="4385" y="2880"/>
                <a:chExt cx="624" cy="336"/>
              </a:xfrm>
            </p:grpSpPr>
            <p:sp>
              <p:nvSpPr>
                <p:cNvPr id="794049" name="Rectangle 449"/>
                <p:cNvSpPr>
                  <a:spLocks noChangeArrowheads="1"/>
                </p:cNvSpPr>
                <p:nvPr/>
              </p:nvSpPr>
              <p:spPr bwMode="auto">
                <a:xfrm>
                  <a:off x="4865" y="2880"/>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a:solidFill>
                      <a:schemeClr val="bg2">
                        <a:lumMod val="10000"/>
                      </a:schemeClr>
                    </a:solidFill>
                  </a:endParaRPr>
                </a:p>
              </p:txBody>
            </p:sp>
            <p:sp>
              <p:nvSpPr>
                <p:cNvPr id="794050" name="Rectangle 450"/>
                <p:cNvSpPr>
                  <a:spLocks noChangeArrowheads="1"/>
                </p:cNvSpPr>
                <p:nvPr/>
              </p:nvSpPr>
              <p:spPr bwMode="auto">
                <a:xfrm>
                  <a:off x="4385" y="2880"/>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dirty="0" err="1">
                      <a:solidFill>
                        <a:schemeClr val="bg2">
                          <a:lumMod val="10000"/>
                        </a:schemeClr>
                      </a:solidFill>
                    </a:rPr>
                    <a:t>V7</a:t>
                  </a:r>
                  <a:endParaRPr lang="en-US" altLang="zh-CN" sz="2000" dirty="0">
                    <a:solidFill>
                      <a:schemeClr val="bg2">
                        <a:lumMod val="10000"/>
                      </a:schemeClr>
                    </a:solidFill>
                  </a:endParaRPr>
                </a:p>
              </p:txBody>
            </p:sp>
            <p:sp>
              <p:nvSpPr>
                <p:cNvPr id="794051" name="Line 451"/>
                <p:cNvSpPr>
                  <a:spLocks noChangeShapeType="1"/>
                </p:cNvSpPr>
                <p:nvPr/>
              </p:nvSpPr>
              <p:spPr bwMode="auto">
                <a:xfrm>
                  <a:off x="4385" y="2880"/>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52" name="Line 452"/>
                <p:cNvSpPr>
                  <a:spLocks noChangeShapeType="1"/>
                </p:cNvSpPr>
                <p:nvPr/>
              </p:nvSpPr>
              <p:spPr bwMode="auto">
                <a:xfrm>
                  <a:off x="4385" y="3216"/>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53" name="Line 453"/>
                <p:cNvSpPr>
                  <a:spLocks noChangeShapeType="1"/>
                </p:cNvSpPr>
                <p:nvPr/>
              </p:nvSpPr>
              <p:spPr bwMode="auto">
                <a:xfrm>
                  <a:off x="4385" y="2880"/>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54" name="Line 454"/>
                <p:cNvSpPr>
                  <a:spLocks noChangeShapeType="1"/>
                </p:cNvSpPr>
                <p:nvPr/>
              </p:nvSpPr>
              <p:spPr bwMode="auto">
                <a:xfrm>
                  <a:off x="4865" y="2880"/>
                  <a:ext cx="0" cy="3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55" name="Line 455"/>
                <p:cNvSpPr>
                  <a:spLocks noChangeShapeType="1"/>
                </p:cNvSpPr>
                <p:nvPr/>
              </p:nvSpPr>
              <p:spPr bwMode="auto">
                <a:xfrm>
                  <a:off x="5009" y="2880"/>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794056" name="Group 456"/>
              <p:cNvGrpSpPr>
                <a:grpSpLocks/>
              </p:cNvGrpSpPr>
              <p:nvPr/>
            </p:nvGrpSpPr>
            <p:grpSpPr bwMode="auto">
              <a:xfrm>
                <a:off x="3569" y="3313"/>
                <a:ext cx="624" cy="336"/>
                <a:chOff x="3569" y="3312"/>
                <a:chExt cx="624" cy="336"/>
              </a:xfrm>
            </p:grpSpPr>
            <p:sp>
              <p:nvSpPr>
                <p:cNvPr id="794057" name="Rectangle 457"/>
                <p:cNvSpPr>
                  <a:spLocks noChangeArrowheads="1"/>
                </p:cNvSpPr>
                <p:nvPr/>
              </p:nvSpPr>
              <p:spPr bwMode="auto">
                <a:xfrm>
                  <a:off x="4049" y="3312"/>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a:solidFill>
                      <a:schemeClr val="bg2">
                        <a:lumMod val="10000"/>
                      </a:schemeClr>
                    </a:solidFill>
                  </a:endParaRPr>
                </a:p>
              </p:txBody>
            </p:sp>
            <p:sp>
              <p:nvSpPr>
                <p:cNvPr id="794058" name="Rectangle 458"/>
                <p:cNvSpPr>
                  <a:spLocks noChangeArrowheads="1"/>
                </p:cNvSpPr>
                <p:nvPr/>
              </p:nvSpPr>
              <p:spPr bwMode="auto">
                <a:xfrm>
                  <a:off x="3569" y="3312"/>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dirty="0" err="1">
                      <a:solidFill>
                        <a:schemeClr val="bg2">
                          <a:lumMod val="10000"/>
                        </a:schemeClr>
                      </a:solidFill>
                    </a:rPr>
                    <a:t>V3</a:t>
                  </a:r>
                  <a:endParaRPr lang="en-US" altLang="zh-CN" sz="2000" dirty="0">
                    <a:solidFill>
                      <a:schemeClr val="bg2">
                        <a:lumMod val="10000"/>
                      </a:schemeClr>
                    </a:solidFill>
                  </a:endParaRPr>
                </a:p>
              </p:txBody>
            </p:sp>
            <p:sp>
              <p:nvSpPr>
                <p:cNvPr id="794059" name="Line 459"/>
                <p:cNvSpPr>
                  <a:spLocks noChangeShapeType="1"/>
                </p:cNvSpPr>
                <p:nvPr/>
              </p:nvSpPr>
              <p:spPr bwMode="auto">
                <a:xfrm>
                  <a:off x="3569" y="3312"/>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60" name="Line 460"/>
                <p:cNvSpPr>
                  <a:spLocks noChangeShapeType="1"/>
                </p:cNvSpPr>
                <p:nvPr/>
              </p:nvSpPr>
              <p:spPr bwMode="auto">
                <a:xfrm>
                  <a:off x="3569" y="3648"/>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61" name="Line 461"/>
                <p:cNvSpPr>
                  <a:spLocks noChangeShapeType="1"/>
                </p:cNvSpPr>
                <p:nvPr/>
              </p:nvSpPr>
              <p:spPr bwMode="auto">
                <a:xfrm>
                  <a:off x="3569" y="3312"/>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62" name="Line 462"/>
                <p:cNvSpPr>
                  <a:spLocks noChangeShapeType="1"/>
                </p:cNvSpPr>
                <p:nvPr/>
              </p:nvSpPr>
              <p:spPr bwMode="auto">
                <a:xfrm>
                  <a:off x="4049" y="3312"/>
                  <a:ext cx="0" cy="3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63" name="Line 463"/>
                <p:cNvSpPr>
                  <a:spLocks noChangeShapeType="1"/>
                </p:cNvSpPr>
                <p:nvPr/>
              </p:nvSpPr>
              <p:spPr bwMode="auto">
                <a:xfrm>
                  <a:off x="4193" y="3312"/>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794064" name="Group 464"/>
              <p:cNvGrpSpPr>
                <a:grpSpLocks/>
              </p:cNvGrpSpPr>
              <p:nvPr/>
            </p:nvGrpSpPr>
            <p:grpSpPr bwMode="auto">
              <a:xfrm>
                <a:off x="4343" y="3313"/>
                <a:ext cx="624" cy="336"/>
                <a:chOff x="4385" y="3312"/>
                <a:chExt cx="624" cy="336"/>
              </a:xfrm>
            </p:grpSpPr>
            <p:sp>
              <p:nvSpPr>
                <p:cNvPr id="794065" name="Rectangle 465"/>
                <p:cNvSpPr>
                  <a:spLocks noChangeArrowheads="1"/>
                </p:cNvSpPr>
                <p:nvPr/>
              </p:nvSpPr>
              <p:spPr bwMode="auto">
                <a:xfrm>
                  <a:off x="4865" y="3312"/>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a:solidFill>
                      <a:schemeClr val="bg2">
                        <a:lumMod val="10000"/>
                      </a:schemeClr>
                    </a:solidFill>
                  </a:endParaRPr>
                </a:p>
              </p:txBody>
            </p:sp>
            <p:sp>
              <p:nvSpPr>
                <p:cNvPr id="794066" name="Rectangle 466"/>
                <p:cNvSpPr>
                  <a:spLocks noChangeArrowheads="1"/>
                </p:cNvSpPr>
                <p:nvPr/>
              </p:nvSpPr>
              <p:spPr bwMode="auto">
                <a:xfrm>
                  <a:off x="4385" y="3312"/>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dirty="0" err="1">
                      <a:solidFill>
                        <a:schemeClr val="bg2">
                          <a:lumMod val="10000"/>
                        </a:schemeClr>
                      </a:solidFill>
                    </a:rPr>
                    <a:t>V6</a:t>
                  </a:r>
                  <a:endParaRPr lang="en-US" altLang="zh-CN" sz="2000" dirty="0">
                    <a:solidFill>
                      <a:schemeClr val="bg2">
                        <a:lumMod val="10000"/>
                      </a:schemeClr>
                    </a:solidFill>
                  </a:endParaRPr>
                </a:p>
              </p:txBody>
            </p:sp>
            <p:sp>
              <p:nvSpPr>
                <p:cNvPr id="794067" name="Line 467"/>
                <p:cNvSpPr>
                  <a:spLocks noChangeShapeType="1"/>
                </p:cNvSpPr>
                <p:nvPr/>
              </p:nvSpPr>
              <p:spPr bwMode="auto">
                <a:xfrm>
                  <a:off x="4385" y="3312"/>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68" name="Line 468"/>
                <p:cNvSpPr>
                  <a:spLocks noChangeShapeType="1"/>
                </p:cNvSpPr>
                <p:nvPr/>
              </p:nvSpPr>
              <p:spPr bwMode="auto">
                <a:xfrm>
                  <a:off x="4385" y="3648"/>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69" name="Line 469"/>
                <p:cNvSpPr>
                  <a:spLocks noChangeShapeType="1"/>
                </p:cNvSpPr>
                <p:nvPr/>
              </p:nvSpPr>
              <p:spPr bwMode="auto">
                <a:xfrm>
                  <a:off x="4385" y="3312"/>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70" name="Line 470"/>
                <p:cNvSpPr>
                  <a:spLocks noChangeShapeType="1"/>
                </p:cNvSpPr>
                <p:nvPr/>
              </p:nvSpPr>
              <p:spPr bwMode="auto">
                <a:xfrm>
                  <a:off x="4865" y="3312"/>
                  <a:ext cx="0" cy="3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71" name="Line 471"/>
                <p:cNvSpPr>
                  <a:spLocks noChangeShapeType="1"/>
                </p:cNvSpPr>
                <p:nvPr/>
              </p:nvSpPr>
              <p:spPr bwMode="auto">
                <a:xfrm>
                  <a:off x="5009" y="3312"/>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794072" name="Group 472"/>
              <p:cNvGrpSpPr>
                <a:grpSpLocks/>
              </p:cNvGrpSpPr>
              <p:nvPr/>
            </p:nvGrpSpPr>
            <p:grpSpPr bwMode="auto">
              <a:xfrm>
                <a:off x="3569" y="3747"/>
                <a:ext cx="624" cy="336"/>
                <a:chOff x="3569" y="3744"/>
                <a:chExt cx="624" cy="336"/>
              </a:xfrm>
            </p:grpSpPr>
            <p:sp>
              <p:nvSpPr>
                <p:cNvPr id="794073" name="Rectangle 473"/>
                <p:cNvSpPr>
                  <a:spLocks noChangeArrowheads="1"/>
                </p:cNvSpPr>
                <p:nvPr/>
              </p:nvSpPr>
              <p:spPr bwMode="auto">
                <a:xfrm>
                  <a:off x="4049" y="3744"/>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a:solidFill>
                      <a:schemeClr val="bg2">
                        <a:lumMod val="10000"/>
                      </a:schemeClr>
                    </a:solidFill>
                  </a:endParaRPr>
                </a:p>
              </p:txBody>
            </p:sp>
            <p:sp>
              <p:nvSpPr>
                <p:cNvPr id="794074" name="Rectangle 474"/>
                <p:cNvSpPr>
                  <a:spLocks noChangeArrowheads="1"/>
                </p:cNvSpPr>
                <p:nvPr/>
              </p:nvSpPr>
              <p:spPr bwMode="auto">
                <a:xfrm>
                  <a:off x="3569" y="374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dirty="0" err="1">
                      <a:solidFill>
                        <a:schemeClr val="bg2">
                          <a:lumMod val="10000"/>
                        </a:schemeClr>
                      </a:solidFill>
                    </a:rPr>
                    <a:t>V4</a:t>
                  </a:r>
                  <a:endParaRPr lang="en-US" altLang="zh-CN" sz="2000" dirty="0">
                    <a:solidFill>
                      <a:schemeClr val="bg2">
                        <a:lumMod val="10000"/>
                      </a:schemeClr>
                    </a:solidFill>
                  </a:endParaRPr>
                </a:p>
              </p:txBody>
            </p:sp>
            <p:sp>
              <p:nvSpPr>
                <p:cNvPr id="794075" name="Line 475"/>
                <p:cNvSpPr>
                  <a:spLocks noChangeShapeType="1"/>
                </p:cNvSpPr>
                <p:nvPr/>
              </p:nvSpPr>
              <p:spPr bwMode="auto">
                <a:xfrm>
                  <a:off x="3569" y="3744"/>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76" name="Line 476"/>
                <p:cNvSpPr>
                  <a:spLocks noChangeShapeType="1"/>
                </p:cNvSpPr>
                <p:nvPr/>
              </p:nvSpPr>
              <p:spPr bwMode="auto">
                <a:xfrm>
                  <a:off x="3569" y="4080"/>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77" name="Line 477"/>
                <p:cNvSpPr>
                  <a:spLocks noChangeShapeType="1"/>
                </p:cNvSpPr>
                <p:nvPr/>
              </p:nvSpPr>
              <p:spPr bwMode="auto">
                <a:xfrm>
                  <a:off x="3569" y="3744"/>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78" name="Line 478"/>
                <p:cNvSpPr>
                  <a:spLocks noChangeShapeType="1"/>
                </p:cNvSpPr>
                <p:nvPr/>
              </p:nvSpPr>
              <p:spPr bwMode="auto">
                <a:xfrm>
                  <a:off x="4049" y="3744"/>
                  <a:ext cx="0" cy="3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79" name="Line 479"/>
                <p:cNvSpPr>
                  <a:spLocks noChangeShapeType="1"/>
                </p:cNvSpPr>
                <p:nvPr/>
              </p:nvSpPr>
              <p:spPr bwMode="auto">
                <a:xfrm>
                  <a:off x="4193" y="3744"/>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grpSp>
            <p:nvGrpSpPr>
              <p:cNvPr id="794080" name="Group 480"/>
              <p:cNvGrpSpPr>
                <a:grpSpLocks/>
              </p:cNvGrpSpPr>
              <p:nvPr/>
            </p:nvGrpSpPr>
            <p:grpSpPr bwMode="auto">
              <a:xfrm>
                <a:off x="4343" y="3747"/>
                <a:ext cx="624" cy="336"/>
                <a:chOff x="4385" y="3744"/>
                <a:chExt cx="624" cy="336"/>
              </a:xfrm>
            </p:grpSpPr>
            <p:sp>
              <p:nvSpPr>
                <p:cNvPr id="794081" name="Rectangle 481"/>
                <p:cNvSpPr>
                  <a:spLocks noChangeArrowheads="1"/>
                </p:cNvSpPr>
                <p:nvPr/>
              </p:nvSpPr>
              <p:spPr bwMode="auto">
                <a:xfrm>
                  <a:off x="4865" y="3744"/>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a:solidFill>
                      <a:schemeClr val="bg2">
                        <a:lumMod val="10000"/>
                      </a:schemeClr>
                    </a:solidFill>
                  </a:endParaRPr>
                </a:p>
              </p:txBody>
            </p:sp>
            <p:sp>
              <p:nvSpPr>
                <p:cNvPr id="794082" name="Rectangle 482"/>
                <p:cNvSpPr>
                  <a:spLocks noChangeArrowheads="1"/>
                </p:cNvSpPr>
                <p:nvPr/>
              </p:nvSpPr>
              <p:spPr bwMode="auto">
                <a:xfrm>
                  <a:off x="4385" y="374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dirty="0" err="1">
                      <a:solidFill>
                        <a:schemeClr val="bg2">
                          <a:lumMod val="10000"/>
                        </a:schemeClr>
                      </a:solidFill>
                    </a:rPr>
                    <a:t>V5</a:t>
                  </a:r>
                  <a:endParaRPr lang="en-US" altLang="zh-CN" sz="2000" dirty="0">
                    <a:solidFill>
                      <a:schemeClr val="bg2">
                        <a:lumMod val="10000"/>
                      </a:schemeClr>
                    </a:solidFill>
                  </a:endParaRPr>
                </a:p>
              </p:txBody>
            </p:sp>
            <p:sp>
              <p:nvSpPr>
                <p:cNvPr id="794083" name="Line 483"/>
                <p:cNvSpPr>
                  <a:spLocks noChangeShapeType="1"/>
                </p:cNvSpPr>
                <p:nvPr/>
              </p:nvSpPr>
              <p:spPr bwMode="auto">
                <a:xfrm>
                  <a:off x="4385" y="3744"/>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84" name="Line 484"/>
                <p:cNvSpPr>
                  <a:spLocks noChangeShapeType="1"/>
                </p:cNvSpPr>
                <p:nvPr/>
              </p:nvSpPr>
              <p:spPr bwMode="auto">
                <a:xfrm>
                  <a:off x="4385" y="4080"/>
                  <a:ext cx="624" cy="0"/>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85" name="Line 485"/>
                <p:cNvSpPr>
                  <a:spLocks noChangeShapeType="1"/>
                </p:cNvSpPr>
                <p:nvPr/>
              </p:nvSpPr>
              <p:spPr bwMode="auto">
                <a:xfrm>
                  <a:off x="4385" y="3744"/>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86" name="Line 486"/>
                <p:cNvSpPr>
                  <a:spLocks noChangeShapeType="1"/>
                </p:cNvSpPr>
                <p:nvPr/>
              </p:nvSpPr>
              <p:spPr bwMode="auto">
                <a:xfrm>
                  <a:off x="4865" y="3744"/>
                  <a:ext cx="0" cy="33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sp>
              <p:nvSpPr>
                <p:cNvPr id="794087" name="Line 487"/>
                <p:cNvSpPr>
                  <a:spLocks noChangeShapeType="1"/>
                </p:cNvSpPr>
                <p:nvPr/>
              </p:nvSpPr>
              <p:spPr bwMode="auto">
                <a:xfrm>
                  <a:off x="5009" y="3744"/>
                  <a:ext cx="0" cy="336"/>
                </a:xfrm>
                <a:prstGeom prst="line">
                  <a:avLst/>
                </a:prstGeom>
                <a:noFill/>
                <a:ln w="28575" cap="sq">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2">
                        <a:lumMod val="10000"/>
                      </a:schemeClr>
                    </a:solidFill>
                  </a:endParaRPr>
                </a:p>
              </p:txBody>
            </p:sp>
          </p:grpSp>
          <p:cxnSp>
            <p:nvCxnSpPr>
              <p:cNvPr id="794088" name="AutoShape 488"/>
              <p:cNvCxnSpPr>
                <a:cxnSpLocks noChangeShapeType="1"/>
              </p:cNvCxnSpPr>
              <p:nvPr/>
            </p:nvCxnSpPr>
            <p:spPr bwMode="auto">
              <a:xfrm flipV="1">
                <a:off x="3271" y="832"/>
                <a:ext cx="289" cy="1"/>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089" name="AutoShape 489"/>
              <p:cNvCxnSpPr>
                <a:cxnSpLocks noChangeShapeType="1"/>
                <a:stCxn id="793945" idx="1"/>
                <a:endCxn id="793954" idx="1"/>
              </p:cNvCxnSpPr>
              <p:nvPr/>
            </p:nvCxnSpPr>
            <p:spPr bwMode="auto">
              <a:xfrm>
                <a:off x="4049" y="832"/>
                <a:ext cx="294" cy="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090" name="AutoShape 490"/>
              <p:cNvCxnSpPr>
                <a:cxnSpLocks noChangeShapeType="1"/>
              </p:cNvCxnSpPr>
              <p:nvPr/>
            </p:nvCxnSpPr>
            <p:spPr bwMode="auto">
              <a:xfrm>
                <a:off x="3271" y="1264"/>
                <a:ext cx="289" cy="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091" name="AutoShape 491"/>
              <p:cNvCxnSpPr>
                <a:cxnSpLocks noChangeShapeType="1"/>
                <a:stCxn id="793962" idx="3"/>
                <a:endCxn id="793970" idx="1"/>
              </p:cNvCxnSpPr>
              <p:nvPr/>
            </p:nvCxnSpPr>
            <p:spPr bwMode="auto">
              <a:xfrm>
                <a:off x="4049" y="1264"/>
                <a:ext cx="294" cy="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092" name="AutoShape 492"/>
              <p:cNvCxnSpPr>
                <a:cxnSpLocks noChangeShapeType="1"/>
                <a:stCxn id="793970" idx="3"/>
                <a:endCxn id="793978" idx="1"/>
              </p:cNvCxnSpPr>
              <p:nvPr/>
            </p:nvCxnSpPr>
            <p:spPr bwMode="auto">
              <a:xfrm>
                <a:off x="4823" y="1264"/>
                <a:ext cx="291" cy="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093" name="AutoShape 493"/>
              <p:cNvCxnSpPr>
                <a:cxnSpLocks noChangeShapeType="1"/>
              </p:cNvCxnSpPr>
              <p:nvPr/>
            </p:nvCxnSpPr>
            <p:spPr bwMode="auto">
              <a:xfrm>
                <a:off x="3271" y="1708"/>
                <a:ext cx="289" cy="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094" name="AutoShape 494"/>
              <p:cNvCxnSpPr>
                <a:cxnSpLocks noChangeShapeType="1"/>
                <a:stCxn id="793985" idx="1"/>
                <a:endCxn id="793994" idx="1"/>
              </p:cNvCxnSpPr>
              <p:nvPr/>
            </p:nvCxnSpPr>
            <p:spPr bwMode="auto">
              <a:xfrm>
                <a:off x="4049" y="1708"/>
                <a:ext cx="294" cy="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095" name="AutoShape 495"/>
              <p:cNvCxnSpPr>
                <a:cxnSpLocks noChangeShapeType="1"/>
                <a:stCxn id="793994" idx="3"/>
                <a:endCxn id="794002" idx="1"/>
              </p:cNvCxnSpPr>
              <p:nvPr/>
            </p:nvCxnSpPr>
            <p:spPr bwMode="auto">
              <a:xfrm>
                <a:off x="4823" y="1708"/>
                <a:ext cx="291" cy="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096" name="AutoShape 496"/>
              <p:cNvCxnSpPr>
                <a:cxnSpLocks noChangeShapeType="1"/>
                <a:stCxn id="794009" idx="1"/>
                <a:endCxn id="794018" idx="1"/>
              </p:cNvCxnSpPr>
              <p:nvPr/>
            </p:nvCxnSpPr>
            <p:spPr bwMode="auto">
              <a:xfrm>
                <a:off x="4049" y="2151"/>
                <a:ext cx="294" cy="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097" name="AutoShape 497"/>
              <p:cNvCxnSpPr>
                <a:cxnSpLocks noChangeShapeType="1"/>
              </p:cNvCxnSpPr>
              <p:nvPr/>
            </p:nvCxnSpPr>
            <p:spPr bwMode="auto">
              <a:xfrm>
                <a:off x="3271" y="2594"/>
                <a:ext cx="289" cy="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098" name="AutoShape 498"/>
              <p:cNvCxnSpPr>
                <a:cxnSpLocks noChangeShapeType="1"/>
                <a:stCxn id="794026" idx="3"/>
                <a:endCxn id="794034" idx="1"/>
              </p:cNvCxnSpPr>
              <p:nvPr/>
            </p:nvCxnSpPr>
            <p:spPr bwMode="auto">
              <a:xfrm>
                <a:off x="4049" y="2594"/>
                <a:ext cx="294" cy="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099" name="AutoShape 499"/>
              <p:cNvCxnSpPr>
                <a:cxnSpLocks noChangeShapeType="1"/>
              </p:cNvCxnSpPr>
              <p:nvPr/>
            </p:nvCxnSpPr>
            <p:spPr bwMode="auto">
              <a:xfrm>
                <a:off x="3271" y="3038"/>
                <a:ext cx="289" cy="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100" name="AutoShape 500"/>
              <p:cNvCxnSpPr>
                <a:cxnSpLocks noChangeShapeType="1"/>
                <a:stCxn id="794041" idx="1"/>
                <a:endCxn id="794050" idx="1"/>
              </p:cNvCxnSpPr>
              <p:nvPr/>
            </p:nvCxnSpPr>
            <p:spPr bwMode="auto">
              <a:xfrm>
                <a:off x="4049" y="3038"/>
                <a:ext cx="294" cy="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101" name="AutoShape 501"/>
              <p:cNvCxnSpPr>
                <a:cxnSpLocks noChangeShapeType="1"/>
              </p:cNvCxnSpPr>
              <p:nvPr/>
            </p:nvCxnSpPr>
            <p:spPr bwMode="auto">
              <a:xfrm>
                <a:off x="3271" y="3915"/>
                <a:ext cx="289" cy="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102" name="AutoShape 502"/>
              <p:cNvCxnSpPr>
                <a:cxnSpLocks noChangeShapeType="1"/>
                <a:stCxn id="794073" idx="1"/>
                <a:endCxn id="794082" idx="1"/>
              </p:cNvCxnSpPr>
              <p:nvPr/>
            </p:nvCxnSpPr>
            <p:spPr bwMode="auto">
              <a:xfrm>
                <a:off x="4049" y="3915"/>
                <a:ext cx="294" cy="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103" name="AutoShape 503"/>
              <p:cNvCxnSpPr>
                <a:cxnSpLocks noChangeShapeType="1"/>
                <a:stCxn id="794058" idx="3"/>
                <a:endCxn id="794066" idx="1"/>
              </p:cNvCxnSpPr>
              <p:nvPr/>
            </p:nvCxnSpPr>
            <p:spPr bwMode="auto">
              <a:xfrm>
                <a:off x="4049" y="3481"/>
                <a:ext cx="294" cy="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104" name="AutoShape 504"/>
              <p:cNvCxnSpPr>
                <a:cxnSpLocks noChangeShapeType="1"/>
              </p:cNvCxnSpPr>
              <p:nvPr/>
            </p:nvCxnSpPr>
            <p:spPr bwMode="auto">
              <a:xfrm>
                <a:off x="3271" y="3481"/>
                <a:ext cx="289" cy="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105" name="AutoShape 505"/>
              <p:cNvCxnSpPr>
                <a:cxnSpLocks noChangeShapeType="1"/>
              </p:cNvCxnSpPr>
              <p:nvPr/>
            </p:nvCxnSpPr>
            <p:spPr bwMode="auto">
              <a:xfrm>
                <a:off x="3271" y="2151"/>
                <a:ext cx="289" cy="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794132" name="Group 532"/>
          <p:cNvGrpSpPr>
            <a:grpSpLocks/>
          </p:cNvGrpSpPr>
          <p:nvPr/>
        </p:nvGrpSpPr>
        <p:grpSpPr bwMode="auto">
          <a:xfrm>
            <a:off x="468313" y="4581525"/>
            <a:ext cx="2592387" cy="2133600"/>
            <a:chOff x="68" y="845"/>
            <a:chExt cx="2041" cy="2177"/>
          </a:xfrm>
        </p:grpSpPr>
        <p:sp>
          <p:nvSpPr>
            <p:cNvPr id="794133" name="Oval 533"/>
            <p:cNvSpPr>
              <a:spLocks noChangeArrowheads="1"/>
            </p:cNvSpPr>
            <p:nvPr/>
          </p:nvSpPr>
          <p:spPr bwMode="auto">
            <a:xfrm>
              <a:off x="877" y="845"/>
              <a:ext cx="383" cy="384"/>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V1</a:t>
              </a:r>
              <a:endParaRPr lang="en-US" altLang="zh-CN" b="1" dirty="0">
                <a:solidFill>
                  <a:schemeClr val="bg2">
                    <a:lumMod val="10000"/>
                  </a:schemeClr>
                </a:solidFill>
                <a:latin typeface="Verdana" pitchFamily="34" charset="0"/>
                <a:ea typeface="宋体" charset="-122"/>
              </a:endParaRPr>
            </a:p>
          </p:txBody>
        </p:sp>
        <p:sp>
          <p:nvSpPr>
            <p:cNvPr id="794134" name="Oval 534"/>
            <p:cNvSpPr>
              <a:spLocks noChangeArrowheads="1"/>
            </p:cNvSpPr>
            <p:nvPr/>
          </p:nvSpPr>
          <p:spPr bwMode="auto">
            <a:xfrm>
              <a:off x="368" y="1443"/>
              <a:ext cx="382" cy="384"/>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V2</a:t>
              </a:r>
              <a:endParaRPr lang="en-US" altLang="zh-CN" b="1" dirty="0">
                <a:solidFill>
                  <a:schemeClr val="bg2">
                    <a:lumMod val="10000"/>
                  </a:schemeClr>
                </a:solidFill>
                <a:latin typeface="Verdana" pitchFamily="34" charset="0"/>
                <a:ea typeface="宋体" charset="-122"/>
              </a:endParaRPr>
            </a:p>
          </p:txBody>
        </p:sp>
        <p:sp>
          <p:nvSpPr>
            <p:cNvPr id="794135" name="Oval 535"/>
            <p:cNvSpPr>
              <a:spLocks noChangeArrowheads="1"/>
            </p:cNvSpPr>
            <p:nvPr/>
          </p:nvSpPr>
          <p:spPr bwMode="auto">
            <a:xfrm>
              <a:off x="1387" y="1443"/>
              <a:ext cx="382" cy="384"/>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V3</a:t>
              </a:r>
              <a:endParaRPr lang="en-US" altLang="zh-CN" b="1" dirty="0">
                <a:solidFill>
                  <a:schemeClr val="bg2">
                    <a:lumMod val="10000"/>
                  </a:schemeClr>
                </a:solidFill>
                <a:latin typeface="Verdana" pitchFamily="34" charset="0"/>
                <a:ea typeface="宋体" charset="-122"/>
              </a:endParaRPr>
            </a:p>
          </p:txBody>
        </p:sp>
        <p:sp>
          <p:nvSpPr>
            <p:cNvPr id="794136" name="Oval 536"/>
            <p:cNvSpPr>
              <a:spLocks noChangeArrowheads="1"/>
            </p:cNvSpPr>
            <p:nvPr/>
          </p:nvSpPr>
          <p:spPr bwMode="auto">
            <a:xfrm>
              <a:off x="68" y="2061"/>
              <a:ext cx="382" cy="384"/>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V4</a:t>
              </a:r>
              <a:endParaRPr lang="en-US" altLang="zh-CN" b="1" dirty="0">
                <a:solidFill>
                  <a:schemeClr val="bg2">
                    <a:lumMod val="10000"/>
                  </a:schemeClr>
                </a:solidFill>
                <a:latin typeface="Verdana" pitchFamily="34" charset="0"/>
                <a:ea typeface="宋体" charset="-122"/>
              </a:endParaRPr>
            </a:p>
          </p:txBody>
        </p:sp>
        <p:sp>
          <p:nvSpPr>
            <p:cNvPr id="794137" name="Oval 537"/>
            <p:cNvSpPr>
              <a:spLocks noChangeArrowheads="1"/>
            </p:cNvSpPr>
            <p:nvPr/>
          </p:nvSpPr>
          <p:spPr bwMode="auto">
            <a:xfrm>
              <a:off x="665" y="2062"/>
              <a:ext cx="382" cy="384"/>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V5</a:t>
              </a:r>
              <a:endParaRPr lang="en-US" altLang="zh-CN" b="1" dirty="0">
                <a:solidFill>
                  <a:schemeClr val="bg2">
                    <a:lumMod val="10000"/>
                  </a:schemeClr>
                </a:solidFill>
                <a:latin typeface="Verdana" pitchFamily="34" charset="0"/>
                <a:ea typeface="宋体" charset="-122"/>
              </a:endParaRPr>
            </a:p>
          </p:txBody>
        </p:sp>
        <p:sp>
          <p:nvSpPr>
            <p:cNvPr id="794138" name="Oval 538"/>
            <p:cNvSpPr>
              <a:spLocks noChangeArrowheads="1"/>
            </p:cNvSpPr>
            <p:nvPr/>
          </p:nvSpPr>
          <p:spPr bwMode="auto">
            <a:xfrm>
              <a:off x="1132" y="2062"/>
              <a:ext cx="382" cy="384"/>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V6</a:t>
              </a:r>
              <a:endParaRPr lang="en-US" altLang="zh-CN" b="1" dirty="0">
                <a:solidFill>
                  <a:schemeClr val="bg2">
                    <a:lumMod val="10000"/>
                  </a:schemeClr>
                </a:solidFill>
                <a:latin typeface="Verdana" pitchFamily="34" charset="0"/>
                <a:ea typeface="宋体" charset="-122"/>
              </a:endParaRPr>
            </a:p>
          </p:txBody>
        </p:sp>
        <p:sp>
          <p:nvSpPr>
            <p:cNvPr id="794139" name="Oval 539"/>
            <p:cNvSpPr>
              <a:spLocks noChangeArrowheads="1"/>
            </p:cNvSpPr>
            <p:nvPr/>
          </p:nvSpPr>
          <p:spPr bwMode="auto">
            <a:xfrm>
              <a:off x="1727" y="2062"/>
              <a:ext cx="382" cy="384"/>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V7</a:t>
              </a:r>
              <a:endParaRPr lang="en-US" altLang="zh-CN" b="1" dirty="0">
                <a:solidFill>
                  <a:schemeClr val="bg2">
                    <a:lumMod val="10000"/>
                  </a:schemeClr>
                </a:solidFill>
                <a:latin typeface="Verdana" pitchFamily="34" charset="0"/>
                <a:ea typeface="宋体" charset="-122"/>
              </a:endParaRPr>
            </a:p>
          </p:txBody>
        </p:sp>
        <p:sp>
          <p:nvSpPr>
            <p:cNvPr id="794140" name="Oval 540"/>
            <p:cNvSpPr>
              <a:spLocks noChangeArrowheads="1"/>
            </p:cNvSpPr>
            <p:nvPr/>
          </p:nvSpPr>
          <p:spPr bwMode="auto">
            <a:xfrm>
              <a:off x="367" y="2638"/>
              <a:ext cx="382" cy="384"/>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V8</a:t>
              </a:r>
              <a:endParaRPr lang="en-US" altLang="zh-CN" b="1" dirty="0">
                <a:solidFill>
                  <a:schemeClr val="bg2">
                    <a:lumMod val="10000"/>
                  </a:schemeClr>
                </a:solidFill>
                <a:latin typeface="Verdana" pitchFamily="34" charset="0"/>
                <a:ea typeface="宋体" charset="-122"/>
              </a:endParaRPr>
            </a:p>
          </p:txBody>
        </p:sp>
        <p:cxnSp>
          <p:nvCxnSpPr>
            <p:cNvPr id="794141" name="AutoShape 541"/>
            <p:cNvCxnSpPr>
              <a:cxnSpLocks noChangeShapeType="1"/>
              <a:stCxn id="794133" idx="3"/>
              <a:endCxn id="794134" idx="0"/>
            </p:cNvCxnSpPr>
            <p:nvPr/>
          </p:nvCxnSpPr>
          <p:spPr bwMode="auto">
            <a:xfrm flipH="1">
              <a:off x="559" y="1182"/>
              <a:ext cx="374" cy="252"/>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142" name="AutoShape 542"/>
            <p:cNvCxnSpPr>
              <a:cxnSpLocks noChangeShapeType="1"/>
              <a:stCxn id="794133" idx="5"/>
              <a:endCxn id="794135" idx="0"/>
            </p:cNvCxnSpPr>
            <p:nvPr/>
          </p:nvCxnSpPr>
          <p:spPr bwMode="auto">
            <a:xfrm>
              <a:off x="1204" y="1182"/>
              <a:ext cx="374" cy="252"/>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143" name="AutoShape 543"/>
            <p:cNvCxnSpPr>
              <a:cxnSpLocks noChangeShapeType="1"/>
              <a:stCxn id="794134" idx="5"/>
              <a:endCxn id="794137" idx="0"/>
            </p:cNvCxnSpPr>
            <p:nvPr/>
          </p:nvCxnSpPr>
          <p:spPr bwMode="auto">
            <a:xfrm>
              <a:off x="694" y="1780"/>
              <a:ext cx="162" cy="273"/>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144" name="AutoShape 544"/>
            <p:cNvCxnSpPr>
              <a:cxnSpLocks noChangeShapeType="1"/>
              <a:stCxn id="794135" idx="3"/>
              <a:endCxn id="794138" idx="0"/>
            </p:cNvCxnSpPr>
            <p:nvPr/>
          </p:nvCxnSpPr>
          <p:spPr bwMode="auto">
            <a:xfrm flipH="1">
              <a:off x="1323" y="1780"/>
              <a:ext cx="120" cy="273"/>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145" name="AutoShape 545"/>
            <p:cNvCxnSpPr>
              <a:cxnSpLocks noChangeShapeType="1"/>
              <a:stCxn id="794135" idx="5"/>
              <a:endCxn id="794139" idx="0"/>
            </p:cNvCxnSpPr>
            <p:nvPr/>
          </p:nvCxnSpPr>
          <p:spPr bwMode="auto">
            <a:xfrm>
              <a:off x="1713" y="1780"/>
              <a:ext cx="205" cy="273"/>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146" name="AutoShape 546"/>
            <p:cNvCxnSpPr>
              <a:cxnSpLocks noChangeShapeType="1"/>
              <a:stCxn id="794136" idx="4"/>
              <a:endCxn id="794140" idx="1"/>
            </p:cNvCxnSpPr>
            <p:nvPr/>
          </p:nvCxnSpPr>
          <p:spPr bwMode="auto">
            <a:xfrm>
              <a:off x="259" y="2454"/>
              <a:ext cx="164" cy="231"/>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147" name="AutoShape 547"/>
            <p:cNvCxnSpPr>
              <a:cxnSpLocks noChangeShapeType="1"/>
              <a:stCxn id="794137" idx="4"/>
              <a:endCxn id="794140" idx="7"/>
            </p:cNvCxnSpPr>
            <p:nvPr/>
          </p:nvCxnSpPr>
          <p:spPr bwMode="auto">
            <a:xfrm flipH="1">
              <a:off x="693" y="2455"/>
              <a:ext cx="163" cy="23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148" name="AutoShape 548"/>
            <p:cNvCxnSpPr>
              <a:cxnSpLocks noChangeShapeType="1"/>
              <a:stCxn id="794138" idx="6"/>
              <a:endCxn id="794139" idx="2"/>
            </p:cNvCxnSpPr>
            <p:nvPr/>
          </p:nvCxnSpPr>
          <p:spPr bwMode="auto">
            <a:xfrm>
              <a:off x="1523" y="2254"/>
              <a:ext cx="195" cy="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149" name="AutoShape 549"/>
            <p:cNvCxnSpPr>
              <a:cxnSpLocks noChangeShapeType="1"/>
              <a:stCxn id="794134" idx="3"/>
              <a:endCxn id="794136" idx="0"/>
            </p:cNvCxnSpPr>
            <p:nvPr/>
          </p:nvCxnSpPr>
          <p:spPr bwMode="auto">
            <a:xfrm flipH="1">
              <a:off x="259" y="1780"/>
              <a:ext cx="165" cy="272"/>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94128" name="Text Box 528"/>
          <p:cNvSpPr txBox="1">
            <a:spLocks noChangeArrowheads="1"/>
          </p:cNvSpPr>
          <p:nvPr/>
        </p:nvSpPr>
        <p:spPr bwMode="auto">
          <a:xfrm>
            <a:off x="3709442" y="44450"/>
            <a:ext cx="3598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solidFill>
                  <a:schemeClr val="bg2">
                    <a:lumMod val="10000"/>
                  </a:schemeClr>
                </a:solidFill>
                <a:latin typeface="微软雅黑" panose="020B0503020204020204" pitchFamily="34" charset="-122"/>
                <a:ea typeface="微软雅黑" panose="020B0503020204020204" pitchFamily="34" charset="-122"/>
              </a:rPr>
              <a:t>深度优先搜索遍历结果：</a:t>
            </a:r>
            <a:endParaRPr lang="zh-CN" altLang="en-US" sz="240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794129" name="Text Box 529"/>
          <p:cNvSpPr txBox="1">
            <a:spLocks noChangeArrowheads="1"/>
          </p:cNvSpPr>
          <p:nvPr/>
        </p:nvSpPr>
        <p:spPr bwMode="auto">
          <a:xfrm>
            <a:off x="3635896" y="476672"/>
            <a:ext cx="86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a:spcBef>
                <a:spcPct val="50000"/>
              </a:spcBef>
            </a:pPr>
            <a:r>
              <a:rPr kumimoji="1" lang="en-US" altLang="zh-CN" sz="2800" b="1" dirty="0" err="1">
                <a:solidFill>
                  <a:srgbClr val="CC0000"/>
                </a:solidFill>
                <a:latin typeface="Verdana" pitchFamily="34" charset="0"/>
              </a:rPr>
              <a:t>V1</a:t>
            </a:r>
            <a:endParaRPr lang="en-US" altLang="zh-CN" sz="2800" dirty="0">
              <a:solidFill>
                <a:srgbClr val="CC0000"/>
              </a:solidFill>
              <a:latin typeface="Verdana" pitchFamily="34" charset="0"/>
              <a:ea typeface="宋体" charset="-122"/>
            </a:endParaRPr>
          </a:p>
        </p:txBody>
      </p:sp>
      <p:sp>
        <p:nvSpPr>
          <p:cNvPr id="794130" name="Text Box 530"/>
          <p:cNvSpPr txBox="1">
            <a:spLocks noChangeArrowheads="1"/>
          </p:cNvSpPr>
          <p:nvPr/>
        </p:nvSpPr>
        <p:spPr bwMode="auto">
          <a:xfrm>
            <a:off x="4283982" y="476672"/>
            <a:ext cx="86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a:spcBef>
                <a:spcPct val="50000"/>
              </a:spcBef>
            </a:pPr>
            <a:r>
              <a:rPr kumimoji="1" lang="en-US" altLang="zh-CN" sz="2800" b="1" dirty="0" err="1">
                <a:solidFill>
                  <a:srgbClr val="CC0000"/>
                </a:solidFill>
                <a:latin typeface="Verdana" pitchFamily="34" charset="0"/>
              </a:rPr>
              <a:t>V2</a:t>
            </a:r>
            <a:endParaRPr lang="en-US" altLang="zh-CN" sz="2800" dirty="0">
              <a:solidFill>
                <a:srgbClr val="CC0000"/>
              </a:solidFill>
              <a:latin typeface="Verdana" pitchFamily="34" charset="0"/>
              <a:ea typeface="宋体" charset="-122"/>
            </a:endParaRPr>
          </a:p>
        </p:txBody>
      </p:sp>
      <p:sp>
        <p:nvSpPr>
          <p:cNvPr id="794131" name="Text Box 531"/>
          <p:cNvSpPr txBox="1">
            <a:spLocks noChangeArrowheads="1"/>
          </p:cNvSpPr>
          <p:nvPr/>
        </p:nvSpPr>
        <p:spPr bwMode="auto">
          <a:xfrm>
            <a:off x="4932068" y="476672"/>
            <a:ext cx="86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a:spcBef>
                <a:spcPct val="50000"/>
              </a:spcBef>
            </a:pPr>
            <a:r>
              <a:rPr kumimoji="1" lang="en-US" altLang="zh-CN" sz="2800" b="1" dirty="0" err="1">
                <a:solidFill>
                  <a:srgbClr val="CC0000"/>
                </a:solidFill>
                <a:latin typeface="Verdana" pitchFamily="34" charset="0"/>
              </a:rPr>
              <a:t>V4</a:t>
            </a:r>
            <a:endParaRPr lang="en-US" altLang="zh-CN" sz="2800" dirty="0">
              <a:solidFill>
                <a:srgbClr val="CC0000"/>
              </a:solidFill>
              <a:latin typeface="Verdana" pitchFamily="34" charset="0"/>
              <a:ea typeface="宋体" charset="-122"/>
            </a:endParaRPr>
          </a:p>
        </p:txBody>
      </p:sp>
      <p:sp>
        <p:nvSpPr>
          <p:cNvPr id="794150" name="Text Box 550"/>
          <p:cNvSpPr txBox="1">
            <a:spLocks noChangeArrowheads="1"/>
          </p:cNvSpPr>
          <p:nvPr/>
        </p:nvSpPr>
        <p:spPr bwMode="auto">
          <a:xfrm>
            <a:off x="5580154" y="476672"/>
            <a:ext cx="86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a:spcBef>
                <a:spcPct val="50000"/>
              </a:spcBef>
            </a:pPr>
            <a:r>
              <a:rPr kumimoji="1" lang="en-US" altLang="zh-CN" sz="2800" b="1" dirty="0" err="1">
                <a:solidFill>
                  <a:srgbClr val="CC0000"/>
                </a:solidFill>
                <a:latin typeface="Verdana" pitchFamily="34" charset="0"/>
              </a:rPr>
              <a:t>V8</a:t>
            </a:r>
            <a:endParaRPr lang="en-US" altLang="zh-CN" sz="2800" dirty="0">
              <a:solidFill>
                <a:srgbClr val="CC0000"/>
              </a:solidFill>
              <a:latin typeface="Verdana" pitchFamily="34" charset="0"/>
              <a:ea typeface="宋体" charset="-122"/>
            </a:endParaRPr>
          </a:p>
        </p:txBody>
      </p:sp>
      <p:sp>
        <p:nvSpPr>
          <p:cNvPr id="794151" name="Text Box 551"/>
          <p:cNvSpPr txBox="1">
            <a:spLocks noChangeArrowheads="1"/>
          </p:cNvSpPr>
          <p:nvPr/>
        </p:nvSpPr>
        <p:spPr bwMode="auto">
          <a:xfrm>
            <a:off x="6228240" y="476672"/>
            <a:ext cx="86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a:spcBef>
                <a:spcPct val="50000"/>
              </a:spcBef>
            </a:pPr>
            <a:r>
              <a:rPr kumimoji="1" lang="en-US" altLang="zh-CN" sz="2800" b="1" dirty="0" err="1">
                <a:solidFill>
                  <a:srgbClr val="CC0000"/>
                </a:solidFill>
                <a:latin typeface="Verdana" pitchFamily="34" charset="0"/>
              </a:rPr>
              <a:t>V5</a:t>
            </a:r>
            <a:endParaRPr lang="en-US" altLang="zh-CN" sz="2800" dirty="0">
              <a:solidFill>
                <a:srgbClr val="CC0000"/>
              </a:solidFill>
              <a:latin typeface="Verdana" pitchFamily="34" charset="0"/>
              <a:ea typeface="宋体" charset="-122"/>
            </a:endParaRPr>
          </a:p>
        </p:txBody>
      </p:sp>
      <p:sp>
        <p:nvSpPr>
          <p:cNvPr id="794152" name="Text Box 552"/>
          <p:cNvSpPr txBox="1">
            <a:spLocks noChangeArrowheads="1"/>
          </p:cNvSpPr>
          <p:nvPr/>
        </p:nvSpPr>
        <p:spPr bwMode="auto">
          <a:xfrm>
            <a:off x="6876326" y="476672"/>
            <a:ext cx="86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a:spcBef>
                <a:spcPct val="50000"/>
              </a:spcBef>
            </a:pPr>
            <a:r>
              <a:rPr kumimoji="1" lang="en-US" altLang="zh-CN" sz="2800" b="1" dirty="0" err="1">
                <a:solidFill>
                  <a:srgbClr val="CC0000"/>
                </a:solidFill>
                <a:latin typeface="Verdana" pitchFamily="34" charset="0"/>
              </a:rPr>
              <a:t>V3</a:t>
            </a:r>
            <a:endParaRPr lang="en-US" altLang="zh-CN" sz="2800" dirty="0">
              <a:solidFill>
                <a:srgbClr val="CC0000"/>
              </a:solidFill>
              <a:latin typeface="Verdana" pitchFamily="34" charset="0"/>
              <a:ea typeface="宋体" charset="-122"/>
            </a:endParaRPr>
          </a:p>
        </p:txBody>
      </p:sp>
      <p:sp>
        <p:nvSpPr>
          <p:cNvPr id="794153" name="Text Box 553"/>
          <p:cNvSpPr txBox="1">
            <a:spLocks noChangeArrowheads="1"/>
          </p:cNvSpPr>
          <p:nvPr/>
        </p:nvSpPr>
        <p:spPr bwMode="auto">
          <a:xfrm>
            <a:off x="7524412" y="476672"/>
            <a:ext cx="86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a:spcBef>
                <a:spcPct val="50000"/>
              </a:spcBef>
            </a:pPr>
            <a:r>
              <a:rPr kumimoji="1" lang="en-US" altLang="zh-CN" sz="2800" b="1" dirty="0" err="1">
                <a:solidFill>
                  <a:srgbClr val="CC0000"/>
                </a:solidFill>
                <a:latin typeface="Verdana" pitchFamily="34" charset="0"/>
              </a:rPr>
              <a:t>V6</a:t>
            </a:r>
            <a:endParaRPr lang="en-US" altLang="zh-CN" sz="2800" dirty="0">
              <a:solidFill>
                <a:srgbClr val="CC0000"/>
              </a:solidFill>
              <a:latin typeface="Verdana" pitchFamily="34" charset="0"/>
              <a:ea typeface="宋体" charset="-122"/>
            </a:endParaRPr>
          </a:p>
        </p:txBody>
      </p:sp>
      <p:sp>
        <p:nvSpPr>
          <p:cNvPr id="794154" name="Text Box 554"/>
          <p:cNvSpPr txBox="1">
            <a:spLocks noChangeArrowheads="1"/>
          </p:cNvSpPr>
          <p:nvPr/>
        </p:nvSpPr>
        <p:spPr bwMode="auto">
          <a:xfrm>
            <a:off x="8172496" y="476672"/>
            <a:ext cx="86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a:spcBef>
                <a:spcPct val="50000"/>
              </a:spcBef>
            </a:pPr>
            <a:r>
              <a:rPr kumimoji="1" lang="en-US" altLang="zh-CN" sz="2800" b="1" dirty="0" err="1">
                <a:solidFill>
                  <a:srgbClr val="CC0000"/>
                </a:solidFill>
                <a:latin typeface="Verdana" pitchFamily="34" charset="0"/>
              </a:rPr>
              <a:t>V7</a:t>
            </a:r>
            <a:endParaRPr lang="en-US" altLang="zh-CN" sz="2800" dirty="0">
              <a:solidFill>
                <a:srgbClr val="CC0000"/>
              </a:solidFill>
              <a:latin typeface="Verdana" pitchFamily="34" charset="0"/>
              <a:ea typeface="宋体" charset="-122"/>
            </a:endParaRPr>
          </a:p>
        </p:txBody>
      </p:sp>
      <p:cxnSp>
        <p:nvCxnSpPr>
          <p:cNvPr id="794173" name="AutoShape 573"/>
          <p:cNvCxnSpPr>
            <a:cxnSpLocks noChangeShapeType="1"/>
          </p:cNvCxnSpPr>
          <p:nvPr/>
        </p:nvCxnSpPr>
        <p:spPr bwMode="auto">
          <a:xfrm flipH="1" flipV="1">
            <a:off x="6082919" y="5307330"/>
            <a:ext cx="482600" cy="957781"/>
          </a:xfrm>
          <a:prstGeom prst="curvedConnector3">
            <a:avLst>
              <a:gd name="adj1" fmla="val -47368"/>
            </a:avLst>
          </a:prstGeom>
          <a:noFill/>
          <a:ln w="57150">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174" name="AutoShape 574"/>
          <p:cNvCxnSpPr>
            <a:cxnSpLocks noChangeShapeType="1"/>
          </p:cNvCxnSpPr>
          <p:nvPr/>
        </p:nvCxnSpPr>
        <p:spPr bwMode="auto">
          <a:xfrm flipH="1" flipV="1">
            <a:off x="5603558" y="4446429"/>
            <a:ext cx="479361" cy="860901"/>
          </a:xfrm>
          <a:prstGeom prst="curvedConnector3">
            <a:avLst>
              <a:gd name="adj1" fmla="val -47688"/>
            </a:avLst>
          </a:prstGeom>
          <a:noFill/>
          <a:ln w="57150">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175" name="AutoShape 575"/>
          <p:cNvCxnSpPr>
            <a:cxnSpLocks noChangeShapeType="1"/>
          </p:cNvCxnSpPr>
          <p:nvPr/>
        </p:nvCxnSpPr>
        <p:spPr bwMode="auto">
          <a:xfrm flipH="1" flipV="1">
            <a:off x="5146040" y="3509169"/>
            <a:ext cx="465138" cy="937260"/>
          </a:xfrm>
          <a:prstGeom prst="curvedConnector3">
            <a:avLst>
              <a:gd name="adj1" fmla="val -49147"/>
            </a:avLst>
          </a:prstGeom>
          <a:noFill/>
          <a:ln w="57150">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176" name="AutoShape 576"/>
          <p:cNvCxnSpPr>
            <a:cxnSpLocks noChangeShapeType="1"/>
          </p:cNvCxnSpPr>
          <p:nvPr/>
        </p:nvCxnSpPr>
        <p:spPr bwMode="auto">
          <a:xfrm rot="10800000">
            <a:off x="4397058" y="2606675"/>
            <a:ext cx="12700" cy="902494"/>
          </a:xfrm>
          <a:prstGeom prst="curvedConnector3">
            <a:avLst>
              <a:gd name="adj1" fmla="val 3480000"/>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181" name="AutoShape 581"/>
          <p:cNvCxnSpPr>
            <a:cxnSpLocks noChangeShapeType="1"/>
          </p:cNvCxnSpPr>
          <p:nvPr/>
        </p:nvCxnSpPr>
        <p:spPr bwMode="auto">
          <a:xfrm flipH="1" flipV="1">
            <a:off x="5145659" y="2606675"/>
            <a:ext cx="849357" cy="902803"/>
          </a:xfrm>
          <a:prstGeom prst="curvedConnector3">
            <a:avLst>
              <a:gd name="adj1" fmla="val -26914"/>
            </a:avLst>
          </a:prstGeom>
          <a:noFill/>
          <a:ln w="57150">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182" name="AutoShape 582"/>
          <p:cNvCxnSpPr>
            <a:cxnSpLocks noChangeShapeType="1"/>
          </p:cNvCxnSpPr>
          <p:nvPr/>
        </p:nvCxnSpPr>
        <p:spPr bwMode="auto">
          <a:xfrm rot="10800000" flipH="1">
            <a:off x="4415346" y="1601789"/>
            <a:ext cx="1327150" cy="1004887"/>
          </a:xfrm>
          <a:prstGeom prst="curvedConnector3">
            <a:avLst>
              <a:gd name="adj1" fmla="val -17225"/>
            </a:avLst>
          </a:prstGeom>
          <a:noFill/>
          <a:ln w="57150">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201" name="AutoShape 601"/>
          <p:cNvCxnSpPr>
            <a:cxnSpLocks noChangeShapeType="1"/>
          </p:cNvCxnSpPr>
          <p:nvPr/>
        </p:nvCxnSpPr>
        <p:spPr bwMode="auto">
          <a:xfrm flipH="1" flipV="1">
            <a:off x="8280400" y="4444207"/>
            <a:ext cx="420688" cy="863917"/>
          </a:xfrm>
          <a:prstGeom prst="curvedConnector3">
            <a:avLst>
              <a:gd name="adj1" fmla="val -54340"/>
            </a:avLst>
          </a:prstGeom>
          <a:noFill/>
          <a:ln w="57150">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202" name="AutoShape 602"/>
          <p:cNvCxnSpPr>
            <a:cxnSpLocks noChangeShapeType="1"/>
          </p:cNvCxnSpPr>
          <p:nvPr/>
        </p:nvCxnSpPr>
        <p:spPr bwMode="auto">
          <a:xfrm flipH="1" flipV="1">
            <a:off x="7793673" y="3509169"/>
            <a:ext cx="471487" cy="935038"/>
          </a:xfrm>
          <a:prstGeom prst="curvedConnector3">
            <a:avLst>
              <a:gd name="adj1" fmla="val -48485"/>
            </a:avLst>
          </a:prstGeom>
          <a:noFill/>
          <a:ln w="57150">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205" name="AutoShape 605"/>
          <p:cNvCxnSpPr>
            <a:cxnSpLocks noChangeShapeType="1"/>
            <a:stCxn id="793864" idx="6"/>
            <a:endCxn id="793861" idx="6"/>
          </p:cNvCxnSpPr>
          <p:nvPr/>
        </p:nvCxnSpPr>
        <p:spPr bwMode="auto">
          <a:xfrm flipH="1" flipV="1">
            <a:off x="7796213" y="2606675"/>
            <a:ext cx="893762" cy="901700"/>
          </a:xfrm>
          <a:prstGeom prst="curvedConnector3">
            <a:avLst>
              <a:gd name="adj1" fmla="val -23977"/>
            </a:avLst>
          </a:prstGeom>
          <a:noFill/>
          <a:ln w="57150">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4206" name="AutoShape 606"/>
          <p:cNvCxnSpPr>
            <a:cxnSpLocks noChangeShapeType="1"/>
          </p:cNvCxnSpPr>
          <p:nvPr/>
        </p:nvCxnSpPr>
        <p:spPr bwMode="auto">
          <a:xfrm flipH="1" flipV="1">
            <a:off x="6472238" y="1601788"/>
            <a:ext cx="1335087" cy="1004887"/>
          </a:xfrm>
          <a:prstGeom prst="curvedConnector3">
            <a:avLst>
              <a:gd name="adj1" fmla="val -17122"/>
            </a:avLst>
          </a:prstGeom>
          <a:noFill/>
          <a:ln w="57150">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3" name="Oval 224"/>
          <p:cNvSpPr>
            <a:spLocks noChangeArrowheads="1"/>
          </p:cNvSpPr>
          <p:nvPr/>
        </p:nvSpPr>
        <p:spPr bwMode="auto">
          <a:xfrm>
            <a:off x="3563888" y="3191509"/>
            <a:ext cx="648000" cy="648000"/>
          </a:xfrm>
          <a:prstGeom prst="ellipse">
            <a:avLst/>
          </a:prstGeom>
          <a:solidFill>
            <a:schemeClr val="bg1">
              <a:lumMod val="75000"/>
              <a:alpha val="70000"/>
            </a:schemeClr>
          </a:solidFill>
          <a:ln w="57150">
            <a:solidFill>
              <a:schemeClr val="bg1">
                <a:lumMod val="50000"/>
              </a:schemeClr>
            </a:solidFill>
            <a:round/>
            <a:headEnd/>
            <a:tailEnd/>
          </a:ln>
          <a:effectLst/>
          <a:scene3d>
            <a:camera prst="orthographicFront"/>
            <a:lightRig rig="threePt" dir="t"/>
          </a:scene3d>
          <a:sp3d>
            <a:bevelT/>
          </a:sp3d>
          <a:extLst/>
        </p:spPr>
        <p:txBody>
          <a:bodyPr wrap="none" lIns="0" tIns="0" rIns="0" bIns="0" anchor="ctr"/>
          <a:lstStyle/>
          <a:p>
            <a:pPr algn="ctr"/>
            <a:endParaRPr lang="en-US" altLang="zh-CN" sz="2400" b="1" dirty="0">
              <a:solidFill>
                <a:schemeClr val="bg2">
                  <a:lumMod val="10000"/>
                </a:schemeClr>
              </a:solidFill>
              <a:latin typeface="Verdana" pitchFamily="34" charset="0"/>
              <a:ea typeface="宋体" charset="-122"/>
            </a:endParaRPr>
          </a:p>
        </p:txBody>
      </p:sp>
      <p:sp>
        <p:nvSpPr>
          <p:cNvPr id="334" name="Oval 224"/>
          <p:cNvSpPr>
            <a:spLocks noChangeArrowheads="1"/>
          </p:cNvSpPr>
          <p:nvPr/>
        </p:nvSpPr>
        <p:spPr bwMode="auto">
          <a:xfrm>
            <a:off x="3973076" y="4124573"/>
            <a:ext cx="648000" cy="648000"/>
          </a:xfrm>
          <a:prstGeom prst="ellipse">
            <a:avLst/>
          </a:prstGeom>
          <a:solidFill>
            <a:schemeClr val="bg1">
              <a:lumMod val="75000"/>
              <a:alpha val="70000"/>
            </a:schemeClr>
          </a:solidFill>
          <a:ln w="57150">
            <a:solidFill>
              <a:schemeClr val="bg1">
                <a:lumMod val="50000"/>
              </a:schemeClr>
            </a:solidFill>
            <a:round/>
            <a:headEnd/>
            <a:tailEnd/>
          </a:ln>
          <a:effectLst/>
          <a:scene3d>
            <a:camera prst="orthographicFront"/>
            <a:lightRig rig="threePt" dir="t"/>
          </a:scene3d>
          <a:sp3d>
            <a:bevelT/>
          </a:sp3d>
          <a:extLst/>
        </p:spPr>
        <p:txBody>
          <a:bodyPr wrap="none" lIns="0" tIns="0" rIns="0" bIns="0" anchor="ctr"/>
          <a:lstStyle/>
          <a:p>
            <a:pPr algn="ctr"/>
            <a:endParaRPr lang="en-US" altLang="zh-CN" sz="2400" b="1" dirty="0">
              <a:solidFill>
                <a:schemeClr val="bg2">
                  <a:lumMod val="10000"/>
                </a:schemeClr>
              </a:solidFill>
              <a:latin typeface="Verdana" pitchFamily="34" charset="0"/>
              <a:ea typeface="宋体" charset="-122"/>
            </a:endParaRPr>
          </a:p>
        </p:txBody>
      </p:sp>
      <p:sp>
        <p:nvSpPr>
          <p:cNvPr id="335" name="Oval 224"/>
          <p:cNvSpPr>
            <a:spLocks noChangeArrowheads="1"/>
          </p:cNvSpPr>
          <p:nvPr/>
        </p:nvSpPr>
        <p:spPr bwMode="auto">
          <a:xfrm>
            <a:off x="4427886" y="4986655"/>
            <a:ext cx="648000" cy="648000"/>
          </a:xfrm>
          <a:prstGeom prst="ellipse">
            <a:avLst/>
          </a:prstGeom>
          <a:solidFill>
            <a:schemeClr val="bg1">
              <a:lumMod val="75000"/>
              <a:alpha val="70000"/>
            </a:schemeClr>
          </a:solidFill>
          <a:ln w="57150">
            <a:solidFill>
              <a:schemeClr val="bg1">
                <a:lumMod val="50000"/>
              </a:schemeClr>
            </a:solidFill>
            <a:round/>
            <a:headEnd/>
            <a:tailEnd/>
          </a:ln>
          <a:effectLst/>
          <a:scene3d>
            <a:camera prst="orthographicFront"/>
            <a:lightRig rig="threePt" dir="t"/>
          </a:scene3d>
          <a:sp3d>
            <a:bevelT/>
          </a:sp3d>
          <a:extLst/>
        </p:spPr>
        <p:txBody>
          <a:bodyPr wrap="none" lIns="0" tIns="0" rIns="0" bIns="0" anchor="ctr"/>
          <a:lstStyle/>
          <a:p>
            <a:pPr algn="ctr"/>
            <a:endParaRPr lang="en-US" altLang="zh-CN" sz="2400" b="1" dirty="0">
              <a:solidFill>
                <a:schemeClr val="bg2">
                  <a:lumMod val="10000"/>
                </a:schemeClr>
              </a:solidFill>
              <a:latin typeface="Verdana" pitchFamily="34" charset="0"/>
              <a:ea typeface="宋体" charset="-122"/>
            </a:endParaRPr>
          </a:p>
        </p:txBody>
      </p:sp>
      <p:sp>
        <p:nvSpPr>
          <p:cNvPr id="336" name="Oval 224"/>
          <p:cNvSpPr>
            <a:spLocks noChangeArrowheads="1"/>
          </p:cNvSpPr>
          <p:nvPr/>
        </p:nvSpPr>
        <p:spPr bwMode="auto">
          <a:xfrm>
            <a:off x="4947706" y="5941732"/>
            <a:ext cx="648000" cy="648000"/>
          </a:xfrm>
          <a:prstGeom prst="ellipse">
            <a:avLst/>
          </a:prstGeom>
          <a:solidFill>
            <a:schemeClr val="bg1">
              <a:lumMod val="75000"/>
              <a:alpha val="70000"/>
            </a:schemeClr>
          </a:solidFill>
          <a:ln w="57150">
            <a:solidFill>
              <a:schemeClr val="bg1">
                <a:lumMod val="50000"/>
              </a:schemeClr>
            </a:solidFill>
            <a:round/>
            <a:headEnd/>
            <a:tailEnd/>
          </a:ln>
          <a:effectLst/>
          <a:scene3d>
            <a:camera prst="orthographicFront"/>
            <a:lightRig rig="threePt" dir="t"/>
          </a:scene3d>
          <a:sp3d>
            <a:bevelT/>
          </a:sp3d>
          <a:extLst/>
        </p:spPr>
        <p:txBody>
          <a:bodyPr wrap="none" lIns="0" tIns="0" rIns="0" bIns="0" anchor="ctr"/>
          <a:lstStyle/>
          <a:p>
            <a:pPr algn="ctr"/>
            <a:endParaRPr lang="en-US" altLang="zh-CN" sz="2400" b="1" dirty="0">
              <a:solidFill>
                <a:schemeClr val="bg2">
                  <a:lumMod val="10000"/>
                </a:schemeClr>
              </a:solidFill>
              <a:latin typeface="Verdana" pitchFamily="34" charset="0"/>
              <a:ea typeface="宋体" charset="-122"/>
            </a:endParaRPr>
          </a:p>
        </p:txBody>
      </p:sp>
      <p:sp>
        <p:nvSpPr>
          <p:cNvPr id="337" name="Oval 224"/>
          <p:cNvSpPr>
            <a:spLocks noChangeArrowheads="1"/>
          </p:cNvSpPr>
          <p:nvPr/>
        </p:nvSpPr>
        <p:spPr bwMode="auto">
          <a:xfrm>
            <a:off x="5907994" y="5949352"/>
            <a:ext cx="648000" cy="648000"/>
          </a:xfrm>
          <a:prstGeom prst="ellipse">
            <a:avLst/>
          </a:prstGeom>
          <a:solidFill>
            <a:schemeClr val="bg1">
              <a:lumMod val="75000"/>
              <a:alpha val="70000"/>
            </a:schemeClr>
          </a:solidFill>
          <a:ln w="57150">
            <a:solidFill>
              <a:schemeClr val="bg1">
                <a:lumMod val="50000"/>
              </a:schemeClr>
            </a:solidFill>
            <a:round/>
            <a:headEnd/>
            <a:tailEnd/>
          </a:ln>
          <a:effectLst/>
          <a:scene3d>
            <a:camera prst="orthographicFront"/>
            <a:lightRig rig="threePt" dir="t"/>
          </a:scene3d>
          <a:sp3d>
            <a:bevelT/>
          </a:sp3d>
          <a:extLst/>
        </p:spPr>
        <p:txBody>
          <a:bodyPr wrap="none" lIns="0" tIns="0" rIns="0" bIns="0" anchor="ctr"/>
          <a:lstStyle/>
          <a:p>
            <a:pPr algn="ctr"/>
            <a:endParaRPr lang="en-US" altLang="zh-CN" sz="2400" b="1" dirty="0">
              <a:solidFill>
                <a:schemeClr val="bg2">
                  <a:lumMod val="10000"/>
                </a:schemeClr>
              </a:solidFill>
              <a:latin typeface="Verdana" pitchFamily="34" charset="0"/>
              <a:ea typeface="宋体" charset="-122"/>
            </a:endParaRPr>
          </a:p>
        </p:txBody>
      </p:sp>
      <p:sp>
        <p:nvSpPr>
          <p:cNvPr id="338" name="Oval 224"/>
          <p:cNvSpPr>
            <a:spLocks noChangeArrowheads="1"/>
          </p:cNvSpPr>
          <p:nvPr/>
        </p:nvSpPr>
        <p:spPr bwMode="auto">
          <a:xfrm>
            <a:off x="5322632" y="3185478"/>
            <a:ext cx="648000" cy="648000"/>
          </a:xfrm>
          <a:prstGeom prst="ellipse">
            <a:avLst/>
          </a:prstGeom>
          <a:solidFill>
            <a:schemeClr val="bg1">
              <a:lumMod val="75000"/>
              <a:alpha val="70000"/>
            </a:schemeClr>
          </a:solidFill>
          <a:ln w="57150">
            <a:solidFill>
              <a:schemeClr val="bg1">
                <a:lumMod val="50000"/>
              </a:schemeClr>
            </a:solidFill>
            <a:round/>
            <a:headEnd/>
            <a:tailEnd/>
          </a:ln>
          <a:effectLst/>
          <a:scene3d>
            <a:camera prst="orthographicFront"/>
            <a:lightRig rig="threePt" dir="t"/>
          </a:scene3d>
          <a:sp3d>
            <a:bevelT/>
          </a:sp3d>
          <a:extLst/>
        </p:spPr>
        <p:txBody>
          <a:bodyPr wrap="none" lIns="0" tIns="0" rIns="0" bIns="0" anchor="ctr"/>
          <a:lstStyle/>
          <a:p>
            <a:pPr algn="ctr"/>
            <a:endParaRPr lang="en-US" altLang="zh-CN" sz="2400" b="1" dirty="0">
              <a:solidFill>
                <a:schemeClr val="bg2">
                  <a:lumMod val="10000"/>
                </a:schemeClr>
              </a:solidFill>
              <a:latin typeface="Verdana" pitchFamily="34" charset="0"/>
              <a:ea typeface="宋体" charset="-122"/>
            </a:endParaRPr>
          </a:p>
        </p:txBody>
      </p:sp>
      <p:sp>
        <p:nvSpPr>
          <p:cNvPr id="339" name="Oval 224"/>
          <p:cNvSpPr>
            <a:spLocks noChangeArrowheads="1"/>
          </p:cNvSpPr>
          <p:nvPr/>
        </p:nvSpPr>
        <p:spPr bwMode="auto">
          <a:xfrm>
            <a:off x="6231255" y="3187718"/>
            <a:ext cx="648000" cy="648000"/>
          </a:xfrm>
          <a:prstGeom prst="ellipse">
            <a:avLst/>
          </a:prstGeom>
          <a:solidFill>
            <a:schemeClr val="bg1">
              <a:lumMod val="75000"/>
              <a:alpha val="70000"/>
            </a:schemeClr>
          </a:solidFill>
          <a:ln w="57150">
            <a:solidFill>
              <a:schemeClr val="bg1">
                <a:lumMod val="50000"/>
              </a:schemeClr>
            </a:solidFill>
            <a:round/>
            <a:headEnd/>
            <a:tailEnd/>
          </a:ln>
          <a:effectLst/>
          <a:scene3d>
            <a:camera prst="orthographicFront"/>
            <a:lightRig rig="threePt" dir="t"/>
          </a:scene3d>
          <a:sp3d>
            <a:bevelT/>
          </a:sp3d>
          <a:extLst/>
        </p:spPr>
        <p:txBody>
          <a:bodyPr wrap="none" lIns="0" tIns="0" rIns="0" bIns="0" anchor="ctr"/>
          <a:lstStyle/>
          <a:p>
            <a:pPr algn="ctr"/>
            <a:endParaRPr lang="en-US" altLang="zh-CN" sz="2400" b="1" dirty="0">
              <a:solidFill>
                <a:schemeClr val="bg2">
                  <a:lumMod val="10000"/>
                </a:schemeClr>
              </a:solidFill>
              <a:latin typeface="Verdana" pitchFamily="34" charset="0"/>
              <a:ea typeface="宋体" charset="-122"/>
            </a:endParaRPr>
          </a:p>
        </p:txBody>
      </p:sp>
      <p:sp>
        <p:nvSpPr>
          <p:cNvPr id="340" name="Oval 224"/>
          <p:cNvSpPr>
            <a:spLocks noChangeArrowheads="1"/>
          </p:cNvSpPr>
          <p:nvPr/>
        </p:nvSpPr>
        <p:spPr bwMode="auto">
          <a:xfrm>
            <a:off x="6632425" y="4131010"/>
            <a:ext cx="648000" cy="648000"/>
          </a:xfrm>
          <a:prstGeom prst="ellipse">
            <a:avLst/>
          </a:prstGeom>
          <a:solidFill>
            <a:schemeClr val="bg1">
              <a:lumMod val="75000"/>
              <a:alpha val="70000"/>
            </a:schemeClr>
          </a:solidFill>
          <a:ln w="57150">
            <a:solidFill>
              <a:schemeClr val="bg1">
                <a:lumMod val="50000"/>
              </a:schemeClr>
            </a:solidFill>
            <a:round/>
            <a:headEnd/>
            <a:tailEnd/>
          </a:ln>
          <a:effectLst/>
          <a:scene3d>
            <a:camera prst="orthographicFront"/>
            <a:lightRig rig="threePt" dir="t"/>
          </a:scene3d>
          <a:sp3d>
            <a:bevelT/>
          </a:sp3d>
          <a:extLst/>
        </p:spPr>
        <p:txBody>
          <a:bodyPr wrap="none" lIns="0" tIns="0" rIns="0" bIns="0" anchor="ctr"/>
          <a:lstStyle/>
          <a:p>
            <a:pPr algn="ctr"/>
            <a:endParaRPr lang="en-US" altLang="zh-CN" sz="2400" b="1" dirty="0">
              <a:solidFill>
                <a:schemeClr val="bg2">
                  <a:lumMod val="10000"/>
                </a:schemeClr>
              </a:solidFill>
              <a:latin typeface="Verdana" pitchFamily="34" charset="0"/>
              <a:ea typeface="宋体" charset="-122"/>
            </a:endParaRPr>
          </a:p>
        </p:txBody>
      </p:sp>
      <p:sp>
        <p:nvSpPr>
          <p:cNvPr id="341" name="Oval 224"/>
          <p:cNvSpPr>
            <a:spLocks noChangeArrowheads="1"/>
          </p:cNvSpPr>
          <p:nvPr/>
        </p:nvSpPr>
        <p:spPr bwMode="auto">
          <a:xfrm>
            <a:off x="7180113" y="4986261"/>
            <a:ext cx="648000" cy="648000"/>
          </a:xfrm>
          <a:prstGeom prst="ellipse">
            <a:avLst/>
          </a:prstGeom>
          <a:solidFill>
            <a:schemeClr val="bg1">
              <a:lumMod val="75000"/>
              <a:alpha val="70000"/>
            </a:schemeClr>
          </a:solidFill>
          <a:ln w="57150">
            <a:solidFill>
              <a:schemeClr val="bg1">
                <a:lumMod val="50000"/>
              </a:schemeClr>
            </a:solidFill>
            <a:round/>
            <a:headEnd/>
            <a:tailEnd/>
          </a:ln>
          <a:effectLst/>
          <a:scene3d>
            <a:camera prst="orthographicFront"/>
            <a:lightRig rig="threePt" dir="t"/>
          </a:scene3d>
          <a:sp3d>
            <a:bevelT/>
          </a:sp3d>
          <a:extLst/>
        </p:spPr>
        <p:txBody>
          <a:bodyPr wrap="none" lIns="0" tIns="0" rIns="0" bIns="0" anchor="ctr"/>
          <a:lstStyle/>
          <a:p>
            <a:pPr algn="ctr"/>
            <a:endParaRPr lang="en-US" altLang="zh-CN" sz="2400" b="1" dirty="0">
              <a:solidFill>
                <a:schemeClr val="bg2">
                  <a:lumMod val="10000"/>
                </a:schemeClr>
              </a:solidFill>
              <a:latin typeface="Verdana" pitchFamily="34" charset="0"/>
              <a:ea typeface="宋体" charset="-122"/>
            </a:endParaRPr>
          </a:p>
        </p:txBody>
      </p:sp>
      <p:sp>
        <p:nvSpPr>
          <p:cNvPr id="342" name="Oval 224"/>
          <p:cNvSpPr>
            <a:spLocks noChangeArrowheads="1"/>
          </p:cNvSpPr>
          <p:nvPr/>
        </p:nvSpPr>
        <p:spPr bwMode="auto">
          <a:xfrm>
            <a:off x="8038473" y="4985385"/>
            <a:ext cx="648000" cy="648000"/>
          </a:xfrm>
          <a:prstGeom prst="ellipse">
            <a:avLst/>
          </a:prstGeom>
          <a:solidFill>
            <a:schemeClr val="bg1">
              <a:lumMod val="75000"/>
              <a:alpha val="70000"/>
            </a:schemeClr>
          </a:solidFill>
          <a:ln w="57150">
            <a:solidFill>
              <a:schemeClr val="bg1">
                <a:lumMod val="50000"/>
              </a:schemeClr>
            </a:solidFill>
            <a:round/>
            <a:headEnd/>
            <a:tailEnd/>
          </a:ln>
          <a:effectLst/>
          <a:scene3d>
            <a:camera prst="orthographicFront"/>
            <a:lightRig rig="threePt" dir="t"/>
          </a:scene3d>
          <a:sp3d>
            <a:bevelT/>
          </a:sp3d>
          <a:extLst/>
        </p:spPr>
        <p:txBody>
          <a:bodyPr wrap="none" lIns="0" tIns="0" rIns="0" bIns="0" anchor="ctr"/>
          <a:lstStyle/>
          <a:p>
            <a:pPr algn="ctr"/>
            <a:endParaRPr lang="en-US" altLang="zh-CN" sz="2400" b="1" dirty="0">
              <a:solidFill>
                <a:schemeClr val="bg2">
                  <a:lumMod val="10000"/>
                </a:schemeClr>
              </a:solidFill>
              <a:latin typeface="Verdana" pitchFamily="34" charset="0"/>
              <a:ea typeface="宋体" charset="-122"/>
            </a:endParaRPr>
          </a:p>
        </p:txBody>
      </p:sp>
      <p:sp>
        <p:nvSpPr>
          <p:cNvPr id="343" name="Oval 224"/>
          <p:cNvSpPr>
            <a:spLocks noChangeArrowheads="1"/>
          </p:cNvSpPr>
          <p:nvPr/>
        </p:nvSpPr>
        <p:spPr bwMode="auto">
          <a:xfrm>
            <a:off x="8044893" y="3187718"/>
            <a:ext cx="648000" cy="648000"/>
          </a:xfrm>
          <a:prstGeom prst="ellipse">
            <a:avLst/>
          </a:prstGeom>
          <a:solidFill>
            <a:schemeClr val="bg1">
              <a:lumMod val="75000"/>
              <a:alpha val="70000"/>
            </a:schemeClr>
          </a:solidFill>
          <a:ln w="57150">
            <a:solidFill>
              <a:schemeClr val="bg1">
                <a:lumMod val="50000"/>
              </a:schemeClr>
            </a:solidFill>
            <a:round/>
            <a:headEnd/>
            <a:tailEnd/>
          </a:ln>
          <a:effectLst/>
          <a:scene3d>
            <a:camera prst="orthographicFront"/>
            <a:lightRig rig="threePt" dir="t"/>
          </a:scene3d>
          <a:sp3d>
            <a:bevelT/>
          </a:sp3d>
          <a:extLst/>
        </p:spPr>
        <p:txBody>
          <a:bodyPr wrap="none" lIns="0" tIns="0" rIns="0" bIns="0" anchor="ctr"/>
          <a:lstStyle/>
          <a:p>
            <a:pPr algn="ctr"/>
            <a:endParaRPr lang="en-US" altLang="zh-CN" sz="2400" b="1" dirty="0">
              <a:solidFill>
                <a:schemeClr val="bg2">
                  <a:lumMod val="10000"/>
                </a:schemeClr>
              </a:solidFill>
              <a:latin typeface="Verdana" pitchFamily="34" charset="0"/>
              <a:ea typeface="宋体" charset="-122"/>
            </a:endParaRPr>
          </a:p>
        </p:txBody>
      </p:sp>
      <p:cxnSp>
        <p:nvCxnSpPr>
          <p:cNvPr id="389" name="AutoShape 604"/>
          <p:cNvCxnSpPr>
            <a:cxnSpLocks noChangeShapeType="1"/>
          </p:cNvCxnSpPr>
          <p:nvPr/>
        </p:nvCxnSpPr>
        <p:spPr bwMode="auto">
          <a:xfrm rot="10800000">
            <a:off x="7067869" y="2606675"/>
            <a:ext cx="1587" cy="902494"/>
          </a:xfrm>
          <a:prstGeom prst="curvedConnector3">
            <a:avLst>
              <a:gd name="adj1" fmla="val 44594014"/>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1" name="Rectangle 344"/>
          <p:cNvSpPr>
            <a:spLocks noChangeArrowheads="1"/>
          </p:cNvSpPr>
          <p:nvPr/>
        </p:nvSpPr>
        <p:spPr bwMode="auto">
          <a:xfrm>
            <a:off x="1279394" y="580212"/>
            <a:ext cx="609155" cy="364459"/>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 name="Rectangle 344"/>
          <p:cNvSpPr>
            <a:spLocks noChangeArrowheads="1"/>
          </p:cNvSpPr>
          <p:nvPr/>
        </p:nvSpPr>
        <p:spPr bwMode="auto">
          <a:xfrm>
            <a:off x="1284999" y="1072705"/>
            <a:ext cx="609155" cy="364459"/>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 name="Rectangle 344"/>
          <p:cNvSpPr>
            <a:spLocks noChangeArrowheads="1"/>
          </p:cNvSpPr>
          <p:nvPr/>
        </p:nvSpPr>
        <p:spPr bwMode="auto">
          <a:xfrm>
            <a:off x="2243578" y="1072704"/>
            <a:ext cx="609155" cy="364459"/>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 name="Rectangle 344"/>
          <p:cNvSpPr>
            <a:spLocks noChangeArrowheads="1"/>
          </p:cNvSpPr>
          <p:nvPr/>
        </p:nvSpPr>
        <p:spPr bwMode="auto">
          <a:xfrm>
            <a:off x="1290606" y="2063477"/>
            <a:ext cx="609155" cy="364459"/>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 name="Rectangle 344"/>
          <p:cNvSpPr>
            <a:spLocks noChangeArrowheads="1"/>
          </p:cNvSpPr>
          <p:nvPr/>
        </p:nvSpPr>
        <p:spPr bwMode="auto">
          <a:xfrm>
            <a:off x="2249183" y="2063476"/>
            <a:ext cx="609155" cy="364459"/>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 name="Rectangle 344"/>
          <p:cNvSpPr>
            <a:spLocks noChangeArrowheads="1"/>
          </p:cNvSpPr>
          <p:nvPr/>
        </p:nvSpPr>
        <p:spPr bwMode="auto">
          <a:xfrm>
            <a:off x="1287342" y="4050644"/>
            <a:ext cx="609155" cy="364459"/>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 name="Rectangle 344"/>
          <p:cNvSpPr>
            <a:spLocks noChangeArrowheads="1"/>
          </p:cNvSpPr>
          <p:nvPr/>
        </p:nvSpPr>
        <p:spPr bwMode="auto">
          <a:xfrm>
            <a:off x="2243578" y="4053552"/>
            <a:ext cx="609155" cy="364459"/>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8" name="Rectangle 344"/>
          <p:cNvSpPr>
            <a:spLocks noChangeArrowheads="1"/>
          </p:cNvSpPr>
          <p:nvPr/>
        </p:nvSpPr>
        <p:spPr bwMode="auto">
          <a:xfrm>
            <a:off x="405122" y="553376"/>
            <a:ext cx="515367" cy="478902"/>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9" name="Rectangle 344"/>
          <p:cNvSpPr>
            <a:spLocks noChangeArrowheads="1"/>
          </p:cNvSpPr>
          <p:nvPr/>
        </p:nvSpPr>
        <p:spPr bwMode="auto">
          <a:xfrm>
            <a:off x="400616" y="1047410"/>
            <a:ext cx="515367" cy="478902"/>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 name="Rectangle 344"/>
          <p:cNvSpPr>
            <a:spLocks noChangeArrowheads="1"/>
          </p:cNvSpPr>
          <p:nvPr/>
        </p:nvSpPr>
        <p:spPr bwMode="auto">
          <a:xfrm>
            <a:off x="404426" y="2010184"/>
            <a:ext cx="515367" cy="478902"/>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 name="Rectangle 344"/>
          <p:cNvSpPr>
            <a:spLocks noChangeArrowheads="1"/>
          </p:cNvSpPr>
          <p:nvPr/>
        </p:nvSpPr>
        <p:spPr bwMode="auto">
          <a:xfrm>
            <a:off x="411059" y="3976108"/>
            <a:ext cx="515367" cy="478902"/>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 name="Rectangle 357"/>
          <p:cNvSpPr>
            <a:spLocks noChangeArrowheads="1"/>
          </p:cNvSpPr>
          <p:nvPr/>
        </p:nvSpPr>
        <p:spPr bwMode="auto">
          <a:xfrm>
            <a:off x="2771800" y="6284168"/>
            <a:ext cx="266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kumimoji="1" lang="zh-CN" altLang="en-US" sz="2400" dirty="0">
                <a:solidFill>
                  <a:schemeClr val="bg2">
                    <a:lumMod val="10000"/>
                  </a:schemeClr>
                </a:solidFill>
                <a:latin typeface="微软雅黑" panose="020B0503020204020204" pitchFamily="34" charset="-122"/>
                <a:ea typeface="微软雅黑" panose="020B0503020204020204" pitchFamily="34" charset="-122"/>
              </a:rPr>
              <a:t>依此类推</a:t>
            </a:r>
            <a:r>
              <a:rPr kumimoji="1" lang="en-US" altLang="zh-CN" sz="2400" dirty="0">
                <a:solidFill>
                  <a:schemeClr val="bg2">
                    <a:lumMod val="10000"/>
                  </a:schemeClr>
                </a:solidFill>
                <a:latin typeface="微软雅黑" panose="020B0503020204020204" pitchFamily="34" charset="-122"/>
                <a:ea typeface="微软雅黑" panose="020B0503020204020204" pitchFamily="34" charset="-122"/>
              </a:rPr>
              <a:t>……</a:t>
            </a:r>
          </a:p>
        </p:txBody>
      </p:sp>
      <p:sp>
        <p:nvSpPr>
          <p:cNvPr id="328" name="Oval 349"/>
          <p:cNvSpPr>
            <a:spLocks noChangeArrowheads="1"/>
          </p:cNvSpPr>
          <p:nvPr/>
        </p:nvSpPr>
        <p:spPr bwMode="auto">
          <a:xfrm>
            <a:off x="2689038" y="2523376"/>
            <a:ext cx="505963" cy="436279"/>
          </a:xfrm>
          <a:prstGeom prst="ellipse">
            <a:avLst/>
          </a:prstGeom>
          <a:noFill/>
          <a:ln w="57150">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 name="Rectangle 357"/>
          <p:cNvSpPr>
            <a:spLocks noChangeArrowheads="1"/>
          </p:cNvSpPr>
          <p:nvPr/>
        </p:nvSpPr>
        <p:spPr bwMode="auto">
          <a:xfrm>
            <a:off x="3104735" y="2502455"/>
            <a:ext cx="128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kumimoji="1" lang="zh-CN" altLang="en-US" sz="2400" dirty="0">
                <a:solidFill>
                  <a:schemeClr val="bg2">
                    <a:lumMod val="10000"/>
                  </a:schemeClr>
                </a:solidFill>
                <a:latin typeface="微软雅黑" panose="020B0503020204020204" pitchFamily="34" charset="-122"/>
                <a:ea typeface="微软雅黑" panose="020B0503020204020204" pitchFamily="34" charset="-122"/>
              </a:rPr>
              <a:t>空指针</a:t>
            </a:r>
            <a:endParaRPr kumimoji="1" lang="en-US" altLang="zh-CN" sz="240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330" name="Oval 349"/>
          <p:cNvSpPr>
            <a:spLocks noChangeArrowheads="1"/>
          </p:cNvSpPr>
          <p:nvPr/>
        </p:nvSpPr>
        <p:spPr bwMode="auto">
          <a:xfrm>
            <a:off x="2689632" y="4025985"/>
            <a:ext cx="505963" cy="436279"/>
          </a:xfrm>
          <a:prstGeom prst="ellipse">
            <a:avLst/>
          </a:prstGeom>
          <a:noFill/>
          <a:ln w="57150">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 name="Rectangle 357"/>
          <p:cNvSpPr>
            <a:spLocks noChangeArrowheads="1"/>
          </p:cNvSpPr>
          <p:nvPr/>
        </p:nvSpPr>
        <p:spPr bwMode="auto">
          <a:xfrm>
            <a:off x="2332486" y="4440376"/>
            <a:ext cx="128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kumimoji="1" lang="zh-CN" altLang="en-US" sz="2400" dirty="0">
                <a:solidFill>
                  <a:schemeClr val="bg2">
                    <a:lumMod val="10000"/>
                  </a:schemeClr>
                </a:solidFill>
                <a:latin typeface="微软雅黑" panose="020B0503020204020204" pitchFamily="34" charset="-122"/>
                <a:ea typeface="微软雅黑" panose="020B0503020204020204" pitchFamily="34" charset="-122"/>
              </a:rPr>
              <a:t>空指针</a:t>
            </a:r>
            <a:endParaRPr kumimoji="1" lang="en-US" altLang="zh-CN" sz="2400" dirty="0">
              <a:solidFill>
                <a:schemeClr val="bg2">
                  <a:lumMod val="1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06558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18"/>
                                        </p:tgtEl>
                                        <p:attrNameLst>
                                          <p:attrName>style.visibility</p:attrName>
                                        </p:attrNameLst>
                                      </p:cBhvr>
                                      <p:to>
                                        <p:strVal val="visible"/>
                                      </p:to>
                                    </p:set>
                                    <p:animEffect transition="in" filter="wheel(1)">
                                      <p:cBhvr>
                                        <p:cTn id="7" dur="500"/>
                                        <p:tgtEl>
                                          <p:spTgt spid="3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93816"/>
                                        </p:tgtEl>
                                        <p:attrNameLst>
                                          <p:attrName>style.visibility</p:attrName>
                                        </p:attrNameLst>
                                      </p:cBhvr>
                                      <p:to>
                                        <p:strVal val="visible"/>
                                      </p:to>
                                    </p:set>
                                    <p:animEffect transition="in" filter="wipe(up)">
                                      <p:cBhvr>
                                        <p:cTn id="12" dur="500"/>
                                        <p:tgtEl>
                                          <p:spTgt spid="7938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4129"/>
                                        </p:tgtEl>
                                        <p:attrNameLst>
                                          <p:attrName>style.visibility</p:attrName>
                                        </p:attrNameLst>
                                      </p:cBhvr>
                                      <p:to>
                                        <p:strVal val="visible"/>
                                      </p:to>
                                    </p:set>
                                    <p:animEffect transition="in" filter="wipe(left)">
                                      <p:cBhvr>
                                        <p:cTn id="17" dur="500"/>
                                        <p:tgtEl>
                                          <p:spTgt spid="794129"/>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11"/>
                                        </p:tgtEl>
                                        <p:attrNameLst>
                                          <p:attrName>style.visibility</p:attrName>
                                        </p:attrNameLst>
                                      </p:cBhvr>
                                      <p:to>
                                        <p:strVal val="visible"/>
                                      </p:to>
                                    </p:set>
                                    <p:animEffect transition="in" filter="wheel(1)">
                                      <p:cBhvr>
                                        <p:cTn id="22" dur="500"/>
                                        <p:tgtEl>
                                          <p:spTgt spid="3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93819"/>
                                        </p:tgtEl>
                                        <p:attrNameLst>
                                          <p:attrName>style.visibility</p:attrName>
                                        </p:attrNameLst>
                                      </p:cBhvr>
                                      <p:to>
                                        <p:strVal val="visible"/>
                                      </p:to>
                                    </p:set>
                                    <p:animEffect transition="in" filter="wipe(up)">
                                      <p:cBhvr>
                                        <p:cTn id="27" dur="500"/>
                                        <p:tgtEl>
                                          <p:spTgt spid="793819"/>
                                        </p:tgtEl>
                                      </p:cBhvr>
                                    </p:animEffect>
                                  </p:childTnLst>
                                </p:cTn>
                              </p:par>
                            </p:childTnLst>
                          </p:cTn>
                        </p:par>
                        <p:par>
                          <p:cTn id="28" fill="hold" nodeType="afterGroup">
                            <p:stCondLst>
                              <p:cond delay="500"/>
                            </p:stCondLst>
                            <p:childTnLst>
                              <p:par>
                                <p:cTn id="29" presetID="22" presetClass="entr" presetSubtype="1" fill="hold" nodeType="afterEffect">
                                  <p:stCondLst>
                                    <p:cond delay="0"/>
                                  </p:stCondLst>
                                  <p:childTnLst>
                                    <p:set>
                                      <p:cBhvr>
                                        <p:cTn id="30" dur="1" fill="hold">
                                          <p:stCondLst>
                                            <p:cond delay="0"/>
                                          </p:stCondLst>
                                        </p:cTn>
                                        <p:tgtEl>
                                          <p:spTgt spid="793821"/>
                                        </p:tgtEl>
                                        <p:attrNameLst>
                                          <p:attrName>style.visibility</p:attrName>
                                        </p:attrNameLst>
                                      </p:cBhvr>
                                      <p:to>
                                        <p:strVal val="visible"/>
                                      </p:to>
                                    </p:set>
                                    <p:animEffect transition="in" filter="wipe(up)">
                                      <p:cBhvr>
                                        <p:cTn id="31" dur="500"/>
                                        <p:tgtEl>
                                          <p:spTgt spid="7938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94130"/>
                                        </p:tgtEl>
                                        <p:attrNameLst>
                                          <p:attrName>style.visibility</p:attrName>
                                        </p:attrNameLst>
                                      </p:cBhvr>
                                      <p:to>
                                        <p:strVal val="visible"/>
                                      </p:to>
                                    </p:set>
                                    <p:animEffect transition="in" filter="wipe(left)">
                                      <p:cBhvr>
                                        <p:cTn id="36" dur="500"/>
                                        <p:tgtEl>
                                          <p:spTgt spid="79413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1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311"/>
                                        </p:tgtEl>
                                        <p:attrNameLst>
                                          <p:attrName>style.visibility</p:attrName>
                                        </p:attrNameLst>
                                      </p:cBhvr>
                                      <p:to>
                                        <p:strVal val="hidden"/>
                                      </p:to>
                                    </p:set>
                                  </p:childTnLst>
                                </p:cTn>
                              </p:par>
                            </p:childTnLst>
                          </p:cTn>
                        </p:par>
                        <p:par>
                          <p:cTn id="43" fill="hold">
                            <p:stCondLst>
                              <p:cond delay="0"/>
                            </p:stCondLst>
                            <p:childTnLst>
                              <p:par>
                                <p:cTn id="44" presetID="21" presetClass="entr" presetSubtype="1" fill="hold" grpId="0" nodeType="afterEffect">
                                  <p:stCondLst>
                                    <p:cond delay="0"/>
                                  </p:stCondLst>
                                  <p:childTnLst>
                                    <p:set>
                                      <p:cBhvr>
                                        <p:cTn id="45" dur="1" fill="hold">
                                          <p:stCondLst>
                                            <p:cond delay="0"/>
                                          </p:stCondLst>
                                        </p:cTn>
                                        <p:tgtEl>
                                          <p:spTgt spid="319"/>
                                        </p:tgtEl>
                                        <p:attrNameLst>
                                          <p:attrName>style.visibility</p:attrName>
                                        </p:attrNameLst>
                                      </p:cBhvr>
                                      <p:to>
                                        <p:strVal val="visible"/>
                                      </p:to>
                                    </p:set>
                                    <p:animEffect transition="in" filter="wheel(1)">
                                      <p:cBhvr>
                                        <p:cTn id="46" dur="500"/>
                                        <p:tgtEl>
                                          <p:spTgt spid="319"/>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312"/>
                                        </p:tgtEl>
                                        <p:attrNameLst>
                                          <p:attrName>style.visibility</p:attrName>
                                        </p:attrNameLst>
                                      </p:cBhvr>
                                      <p:to>
                                        <p:strVal val="visible"/>
                                      </p:to>
                                    </p:set>
                                    <p:animEffect transition="in" filter="wheel(1)">
                                      <p:cBhvr>
                                        <p:cTn id="51" dur="500"/>
                                        <p:tgtEl>
                                          <p:spTgt spid="31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793826"/>
                                        </p:tgtEl>
                                        <p:attrNameLst>
                                          <p:attrName>style.visibility</p:attrName>
                                        </p:attrNameLst>
                                      </p:cBhvr>
                                      <p:to>
                                        <p:strVal val="visible"/>
                                      </p:to>
                                    </p:set>
                                    <p:animEffect transition="in" filter="wipe(up)">
                                      <p:cBhvr>
                                        <p:cTn id="56" dur="500"/>
                                        <p:tgtEl>
                                          <p:spTgt spid="793826"/>
                                        </p:tgtEl>
                                      </p:cBhvr>
                                    </p:animEffect>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793824"/>
                                        </p:tgtEl>
                                        <p:attrNameLst>
                                          <p:attrName>style.visibility</p:attrName>
                                        </p:attrNameLst>
                                      </p:cBhvr>
                                      <p:to>
                                        <p:strVal val="visible"/>
                                      </p:to>
                                    </p:set>
                                    <p:animEffect transition="in" filter="wipe(up)">
                                      <p:cBhvr>
                                        <p:cTn id="60" dur="500"/>
                                        <p:tgtEl>
                                          <p:spTgt spid="793824"/>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32" fill="hold" grpId="0" nodeType="clickEffect">
                                  <p:stCondLst>
                                    <p:cond delay="0"/>
                                  </p:stCondLst>
                                  <p:childTnLst>
                                    <p:set>
                                      <p:cBhvr>
                                        <p:cTn id="64" dur="1" fill="hold">
                                          <p:stCondLst>
                                            <p:cond delay="0"/>
                                          </p:stCondLst>
                                        </p:cTn>
                                        <p:tgtEl>
                                          <p:spTgt spid="333"/>
                                        </p:tgtEl>
                                        <p:attrNameLst>
                                          <p:attrName>style.visibility</p:attrName>
                                        </p:attrNameLst>
                                      </p:cBhvr>
                                      <p:to>
                                        <p:strVal val="visible"/>
                                      </p:to>
                                    </p:set>
                                    <p:animEffect transition="in" filter="circle(out)">
                                      <p:cBhvr>
                                        <p:cTn id="65" dur="500"/>
                                        <p:tgtEl>
                                          <p:spTgt spid="333"/>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ntr" presetSubtype="1" fill="hold" grpId="0" nodeType="clickEffect">
                                  <p:stCondLst>
                                    <p:cond delay="0"/>
                                  </p:stCondLst>
                                  <p:childTnLst>
                                    <p:set>
                                      <p:cBhvr>
                                        <p:cTn id="69" dur="1" fill="hold">
                                          <p:stCondLst>
                                            <p:cond delay="0"/>
                                          </p:stCondLst>
                                        </p:cTn>
                                        <p:tgtEl>
                                          <p:spTgt spid="313"/>
                                        </p:tgtEl>
                                        <p:attrNameLst>
                                          <p:attrName>style.visibility</p:attrName>
                                        </p:attrNameLst>
                                      </p:cBhvr>
                                      <p:to>
                                        <p:strVal val="visible"/>
                                      </p:to>
                                    </p:set>
                                    <p:animEffect transition="in" filter="wheel(1)">
                                      <p:cBhvr>
                                        <p:cTn id="70" dur="500"/>
                                        <p:tgtEl>
                                          <p:spTgt spid="31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793827"/>
                                        </p:tgtEl>
                                        <p:attrNameLst>
                                          <p:attrName>style.visibility</p:attrName>
                                        </p:attrNameLst>
                                      </p:cBhvr>
                                      <p:to>
                                        <p:strVal val="visible"/>
                                      </p:to>
                                    </p:set>
                                    <p:animEffect transition="in" filter="wipe(up)">
                                      <p:cBhvr>
                                        <p:cTn id="75" dur="500"/>
                                        <p:tgtEl>
                                          <p:spTgt spid="793827"/>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793831"/>
                                        </p:tgtEl>
                                        <p:attrNameLst>
                                          <p:attrName>style.visibility</p:attrName>
                                        </p:attrNameLst>
                                      </p:cBhvr>
                                      <p:to>
                                        <p:strVal val="visible"/>
                                      </p:to>
                                    </p:set>
                                    <p:animEffect transition="in" filter="wipe(up)">
                                      <p:cBhvr>
                                        <p:cTn id="79" dur="500"/>
                                        <p:tgtEl>
                                          <p:spTgt spid="79383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794131"/>
                                        </p:tgtEl>
                                        <p:attrNameLst>
                                          <p:attrName>style.visibility</p:attrName>
                                        </p:attrNameLst>
                                      </p:cBhvr>
                                      <p:to>
                                        <p:strVal val="visible"/>
                                      </p:to>
                                    </p:set>
                                    <p:animEffect transition="in" filter="wipe(left)">
                                      <p:cBhvr>
                                        <p:cTn id="84" dur="500"/>
                                        <p:tgtEl>
                                          <p:spTgt spid="794131"/>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319"/>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312"/>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313"/>
                                        </p:tgtEl>
                                        <p:attrNameLst>
                                          <p:attrName>style.visibility</p:attrName>
                                        </p:attrNameLst>
                                      </p:cBhvr>
                                      <p:to>
                                        <p:strVal val="hidden"/>
                                      </p:to>
                                    </p:set>
                                  </p:childTnLst>
                                </p:cTn>
                              </p:par>
                            </p:childTnLst>
                          </p:cTn>
                        </p:par>
                        <p:par>
                          <p:cTn id="93" fill="hold">
                            <p:stCondLst>
                              <p:cond delay="0"/>
                            </p:stCondLst>
                            <p:childTnLst>
                              <p:par>
                                <p:cTn id="94" presetID="21" presetClass="entr" presetSubtype="1" fill="hold" grpId="0" nodeType="afterEffect">
                                  <p:stCondLst>
                                    <p:cond delay="0"/>
                                  </p:stCondLst>
                                  <p:childTnLst>
                                    <p:set>
                                      <p:cBhvr>
                                        <p:cTn id="95" dur="1" fill="hold">
                                          <p:stCondLst>
                                            <p:cond delay="0"/>
                                          </p:stCondLst>
                                        </p:cTn>
                                        <p:tgtEl>
                                          <p:spTgt spid="320"/>
                                        </p:tgtEl>
                                        <p:attrNameLst>
                                          <p:attrName>style.visibility</p:attrName>
                                        </p:attrNameLst>
                                      </p:cBhvr>
                                      <p:to>
                                        <p:strVal val="visible"/>
                                      </p:to>
                                    </p:set>
                                    <p:animEffect transition="in" filter="wheel(1)">
                                      <p:cBhvr>
                                        <p:cTn id="96" dur="500"/>
                                        <p:tgtEl>
                                          <p:spTgt spid="320"/>
                                        </p:tgtEl>
                                      </p:cBhvr>
                                    </p:animEffect>
                                  </p:childTnLst>
                                </p:cTn>
                              </p:par>
                            </p:childTnLst>
                          </p:cTn>
                        </p:par>
                      </p:childTnLst>
                    </p:cTn>
                  </p:par>
                  <p:par>
                    <p:cTn id="97" fill="hold">
                      <p:stCondLst>
                        <p:cond delay="indefinite"/>
                      </p:stCondLst>
                      <p:childTnLst>
                        <p:par>
                          <p:cTn id="98" fill="hold">
                            <p:stCondLst>
                              <p:cond delay="0"/>
                            </p:stCondLst>
                            <p:childTnLst>
                              <p:par>
                                <p:cTn id="99" presetID="21" presetClass="entr" presetSubtype="1" fill="hold" grpId="0" nodeType="clickEffect">
                                  <p:stCondLst>
                                    <p:cond delay="0"/>
                                  </p:stCondLst>
                                  <p:childTnLst>
                                    <p:set>
                                      <p:cBhvr>
                                        <p:cTn id="100" dur="1" fill="hold">
                                          <p:stCondLst>
                                            <p:cond delay="0"/>
                                          </p:stCondLst>
                                        </p:cTn>
                                        <p:tgtEl>
                                          <p:spTgt spid="314"/>
                                        </p:tgtEl>
                                        <p:attrNameLst>
                                          <p:attrName>style.visibility</p:attrName>
                                        </p:attrNameLst>
                                      </p:cBhvr>
                                      <p:to>
                                        <p:strVal val="visible"/>
                                      </p:to>
                                    </p:set>
                                    <p:animEffect transition="in" filter="wheel(1)">
                                      <p:cBhvr>
                                        <p:cTn id="101" dur="500"/>
                                        <p:tgtEl>
                                          <p:spTgt spid="31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793835"/>
                                        </p:tgtEl>
                                        <p:attrNameLst>
                                          <p:attrName>style.visibility</p:attrName>
                                        </p:attrNameLst>
                                      </p:cBhvr>
                                      <p:to>
                                        <p:strVal val="visible"/>
                                      </p:to>
                                    </p:set>
                                    <p:animEffect transition="in" filter="wipe(up)">
                                      <p:cBhvr>
                                        <p:cTn id="106" dur="500"/>
                                        <p:tgtEl>
                                          <p:spTgt spid="793835"/>
                                        </p:tgtEl>
                                      </p:cBhvr>
                                    </p:animEffect>
                                  </p:childTnLst>
                                </p:cTn>
                              </p:par>
                            </p:childTnLst>
                          </p:cTn>
                        </p:par>
                        <p:par>
                          <p:cTn id="107" fill="hold">
                            <p:stCondLst>
                              <p:cond delay="500"/>
                            </p:stCondLst>
                            <p:childTnLst>
                              <p:par>
                                <p:cTn id="108" presetID="22" presetClass="entr" presetSubtype="1" fill="hold" grpId="0" nodeType="afterEffect">
                                  <p:stCondLst>
                                    <p:cond delay="0"/>
                                  </p:stCondLst>
                                  <p:childTnLst>
                                    <p:set>
                                      <p:cBhvr>
                                        <p:cTn id="109" dur="1" fill="hold">
                                          <p:stCondLst>
                                            <p:cond delay="0"/>
                                          </p:stCondLst>
                                        </p:cTn>
                                        <p:tgtEl>
                                          <p:spTgt spid="793834"/>
                                        </p:tgtEl>
                                        <p:attrNameLst>
                                          <p:attrName>style.visibility</p:attrName>
                                        </p:attrNameLst>
                                      </p:cBhvr>
                                      <p:to>
                                        <p:strVal val="visible"/>
                                      </p:to>
                                    </p:set>
                                    <p:animEffect transition="in" filter="wipe(up)">
                                      <p:cBhvr>
                                        <p:cTn id="110" dur="500"/>
                                        <p:tgtEl>
                                          <p:spTgt spid="793834"/>
                                        </p:tgtEl>
                                      </p:cBhvr>
                                    </p:animEffect>
                                  </p:childTnLst>
                                </p:cTn>
                              </p:par>
                            </p:childTnLst>
                          </p:cTn>
                        </p:par>
                      </p:childTnLst>
                    </p:cTn>
                  </p:par>
                  <p:par>
                    <p:cTn id="111" fill="hold">
                      <p:stCondLst>
                        <p:cond delay="indefinite"/>
                      </p:stCondLst>
                      <p:childTnLst>
                        <p:par>
                          <p:cTn id="112" fill="hold">
                            <p:stCondLst>
                              <p:cond delay="0"/>
                            </p:stCondLst>
                            <p:childTnLst>
                              <p:par>
                                <p:cTn id="113" presetID="6" presetClass="entr" presetSubtype="32" fill="hold" grpId="0" nodeType="clickEffect">
                                  <p:stCondLst>
                                    <p:cond delay="0"/>
                                  </p:stCondLst>
                                  <p:childTnLst>
                                    <p:set>
                                      <p:cBhvr>
                                        <p:cTn id="114" dur="1" fill="hold">
                                          <p:stCondLst>
                                            <p:cond delay="0"/>
                                          </p:stCondLst>
                                        </p:cTn>
                                        <p:tgtEl>
                                          <p:spTgt spid="334"/>
                                        </p:tgtEl>
                                        <p:attrNameLst>
                                          <p:attrName>style.visibility</p:attrName>
                                        </p:attrNameLst>
                                      </p:cBhvr>
                                      <p:to>
                                        <p:strVal val="visible"/>
                                      </p:to>
                                    </p:set>
                                    <p:animEffect transition="in" filter="circle(out)">
                                      <p:cBhvr>
                                        <p:cTn id="115" dur="500"/>
                                        <p:tgtEl>
                                          <p:spTgt spid="334"/>
                                        </p:tgtEl>
                                      </p:cBhvr>
                                    </p:animEffect>
                                  </p:childTnLst>
                                </p:cTn>
                              </p:par>
                            </p:childTnLst>
                          </p:cTn>
                        </p:par>
                      </p:childTnLst>
                    </p:cTn>
                  </p:par>
                  <p:par>
                    <p:cTn id="116" fill="hold">
                      <p:stCondLst>
                        <p:cond delay="indefinite"/>
                      </p:stCondLst>
                      <p:childTnLst>
                        <p:par>
                          <p:cTn id="117" fill="hold">
                            <p:stCondLst>
                              <p:cond delay="0"/>
                            </p:stCondLst>
                            <p:childTnLst>
                              <p:par>
                                <p:cTn id="118" presetID="21" presetClass="entr" presetSubtype="1" fill="hold" grpId="0" nodeType="clickEffect">
                                  <p:stCondLst>
                                    <p:cond delay="0"/>
                                  </p:stCondLst>
                                  <p:childTnLst>
                                    <p:set>
                                      <p:cBhvr>
                                        <p:cTn id="119" dur="1" fill="hold">
                                          <p:stCondLst>
                                            <p:cond delay="0"/>
                                          </p:stCondLst>
                                        </p:cTn>
                                        <p:tgtEl>
                                          <p:spTgt spid="315"/>
                                        </p:tgtEl>
                                        <p:attrNameLst>
                                          <p:attrName>style.visibility</p:attrName>
                                        </p:attrNameLst>
                                      </p:cBhvr>
                                      <p:to>
                                        <p:strVal val="visible"/>
                                      </p:to>
                                    </p:set>
                                    <p:animEffect transition="in" filter="wheel(1)">
                                      <p:cBhvr>
                                        <p:cTn id="120" dur="500"/>
                                        <p:tgtEl>
                                          <p:spTgt spid="315"/>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nodeType="clickEffect">
                                  <p:stCondLst>
                                    <p:cond delay="0"/>
                                  </p:stCondLst>
                                  <p:childTnLst>
                                    <p:set>
                                      <p:cBhvr>
                                        <p:cTn id="124" dur="1" fill="hold">
                                          <p:stCondLst>
                                            <p:cond delay="0"/>
                                          </p:stCondLst>
                                        </p:cTn>
                                        <p:tgtEl>
                                          <p:spTgt spid="793836"/>
                                        </p:tgtEl>
                                        <p:attrNameLst>
                                          <p:attrName>style.visibility</p:attrName>
                                        </p:attrNameLst>
                                      </p:cBhvr>
                                      <p:to>
                                        <p:strVal val="visible"/>
                                      </p:to>
                                    </p:set>
                                    <p:animEffect transition="in" filter="wipe(up)">
                                      <p:cBhvr>
                                        <p:cTn id="125" dur="500"/>
                                        <p:tgtEl>
                                          <p:spTgt spid="793836"/>
                                        </p:tgtEl>
                                      </p:cBhvr>
                                    </p:animEffect>
                                  </p:childTnLst>
                                </p:cTn>
                              </p:par>
                            </p:childTnLst>
                          </p:cTn>
                        </p:par>
                        <p:par>
                          <p:cTn id="126" fill="hold">
                            <p:stCondLst>
                              <p:cond delay="500"/>
                            </p:stCondLst>
                            <p:childTnLst>
                              <p:par>
                                <p:cTn id="127" presetID="22" presetClass="entr" presetSubtype="1" fill="hold" nodeType="afterEffect">
                                  <p:stCondLst>
                                    <p:cond delay="0"/>
                                  </p:stCondLst>
                                  <p:childTnLst>
                                    <p:set>
                                      <p:cBhvr>
                                        <p:cTn id="128" dur="1" fill="hold">
                                          <p:stCondLst>
                                            <p:cond delay="0"/>
                                          </p:stCondLst>
                                        </p:cTn>
                                        <p:tgtEl>
                                          <p:spTgt spid="793839"/>
                                        </p:tgtEl>
                                        <p:attrNameLst>
                                          <p:attrName>style.visibility</p:attrName>
                                        </p:attrNameLst>
                                      </p:cBhvr>
                                      <p:to>
                                        <p:strVal val="visible"/>
                                      </p:to>
                                    </p:set>
                                    <p:animEffect transition="in" filter="wipe(up)">
                                      <p:cBhvr>
                                        <p:cTn id="129" dur="500"/>
                                        <p:tgtEl>
                                          <p:spTgt spid="793839"/>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794150"/>
                                        </p:tgtEl>
                                        <p:attrNameLst>
                                          <p:attrName>style.visibility</p:attrName>
                                        </p:attrNameLst>
                                      </p:cBhvr>
                                      <p:to>
                                        <p:strVal val="visible"/>
                                      </p:to>
                                    </p:set>
                                    <p:animEffect transition="in" filter="wipe(left)">
                                      <p:cBhvr>
                                        <p:cTn id="134" dur="500"/>
                                        <p:tgtEl>
                                          <p:spTgt spid="794150"/>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315"/>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320"/>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314"/>
                                        </p:tgtEl>
                                        <p:attrNameLst>
                                          <p:attrName>style.visibility</p:attrName>
                                        </p:attrNameLst>
                                      </p:cBhvr>
                                      <p:to>
                                        <p:strVal val="hidden"/>
                                      </p:to>
                                    </p:set>
                                  </p:childTnLst>
                                </p:cTn>
                              </p:par>
                            </p:childTnLst>
                          </p:cTn>
                        </p:par>
                        <p:par>
                          <p:cTn id="143" fill="hold">
                            <p:stCondLst>
                              <p:cond delay="0"/>
                            </p:stCondLst>
                            <p:childTnLst>
                              <p:par>
                                <p:cTn id="144" presetID="21" presetClass="entr" presetSubtype="1" fill="hold" grpId="0" nodeType="afterEffect">
                                  <p:stCondLst>
                                    <p:cond delay="0"/>
                                  </p:stCondLst>
                                  <p:childTnLst>
                                    <p:set>
                                      <p:cBhvr>
                                        <p:cTn id="145" dur="1" fill="hold">
                                          <p:stCondLst>
                                            <p:cond delay="0"/>
                                          </p:stCondLst>
                                        </p:cTn>
                                        <p:tgtEl>
                                          <p:spTgt spid="326"/>
                                        </p:tgtEl>
                                        <p:attrNameLst>
                                          <p:attrName>style.visibility</p:attrName>
                                        </p:attrNameLst>
                                      </p:cBhvr>
                                      <p:to>
                                        <p:strVal val="visible"/>
                                      </p:to>
                                    </p:set>
                                    <p:animEffect transition="in" filter="wheel(1)">
                                      <p:cBhvr>
                                        <p:cTn id="146" dur="500"/>
                                        <p:tgtEl>
                                          <p:spTgt spid="326"/>
                                        </p:tgtEl>
                                      </p:cBhvr>
                                    </p:animEffect>
                                  </p:childTnLst>
                                </p:cTn>
                              </p:par>
                            </p:childTnLst>
                          </p:cTn>
                        </p:par>
                      </p:childTnLst>
                    </p:cTn>
                  </p:par>
                  <p:par>
                    <p:cTn id="147" fill="hold">
                      <p:stCondLst>
                        <p:cond delay="indefinite"/>
                      </p:stCondLst>
                      <p:childTnLst>
                        <p:par>
                          <p:cTn id="148" fill="hold">
                            <p:stCondLst>
                              <p:cond delay="0"/>
                            </p:stCondLst>
                            <p:childTnLst>
                              <p:par>
                                <p:cTn id="149" presetID="21" presetClass="entr" presetSubtype="1" fill="hold" grpId="0" nodeType="clickEffect">
                                  <p:stCondLst>
                                    <p:cond delay="0"/>
                                  </p:stCondLst>
                                  <p:childTnLst>
                                    <p:set>
                                      <p:cBhvr>
                                        <p:cTn id="150" dur="1" fill="hold">
                                          <p:stCondLst>
                                            <p:cond delay="0"/>
                                          </p:stCondLst>
                                        </p:cTn>
                                        <p:tgtEl>
                                          <p:spTgt spid="316"/>
                                        </p:tgtEl>
                                        <p:attrNameLst>
                                          <p:attrName>style.visibility</p:attrName>
                                        </p:attrNameLst>
                                      </p:cBhvr>
                                      <p:to>
                                        <p:strVal val="visible"/>
                                      </p:to>
                                    </p:set>
                                    <p:animEffect transition="in" filter="wheel(1)">
                                      <p:cBhvr>
                                        <p:cTn id="151" dur="500"/>
                                        <p:tgtEl>
                                          <p:spTgt spid="316"/>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1" fill="hold" nodeType="clickEffect">
                                  <p:stCondLst>
                                    <p:cond delay="0"/>
                                  </p:stCondLst>
                                  <p:childTnLst>
                                    <p:set>
                                      <p:cBhvr>
                                        <p:cTn id="155" dur="1" fill="hold">
                                          <p:stCondLst>
                                            <p:cond delay="0"/>
                                          </p:stCondLst>
                                        </p:cTn>
                                        <p:tgtEl>
                                          <p:spTgt spid="793843"/>
                                        </p:tgtEl>
                                        <p:attrNameLst>
                                          <p:attrName>style.visibility</p:attrName>
                                        </p:attrNameLst>
                                      </p:cBhvr>
                                      <p:to>
                                        <p:strVal val="visible"/>
                                      </p:to>
                                    </p:set>
                                    <p:animEffect transition="in" filter="wipe(up)">
                                      <p:cBhvr>
                                        <p:cTn id="156" dur="500"/>
                                        <p:tgtEl>
                                          <p:spTgt spid="793843"/>
                                        </p:tgtEl>
                                      </p:cBhvr>
                                    </p:animEffect>
                                  </p:childTnLst>
                                </p:cTn>
                              </p:par>
                            </p:childTnLst>
                          </p:cTn>
                        </p:par>
                        <p:par>
                          <p:cTn id="157" fill="hold">
                            <p:stCondLst>
                              <p:cond delay="500"/>
                            </p:stCondLst>
                            <p:childTnLst>
                              <p:par>
                                <p:cTn id="158" presetID="22" presetClass="entr" presetSubtype="1" fill="hold" grpId="0" nodeType="afterEffect">
                                  <p:stCondLst>
                                    <p:cond delay="0"/>
                                  </p:stCondLst>
                                  <p:childTnLst>
                                    <p:set>
                                      <p:cBhvr>
                                        <p:cTn id="159" dur="1" fill="hold">
                                          <p:stCondLst>
                                            <p:cond delay="0"/>
                                          </p:stCondLst>
                                        </p:cTn>
                                        <p:tgtEl>
                                          <p:spTgt spid="793842"/>
                                        </p:tgtEl>
                                        <p:attrNameLst>
                                          <p:attrName>style.visibility</p:attrName>
                                        </p:attrNameLst>
                                      </p:cBhvr>
                                      <p:to>
                                        <p:strVal val="visible"/>
                                      </p:to>
                                    </p:set>
                                    <p:animEffect transition="in" filter="wipe(up)">
                                      <p:cBhvr>
                                        <p:cTn id="160" dur="500"/>
                                        <p:tgtEl>
                                          <p:spTgt spid="793842"/>
                                        </p:tgtEl>
                                      </p:cBhvr>
                                    </p:animEffect>
                                  </p:childTnLst>
                                </p:cTn>
                              </p:par>
                            </p:childTnLst>
                          </p:cTn>
                        </p:par>
                      </p:childTnLst>
                    </p:cTn>
                  </p:par>
                  <p:par>
                    <p:cTn id="161" fill="hold">
                      <p:stCondLst>
                        <p:cond delay="indefinite"/>
                      </p:stCondLst>
                      <p:childTnLst>
                        <p:par>
                          <p:cTn id="162" fill="hold">
                            <p:stCondLst>
                              <p:cond delay="0"/>
                            </p:stCondLst>
                            <p:childTnLst>
                              <p:par>
                                <p:cTn id="163" presetID="6" presetClass="entr" presetSubtype="32" fill="hold" grpId="0" nodeType="clickEffect">
                                  <p:stCondLst>
                                    <p:cond delay="0"/>
                                  </p:stCondLst>
                                  <p:childTnLst>
                                    <p:set>
                                      <p:cBhvr>
                                        <p:cTn id="164" dur="1" fill="hold">
                                          <p:stCondLst>
                                            <p:cond delay="0"/>
                                          </p:stCondLst>
                                        </p:cTn>
                                        <p:tgtEl>
                                          <p:spTgt spid="335"/>
                                        </p:tgtEl>
                                        <p:attrNameLst>
                                          <p:attrName>style.visibility</p:attrName>
                                        </p:attrNameLst>
                                      </p:cBhvr>
                                      <p:to>
                                        <p:strVal val="visible"/>
                                      </p:to>
                                    </p:set>
                                    <p:animEffect transition="in" filter="circle(out)">
                                      <p:cBhvr>
                                        <p:cTn id="165" dur="500"/>
                                        <p:tgtEl>
                                          <p:spTgt spid="335"/>
                                        </p:tgtEl>
                                      </p:cBhvr>
                                    </p:animEffect>
                                  </p:childTnLst>
                                </p:cTn>
                              </p:par>
                            </p:childTnLst>
                          </p:cTn>
                        </p:par>
                      </p:childTnLst>
                    </p:cTn>
                  </p:par>
                  <p:par>
                    <p:cTn id="166" fill="hold">
                      <p:stCondLst>
                        <p:cond delay="indefinite"/>
                      </p:stCondLst>
                      <p:childTnLst>
                        <p:par>
                          <p:cTn id="167" fill="hold">
                            <p:stCondLst>
                              <p:cond delay="0"/>
                            </p:stCondLst>
                            <p:childTnLst>
                              <p:par>
                                <p:cTn id="168" presetID="21" presetClass="entr" presetSubtype="1" fill="hold" grpId="0" nodeType="clickEffect">
                                  <p:stCondLst>
                                    <p:cond delay="0"/>
                                  </p:stCondLst>
                                  <p:childTnLst>
                                    <p:set>
                                      <p:cBhvr>
                                        <p:cTn id="169" dur="1" fill="hold">
                                          <p:stCondLst>
                                            <p:cond delay="0"/>
                                          </p:stCondLst>
                                        </p:cTn>
                                        <p:tgtEl>
                                          <p:spTgt spid="317"/>
                                        </p:tgtEl>
                                        <p:attrNameLst>
                                          <p:attrName>style.visibility</p:attrName>
                                        </p:attrNameLst>
                                      </p:cBhvr>
                                      <p:to>
                                        <p:strVal val="visible"/>
                                      </p:to>
                                    </p:set>
                                    <p:animEffect transition="in" filter="wheel(1)">
                                      <p:cBhvr>
                                        <p:cTn id="170" dur="500"/>
                                        <p:tgtEl>
                                          <p:spTgt spid="317"/>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nodeType="clickEffect">
                                  <p:stCondLst>
                                    <p:cond delay="0"/>
                                  </p:stCondLst>
                                  <p:childTnLst>
                                    <p:set>
                                      <p:cBhvr>
                                        <p:cTn id="174" dur="1" fill="hold">
                                          <p:stCondLst>
                                            <p:cond delay="0"/>
                                          </p:stCondLst>
                                        </p:cTn>
                                        <p:tgtEl>
                                          <p:spTgt spid="793844"/>
                                        </p:tgtEl>
                                        <p:attrNameLst>
                                          <p:attrName>style.visibility</p:attrName>
                                        </p:attrNameLst>
                                      </p:cBhvr>
                                      <p:to>
                                        <p:strVal val="visible"/>
                                      </p:to>
                                    </p:set>
                                    <p:animEffect transition="in" filter="wipe(up)">
                                      <p:cBhvr>
                                        <p:cTn id="175" dur="500"/>
                                        <p:tgtEl>
                                          <p:spTgt spid="793844"/>
                                        </p:tgtEl>
                                      </p:cBhvr>
                                    </p:animEffect>
                                  </p:childTnLst>
                                </p:cTn>
                              </p:par>
                            </p:childTnLst>
                          </p:cTn>
                        </p:par>
                        <p:par>
                          <p:cTn id="176" fill="hold">
                            <p:stCondLst>
                              <p:cond delay="500"/>
                            </p:stCondLst>
                            <p:childTnLst>
                              <p:par>
                                <p:cTn id="177" presetID="22" presetClass="entr" presetSubtype="1" fill="hold" nodeType="afterEffect">
                                  <p:stCondLst>
                                    <p:cond delay="0"/>
                                  </p:stCondLst>
                                  <p:childTnLst>
                                    <p:set>
                                      <p:cBhvr>
                                        <p:cTn id="178" dur="1" fill="hold">
                                          <p:stCondLst>
                                            <p:cond delay="0"/>
                                          </p:stCondLst>
                                        </p:cTn>
                                        <p:tgtEl>
                                          <p:spTgt spid="793847"/>
                                        </p:tgtEl>
                                        <p:attrNameLst>
                                          <p:attrName>style.visibility</p:attrName>
                                        </p:attrNameLst>
                                      </p:cBhvr>
                                      <p:to>
                                        <p:strVal val="visible"/>
                                      </p:to>
                                    </p:set>
                                    <p:animEffect transition="in" filter="wipe(up)">
                                      <p:cBhvr>
                                        <p:cTn id="179" dur="500"/>
                                        <p:tgtEl>
                                          <p:spTgt spid="793847"/>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794151"/>
                                        </p:tgtEl>
                                        <p:attrNameLst>
                                          <p:attrName>style.visibility</p:attrName>
                                        </p:attrNameLst>
                                      </p:cBhvr>
                                      <p:to>
                                        <p:strVal val="visible"/>
                                      </p:to>
                                    </p:set>
                                    <p:animEffect transition="in" filter="wipe(left)">
                                      <p:cBhvr>
                                        <p:cTn id="184" dur="500"/>
                                        <p:tgtEl>
                                          <p:spTgt spid="794151"/>
                                        </p:tgtEl>
                                      </p:cBhvr>
                                    </p:animEffect>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grpId="1" nodeType="clickEffect">
                                  <p:stCondLst>
                                    <p:cond delay="0"/>
                                  </p:stCondLst>
                                  <p:childTnLst>
                                    <p:set>
                                      <p:cBhvr>
                                        <p:cTn id="188" dur="1" fill="hold">
                                          <p:stCondLst>
                                            <p:cond delay="0"/>
                                          </p:stCondLst>
                                        </p:cTn>
                                        <p:tgtEl>
                                          <p:spTgt spid="326"/>
                                        </p:tgtEl>
                                        <p:attrNameLst>
                                          <p:attrName>style.visibility</p:attrName>
                                        </p:attrNameLst>
                                      </p:cBhvr>
                                      <p:to>
                                        <p:strVal val="hidden"/>
                                      </p:to>
                                    </p:set>
                                  </p:childTnLst>
                                </p:cTn>
                              </p:par>
                              <p:par>
                                <p:cTn id="189" presetID="1" presetClass="exit" presetSubtype="0" fill="hold" grpId="1" nodeType="withEffect">
                                  <p:stCondLst>
                                    <p:cond delay="0"/>
                                  </p:stCondLst>
                                  <p:childTnLst>
                                    <p:set>
                                      <p:cBhvr>
                                        <p:cTn id="190" dur="1" fill="hold">
                                          <p:stCondLst>
                                            <p:cond delay="0"/>
                                          </p:stCondLst>
                                        </p:cTn>
                                        <p:tgtEl>
                                          <p:spTgt spid="316"/>
                                        </p:tgtEl>
                                        <p:attrNameLst>
                                          <p:attrName>style.visibility</p:attrName>
                                        </p:attrNameLst>
                                      </p:cBhvr>
                                      <p:to>
                                        <p:strVal val="hidden"/>
                                      </p:to>
                                    </p:set>
                                  </p:childTnLst>
                                </p:cTn>
                              </p:par>
                              <p:par>
                                <p:cTn id="191" presetID="1" presetClass="exit" presetSubtype="0" fill="hold" grpId="1" nodeType="withEffect">
                                  <p:stCondLst>
                                    <p:cond delay="0"/>
                                  </p:stCondLst>
                                  <p:childTnLst>
                                    <p:set>
                                      <p:cBhvr>
                                        <p:cTn id="192" dur="1" fill="hold">
                                          <p:stCondLst>
                                            <p:cond delay="0"/>
                                          </p:stCondLst>
                                        </p:cTn>
                                        <p:tgtEl>
                                          <p:spTgt spid="317"/>
                                        </p:tgtEl>
                                        <p:attrNameLst>
                                          <p:attrName>style.visibility</p:attrName>
                                        </p:attrNameLst>
                                      </p:cBhvr>
                                      <p:to>
                                        <p:strVal val="hidden"/>
                                      </p:to>
                                    </p:set>
                                  </p:childTnLst>
                                </p:cTn>
                              </p:par>
                            </p:childTnLst>
                          </p:cTn>
                        </p:par>
                        <p:par>
                          <p:cTn id="193" fill="hold">
                            <p:stCondLst>
                              <p:cond delay="0"/>
                            </p:stCondLst>
                            <p:childTnLst>
                              <p:par>
                                <p:cTn id="194" presetID="22" presetClass="entr" presetSubtype="8" fill="hold" grpId="0" nodeType="afterEffect">
                                  <p:stCondLst>
                                    <p:cond delay="0"/>
                                  </p:stCondLst>
                                  <p:childTnLst>
                                    <p:set>
                                      <p:cBhvr>
                                        <p:cTn id="195" dur="1" fill="hold">
                                          <p:stCondLst>
                                            <p:cond delay="0"/>
                                          </p:stCondLst>
                                        </p:cTn>
                                        <p:tgtEl>
                                          <p:spTgt spid="327"/>
                                        </p:tgtEl>
                                        <p:attrNameLst>
                                          <p:attrName>style.visibility</p:attrName>
                                        </p:attrNameLst>
                                      </p:cBhvr>
                                      <p:to>
                                        <p:strVal val="visible"/>
                                      </p:to>
                                    </p:set>
                                    <p:animEffect transition="in" filter="wipe(left)">
                                      <p:cBhvr>
                                        <p:cTn id="196" dur="500"/>
                                        <p:tgtEl>
                                          <p:spTgt spid="327"/>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1" fill="hold" nodeType="clickEffect">
                                  <p:stCondLst>
                                    <p:cond delay="0"/>
                                  </p:stCondLst>
                                  <p:childTnLst>
                                    <p:set>
                                      <p:cBhvr>
                                        <p:cTn id="200" dur="1" fill="hold">
                                          <p:stCondLst>
                                            <p:cond delay="0"/>
                                          </p:stCondLst>
                                        </p:cTn>
                                        <p:tgtEl>
                                          <p:spTgt spid="793852"/>
                                        </p:tgtEl>
                                        <p:attrNameLst>
                                          <p:attrName>style.visibility</p:attrName>
                                        </p:attrNameLst>
                                      </p:cBhvr>
                                      <p:to>
                                        <p:strVal val="visible"/>
                                      </p:to>
                                    </p:set>
                                    <p:animEffect transition="in" filter="wipe(up)">
                                      <p:cBhvr>
                                        <p:cTn id="201" dur="500"/>
                                        <p:tgtEl>
                                          <p:spTgt spid="793852"/>
                                        </p:tgtEl>
                                      </p:cBhvr>
                                    </p:animEffect>
                                  </p:childTnLst>
                                </p:cTn>
                              </p:par>
                            </p:childTnLst>
                          </p:cTn>
                        </p:par>
                        <p:par>
                          <p:cTn id="202" fill="hold" nodeType="afterGroup">
                            <p:stCondLst>
                              <p:cond delay="500"/>
                            </p:stCondLst>
                            <p:childTnLst>
                              <p:par>
                                <p:cTn id="203" presetID="22" presetClass="entr" presetSubtype="1" fill="hold" grpId="0" nodeType="afterEffect">
                                  <p:stCondLst>
                                    <p:cond delay="0"/>
                                  </p:stCondLst>
                                  <p:childTnLst>
                                    <p:set>
                                      <p:cBhvr>
                                        <p:cTn id="204" dur="1" fill="hold">
                                          <p:stCondLst>
                                            <p:cond delay="0"/>
                                          </p:stCondLst>
                                        </p:cTn>
                                        <p:tgtEl>
                                          <p:spTgt spid="793850"/>
                                        </p:tgtEl>
                                        <p:attrNameLst>
                                          <p:attrName>style.visibility</p:attrName>
                                        </p:attrNameLst>
                                      </p:cBhvr>
                                      <p:to>
                                        <p:strVal val="visible"/>
                                      </p:to>
                                    </p:set>
                                    <p:animEffect transition="in" filter="wipe(up)">
                                      <p:cBhvr>
                                        <p:cTn id="205" dur="500"/>
                                        <p:tgtEl>
                                          <p:spTgt spid="793850"/>
                                        </p:tgtEl>
                                      </p:cBhvr>
                                    </p:animEffect>
                                  </p:childTnLst>
                                </p:cTn>
                              </p:par>
                            </p:childTnLst>
                          </p:cTn>
                        </p:par>
                      </p:childTnLst>
                    </p:cTn>
                  </p:par>
                  <p:par>
                    <p:cTn id="206" fill="hold">
                      <p:stCondLst>
                        <p:cond delay="indefinite"/>
                      </p:stCondLst>
                      <p:childTnLst>
                        <p:par>
                          <p:cTn id="207" fill="hold">
                            <p:stCondLst>
                              <p:cond delay="0"/>
                            </p:stCondLst>
                            <p:childTnLst>
                              <p:par>
                                <p:cTn id="208" presetID="6" presetClass="entr" presetSubtype="32" fill="hold" grpId="0" nodeType="clickEffect">
                                  <p:stCondLst>
                                    <p:cond delay="0"/>
                                  </p:stCondLst>
                                  <p:childTnLst>
                                    <p:set>
                                      <p:cBhvr>
                                        <p:cTn id="209" dur="1" fill="hold">
                                          <p:stCondLst>
                                            <p:cond delay="0"/>
                                          </p:stCondLst>
                                        </p:cTn>
                                        <p:tgtEl>
                                          <p:spTgt spid="336"/>
                                        </p:tgtEl>
                                        <p:attrNameLst>
                                          <p:attrName>style.visibility</p:attrName>
                                        </p:attrNameLst>
                                      </p:cBhvr>
                                      <p:to>
                                        <p:strVal val="visible"/>
                                      </p:to>
                                    </p:set>
                                    <p:animEffect transition="in" filter="circle(out)">
                                      <p:cBhvr>
                                        <p:cTn id="210" dur="500"/>
                                        <p:tgtEl>
                                          <p:spTgt spid="336"/>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22" presetClass="entr" presetSubtype="1" fill="hold" nodeType="clickEffect">
                                  <p:stCondLst>
                                    <p:cond delay="0"/>
                                  </p:stCondLst>
                                  <p:childTnLst>
                                    <p:set>
                                      <p:cBhvr>
                                        <p:cTn id="214" dur="1" fill="hold">
                                          <p:stCondLst>
                                            <p:cond delay="0"/>
                                          </p:stCondLst>
                                        </p:cTn>
                                        <p:tgtEl>
                                          <p:spTgt spid="793853"/>
                                        </p:tgtEl>
                                        <p:attrNameLst>
                                          <p:attrName>style.visibility</p:attrName>
                                        </p:attrNameLst>
                                      </p:cBhvr>
                                      <p:to>
                                        <p:strVal val="visible"/>
                                      </p:to>
                                    </p:set>
                                    <p:animEffect transition="in" filter="wipe(up)">
                                      <p:cBhvr>
                                        <p:cTn id="215" dur="500"/>
                                        <p:tgtEl>
                                          <p:spTgt spid="793853"/>
                                        </p:tgtEl>
                                      </p:cBhvr>
                                    </p:animEffect>
                                  </p:childTnLst>
                                </p:cTn>
                              </p:par>
                            </p:childTnLst>
                          </p:cTn>
                        </p:par>
                        <p:par>
                          <p:cTn id="216" fill="hold" nodeType="afterGroup">
                            <p:stCondLst>
                              <p:cond delay="500"/>
                            </p:stCondLst>
                            <p:childTnLst>
                              <p:par>
                                <p:cTn id="217" presetID="22" presetClass="entr" presetSubtype="1" fill="hold" grpId="0" nodeType="afterEffect">
                                  <p:stCondLst>
                                    <p:cond delay="0"/>
                                  </p:stCondLst>
                                  <p:childTnLst>
                                    <p:set>
                                      <p:cBhvr>
                                        <p:cTn id="218" dur="1" fill="hold">
                                          <p:stCondLst>
                                            <p:cond delay="0"/>
                                          </p:stCondLst>
                                        </p:cTn>
                                        <p:tgtEl>
                                          <p:spTgt spid="793851"/>
                                        </p:tgtEl>
                                        <p:attrNameLst>
                                          <p:attrName>style.visibility</p:attrName>
                                        </p:attrNameLst>
                                      </p:cBhvr>
                                      <p:to>
                                        <p:strVal val="visible"/>
                                      </p:to>
                                    </p:set>
                                    <p:animEffect transition="in" filter="wipe(up)">
                                      <p:cBhvr>
                                        <p:cTn id="219" dur="500"/>
                                        <p:tgtEl>
                                          <p:spTgt spid="793851"/>
                                        </p:tgtEl>
                                      </p:cBhvr>
                                    </p:animEffec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6" presetClass="entr" presetSubtype="32" fill="hold" grpId="0" nodeType="clickEffect">
                                  <p:stCondLst>
                                    <p:cond delay="0"/>
                                  </p:stCondLst>
                                  <p:childTnLst>
                                    <p:set>
                                      <p:cBhvr>
                                        <p:cTn id="223" dur="1" fill="hold">
                                          <p:stCondLst>
                                            <p:cond delay="0"/>
                                          </p:stCondLst>
                                        </p:cTn>
                                        <p:tgtEl>
                                          <p:spTgt spid="337"/>
                                        </p:tgtEl>
                                        <p:attrNameLst>
                                          <p:attrName>style.visibility</p:attrName>
                                        </p:attrNameLst>
                                      </p:cBhvr>
                                      <p:to>
                                        <p:strVal val="visible"/>
                                      </p:to>
                                    </p:set>
                                    <p:animEffect transition="in" filter="circle(out)">
                                      <p:cBhvr>
                                        <p:cTn id="224" dur="500"/>
                                        <p:tgtEl>
                                          <p:spTgt spid="337"/>
                                        </p:tgtEl>
                                      </p:cBhvr>
                                    </p:animEffect>
                                  </p:childTnLst>
                                </p:cTn>
                              </p:par>
                            </p:childTnLst>
                          </p:cTn>
                        </p:par>
                      </p:childTnLst>
                    </p:cTn>
                  </p:par>
                  <p:par>
                    <p:cTn id="225" fill="hold">
                      <p:stCondLst>
                        <p:cond delay="indefinite"/>
                      </p:stCondLst>
                      <p:childTnLst>
                        <p:par>
                          <p:cTn id="226" fill="hold">
                            <p:stCondLst>
                              <p:cond delay="0"/>
                            </p:stCondLst>
                            <p:childTnLst>
                              <p:par>
                                <p:cTn id="227" presetID="21" presetClass="entr" presetSubtype="1" fill="hold" grpId="0" nodeType="clickEffect">
                                  <p:stCondLst>
                                    <p:cond delay="0"/>
                                  </p:stCondLst>
                                  <p:childTnLst>
                                    <p:set>
                                      <p:cBhvr>
                                        <p:cTn id="228" dur="1" fill="hold">
                                          <p:stCondLst>
                                            <p:cond delay="0"/>
                                          </p:stCondLst>
                                        </p:cTn>
                                        <p:tgtEl>
                                          <p:spTgt spid="328"/>
                                        </p:tgtEl>
                                        <p:attrNameLst>
                                          <p:attrName>style.visibility</p:attrName>
                                        </p:attrNameLst>
                                      </p:cBhvr>
                                      <p:to>
                                        <p:strVal val="visible"/>
                                      </p:to>
                                    </p:set>
                                    <p:animEffect transition="in" filter="wheel(1)">
                                      <p:cBhvr>
                                        <p:cTn id="229" dur="500"/>
                                        <p:tgtEl>
                                          <p:spTgt spid="328"/>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ntr" presetSubtype="8" fill="hold" grpId="0" nodeType="clickEffect">
                                  <p:stCondLst>
                                    <p:cond delay="0"/>
                                  </p:stCondLst>
                                  <p:childTnLst>
                                    <p:set>
                                      <p:cBhvr>
                                        <p:cTn id="233" dur="1" fill="hold">
                                          <p:stCondLst>
                                            <p:cond delay="0"/>
                                          </p:stCondLst>
                                        </p:cTn>
                                        <p:tgtEl>
                                          <p:spTgt spid="329"/>
                                        </p:tgtEl>
                                        <p:attrNameLst>
                                          <p:attrName>style.visibility</p:attrName>
                                        </p:attrNameLst>
                                      </p:cBhvr>
                                      <p:to>
                                        <p:strVal val="visible"/>
                                      </p:to>
                                    </p:set>
                                    <p:animEffect transition="in" filter="wipe(left)">
                                      <p:cBhvr>
                                        <p:cTn id="234" dur="500"/>
                                        <p:tgtEl>
                                          <p:spTgt spid="329"/>
                                        </p:tgtEl>
                                      </p:cBhvr>
                                    </p:animEffect>
                                  </p:childTnLst>
                                </p:cTn>
                              </p:par>
                            </p:childTnLst>
                          </p:cTn>
                        </p:par>
                      </p:childTnLst>
                    </p:cTn>
                  </p:par>
                  <p:par>
                    <p:cTn id="235" fill="hold">
                      <p:stCondLst>
                        <p:cond delay="indefinite"/>
                      </p:stCondLst>
                      <p:childTnLst>
                        <p:par>
                          <p:cTn id="236" fill="hold">
                            <p:stCondLst>
                              <p:cond delay="0"/>
                            </p:stCondLst>
                            <p:childTnLst>
                              <p:par>
                                <p:cTn id="237" presetID="22" presetClass="entr" presetSubtype="4" fill="hold" nodeType="clickEffect">
                                  <p:stCondLst>
                                    <p:cond delay="0"/>
                                  </p:stCondLst>
                                  <p:childTnLst>
                                    <p:set>
                                      <p:cBhvr>
                                        <p:cTn id="238" dur="1" fill="hold">
                                          <p:stCondLst>
                                            <p:cond delay="0"/>
                                          </p:stCondLst>
                                        </p:cTn>
                                        <p:tgtEl>
                                          <p:spTgt spid="794173"/>
                                        </p:tgtEl>
                                        <p:attrNameLst>
                                          <p:attrName>style.visibility</p:attrName>
                                        </p:attrNameLst>
                                      </p:cBhvr>
                                      <p:to>
                                        <p:strVal val="visible"/>
                                      </p:to>
                                    </p:set>
                                    <p:animEffect transition="in" filter="wipe(down)">
                                      <p:cBhvr>
                                        <p:cTn id="239" dur="500"/>
                                        <p:tgtEl>
                                          <p:spTgt spid="794173"/>
                                        </p:tgtEl>
                                      </p:cBhvr>
                                    </p:animEffect>
                                  </p:childTnLst>
                                </p:cTn>
                              </p:par>
                            </p:childTnLst>
                          </p:cTn>
                        </p:par>
                      </p:childTnLst>
                    </p:cTn>
                  </p:par>
                  <p:par>
                    <p:cTn id="240" fill="hold" nodeType="clickPar">
                      <p:stCondLst>
                        <p:cond delay="indefinite"/>
                      </p:stCondLst>
                      <p:childTnLst>
                        <p:par>
                          <p:cTn id="241" fill="hold" nodeType="withGroup">
                            <p:stCondLst>
                              <p:cond delay="0"/>
                            </p:stCondLst>
                            <p:childTnLst>
                              <p:par>
                                <p:cTn id="242" presetID="21" presetClass="entr" presetSubtype="1" fill="hold" grpId="0" nodeType="clickEffect">
                                  <p:stCondLst>
                                    <p:cond delay="0"/>
                                  </p:stCondLst>
                                  <p:childTnLst>
                                    <p:set>
                                      <p:cBhvr>
                                        <p:cTn id="243" dur="1" fill="hold">
                                          <p:stCondLst>
                                            <p:cond delay="0"/>
                                          </p:stCondLst>
                                        </p:cTn>
                                        <p:tgtEl>
                                          <p:spTgt spid="330"/>
                                        </p:tgtEl>
                                        <p:attrNameLst>
                                          <p:attrName>style.visibility</p:attrName>
                                        </p:attrNameLst>
                                      </p:cBhvr>
                                      <p:to>
                                        <p:strVal val="visible"/>
                                      </p:to>
                                    </p:set>
                                    <p:animEffect transition="in" filter="wheel(1)">
                                      <p:cBhvr>
                                        <p:cTn id="244" dur="500"/>
                                        <p:tgtEl>
                                          <p:spTgt spid="330"/>
                                        </p:tgtEl>
                                      </p:cBhvr>
                                    </p:animEffect>
                                  </p:childTnLst>
                                </p:cTn>
                              </p:par>
                              <p:par>
                                <p:cTn id="245" presetID="10" presetClass="exit" presetSubtype="0" fill="hold" grpId="1" nodeType="withEffect">
                                  <p:stCondLst>
                                    <p:cond delay="0"/>
                                  </p:stCondLst>
                                  <p:childTnLst>
                                    <p:animEffect transition="out" filter="fade">
                                      <p:cBhvr>
                                        <p:cTn id="246" dur="500"/>
                                        <p:tgtEl>
                                          <p:spTgt spid="328"/>
                                        </p:tgtEl>
                                      </p:cBhvr>
                                    </p:animEffect>
                                    <p:set>
                                      <p:cBhvr>
                                        <p:cTn id="247" dur="1" fill="hold">
                                          <p:stCondLst>
                                            <p:cond delay="499"/>
                                          </p:stCondLst>
                                        </p:cTn>
                                        <p:tgtEl>
                                          <p:spTgt spid="328"/>
                                        </p:tgtEl>
                                        <p:attrNameLst>
                                          <p:attrName>style.visibility</p:attrName>
                                        </p:attrNameLst>
                                      </p:cBhvr>
                                      <p:to>
                                        <p:strVal val="hidden"/>
                                      </p:to>
                                    </p:set>
                                  </p:childTnLst>
                                </p:cTn>
                              </p:par>
                              <p:par>
                                <p:cTn id="248" presetID="10" presetClass="exit" presetSubtype="0" fill="hold" grpId="1" nodeType="withEffect">
                                  <p:stCondLst>
                                    <p:cond delay="0"/>
                                  </p:stCondLst>
                                  <p:childTnLst>
                                    <p:animEffect transition="out" filter="fade">
                                      <p:cBhvr>
                                        <p:cTn id="249" dur="500"/>
                                        <p:tgtEl>
                                          <p:spTgt spid="329"/>
                                        </p:tgtEl>
                                      </p:cBhvr>
                                    </p:animEffect>
                                    <p:set>
                                      <p:cBhvr>
                                        <p:cTn id="250" dur="1" fill="hold">
                                          <p:stCondLst>
                                            <p:cond delay="499"/>
                                          </p:stCondLst>
                                        </p:cTn>
                                        <p:tgtEl>
                                          <p:spTgt spid="329"/>
                                        </p:tgtEl>
                                        <p:attrNameLst>
                                          <p:attrName>style.visibility</p:attrName>
                                        </p:attrNameLst>
                                      </p:cBhvr>
                                      <p:to>
                                        <p:strVal val="hidden"/>
                                      </p:to>
                                    </p:set>
                                  </p:childTnLst>
                                </p:cTn>
                              </p:par>
                            </p:childTnLst>
                          </p:cTn>
                        </p:par>
                        <p:par>
                          <p:cTn id="251" fill="hold">
                            <p:stCondLst>
                              <p:cond delay="500"/>
                            </p:stCondLst>
                            <p:childTnLst>
                              <p:par>
                                <p:cTn id="252" presetID="22" presetClass="entr" presetSubtype="8" fill="hold" grpId="0" nodeType="afterEffect">
                                  <p:stCondLst>
                                    <p:cond delay="0"/>
                                  </p:stCondLst>
                                  <p:childTnLst>
                                    <p:set>
                                      <p:cBhvr>
                                        <p:cTn id="253" dur="1" fill="hold">
                                          <p:stCondLst>
                                            <p:cond delay="0"/>
                                          </p:stCondLst>
                                        </p:cTn>
                                        <p:tgtEl>
                                          <p:spTgt spid="331"/>
                                        </p:tgtEl>
                                        <p:attrNameLst>
                                          <p:attrName>style.visibility</p:attrName>
                                        </p:attrNameLst>
                                      </p:cBhvr>
                                      <p:to>
                                        <p:strVal val="visible"/>
                                      </p:to>
                                    </p:set>
                                    <p:animEffect transition="in" filter="wipe(left)">
                                      <p:cBhvr>
                                        <p:cTn id="254" dur="500"/>
                                        <p:tgtEl>
                                          <p:spTgt spid="331"/>
                                        </p:tgtEl>
                                      </p:cBhvr>
                                    </p:animEffec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nodeType="clickEffect">
                                  <p:stCondLst>
                                    <p:cond delay="0"/>
                                  </p:stCondLst>
                                  <p:childTnLst>
                                    <p:set>
                                      <p:cBhvr>
                                        <p:cTn id="258" dur="1" fill="hold">
                                          <p:stCondLst>
                                            <p:cond delay="0"/>
                                          </p:stCondLst>
                                        </p:cTn>
                                        <p:tgtEl>
                                          <p:spTgt spid="794173"/>
                                        </p:tgtEl>
                                        <p:attrNameLst>
                                          <p:attrName>style.visibility</p:attrName>
                                        </p:attrNameLst>
                                      </p:cBhvr>
                                      <p:to>
                                        <p:strVal val="hidden"/>
                                      </p:to>
                                    </p:set>
                                  </p:childTnLst>
                                </p:cTn>
                              </p:par>
                            </p:childTnLst>
                          </p:cTn>
                        </p:par>
                        <p:par>
                          <p:cTn id="259" fill="hold" nodeType="afterGroup">
                            <p:stCondLst>
                              <p:cond delay="0"/>
                            </p:stCondLst>
                            <p:childTnLst>
                              <p:par>
                                <p:cTn id="260" presetID="22" presetClass="entr" presetSubtype="4" fill="hold" nodeType="afterEffect">
                                  <p:stCondLst>
                                    <p:cond delay="0"/>
                                  </p:stCondLst>
                                  <p:childTnLst>
                                    <p:set>
                                      <p:cBhvr>
                                        <p:cTn id="261" dur="1" fill="hold">
                                          <p:stCondLst>
                                            <p:cond delay="0"/>
                                          </p:stCondLst>
                                        </p:cTn>
                                        <p:tgtEl>
                                          <p:spTgt spid="794174"/>
                                        </p:tgtEl>
                                        <p:attrNameLst>
                                          <p:attrName>style.visibility</p:attrName>
                                        </p:attrNameLst>
                                      </p:cBhvr>
                                      <p:to>
                                        <p:strVal val="visible"/>
                                      </p:to>
                                    </p:set>
                                    <p:animEffect transition="in" filter="wipe(down)">
                                      <p:cBhvr>
                                        <p:cTn id="262" dur="500"/>
                                        <p:tgtEl>
                                          <p:spTgt spid="794174"/>
                                        </p:tgtEl>
                                      </p:cBhvr>
                                    </p:animEffec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1" presetClass="exit" presetSubtype="0" fill="hold" nodeType="clickEffect">
                                  <p:stCondLst>
                                    <p:cond delay="0"/>
                                  </p:stCondLst>
                                  <p:childTnLst>
                                    <p:set>
                                      <p:cBhvr>
                                        <p:cTn id="266" dur="1" fill="hold">
                                          <p:stCondLst>
                                            <p:cond delay="0"/>
                                          </p:stCondLst>
                                        </p:cTn>
                                        <p:tgtEl>
                                          <p:spTgt spid="794174"/>
                                        </p:tgtEl>
                                        <p:attrNameLst>
                                          <p:attrName>style.visibility</p:attrName>
                                        </p:attrNameLst>
                                      </p:cBhvr>
                                      <p:to>
                                        <p:strVal val="hidden"/>
                                      </p:to>
                                    </p:set>
                                  </p:childTnLst>
                                </p:cTn>
                              </p:par>
                            </p:childTnLst>
                          </p:cTn>
                        </p:par>
                        <p:par>
                          <p:cTn id="267" fill="hold" nodeType="afterGroup">
                            <p:stCondLst>
                              <p:cond delay="0"/>
                            </p:stCondLst>
                            <p:childTnLst>
                              <p:par>
                                <p:cTn id="268" presetID="22" presetClass="entr" presetSubtype="4" fill="hold" nodeType="afterEffect">
                                  <p:stCondLst>
                                    <p:cond delay="0"/>
                                  </p:stCondLst>
                                  <p:childTnLst>
                                    <p:set>
                                      <p:cBhvr>
                                        <p:cTn id="269" dur="1" fill="hold">
                                          <p:stCondLst>
                                            <p:cond delay="0"/>
                                          </p:stCondLst>
                                        </p:cTn>
                                        <p:tgtEl>
                                          <p:spTgt spid="794175"/>
                                        </p:tgtEl>
                                        <p:attrNameLst>
                                          <p:attrName>style.visibility</p:attrName>
                                        </p:attrNameLst>
                                      </p:cBhvr>
                                      <p:to>
                                        <p:strVal val="visible"/>
                                      </p:to>
                                    </p:set>
                                    <p:animEffect transition="in" filter="wipe(down)">
                                      <p:cBhvr>
                                        <p:cTn id="270" dur="500"/>
                                        <p:tgtEl>
                                          <p:spTgt spid="794175"/>
                                        </p:tgtEl>
                                      </p:cBhvr>
                                    </p:animEffect>
                                  </p:childTnLst>
                                </p:cTn>
                              </p:par>
                            </p:childTnLst>
                          </p:cTn>
                        </p:par>
                      </p:childTnLst>
                    </p:cTn>
                  </p:par>
                  <p:par>
                    <p:cTn id="271" fill="hold" nodeType="clickPar">
                      <p:stCondLst>
                        <p:cond delay="indefinite"/>
                      </p:stCondLst>
                      <p:childTnLst>
                        <p:par>
                          <p:cTn id="272" fill="hold" nodeType="withGroup">
                            <p:stCondLst>
                              <p:cond delay="0"/>
                            </p:stCondLst>
                            <p:childTnLst>
                              <p:par>
                                <p:cTn id="273" presetID="1" presetClass="exit" presetSubtype="0" fill="hold" nodeType="clickEffect">
                                  <p:stCondLst>
                                    <p:cond delay="0"/>
                                  </p:stCondLst>
                                  <p:childTnLst>
                                    <p:set>
                                      <p:cBhvr>
                                        <p:cTn id="274" dur="1" fill="hold">
                                          <p:stCondLst>
                                            <p:cond delay="0"/>
                                          </p:stCondLst>
                                        </p:cTn>
                                        <p:tgtEl>
                                          <p:spTgt spid="794175"/>
                                        </p:tgtEl>
                                        <p:attrNameLst>
                                          <p:attrName>style.visibility</p:attrName>
                                        </p:attrNameLst>
                                      </p:cBhvr>
                                      <p:to>
                                        <p:strVal val="hidden"/>
                                      </p:to>
                                    </p:set>
                                  </p:childTnLst>
                                </p:cTn>
                              </p:par>
                            </p:childTnLst>
                          </p:cTn>
                        </p:par>
                        <p:par>
                          <p:cTn id="275" fill="hold" nodeType="afterGroup">
                            <p:stCondLst>
                              <p:cond delay="0"/>
                            </p:stCondLst>
                            <p:childTnLst>
                              <p:par>
                                <p:cTn id="276" presetID="22" presetClass="entr" presetSubtype="4" fill="hold" nodeType="afterEffect">
                                  <p:stCondLst>
                                    <p:cond delay="0"/>
                                  </p:stCondLst>
                                  <p:childTnLst>
                                    <p:set>
                                      <p:cBhvr>
                                        <p:cTn id="277" dur="1" fill="hold">
                                          <p:stCondLst>
                                            <p:cond delay="0"/>
                                          </p:stCondLst>
                                        </p:cTn>
                                        <p:tgtEl>
                                          <p:spTgt spid="794176"/>
                                        </p:tgtEl>
                                        <p:attrNameLst>
                                          <p:attrName>style.visibility</p:attrName>
                                        </p:attrNameLst>
                                      </p:cBhvr>
                                      <p:to>
                                        <p:strVal val="visible"/>
                                      </p:to>
                                    </p:set>
                                    <p:animEffect transition="in" filter="wipe(down)">
                                      <p:cBhvr>
                                        <p:cTn id="278" dur="500"/>
                                        <p:tgtEl>
                                          <p:spTgt spid="794176"/>
                                        </p:tgtEl>
                                      </p:cBhvr>
                                    </p:animEffec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1" presetClass="exit" presetSubtype="0" fill="hold" nodeType="clickEffect">
                                  <p:stCondLst>
                                    <p:cond delay="0"/>
                                  </p:stCondLst>
                                  <p:childTnLst>
                                    <p:set>
                                      <p:cBhvr>
                                        <p:cTn id="282" dur="1" fill="hold">
                                          <p:stCondLst>
                                            <p:cond delay="0"/>
                                          </p:stCondLst>
                                        </p:cTn>
                                        <p:tgtEl>
                                          <p:spTgt spid="794176"/>
                                        </p:tgtEl>
                                        <p:attrNameLst>
                                          <p:attrName>style.visibility</p:attrName>
                                        </p:attrNameLst>
                                      </p:cBhvr>
                                      <p:to>
                                        <p:strVal val="hidden"/>
                                      </p:to>
                                    </p:set>
                                  </p:childTnLst>
                                </p:cTn>
                              </p:par>
                            </p:childTnLst>
                          </p:cTn>
                        </p:par>
                        <p:par>
                          <p:cTn id="283" fill="hold" nodeType="afterGroup">
                            <p:stCondLst>
                              <p:cond delay="0"/>
                            </p:stCondLst>
                            <p:childTnLst>
                              <p:par>
                                <p:cTn id="284" presetID="22" presetClass="entr" presetSubtype="1" fill="hold" nodeType="afterEffect">
                                  <p:stCondLst>
                                    <p:cond delay="0"/>
                                  </p:stCondLst>
                                  <p:childTnLst>
                                    <p:set>
                                      <p:cBhvr>
                                        <p:cTn id="285" dur="1" fill="hold">
                                          <p:stCondLst>
                                            <p:cond delay="0"/>
                                          </p:stCondLst>
                                        </p:cTn>
                                        <p:tgtEl>
                                          <p:spTgt spid="793828"/>
                                        </p:tgtEl>
                                        <p:attrNameLst>
                                          <p:attrName>style.visibility</p:attrName>
                                        </p:attrNameLst>
                                      </p:cBhvr>
                                      <p:to>
                                        <p:strVal val="visible"/>
                                      </p:to>
                                    </p:set>
                                    <p:animEffect transition="in" filter="wipe(up)">
                                      <p:cBhvr>
                                        <p:cTn id="286" dur="500"/>
                                        <p:tgtEl>
                                          <p:spTgt spid="793828"/>
                                        </p:tgtEl>
                                      </p:cBhvr>
                                    </p:animEffect>
                                  </p:childTnLst>
                                </p:cTn>
                              </p:par>
                            </p:childTnLst>
                          </p:cTn>
                        </p:par>
                        <p:par>
                          <p:cTn id="287" fill="hold" nodeType="afterGroup">
                            <p:stCondLst>
                              <p:cond delay="500"/>
                            </p:stCondLst>
                            <p:childTnLst>
                              <p:par>
                                <p:cTn id="288" presetID="22" presetClass="entr" presetSubtype="1" fill="hold" grpId="0" nodeType="afterEffect">
                                  <p:stCondLst>
                                    <p:cond delay="0"/>
                                  </p:stCondLst>
                                  <p:childTnLst>
                                    <p:set>
                                      <p:cBhvr>
                                        <p:cTn id="289" dur="1" fill="hold">
                                          <p:stCondLst>
                                            <p:cond delay="0"/>
                                          </p:stCondLst>
                                        </p:cTn>
                                        <p:tgtEl>
                                          <p:spTgt spid="793825"/>
                                        </p:tgtEl>
                                        <p:attrNameLst>
                                          <p:attrName>style.visibility</p:attrName>
                                        </p:attrNameLst>
                                      </p:cBhvr>
                                      <p:to>
                                        <p:strVal val="visible"/>
                                      </p:to>
                                    </p:set>
                                    <p:animEffect transition="in" filter="wipe(up)">
                                      <p:cBhvr>
                                        <p:cTn id="290" dur="500"/>
                                        <p:tgtEl>
                                          <p:spTgt spid="793825"/>
                                        </p:tgtEl>
                                      </p:cBhvr>
                                    </p:animEffect>
                                  </p:childTnLst>
                                </p:cTn>
                              </p:par>
                            </p:childTnLst>
                          </p:cTn>
                        </p:par>
                      </p:childTnLst>
                    </p:cTn>
                  </p:par>
                  <p:par>
                    <p:cTn id="291" fill="hold">
                      <p:stCondLst>
                        <p:cond delay="indefinite"/>
                      </p:stCondLst>
                      <p:childTnLst>
                        <p:par>
                          <p:cTn id="292" fill="hold">
                            <p:stCondLst>
                              <p:cond delay="0"/>
                            </p:stCondLst>
                            <p:childTnLst>
                              <p:par>
                                <p:cTn id="293" presetID="6" presetClass="entr" presetSubtype="32" fill="hold" grpId="0" nodeType="clickEffect">
                                  <p:stCondLst>
                                    <p:cond delay="0"/>
                                  </p:stCondLst>
                                  <p:childTnLst>
                                    <p:set>
                                      <p:cBhvr>
                                        <p:cTn id="294" dur="1" fill="hold">
                                          <p:stCondLst>
                                            <p:cond delay="0"/>
                                          </p:stCondLst>
                                        </p:cTn>
                                        <p:tgtEl>
                                          <p:spTgt spid="338"/>
                                        </p:tgtEl>
                                        <p:attrNameLst>
                                          <p:attrName>style.visibility</p:attrName>
                                        </p:attrNameLst>
                                      </p:cBhvr>
                                      <p:to>
                                        <p:strVal val="visible"/>
                                      </p:to>
                                    </p:set>
                                    <p:animEffect transition="in" filter="circle(out)">
                                      <p:cBhvr>
                                        <p:cTn id="295" dur="500"/>
                                        <p:tgtEl>
                                          <p:spTgt spid="338"/>
                                        </p:tgtEl>
                                      </p:cBhvr>
                                    </p:animEffect>
                                  </p:childTnLst>
                                </p:cTn>
                              </p:par>
                            </p:childTnLst>
                          </p:cTn>
                        </p:par>
                      </p:childTnLst>
                    </p:cTn>
                  </p:par>
                  <p:par>
                    <p:cTn id="296" fill="hold" nodeType="clickPar">
                      <p:stCondLst>
                        <p:cond delay="indefinite"/>
                      </p:stCondLst>
                      <p:childTnLst>
                        <p:par>
                          <p:cTn id="297" fill="hold" nodeType="withGroup">
                            <p:stCondLst>
                              <p:cond delay="0"/>
                            </p:stCondLst>
                            <p:childTnLst>
                              <p:par>
                                <p:cTn id="298" presetID="22" presetClass="entr" presetSubtype="4" fill="hold" nodeType="clickEffect">
                                  <p:stCondLst>
                                    <p:cond delay="0"/>
                                  </p:stCondLst>
                                  <p:childTnLst>
                                    <p:set>
                                      <p:cBhvr>
                                        <p:cTn id="299" dur="1" fill="hold">
                                          <p:stCondLst>
                                            <p:cond delay="0"/>
                                          </p:stCondLst>
                                        </p:cTn>
                                        <p:tgtEl>
                                          <p:spTgt spid="794181"/>
                                        </p:tgtEl>
                                        <p:attrNameLst>
                                          <p:attrName>style.visibility</p:attrName>
                                        </p:attrNameLst>
                                      </p:cBhvr>
                                      <p:to>
                                        <p:strVal val="visible"/>
                                      </p:to>
                                    </p:set>
                                    <p:animEffect transition="in" filter="wipe(down)">
                                      <p:cBhvr>
                                        <p:cTn id="300" dur="500"/>
                                        <p:tgtEl>
                                          <p:spTgt spid="794181"/>
                                        </p:tgtEl>
                                      </p:cBhvr>
                                    </p:animEffect>
                                  </p:childTnLst>
                                </p:cTn>
                              </p:par>
                            </p:childTnLst>
                          </p:cTn>
                        </p:par>
                      </p:childTnLst>
                    </p:cTn>
                  </p:par>
                  <p:par>
                    <p:cTn id="301" fill="hold" nodeType="clickPar">
                      <p:stCondLst>
                        <p:cond delay="indefinite"/>
                      </p:stCondLst>
                      <p:childTnLst>
                        <p:par>
                          <p:cTn id="302" fill="hold" nodeType="withGroup">
                            <p:stCondLst>
                              <p:cond delay="0"/>
                            </p:stCondLst>
                            <p:childTnLst>
                              <p:par>
                                <p:cTn id="303" presetID="1" presetClass="exit" presetSubtype="0" fill="hold" nodeType="clickEffect">
                                  <p:stCondLst>
                                    <p:cond delay="0"/>
                                  </p:stCondLst>
                                  <p:childTnLst>
                                    <p:set>
                                      <p:cBhvr>
                                        <p:cTn id="304" dur="1" fill="hold">
                                          <p:stCondLst>
                                            <p:cond delay="0"/>
                                          </p:stCondLst>
                                        </p:cTn>
                                        <p:tgtEl>
                                          <p:spTgt spid="794181"/>
                                        </p:tgtEl>
                                        <p:attrNameLst>
                                          <p:attrName>style.visibility</p:attrName>
                                        </p:attrNameLst>
                                      </p:cBhvr>
                                      <p:to>
                                        <p:strVal val="hidden"/>
                                      </p:to>
                                    </p:set>
                                  </p:childTnLst>
                                </p:cTn>
                              </p:par>
                            </p:childTnLst>
                          </p:cTn>
                        </p:par>
                        <p:par>
                          <p:cTn id="305" fill="hold" nodeType="afterGroup">
                            <p:stCondLst>
                              <p:cond delay="0"/>
                            </p:stCondLst>
                            <p:childTnLst>
                              <p:par>
                                <p:cTn id="306" presetID="22" presetClass="entr" presetSubtype="4" fill="hold" nodeType="afterEffect">
                                  <p:stCondLst>
                                    <p:cond delay="0"/>
                                  </p:stCondLst>
                                  <p:childTnLst>
                                    <p:set>
                                      <p:cBhvr>
                                        <p:cTn id="307" dur="1" fill="hold">
                                          <p:stCondLst>
                                            <p:cond delay="0"/>
                                          </p:stCondLst>
                                        </p:cTn>
                                        <p:tgtEl>
                                          <p:spTgt spid="794182"/>
                                        </p:tgtEl>
                                        <p:attrNameLst>
                                          <p:attrName>style.visibility</p:attrName>
                                        </p:attrNameLst>
                                      </p:cBhvr>
                                      <p:to>
                                        <p:strVal val="visible"/>
                                      </p:to>
                                    </p:set>
                                    <p:animEffect transition="in" filter="wipe(down)">
                                      <p:cBhvr>
                                        <p:cTn id="308" dur="500"/>
                                        <p:tgtEl>
                                          <p:spTgt spid="794182"/>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1" presetClass="exit" presetSubtype="0" fill="hold" nodeType="clickEffect">
                                  <p:stCondLst>
                                    <p:cond delay="0"/>
                                  </p:stCondLst>
                                  <p:childTnLst>
                                    <p:set>
                                      <p:cBhvr>
                                        <p:cTn id="312" dur="1" fill="hold">
                                          <p:stCondLst>
                                            <p:cond delay="0"/>
                                          </p:stCondLst>
                                        </p:cTn>
                                        <p:tgtEl>
                                          <p:spTgt spid="794182"/>
                                        </p:tgtEl>
                                        <p:attrNameLst>
                                          <p:attrName>style.visibility</p:attrName>
                                        </p:attrNameLst>
                                      </p:cBhvr>
                                      <p:to>
                                        <p:strVal val="hidden"/>
                                      </p:to>
                                    </p:set>
                                  </p:childTnLst>
                                </p:cTn>
                              </p:par>
                            </p:childTnLst>
                          </p:cTn>
                        </p:par>
                        <p:par>
                          <p:cTn id="313" fill="hold" nodeType="afterGroup">
                            <p:stCondLst>
                              <p:cond delay="0"/>
                            </p:stCondLst>
                            <p:childTnLst>
                              <p:par>
                                <p:cTn id="314" presetID="22" presetClass="entr" presetSubtype="1" fill="hold" nodeType="afterEffect">
                                  <p:stCondLst>
                                    <p:cond delay="0"/>
                                  </p:stCondLst>
                                  <p:childTnLst>
                                    <p:set>
                                      <p:cBhvr>
                                        <p:cTn id="315" dur="1" fill="hold">
                                          <p:stCondLst>
                                            <p:cond delay="0"/>
                                          </p:stCondLst>
                                        </p:cTn>
                                        <p:tgtEl>
                                          <p:spTgt spid="793820"/>
                                        </p:tgtEl>
                                        <p:attrNameLst>
                                          <p:attrName>style.visibility</p:attrName>
                                        </p:attrNameLst>
                                      </p:cBhvr>
                                      <p:to>
                                        <p:strVal val="visible"/>
                                      </p:to>
                                    </p:set>
                                    <p:animEffect transition="in" filter="wipe(up)">
                                      <p:cBhvr>
                                        <p:cTn id="316" dur="500"/>
                                        <p:tgtEl>
                                          <p:spTgt spid="793820"/>
                                        </p:tgtEl>
                                      </p:cBhvr>
                                    </p:animEffect>
                                  </p:childTnLst>
                                </p:cTn>
                              </p:par>
                            </p:childTnLst>
                          </p:cTn>
                        </p:par>
                        <p:par>
                          <p:cTn id="317" fill="hold" nodeType="afterGroup">
                            <p:stCondLst>
                              <p:cond delay="500"/>
                            </p:stCondLst>
                            <p:childTnLst>
                              <p:par>
                                <p:cTn id="318" presetID="22" presetClass="entr" presetSubtype="1" fill="hold" nodeType="afterEffect">
                                  <p:stCondLst>
                                    <p:cond delay="0"/>
                                  </p:stCondLst>
                                  <p:childTnLst>
                                    <p:set>
                                      <p:cBhvr>
                                        <p:cTn id="319" dur="1" fill="hold">
                                          <p:stCondLst>
                                            <p:cond delay="0"/>
                                          </p:stCondLst>
                                        </p:cTn>
                                        <p:tgtEl>
                                          <p:spTgt spid="793860"/>
                                        </p:tgtEl>
                                        <p:attrNameLst>
                                          <p:attrName>style.visibility</p:attrName>
                                        </p:attrNameLst>
                                      </p:cBhvr>
                                      <p:to>
                                        <p:strVal val="visible"/>
                                      </p:to>
                                    </p:set>
                                    <p:animEffect transition="in" filter="wipe(up)">
                                      <p:cBhvr>
                                        <p:cTn id="320" dur="500"/>
                                        <p:tgtEl>
                                          <p:spTgt spid="793860"/>
                                        </p:tgtEl>
                                      </p:cBhvr>
                                    </p:animEffect>
                                  </p:childTnLst>
                                </p:cTn>
                              </p:par>
                            </p:childTnLst>
                          </p:cTn>
                        </p:par>
                      </p:childTnLst>
                    </p:cTn>
                  </p:par>
                  <p:par>
                    <p:cTn id="321" fill="hold" nodeType="clickPar">
                      <p:stCondLst>
                        <p:cond delay="indefinite"/>
                      </p:stCondLst>
                      <p:childTnLst>
                        <p:par>
                          <p:cTn id="322" fill="hold" nodeType="withGroup">
                            <p:stCondLst>
                              <p:cond delay="0"/>
                            </p:stCondLst>
                            <p:childTnLst>
                              <p:par>
                                <p:cTn id="323" presetID="22" presetClass="entr" presetSubtype="8" fill="hold" grpId="0" nodeType="clickEffect">
                                  <p:stCondLst>
                                    <p:cond delay="0"/>
                                  </p:stCondLst>
                                  <p:childTnLst>
                                    <p:set>
                                      <p:cBhvr>
                                        <p:cTn id="324" dur="1" fill="hold">
                                          <p:stCondLst>
                                            <p:cond delay="0"/>
                                          </p:stCondLst>
                                        </p:cTn>
                                        <p:tgtEl>
                                          <p:spTgt spid="794152"/>
                                        </p:tgtEl>
                                        <p:attrNameLst>
                                          <p:attrName>style.visibility</p:attrName>
                                        </p:attrNameLst>
                                      </p:cBhvr>
                                      <p:to>
                                        <p:strVal val="visible"/>
                                      </p:to>
                                    </p:set>
                                    <p:animEffect transition="in" filter="wipe(left)">
                                      <p:cBhvr>
                                        <p:cTn id="325" dur="500"/>
                                        <p:tgtEl>
                                          <p:spTgt spid="794152"/>
                                        </p:tgtEl>
                                      </p:cBhvr>
                                    </p:animEffect>
                                  </p:childTnLst>
                                </p:cTn>
                              </p:par>
                            </p:childTnLst>
                          </p:cTn>
                        </p:par>
                      </p:childTnLst>
                    </p:cTn>
                  </p:par>
                  <p:par>
                    <p:cTn id="326" fill="hold" nodeType="clickPar">
                      <p:stCondLst>
                        <p:cond delay="indefinite"/>
                      </p:stCondLst>
                      <p:childTnLst>
                        <p:par>
                          <p:cTn id="327" fill="hold" nodeType="withGroup">
                            <p:stCondLst>
                              <p:cond delay="0"/>
                            </p:stCondLst>
                            <p:childTnLst>
                              <p:par>
                                <p:cTn id="328" presetID="22" presetClass="entr" presetSubtype="1" fill="hold" nodeType="clickEffect">
                                  <p:stCondLst>
                                    <p:cond delay="0"/>
                                  </p:stCondLst>
                                  <p:childTnLst>
                                    <p:set>
                                      <p:cBhvr>
                                        <p:cTn id="329" dur="1" fill="hold">
                                          <p:stCondLst>
                                            <p:cond delay="0"/>
                                          </p:stCondLst>
                                        </p:cTn>
                                        <p:tgtEl>
                                          <p:spTgt spid="793865"/>
                                        </p:tgtEl>
                                        <p:attrNameLst>
                                          <p:attrName>style.visibility</p:attrName>
                                        </p:attrNameLst>
                                      </p:cBhvr>
                                      <p:to>
                                        <p:strVal val="visible"/>
                                      </p:to>
                                    </p:set>
                                    <p:animEffect transition="in" filter="wipe(up)">
                                      <p:cBhvr>
                                        <p:cTn id="330" dur="500"/>
                                        <p:tgtEl>
                                          <p:spTgt spid="793865"/>
                                        </p:tgtEl>
                                      </p:cBhvr>
                                    </p:animEffect>
                                  </p:childTnLst>
                                </p:cTn>
                              </p:par>
                            </p:childTnLst>
                          </p:cTn>
                        </p:par>
                        <p:par>
                          <p:cTn id="331" fill="hold" nodeType="afterGroup">
                            <p:stCondLst>
                              <p:cond delay="500"/>
                            </p:stCondLst>
                            <p:childTnLst>
                              <p:par>
                                <p:cTn id="332" presetID="22" presetClass="entr" presetSubtype="1" fill="hold" grpId="0" nodeType="afterEffect">
                                  <p:stCondLst>
                                    <p:cond delay="0"/>
                                  </p:stCondLst>
                                  <p:childTnLst>
                                    <p:set>
                                      <p:cBhvr>
                                        <p:cTn id="333" dur="1" fill="hold">
                                          <p:stCondLst>
                                            <p:cond delay="0"/>
                                          </p:stCondLst>
                                        </p:cTn>
                                        <p:tgtEl>
                                          <p:spTgt spid="793863"/>
                                        </p:tgtEl>
                                        <p:attrNameLst>
                                          <p:attrName>style.visibility</p:attrName>
                                        </p:attrNameLst>
                                      </p:cBhvr>
                                      <p:to>
                                        <p:strVal val="visible"/>
                                      </p:to>
                                    </p:set>
                                    <p:animEffect transition="in" filter="wipe(up)">
                                      <p:cBhvr>
                                        <p:cTn id="334" dur="500"/>
                                        <p:tgtEl>
                                          <p:spTgt spid="793863"/>
                                        </p:tgtEl>
                                      </p:cBhvr>
                                    </p:animEffect>
                                  </p:childTnLst>
                                </p:cTn>
                              </p:par>
                            </p:childTnLst>
                          </p:cTn>
                        </p:par>
                      </p:childTnLst>
                    </p:cTn>
                  </p:par>
                  <p:par>
                    <p:cTn id="335" fill="hold">
                      <p:stCondLst>
                        <p:cond delay="indefinite"/>
                      </p:stCondLst>
                      <p:childTnLst>
                        <p:par>
                          <p:cTn id="336" fill="hold">
                            <p:stCondLst>
                              <p:cond delay="0"/>
                            </p:stCondLst>
                            <p:childTnLst>
                              <p:par>
                                <p:cTn id="337" presetID="6" presetClass="entr" presetSubtype="32" fill="hold" grpId="0" nodeType="clickEffect">
                                  <p:stCondLst>
                                    <p:cond delay="0"/>
                                  </p:stCondLst>
                                  <p:childTnLst>
                                    <p:set>
                                      <p:cBhvr>
                                        <p:cTn id="338" dur="1" fill="hold">
                                          <p:stCondLst>
                                            <p:cond delay="0"/>
                                          </p:stCondLst>
                                        </p:cTn>
                                        <p:tgtEl>
                                          <p:spTgt spid="339"/>
                                        </p:tgtEl>
                                        <p:attrNameLst>
                                          <p:attrName>style.visibility</p:attrName>
                                        </p:attrNameLst>
                                      </p:cBhvr>
                                      <p:to>
                                        <p:strVal val="visible"/>
                                      </p:to>
                                    </p:set>
                                    <p:animEffect transition="in" filter="circle(out)">
                                      <p:cBhvr>
                                        <p:cTn id="339" dur="500"/>
                                        <p:tgtEl>
                                          <p:spTgt spid="339"/>
                                        </p:tgtEl>
                                      </p:cBhvr>
                                    </p:animEffect>
                                  </p:childTnLst>
                                </p:cTn>
                              </p:par>
                            </p:childTnLst>
                          </p:cTn>
                        </p:par>
                      </p:childTnLst>
                    </p:cTn>
                  </p:par>
                  <p:par>
                    <p:cTn id="340" fill="hold" nodeType="clickPar">
                      <p:stCondLst>
                        <p:cond delay="indefinite"/>
                      </p:stCondLst>
                      <p:childTnLst>
                        <p:par>
                          <p:cTn id="341" fill="hold" nodeType="withGroup">
                            <p:stCondLst>
                              <p:cond delay="0"/>
                            </p:stCondLst>
                            <p:childTnLst>
                              <p:par>
                                <p:cTn id="342" presetID="22" presetClass="entr" presetSubtype="1" fill="hold" nodeType="clickEffect">
                                  <p:stCondLst>
                                    <p:cond delay="0"/>
                                  </p:stCondLst>
                                  <p:childTnLst>
                                    <p:set>
                                      <p:cBhvr>
                                        <p:cTn id="343" dur="1" fill="hold">
                                          <p:stCondLst>
                                            <p:cond delay="0"/>
                                          </p:stCondLst>
                                        </p:cTn>
                                        <p:tgtEl>
                                          <p:spTgt spid="793866"/>
                                        </p:tgtEl>
                                        <p:attrNameLst>
                                          <p:attrName>style.visibility</p:attrName>
                                        </p:attrNameLst>
                                      </p:cBhvr>
                                      <p:to>
                                        <p:strVal val="visible"/>
                                      </p:to>
                                    </p:set>
                                    <p:animEffect transition="in" filter="wipe(up)">
                                      <p:cBhvr>
                                        <p:cTn id="344" dur="500"/>
                                        <p:tgtEl>
                                          <p:spTgt spid="793866"/>
                                        </p:tgtEl>
                                      </p:cBhvr>
                                    </p:animEffect>
                                  </p:childTnLst>
                                </p:cTn>
                              </p:par>
                            </p:childTnLst>
                          </p:cTn>
                        </p:par>
                        <p:par>
                          <p:cTn id="345" fill="hold" nodeType="afterGroup">
                            <p:stCondLst>
                              <p:cond delay="500"/>
                            </p:stCondLst>
                            <p:childTnLst>
                              <p:par>
                                <p:cTn id="346" presetID="22" presetClass="entr" presetSubtype="1" fill="hold" nodeType="afterEffect">
                                  <p:stCondLst>
                                    <p:cond delay="0"/>
                                  </p:stCondLst>
                                  <p:childTnLst>
                                    <p:set>
                                      <p:cBhvr>
                                        <p:cTn id="347" dur="1" fill="hold">
                                          <p:stCondLst>
                                            <p:cond delay="0"/>
                                          </p:stCondLst>
                                        </p:cTn>
                                        <p:tgtEl>
                                          <p:spTgt spid="793870"/>
                                        </p:tgtEl>
                                        <p:attrNameLst>
                                          <p:attrName>style.visibility</p:attrName>
                                        </p:attrNameLst>
                                      </p:cBhvr>
                                      <p:to>
                                        <p:strVal val="visible"/>
                                      </p:to>
                                    </p:set>
                                    <p:animEffect transition="in" filter="wipe(up)">
                                      <p:cBhvr>
                                        <p:cTn id="348" dur="500"/>
                                        <p:tgtEl>
                                          <p:spTgt spid="793870"/>
                                        </p:tgtEl>
                                      </p:cBhvr>
                                    </p:animEffec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22" presetClass="entr" presetSubtype="8" fill="hold" grpId="0" nodeType="clickEffect">
                                  <p:stCondLst>
                                    <p:cond delay="0"/>
                                  </p:stCondLst>
                                  <p:childTnLst>
                                    <p:set>
                                      <p:cBhvr>
                                        <p:cTn id="352" dur="1" fill="hold">
                                          <p:stCondLst>
                                            <p:cond delay="0"/>
                                          </p:stCondLst>
                                        </p:cTn>
                                        <p:tgtEl>
                                          <p:spTgt spid="794153"/>
                                        </p:tgtEl>
                                        <p:attrNameLst>
                                          <p:attrName>style.visibility</p:attrName>
                                        </p:attrNameLst>
                                      </p:cBhvr>
                                      <p:to>
                                        <p:strVal val="visible"/>
                                      </p:to>
                                    </p:set>
                                    <p:animEffect transition="in" filter="wipe(left)">
                                      <p:cBhvr>
                                        <p:cTn id="353" dur="500"/>
                                        <p:tgtEl>
                                          <p:spTgt spid="794153"/>
                                        </p:tgtEl>
                                      </p:cBhvr>
                                    </p:animEffect>
                                  </p:childTnLst>
                                </p:cTn>
                              </p:par>
                            </p:childTnLst>
                          </p:cTn>
                        </p:par>
                      </p:childTnLst>
                    </p:cTn>
                  </p:par>
                  <p:par>
                    <p:cTn id="354" fill="hold" nodeType="clickPar">
                      <p:stCondLst>
                        <p:cond delay="indefinite"/>
                      </p:stCondLst>
                      <p:childTnLst>
                        <p:par>
                          <p:cTn id="355" fill="hold" nodeType="withGroup">
                            <p:stCondLst>
                              <p:cond delay="0"/>
                            </p:stCondLst>
                            <p:childTnLst>
                              <p:par>
                                <p:cTn id="356" presetID="22" presetClass="entr" presetSubtype="1" fill="hold" nodeType="clickEffect">
                                  <p:stCondLst>
                                    <p:cond delay="0"/>
                                  </p:stCondLst>
                                  <p:childTnLst>
                                    <p:set>
                                      <p:cBhvr>
                                        <p:cTn id="357" dur="1" fill="hold">
                                          <p:stCondLst>
                                            <p:cond delay="0"/>
                                          </p:stCondLst>
                                        </p:cTn>
                                        <p:tgtEl>
                                          <p:spTgt spid="793874"/>
                                        </p:tgtEl>
                                        <p:attrNameLst>
                                          <p:attrName>style.visibility</p:attrName>
                                        </p:attrNameLst>
                                      </p:cBhvr>
                                      <p:to>
                                        <p:strVal val="visible"/>
                                      </p:to>
                                    </p:set>
                                    <p:animEffect transition="in" filter="wipe(up)">
                                      <p:cBhvr>
                                        <p:cTn id="358" dur="500"/>
                                        <p:tgtEl>
                                          <p:spTgt spid="793874"/>
                                        </p:tgtEl>
                                      </p:cBhvr>
                                    </p:animEffect>
                                  </p:childTnLst>
                                </p:cTn>
                              </p:par>
                            </p:childTnLst>
                          </p:cTn>
                        </p:par>
                        <p:par>
                          <p:cTn id="359" fill="hold" nodeType="afterGroup">
                            <p:stCondLst>
                              <p:cond delay="500"/>
                            </p:stCondLst>
                            <p:childTnLst>
                              <p:par>
                                <p:cTn id="360" presetID="22" presetClass="entr" presetSubtype="1" fill="hold" grpId="0" nodeType="afterEffect">
                                  <p:stCondLst>
                                    <p:cond delay="0"/>
                                  </p:stCondLst>
                                  <p:childTnLst>
                                    <p:set>
                                      <p:cBhvr>
                                        <p:cTn id="361" dur="1" fill="hold">
                                          <p:stCondLst>
                                            <p:cond delay="0"/>
                                          </p:stCondLst>
                                        </p:cTn>
                                        <p:tgtEl>
                                          <p:spTgt spid="793873"/>
                                        </p:tgtEl>
                                        <p:attrNameLst>
                                          <p:attrName>style.visibility</p:attrName>
                                        </p:attrNameLst>
                                      </p:cBhvr>
                                      <p:to>
                                        <p:strVal val="visible"/>
                                      </p:to>
                                    </p:set>
                                    <p:animEffect transition="in" filter="wipe(up)">
                                      <p:cBhvr>
                                        <p:cTn id="362" dur="500"/>
                                        <p:tgtEl>
                                          <p:spTgt spid="793873"/>
                                        </p:tgtEl>
                                      </p:cBhvr>
                                    </p:animEffect>
                                  </p:childTnLst>
                                </p:cTn>
                              </p:par>
                            </p:childTnLst>
                          </p:cTn>
                        </p:par>
                      </p:childTnLst>
                    </p:cTn>
                  </p:par>
                  <p:par>
                    <p:cTn id="363" fill="hold" nodeType="clickPar">
                      <p:stCondLst>
                        <p:cond delay="indefinite"/>
                      </p:stCondLst>
                      <p:childTnLst>
                        <p:par>
                          <p:cTn id="364" fill="hold" nodeType="withGroup">
                            <p:stCondLst>
                              <p:cond delay="0"/>
                            </p:stCondLst>
                            <p:childTnLst>
                              <p:par>
                                <p:cTn id="365" presetID="6" presetClass="entr" presetSubtype="32" fill="hold" grpId="0" nodeType="clickEffect">
                                  <p:stCondLst>
                                    <p:cond delay="0"/>
                                  </p:stCondLst>
                                  <p:childTnLst>
                                    <p:set>
                                      <p:cBhvr>
                                        <p:cTn id="366" dur="1" fill="hold">
                                          <p:stCondLst>
                                            <p:cond delay="0"/>
                                          </p:stCondLst>
                                        </p:cTn>
                                        <p:tgtEl>
                                          <p:spTgt spid="340"/>
                                        </p:tgtEl>
                                        <p:attrNameLst>
                                          <p:attrName>style.visibility</p:attrName>
                                        </p:attrNameLst>
                                      </p:cBhvr>
                                      <p:to>
                                        <p:strVal val="visible"/>
                                      </p:to>
                                    </p:set>
                                    <p:animEffect transition="in" filter="circle(out)">
                                      <p:cBhvr>
                                        <p:cTn id="367" dur="500"/>
                                        <p:tgtEl>
                                          <p:spTgt spid="340"/>
                                        </p:tgtEl>
                                      </p:cBhvr>
                                    </p:animEffect>
                                  </p:childTnLst>
                                </p:cTn>
                              </p:par>
                            </p:childTnLst>
                          </p:cTn>
                        </p:par>
                      </p:childTnLst>
                    </p:cTn>
                  </p:par>
                  <p:par>
                    <p:cTn id="368" fill="hold">
                      <p:stCondLst>
                        <p:cond delay="indefinite"/>
                      </p:stCondLst>
                      <p:childTnLst>
                        <p:par>
                          <p:cTn id="369" fill="hold">
                            <p:stCondLst>
                              <p:cond delay="0"/>
                            </p:stCondLst>
                            <p:childTnLst>
                              <p:par>
                                <p:cTn id="370" presetID="22" presetClass="entr" presetSubtype="1" fill="hold" nodeType="clickEffect">
                                  <p:stCondLst>
                                    <p:cond delay="0"/>
                                  </p:stCondLst>
                                  <p:childTnLst>
                                    <p:set>
                                      <p:cBhvr>
                                        <p:cTn id="371" dur="1" fill="hold">
                                          <p:stCondLst>
                                            <p:cond delay="0"/>
                                          </p:stCondLst>
                                        </p:cTn>
                                        <p:tgtEl>
                                          <p:spTgt spid="793875"/>
                                        </p:tgtEl>
                                        <p:attrNameLst>
                                          <p:attrName>style.visibility</p:attrName>
                                        </p:attrNameLst>
                                      </p:cBhvr>
                                      <p:to>
                                        <p:strVal val="visible"/>
                                      </p:to>
                                    </p:set>
                                    <p:animEffect transition="in" filter="wipe(up)">
                                      <p:cBhvr>
                                        <p:cTn id="372" dur="500"/>
                                        <p:tgtEl>
                                          <p:spTgt spid="793875"/>
                                        </p:tgtEl>
                                      </p:cBhvr>
                                    </p:animEffect>
                                  </p:childTnLst>
                                </p:cTn>
                              </p:par>
                            </p:childTnLst>
                          </p:cTn>
                        </p:par>
                        <p:par>
                          <p:cTn id="373" fill="hold" nodeType="afterGroup">
                            <p:stCondLst>
                              <p:cond delay="500"/>
                            </p:stCondLst>
                            <p:childTnLst>
                              <p:par>
                                <p:cTn id="374" presetID="22" presetClass="entr" presetSubtype="1" fill="hold" nodeType="afterEffect">
                                  <p:stCondLst>
                                    <p:cond delay="0"/>
                                  </p:stCondLst>
                                  <p:childTnLst>
                                    <p:set>
                                      <p:cBhvr>
                                        <p:cTn id="375" dur="1" fill="hold">
                                          <p:stCondLst>
                                            <p:cond delay="0"/>
                                          </p:stCondLst>
                                        </p:cTn>
                                        <p:tgtEl>
                                          <p:spTgt spid="793878"/>
                                        </p:tgtEl>
                                        <p:attrNameLst>
                                          <p:attrName>style.visibility</p:attrName>
                                        </p:attrNameLst>
                                      </p:cBhvr>
                                      <p:to>
                                        <p:strVal val="visible"/>
                                      </p:to>
                                    </p:set>
                                    <p:animEffect transition="in" filter="wipe(up)">
                                      <p:cBhvr>
                                        <p:cTn id="376" dur="500"/>
                                        <p:tgtEl>
                                          <p:spTgt spid="793878"/>
                                        </p:tgtEl>
                                      </p:cBhvr>
                                    </p:animEffect>
                                  </p:childTnLst>
                                </p:cTn>
                              </p:par>
                            </p:childTnLst>
                          </p:cTn>
                        </p:par>
                      </p:childTnLst>
                    </p:cTn>
                  </p:par>
                  <p:par>
                    <p:cTn id="377" fill="hold" nodeType="clickPar">
                      <p:stCondLst>
                        <p:cond delay="indefinite"/>
                      </p:stCondLst>
                      <p:childTnLst>
                        <p:par>
                          <p:cTn id="378" fill="hold" nodeType="withGroup">
                            <p:stCondLst>
                              <p:cond delay="0"/>
                            </p:stCondLst>
                            <p:childTnLst>
                              <p:par>
                                <p:cTn id="379" presetID="22" presetClass="entr" presetSubtype="8" fill="hold" grpId="0" nodeType="clickEffect">
                                  <p:stCondLst>
                                    <p:cond delay="0"/>
                                  </p:stCondLst>
                                  <p:childTnLst>
                                    <p:set>
                                      <p:cBhvr>
                                        <p:cTn id="380" dur="1" fill="hold">
                                          <p:stCondLst>
                                            <p:cond delay="0"/>
                                          </p:stCondLst>
                                        </p:cTn>
                                        <p:tgtEl>
                                          <p:spTgt spid="794154"/>
                                        </p:tgtEl>
                                        <p:attrNameLst>
                                          <p:attrName>style.visibility</p:attrName>
                                        </p:attrNameLst>
                                      </p:cBhvr>
                                      <p:to>
                                        <p:strVal val="visible"/>
                                      </p:to>
                                    </p:set>
                                    <p:animEffect transition="in" filter="wipe(left)">
                                      <p:cBhvr>
                                        <p:cTn id="381" dur="500"/>
                                        <p:tgtEl>
                                          <p:spTgt spid="794154"/>
                                        </p:tgtEl>
                                      </p:cBhvr>
                                    </p:animEffect>
                                  </p:childTnLst>
                                </p:cTn>
                              </p:par>
                            </p:childTnLst>
                          </p:cTn>
                        </p:par>
                      </p:childTnLst>
                    </p:cTn>
                  </p:par>
                  <p:par>
                    <p:cTn id="382" fill="hold" nodeType="clickPar">
                      <p:stCondLst>
                        <p:cond delay="indefinite"/>
                      </p:stCondLst>
                      <p:childTnLst>
                        <p:par>
                          <p:cTn id="383" fill="hold" nodeType="withGroup">
                            <p:stCondLst>
                              <p:cond delay="0"/>
                            </p:stCondLst>
                            <p:childTnLst>
                              <p:par>
                                <p:cTn id="384" presetID="22" presetClass="entr" presetSubtype="1" fill="hold" nodeType="clickEffect">
                                  <p:stCondLst>
                                    <p:cond delay="0"/>
                                  </p:stCondLst>
                                  <p:childTnLst>
                                    <p:set>
                                      <p:cBhvr>
                                        <p:cTn id="385" dur="1" fill="hold">
                                          <p:stCondLst>
                                            <p:cond delay="0"/>
                                          </p:stCondLst>
                                        </p:cTn>
                                        <p:tgtEl>
                                          <p:spTgt spid="793883"/>
                                        </p:tgtEl>
                                        <p:attrNameLst>
                                          <p:attrName>style.visibility</p:attrName>
                                        </p:attrNameLst>
                                      </p:cBhvr>
                                      <p:to>
                                        <p:strVal val="visible"/>
                                      </p:to>
                                    </p:set>
                                    <p:animEffect transition="in" filter="wipe(up)">
                                      <p:cBhvr>
                                        <p:cTn id="386" dur="500"/>
                                        <p:tgtEl>
                                          <p:spTgt spid="793883"/>
                                        </p:tgtEl>
                                      </p:cBhvr>
                                    </p:animEffect>
                                  </p:childTnLst>
                                </p:cTn>
                              </p:par>
                            </p:childTnLst>
                          </p:cTn>
                        </p:par>
                        <p:par>
                          <p:cTn id="387" fill="hold" nodeType="afterGroup">
                            <p:stCondLst>
                              <p:cond delay="500"/>
                            </p:stCondLst>
                            <p:childTnLst>
                              <p:par>
                                <p:cTn id="388" presetID="22" presetClass="entr" presetSubtype="1" fill="hold" grpId="0" nodeType="afterEffect">
                                  <p:stCondLst>
                                    <p:cond delay="0"/>
                                  </p:stCondLst>
                                  <p:childTnLst>
                                    <p:set>
                                      <p:cBhvr>
                                        <p:cTn id="389" dur="1" fill="hold">
                                          <p:stCondLst>
                                            <p:cond delay="0"/>
                                          </p:stCondLst>
                                        </p:cTn>
                                        <p:tgtEl>
                                          <p:spTgt spid="793881"/>
                                        </p:tgtEl>
                                        <p:attrNameLst>
                                          <p:attrName>style.visibility</p:attrName>
                                        </p:attrNameLst>
                                      </p:cBhvr>
                                      <p:to>
                                        <p:strVal val="visible"/>
                                      </p:to>
                                    </p:set>
                                    <p:animEffect transition="in" filter="wipe(up)">
                                      <p:cBhvr>
                                        <p:cTn id="390" dur="500"/>
                                        <p:tgtEl>
                                          <p:spTgt spid="793881"/>
                                        </p:tgtEl>
                                      </p:cBhvr>
                                    </p:animEffect>
                                  </p:childTnLst>
                                </p:cTn>
                              </p:par>
                            </p:childTnLst>
                          </p:cTn>
                        </p:par>
                      </p:childTnLst>
                    </p:cTn>
                  </p:par>
                  <p:par>
                    <p:cTn id="391" fill="hold" nodeType="clickPar">
                      <p:stCondLst>
                        <p:cond delay="indefinite"/>
                      </p:stCondLst>
                      <p:childTnLst>
                        <p:par>
                          <p:cTn id="392" fill="hold" nodeType="withGroup">
                            <p:stCondLst>
                              <p:cond delay="0"/>
                            </p:stCondLst>
                            <p:childTnLst>
                              <p:par>
                                <p:cTn id="393" presetID="6" presetClass="entr" presetSubtype="32" fill="hold" grpId="0" nodeType="clickEffect">
                                  <p:stCondLst>
                                    <p:cond delay="0"/>
                                  </p:stCondLst>
                                  <p:childTnLst>
                                    <p:set>
                                      <p:cBhvr>
                                        <p:cTn id="394" dur="1" fill="hold">
                                          <p:stCondLst>
                                            <p:cond delay="0"/>
                                          </p:stCondLst>
                                        </p:cTn>
                                        <p:tgtEl>
                                          <p:spTgt spid="341"/>
                                        </p:tgtEl>
                                        <p:attrNameLst>
                                          <p:attrName>style.visibility</p:attrName>
                                        </p:attrNameLst>
                                      </p:cBhvr>
                                      <p:to>
                                        <p:strVal val="visible"/>
                                      </p:to>
                                    </p:set>
                                    <p:animEffect transition="in" filter="circle(out)">
                                      <p:cBhvr>
                                        <p:cTn id="395" dur="500"/>
                                        <p:tgtEl>
                                          <p:spTgt spid="341"/>
                                        </p:tgtEl>
                                      </p:cBhvr>
                                    </p:animEffect>
                                  </p:childTnLst>
                                </p:cTn>
                              </p:par>
                            </p:childTnLst>
                          </p:cTn>
                        </p:par>
                      </p:childTnLst>
                    </p:cTn>
                  </p:par>
                  <p:par>
                    <p:cTn id="396" fill="hold">
                      <p:stCondLst>
                        <p:cond delay="indefinite"/>
                      </p:stCondLst>
                      <p:childTnLst>
                        <p:par>
                          <p:cTn id="397" fill="hold">
                            <p:stCondLst>
                              <p:cond delay="0"/>
                            </p:stCondLst>
                            <p:childTnLst>
                              <p:par>
                                <p:cTn id="398" presetID="22" presetClass="entr" presetSubtype="1" fill="hold" nodeType="clickEffect">
                                  <p:stCondLst>
                                    <p:cond delay="0"/>
                                  </p:stCondLst>
                                  <p:childTnLst>
                                    <p:set>
                                      <p:cBhvr>
                                        <p:cTn id="399" dur="1" fill="hold">
                                          <p:stCondLst>
                                            <p:cond delay="0"/>
                                          </p:stCondLst>
                                        </p:cTn>
                                        <p:tgtEl>
                                          <p:spTgt spid="793884"/>
                                        </p:tgtEl>
                                        <p:attrNameLst>
                                          <p:attrName>style.visibility</p:attrName>
                                        </p:attrNameLst>
                                      </p:cBhvr>
                                      <p:to>
                                        <p:strVal val="visible"/>
                                      </p:to>
                                    </p:set>
                                    <p:animEffect transition="in" filter="wipe(up)">
                                      <p:cBhvr>
                                        <p:cTn id="400" dur="500"/>
                                        <p:tgtEl>
                                          <p:spTgt spid="793884"/>
                                        </p:tgtEl>
                                      </p:cBhvr>
                                    </p:animEffect>
                                  </p:childTnLst>
                                </p:cTn>
                              </p:par>
                            </p:childTnLst>
                          </p:cTn>
                        </p:par>
                        <p:par>
                          <p:cTn id="401" fill="hold" nodeType="afterGroup">
                            <p:stCondLst>
                              <p:cond delay="500"/>
                            </p:stCondLst>
                            <p:childTnLst>
                              <p:par>
                                <p:cTn id="402" presetID="22" presetClass="entr" presetSubtype="1" fill="hold" grpId="0" nodeType="afterEffect">
                                  <p:stCondLst>
                                    <p:cond delay="0"/>
                                  </p:stCondLst>
                                  <p:childTnLst>
                                    <p:set>
                                      <p:cBhvr>
                                        <p:cTn id="403" dur="1" fill="hold">
                                          <p:stCondLst>
                                            <p:cond delay="0"/>
                                          </p:stCondLst>
                                        </p:cTn>
                                        <p:tgtEl>
                                          <p:spTgt spid="793882"/>
                                        </p:tgtEl>
                                        <p:attrNameLst>
                                          <p:attrName>style.visibility</p:attrName>
                                        </p:attrNameLst>
                                      </p:cBhvr>
                                      <p:to>
                                        <p:strVal val="visible"/>
                                      </p:to>
                                    </p:set>
                                    <p:animEffect transition="in" filter="wipe(up)">
                                      <p:cBhvr>
                                        <p:cTn id="404" dur="500"/>
                                        <p:tgtEl>
                                          <p:spTgt spid="793882"/>
                                        </p:tgtEl>
                                      </p:cBhvr>
                                    </p:animEffect>
                                  </p:childTnLst>
                                </p:cTn>
                              </p:par>
                            </p:childTnLst>
                          </p:cTn>
                        </p:par>
                      </p:childTnLst>
                    </p:cTn>
                  </p:par>
                  <p:par>
                    <p:cTn id="405" fill="hold" nodeType="clickPar">
                      <p:stCondLst>
                        <p:cond delay="indefinite"/>
                      </p:stCondLst>
                      <p:childTnLst>
                        <p:par>
                          <p:cTn id="406" fill="hold" nodeType="withGroup">
                            <p:stCondLst>
                              <p:cond delay="0"/>
                            </p:stCondLst>
                            <p:childTnLst>
                              <p:par>
                                <p:cTn id="407" presetID="6" presetClass="entr" presetSubtype="32" fill="hold" grpId="0" nodeType="clickEffect">
                                  <p:stCondLst>
                                    <p:cond delay="0"/>
                                  </p:stCondLst>
                                  <p:childTnLst>
                                    <p:set>
                                      <p:cBhvr>
                                        <p:cTn id="408" dur="1" fill="hold">
                                          <p:stCondLst>
                                            <p:cond delay="0"/>
                                          </p:stCondLst>
                                        </p:cTn>
                                        <p:tgtEl>
                                          <p:spTgt spid="342"/>
                                        </p:tgtEl>
                                        <p:attrNameLst>
                                          <p:attrName>style.visibility</p:attrName>
                                        </p:attrNameLst>
                                      </p:cBhvr>
                                      <p:to>
                                        <p:strVal val="visible"/>
                                      </p:to>
                                    </p:set>
                                    <p:animEffect transition="in" filter="circle(out)">
                                      <p:cBhvr>
                                        <p:cTn id="409" dur="500"/>
                                        <p:tgtEl>
                                          <p:spTgt spid="342"/>
                                        </p:tgtEl>
                                      </p:cBhvr>
                                    </p:animEffect>
                                  </p:childTnLst>
                                </p:cTn>
                              </p:par>
                            </p:childTnLst>
                          </p:cTn>
                        </p:par>
                      </p:childTnLst>
                    </p:cTn>
                  </p:par>
                  <p:par>
                    <p:cTn id="410" fill="hold">
                      <p:stCondLst>
                        <p:cond delay="indefinite"/>
                      </p:stCondLst>
                      <p:childTnLst>
                        <p:par>
                          <p:cTn id="411" fill="hold">
                            <p:stCondLst>
                              <p:cond delay="0"/>
                            </p:stCondLst>
                            <p:childTnLst>
                              <p:par>
                                <p:cTn id="412" presetID="22" presetClass="entr" presetSubtype="4" fill="hold" nodeType="clickEffect">
                                  <p:stCondLst>
                                    <p:cond delay="0"/>
                                  </p:stCondLst>
                                  <p:childTnLst>
                                    <p:set>
                                      <p:cBhvr>
                                        <p:cTn id="413" dur="1" fill="hold">
                                          <p:stCondLst>
                                            <p:cond delay="0"/>
                                          </p:stCondLst>
                                        </p:cTn>
                                        <p:tgtEl>
                                          <p:spTgt spid="794201"/>
                                        </p:tgtEl>
                                        <p:attrNameLst>
                                          <p:attrName>style.visibility</p:attrName>
                                        </p:attrNameLst>
                                      </p:cBhvr>
                                      <p:to>
                                        <p:strVal val="visible"/>
                                      </p:to>
                                    </p:set>
                                    <p:animEffect transition="in" filter="wipe(down)">
                                      <p:cBhvr>
                                        <p:cTn id="414" dur="500"/>
                                        <p:tgtEl>
                                          <p:spTgt spid="794201"/>
                                        </p:tgtEl>
                                      </p:cBhvr>
                                    </p:animEffect>
                                  </p:childTnLst>
                                </p:cTn>
                              </p:par>
                            </p:childTnLst>
                          </p:cTn>
                        </p:par>
                      </p:childTnLst>
                    </p:cTn>
                  </p:par>
                  <p:par>
                    <p:cTn id="415" fill="hold" nodeType="clickPar">
                      <p:stCondLst>
                        <p:cond delay="indefinite"/>
                      </p:stCondLst>
                      <p:childTnLst>
                        <p:par>
                          <p:cTn id="416" fill="hold" nodeType="withGroup">
                            <p:stCondLst>
                              <p:cond delay="0"/>
                            </p:stCondLst>
                            <p:childTnLst>
                              <p:par>
                                <p:cTn id="417" presetID="1" presetClass="exit" presetSubtype="0" fill="hold" nodeType="clickEffect">
                                  <p:stCondLst>
                                    <p:cond delay="0"/>
                                  </p:stCondLst>
                                  <p:childTnLst>
                                    <p:set>
                                      <p:cBhvr>
                                        <p:cTn id="418" dur="1" fill="hold">
                                          <p:stCondLst>
                                            <p:cond delay="0"/>
                                          </p:stCondLst>
                                        </p:cTn>
                                        <p:tgtEl>
                                          <p:spTgt spid="794201"/>
                                        </p:tgtEl>
                                        <p:attrNameLst>
                                          <p:attrName>style.visibility</p:attrName>
                                        </p:attrNameLst>
                                      </p:cBhvr>
                                      <p:to>
                                        <p:strVal val="hidden"/>
                                      </p:to>
                                    </p:set>
                                  </p:childTnLst>
                                </p:cTn>
                              </p:par>
                            </p:childTnLst>
                          </p:cTn>
                        </p:par>
                        <p:par>
                          <p:cTn id="419" fill="hold" nodeType="afterGroup">
                            <p:stCondLst>
                              <p:cond delay="0"/>
                            </p:stCondLst>
                            <p:childTnLst>
                              <p:par>
                                <p:cTn id="420" presetID="22" presetClass="entr" presetSubtype="4" fill="hold" nodeType="afterEffect">
                                  <p:stCondLst>
                                    <p:cond delay="0"/>
                                  </p:stCondLst>
                                  <p:childTnLst>
                                    <p:set>
                                      <p:cBhvr>
                                        <p:cTn id="421" dur="1" fill="hold">
                                          <p:stCondLst>
                                            <p:cond delay="0"/>
                                          </p:stCondLst>
                                        </p:cTn>
                                        <p:tgtEl>
                                          <p:spTgt spid="794202"/>
                                        </p:tgtEl>
                                        <p:attrNameLst>
                                          <p:attrName>style.visibility</p:attrName>
                                        </p:attrNameLst>
                                      </p:cBhvr>
                                      <p:to>
                                        <p:strVal val="visible"/>
                                      </p:to>
                                    </p:set>
                                    <p:animEffect transition="in" filter="wipe(down)">
                                      <p:cBhvr>
                                        <p:cTn id="422" dur="500"/>
                                        <p:tgtEl>
                                          <p:spTgt spid="794202"/>
                                        </p:tgtEl>
                                      </p:cBhvr>
                                    </p:animEffect>
                                  </p:childTnLst>
                                </p:cTn>
                              </p:par>
                            </p:childTnLst>
                          </p:cTn>
                        </p:par>
                      </p:childTnLst>
                    </p:cTn>
                  </p:par>
                  <p:par>
                    <p:cTn id="423" fill="hold" nodeType="clickPar">
                      <p:stCondLst>
                        <p:cond delay="indefinite"/>
                      </p:stCondLst>
                      <p:childTnLst>
                        <p:par>
                          <p:cTn id="424" fill="hold" nodeType="withGroup">
                            <p:stCondLst>
                              <p:cond delay="0"/>
                            </p:stCondLst>
                            <p:childTnLst>
                              <p:par>
                                <p:cTn id="425" presetID="1" presetClass="exit" presetSubtype="0" fill="hold" nodeType="clickEffect">
                                  <p:stCondLst>
                                    <p:cond delay="0"/>
                                  </p:stCondLst>
                                  <p:childTnLst>
                                    <p:set>
                                      <p:cBhvr>
                                        <p:cTn id="426" dur="1" fill="hold">
                                          <p:stCondLst>
                                            <p:cond delay="0"/>
                                          </p:stCondLst>
                                        </p:cTn>
                                        <p:tgtEl>
                                          <p:spTgt spid="794202"/>
                                        </p:tgtEl>
                                        <p:attrNameLst>
                                          <p:attrName>style.visibility</p:attrName>
                                        </p:attrNameLst>
                                      </p:cBhvr>
                                      <p:to>
                                        <p:strVal val="hidden"/>
                                      </p:to>
                                    </p:set>
                                  </p:childTnLst>
                                </p:cTn>
                              </p:par>
                            </p:childTnLst>
                          </p:cTn>
                        </p:par>
                        <p:par>
                          <p:cTn id="427" fill="hold" nodeType="afterGroup">
                            <p:stCondLst>
                              <p:cond delay="0"/>
                            </p:stCondLst>
                            <p:childTnLst>
                              <p:par>
                                <p:cTn id="428" presetID="22" presetClass="entr" presetSubtype="4" fill="hold" nodeType="afterEffect">
                                  <p:stCondLst>
                                    <p:cond delay="0"/>
                                  </p:stCondLst>
                                  <p:childTnLst>
                                    <p:set>
                                      <p:cBhvr>
                                        <p:cTn id="429" dur="1" fill="hold">
                                          <p:stCondLst>
                                            <p:cond delay="0"/>
                                          </p:stCondLst>
                                        </p:cTn>
                                        <p:tgtEl>
                                          <p:spTgt spid="389"/>
                                        </p:tgtEl>
                                        <p:attrNameLst>
                                          <p:attrName>style.visibility</p:attrName>
                                        </p:attrNameLst>
                                      </p:cBhvr>
                                      <p:to>
                                        <p:strVal val="visible"/>
                                      </p:to>
                                    </p:set>
                                    <p:animEffect transition="in" filter="wipe(down)">
                                      <p:cBhvr>
                                        <p:cTn id="430" dur="500"/>
                                        <p:tgtEl>
                                          <p:spTgt spid="389"/>
                                        </p:tgtEl>
                                      </p:cBhvr>
                                    </p:animEffect>
                                  </p:childTnLst>
                                </p:cTn>
                              </p:par>
                            </p:childTnLst>
                          </p:cTn>
                        </p:par>
                      </p:childTnLst>
                    </p:cTn>
                  </p:par>
                  <p:par>
                    <p:cTn id="431" fill="hold">
                      <p:stCondLst>
                        <p:cond delay="indefinite"/>
                      </p:stCondLst>
                      <p:childTnLst>
                        <p:par>
                          <p:cTn id="432" fill="hold">
                            <p:stCondLst>
                              <p:cond delay="0"/>
                            </p:stCondLst>
                            <p:childTnLst>
                              <p:par>
                                <p:cTn id="433" presetID="1" presetClass="exit" presetSubtype="0" fill="hold" nodeType="clickEffect">
                                  <p:stCondLst>
                                    <p:cond delay="0"/>
                                  </p:stCondLst>
                                  <p:childTnLst>
                                    <p:set>
                                      <p:cBhvr>
                                        <p:cTn id="434" dur="1" fill="hold">
                                          <p:stCondLst>
                                            <p:cond delay="0"/>
                                          </p:stCondLst>
                                        </p:cTn>
                                        <p:tgtEl>
                                          <p:spTgt spid="389"/>
                                        </p:tgtEl>
                                        <p:attrNameLst>
                                          <p:attrName>style.visibility</p:attrName>
                                        </p:attrNameLst>
                                      </p:cBhvr>
                                      <p:to>
                                        <p:strVal val="hidden"/>
                                      </p:to>
                                    </p:set>
                                  </p:childTnLst>
                                </p:cTn>
                              </p:par>
                            </p:childTnLst>
                          </p:cTn>
                        </p:par>
                        <p:par>
                          <p:cTn id="435" fill="hold">
                            <p:stCondLst>
                              <p:cond delay="0"/>
                            </p:stCondLst>
                            <p:childTnLst>
                              <p:par>
                                <p:cTn id="436" presetID="22" presetClass="entr" presetSubtype="1" fill="hold" nodeType="afterEffect">
                                  <p:stCondLst>
                                    <p:cond delay="0"/>
                                  </p:stCondLst>
                                  <p:childTnLst>
                                    <p:set>
                                      <p:cBhvr>
                                        <p:cTn id="437" dur="1" fill="hold">
                                          <p:stCondLst>
                                            <p:cond delay="0"/>
                                          </p:stCondLst>
                                        </p:cTn>
                                        <p:tgtEl>
                                          <p:spTgt spid="793867"/>
                                        </p:tgtEl>
                                        <p:attrNameLst>
                                          <p:attrName>style.visibility</p:attrName>
                                        </p:attrNameLst>
                                      </p:cBhvr>
                                      <p:to>
                                        <p:strVal val="visible"/>
                                      </p:to>
                                    </p:set>
                                    <p:animEffect transition="in" filter="wipe(up)">
                                      <p:cBhvr>
                                        <p:cTn id="438" dur="500"/>
                                        <p:tgtEl>
                                          <p:spTgt spid="793867"/>
                                        </p:tgtEl>
                                      </p:cBhvr>
                                    </p:animEffect>
                                  </p:childTnLst>
                                </p:cTn>
                              </p:par>
                            </p:childTnLst>
                          </p:cTn>
                        </p:par>
                        <p:par>
                          <p:cTn id="439" fill="hold" nodeType="afterGroup">
                            <p:stCondLst>
                              <p:cond delay="500"/>
                            </p:stCondLst>
                            <p:childTnLst>
                              <p:par>
                                <p:cTn id="440" presetID="22" presetClass="entr" presetSubtype="1" fill="hold" grpId="0" nodeType="afterEffect">
                                  <p:stCondLst>
                                    <p:cond delay="0"/>
                                  </p:stCondLst>
                                  <p:childTnLst>
                                    <p:set>
                                      <p:cBhvr>
                                        <p:cTn id="441" dur="1" fill="hold">
                                          <p:stCondLst>
                                            <p:cond delay="0"/>
                                          </p:stCondLst>
                                        </p:cTn>
                                        <p:tgtEl>
                                          <p:spTgt spid="793864"/>
                                        </p:tgtEl>
                                        <p:attrNameLst>
                                          <p:attrName>style.visibility</p:attrName>
                                        </p:attrNameLst>
                                      </p:cBhvr>
                                      <p:to>
                                        <p:strVal val="visible"/>
                                      </p:to>
                                    </p:set>
                                    <p:animEffect transition="in" filter="wipe(up)">
                                      <p:cBhvr>
                                        <p:cTn id="442" dur="500"/>
                                        <p:tgtEl>
                                          <p:spTgt spid="793864"/>
                                        </p:tgtEl>
                                      </p:cBhvr>
                                    </p:animEffect>
                                  </p:childTnLst>
                                </p:cTn>
                              </p:par>
                            </p:childTnLst>
                          </p:cTn>
                        </p:par>
                      </p:childTnLst>
                    </p:cTn>
                  </p:par>
                  <p:par>
                    <p:cTn id="443" fill="hold" nodeType="clickPar">
                      <p:stCondLst>
                        <p:cond delay="indefinite"/>
                      </p:stCondLst>
                      <p:childTnLst>
                        <p:par>
                          <p:cTn id="444" fill="hold" nodeType="withGroup">
                            <p:stCondLst>
                              <p:cond delay="0"/>
                            </p:stCondLst>
                            <p:childTnLst>
                              <p:par>
                                <p:cTn id="445" presetID="6" presetClass="entr" presetSubtype="32" fill="hold" grpId="0" nodeType="clickEffect">
                                  <p:stCondLst>
                                    <p:cond delay="0"/>
                                  </p:stCondLst>
                                  <p:childTnLst>
                                    <p:set>
                                      <p:cBhvr>
                                        <p:cTn id="446" dur="1" fill="hold">
                                          <p:stCondLst>
                                            <p:cond delay="0"/>
                                          </p:stCondLst>
                                        </p:cTn>
                                        <p:tgtEl>
                                          <p:spTgt spid="343"/>
                                        </p:tgtEl>
                                        <p:attrNameLst>
                                          <p:attrName>style.visibility</p:attrName>
                                        </p:attrNameLst>
                                      </p:cBhvr>
                                      <p:to>
                                        <p:strVal val="visible"/>
                                      </p:to>
                                    </p:set>
                                    <p:animEffect transition="in" filter="circle(out)">
                                      <p:cBhvr>
                                        <p:cTn id="447" dur="500"/>
                                        <p:tgtEl>
                                          <p:spTgt spid="343"/>
                                        </p:tgtEl>
                                      </p:cBhvr>
                                    </p:animEffect>
                                  </p:childTnLst>
                                </p:cTn>
                              </p:par>
                            </p:childTnLst>
                          </p:cTn>
                        </p:par>
                      </p:childTnLst>
                    </p:cTn>
                  </p:par>
                  <p:par>
                    <p:cTn id="448" fill="hold">
                      <p:stCondLst>
                        <p:cond delay="indefinite"/>
                      </p:stCondLst>
                      <p:childTnLst>
                        <p:par>
                          <p:cTn id="449" fill="hold">
                            <p:stCondLst>
                              <p:cond delay="0"/>
                            </p:stCondLst>
                            <p:childTnLst>
                              <p:par>
                                <p:cTn id="450" presetID="22" presetClass="entr" presetSubtype="4" fill="hold" nodeType="clickEffect">
                                  <p:stCondLst>
                                    <p:cond delay="0"/>
                                  </p:stCondLst>
                                  <p:childTnLst>
                                    <p:set>
                                      <p:cBhvr>
                                        <p:cTn id="451" dur="1" fill="hold">
                                          <p:stCondLst>
                                            <p:cond delay="0"/>
                                          </p:stCondLst>
                                        </p:cTn>
                                        <p:tgtEl>
                                          <p:spTgt spid="794205"/>
                                        </p:tgtEl>
                                        <p:attrNameLst>
                                          <p:attrName>style.visibility</p:attrName>
                                        </p:attrNameLst>
                                      </p:cBhvr>
                                      <p:to>
                                        <p:strVal val="visible"/>
                                      </p:to>
                                    </p:set>
                                    <p:animEffect transition="in" filter="wipe(down)">
                                      <p:cBhvr>
                                        <p:cTn id="452" dur="500"/>
                                        <p:tgtEl>
                                          <p:spTgt spid="794205"/>
                                        </p:tgtEl>
                                      </p:cBhvr>
                                    </p:animEffect>
                                  </p:childTnLst>
                                </p:cTn>
                              </p:par>
                            </p:childTnLst>
                          </p:cTn>
                        </p:par>
                      </p:childTnLst>
                    </p:cTn>
                  </p:par>
                  <p:par>
                    <p:cTn id="453" fill="hold" nodeType="clickPar">
                      <p:stCondLst>
                        <p:cond delay="indefinite"/>
                      </p:stCondLst>
                      <p:childTnLst>
                        <p:par>
                          <p:cTn id="454" fill="hold" nodeType="withGroup">
                            <p:stCondLst>
                              <p:cond delay="0"/>
                            </p:stCondLst>
                            <p:childTnLst>
                              <p:par>
                                <p:cTn id="455" presetID="1" presetClass="exit" presetSubtype="0" fill="hold" nodeType="clickEffect">
                                  <p:stCondLst>
                                    <p:cond delay="0"/>
                                  </p:stCondLst>
                                  <p:childTnLst>
                                    <p:set>
                                      <p:cBhvr>
                                        <p:cTn id="456" dur="1" fill="hold">
                                          <p:stCondLst>
                                            <p:cond delay="0"/>
                                          </p:stCondLst>
                                        </p:cTn>
                                        <p:tgtEl>
                                          <p:spTgt spid="794205"/>
                                        </p:tgtEl>
                                        <p:attrNameLst>
                                          <p:attrName>style.visibility</p:attrName>
                                        </p:attrNameLst>
                                      </p:cBhvr>
                                      <p:to>
                                        <p:strVal val="hidden"/>
                                      </p:to>
                                    </p:set>
                                  </p:childTnLst>
                                </p:cTn>
                              </p:par>
                            </p:childTnLst>
                          </p:cTn>
                        </p:par>
                        <p:par>
                          <p:cTn id="457" fill="hold" nodeType="afterGroup">
                            <p:stCondLst>
                              <p:cond delay="0"/>
                            </p:stCondLst>
                            <p:childTnLst>
                              <p:par>
                                <p:cTn id="458" presetID="22" presetClass="entr" presetSubtype="4" fill="hold" nodeType="afterEffect">
                                  <p:stCondLst>
                                    <p:cond delay="0"/>
                                  </p:stCondLst>
                                  <p:childTnLst>
                                    <p:set>
                                      <p:cBhvr>
                                        <p:cTn id="459" dur="1" fill="hold">
                                          <p:stCondLst>
                                            <p:cond delay="0"/>
                                          </p:stCondLst>
                                        </p:cTn>
                                        <p:tgtEl>
                                          <p:spTgt spid="794206"/>
                                        </p:tgtEl>
                                        <p:attrNameLst>
                                          <p:attrName>style.visibility</p:attrName>
                                        </p:attrNameLst>
                                      </p:cBhvr>
                                      <p:to>
                                        <p:strVal val="visible"/>
                                      </p:to>
                                    </p:set>
                                    <p:animEffect transition="in" filter="wipe(down)">
                                      <p:cBhvr>
                                        <p:cTn id="460" dur="500"/>
                                        <p:tgtEl>
                                          <p:spTgt spid="794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824" grpId="0" animBg="1"/>
      <p:bldP spid="793825" grpId="0" animBg="1"/>
      <p:bldP spid="793834" grpId="0" animBg="1"/>
      <p:bldP spid="793842" grpId="0" animBg="1"/>
      <p:bldP spid="793850" grpId="0" animBg="1"/>
      <p:bldP spid="793851" grpId="0" animBg="1"/>
      <p:bldP spid="793863" grpId="0" animBg="1"/>
      <p:bldP spid="793864" grpId="0" animBg="1"/>
      <p:bldP spid="793873" grpId="0" animBg="1"/>
      <p:bldP spid="793881" grpId="0" animBg="1"/>
      <p:bldP spid="793882" grpId="0" animBg="1"/>
      <p:bldP spid="794129" grpId="0"/>
      <p:bldP spid="794130" grpId="0"/>
      <p:bldP spid="794131" grpId="0"/>
      <p:bldP spid="794150" grpId="0"/>
      <p:bldP spid="794151" grpId="0"/>
      <p:bldP spid="794152" grpId="0"/>
      <p:bldP spid="794153" grpId="0"/>
      <p:bldP spid="794154" grpId="0"/>
      <p:bldP spid="333" grpId="0" animBg="1"/>
      <p:bldP spid="334" grpId="0" animBg="1"/>
      <p:bldP spid="335" grpId="0" animBg="1"/>
      <p:bldP spid="336" grpId="0" animBg="1"/>
      <p:bldP spid="337" grpId="0" animBg="1"/>
      <p:bldP spid="338" grpId="0" animBg="1"/>
      <p:bldP spid="339" grpId="0" animBg="1"/>
      <p:bldP spid="340" grpId="0" animBg="1"/>
      <p:bldP spid="341" grpId="0" animBg="1"/>
      <p:bldP spid="342" grpId="0" animBg="1"/>
      <p:bldP spid="343" grpId="0" animBg="1"/>
      <p:bldP spid="311" grpId="0" animBg="1"/>
      <p:bldP spid="311" grpId="1" animBg="1"/>
      <p:bldP spid="312" grpId="0" animBg="1"/>
      <p:bldP spid="312" grpId="1" animBg="1"/>
      <p:bldP spid="313" grpId="0" animBg="1"/>
      <p:bldP spid="313" grpId="1" animBg="1"/>
      <p:bldP spid="314" grpId="0" animBg="1"/>
      <p:bldP spid="314" grpId="1" animBg="1"/>
      <p:bldP spid="315" grpId="0" animBg="1"/>
      <p:bldP spid="315" grpId="1" animBg="1"/>
      <p:bldP spid="316" grpId="0" animBg="1"/>
      <p:bldP spid="316" grpId="1" animBg="1"/>
      <p:bldP spid="317" grpId="0" animBg="1"/>
      <p:bldP spid="317" grpId="1" animBg="1"/>
      <p:bldP spid="318" grpId="0" animBg="1"/>
      <p:bldP spid="318" grpId="1" animBg="1"/>
      <p:bldP spid="319" grpId="0" animBg="1"/>
      <p:bldP spid="319" grpId="1" animBg="1"/>
      <p:bldP spid="320" grpId="0" animBg="1"/>
      <p:bldP spid="320" grpId="1" animBg="1"/>
      <p:bldP spid="326" grpId="0" animBg="1"/>
      <p:bldP spid="326" grpId="1" animBg="1"/>
      <p:bldP spid="327" grpId="0"/>
      <p:bldP spid="328" grpId="0" animBg="1"/>
      <p:bldP spid="328" grpId="1" animBg="1"/>
      <p:bldP spid="329" grpId="0"/>
      <p:bldP spid="329" grpId="1"/>
      <p:bldP spid="330" grpId="0" animBg="1"/>
      <p:bldP spid="331"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Object 5"/>
          <p:cNvGraphicFramePr>
            <a:graphicFrameLocks noChangeAspect="1"/>
          </p:cNvGraphicFramePr>
          <p:nvPr>
            <p:extLst>
              <p:ext uri="{D42A27DB-BD31-4B8C-83A1-F6EECF244321}">
                <p14:modId xmlns:p14="http://schemas.microsoft.com/office/powerpoint/2010/main" val="1486113467"/>
              </p:ext>
            </p:extLst>
          </p:nvPr>
        </p:nvGraphicFramePr>
        <p:xfrm>
          <a:off x="1906670" y="29980"/>
          <a:ext cx="4900612" cy="6813550"/>
        </p:xfrm>
        <a:graphic>
          <a:graphicData uri="http://schemas.openxmlformats.org/presentationml/2006/ole">
            <mc:AlternateContent xmlns:mc="http://schemas.openxmlformats.org/markup-compatibility/2006">
              <mc:Choice xmlns:v="urn:schemas-microsoft-com:vml" Requires="v">
                <p:oleObj spid="_x0000_s183372" name="Visio" r:id="rId4" imgW="5431333" imgH="7360217" progId="Visio.Drawing.11">
                  <p:embed/>
                </p:oleObj>
              </mc:Choice>
              <mc:Fallback>
                <p:oleObj name="Visio" r:id="rId4" imgW="5431333" imgH="7360217" progId="Visio.Drawing.11">
                  <p:embed/>
                  <p:pic>
                    <p:nvPicPr>
                      <p:cNvPr id="0" name=""/>
                      <p:cNvPicPr>
                        <a:picLocks noChangeAspect="1" noChangeArrowheads="1"/>
                      </p:cNvPicPr>
                      <p:nvPr/>
                    </p:nvPicPr>
                    <p:blipFill>
                      <a:blip r:embed="rId5"/>
                      <a:srcRect/>
                      <a:stretch>
                        <a:fillRect/>
                      </a:stretch>
                    </p:blipFill>
                    <p:spPr bwMode="auto">
                      <a:xfrm>
                        <a:off x="1906670" y="29980"/>
                        <a:ext cx="4900612" cy="6813550"/>
                      </a:xfrm>
                      <a:prstGeom prst="rect">
                        <a:avLst/>
                      </a:prstGeom>
                      <a:noFill/>
                      <a:ln>
                        <a:noFill/>
                      </a:ln>
                      <a:effectLst/>
                      <a:extLst/>
                    </p:spPr>
                  </p:pic>
                </p:oleObj>
              </mc:Fallback>
            </mc:AlternateContent>
          </a:graphicData>
        </a:graphic>
      </p:graphicFrame>
      <p:sp>
        <p:nvSpPr>
          <p:cNvPr id="4" name="Rectangle 6"/>
          <p:cNvSpPr>
            <a:spLocks noChangeArrowheads="1"/>
          </p:cNvSpPr>
          <p:nvPr/>
        </p:nvSpPr>
        <p:spPr bwMode="auto">
          <a:xfrm>
            <a:off x="291480" y="116905"/>
            <a:ext cx="3200400" cy="575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solidFill>
                  <a:schemeClr val="bg2">
                    <a:lumMod val="10000"/>
                  </a:schemeClr>
                </a:solidFill>
                <a:latin typeface="微软雅黑" panose="020B0503020204020204" pitchFamily="34" charset="-122"/>
                <a:ea typeface="微软雅黑" panose="020B0503020204020204" pitchFamily="34" charset="-122"/>
              </a:rPr>
              <a:t>深度优先遍历流</a:t>
            </a:r>
            <a:r>
              <a:rPr lang="zh-CN" altLang="en-US" sz="2400" b="1" dirty="0">
                <a:solidFill>
                  <a:schemeClr val="bg2">
                    <a:lumMod val="10000"/>
                  </a:schemeClr>
                </a:solidFill>
                <a:latin typeface="微软雅黑" panose="020B0503020204020204" pitchFamily="34" charset="-122"/>
                <a:ea typeface="微软雅黑" panose="020B0503020204020204" pitchFamily="34" charset="-122"/>
              </a:rPr>
              <a:t>程图</a:t>
            </a:r>
          </a:p>
        </p:txBody>
      </p:sp>
    </p:spTree>
    <p:extLst>
      <p:ext uri="{BB962C8B-B14F-4D97-AF65-F5344CB8AC3E}">
        <p14:creationId xmlns:p14="http://schemas.microsoft.com/office/powerpoint/2010/main" val="181233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 y="42345"/>
            <a:ext cx="9149171" cy="597600"/>
          </a:xfrm>
        </p:spPr>
        <p:txBody>
          <a:bodyPr/>
          <a:lstStyle/>
          <a:p>
            <a:r>
              <a:rPr lang="zh-CN" altLang="en-US"/>
              <a:t>图的深度优先搜索算法（</a:t>
            </a:r>
            <a:r>
              <a:rPr lang="en-US" altLang="zh-CN" sz="3000" b="1">
                <a:latin typeface="Verdana" panose="020B0604030504040204" pitchFamily="34" charset="0"/>
                <a:ea typeface="Verdana" panose="020B0604030504040204" pitchFamily="34" charset="0"/>
                <a:cs typeface="Verdana" panose="020B0604030504040204" pitchFamily="34" charset="0"/>
              </a:rPr>
              <a:t>D</a:t>
            </a:r>
            <a:r>
              <a:rPr lang="en-US" altLang="zh-CN" sz="3000">
                <a:latin typeface="Verdana" panose="020B0604030504040204" pitchFamily="34" charset="0"/>
                <a:ea typeface="Verdana" panose="020B0604030504040204" pitchFamily="34" charset="0"/>
                <a:cs typeface="Verdana" panose="020B0604030504040204" pitchFamily="34" charset="0"/>
              </a:rPr>
              <a:t>epth-</a:t>
            </a:r>
            <a:r>
              <a:rPr lang="en-US" altLang="zh-CN" sz="3000" b="1">
                <a:latin typeface="Verdana" panose="020B0604030504040204" pitchFamily="34" charset="0"/>
                <a:ea typeface="Verdana" panose="020B0604030504040204" pitchFamily="34" charset="0"/>
                <a:cs typeface="Verdana" panose="020B0604030504040204" pitchFamily="34" charset="0"/>
              </a:rPr>
              <a:t>F</a:t>
            </a:r>
            <a:r>
              <a:rPr lang="en-US" altLang="zh-CN" sz="3000">
                <a:latin typeface="Verdana" panose="020B0604030504040204" pitchFamily="34" charset="0"/>
                <a:ea typeface="Verdana" panose="020B0604030504040204" pitchFamily="34" charset="0"/>
                <a:cs typeface="Verdana" panose="020B0604030504040204" pitchFamily="34" charset="0"/>
              </a:rPr>
              <a:t>irst-</a:t>
            </a:r>
            <a:r>
              <a:rPr lang="en-US" altLang="zh-CN" sz="3000" b="1">
                <a:latin typeface="Verdana" panose="020B0604030504040204" pitchFamily="34" charset="0"/>
                <a:ea typeface="Verdana" panose="020B0604030504040204" pitchFamily="34" charset="0"/>
                <a:cs typeface="Verdana" panose="020B0604030504040204" pitchFamily="34" charset="0"/>
              </a:rPr>
              <a:t>S</a:t>
            </a:r>
            <a:r>
              <a:rPr lang="en-US" altLang="zh-CN" sz="3000">
                <a:latin typeface="Verdana" panose="020B0604030504040204" pitchFamily="34" charset="0"/>
                <a:ea typeface="Verdana" panose="020B0604030504040204" pitchFamily="34" charset="0"/>
                <a:cs typeface="Verdana" panose="020B0604030504040204" pitchFamily="34" charset="0"/>
              </a:rPr>
              <a:t>earch</a:t>
            </a:r>
            <a:r>
              <a:rPr lang="en-US" altLang="zh-CN"/>
              <a:t>)</a:t>
            </a:r>
            <a:endParaRPr lang="zh-CN" altLang="en-US"/>
          </a:p>
        </p:txBody>
      </p:sp>
      <p:sp>
        <p:nvSpPr>
          <p:cNvPr id="7" name="内容占位符 3"/>
          <p:cNvSpPr>
            <a:spLocks noGrp="1"/>
          </p:cNvSpPr>
          <p:nvPr>
            <p:ph idx="1"/>
          </p:nvPr>
        </p:nvSpPr>
        <p:spPr>
          <a:xfrm>
            <a:off x="0" y="857726"/>
            <a:ext cx="9144000" cy="5959884"/>
          </a:xfrm>
        </p:spPr>
        <p:txBody>
          <a:bodyPr/>
          <a:lstStyle/>
          <a:p>
            <a:pPr marL="468000" lvl="1" indent="-468000">
              <a:spcBef>
                <a:spcPts val="12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搜索过程中需要知道顶点是否已经被访问过</a:t>
            </a: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实现：设置一个标志数组 </a:t>
            </a:r>
            <a:r>
              <a:rPr lang="en-US" altLang="zh-CN">
                <a:latin typeface="Verdana" panose="020B0604030504040204" pitchFamily="34" charset="0"/>
                <a:cs typeface="Verdana" panose="020B0604030504040204" pitchFamily="34" charset="0"/>
              </a:rPr>
              <a:t>visited[1..n]</a:t>
            </a: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初始化：</a:t>
            </a:r>
            <a:r>
              <a:rPr lang="en-US" altLang="zh-CN">
                <a:latin typeface="Verdana" panose="020B0604030504040204" pitchFamily="34" charset="0"/>
                <a:cs typeface="Verdana" panose="020B0604030504040204" pitchFamily="34" charset="0"/>
              </a:rPr>
              <a:t>visited[i]</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i∈[0, n-1]</a:t>
            </a:r>
            <a:r>
              <a:rPr lang="zh-CN" altLang="en-US">
                <a:latin typeface="Verdana" panose="020B0604030504040204" pitchFamily="34" charset="0"/>
                <a:cs typeface="Verdana" panose="020B0604030504040204" pitchFamily="34" charset="0"/>
              </a:rPr>
              <a:t>）</a:t>
            </a: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若顶点</a:t>
            </a:r>
            <a:r>
              <a:rPr lang="en-US" altLang="zh-CN">
                <a:latin typeface="Verdana" panose="020B0604030504040204" pitchFamily="34" charset="0"/>
                <a:cs typeface="Verdana" panose="020B0604030504040204" pitchFamily="34" charset="0"/>
              </a:rPr>
              <a:t>w</a:t>
            </a:r>
            <a:r>
              <a:rPr lang="zh-CN" altLang="en-US">
                <a:latin typeface="Verdana" panose="020B0604030504040204" pitchFamily="34" charset="0"/>
                <a:cs typeface="Verdana" panose="020B0604030504040204" pitchFamily="34" charset="0"/>
              </a:rPr>
              <a:t>被访问，则令</a:t>
            </a:r>
            <a:r>
              <a:rPr lang="en-US" altLang="zh-CN">
                <a:latin typeface="Verdana" panose="020B0604030504040204" pitchFamily="34" charset="0"/>
                <a:cs typeface="Verdana" panose="020B0604030504040204" pitchFamily="34" charset="0"/>
              </a:rPr>
              <a:t> visited[w]=1</a:t>
            </a:r>
          </a:p>
          <a:p>
            <a:pPr marL="468000" lvl="1" indent="-468000">
              <a:spcBef>
                <a:spcPts val="12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还需要能够求得当前结点的邻接点</a:t>
            </a: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求初始结点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的第一个邻接点：</a:t>
            </a:r>
            <a:r>
              <a:rPr lang="en-US" altLang="zh-CN">
                <a:latin typeface="Verdana" panose="020B0604030504040204" pitchFamily="34" charset="0"/>
                <a:cs typeface="Verdana" panose="020B0604030504040204" pitchFamily="34" charset="0"/>
              </a:rPr>
              <a:t>firstadj(G, v</a:t>
            </a:r>
            <a:r>
              <a:rPr lang="en-US" altLang="zh-CN" b="1" baseline="-25000">
                <a:latin typeface="Verdana" panose="020B0604030504040204" pitchFamily="34" charset="0"/>
                <a:cs typeface="Verdana" panose="020B0604030504040204" pitchFamily="34" charset="0"/>
              </a:rPr>
              <a:t>0 </a:t>
            </a:r>
            <a:r>
              <a:rPr lang="en-US" altLang="zh-CN">
                <a:latin typeface="Verdana" panose="020B0604030504040204" pitchFamily="34" charset="0"/>
                <a:cs typeface="Verdana" panose="020B0604030504040204" pitchFamily="34" charset="0"/>
              </a:rPr>
              <a:t>)</a:t>
            </a: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求当前结点 </a:t>
            </a:r>
            <a:r>
              <a:rPr lang="en-US" altLang="zh-CN">
                <a:latin typeface="Verdana" panose="020B0604030504040204" pitchFamily="34" charset="0"/>
                <a:cs typeface="Verdana" panose="020B0604030504040204" pitchFamily="34" charset="0"/>
              </a:rPr>
              <a:t>w</a:t>
            </a:r>
            <a:r>
              <a:rPr lang="en-US" altLang="zh-CN" b="1" baseline="-25000">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的下一个邻接点：</a:t>
            </a:r>
            <a:r>
              <a:rPr lang="en-US" altLang="zh-CN">
                <a:latin typeface="Verdana" panose="020B0604030504040204" pitchFamily="34" charset="0"/>
                <a:cs typeface="Verdana" panose="020B0604030504040204" pitchFamily="34" charset="0"/>
              </a:rPr>
              <a:t>nextadj(G, w )</a:t>
            </a: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这两个函数的实现与图的具体存储结构有关</a:t>
            </a:r>
          </a:p>
        </p:txBody>
      </p:sp>
    </p:spTree>
    <p:extLst>
      <p:ext uri="{BB962C8B-B14F-4D97-AF65-F5344CB8AC3E}">
        <p14:creationId xmlns:p14="http://schemas.microsoft.com/office/powerpoint/2010/main" val="31919173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内容占位符 2"/>
          <p:cNvSpPr>
            <a:spLocks noGrp="1"/>
          </p:cNvSpPr>
          <p:nvPr>
            <p:ph idx="1"/>
          </p:nvPr>
        </p:nvSpPr>
        <p:spPr>
          <a:xfrm>
            <a:off x="0" y="739304"/>
            <a:ext cx="9144000" cy="5462004"/>
          </a:xfrm>
        </p:spPr>
        <p:txBody>
          <a:bodyPr/>
          <a:lstStyle/>
          <a:p>
            <a:pPr marL="0" indent="0">
              <a:lnSpc>
                <a:spcPct val="130000"/>
              </a:lnSpc>
              <a:spcBef>
                <a:spcPts val="0"/>
              </a:spcBef>
              <a:buNone/>
            </a:pPr>
            <a:r>
              <a:rPr lang="en-US" altLang="zh-CN" b="1">
                <a:solidFill>
                  <a:schemeClr val="bg2">
                    <a:lumMod val="10000"/>
                  </a:schemeClr>
                </a:solidFill>
                <a:latin typeface="Verdana" pitchFamily="34" charset="0"/>
                <a:ea typeface="Verdana" panose="020B0604030504040204" pitchFamily="34" charset="0"/>
                <a:cs typeface="Verdana" panose="020B0604030504040204" pitchFamily="34" charset="0"/>
              </a:rPr>
              <a:t>void </a:t>
            </a:r>
            <a:r>
              <a:rPr lang="en-US" altLang="zh-CN" b="1">
                <a:solidFill>
                  <a:srgbClr val="FF0000"/>
                </a:solidFill>
                <a:latin typeface="Verdana" pitchFamily="34" charset="0"/>
                <a:ea typeface="Verdana" panose="020B0604030504040204" pitchFamily="34" charset="0"/>
                <a:cs typeface="Verdana" panose="020B0604030504040204" pitchFamily="34" charset="0"/>
              </a:rPr>
              <a:t>traverse</a:t>
            </a:r>
            <a:r>
              <a:rPr lang="en-US" altLang="zh-CN" b="1">
                <a:solidFill>
                  <a:schemeClr val="bg2">
                    <a:lumMod val="10000"/>
                  </a:schemeClr>
                </a:solidFill>
                <a:latin typeface="Verdana" pitchFamily="34" charset="0"/>
                <a:ea typeface="Verdana" panose="020B0604030504040204" pitchFamily="34" charset="0"/>
                <a:cs typeface="Verdana" panose="020B0604030504040204" pitchFamily="34" charset="0"/>
              </a:rPr>
              <a:t>(</a:t>
            </a:r>
            <a:r>
              <a:rPr lang="en-US" altLang="zh-CN" b="1">
                <a:solidFill>
                  <a:srgbClr val="3333FF"/>
                </a:solidFill>
                <a:latin typeface="Verdana" pitchFamily="34" charset="0"/>
                <a:ea typeface="Verdana" panose="020B0604030504040204" pitchFamily="34" charset="0"/>
                <a:cs typeface="Verdana" panose="020B0604030504040204" pitchFamily="34" charset="0"/>
              </a:rPr>
              <a:t>TGraph </a:t>
            </a:r>
            <a:r>
              <a:rPr lang="zh-CN" altLang="en-US" b="1">
                <a:solidFill>
                  <a:srgbClr val="3333FF"/>
                </a:solidFill>
                <a:latin typeface="Verdana" pitchFamily="34" charset="0"/>
                <a:ea typeface="Verdana" panose="020B0604030504040204" pitchFamily="34" charset="0"/>
                <a:cs typeface="Verdana" panose="020B0604030504040204" pitchFamily="34" charset="0"/>
              </a:rPr>
              <a:t>*</a:t>
            </a:r>
            <a:r>
              <a:rPr lang="en-US" altLang="zh-CN" b="1">
                <a:solidFill>
                  <a:schemeClr val="bg2">
                    <a:lumMod val="10000"/>
                  </a:schemeClr>
                </a:solidFill>
                <a:latin typeface="Verdana" pitchFamily="34" charset="0"/>
                <a:ea typeface="Verdana" panose="020B0604030504040204" pitchFamily="34" charset="0"/>
                <a:cs typeface="Verdana" panose="020B0604030504040204" pitchFamily="34" charset="0"/>
              </a:rPr>
              <a:t>G)  { </a:t>
            </a:r>
            <a:r>
              <a:rPr lang="en-US" altLang="zh-CN" b="1">
                <a:solidFill>
                  <a:srgbClr val="006600"/>
                </a:solidFill>
                <a:cs typeface="Verdana" panose="020B0604030504040204" pitchFamily="34" charset="0"/>
              </a:rPr>
              <a:t>// </a:t>
            </a:r>
            <a:r>
              <a:rPr lang="zh-CN" altLang="en-US" b="1">
                <a:solidFill>
                  <a:srgbClr val="006600"/>
                </a:solidFill>
                <a:cs typeface="Verdana" panose="020B0604030504040204" pitchFamily="34" charset="0"/>
              </a:rPr>
              <a:t>图</a:t>
            </a:r>
            <a:r>
              <a:rPr lang="en-US" altLang="zh-CN" b="1">
                <a:solidFill>
                  <a:srgbClr val="006600"/>
                </a:solidFill>
                <a:cs typeface="Verdana" panose="020B0604030504040204" pitchFamily="34" charset="0"/>
              </a:rPr>
              <a:t>G</a:t>
            </a:r>
            <a:r>
              <a:rPr lang="zh-CN" altLang="en-US" b="1">
                <a:solidFill>
                  <a:srgbClr val="006600"/>
                </a:solidFill>
                <a:cs typeface="Verdana" panose="020B0604030504040204" pitchFamily="34" charset="0"/>
              </a:rPr>
              <a:t>采用邻接表存储</a:t>
            </a:r>
            <a:endParaRPr lang="en-US" altLang="zh-CN" b="1">
              <a:solidFill>
                <a:srgbClr val="006600"/>
              </a:solidFill>
              <a:cs typeface="Verdana" panose="020B0604030504040204" pitchFamily="34" charset="0"/>
            </a:endParaRPr>
          </a:p>
          <a:p>
            <a:pPr marL="0" indent="0">
              <a:lnSpc>
                <a:spcPct val="130000"/>
              </a:lnSpc>
              <a:spcBef>
                <a:spcPts val="0"/>
              </a:spcBef>
              <a:buNone/>
            </a:pPr>
            <a:r>
              <a:rPr lang="en-US" altLang="zh-CN" b="1">
                <a:solidFill>
                  <a:schemeClr val="bg2">
                    <a:lumMod val="10000"/>
                  </a:schemeClr>
                </a:solidFill>
                <a:latin typeface="Verdana" pitchFamily="34" charset="0"/>
                <a:ea typeface="Verdana" panose="020B0604030504040204" pitchFamily="34" charset="0"/>
                <a:cs typeface="Verdana" panose="020B0604030504040204" pitchFamily="34" charset="0"/>
              </a:rPr>
              <a:t>   </a:t>
            </a:r>
            <a:r>
              <a:rPr lang="en-US" altLang="zh-CN" b="1">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rPr>
              <a:t> </a:t>
            </a:r>
            <a:r>
              <a:rPr lang="en-US" altLang="zh-CN" b="1">
                <a:solidFill>
                  <a:srgbClr val="006600"/>
                </a:solidFill>
                <a:cs typeface="Verdana" panose="020B0604030504040204" pitchFamily="34" charset="0"/>
              </a:rPr>
              <a:t>// </a:t>
            </a:r>
            <a:r>
              <a:rPr lang="zh-CN" altLang="en-US" b="1">
                <a:solidFill>
                  <a:srgbClr val="006600"/>
                </a:solidFill>
                <a:cs typeface="Verdana" panose="020B0604030504040204" pitchFamily="34" charset="0"/>
              </a:rPr>
              <a:t>标志数组初始化</a:t>
            </a:r>
            <a:endParaRPr lang="en-US" altLang="zh-CN" b="1">
              <a:solidFill>
                <a:srgbClr val="006600"/>
              </a:solidFill>
              <a:cs typeface="Verdana" panose="020B0604030504040204" pitchFamily="34" charset="0"/>
            </a:endParaRPr>
          </a:p>
          <a:p>
            <a:pPr marL="0" indent="0">
              <a:lnSpc>
                <a:spcPct val="130000"/>
              </a:lnSpc>
              <a:spcBef>
                <a:spcPts val="0"/>
              </a:spcBef>
              <a:buNone/>
            </a:pPr>
            <a:r>
              <a:rPr lang="en-US" altLang="zh-CN" b="1">
                <a:solidFill>
                  <a:schemeClr val="bg2">
                    <a:lumMod val="10000"/>
                  </a:schemeClr>
                </a:solidFill>
                <a:latin typeface="Verdana" pitchFamily="34" charset="0"/>
                <a:ea typeface="Verdana" panose="020B0604030504040204" pitchFamily="34" charset="0"/>
                <a:cs typeface="Verdana" panose="020B0604030504040204" pitchFamily="34" charset="0"/>
              </a:rPr>
              <a:t>    for(int i=1; i&lt;=G-&gt;nv; i++){</a:t>
            </a:r>
          </a:p>
          <a:p>
            <a:pPr marL="0" indent="0">
              <a:lnSpc>
                <a:spcPct val="130000"/>
              </a:lnSpc>
              <a:spcBef>
                <a:spcPts val="0"/>
              </a:spcBef>
              <a:buNone/>
            </a:pPr>
            <a:r>
              <a:rPr lang="en-US" altLang="zh-CN" b="1">
                <a:solidFill>
                  <a:schemeClr val="bg2">
                    <a:lumMod val="10000"/>
                  </a:schemeClr>
                </a:solidFill>
                <a:latin typeface="Verdana" pitchFamily="34" charset="0"/>
                <a:ea typeface="Verdana" panose="020B0604030504040204" pitchFamily="34" charset="0"/>
                <a:cs typeface="Verdana" panose="020B0604030504040204" pitchFamily="34" charset="0"/>
              </a:rPr>
              <a:t>         visited[i] = 0;   </a:t>
            </a:r>
            <a:endParaRPr lang="zh-CN" altLang="en-US" b="1">
              <a:solidFill>
                <a:schemeClr val="bg2">
                  <a:lumMod val="10000"/>
                </a:schemeClr>
              </a:solidFill>
              <a:latin typeface="Verdana" pitchFamily="34" charset="0"/>
              <a:cs typeface="Verdana" panose="020B0604030504040204" pitchFamily="34" charset="0"/>
            </a:endParaRPr>
          </a:p>
          <a:p>
            <a:pPr marL="0" indent="0">
              <a:lnSpc>
                <a:spcPct val="130000"/>
              </a:lnSpc>
              <a:spcBef>
                <a:spcPts val="0"/>
              </a:spcBef>
              <a:buNone/>
            </a:pPr>
            <a:r>
              <a:rPr lang="en-US" altLang="zh-CN" b="1">
                <a:solidFill>
                  <a:schemeClr val="bg2">
                    <a:lumMod val="10000"/>
                  </a:schemeClr>
                </a:solidFill>
                <a:latin typeface="Verdana" pitchFamily="34" charset="0"/>
                <a:ea typeface="Verdana" panose="020B0604030504040204" pitchFamily="34" charset="0"/>
                <a:cs typeface="Verdana" panose="020B0604030504040204" pitchFamily="34" charset="0"/>
              </a:rPr>
              <a:t>    }</a:t>
            </a:r>
          </a:p>
          <a:p>
            <a:pPr marL="0" indent="0">
              <a:lnSpc>
                <a:spcPct val="130000"/>
              </a:lnSpc>
              <a:spcBef>
                <a:spcPts val="0"/>
              </a:spcBef>
              <a:buNone/>
            </a:pPr>
            <a:r>
              <a:rPr lang="en-US" altLang="zh-CN" b="1">
                <a:solidFill>
                  <a:schemeClr val="bg2">
                    <a:lumMod val="10000"/>
                  </a:schemeClr>
                </a:solidFill>
                <a:latin typeface="Verdana" pitchFamily="34" charset="0"/>
                <a:ea typeface="Verdana" panose="020B0604030504040204" pitchFamily="34" charset="0"/>
                <a:cs typeface="Verdana" panose="020B0604030504040204" pitchFamily="34" charset="0"/>
              </a:rPr>
              <a:t>    </a:t>
            </a:r>
            <a:r>
              <a:rPr lang="en-US" altLang="zh-CN" b="1">
                <a:solidFill>
                  <a:srgbClr val="006600"/>
                </a:solidFill>
                <a:cs typeface="Verdana" panose="020B0604030504040204" pitchFamily="34" charset="0"/>
              </a:rPr>
              <a:t>// </a:t>
            </a:r>
            <a:r>
              <a:rPr lang="zh-CN" altLang="en-US" b="1">
                <a:solidFill>
                  <a:srgbClr val="006600"/>
                </a:solidFill>
                <a:cs typeface="Verdana" panose="020B0604030504040204" pitchFamily="34" charset="0"/>
              </a:rPr>
              <a:t>对图</a:t>
            </a:r>
            <a:r>
              <a:rPr lang="en-US" altLang="zh-CN" b="1">
                <a:solidFill>
                  <a:srgbClr val="006600"/>
                </a:solidFill>
                <a:cs typeface="Verdana" panose="020B0604030504040204" pitchFamily="34" charset="0"/>
              </a:rPr>
              <a:t>G</a:t>
            </a:r>
            <a:r>
              <a:rPr lang="zh-CN" altLang="en-US" b="1">
                <a:solidFill>
                  <a:srgbClr val="006600"/>
                </a:solidFill>
                <a:cs typeface="Verdana" panose="020B0604030504040204" pitchFamily="34" charset="0"/>
              </a:rPr>
              <a:t>执行深度优先遍历</a:t>
            </a:r>
            <a:endParaRPr lang="en-US" altLang="zh-CN" b="1">
              <a:solidFill>
                <a:srgbClr val="006600"/>
              </a:solidFill>
              <a:cs typeface="Verdana" panose="020B0604030504040204" pitchFamily="34" charset="0"/>
            </a:endParaRPr>
          </a:p>
          <a:p>
            <a:pPr marL="0" indent="0">
              <a:lnSpc>
                <a:spcPct val="130000"/>
              </a:lnSpc>
              <a:spcBef>
                <a:spcPts val="0"/>
              </a:spcBef>
              <a:buNone/>
            </a:pPr>
            <a:r>
              <a:rPr lang="en-US" altLang="zh-CN" b="1">
                <a:solidFill>
                  <a:schemeClr val="bg2">
                    <a:lumMod val="10000"/>
                  </a:schemeClr>
                </a:solidFill>
                <a:latin typeface="Verdana" pitchFamily="34" charset="0"/>
                <a:ea typeface="Verdana" panose="020B0604030504040204" pitchFamily="34" charset="0"/>
                <a:cs typeface="Verdana" panose="020B0604030504040204" pitchFamily="34" charset="0"/>
              </a:rPr>
              <a:t>    for(int i=1; i&lt;=G-&gt;nv; i++){</a:t>
            </a:r>
          </a:p>
          <a:p>
            <a:pPr marL="0" indent="0">
              <a:lnSpc>
                <a:spcPct val="130000"/>
              </a:lnSpc>
              <a:spcBef>
                <a:spcPts val="0"/>
              </a:spcBef>
              <a:buNone/>
            </a:pPr>
            <a:r>
              <a:rPr lang="en-US" altLang="zh-CN" b="1">
                <a:solidFill>
                  <a:schemeClr val="bg2">
                    <a:lumMod val="10000"/>
                  </a:schemeClr>
                </a:solidFill>
                <a:latin typeface="Verdana" pitchFamily="34" charset="0"/>
                <a:ea typeface="Verdana" panose="020B0604030504040204" pitchFamily="34" charset="0"/>
                <a:cs typeface="Verdana" panose="020B0604030504040204" pitchFamily="34" charset="0"/>
              </a:rPr>
              <a:t>         if(visited[i]==0){</a:t>
            </a:r>
          </a:p>
          <a:p>
            <a:pPr marL="0" indent="0">
              <a:lnSpc>
                <a:spcPct val="130000"/>
              </a:lnSpc>
              <a:spcBef>
                <a:spcPts val="0"/>
              </a:spcBef>
              <a:buNone/>
            </a:pPr>
            <a:r>
              <a:rPr lang="en-US" altLang="zh-CN" b="1">
                <a:solidFill>
                  <a:schemeClr val="bg2">
                    <a:lumMod val="10000"/>
                  </a:schemeClr>
                </a:solidFill>
                <a:latin typeface="Verdana" pitchFamily="34" charset="0"/>
                <a:ea typeface="Verdana" panose="020B0604030504040204" pitchFamily="34" charset="0"/>
                <a:cs typeface="Verdana" panose="020B0604030504040204" pitchFamily="34" charset="0"/>
              </a:rPr>
              <a:t>              </a:t>
            </a:r>
            <a:r>
              <a:rPr lang="en-US" altLang="zh-CN" b="1">
                <a:solidFill>
                  <a:srgbClr val="FF0000"/>
                </a:solidFill>
                <a:latin typeface="Verdana" pitchFamily="34" charset="0"/>
                <a:ea typeface="Verdana" panose="020B0604030504040204" pitchFamily="34" charset="0"/>
                <a:cs typeface="Verdana" panose="020B0604030504040204" pitchFamily="34" charset="0"/>
              </a:rPr>
              <a:t>DFS</a:t>
            </a:r>
            <a:r>
              <a:rPr lang="en-US" altLang="zh-CN" b="1">
                <a:solidFill>
                  <a:schemeClr val="bg2">
                    <a:lumMod val="10000"/>
                  </a:schemeClr>
                </a:solidFill>
                <a:latin typeface="Verdana" pitchFamily="34" charset="0"/>
                <a:ea typeface="Verdana" panose="020B0604030504040204" pitchFamily="34" charset="0"/>
                <a:cs typeface="Verdana" panose="020B0604030504040204" pitchFamily="34" charset="0"/>
              </a:rPr>
              <a:t>(G, i);</a:t>
            </a:r>
          </a:p>
          <a:p>
            <a:pPr marL="0" indent="0">
              <a:lnSpc>
                <a:spcPct val="130000"/>
              </a:lnSpc>
              <a:spcBef>
                <a:spcPts val="0"/>
              </a:spcBef>
              <a:buNone/>
            </a:pPr>
            <a:r>
              <a:rPr lang="en-US" altLang="zh-CN" b="1">
                <a:solidFill>
                  <a:schemeClr val="bg2">
                    <a:lumMod val="10000"/>
                  </a:schemeClr>
                </a:solidFill>
                <a:latin typeface="Verdana" pitchFamily="34" charset="0"/>
                <a:ea typeface="Verdana" panose="020B0604030504040204" pitchFamily="34" charset="0"/>
                <a:cs typeface="Verdana" panose="020B0604030504040204" pitchFamily="34" charset="0"/>
              </a:rPr>
              <a:t>    }</a:t>
            </a:r>
          </a:p>
          <a:p>
            <a:pPr marL="0" indent="0">
              <a:lnSpc>
                <a:spcPct val="130000"/>
              </a:lnSpc>
              <a:spcBef>
                <a:spcPts val="0"/>
              </a:spcBef>
              <a:buNone/>
            </a:pPr>
            <a:r>
              <a:rPr lang="en-US" altLang="zh-CN" b="1">
                <a:solidFill>
                  <a:schemeClr val="bg2">
                    <a:lumMod val="10000"/>
                  </a:schemeClr>
                </a:solidFill>
                <a:latin typeface="Verdana" pitchFamily="34" charset="0"/>
                <a:ea typeface="Verdana" panose="020B0604030504040204" pitchFamily="34" charset="0"/>
                <a:cs typeface="Verdana" panose="020B0604030504040204" pitchFamily="34" charset="0"/>
              </a:rPr>
              <a:t>}</a:t>
            </a:r>
            <a:endParaRPr lang="zh-CN" altLang="en-US" b="1">
              <a:latin typeface="Verdana" panose="020B0604030504040204" pitchFamily="34" charset="0"/>
              <a:cs typeface="Verdana" panose="020B0604030504040204" pitchFamily="34" charset="0"/>
            </a:endParaRPr>
          </a:p>
        </p:txBody>
      </p:sp>
      <p:sp>
        <p:nvSpPr>
          <p:cNvPr id="24" name="标题 1"/>
          <p:cNvSpPr>
            <a:spLocks noGrp="1"/>
          </p:cNvSpPr>
          <p:nvPr>
            <p:ph type="title"/>
          </p:nvPr>
        </p:nvSpPr>
        <p:spPr>
          <a:xfrm>
            <a:off x="-1" y="42345"/>
            <a:ext cx="9149171" cy="597600"/>
          </a:xfrm>
        </p:spPr>
        <p:txBody>
          <a:bodyPr/>
          <a:lstStyle/>
          <a:p>
            <a:r>
              <a:rPr lang="zh-CN" altLang="en-US" kern="0">
                <a:solidFill>
                  <a:schemeClr val="bg2">
                    <a:lumMod val="10000"/>
                  </a:schemeClr>
                </a:solidFill>
              </a:rPr>
              <a:t>图的深度优先遍历算法</a:t>
            </a:r>
            <a:endParaRPr lang="en-US" altLang="zh-CN" kern="0" dirty="0">
              <a:solidFill>
                <a:schemeClr val="bg2">
                  <a:lumMod val="10000"/>
                </a:schemeClr>
              </a:solidFill>
            </a:endParaRPr>
          </a:p>
        </p:txBody>
      </p:sp>
      <p:grpSp>
        <p:nvGrpSpPr>
          <p:cNvPr id="25" name="Group 21"/>
          <p:cNvGrpSpPr>
            <a:grpSpLocks/>
          </p:cNvGrpSpPr>
          <p:nvPr/>
        </p:nvGrpSpPr>
        <p:grpSpPr bwMode="auto">
          <a:xfrm>
            <a:off x="5761507" y="1657703"/>
            <a:ext cx="3094969" cy="3391477"/>
            <a:chOff x="3106" y="754"/>
            <a:chExt cx="2359" cy="2585"/>
          </a:xfrm>
        </p:grpSpPr>
        <p:sp>
          <p:nvSpPr>
            <p:cNvPr id="26" name="Rectangle 6"/>
            <p:cNvSpPr>
              <a:spLocks noChangeArrowheads="1"/>
            </p:cNvSpPr>
            <p:nvPr/>
          </p:nvSpPr>
          <p:spPr bwMode="auto">
            <a:xfrm>
              <a:off x="3106" y="754"/>
              <a:ext cx="2359" cy="2585"/>
            </a:xfrm>
            <a:prstGeom prst="rect">
              <a:avLst/>
            </a:prstGeom>
            <a:solidFill>
              <a:srgbClr val="FFFF99"/>
            </a:solidFill>
            <a:ln w="38100">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7"/>
            <p:cNvSpPr>
              <a:spLocks noChangeArrowheads="1"/>
            </p:cNvSpPr>
            <p:nvPr/>
          </p:nvSpPr>
          <p:spPr bwMode="auto">
            <a:xfrm>
              <a:off x="3449" y="929"/>
              <a:ext cx="432" cy="43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80000"/>
                </a:lnSpc>
              </a:pPr>
              <a:r>
                <a:rPr lang="en-US" altLang="zh-CN" b="1" dirty="0" err="1">
                  <a:latin typeface="Verdana" pitchFamily="34" charset="0"/>
                  <a:ea typeface="宋体" charset="-122"/>
                </a:rPr>
                <a:t>V1</a:t>
              </a:r>
              <a:endParaRPr lang="en-US" altLang="zh-CN" b="1" dirty="0">
                <a:latin typeface="Verdana" pitchFamily="34" charset="0"/>
                <a:ea typeface="宋体" charset="-122"/>
              </a:endParaRPr>
            </a:p>
          </p:txBody>
        </p:sp>
        <p:sp>
          <p:nvSpPr>
            <p:cNvPr id="28" name="Oval 8"/>
            <p:cNvSpPr>
              <a:spLocks noChangeArrowheads="1"/>
            </p:cNvSpPr>
            <p:nvPr/>
          </p:nvSpPr>
          <p:spPr bwMode="auto">
            <a:xfrm>
              <a:off x="4649" y="929"/>
              <a:ext cx="432" cy="43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80000"/>
                </a:lnSpc>
              </a:pPr>
              <a:r>
                <a:rPr lang="en-US" altLang="zh-CN" b="1" dirty="0" err="1">
                  <a:latin typeface="Verdana" pitchFamily="34" charset="0"/>
                  <a:ea typeface="宋体" charset="-122"/>
                </a:rPr>
                <a:t>V2</a:t>
              </a:r>
              <a:endParaRPr lang="en-US" altLang="zh-CN" b="1" dirty="0">
                <a:latin typeface="Verdana" pitchFamily="34" charset="0"/>
                <a:ea typeface="宋体" charset="-122"/>
              </a:endParaRPr>
            </a:p>
          </p:txBody>
        </p:sp>
        <p:sp>
          <p:nvSpPr>
            <p:cNvPr id="29" name="Oval 9"/>
            <p:cNvSpPr>
              <a:spLocks noChangeArrowheads="1"/>
            </p:cNvSpPr>
            <p:nvPr/>
          </p:nvSpPr>
          <p:spPr bwMode="auto">
            <a:xfrm>
              <a:off x="4049" y="1485"/>
              <a:ext cx="432" cy="43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80000"/>
                </a:lnSpc>
              </a:pPr>
              <a:r>
                <a:rPr lang="en-US" altLang="zh-CN" b="1" dirty="0" err="1">
                  <a:latin typeface="Verdana" pitchFamily="34" charset="0"/>
                  <a:ea typeface="宋体" charset="-122"/>
                </a:rPr>
                <a:t>V3</a:t>
              </a:r>
              <a:endParaRPr lang="en-US" altLang="zh-CN" b="1" dirty="0">
                <a:latin typeface="Verdana" pitchFamily="34" charset="0"/>
                <a:ea typeface="宋体" charset="-122"/>
              </a:endParaRPr>
            </a:p>
          </p:txBody>
        </p:sp>
        <p:sp>
          <p:nvSpPr>
            <p:cNvPr id="30" name="Oval 10"/>
            <p:cNvSpPr>
              <a:spLocks noChangeArrowheads="1"/>
            </p:cNvSpPr>
            <p:nvPr/>
          </p:nvSpPr>
          <p:spPr bwMode="auto">
            <a:xfrm>
              <a:off x="3449" y="2050"/>
              <a:ext cx="432" cy="43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80000"/>
                </a:lnSpc>
              </a:pPr>
              <a:r>
                <a:rPr lang="en-US" altLang="zh-CN" b="1" dirty="0" err="1">
                  <a:latin typeface="Verdana" pitchFamily="34" charset="0"/>
                  <a:ea typeface="宋体" charset="-122"/>
                </a:rPr>
                <a:t>V4</a:t>
              </a:r>
              <a:endParaRPr lang="en-US" altLang="zh-CN" b="1" dirty="0">
                <a:latin typeface="Verdana" pitchFamily="34" charset="0"/>
                <a:ea typeface="宋体" charset="-122"/>
              </a:endParaRPr>
            </a:p>
          </p:txBody>
        </p:sp>
        <p:sp>
          <p:nvSpPr>
            <p:cNvPr id="31" name="Oval 11"/>
            <p:cNvSpPr>
              <a:spLocks noChangeArrowheads="1"/>
            </p:cNvSpPr>
            <p:nvPr/>
          </p:nvSpPr>
          <p:spPr bwMode="auto">
            <a:xfrm>
              <a:off x="4649" y="2041"/>
              <a:ext cx="432" cy="43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80000"/>
                </a:lnSpc>
              </a:pPr>
              <a:r>
                <a:rPr lang="en-US" altLang="zh-CN" b="1" dirty="0" err="1">
                  <a:latin typeface="Verdana" pitchFamily="34" charset="0"/>
                  <a:ea typeface="宋体" charset="-122"/>
                </a:rPr>
                <a:t>V5</a:t>
              </a:r>
              <a:endParaRPr lang="en-US" altLang="zh-CN" b="1" dirty="0">
                <a:latin typeface="Verdana" pitchFamily="34" charset="0"/>
                <a:ea typeface="宋体" charset="-122"/>
              </a:endParaRPr>
            </a:p>
          </p:txBody>
        </p:sp>
        <p:cxnSp>
          <p:nvCxnSpPr>
            <p:cNvPr id="32" name="AutoShape 12"/>
            <p:cNvCxnSpPr>
              <a:cxnSpLocks noChangeShapeType="1"/>
              <a:stCxn id="27" idx="6"/>
              <a:endCxn id="28" idx="2"/>
            </p:cNvCxnSpPr>
            <p:nvPr/>
          </p:nvCxnSpPr>
          <p:spPr bwMode="auto">
            <a:xfrm>
              <a:off x="3890" y="1145"/>
              <a:ext cx="750"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13"/>
            <p:cNvCxnSpPr>
              <a:cxnSpLocks noChangeShapeType="1"/>
              <a:stCxn id="27" idx="4"/>
              <a:endCxn id="30" idx="0"/>
            </p:cNvCxnSpPr>
            <p:nvPr/>
          </p:nvCxnSpPr>
          <p:spPr bwMode="auto">
            <a:xfrm>
              <a:off x="3665" y="1370"/>
              <a:ext cx="0" cy="671"/>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14"/>
            <p:cNvCxnSpPr>
              <a:cxnSpLocks noChangeShapeType="1"/>
              <a:stCxn id="30" idx="7"/>
              <a:endCxn id="29" idx="3"/>
            </p:cNvCxnSpPr>
            <p:nvPr/>
          </p:nvCxnSpPr>
          <p:spPr bwMode="auto">
            <a:xfrm flipV="1">
              <a:off x="3818" y="1863"/>
              <a:ext cx="294" cy="241"/>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15"/>
            <p:cNvCxnSpPr>
              <a:cxnSpLocks noChangeShapeType="1"/>
              <a:stCxn id="29" idx="5"/>
              <a:endCxn id="31" idx="1"/>
            </p:cNvCxnSpPr>
            <p:nvPr/>
          </p:nvCxnSpPr>
          <p:spPr bwMode="auto">
            <a:xfrm>
              <a:off x="4418" y="1863"/>
              <a:ext cx="294" cy="232"/>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16"/>
            <p:cNvCxnSpPr>
              <a:cxnSpLocks noChangeShapeType="1"/>
              <a:stCxn id="28" idx="4"/>
              <a:endCxn id="31" idx="0"/>
            </p:cNvCxnSpPr>
            <p:nvPr/>
          </p:nvCxnSpPr>
          <p:spPr bwMode="auto">
            <a:xfrm>
              <a:off x="4865" y="1370"/>
              <a:ext cx="0" cy="662"/>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17"/>
            <p:cNvCxnSpPr>
              <a:cxnSpLocks noChangeShapeType="1"/>
              <a:stCxn id="29" idx="7"/>
              <a:endCxn id="28" idx="3"/>
            </p:cNvCxnSpPr>
            <p:nvPr/>
          </p:nvCxnSpPr>
          <p:spPr bwMode="auto">
            <a:xfrm flipV="1">
              <a:off x="4418" y="1307"/>
              <a:ext cx="294" cy="232"/>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Oval 18"/>
            <p:cNvSpPr>
              <a:spLocks noChangeArrowheads="1"/>
            </p:cNvSpPr>
            <p:nvPr/>
          </p:nvSpPr>
          <p:spPr bwMode="auto">
            <a:xfrm>
              <a:off x="3449" y="2732"/>
              <a:ext cx="432" cy="43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80000"/>
                </a:lnSpc>
              </a:pPr>
              <a:r>
                <a:rPr lang="en-US" altLang="zh-CN" b="1" dirty="0" err="1">
                  <a:latin typeface="Verdana" pitchFamily="34" charset="0"/>
                  <a:ea typeface="宋体" charset="-122"/>
                </a:rPr>
                <a:t>V6</a:t>
              </a:r>
              <a:endParaRPr lang="en-US" altLang="zh-CN" b="1" dirty="0">
                <a:latin typeface="Verdana" pitchFamily="34" charset="0"/>
                <a:ea typeface="宋体" charset="-122"/>
              </a:endParaRPr>
            </a:p>
          </p:txBody>
        </p:sp>
        <p:sp>
          <p:nvSpPr>
            <p:cNvPr id="39" name="Oval 19"/>
            <p:cNvSpPr>
              <a:spLocks noChangeArrowheads="1"/>
            </p:cNvSpPr>
            <p:nvPr/>
          </p:nvSpPr>
          <p:spPr bwMode="auto">
            <a:xfrm>
              <a:off x="4649" y="2732"/>
              <a:ext cx="432" cy="432"/>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lnSpc>
                  <a:spcPct val="80000"/>
                </a:lnSpc>
              </a:pPr>
              <a:r>
                <a:rPr lang="en-US" altLang="zh-CN" b="1" dirty="0" err="1">
                  <a:latin typeface="Verdana" pitchFamily="34" charset="0"/>
                  <a:ea typeface="宋体" charset="-122"/>
                </a:rPr>
                <a:t>V7</a:t>
              </a:r>
              <a:endParaRPr lang="en-US" altLang="zh-CN" b="1" dirty="0">
                <a:latin typeface="Verdana" pitchFamily="34" charset="0"/>
                <a:ea typeface="宋体" charset="-122"/>
              </a:endParaRPr>
            </a:p>
          </p:txBody>
        </p:sp>
        <p:cxnSp>
          <p:nvCxnSpPr>
            <p:cNvPr id="40" name="AutoShape 20"/>
            <p:cNvCxnSpPr>
              <a:cxnSpLocks noChangeShapeType="1"/>
              <a:stCxn id="38" idx="6"/>
              <a:endCxn id="39" idx="2"/>
            </p:cNvCxnSpPr>
            <p:nvPr/>
          </p:nvCxnSpPr>
          <p:spPr bwMode="auto">
            <a:xfrm>
              <a:off x="3890" y="2948"/>
              <a:ext cx="750"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
          <p:cNvSpPr>
            <a:spLocks noChangeArrowheads="1"/>
          </p:cNvSpPr>
          <p:nvPr/>
        </p:nvSpPr>
        <p:spPr bwMode="auto">
          <a:xfrm>
            <a:off x="15759" y="6094938"/>
            <a:ext cx="8336713" cy="692150"/>
          </a:xfrm>
          <a:prstGeom prst="rect">
            <a:avLst/>
          </a:prstGeom>
          <a:noFill/>
          <a:ln w="38100">
            <a:noFill/>
            <a:miter lim="800000"/>
            <a:headEnd/>
            <a:tailEnd/>
          </a:ln>
          <a:effectLst/>
          <a:extLst/>
        </p:spPr>
        <p:txBody>
          <a:bodyPr/>
          <a:lstStyle/>
          <a:p>
            <a:pPr>
              <a:lnSpc>
                <a:spcPct val="140000"/>
              </a:lnSpc>
            </a:pPr>
            <a:r>
              <a:rPr lang="zh-CN" altLang="en-US" sz="2400" b="1" dirty="0">
                <a:solidFill>
                  <a:srgbClr val="CC0000"/>
                </a:solidFill>
                <a:latin typeface="Verdana" panose="020B0604030504040204" pitchFamily="34" charset="0"/>
                <a:ea typeface="微软雅黑" panose="020B0503020204020204" pitchFamily="34" charset="-122"/>
              </a:rPr>
              <a:t>思考</a:t>
            </a:r>
            <a:r>
              <a:rPr lang="zh-CN" altLang="en-US" sz="2400" b="1">
                <a:solidFill>
                  <a:srgbClr val="CC0000"/>
                </a:solidFill>
                <a:latin typeface="Verdana" panose="020B0604030504040204" pitchFamily="34" charset="0"/>
                <a:ea typeface="微软雅黑" panose="020B0503020204020204" pitchFamily="34" charset="-122"/>
              </a:rPr>
              <a:t>：</a:t>
            </a:r>
            <a:r>
              <a:rPr lang="en-US" altLang="zh-CN" sz="2400" b="1">
                <a:solidFill>
                  <a:schemeClr val="bg2">
                    <a:lumMod val="10000"/>
                  </a:schemeClr>
                </a:solidFill>
                <a:latin typeface="Verdana" pitchFamily="34" charset="0"/>
                <a:ea typeface="微软雅黑" panose="020B0503020204020204" pitchFamily="34" charset="-122"/>
              </a:rPr>
              <a:t>traverse</a:t>
            </a:r>
            <a:r>
              <a:rPr lang="zh-CN" altLang="en-US" sz="2400" b="1" dirty="0">
                <a:solidFill>
                  <a:schemeClr val="bg2">
                    <a:lumMod val="10000"/>
                  </a:schemeClr>
                </a:solidFill>
                <a:latin typeface="Verdana" pitchFamily="34" charset="0"/>
                <a:ea typeface="微软雅黑" panose="020B0503020204020204" pitchFamily="34" charset="-122"/>
              </a:rPr>
              <a:t>函数</a:t>
            </a:r>
            <a:r>
              <a:rPr lang="zh-CN" altLang="en-US" sz="2400" b="1">
                <a:solidFill>
                  <a:schemeClr val="bg2">
                    <a:lumMod val="10000"/>
                  </a:schemeClr>
                </a:solidFill>
                <a:latin typeface="Verdana" pitchFamily="34" charset="0"/>
                <a:ea typeface="微软雅黑" panose="020B0503020204020204" pitchFamily="34" charset="-122"/>
              </a:rPr>
              <a:t>调用</a:t>
            </a:r>
            <a:r>
              <a:rPr lang="en-US" altLang="zh-CN" sz="2400" b="1">
                <a:solidFill>
                  <a:schemeClr val="bg2">
                    <a:lumMod val="10000"/>
                  </a:schemeClr>
                </a:solidFill>
                <a:latin typeface="Verdana" pitchFamily="34" charset="0"/>
                <a:ea typeface="微软雅黑" panose="020B0503020204020204" pitchFamily="34" charset="-122"/>
              </a:rPr>
              <a:t>DFS(G, i</a:t>
            </a:r>
            <a:r>
              <a:rPr lang="en-US" altLang="zh-CN" sz="2400" b="1" dirty="0">
                <a:solidFill>
                  <a:schemeClr val="bg2">
                    <a:lumMod val="10000"/>
                  </a:schemeClr>
                </a:solidFill>
                <a:latin typeface="Verdana" pitchFamily="34" charset="0"/>
                <a:ea typeface="微软雅黑" panose="020B0503020204020204" pitchFamily="34" charset="-122"/>
              </a:rPr>
              <a:t>)</a:t>
            </a:r>
            <a:r>
              <a:rPr lang="zh-CN" altLang="en-US" sz="2400" b="1" dirty="0">
                <a:solidFill>
                  <a:schemeClr val="bg2">
                    <a:lumMod val="10000"/>
                  </a:schemeClr>
                </a:solidFill>
                <a:latin typeface="Verdana" pitchFamily="34" charset="0"/>
                <a:ea typeface="微软雅黑" panose="020B0503020204020204" pitchFamily="34" charset="-122"/>
              </a:rPr>
              <a:t>的次数由什么决定？</a:t>
            </a:r>
          </a:p>
        </p:txBody>
      </p:sp>
    </p:spTree>
    <p:extLst>
      <p:ext uri="{BB962C8B-B14F-4D97-AF65-F5344CB8AC3E}">
        <p14:creationId xmlns:p14="http://schemas.microsoft.com/office/powerpoint/2010/main" val="206818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zh-CN" altLang="en-US"/>
              <a:t>有向图</a:t>
            </a:r>
            <a:r>
              <a:rPr lang="zh-CN" altLang="en-US">
                <a:solidFill>
                  <a:schemeClr val="bg2">
                    <a:lumMod val="10000"/>
                  </a:schemeClr>
                </a:solidFill>
              </a:rPr>
              <a:t>邻接表的数据结构</a:t>
            </a:r>
            <a:endParaRPr lang="zh-CN" altLang="en-US" dirty="0">
              <a:solidFill>
                <a:schemeClr val="bg2">
                  <a:lumMod val="10000"/>
                </a:schemeClr>
              </a:solidFill>
            </a:endParaRPr>
          </a:p>
        </p:txBody>
      </p:sp>
      <p:sp>
        <p:nvSpPr>
          <p:cNvPr id="690179" name="Rectangle 3"/>
          <p:cNvSpPr>
            <a:spLocks noGrp="1" noChangeArrowheads="1"/>
          </p:cNvSpPr>
          <p:nvPr>
            <p:ph idx="1"/>
          </p:nvPr>
        </p:nvSpPr>
        <p:spPr>
          <a:xfrm>
            <a:off x="0" y="872716"/>
            <a:ext cx="9144000" cy="5959884"/>
          </a:xfrm>
        </p:spPr>
        <p:txBody>
          <a:bodyPr>
            <a:noAutofit/>
          </a:bodyPr>
          <a:lstStyle/>
          <a:p>
            <a:pPr marL="0" indent="0" eaLnBrk="1" hangingPunct="1">
              <a:lnSpc>
                <a:spcPct val="145000"/>
              </a:lnSpc>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typedef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struct node</a:t>
            </a:r>
            <a:r>
              <a:rPr kumimoji="1" lang="en-US" altLang="zh-CN" b="1">
                <a:latin typeface="Verdana" panose="020B0604030504040204" pitchFamily="34" charset="0"/>
                <a:ea typeface="Verdana" panose="020B0604030504040204" pitchFamily="34" charset="0"/>
                <a:cs typeface="Verdana" panose="020B0604030504040204" pitchFamily="34" charset="0"/>
              </a:rPr>
              <a:t>{</a:t>
            </a:r>
          </a:p>
          <a:p>
            <a:pPr marL="0" indent="0" eaLnBrk="1" hangingPunct="1">
              <a:lnSpc>
                <a:spcPct val="145000"/>
              </a:lnSpc>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      int adjvex;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邻接点</a:t>
            </a:r>
          </a:p>
          <a:p>
            <a:pPr marL="0" indent="0" eaLnBrk="1" hangingPunct="1">
              <a:lnSpc>
                <a:spcPct val="145000"/>
              </a:lnSpc>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struct node *</a:t>
            </a:r>
            <a:r>
              <a:rPr kumimoji="1" lang="en-US" altLang="zh-CN" b="1">
                <a:latin typeface="Verdana" panose="020B0604030504040204" pitchFamily="34" charset="0"/>
                <a:ea typeface="Verdana" panose="020B0604030504040204" pitchFamily="34" charset="0"/>
                <a:cs typeface="Verdana" panose="020B0604030504040204" pitchFamily="34" charset="0"/>
              </a:rPr>
              <a:t>nextarc;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下一邻接点指针</a:t>
            </a:r>
          </a:p>
          <a:p>
            <a:pPr marL="0" indent="0" eaLnBrk="1" hangingPunct="1">
              <a:lnSpc>
                <a:spcPct val="145000"/>
              </a:lnSpc>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latin typeface="Verdana" panose="020B0604030504040204" pitchFamily="34" charset="0"/>
                <a:ea typeface="Verdana" panose="020B0604030504040204" pitchFamily="34" charset="0"/>
                <a:cs typeface="Verdana" panose="020B0604030504040204" pitchFamily="34" charset="0"/>
              </a:rPr>
              <a:t>int nv, ne;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数据域</a:t>
            </a:r>
          </a:p>
          <a:p>
            <a:pPr marL="0" indent="0" eaLnBrk="1" hangingPunct="1">
              <a:lnSpc>
                <a:spcPct val="145000"/>
              </a:lnSpc>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a:t>
            </a:r>
            <a:r>
              <a:rPr kumimoji="1"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ENode</a:t>
            </a:r>
            <a:r>
              <a:rPr kumimoji="1" lang="zh-CN" altLang="en-US" b="1">
                <a:latin typeface="Verdana" panose="020B0604030504040204" pitchFamily="34" charset="0"/>
                <a:cs typeface="Verdana" panose="020B0604030504040204" pitchFamily="34" charset="0"/>
              </a:rPr>
              <a:t>；      </a:t>
            </a:r>
            <a:endParaRPr kumimoji="1" lang="en-US" altLang="zh-CN" b="1">
              <a:latin typeface="Verdana" panose="020B0604030504040204" pitchFamily="34" charset="0"/>
              <a:cs typeface="Verdana" panose="020B0604030504040204" pitchFamily="34" charset="0"/>
            </a:endParaRPr>
          </a:p>
          <a:p>
            <a:pPr marL="0" indent="0" eaLnBrk="1" hangingPunct="1">
              <a:lnSpc>
                <a:spcPct val="145000"/>
              </a:lnSpc>
              <a:buClr>
                <a:srgbClr val="FF0000"/>
              </a:buClr>
              <a:buNone/>
            </a:pPr>
            <a:endParaRPr kumimoji="1" lang="zh-CN" altLang="en-US" b="1">
              <a:latin typeface="Verdana" panose="020B0604030504040204" pitchFamily="34" charset="0"/>
              <a:cs typeface="Verdana" panose="020B0604030504040204" pitchFamily="34" charset="0"/>
            </a:endParaRPr>
          </a:p>
          <a:p>
            <a:pPr marL="0" indent="0" eaLnBrk="1" hangingPunct="1">
              <a:lnSpc>
                <a:spcPct val="145000"/>
              </a:lnSpc>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typedef struct vnode{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表头结点</a:t>
            </a:r>
          </a:p>
          <a:p>
            <a:pPr marL="0" indent="0" eaLnBrk="1" hangingPunct="1">
              <a:lnSpc>
                <a:spcPct val="145000"/>
              </a:lnSpc>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latin typeface="Verdana" panose="020B0604030504040204" pitchFamily="34" charset="0"/>
                <a:ea typeface="Verdana" panose="020B0604030504040204" pitchFamily="34" charset="0"/>
                <a:cs typeface="Verdana" panose="020B0604030504040204" pitchFamily="34" charset="0"/>
              </a:rPr>
              <a:t>ElemType data;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顶点域</a:t>
            </a:r>
          </a:p>
          <a:p>
            <a:pPr marL="0" indent="0" eaLnBrk="1" hangingPunct="1">
              <a:lnSpc>
                <a:spcPct val="145000"/>
              </a:lnSpc>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EdgeNode *</a:t>
            </a:r>
            <a:r>
              <a:rPr kumimoji="1" lang="en-US" altLang="zh-CN" b="1">
                <a:latin typeface="Verdana" panose="020B0604030504040204" pitchFamily="34" charset="0"/>
                <a:ea typeface="Verdana" panose="020B0604030504040204" pitchFamily="34" charset="0"/>
                <a:cs typeface="Verdana" panose="020B0604030504040204" pitchFamily="34" charset="0"/>
              </a:rPr>
              <a:t>firstarc;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边的表头指针</a:t>
            </a:r>
          </a:p>
          <a:p>
            <a:pPr marL="0" indent="0" eaLnBrk="1" hangingPunct="1">
              <a:lnSpc>
                <a:spcPct val="145000"/>
              </a:lnSpc>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a:t>
            </a:r>
            <a:r>
              <a:rPr kumimoji="1"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VNode</a:t>
            </a:r>
            <a:r>
              <a:rPr kumimoji="1" lang="en-US" altLang="zh-CN" b="1">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1577245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9" name="Text Box 3"/>
          <p:cNvSpPr txBox="1">
            <a:spLocks noChangeArrowheads="1"/>
          </p:cNvSpPr>
          <p:nvPr/>
        </p:nvSpPr>
        <p:spPr bwMode="auto">
          <a:xfrm>
            <a:off x="0" y="737666"/>
            <a:ext cx="9144000" cy="6049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ts val="0"/>
              </a:spcBef>
            </a:pPr>
            <a:r>
              <a:rPr lang="en-US" altLang="zh-CN" sz="2400" b="1">
                <a:solidFill>
                  <a:schemeClr val="bg2">
                    <a:lumMod val="10000"/>
                  </a:schemeClr>
                </a:solidFill>
                <a:latin typeface="Verdana" pitchFamily="34" charset="0"/>
              </a:rPr>
              <a:t>void </a:t>
            </a:r>
            <a:r>
              <a:rPr lang="en-US" altLang="zh-CN" sz="2400" b="1">
                <a:solidFill>
                  <a:srgbClr val="FF0000"/>
                </a:solidFill>
                <a:latin typeface="Verdana" pitchFamily="34" charset="0"/>
              </a:rPr>
              <a:t>DFS</a:t>
            </a:r>
            <a:r>
              <a:rPr lang="en-US" altLang="zh-CN" sz="2400" b="1">
                <a:solidFill>
                  <a:schemeClr val="bg2">
                    <a:lumMod val="10000"/>
                  </a:schemeClr>
                </a:solidFill>
                <a:latin typeface="Verdana" pitchFamily="34" charset="0"/>
              </a:rPr>
              <a:t>(</a:t>
            </a:r>
            <a:r>
              <a:rPr lang="en-US" altLang="zh-CN" sz="2400" b="1">
                <a:solidFill>
                  <a:srgbClr val="3333FF"/>
                </a:solidFill>
                <a:latin typeface="Verdana" pitchFamily="34" charset="0"/>
              </a:rPr>
              <a:t>TGraph *</a:t>
            </a:r>
            <a:r>
              <a:rPr lang="en-US" altLang="zh-CN" sz="2400" b="1">
                <a:solidFill>
                  <a:schemeClr val="bg2">
                    <a:lumMod val="10000"/>
                  </a:schemeClr>
                </a:solidFill>
                <a:latin typeface="Verdana" pitchFamily="34" charset="0"/>
              </a:rPr>
              <a:t>G, int i){   </a:t>
            </a:r>
            <a:r>
              <a:rPr lang="en-US" altLang="zh-CN"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图</a:t>
            </a:r>
            <a:r>
              <a:rPr lang="en-US" altLang="zh-CN"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G</a:t>
            </a:r>
            <a:r>
              <a:rPr lang="zh-CN" altLang="en-US"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采用邻接表存储</a:t>
            </a:r>
            <a:endParaRPr lang="en-US" altLang="zh-CN" sz="2400" b="1">
              <a:solidFill>
                <a:schemeClr val="bg2">
                  <a:lumMod val="10000"/>
                </a:schemeClr>
              </a:solidFill>
              <a:latin typeface="Verdana" pitchFamily="34" charset="0"/>
            </a:endParaRPr>
          </a:p>
          <a:p>
            <a:pPr>
              <a:lnSpc>
                <a:spcPct val="150000"/>
              </a:lnSpc>
              <a:spcBef>
                <a:spcPts val="0"/>
              </a:spcBef>
            </a:pPr>
            <a:r>
              <a:rPr lang="en-US" altLang="zh-CN" sz="2400" b="1">
                <a:solidFill>
                  <a:schemeClr val="bg2">
                    <a:lumMod val="10000"/>
                  </a:schemeClr>
                </a:solidFill>
                <a:latin typeface="Verdana" pitchFamily="34" charset="0"/>
              </a:rPr>
              <a:t>      ENode *p;</a:t>
            </a:r>
          </a:p>
          <a:p>
            <a:pPr>
              <a:lnSpc>
                <a:spcPct val="150000"/>
              </a:lnSpc>
              <a:spcBef>
                <a:spcPts val="0"/>
              </a:spcBef>
            </a:pPr>
            <a:r>
              <a:rPr lang="en-US" altLang="zh-CN" sz="2400" b="1">
                <a:solidFill>
                  <a:schemeClr val="bg2">
                    <a:lumMod val="10000"/>
                  </a:schemeClr>
                </a:solidFill>
                <a:latin typeface="Verdana" pitchFamily="34" charset="0"/>
              </a:rPr>
              <a:t>      printf("%c", G-&gt;adjlist[i].vertex);  </a:t>
            </a:r>
            <a:r>
              <a:rPr lang="en-US" altLang="zh-CN" sz="2400" b="1">
                <a:solidFill>
                  <a:srgbClr val="006600"/>
                </a:solidFill>
                <a:latin typeface="微软雅黑" panose="020B0503020204020204" pitchFamily="34" charset="-122"/>
                <a:ea typeface="微软雅黑" panose="020B0503020204020204" pitchFamily="34" charset="-122"/>
              </a:rPr>
              <a:t>// </a:t>
            </a:r>
            <a:r>
              <a:rPr lang="zh-CN" altLang="en-US" sz="2400" b="1">
                <a:solidFill>
                  <a:srgbClr val="006600"/>
                </a:solidFill>
                <a:latin typeface="微软雅黑" panose="020B0503020204020204" pitchFamily="34" charset="-122"/>
                <a:ea typeface="微软雅黑" panose="020B0503020204020204" pitchFamily="34" charset="-122"/>
              </a:rPr>
              <a:t>访问顶点</a:t>
            </a:r>
            <a:r>
              <a:rPr lang="en-US" altLang="zh-CN" sz="2400" b="1">
                <a:solidFill>
                  <a:srgbClr val="006600"/>
                </a:solidFill>
                <a:latin typeface="微软雅黑" panose="020B0503020204020204" pitchFamily="34" charset="-122"/>
                <a:ea typeface="微软雅黑" panose="020B0503020204020204" pitchFamily="34" charset="-122"/>
              </a:rPr>
              <a:t>vi</a:t>
            </a:r>
          </a:p>
          <a:p>
            <a:pPr>
              <a:lnSpc>
                <a:spcPct val="150000"/>
              </a:lnSpc>
              <a:spcBef>
                <a:spcPts val="0"/>
              </a:spcBef>
            </a:pPr>
            <a:r>
              <a:rPr lang="en-US" altLang="zh-CN" sz="2400" b="1">
                <a:solidFill>
                  <a:schemeClr val="bg2">
                    <a:lumMod val="10000"/>
                  </a:schemeClr>
                </a:solidFill>
                <a:latin typeface="Verdana" pitchFamily="34" charset="0"/>
              </a:rPr>
              <a:t>      visited[i] = 1;                       </a:t>
            </a:r>
            <a:r>
              <a:rPr lang="en-US" altLang="zh-CN" sz="2400" b="1">
                <a:solidFill>
                  <a:srgbClr val="006600"/>
                </a:solidFill>
                <a:latin typeface="微软雅黑" panose="020B0503020204020204" pitchFamily="34" charset="-122"/>
                <a:ea typeface="微软雅黑" panose="020B0503020204020204" pitchFamily="34" charset="-122"/>
              </a:rPr>
              <a:t>// </a:t>
            </a:r>
            <a:r>
              <a:rPr lang="zh-CN" altLang="en-US" sz="2400" b="1">
                <a:solidFill>
                  <a:srgbClr val="006600"/>
                </a:solidFill>
                <a:latin typeface="微软雅黑" panose="020B0503020204020204" pitchFamily="34" charset="-122"/>
                <a:ea typeface="微软雅黑" panose="020B0503020204020204" pitchFamily="34" charset="-122"/>
              </a:rPr>
              <a:t>标记</a:t>
            </a:r>
            <a:r>
              <a:rPr lang="en-US" altLang="zh-CN" sz="2400" b="1">
                <a:solidFill>
                  <a:srgbClr val="006600"/>
                </a:solidFill>
                <a:latin typeface="微软雅黑" panose="020B0503020204020204" pitchFamily="34" charset="-122"/>
                <a:ea typeface="微软雅黑" panose="020B0503020204020204" pitchFamily="34" charset="-122"/>
              </a:rPr>
              <a:t>vi</a:t>
            </a:r>
            <a:r>
              <a:rPr lang="zh-CN" altLang="en-US" sz="2400" b="1">
                <a:solidFill>
                  <a:srgbClr val="006600"/>
                </a:solidFill>
                <a:latin typeface="微软雅黑" panose="020B0503020204020204" pitchFamily="34" charset="-122"/>
                <a:ea typeface="微软雅黑" panose="020B0503020204020204" pitchFamily="34" charset="-122"/>
              </a:rPr>
              <a:t>已访问</a:t>
            </a:r>
          </a:p>
          <a:p>
            <a:pPr>
              <a:lnSpc>
                <a:spcPct val="150000"/>
              </a:lnSpc>
              <a:spcBef>
                <a:spcPts val="0"/>
              </a:spcBef>
            </a:pPr>
            <a:r>
              <a:rPr lang="zh-CN" altLang="en-US" sz="2400" b="1">
                <a:solidFill>
                  <a:schemeClr val="bg2">
                    <a:lumMod val="10000"/>
                  </a:schemeClr>
                </a:solidFill>
                <a:latin typeface="Verdana" pitchFamily="34" charset="0"/>
              </a:rPr>
              <a:t>      </a:t>
            </a:r>
            <a:r>
              <a:rPr lang="en-US" altLang="zh-CN" sz="2400" b="1">
                <a:solidFill>
                  <a:schemeClr val="bg2">
                    <a:lumMod val="10000"/>
                  </a:schemeClr>
                </a:solidFill>
                <a:latin typeface="Verdana" pitchFamily="34" charset="0"/>
              </a:rPr>
              <a:t>p = G-&gt;adjlist[i].firstarc;    </a:t>
            </a:r>
            <a:r>
              <a:rPr lang="en-US" altLang="zh-CN" sz="2400" b="1">
                <a:solidFill>
                  <a:srgbClr val="006600"/>
                </a:solidFill>
                <a:latin typeface="微软雅黑" panose="020B0503020204020204" pitchFamily="34" charset="-122"/>
                <a:ea typeface="微软雅黑" panose="020B0503020204020204" pitchFamily="34" charset="-122"/>
              </a:rPr>
              <a:t>// </a:t>
            </a:r>
            <a:r>
              <a:rPr lang="zh-CN" altLang="en-US" sz="2400" b="1">
                <a:solidFill>
                  <a:srgbClr val="006600"/>
                </a:solidFill>
                <a:latin typeface="微软雅黑" panose="020B0503020204020204" pitchFamily="34" charset="-122"/>
                <a:ea typeface="微软雅黑" panose="020B0503020204020204" pitchFamily="34" charset="-122"/>
              </a:rPr>
              <a:t>取</a:t>
            </a:r>
            <a:r>
              <a:rPr lang="en-US" altLang="zh-CN" sz="2400" b="1">
                <a:solidFill>
                  <a:srgbClr val="006600"/>
                </a:solidFill>
                <a:latin typeface="微软雅黑" panose="020B0503020204020204" pitchFamily="34" charset="-122"/>
                <a:ea typeface="微软雅黑" panose="020B0503020204020204" pitchFamily="34" charset="-122"/>
              </a:rPr>
              <a:t>vi</a:t>
            </a:r>
            <a:r>
              <a:rPr lang="zh-CN" altLang="en-US" sz="2400" b="1">
                <a:solidFill>
                  <a:srgbClr val="006600"/>
                </a:solidFill>
                <a:latin typeface="微软雅黑" panose="020B0503020204020204" pitchFamily="34" charset="-122"/>
                <a:ea typeface="微软雅黑" panose="020B0503020204020204" pitchFamily="34" charset="-122"/>
              </a:rPr>
              <a:t>边表的头指针 </a:t>
            </a:r>
          </a:p>
          <a:p>
            <a:pPr>
              <a:lnSpc>
                <a:spcPct val="150000"/>
              </a:lnSpc>
              <a:spcBef>
                <a:spcPts val="0"/>
              </a:spcBef>
            </a:pPr>
            <a:r>
              <a:rPr lang="zh-CN" altLang="en-US" sz="2400" b="1">
                <a:solidFill>
                  <a:schemeClr val="bg2">
                    <a:lumMod val="10000"/>
                  </a:schemeClr>
                </a:solidFill>
                <a:latin typeface="Verdana" pitchFamily="34" charset="0"/>
              </a:rPr>
              <a:t>      </a:t>
            </a:r>
            <a:r>
              <a:rPr lang="en-US" altLang="zh-CN" sz="2400" b="1">
                <a:solidFill>
                  <a:schemeClr val="bg2">
                    <a:lumMod val="10000"/>
                  </a:schemeClr>
                </a:solidFill>
                <a:latin typeface="Verdana" pitchFamily="34" charset="0"/>
              </a:rPr>
              <a:t>while(p){   </a:t>
            </a:r>
            <a:r>
              <a:rPr lang="en-US" altLang="zh-CN" sz="2400" b="1">
                <a:solidFill>
                  <a:srgbClr val="006600"/>
                </a:solidFill>
                <a:latin typeface="微软雅黑" panose="020B0503020204020204" pitchFamily="34" charset="-122"/>
                <a:ea typeface="微软雅黑" panose="020B0503020204020204" pitchFamily="34" charset="-122"/>
              </a:rPr>
              <a:t>// </a:t>
            </a:r>
            <a:r>
              <a:rPr lang="zh-CN" altLang="en-US" sz="2400" b="1">
                <a:solidFill>
                  <a:srgbClr val="006600"/>
                </a:solidFill>
                <a:latin typeface="微软雅黑" panose="020B0503020204020204" pitchFamily="34" charset="-122"/>
                <a:ea typeface="微软雅黑" panose="020B0503020204020204" pitchFamily="34" charset="-122"/>
              </a:rPr>
              <a:t>依次搜索</a:t>
            </a:r>
            <a:r>
              <a:rPr lang="en-US" altLang="zh-CN" sz="2400" b="1">
                <a:solidFill>
                  <a:srgbClr val="006600"/>
                </a:solidFill>
                <a:latin typeface="微软雅黑" panose="020B0503020204020204" pitchFamily="34" charset="-122"/>
                <a:ea typeface="微软雅黑" panose="020B0503020204020204" pitchFamily="34" charset="-122"/>
              </a:rPr>
              <a:t>vi</a:t>
            </a:r>
            <a:r>
              <a:rPr lang="zh-CN" altLang="en-US" sz="2400" b="1">
                <a:solidFill>
                  <a:srgbClr val="006600"/>
                </a:solidFill>
                <a:latin typeface="微软雅黑" panose="020B0503020204020204" pitchFamily="34" charset="-122"/>
                <a:ea typeface="微软雅黑" panose="020B0503020204020204" pitchFamily="34" charset="-122"/>
              </a:rPr>
              <a:t>的邻接点</a:t>
            </a:r>
            <a:r>
              <a:rPr lang="en-US" altLang="zh-CN" sz="2400" b="1">
                <a:solidFill>
                  <a:srgbClr val="006600"/>
                </a:solidFill>
                <a:latin typeface="微软雅黑" panose="020B0503020204020204" pitchFamily="34" charset="-122"/>
                <a:ea typeface="微软雅黑" panose="020B0503020204020204" pitchFamily="34" charset="-122"/>
              </a:rPr>
              <a:t>vj </a:t>
            </a:r>
          </a:p>
          <a:p>
            <a:pPr>
              <a:lnSpc>
                <a:spcPct val="150000"/>
              </a:lnSpc>
              <a:spcBef>
                <a:spcPts val="0"/>
              </a:spcBef>
            </a:pPr>
            <a:r>
              <a:rPr lang="en-US" altLang="zh-CN" sz="2400" b="1">
                <a:solidFill>
                  <a:schemeClr val="bg2">
                    <a:lumMod val="10000"/>
                  </a:schemeClr>
                </a:solidFill>
                <a:latin typeface="Verdana" pitchFamily="34" charset="0"/>
              </a:rPr>
              <a:t>            if(!visited[p-&gt;adjvex])  </a:t>
            </a:r>
            <a:r>
              <a:rPr lang="en-US" altLang="zh-CN" sz="2400" b="1">
                <a:solidFill>
                  <a:srgbClr val="006600"/>
                </a:solidFill>
                <a:latin typeface="微软雅黑" panose="020B0503020204020204" pitchFamily="34" charset="-122"/>
                <a:ea typeface="微软雅黑" panose="020B0503020204020204" pitchFamily="34" charset="-122"/>
              </a:rPr>
              <a:t>// </a:t>
            </a:r>
            <a:r>
              <a:rPr lang="zh-CN" altLang="en-US" sz="2400" b="1">
                <a:solidFill>
                  <a:srgbClr val="006600"/>
                </a:solidFill>
                <a:latin typeface="微软雅黑" panose="020B0503020204020204" pitchFamily="34" charset="-122"/>
                <a:ea typeface="微软雅黑" panose="020B0503020204020204" pitchFamily="34" charset="-122"/>
              </a:rPr>
              <a:t>若</a:t>
            </a:r>
            <a:r>
              <a:rPr lang="en-US" altLang="zh-CN" sz="2400" b="1">
                <a:solidFill>
                  <a:srgbClr val="006600"/>
                </a:solidFill>
                <a:latin typeface="微软雅黑" panose="020B0503020204020204" pitchFamily="34" charset="-122"/>
                <a:ea typeface="微软雅黑" panose="020B0503020204020204" pitchFamily="34" charset="-122"/>
              </a:rPr>
              <a:t>vi</a:t>
            </a:r>
            <a:r>
              <a:rPr lang="zh-CN" altLang="en-US" sz="2400" b="1">
                <a:solidFill>
                  <a:srgbClr val="006600"/>
                </a:solidFill>
                <a:latin typeface="微软雅黑" panose="020B0503020204020204" pitchFamily="34" charset="-122"/>
                <a:ea typeface="微软雅黑" panose="020B0503020204020204" pitchFamily="34" charset="-122"/>
              </a:rPr>
              <a:t>尚未被访问 </a:t>
            </a:r>
          </a:p>
          <a:p>
            <a:pPr>
              <a:lnSpc>
                <a:spcPct val="150000"/>
              </a:lnSpc>
              <a:spcBef>
                <a:spcPts val="0"/>
              </a:spcBef>
            </a:pPr>
            <a:r>
              <a:rPr lang="zh-CN" altLang="en-US" sz="2400" b="1">
                <a:solidFill>
                  <a:schemeClr val="bg2">
                    <a:lumMod val="10000"/>
                  </a:schemeClr>
                </a:solidFill>
                <a:latin typeface="Verdana" pitchFamily="34" charset="0"/>
              </a:rPr>
              <a:t>                  </a:t>
            </a:r>
            <a:r>
              <a:rPr lang="en-US" altLang="zh-CN" sz="2400" b="1">
                <a:solidFill>
                  <a:srgbClr val="FF0000"/>
                </a:solidFill>
                <a:latin typeface="Verdana" pitchFamily="34" charset="0"/>
              </a:rPr>
              <a:t>DFS</a:t>
            </a:r>
            <a:r>
              <a:rPr lang="en-US" altLang="zh-CN" sz="2400" b="1">
                <a:solidFill>
                  <a:schemeClr val="bg2">
                    <a:lumMod val="10000"/>
                  </a:schemeClr>
                </a:solidFill>
                <a:latin typeface="Verdana" pitchFamily="34" charset="0"/>
              </a:rPr>
              <a:t>(G, p-&gt;adjvex); </a:t>
            </a:r>
            <a:r>
              <a:rPr lang="zh-CN" altLang="en-US" sz="2400" b="1">
                <a:solidFill>
                  <a:schemeClr val="bg2">
                    <a:lumMod val="10000"/>
                  </a:schemeClr>
                </a:solidFill>
                <a:latin typeface="Verdana" pitchFamily="34" charset="0"/>
              </a:rPr>
              <a:t> </a:t>
            </a:r>
          </a:p>
          <a:p>
            <a:pPr>
              <a:lnSpc>
                <a:spcPct val="150000"/>
              </a:lnSpc>
              <a:spcBef>
                <a:spcPts val="0"/>
              </a:spcBef>
            </a:pPr>
            <a:r>
              <a:rPr lang="zh-CN" altLang="en-US" sz="2400" b="1">
                <a:solidFill>
                  <a:schemeClr val="bg2">
                    <a:lumMod val="10000"/>
                  </a:schemeClr>
                </a:solidFill>
                <a:latin typeface="Verdana" pitchFamily="34" charset="0"/>
              </a:rPr>
              <a:t>            </a:t>
            </a:r>
            <a:r>
              <a:rPr lang="en-US" altLang="zh-CN" sz="2400" b="1">
                <a:solidFill>
                  <a:schemeClr val="bg2">
                    <a:lumMod val="10000"/>
                  </a:schemeClr>
                </a:solidFill>
                <a:latin typeface="Verdana" pitchFamily="34" charset="0"/>
              </a:rPr>
              <a:t>p = p-&gt;nextarc;             </a:t>
            </a:r>
            <a:r>
              <a:rPr lang="en-US" altLang="zh-CN" sz="2400" b="1">
                <a:solidFill>
                  <a:srgbClr val="006600"/>
                </a:solidFill>
                <a:latin typeface="微软雅黑" panose="020B0503020204020204" pitchFamily="34" charset="-122"/>
                <a:ea typeface="微软雅黑" panose="020B0503020204020204" pitchFamily="34" charset="-122"/>
              </a:rPr>
              <a:t>// </a:t>
            </a:r>
            <a:r>
              <a:rPr lang="zh-CN" altLang="en-US" sz="2400" b="1">
                <a:solidFill>
                  <a:srgbClr val="006600"/>
                </a:solidFill>
                <a:latin typeface="微软雅黑" panose="020B0503020204020204" pitchFamily="34" charset="-122"/>
                <a:ea typeface="微软雅黑" panose="020B0503020204020204" pitchFamily="34" charset="-122"/>
              </a:rPr>
              <a:t>取</a:t>
            </a:r>
            <a:r>
              <a:rPr lang="en-US" altLang="zh-CN" sz="2400" b="1">
                <a:solidFill>
                  <a:srgbClr val="006600"/>
                </a:solidFill>
                <a:latin typeface="微软雅黑" panose="020B0503020204020204" pitchFamily="34" charset="-122"/>
                <a:ea typeface="微软雅黑" panose="020B0503020204020204" pitchFamily="34" charset="-122"/>
              </a:rPr>
              <a:t>vi</a:t>
            </a:r>
            <a:r>
              <a:rPr lang="zh-CN" altLang="en-US" sz="2400" b="1">
                <a:solidFill>
                  <a:srgbClr val="006600"/>
                </a:solidFill>
                <a:latin typeface="微软雅黑" panose="020B0503020204020204" pitchFamily="34" charset="-122"/>
                <a:ea typeface="微软雅黑" panose="020B0503020204020204" pitchFamily="34" charset="-122"/>
              </a:rPr>
              <a:t>的下一邻接点</a:t>
            </a:r>
          </a:p>
          <a:p>
            <a:pPr>
              <a:lnSpc>
                <a:spcPct val="150000"/>
              </a:lnSpc>
              <a:spcBef>
                <a:spcPts val="0"/>
              </a:spcBef>
            </a:pPr>
            <a:r>
              <a:rPr lang="zh-CN" altLang="en-US" sz="2400" b="1">
                <a:solidFill>
                  <a:schemeClr val="bg2">
                    <a:lumMod val="10000"/>
                  </a:schemeClr>
                </a:solidFill>
                <a:latin typeface="Verdana" pitchFamily="34" charset="0"/>
              </a:rPr>
              <a:t>      </a:t>
            </a:r>
            <a:r>
              <a:rPr lang="en-US" altLang="zh-CN" sz="2400" b="1">
                <a:solidFill>
                  <a:schemeClr val="bg2">
                    <a:lumMod val="10000"/>
                  </a:schemeClr>
                </a:solidFill>
                <a:latin typeface="Verdana" pitchFamily="34" charset="0"/>
              </a:rPr>
              <a:t>} </a:t>
            </a:r>
          </a:p>
          <a:p>
            <a:pPr>
              <a:lnSpc>
                <a:spcPct val="150000"/>
              </a:lnSpc>
              <a:spcBef>
                <a:spcPts val="0"/>
              </a:spcBef>
            </a:pPr>
            <a:r>
              <a:rPr lang="en-US" altLang="zh-CN" sz="2400" b="1">
                <a:solidFill>
                  <a:schemeClr val="bg2">
                    <a:lumMod val="10000"/>
                  </a:schemeClr>
                </a:solidFill>
                <a:latin typeface="Verdana" pitchFamily="34" charset="0"/>
              </a:rPr>
              <a:t>}</a:t>
            </a:r>
            <a:endParaRPr lang="zh-CN" altLang="en-US" sz="2400" b="1" dirty="0">
              <a:solidFill>
                <a:schemeClr val="bg2">
                  <a:lumMod val="10000"/>
                </a:schemeClr>
              </a:solidFill>
              <a:latin typeface="Verdana" pitchFamily="34" charset="0"/>
              <a:ea typeface="宋体" charset="-122"/>
            </a:endParaRPr>
          </a:p>
        </p:txBody>
      </p:sp>
      <p:sp>
        <p:nvSpPr>
          <p:cNvPr id="8" name="标题 1"/>
          <p:cNvSpPr>
            <a:spLocks noGrp="1"/>
          </p:cNvSpPr>
          <p:nvPr>
            <p:ph type="title"/>
          </p:nvPr>
        </p:nvSpPr>
        <p:spPr>
          <a:xfrm>
            <a:off x="-1" y="42345"/>
            <a:ext cx="9149171" cy="597600"/>
          </a:xfrm>
        </p:spPr>
        <p:txBody>
          <a:bodyPr/>
          <a:lstStyle/>
          <a:p>
            <a:r>
              <a:rPr lang="zh-CN" altLang="en-US"/>
              <a:t>从顶点 </a:t>
            </a:r>
            <a:r>
              <a:rPr lang="en-US" altLang="zh-CN"/>
              <a:t>v</a:t>
            </a:r>
            <a:r>
              <a:rPr lang="en-US" altLang="zh-CN" b="1" baseline="-25000"/>
              <a:t>i</a:t>
            </a:r>
            <a:r>
              <a:rPr lang="en-US" altLang="zh-CN"/>
              <a:t> </a:t>
            </a:r>
            <a:r>
              <a:rPr lang="zh-CN" altLang="en-US"/>
              <a:t>出发深度优先搜索图</a:t>
            </a:r>
            <a:r>
              <a:rPr lang="en-US" altLang="zh-CN"/>
              <a:t>G</a:t>
            </a:r>
            <a:endParaRPr lang="zh-CN" altLang="en-US"/>
          </a:p>
        </p:txBody>
      </p:sp>
      <p:sp>
        <p:nvSpPr>
          <p:cNvPr id="9" name="矩形 8"/>
          <p:cNvSpPr/>
          <p:nvPr/>
        </p:nvSpPr>
        <p:spPr>
          <a:xfrm>
            <a:off x="4283968" y="6104728"/>
            <a:ext cx="4608512" cy="564632"/>
          </a:xfrm>
          <a:prstGeom prst="rect">
            <a:avLst/>
          </a:prstGeom>
        </p:spPr>
        <p:txBody>
          <a:bodyPr wrap="none">
            <a:noAutofit/>
          </a:bodyPr>
          <a:lstStyle/>
          <a:p>
            <a:pPr marL="0" lvl="1" algn="r">
              <a:spcBef>
                <a:spcPts val="0"/>
              </a:spcBef>
            </a:pPr>
            <a:r>
              <a:rPr lang="zh-CN" altLang="en-US" sz="2800" b="1" kern="0">
                <a:latin typeface="微软雅黑" panose="020B0503020204020204" pitchFamily="34" charset="-122"/>
                <a:ea typeface="微软雅黑" panose="020B0503020204020204" pitchFamily="34" charset="-122"/>
              </a:rPr>
              <a:t>时间复杂度：</a:t>
            </a:r>
            <a:r>
              <a:rPr lang="en-US" altLang="zh-CN" sz="2800" b="1" kern="0">
                <a:latin typeface="Verdana" panose="020B0604030504040204" pitchFamily="34" charset="0"/>
                <a:ea typeface="Verdana" panose="020B0604030504040204" pitchFamily="34" charset="0"/>
                <a:cs typeface="Verdana" panose="020B0604030504040204" pitchFamily="34" charset="0"/>
              </a:rPr>
              <a:t>O(</a:t>
            </a:r>
            <a:r>
              <a:rPr lang="en-US" altLang="zh-CN" sz="2800" b="1" kern="0">
                <a:solidFill>
                  <a:srgbClr val="3333FF"/>
                </a:solidFill>
                <a:latin typeface="Verdana" panose="020B0604030504040204" pitchFamily="34" charset="0"/>
                <a:ea typeface="Verdana" panose="020B0604030504040204" pitchFamily="34" charset="0"/>
                <a:cs typeface="Verdana" panose="020B0604030504040204" pitchFamily="34" charset="0"/>
              </a:rPr>
              <a:t>n+e</a:t>
            </a:r>
            <a:r>
              <a:rPr lang="en-US" altLang="zh-CN" sz="2800" b="1" kern="0">
                <a:latin typeface="Verdana" panose="020B0604030504040204" pitchFamily="34" charset="0"/>
                <a:ea typeface="Verdana" panose="020B0604030504040204" pitchFamily="34" charset="0"/>
                <a:cs typeface="Verdana" panose="020B0604030504040204" pitchFamily="34" charset="0"/>
              </a:rPr>
              <a:t>)</a:t>
            </a:r>
            <a:endParaRPr lang="zh-CN" altLang="en-US" sz="2800" b="1" kern="0" dirty="0">
              <a:latin typeface="Verdana" panose="020B0604030504040204" pitchFamily="34" charset="0"/>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862264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746499">
                                            <p:txEl>
                                              <p:pRg st="0" end="0"/>
                                            </p:txEl>
                                          </p:spTgt>
                                        </p:tgtEl>
                                        <p:attrNameLst>
                                          <p:attrName>style.visibility</p:attrName>
                                        </p:attrNameLst>
                                      </p:cBhvr>
                                      <p:to>
                                        <p:strVal val="visible"/>
                                      </p:to>
                                    </p:set>
                                    <p:animEffect transition="in" filter="wipe(left)">
                                      <p:cBhvr>
                                        <p:cTn id="7" dur="500"/>
                                        <p:tgtEl>
                                          <p:spTgt spid="746499">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746499">
                                            <p:txEl>
                                              <p:pRg st="10" end="10"/>
                                            </p:txEl>
                                          </p:spTgt>
                                        </p:tgtEl>
                                        <p:attrNameLst>
                                          <p:attrName>style.visibility</p:attrName>
                                        </p:attrNameLst>
                                      </p:cBhvr>
                                      <p:to>
                                        <p:strVal val="visible"/>
                                      </p:to>
                                    </p:set>
                                    <p:animEffect transition="in" filter="wipe(left)">
                                      <p:cBhvr>
                                        <p:cTn id="10" dur="500"/>
                                        <p:tgtEl>
                                          <p:spTgt spid="746499">
                                            <p:txEl>
                                              <p:pRg st="10" end="1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46499">
                                            <p:txEl>
                                              <p:pRg st="1" end="1"/>
                                            </p:txEl>
                                          </p:spTgt>
                                        </p:tgtEl>
                                        <p:attrNameLst>
                                          <p:attrName>style.visibility</p:attrName>
                                        </p:attrNameLst>
                                      </p:cBhvr>
                                      <p:to>
                                        <p:strVal val="visible"/>
                                      </p:to>
                                    </p:set>
                                    <p:animEffect transition="in" filter="wipe(left)">
                                      <p:cBhvr>
                                        <p:cTn id="15" dur="500"/>
                                        <p:tgtEl>
                                          <p:spTgt spid="74649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46499">
                                            <p:txEl>
                                              <p:pRg st="2" end="2"/>
                                            </p:txEl>
                                          </p:spTgt>
                                        </p:tgtEl>
                                        <p:attrNameLst>
                                          <p:attrName>style.visibility</p:attrName>
                                        </p:attrNameLst>
                                      </p:cBhvr>
                                      <p:to>
                                        <p:strVal val="visible"/>
                                      </p:to>
                                    </p:set>
                                    <p:animEffect transition="in" filter="wipe(left)">
                                      <p:cBhvr>
                                        <p:cTn id="20" dur="500"/>
                                        <p:tgtEl>
                                          <p:spTgt spid="74649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46499">
                                            <p:txEl>
                                              <p:pRg st="3" end="3"/>
                                            </p:txEl>
                                          </p:spTgt>
                                        </p:tgtEl>
                                        <p:attrNameLst>
                                          <p:attrName>style.visibility</p:attrName>
                                        </p:attrNameLst>
                                      </p:cBhvr>
                                      <p:to>
                                        <p:strVal val="visible"/>
                                      </p:to>
                                    </p:set>
                                    <p:animEffect transition="in" filter="wipe(left)">
                                      <p:cBhvr>
                                        <p:cTn id="25" dur="500"/>
                                        <p:tgtEl>
                                          <p:spTgt spid="74649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46499">
                                            <p:txEl>
                                              <p:pRg st="4" end="4"/>
                                            </p:txEl>
                                          </p:spTgt>
                                        </p:tgtEl>
                                        <p:attrNameLst>
                                          <p:attrName>style.visibility</p:attrName>
                                        </p:attrNameLst>
                                      </p:cBhvr>
                                      <p:to>
                                        <p:strVal val="visible"/>
                                      </p:to>
                                    </p:set>
                                    <p:animEffect transition="in" filter="wipe(left)">
                                      <p:cBhvr>
                                        <p:cTn id="30" dur="500"/>
                                        <p:tgtEl>
                                          <p:spTgt spid="74649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46499">
                                            <p:txEl>
                                              <p:pRg st="5" end="5"/>
                                            </p:txEl>
                                          </p:spTgt>
                                        </p:tgtEl>
                                        <p:attrNameLst>
                                          <p:attrName>style.visibility</p:attrName>
                                        </p:attrNameLst>
                                      </p:cBhvr>
                                      <p:to>
                                        <p:strVal val="visible"/>
                                      </p:to>
                                    </p:set>
                                    <p:animEffect transition="in" filter="wipe(left)">
                                      <p:cBhvr>
                                        <p:cTn id="35" dur="500"/>
                                        <p:tgtEl>
                                          <p:spTgt spid="746499">
                                            <p:txEl>
                                              <p:pRg st="5" end="5"/>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746499">
                                            <p:txEl>
                                              <p:pRg st="9" end="9"/>
                                            </p:txEl>
                                          </p:spTgt>
                                        </p:tgtEl>
                                        <p:attrNameLst>
                                          <p:attrName>style.visibility</p:attrName>
                                        </p:attrNameLst>
                                      </p:cBhvr>
                                      <p:to>
                                        <p:strVal val="visible"/>
                                      </p:to>
                                    </p:set>
                                    <p:animEffect transition="in" filter="wipe(left)">
                                      <p:cBhvr>
                                        <p:cTn id="38" dur="500"/>
                                        <p:tgtEl>
                                          <p:spTgt spid="746499">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46499">
                                            <p:txEl>
                                              <p:pRg st="6" end="6"/>
                                            </p:txEl>
                                          </p:spTgt>
                                        </p:tgtEl>
                                        <p:attrNameLst>
                                          <p:attrName>style.visibility</p:attrName>
                                        </p:attrNameLst>
                                      </p:cBhvr>
                                      <p:to>
                                        <p:strVal val="visible"/>
                                      </p:to>
                                    </p:set>
                                    <p:animEffect transition="in" filter="wipe(left)">
                                      <p:cBhvr>
                                        <p:cTn id="43" dur="500"/>
                                        <p:tgtEl>
                                          <p:spTgt spid="746499">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46499">
                                            <p:txEl>
                                              <p:pRg st="7" end="7"/>
                                            </p:txEl>
                                          </p:spTgt>
                                        </p:tgtEl>
                                        <p:attrNameLst>
                                          <p:attrName>style.visibility</p:attrName>
                                        </p:attrNameLst>
                                      </p:cBhvr>
                                      <p:to>
                                        <p:strVal val="visible"/>
                                      </p:to>
                                    </p:set>
                                    <p:animEffect transition="in" filter="wipe(left)">
                                      <p:cBhvr>
                                        <p:cTn id="48" dur="500"/>
                                        <p:tgtEl>
                                          <p:spTgt spid="746499">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746499">
                                            <p:txEl>
                                              <p:pRg st="8" end="8"/>
                                            </p:txEl>
                                          </p:spTgt>
                                        </p:tgtEl>
                                        <p:attrNameLst>
                                          <p:attrName>style.visibility</p:attrName>
                                        </p:attrNameLst>
                                      </p:cBhvr>
                                      <p:to>
                                        <p:strVal val="visible"/>
                                      </p:to>
                                    </p:set>
                                    <p:animEffect transition="in" filter="wipe(left)">
                                      <p:cBhvr>
                                        <p:cTn id="53" dur="500"/>
                                        <p:tgtEl>
                                          <p:spTgt spid="746499">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left)">
                                      <p:cBhvr>
                                        <p:cTn id="5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143000" y="1752600"/>
            <a:ext cx="68722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宋体" panose="02010600030101010101" pitchFamily="2" charset="-122"/>
            </a:endParaRPr>
          </a:p>
        </p:txBody>
      </p:sp>
      <p:sp>
        <p:nvSpPr>
          <p:cNvPr id="27663" name="标题 1"/>
          <p:cNvSpPr>
            <a:spLocks noGrp="1"/>
          </p:cNvSpPr>
          <p:nvPr>
            <p:ph type="title"/>
          </p:nvPr>
        </p:nvSpPr>
        <p:spPr/>
        <p:txBody>
          <a:bodyPr/>
          <a:lstStyle/>
          <a:p>
            <a:pPr>
              <a:defRPr/>
            </a:pPr>
            <a:r>
              <a:rPr lang="zh-CN" altLang="en-US">
                <a:solidFill>
                  <a:schemeClr val="bg2">
                    <a:lumMod val="10000"/>
                  </a:schemeClr>
                </a:solidFill>
              </a:rPr>
              <a:t>回顾：图的顺序存</a:t>
            </a:r>
            <a:r>
              <a:rPr lang="zh-CN" altLang="en-US" dirty="0">
                <a:solidFill>
                  <a:schemeClr val="bg2">
                    <a:lumMod val="10000"/>
                  </a:schemeClr>
                </a:solidFill>
              </a:rPr>
              <a:t>储</a:t>
            </a:r>
            <a:r>
              <a:rPr lang="zh-CN" altLang="en-US">
                <a:solidFill>
                  <a:schemeClr val="bg2">
                    <a:lumMod val="10000"/>
                  </a:schemeClr>
                </a:solidFill>
              </a:rPr>
              <a:t>方式</a:t>
            </a:r>
            <a:endParaRPr lang="zh-CN" altLang="en-US" dirty="0">
              <a:solidFill>
                <a:schemeClr val="bg2">
                  <a:lumMod val="10000"/>
                </a:schemeClr>
              </a:solidFill>
            </a:endParaRPr>
          </a:p>
        </p:txBody>
      </p:sp>
      <p:sp>
        <p:nvSpPr>
          <p:cNvPr id="687108" name="Rectangle 4"/>
          <p:cNvSpPr>
            <a:spLocks noGrp="1" noChangeArrowheads="1"/>
          </p:cNvSpPr>
          <p:nvPr>
            <p:ph idx="1"/>
          </p:nvPr>
        </p:nvSpPr>
        <p:spPr/>
        <p:txBody>
          <a:bodyPr>
            <a:noAutofit/>
          </a:bodyPr>
          <a:lstStyle/>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#define  M 100                    </a:t>
            </a:r>
            <a:r>
              <a:rPr lang="en-US" altLang="zh-CN" b="1">
                <a:solidFill>
                  <a:srgbClr val="006600"/>
                </a:solidFill>
                <a:latin typeface="Verdana" panose="020B0604030504040204" pitchFamily="34" charset="0"/>
                <a:ea typeface="Verdana" panose="020B0604030504040204" pitchFamily="34" charset="0"/>
                <a:cs typeface="Verdana" panose="020B0604030504040204" pitchFamily="34" charset="0"/>
              </a:rPr>
              <a:t>// </a:t>
            </a:r>
            <a:r>
              <a:rPr lang="zh-CN" altLang="en-US" b="1">
                <a:solidFill>
                  <a:srgbClr val="006600"/>
                </a:solidFill>
                <a:latin typeface="Verdana" panose="020B0604030504040204" pitchFamily="34" charset="0"/>
                <a:cs typeface="Verdana" panose="020B0604030504040204" pitchFamily="34" charset="0"/>
              </a:rPr>
              <a:t>顶点的最大个数</a:t>
            </a:r>
          </a:p>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typedef struct {</a:t>
            </a:r>
          </a:p>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      ElemType vertex;          </a:t>
            </a:r>
            <a:r>
              <a:rPr lang="en-US" altLang="zh-CN" b="1">
                <a:solidFill>
                  <a:srgbClr val="006600"/>
                </a:solidFill>
                <a:latin typeface="Verdana" panose="020B0604030504040204" pitchFamily="34" charset="0"/>
                <a:ea typeface="Verdana" panose="020B0604030504040204" pitchFamily="34" charset="0"/>
                <a:cs typeface="Verdana" panose="020B0604030504040204" pitchFamily="34" charset="0"/>
              </a:rPr>
              <a:t>// </a:t>
            </a:r>
            <a:r>
              <a:rPr lang="zh-CN" altLang="en-US" b="1">
                <a:solidFill>
                  <a:srgbClr val="006600"/>
                </a:solidFill>
                <a:latin typeface="Verdana" panose="020B0604030504040204" pitchFamily="34" charset="0"/>
                <a:cs typeface="Verdana" panose="020B0604030504040204" pitchFamily="34" charset="0"/>
              </a:rPr>
              <a:t>顶点信息</a:t>
            </a:r>
          </a:p>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TVex</a:t>
            </a:r>
            <a:r>
              <a:rPr lang="en-US" altLang="zh-CN" b="1">
                <a:latin typeface="Verdana" panose="020B0604030504040204" pitchFamily="34" charset="0"/>
                <a:ea typeface="Verdana" panose="020B0604030504040204" pitchFamily="34" charset="0"/>
                <a:cs typeface="Verdana" panose="020B0604030504040204" pitchFamily="34" charset="0"/>
              </a:rPr>
              <a:t>;</a:t>
            </a:r>
          </a:p>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typedef struct {</a:t>
            </a:r>
          </a:p>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      int adj;                           </a:t>
            </a:r>
            <a:r>
              <a:rPr lang="en-US" altLang="zh-CN" b="1">
                <a:solidFill>
                  <a:srgbClr val="006600"/>
                </a:solidFill>
                <a:latin typeface="Verdana" panose="020B0604030504040204" pitchFamily="34" charset="0"/>
                <a:ea typeface="Verdana" panose="020B0604030504040204" pitchFamily="34" charset="0"/>
                <a:cs typeface="Verdana" panose="020B0604030504040204" pitchFamily="34" charset="0"/>
              </a:rPr>
              <a:t>// </a:t>
            </a:r>
            <a:r>
              <a:rPr lang="zh-CN" altLang="en-US" b="1">
                <a:solidFill>
                  <a:srgbClr val="006600"/>
                </a:solidFill>
                <a:latin typeface="Verdana" panose="020B0604030504040204" pitchFamily="34" charset="0"/>
                <a:cs typeface="Verdana" panose="020B0604030504040204" pitchFamily="34" charset="0"/>
              </a:rPr>
              <a:t>弧的信息</a:t>
            </a:r>
          </a:p>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TArc</a:t>
            </a:r>
            <a:r>
              <a:rPr lang="en-US" altLang="zh-CN" b="1">
                <a:latin typeface="Verdana" panose="020B0604030504040204" pitchFamily="34" charset="0"/>
                <a:ea typeface="Verdana" panose="020B0604030504040204" pitchFamily="34" charset="0"/>
                <a:cs typeface="Verdana" panose="020B0604030504040204" pitchFamily="34" charset="0"/>
              </a:rPr>
              <a:t>;</a:t>
            </a:r>
          </a:p>
          <a:p>
            <a:pPr eaLnBrk="1" hangingPunct="1">
              <a:lnSpc>
                <a:spcPct val="145000"/>
              </a:lnSpc>
              <a:spcBef>
                <a:spcPts val="0"/>
              </a:spcBef>
              <a:buClrTx/>
              <a:buSzTx/>
              <a:buNone/>
            </a:pPr>
            <a:r>
              <a:rPr lang="en-US" altLang="zh-CN" b="1">
                <a:latin typeface="Verdana" panose="020B0604030504040204" pitchFamily="34" charset="0"/>
                <a:ea typeface="Verdana" panose="020B0604030504040204" pitchFamily="34" charset="0"/>
                <a:cs typeface="Verdana" panose="020B0604030504040204" pitchFamily="34" charset="0"/>
              </a:rPr>
              <a:t>typedef struct {</a:t>
            </a:r>
          </a:p>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      </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TVex   </a:t>
            </a:r>
            <a:r>
              <a:rPr lang="en-US" altLang="zh-CN" b="1">
                <a:latin typeface="Verdana" panose="020B0604030504040204" pitchFamily="34" charset="0"/>
                <a:ea typeface="Verdana" panose="020B0604030504040204" pitchFamily="34" charset="0"/>
                <a:cs typeface="Verdana" panose="020B0604030504040204" pitchFamily="34" charset="0"/>
              </a:rPr>
              <a:t> vexs[M];   int nv, ne;</a:t>
            </a:r>
          </a:p>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      </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TArc</a:t>
            </a:r>
            <a:r>
              <a:rPr lang="en-US" altLang="zh-CN" b="1">
                <a:latin typeface="Verdana" panose="020B0604030504040204" pitchFamily="34" charset="0"/>
                <a:ea typeface="Verdana" panose="020B0604030504040204" pitchFamily="34" charset="0"/>
                <a:cs typeface="Verdana" panose="020B0604030504040204" pitchFamily="34" charset="0"/>
              </a:rPr>
              <a:t>    arcs[M][M];</a:t>
            </a:r>
          </a:p>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TGraph</a:t>
            </a:r>
            <a:r>
              <a:rPr lang="en-US" altLang="zh-CN" b="1">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089657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p:cNvSpPr>
            <a:spLocks noGrp="1" noChangeArrowheads="1"/>
          </p:cNvSpPr>
          <p:nvPr>
            <p:ph idx="4294967295"/>
          </p:nvPr>
        </p:nvSpPr>
        <p:spPr>
          <a:xfrm>
            <a:off x="0" y="4149725"/>
            <a:ext cx="9144000" cy="2582863"/>
          </a:xfrm>
          <a:prstGeom prst="rect">
            <a:avLst/>
          </a:prstGeom>
        </p:spPr>
        <p:txBody>
          <a:bodyPr/>
          <a:lstStyle/>
          <a:p>
            <a:pPr marL="468000" lvl="1" indent="-468000">
              <a:spcBef>
                <a:spcPts val="600"/>
              </a:spcBef>
              <a:buClr>
                <a:schemeClr val="tx1"/>
              </a:buClr>
              <a:buSzPct val="100000"/>
              <a:buFont typeface="Wingdings" panose="05000000000000000000" pitchFamily="2" charset="2"/>
              <a:buChar char=""/>
              <a:defRPr/>
            </a:pPr>
            <a:r>
              <a:rPr lang="zh-CN" altLang="en-US" dirty="0">
                <a:latin typeface="Verdana" panose="020B0604030504040204" pitchFamily="34" charset="0"/>
                <a:cs typeface="Verdana" panose="020B0604030504040204" pitchFamily="34" charset="0"/>
              </a:rPr>
              <a:t>图</a:t>
            </a:r>
            <a:r>
              <a:rPr lang="en-US" altLang="zh-CN" dirty="0">
                <a:latin typeface="Verdana" panose="020B0604030504040204" pitchFamily="34" charset="0"/>
                <a:cs typeface="Verdana" panose="020B0604030504040204" pitchFamily="34" charset="0"/>
              </a:rPr>
              <a:t>(G)</a:t>
            </a:r>
            <a:r>
              <a:rPr lang="zh-CN" altLang="en-US" dirty="0">
                <a:latin typeface="Verdana" panose="020B0604030504040204" pitchFamily="34" charset="0"/>
                <a:cs typeface="Verdana" panose="020B0604030504040204" pitchFamily="34" charset="0"/>
              </a:rPr>
              <a:t>是由两个集合</a:t>
            </a:r>
            <a:r>
              <a:rPr lang="en-US" altLang="zh-CN" dirty="0">
                <a:latin typeface="Verdana" panose="020B0604030504040204" pitchFamily="34" charset="0"/>
                <a:cs typeface="Verdana" panose="020B0604030504040204" pitchFamily="34" charset="0"/>
              </a:rPr>
              <a:t>V(G)</a:t>
            </a:r>
            <a:r>
              <a:rPr lang="zh-CN" altLang="en-US" dirty="0">
                <a:latin typeface="Verdana" panose="020B0604030504040204" pitchFamily="34" charset="0"/>
                <a:cs typeface="Verdana" panose="020B0604030504040204" pitchFamily="34" charset="0"/>
              </a:rPr>
              <a:t>和</a:t>
            </a:r>
            <a:r>
              <a:rPr lang="en-US" altLang="zh-CN" dirty="0">
                <a:latin typeface="Verdana" panose="020B0604030504040204" pitchFamily="34" charset="0"/>
                <a:cs typeface="Verdana" panose="020B0604030504040204" pitchFamily="34" charset="0"/>
              </a:rPr>
              <a:t>E(G)</a:t>
            </a:r>
            <a:r>
              <a:rPr lang="zh-CN" altLang="en-US" dirty="0">
                <a:latin typeface="Verdana" panose="020B0604030504040204" pitchFamily="34" charset="0"/>
                <a:cs typeface="Verdana" panose="020B0604030504040204" pitchFamily="34" charset="0"/>
              </a:rPr>
              <a:t>组成的，记为</a:t>
            </a:r>
            <a:r>
              <a:rPr lang="en-US" altLang="zh-CN" dirty="0">
                <a:latin typeface="Verdana" panose="020B0604030504040204" pitchFamily="34" charset="0"/>
                <a:cs typeface="Verdana" panose="020B0604030504040204" pitchFamily="34" charset="0"/>
              </a:rPr>
              <a:t>G=(</a:t>
            </a:r>
            <a:r>
              <a:rPr lang="en-US" altLang="zh-CN" dirty="0" err="1">
                <a:latin typeface="Verdana" panose="020B0604030504040204" pitchFamily="34" charset="0"/>
                <a:cs typeface="Verdana" panose="020B0604030504040204" pitchFamily="34" charset="0"/>
              </a:rPr>
              <a:t>V,E</a:t>
            </a:r>
            <a:r>
              <a:rPr lang="en-US" altLang="zh-CN" dirty="0">
                <a:latin typeface="Verdana" panose="020B0604030504040204" pitchFamily="34" charset="0"/>
                <a:cs typeface="Verdana" panose="020B0604030504040204" pitchFamily="34" charset="0"/>
              </a:rPr>
              <a:t>)</a:t>
            </a:r>
            <a:endParaRPr lang="zh-CN" altLang="en-US" dirty="0">
              <a:latin typeface="Verdana" panose="020B0604030504040204" pitchFamily="34" charset="0"/>
              <a:cs typeface="Verdana" panose="020B0604030504040204" pitchFamily="34" charset="0"/>
            </a:endParaRPr>
          </a:p>
          <a:p>
            <a:pPr marL="936000" lvl="1" indent="-468000">
              <a:spcBef>
                <a:spcPts val="600"/>
              </a:spcBef>
              <a:buClr>
                <a:schemeClr val="tx1"/>
              </a:buClr>
              <a:defRPr/>
            </a:pPr>
            <a:r>
              <a:rPr lang="zh-CN" altLang="en-US" dirty="0">
                <a:latin typeface="Verdana" panose="020B0604030504040204" pitchFamily="34" charset="0"/>
                <a:cs typeface="Verdana" panose="020B0604030504040204" pitchFamily="34" charset="0"/>
              </a:rPr>
              <a:t>其中：</a:t>
            </a:r>
            <a:r>
              <a:rPr lang="en-US" altLang="zh-CN" dirty="0">
                <a:latin typeface="Verdana" panose="020B0604030504040204" pitchFamily="34" charset="0"/>
                <a:cs typeface="Verdana" panose="020B0604030504040204" pitchFamily="34" charset="0"/>
              </a:rPr>
              <a:t>V(G)</a:t>
            </a:r>
            <a:r>
              <a:rPr lang="zh-CN" altLang="zh-CN" dirty="0">
                <a:latin typeface="Verdana" panose="020B0604030504040204" pitchFamily="34" charset="0"/>
                <a:cs typeface="Verdana" panose="020B0604030504040204" pitchFamily="34" charset="0"/>
              </a:rPr>
              <a:t>是顶点的非空有限集合</a:t>
            </a:r>
            <a:r>
              <a:rPr lang="en-US" altLang="zh-CN" dirty="0">
                <a:latin typeface="Verdana" panose="020B0604030504040204" pitchFamily="34" charset="0"/>
                <a:cs typeface="Verdana" panose="020B0604030504040204" pitchFamily="34" charset="0"/>
              </a:rPr>
              <a:t> </a:t>
            </a:r>
          </a:p>
          <a:p>
            <a:pPr marL="936000" lvl="1" indent="-468000">
              <a:spcBef>
                <a:spcPts val="600"/>
              </a:spcBef>
              <a:buClr>
                <a:schemeClr val="tx1"/>
              </a:buClr>
              <a:defRPr/>
            </a:pPr>
            <a:r>
              <a:rPr lang="en-US" altLang="zh-CN" dirty="0">
                <a:latin typeface="Verdana" panose="020B0604030504040204" pitchFamily="34" charset="0"/>
                <a:cs typeface="Verdana" panose="020B0604030504040204" pitchFamily="34" charset="0"/>
              </a:rPr>
              <a:t>E(G)</a:t>
            </a:r>
            <a:r>
              <a:rPr lang="zh-CN" altLang="zh-CN" dirty="0">
                <a:latin typeface="Verdana" panose="020B0604030504040204" pitchFamily="34" charset="0"/>
                <a:cs typeface="Verdana" panose="020B0604030504040204" pitchFamily="34" charset="0"/>
              </a:rPr>
              <a:t>是边的有限集合</a:t>
            </a:r>
            <a:r>
              <a:rPr lang="zh-CN" altLang="en-US" dirty="0">
                <a:latin typeface="Verdana" panose="020B0604030504040204" pitchFamily="34" charset="0"/>
                <a:cs typeface="Verdana" panose="020B0604030504040204" pitchFamily="34" charset="0"/>
              </a:rPr>
              <a:t>（</a:t>
            </a:r>
            <a:r>
              <a:rPr lang="zh-CN" altLang="zh-CN" dirty="0">
                <a:latin typeface="Verdana" panose="020B0604030504040204" pitchFamily="34" charset="0"/>
                <a:cs typeface="Verdana" panose="020B0604030504040204" pitchFamily="34" charset="0"/>
              </a:rPr>
              <a:t>边是顶点的无序对或有序</a:t>
            </a:r>
            <a:r>
              <a:rPr lang="zh-CN" altLang="zh-CN">
                <a:latin typeface="Verdana" panose="020B0604030504040204" pitchFamily="34" charset="0"/>
                <a:cs typeface="Verdana" panose="020B0604030504040204" pitchFamily="34" charset="0"/>
              </a:rPr>
              <a:t>对</a:t>
            </a:r>
            <a:r>
              <a:rPr lang="zh-CN" altLang="en-US">
                <a:latin typeface="Verdana" panose="020B0604030504040204" pitchFamily="34" charset="0"/>
                <a:cs typeface="Verdana" panose="020B0604030504040204" pitchFamily="34" charset="0"/>
              </a:rPr>
              <a:t>）</a:t>
            </a:r>
            <a:endParaRPr lang="en-US" altLang="zh-CN">
              <a:latin typeface="Verdana" panose="020B0604030504040204" pitchFamily="34" charset="0"/>
              <a:cs typeface="Verdana" panose="020B0604030504040204" pitchFamily="34" charset="0"/>
            </a:endParaRPr>
          </a:p>
          <a:p>
            <a:pPr marL="1404000" lvl="2" indent="-468000">
              <a:spcBef>
                <a:spcPts val="600"/>
              </a:spcBef>
              <a:buClr>
                <a:schemeClr val="tx1"/>
              </a:buClr>
              <a:buSzPct val="70000"/>
              <a:defRPr/>
            </a:pPr>
            <a:r>
              <a:rPr lang="zh-CN" altLang="en-US">
                <a:latin typeface="Verdana" panose="020B0604030504040204" pitchFamily="34" charset="0"/>
                <a:cs typeface="Verdana" panose="020B0604030504040204" pitchFamily="34" charset="0"/>
              </a:rPr>
              <a:t>若</a:t>
            </a:r>
            <a:r>
              <a:rPr lang="en-US" altLang="zh-CN">
                <a:latin typeface="Verdana" panose="020B0604030504040204" pitchFamily="34" charset="0"/>
                <a:cs typeface="Verdana" panose="020B0604030504040204" pitchFamily="34" charset="0"/>
              </a:rPr>
              <a:t>E(G)</a:t>
            </a:r>
            <a:r>
              <a:rPr lang="zh-CN" altLang="en-US">
                <a:latin typeface="Verdana" panose="020B0604030504040204" pitchFamily="34" charset="0"/>
                <a:cs typeface="Verdana" panose="020B0604030504040204" pitchFamily="34" charset="0"/>
              </a:rPr>
              <a:t>为空集，则图</a:t>
            </a:r>
            <a:r>
              <a:rPr lang="en-US" altLang="zh-CN">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中只有顶点而没有边</a:t>
            </a:r>
          </a:p>
        </p:txBody>
      </p:sp>
      <p:sp>
        <p:nvSpPr>
          <p:cNvPr id="12" name="标题 1"/>
          <p:cNvSpPr>
            <a:spLocks noGrp="1"/>
          </p:cNvSpPr>
          <p:nvPr>
            <p:ph type="title" idx="4294967295"/>
          </p:nvPr>
        </p:nvSpPr>
        <p:spPr>
          <a:xfrm>
            <a:off x="-4763" y="42863"/>
            <a:ext cx="9148763" cy="596900"/>
          </a:xfrm>
        </p:spPr>
        <p:txBody>
          <a:bodyPr/>
          <a:lstStyle/>
          <a:p>
            <a:r>
              <a:rPr lang="zh-CN" altLang="en-US"/>
              <a:t>图（</a:t>
            </a:r>
            <a:r>
              <a:rPr lang="en-US" altLang="zh-CN"/>
              <a:t>Graph</a:t>
            </a:r>
            <a:r>
              <a:rPr lang="zh-CN" altLang="en-US"/>
              <a:t>）的定义</a:t>
            </a:r>
          </a:p>
        </p:txBody>
      </p:sp>
      <p:graphicFrame>
        <p:nvGraphicFramePr>
          <p:cNvPr id="652291" name="Object 3"/>
          <p:cNvGraphicFramePr>
            <a:graphicFrameLocks noChangeAspect="1"/>
          </p:cNvGraphicFramePr>
          <p:nvPr>
            <p:extLst>
              <p:ext uri="{D42A27DB-BD31-4B8C-83A1-F6EECF244321}">
                <p14:modId xmlns:p14="http://schemas.microsoft.com/office/powerpoint/2010/main" val="3772973770"/>
              </p:ext>
            </p:extLst>
          </p:nvPr>
        </p:nvGraphicFramePr>
        <p:xfrm>
          <a:off x="754311" y="955774"/>
          <a:ext cx="3311525" cy="2230438"/>
        </p:xfrm>
        <a:graphic>
          <a:graphicData uri="http://schemas.openxmlformats.org/presentationml/2006/ole">
            <mc:AlternateContent xmlns:mc="http://schemas.openxmlformats.org/markup-compatibility/2006">
              <mc:Choice xmlns:v="urn:schemas-microsoft-com:vml" Requires="v">
                <p:oleObj spid="_x0000_s155826" name="Visio" r:id="rId4" imgW="6044750" imgH="4071296" progId="Visio.Drawing.11">
                  <p:embed/>
                </p:oleObj>
              </mc:Choice>
              <mc:Fallback>
                <p:oleObj name="Visio" r:id="rId4" imgW="6044750" imgH="407129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11" y="955774"/>
                        <a:ext cx="3311525" cy="223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2292" name="Object 4"/>
          <p:cNvGraphicFramePr>
            <a:graphicFrameLocks noChangeAspect="1"/>
          </p:cNvGraphicFramePr>
          <p:nvPr>
            <p:extLst>
              <p:ext uri="{D42A27DB-BD31-4B8C-83A1-F6EECF244321}">
                <p14:modId xmlns:p14="http://schemas.microsoft.com/office/powerpoint/2010/main" val="133451748"/>
              </p:ext>
            </p:extLst>
          </p:nvPr>
        </p:nvGraphicFramePr>
        <p:xfrm>
          <a:off x="4642867" y="836712"/>
          <a:ext cx="3743325" cy="2432050"/>
        </p:xfrm>
        <a:graphic>
          <a:graphicData uri="http://schemas.openxmlformats.org/presentationml/2006/ole">
            <mc:AlternateContent xmlns:mc="http://schemas.openxmlformats.org/markup-compatibility/2006">
              <mc:Choice xmlns:v="urn:schemas-microsoft-com:vml" Requires="v">
                <p:oleObj spid="_x0000_s155827" name="Visio" r:id="rId6" imgW="6683598" imgH="4249381" progId="Visio.Drawing.11">
                  <p:embed/>
                </p:oleObj>
              </mc:Choice>
              <mc:Fallback>
                <p:oleObj name="Visio" r:id="rId6" imgW="6683598" imgH="4249381" progId="Visio.Drawing.11">
                  <p:embed/>
                  <p:pic>
                    <p:nvPicPr>
                      <p:cNvPr id="0" name=""/>
                      <p:cNvPicPr>
                        <a:picLocks noChangeAspect="1" noChangeArrowheads="1"/>
                      </p:cNvPicPr>
                      <p:nvPr/>
                    </p:nvPicPr>
                    <p:blipFill>
                      <a:blip r:embed="rId7"/>
                      <a:srcRect/>
                      <a:stretch>
                        <a:fillRect/>
                      </a:stretch>
                    </p:blipFill>
                    <p:spPr bwMode="auto">
                      <a:xfrm>
                        <a:off x="4642867" y="836712"/>
                        <a:ext cx="3743325"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2293" name="Rectangle 5"/>
          <p:cNvSpPr>
            <a:spLocks noChangeArrowheads="1"/>
          </p:cNvSpPr>
          <p:nvPr/>
        </p:nvSpPr>
        <p:spPr bwMode="auto">
          <a:xfrm>
            <a:off x="4499992" y="3403848"/>
            <a:ext cx="4119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a:solidFill>
                  <a:schemeClr val="bg2">
                    <a:lumMod val="10000"/>
                  </a:schemeClr>
                </a:solidFill>
                <a:latin typeface="微软雅黑" panose="020B0503020204020204" pitchFamily="34" charset="-122"/>
                <a:ea typeface="微软雅黑" panose="020B0503020204020204" pitchFamily="34" charset="-122"/>
              </a:rPr>
              <a:t>无向图：</a:t>
            </a:r>
            <a:r>
              <a:rPr kumimoji="1" lang="zh-CN" altLang="zh-CN" sz="2000" b="1">
                <a:solidFill>
                  <a:schemeClr val="bg2">
                    <a:lumMod val="10000"/>
                  </a:schemeClr>
                </a:solidFill>
                <a:latin typeface="微软雅黑" panose="020B0503020204020204" pitchFamily="34" charset="-122"/>
                <a:ea typeface="微软雅黑" panose="020B0503020204020204" pitchFamily="34" charset="-122"/>
              </a:rPr>
              <a:t>边是顶点的无序对</a:t>
            </a:r>
            <a:endParaRPr kumimoji="1" lang="zh-CN" altLang="en-US" sz="2000" b="1">
              <a:solidFill>
                <a:schemeClr val="bg2">
                  <a:lumMod val="10000"/>
                </a:schemeClr>
              </a:solidFill>
              <a:latin typeface="微软雅黑" panose="020B0503020204020204" pitchFamily="34" charset="-122"/>
              <a:ea typeface="微软雅黑" panose="020B0503020204020204" pitchFamily="34" charset="-122"/>
            </a:endParaRPr>
          </a:p>
        </p:txBody>
      </p:sp>
      <p:sp>
        <p:nvSpPr>
          <p:cNvPr id="652294" name="Rectangle 6"/>
          <p:cNvSpPr>
            <a:spLocks noChangeArrowheads="1"/>
          </p:cNvSpPr>
          <p:nvPr/>
        </p:nvSpPr>
        <p:spPr bwMode="auto">
          <a:xfrm>
            <a:off x="395536" y="3403848"/>
            <a:ext cx="4119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dirty="0">
                <a:solidFill>
                  <a:schemeClr val="bg2">
                    <a:lumMod val="10000"/>
                  </a:schemeClr>
                </a:solidFill>
                <a:latin typeface="微软雅黑" panose="020B0503020204020204" pitchFamily="34" charset="-122"/>
                <a:ea typeface="微软雅黑" panose="020B0503020204020204" pitchFamily="34" charset="-122"/>
              </a:rPr>
              <a:t>有向图：</a:t>
            </a:r>
            <a:r>
              <a:rPr kumimoji="1" lang="zh-CN" altLang="zh-CN" sz="2000" b="1" dirty="0">
                <a:solidFill>
                  <a:schemeClr val="bg2">
                    <a:lumMod val="10000"/>
                  </a:schemeClr>
                </a:solidFill>
                <a:latin typeface="微软雅黑" panose="020B0503020204020204" pitchFamily="34" charset="-122"/>
                <a:ea typeface="微软雅黑" panose="020B0503020204020204" pitchFamily="34" charset="-122"/>
              </a:rPr>
              <a:t>边是顶点的</a:t>
            </a:r>
            <a:r>
              <a:rPr kumimoji="1" lang="zh-CN" altLang="en-US" sz="2000" b="1" dirty="0">
                <a:solidFill>
                  <a:schemeClr val="bg2">
                    <a:lumMod val="10000"/>
                  </a:schemeClr>
                </a:solidFill>
                <a:latin typeface="微软雅黑" panose="020B0503020204020204" pitchFamily="34" charset="-122"/>
                <a:ea typeface="微软雅黑" panose="020B0503020204020204" pitchFamily="34" charset="-122"/>
              </a:rPr>
              <a:t>有</a:t>
            </a:r>
            <a:r>
              <a:rPr kumimoji="1" lang="zh-CN" altLang="zh-CN" sz="2000" b="1" dirty="0">
                <a:solidFill>
                  <a:schemeClr val="bg2">
                    <a:lumMod val="10000"/>
                  </a:schemeClr>
                </a:solidFill>
                <a:latin typeface="微软雅黑" panose="020B0503020204020204" pitchFamily="34" charset="-122"/>
                <a:ea typeface="微软雅黑" panose="020B0503020204020204" pitchFamily="34" charset="-122"/>
              </a:rPr>
              <a:t>序对</a:t>
            </a:r>
            <a:endParaRPr kumimoji="1" lang="zh-CN" altLang="en-US" sz="2000" b="1" dirty="0">
              <a:solidFill>
                <a:schemeClr val="bg2">
                  <a:lumMod val="10000"/>
                </a:schemeClr>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bwMode="auto">
          <a:xfrm>
            <a:off x="-3304" y="4005064"/>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01610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52291"/>
                                        </p:tgtEl>
                                        <p:attrNameLst>
                                          <p:attrName>style.visibility</p:attrName>
                                        </p:attrNameLst>
                                      </p:cBhvr>
                                      <p:to>
                                        <p:strVal val="visible"/>
                                      </p:to>
                                    </p:set>
                                    <p:animEffect transition="in" filter="dissolve">
                                      <p:cBhvr>
                                        <p:cTn id="7" dur="500"/>
                                        <p:tgtEl>
                                          <p:spTgt spid="652291"/>
                                        </p:tgtEl>
                                      </p:cBhvr>
                                    </p:animEffect>
                                  </p:childTnLst>
                                </p:cTn>
                              </p:par>
                              <p:par>
                                <p:cTn id="8" presetID="9" presetClass="entr" presetSubtype="0" fill="hold" nodeType="withEffect">
                                  <p:stCondLst>
                                    <p:cond delay="0"/>
                                  </p:stCondLst>
                                  <p:childTnLst>
                                    <p:set>
                                      <p:cBhvr>
                                        <p:cTn id="9" dur="1" fill="hold">
                                          <p:stCondLst>
                                            <p:cond delay="0"/>
                                          </p:stCondLst>
                                        </p:cTn>
                                        <p:tgtEl>
                                          <p:spTgt spid="652292"/>
                                        </p:tgtEl>
                                        <p:attrNameLst>
                                          <p:attrName>style.visibility</p:attrName>
                                        </p:attrNameLst>
                                      </p:cBhvr>
                                      <p:to>
                                        <p:strVal val="visible"/>
                                      </p:to>
                                    </p:set>
                                    <p:animEffect transition="in" filter="dissolve">
                                      <p:cBhvr>
                                        <p:cTn id="10" dur="500"/>
                                        <p:tgtEl>
                                          <p:spTgt spid="65229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243">
                                            <p:txEl>
                                              <p:pRg st="0" end="0"/>
                                            </p:txEl>
                                          </p:spTgt>
                                        </p:tgtEl>
                                        <p:attrNameLst>
                                          <p:attrName>style.visibility</p:attrName>
                                        </p:attrNameLst>
                                      </p:cBhvr>
                                      <p:to>
                                        <p:strVal val="visible"/>
                                      </p:to>
                                    </p:set>
                                    <p:animEffect transition="in" filter="wipe(left)">
                                      <p:cBhvr>
                                        <p:cTn id="14" dur="500"/>
                                        <p:tgtEl>
                                          <p:spTgt spid="1024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243">
                                            <p:txEl>
                                              <p:pRg st="1" end="1"/>
                                            </p:txEl>
                                          </p:spTgt>
                                        </p:tgtEl>
                                        <p:attrNameLst>
                                          <p:attrName>style.visibility</p:attrName>
                                        </p:attrNameLst>
                                      </p:cBhvr>
                                      <p:to>
                                        <p:strVal val="visible"/>
                                      </p:to>
                                    </p:set>
                                    <p:animEffect transition="in" filter="wipe(left)">
                                      <p:cBhvr>
                                        <p:cTn id="19" dur="500"/>
                                        <p:tgtEl>
                                          <p:spTgt spid="1024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243">
                                            <p:txEl>
                                              <p:pRg st="2" end="2"/>
                                            </p:txEl>
                                          </p:spTgt>
                                        </p:tgtEl>
                                        <p:attrNameLst>
                                          <p:attrName>style.visibility</p:attrName>
                                        </p:attrNameLst>
                                      </p:cBhvr>
                                      <p:to>
                                        <p:strVal val="visible"/>
                                      </p:to>
                                    </p:set>
                                    <p:animEffect transition="in" filter="wipe(left)">
                                      <p:cBhvr>
                                        <p:cTn id="24" dur="500"/>
                                        <p:tgtEl>
                                          <p:spTgt spid="1024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52294"/>
                                        </p:tgtEl>
                                        <p:attrNameLst>
                                          <p:attrName>style.visibility</p:attrName>
                                        </p:attrNameLst>
                                      </p:cBhvr>
                                      <p:to>
                                        <p:strVal val="visible"/>
                                      </p:to>
                                    </p:set>
                                    <p:animEffect transition="in" filter="wipe(left)">
                                      <p:cBhvr>
                                        <p:cTn id="29" dur="500"/>
                                        <p:tgtEl>
                                          <p:spTgt spid="65229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52293"/>
                                        </p:tgtEl>
                                        <p:attrNameLst>
                                          <p:attrName>style.visibility</p:attrName>
                                        </p:attrNameLst>
                                      </p:cBhvr>
                                      <p:to>
                                        <p:strVal val="visible"/>
                                      </p:to>
                                    </p:set>
                                    <p:animEffect transition="in" filter="wipe(left)">
                                      <p:cBhvr>
                                        <p:cTn id="34" dur="500"/>
                                        <p:tgtEl>
                                          <p:spTgt spid="65229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243">
                                            <p:txEl>
                                              <p:pRg st="3" end="3"/>
                                            </p:txEl>
                                          </p:spTgt>
                                        </p:tgtEl>
                                        <p:attrNameLst>
                                          <p:attrName>style.visibility</p:attrName>
                                        </p:attrNameLst>
                                      </p:cBhvr>
                                      <p:to>
                                        <p:strVal val="visible"/>
                                      </p:to>
                                    </p:set>
                                    <p:animEffect transition="in" filter="wipe(left)">
                                      <p:cBhvr>
                                        <p:cTn id="39"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5" autoUpdateAnimBg="0"/>
      <p:bldP spid="652293" grpId="0"/>
      <p:bldP spid="65229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9" name="Text Box 3"/>
          <p:cNvSpPr txBox="1">
            <a:spLocks noChangeArrowheads="1"/>
          </p:cNvSpPr>
          <p:nvPr/>
        </p:nvSpPr>
        <p:spPr bwMode="auto">
          <a:xfrm>
            <a:off x="0" y="737666"/>
            <a:ext cx="9144000" cy="6049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ts val="600"/>
              </a:spcBef>
            </a:pPr>
            <a:r>
              <a:rPr lang="en-US" altLang="zh-CN" sz="2400" b="1">
                <a:solidFill>
                  <a:schemeClr val="bg2">
                    <a:lumMod val="10000"/>
                  </a:schemeClr>
                </a:solidFill>
                <a:latin typeface="Verdana" pitchFamily="34" charset="0"/>
              </a:rPr>
              <a:t>void </a:t>
            </a:r>
            <a:r>
              <a:rPr lang="en-US" altLang="zh-CN" sz="2400" b="1">
                <a:solidFill>
                  <a:srgbClr val="FF0000"/>
                </a:solidFill>
                <a:latin typeface="Verdana" pitchFamily="34" charset="0"/>
              </a:rPr>
              <a:t>DFS2</a:t>
            </a:r>
            <a:r>
              <a:rPr lang="en-US" altLang="zh-CN" sz="2400" b="1">
                <a:solidFill>
                  <a:schemeClr val="bg2">
                    <a:lumMod val="10000"/>
                  </a:schemeClr>
                </a:solidFill>
                <a:latin typeface="Verdana" pitchFamily="34" charset="0"/>
              </a:rPr>
              <a:t>(TGraph *G, int i){ </a:t>
            </a:r>
            <a:r>
              <a:rPr lang="en-US" altLang="zh-CN"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图</a:t>
            </a:r>
            <a:r>
              <a:rPr lang="en-US" altLang="zh-CN"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G</a:t>
            </a:r>
            <a:r>
              <a:rPr lang="zh-CN" altLang="en-US"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采用邻接矩阵存储</a:t>
            </a:r>
          </a:p>
          <a:p>
            <a:pPr>
              <a:lnSpc>
                <a:spcPct val="150000"/>
              </a:lnSpc>
              <a:spcBef>
                <a:spcPts val="600"/>
              </a:spcBef>
            </a:pPr>
            <a:r>
              <a:rPr lang="en-US" altLang="zh-CN" sz="2400" b="1">
                <a:solidFill>
                  <a:schemeClr val="bg2">
                    <a:lumMod val="10000"/>
                  </a:schemeClr>
                </a:solidFill>
                <a:latin typeface="Verdana" pitchFamily="34" charset="0"/>
              </a:rPr>
              <a:t>      int j; </a:t>
            </a:r>
          </a:p>
          <a:p>
            <a:pPr>
              <a:lnSpc>
                <a:spcPct val="150000"/>
              </a:lnSpc>
              <a:spcBef>
                <a:spcPts val="600"/>
              </a:spcBef>
            </a:pPr>
            <a:r>
              <a:rPr lang="en-US" altLang="zh-CN" sz="2400" b="1">
                <a:solidFill>
                  <a:schemeClr val="bg2">
                    <a:lumMod val="10000"/>
                  </a:schemeClr>
                </a:solidFill>
                <a:latin typeface="Verdana" pitchFamily="34" charset="0"/>
              </a:rPr>
              <a:t>      printf("%c", G-&gt;vexs[i]);    </a:t>
            </a:r>
            <a:r>
              <a:rPr lang="en-US" altLang="zh-CN"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访问顶点</a:t>
            </a:r>
            <a:r>
              <a:rPr lang="en-US" altLang="zh-CN"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vi</a:t>
            </a:r>
          </a:p>
          <a:p>
            <a:pPr>
              <a:lnSpc>
                <a:spcPct val="150000"/>
              </a:lnSpc>
              <a:spcBef>
                <a:spcPts val="600"/>
              </a:spcBef>
            </a:pPr>
            <a:r>
              <a:rPr lang="en-US" altLang="zh-CN" sz="2400" b="1">
                <a:solidFill>
                  <a:schemeClr val="bg2">
                    <a:lumMod val="10000"/>
                  </a:schemeClr>
                </a:solidFill>
                <a:latin typeface="Verdana" pitchFamily="34" charset="0"/>
              </a:rPr>
              <a:t>      visited[i] = 1;  </a:t>
            </a:r>
          </a:p>
          <a:p>
            <a:pPr>
              <a:lnSpc>
                <a:spcPct val="150000"/>
              </a:lnSpc>
              <a:spcBef>
                <a:spcPts val="600"/>
              </a:spcBef>
            </a:pPr>
            <a:r>
              <a:rPr lang="en-US" altLang="zh-CN" sz="2400" b="1">
                <a:solidFill>
                  <a:schemeClr val="bg2">
                    <a:lumMod val="10000"/>
                  </a:schemeClr>
                </a:solidFill>
                <a:latin typeface="Verdana" pitchFamily="34" charset="0"/>
              </a:rPr>
              <a:t>      for(j = 0, j &lt; G-&gt;nv; j++){   </a:t>
            </a:r>
            <a:r>
              <a:rPr lang="en-US" altLang="zh-CN"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依次遍历</a:t>
            </a:r>
            <a:r>
              <a:rPr lang="en-US" altLang="zh-CN"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vi</a:t>
            </a:r>
            <a:r>
              <a:rPr lang="zh-CN" altLang="en-US"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的邻接点</a:t>
            </a:r>
          </a:p>
          <a:p>
            <a:pPr>
              <a:lnSpc>
                <a:spcPct val="150000"/>
              </a:lnSpc>
              <a:spcBef>
                <a:spcPts val="600"/>
              </a:spcBef>
            </a:pPr>
            <a:r>
              <a:rPr lang="zh-CN" altLang="en-US" sz="2400" b="1">
                <a:solidFill>
                  <a:schemeClr val="bg2">
                    <a:lumMod val="10000"/>
                  </a:schemeClr>
                </a:solidFill>
                <a:latin typeface="Verdana" pitchFamily="34" charset="0"/>
              </a:rPr>
              <a:t>            </a:t>
            </a:r>
            <a:r>
              <a:rPr lang="en-US" altLang="zh-CN" sz="2400" b="1">
                <a:solidFill>
                  <a:schemeClr val="bg2">
                    <a:lumMod val="10000"/>
                  </a:schemeClr>
                </a:solidFill>
                <a:latin typeface="Verdana" pitchFamily="34" charset="0"/>
              </a:rPr>
              <a:t>if(G-&gt;arcs[i][j] == 1 &amp;&amp; !visited[j])</a:t>
            </a:r>
          </a:p>
          <a:p>
            <a:pPr>
              <a:lnSpc>
                <a:spcPct val="150000"/>
              </a:lnSpc>
              <a:spcBef>
                <a:spcPts val="600"/>
              </a:spcBef>
            </a:pPr>
            <a:r>
              <a:rPr lang="en-US" altLang="zh-CN" sz="2400" b="1">
                <a:solidFill>
                  <a:schemeClr val="bg2">
                    <a:lumMod val="10000"/>
                  </a:schemeClr>
                </a:solidFill>
                <a:latin typeface="Verdana" pitchFamily="34" charset="0"/>
              </a:rPr>
              <a:t>                  </a:t>
            </a:r>
            <a:r>
              <a:rPr lang="en-US" altLang="zh-CN" sz="2400" b="1">
                <a:solidFill>
                  <a:srgbClr val="FF0000"/>
                </a:solidFill>
                <a:latin typeface="Verdana" pitchFamily="34" charset="0"/>
              </a:rPr>
              <a:t>DFS2</a:t>
            </a:r>
            <a:r>
              <a:rPr lang="en-US" altLang="zh-CN" sz="2400" b="1">
                <a:solidFill>
                  <a:schemeClr val="bg2">
                    <a:lumMod val="10000"/>
                  </a:schemeClr>
                </a:solidFill>
                <a:latin typeface="Verdana" pitchFamily="34" charset="0"/>
              </a:rPr>
              <a:t>(G, j);</a:t>
            </a:r>
          </a:p>
          <a:p>
            <a:pPr>
              <a:lnSpc>
                <a:spcPct val="150000"/>
              </a:lnSpc>
              <a:spcBef>
                <a:spcPts val="600"/>
              </a:spcBef>
            </a:pPr>
            <a:r>
              <a:rPr lang="en-US" altLang="zh-CN" sz="2400" b="1">
                <a:solidFill>
                  <a:schemeClr val="bg2">
                    <a:lumMod val="10000"/>
                  </a:schemeClr>
                </a:solidFill>
                <a:latin typeface="Verdana" pitchFamily="34" charset="0"/>
              </a:rPr>
              <a:t>      }   </a:t>
            </a:r>
          </a:p>
          <a:p>
            <a:pPr>
              <a:lnSpc>
                <a:spcPct val="150000"/>
              </a:lnSpc>
              <a:spcBef>
                <a:spcPts val="600"/>
              </a:spcBef>
            </a:pPr>
            <a:r>
              <a:rPr lang="en-US" altLang="zh-CN" sz="2400" b="1">
                <a:solidFill>
                  <a:schemeClr val="bg2">
                    <a:lumMod val="10000"/>
                  </a:schemeClr>
                </a:solidFill>
                <a:latin typeface="Verdana" pitchFamily="34" charset="0"/>
              </a:rPr>
              <a:t>}</a:t>
            </a:r>
            <a:endParaRPr lang="zh-CN" altLang="en-US" sz="2400" b="1" dirty="0">
              <a:solidFill>
                <a:schemeClr val="bg2">
                  <a:lumMod val="10000"/>
                </a:schemeClr>
              </a:solidFill>
              <a:latin typeface="Verdana" pitchFamily="34" charset="0"/>
              <a:ea typeface="宋体" charset="-122"/>
            </a:endParaRPr>
          </a:p>
        </p:txBody>
      </p:sp>
      <p:sp>
        <p:nvSpPr>
          <p:cNvPr id="8" name="标题 1"/>
          <p:cNvSpPr>
            <a:spLocks noGrp="1"/>
          </p:cNvSpPr>
          <p:nvPr>
            <p:ph type="title"/>
          </p:nvPr>
        </p:nvSpPr>
        <p:spPr>
          <a:xfrm>
            <a:off x="-1" y="42345"/>
            <a:ext cx="9149171" cy="597600"/>
          </a:xfrm>
        </p:spPr>
        <p:txBody>
          <a:bodyPr/>
          <a:lstStyle/>
          <a:p>
            <a:r>
              <a:rPr lang="zh-CN" altLang="en-US"/>
              <a:t>从顶点 </a:t>
            </a:r>
            <a:r>
              <a:rPr lang="en-US" altLang="zh-CN"/>
              <a:t>v</a:t>
            </a:r>
            <a:r>
              <a:rPr lang="en-US" altLang="zh-CN" b="1" baseline="-25000"/>
              <a:t>i</a:t>
            </a:r>
            <a:r>
              <a:rPr lang="en-US" altLang="zh-CN"/>
              <a:t> </a:t>
            </a:r>
            <a:r>
              <a:rPr lang="zh-CN" altLang="en-US"/>
              <a:t>出发深度优先搜索图</a:t>
            </a:r>
            <a:r>
              <a:rPr lang="en-US" altLang="zh-CN"/>
              <a:t>G</a:t>
            </a:r>
            <a:endParaRPr lang="zh-CN" altLang="en-US"/>
          </a:p>
        </p:txBody>
      </p:sp>
      <p:sp>
        <p:nvSpPr>
          <p:cNvPr id="9" name="矩形 8"/>
          <p:cNvSpPr/>
          <p:nvPr/>
        </p:nvSpPr>
        <p:spPr>
          <a:xfrm>
            <a:off x="4283968" y="6104728"/>
            <a:ext cx="4608512" cy="564632"/>
          </a:xfrm>
          <a:prstGeom prst="rect">
            <a:avLst/>
          </a:prstGeom>
        </p:spPr>
        <p:txBody>
          <a:bodyPr wrap="none">
            <a:noAutofit/>
          </a:bodyPr>
          <a:lstStyle/>
          <a:p>
            <a:pPr marL="0" lvl="1" algn="r">
              <a:spcBef>
                <a:spcPts val="0"/>
              </a:spcBef>
            </a:pPr>
            <a:r>
              <a:rPr lang="zh-CN" altLang="en-US" sz="2800" b="1" kern="0">
                <a:latin typeface="微软雅黑" panose="020B0503020204020204" pitchFamily="34" charset="-122"/>
                <a:ea typeface="微软雅黑" panose="020B0503020204020204" pitchFamily="34" charset="-122"/>
              </a:rPr>
              <a:t>时间复杂度：</a:t>
            </a:r>
            <a:r>
              <a:rPr lang="en-US" altLang="zh-CN" sz="2800" b="1" kern="0">
                <a:latin typeface="Verdana" panose="020B0604030504040204" pitchFamily="34" charset="0"/>
                <a:ea typeface="Verdana" panose="020B0604030504040204" pitchFamily="34" charset="0"/>
                <a:cs typeface="Verdana" panose="020B0604030504040204" pitchFamily="34" charset="0"/>
              </a:rPr>
              <a:t>O(</a:t>
            </a:r>
            <a:r>
              <a:rPr lang="en-US" altLang="zh-CN" sz="2800" b="1" kern="0">
                <a:solidFill>
                  <a:srgbClr val="3333FF"/>
                </a:solidFill>
                <a:latin typeface="Verdana" panose="020B0604030504040204" pitchFamily="34" charset="0"/>
                <a:ea typeface="Verdana" panose="020B0604030504040204" pitchFamily="34" charset="0"/>
                <a:cs typeface="Verdana" panose="020B0604030504040204" pitchFamily="34" charset="0"/>
              </a:rPr>
              <a:t>n</a:t>
            </a:r>
            <a:r>
              <a:rPr lang="en-US" altLang="zh-CN" sz="2800" b="1" kern="0" baseline="30000">
                <a:solidFill>
                  <a:srgbClr val="3333FF"/>
                </a:solidFill>
                <a:latin typeface="Verdana" panose="020B0604030504040204" pitchFamily="34" charset="0"/>
                <a:ea typeface="Verdana" panose="020B0604030504040204" pitchFamily="34" charset="0"/>
                <a:cs typeface="Verdana" panose="020B0604030504040204" pitchFamily="34" charset="0"/>
              </a:rPr>
              <a:t>2</a:t>
            </a:r>
            <a:r>
              <a:rPr lang="en-US" altLang="zh-CN" sz="2800" b="1" kern="0">
                <a:latin typeface="Verdana" panose="020B0604030504040204" pitchFamily="34" charset="0"/>
                <a:ea typeface="Verdana" panose="020B0604030504040204" pitchFamily="34" charset="0"/>
                <a:cs typeface="Verdana" panose="020B0604030504040204" pitchFamily="34" charset="0"/>
              </a:rPr>
              <a:t>)</a:t>
            </a:r>
            <a:endParaRPr lang="zh-CN" altLang="en-US" sz="2800" b="1" kern="0" dirty="0">
              <a:latin typeface="Verdana" panose="020B0604030504040204" pitchFamily="34" charset="0"/>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1017376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746499">
                                            <p:txEl>
                                              <p:pRg st="0" end="0"/>
                                            </p:txEl>
                                          </p:spTgt>
                                        </p:tgtEl>
                                        <p:attrNameLst>
                                          <p:attrName>style.visibility</p:attrName>
                                        </p:attrNameLst>
                                      </p:cBhvr>
                                      <p:to>
                                        <p:strVal val="visible"/>
                                      </p:to>
                                    </p:set>
                                    <p:animEffect transition="in" filter="wipe(left)">
                                      <p:cBhvr>
                                        <p:cTn id="7" dur="500"/>
                                        <p:tgtEl>
                                          <p:spTgt spid="746499">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746499">
                                            <p:txEl>
                                              <p:pRg st="8" end="8"/>
                                            </p:txEl>
                                          </p:spTgt>
                                        </p:tgtEl>
                                        <p:attrNameLst>
                                          <p:attrName>style.visibility</p:attrName>
                                        </p:attrNameLst>
                                      </p:cBhvr>
                                      <p:to>
                                        <p:strVal val="visible"/>
                                      </p:to>
                                    </p:set>
                                    <p:animEffect transition="in" filter="wipe(left)">
                                      <p:cBhvr>
                                        <p:cTn id="10" dur="500"/>
                                        <p:tgtEl>
                                          <p:spTgt spid="746499">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46499">
                                            <p:txEl>
                                              <p:pRg st="1" end="1"/>
                                            </p:txEl>
                                          </p:spTgt>
                                        </p:tgtEl>
                                        <p:attrNameLst>
                                          <p:attrName>style.visibility</p:attrName>
                                        </p:attrNameLst>
                                      </p:cBhvr>
                                      <p:to>
                                        <p:strVal val="visible"/>
                                      </p:to>
                                    </p:set>
                                    <p:animEffect transition="in" filter="wipe(left)">
                                      <p:cBhvr>
                                        <p:cTn id="15" dur="500"/>
                                        <p:tgtEl>
                                          <p:spTgt spid="74649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46499">
                                            <p:txEl>
                                              <p:pRg st="2" end="2"/>
                                            </p:txEl>
                                          </p:spTgt>
                                        </p:tgtEl>
                                        <p:attrNameLst>
                                          <p:attrName>style.visibility</p:attrName>
                                        </p:attrNameLst>
                                      </p:cBhvr>
                                      <p:to>
                                        <p:strVal val="visible"/>
                                      </p:to>
                                    </p:set>
                                    <p:animEffect transition="in" filter="wipe(left)">
                                      <p:cBhvr>
                                        <p:cTn id="20" dur="500"/>
                                        <p:tgtEl>
                                          <p:spTgt spid="74649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46499">
                                            <p:txEl>
                                              <p:pRg st="3" end="3"/>
                                            </p:txEl>
                                          </p:spTgt>
                                        </p:tgtEl>
                                        <p:attrNameLst>
                                          <p:attrName>style.visibility</p:attrName>
                                        </p:attrNameLst>
                                      </p:cBhvr>
                                      <p:to>
                                        <p:strVal val="visible"/>
                                      </p:to>
                                    </p:set>
                                    <p:animEffect transition="in" filter="wipe(left)">
                                      <p:cBhvr>
                                        <p:cTn id="25" dur="500"/>
                                        <p:tgtEl>
                                          <p:spTgt spid="74649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46499">
                                            <p:txEl>
                                              <p:pRg st="4" end="4"/>
                                            </p:txEl>
                                          </p:spTgt>
                                        </p:tgtEl>
                                        <p:attrNameLst>
                                          <p:attrName>style.visibility</p:attrName>
                                        </p:attrNameLst>
                                      </p:cBhvr>
                                      <p:to>
                                        <p:strVal val="visible"/>
                                      </p:to>
                                    </p:set>
                                    <p:animEffect transition="in" filter="wipe(left)">
                                      <p:cBhvr>
                                        <p:cTn id="30" dur="500"/>
                                        <p:tgtEl>
                                          <p:spTgt spid="746499">
                                            <p:txEl>
                                              <p:pRg st="4" end="4"/>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746499">
                                            <p:txEl>
                                              <p:pRg st="7" end="7"/>
                                            </p:txEl>
                                          </p:spTgt>
                                        </p:tgtEl>
                                        <p:attrNameLst>
                                          <p:attrName>style.visibility</p:attrName>
                                        </p:attrNameLst>
                                      </p:cBhvr>
                                      <p:to>
                                        <p:strVal val="visible"/>
                                      </p:to>
                                    </p:set>
                                    <p:animEffect transition="in" filter="wipe(left)">
                                      <p:cBhvr>
                                        <p:cTn id="33" dur="500"/>
                                        <p:tgtEl>
                                          <p:spTgt spid="746499">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746499">
                                            <p:txEl>
                                              <p:pRg st="5" end="5"/>
                                            </p:txEl>
                                          </p:spTgt>
                                        </p:tgtEl>
                                        <p:attrNameLst>
                                          <p:attrName>style.visibility</p:attrName>
                                        </p:attrNameLst>
                                      </p:cBhvr>
                                      <p:to>
                                        <p:strVal val="visible"/>
                                      </p:to>
                                    </p:set>
                                    <p:animEffect transition="in" filter="wipe(left)">
                                      <p:cBhvr>
                                        <p:cTn id="38" dur="500"/>
                                        <p:tgtEl>
                                          <p:spTgt spid="746499">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46499">
                                            <p:txEl>
                                              <p:pRg st="6" end="6"/>
                                            </p:txEl>
                                          </p:spTgt>
                                        </p:tgtEl>
                                        <p:attrNameLst>
                                          <p:attrName>style.visibility</p:attrName>
                                        </p:attrNameLst>
                                      </p:cBhvr>
                                      <p:to>
                                        <p:strVal val="visible"/>
                                      </p:to>
                                    </p:set>
                                    <p:animEffect transition="in" filter="wipe(left)">
                                      <p:cBhvr>
                                        <p:cTn id="43" dur="500"/>
                                        <p:tgtEl>
                                          <p:spTgt spid="746499">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3" name="Rectangle 3"/>
          <p:cNvSpPr>
            <a:spLocks noChangeArrowheads="1"/>
          </p:cNvSpPr>
          <p:nvPr/>
        </p:nvSpPr>
        <p:spPr bwMode="auto">
          <a:xfrm>
            <a:off x="6353557" y="2267272"/>
            <a:ext cx="262514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400" b="1" dirty="0">
                <a:solidFill>
                  <a:schemeClr val="bg2">
                    <a:lumMod val="10000"/>
                  </a:schemeClr>
                </a:solidFill>
                <a:latin typeface="Verdana" panose="020B0604030504040204" pitchFamily="34" charset="0"/>
                <a:ea typeface="微软雅黑" panose="020B0503020204020204" pitchFamily="34" charset="-122"/>
              </a:rPr>
              <a:t>访问顶点序列为：</a:t>
            </a:r>
          </a:p>
        </p:txBody>
      </p:sp>
      <p:sp>
        <p:nvSpPr>
          <p:cNvPr id="803844" name="Rectangle 4"/>
          <p:cNvSpPr>
            <a:spLocks noChangeArrowheads="1"/>
          </p:cNvSpPr>
          <p:nvPr/>
        </p:nvSpPr>
        <p:spPr bwMode="auto">
          <a:xfrm>
            <a:off x="6372200" y="2821409"/>
            <a:ext cx="2736056" cy="847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2400" b="1" dirty="0" err="1">
                <a:solidFill>
                  <a:schemeClr val="bg2">
                    <a:lumMod val="10000"/>
                  </a:schemeClr>
                </a:solidFill>
                <a:latin typeface="Verdana" pitchFamily="34" charset="0"/>
                <a:ea typeface="微软雅黑" panose="020B0503020204020204" pitchFamily="34" charset="-122"/>
              </a:rPr>
              <a:t>V1</a:t>
            </a:r>
            <a:r>
              <a:rPr kumimoji="1" lang="en-US" altLang="zh-CN" sz="2400" b="1" dirty="0">
                <a:solidFill>
                  <a:schemeClr val="bg2">
                    <a:lumMod val="10000"/>
                  </a:schemeClr>
                </a:solidFill>
                <a:latin typeface="Verdana" pitchFamily="34" charset="0"/>
                <a:ea typeface="微软雅黑" panose="020B0503020204020204" pitchFamily="34" charset="-122"/>
              </a:rPr>
              <a:t>  </a:t>
            </a:r>
            <a:r>
              <a:rPr kumimoji="1" lang="en-US" altLang="zh-CN" sz="2400" b="1" dirty="0" err="1">
                <a:solidFill>
                  <a:schemeClr val="bg2">
                    <a:lumMod val="10000"/>
                  </a:schemeClr>
                </a:solidFill>
                <a:latin typeface="Verdana" pitchFamily="34" charset="0"/>
                <a:ea typeface="微软雅黑" panose="020B0503020204020204" pitchFamily="34" charset="-122"/>
              </a:rPr>
              <a:t>V2</a:t>
            </a:r>
            <a:r>
              <a:rPr kumimoji="1" lang="en-US" altLang="zh-CN" sz="2400" b="1" dirty="0">
                <a:solidFill>
                  <a:schemeClr val="bg2">
                    <a:lumMod val="10000"/>
                  </a:schemeClr>
                </a:solidFill>
                <a:latin typeface="Verdana" pitchFamily="34" charset="0"/>
                <a:ea typeface="微软雅黑" panose="020B0503020204020204" pitchFamily="34" charset="-122"/>
              </a:rPr>
              <a:t>  </a:t>
            </a:r>
            <a:r>
              <a:rPr kumimoji="1" lang="en-US" altLang="zh-CN" sz="2400" b="1" dirty="0" err="1">
                <a:solidFill>
                  <a:schemeClr val="bg2">
                    <a:lumMod val="10000"/>
                  </a:schemeClr>
                </a:solidFill>
                <a:latin typeface="Verdana" pitchFamily="34" charset="0"/>
                <a:ea typeface="微软雅黑" panose="020B0503020204020204" pitchFamily="34" charset="-122"/>
              </a:rPr>
              <a:t>V3</a:t>
            </a:r>
            <a:r>
              <a:rPr kumimoji="1" lang="en-US" altLang="zh-CN" sz="2400" b="1" dirty="0">
                <a:solidFill>
                  <a:schemeClr val="bg2">
                    <a:lumMod val="10000"/>
                  </a:schemeClr>
                </a:solidFill>
                <a:latin typeface="Verdana" pitchFamily="34" charset="0"/>
                <a:ea typeface="微软雅黑" panose="020B0503020204020204" pitchFamily="34" charset="-122"/>
              </a:rPr>
              <a:t>  </a:t>
            </a:r>
            <a:r>
              <a:rPr kumimoji="1" lang="en-US" altLang="zh-CN" sz="2400" b="1" err="1">
                <a:solidFill>
                  <a:schemeClr val="bg2">
                    <a:lumMod val="10000"/>
                  </a:schemeClr>
                </a:solidFill>
                <a:latin typeface="Verdana" pitchFamily="34" charset="0"/>
                <a:ea typeface="微软雅黑" panose="020B0503020204020204" pitchFamily="34" charset="-122"/>
              </a:rPr>
              <a:t>V4</a:t>
            </a:r>
            <a:r>
              <a:rPr kumimoji="1" lang="en-US" altLang="zh-CN" sz="2400" b="1">
                <a:solidFill>
                  <a:schemeClr val="bg2">
                    <a:lumMod val="10000"/>
                  </a:schemeClr>
                </a:solidFill>
                <a:latin typeface="Verdana" pitchFamily="34" charset="0"/>
                <a:ea typeface="微软雅黑" panose="020B0503020204020204" pitchFamily="34" charset="-122"/>
              </a:rPr>
              <a:t>  </a:t>
            </a:r>
          </a:p>
          <a:p>
            <a:r>
              <a:rPr kumimoji="1" lang="en-US" altLang="zh-CN" sz="2400" b="1">
                <a:solidFill>
                  <a:schemeClr val="bg2">
                    <a:lumMod val="10000"/>
                  </a:schemeClr>
                </a:solidFill>
                <a:latin typeface="Verdana" pitchFamily="34" charset="0"/>
                <a:ea typeface="微软雅黑" panose="020B0503020204020204" pitchFamily="34" charset="-122"/>
              </a:rPr>
              <a:t>V5  </a:t>
            </a:r>
            <a:r>
              <a:rPr kumimoji="1" lang="en-US" altLang="zh-CN" sz="2400" b="1" dirty="0" err="1">
                <a:solidFill>
                  <a:schemeClr val="bg2">
                    <a:lumMod val="10000"/>
                  </a:schemeClr>
                </a:solidFill>
                <a:latin typeface="Verdana" pitchFamily="34" charset="0"/>
                <a:ea typeface="微软雅黑" panose="020B0503020204020204" pitchFamily="34" charset="-122"/>
              </a:rPr>
              <a:t>V6</a:t>
            </a:r>
            <a:r>
              <a:rPr kumimoji="1" lang="en-US" altLang="zh-CN" sz="2400" b="1" dirty="0">
                <a:solidFill>
                  <a:schemeClr val="bg2">
                    <a:lumMod val="10000"/>
                  </a:schemeClr>
                </a:solidFill>
                <a:latin typeface="Verdana" pitchFamily="34" charset="0"/>
                <a:ea typeface="微软雅黑" panose="020B0503020204020204" pitchFamily="34" charset="-122"/>
              </a:rPr>
              <a:t>  </a:t>
            </a:r>
            <a:r>
              <a:rPr kumimoji="1" lang="en-US" altLang="zh-CN" sz="2400" b="1" dirty="0" err="1">
                <a:solidFill>
                  <a:schemeClr val="bg2">
                    <a:lumMod val="10000"/>
                  </a:schemeClr>
                </a:solidFill>
                <a:latin typeface="Verdana" pitchFamily="34" charset="0"/>
                <a:ea typeface="微软雅黑" panose="020B0503020204020204" pitchFamily="34" charset="-122"/>
              </a:rPr>
              <a:t>V7</a:t>
            </a:r>
            <a:r>
              <a:rPr kumimoji="1" lang="en-US" altLang="zh-CN" sz="2400" b="1" dirty="0">
                <a:solidFill>
                  <a:schemeClr val="bg2">
                    <a:lumMod val="10000"/>
                  </a:schemeClr>
                </a:solidFill>
                <a:latin typeface="Verdana" pitchFamily="34" charset="0"/>
                <a:ea typeface="微软雅黑" panose="020B0503020204020204" pitchFamily="34" charset="-122"/>
              </a:rPr>
              <a:t>  </a:t>
            </a:r>
            <a:r>
              <a:rPr kumimoji="1" lang="en-US" altLang="zh-CN" sz="2400" b="1" dirty="0" err="1">
                <a:solidFill>
                  <a:schemeClr val="bg2">
                    <a:lumMod val="10000"/>
                  </a:schemeClr>
                </a:solidFill>
                <a:latin typeface="Verdana" pitchFamily="34" charset="0"/>
                <a:ea typeface="微软雅黑" panose="020B0503020204020204" pitchFamily="34" charset="-122"/>
              </a:rPr>
              <a:t>V8</a:t>
            </a:r>
            <a:endParaRPr kumimoji="1" lang="zh-CN" altLang="en-US" sz="2400" b="1" dirty="0">
              <a:solidFill>
                <a:schemeClr val="bg2">
                  <a:lumMod val="10000"/>
                </a:schemeClr>
              </a:solidFill>
              <a:latin typeface="Verdana" pitchFamily="34" charset="0"/>
              <a:ea typeface="微软雅黑" panose="020B0503020204020204" pitchFamily="34" charset="-122"/>
            </a:endParaRPr>
          </a:p>
        </p:txBody>
      </p:sp>
      <p:grpSp>
        <p:nvGrpSpPr>
          <p:cNvPr id="803845" name="Group 5"/>
          <p:cNvGrpSpPr>
            <a:grpSpLocks/>
          </p:cNvGrpSpPr>
          <p:nvPr/>
        </p:nvGrpSpPr>
        <p:grpSpPr bwMode="auto">
          <a:xfrm>
            <a:off x="3457331" y="858771"/>
            <a:ext cx="2878865" cy="2952750"/>
            <a:chOff x="68" y="845"/>
            <a:chExt cx="1991" cy="2177"/>
          </a:xfrm>
        </p:grpSpPr>
        <p:sp>
          <p:nvSpPr>
            <p:cNvPr id="803846" name="Oval 6"/>
            <p:cNvSpPr>
              <a:spLocks noChangeArrowheads="1"/>
            </p:cNvSpPr>
            <p:nvPr/>
          </p:nvSpPr>
          <p:spPr bwMode="auto">
            <a:xfrm>
              <a:off x="877" y="845"/>
              <a:ext cx="383" cy="384"/>
            </a:xfrm>
            <a:prstGeom prst="ellipse">
              <a:avLst/>
            </a:prstGeom>
            <a:solidFill>
              <a:schemeClr val="bg1"/>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V1</a:t>
              </a:r>
              <a:endParaRPr lang="en-US" altLang="zh-CN" b="1" dirty="0">
                <a:solidFill>
                  <a:schemeClr val="bg2">
                    <a:lumMod val="10000"/>
                  </a:schemeClr>
                </a:solidFill>
                <a:latin typeface="Verdana" pitchFamily="34" charset="0"/>
                <a:ea typeface="宋体" charset="-122"/>
              </a:endParaRPr>
            </a:p>
          </p:txBody>
        </p:sp>
        <p:sp>
          <p:nvSpPr>
            <p:cNvPr id="803847" name="Oval 7"/>
            <p:cNvSpPr>
              <a:spLocks noChangeArrowheads="1"/>
            </p:cNvSpPr>
            <p:nvPr/>
          </p:nvSpPr>
          <p:spPr bwMode="auto">
            <a:xfrm>
              <a:off x="368" y="1443"/>
              <a:ext cx="382" cy="384"/>
            </a:xfrm>
            <a:prstGeom prst="ellipse">
              <a:avLst/>
            </a:prstGeom>
            <a:solidFill>
              <a:schemeClr val="bg1"/>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V2</a:t>
              </a:r>
              <a:endParaRPr lang="en-US" altLang="zh-CN" b="1" dirty="0">
                <a:solidFill>
                  <a:schemeClr val="bg2">
                    <a:lumMod val="10000"/>
                  </a:schemeClr>
                </a:solidFill>
                <a:latin typeface="Verdana" pitchFamily="34" charset="0"/>
                <a:ea typeface="宋体" charset="-122"/>
              </a:endParaRPr>
            </a:p>
          </p:txBody>
        </p:sp>
        <p:sp>
          <p:nvSpPr>
            <p:cNvPr id="803848" name="Oval 8"/>
            <p:cNvSpPr>
              <a:spLocks noChangeArrowheads="1"/>
            </p:cNvSpPr>
            <p:nvPr/>
          </p:nvSpPr>
          <p:spPr bwMode="auto">
            <a:xfrm>
              <a:off x="1387" y="1443"/>
              <a:ext cx="382" cy="384"/>
            </a:xfrm>
            <a:prstGeom prst="ellipse">
              <a:avLst/>
            </a:prstGeom>
            <a:solidFill>
              <a:schemeClr val="bg1"/>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V3</a:t>
              </a:r>
              <a:endParaRPr lang="en-US" altLang="zh-CN" b="1" dirty="0">
                <a:solidFill>
                  <a:schemeClr val="bg2">
                    <a:lumMod val="10000"/>
                  </a:schemeClr>
                </a:solidFill>
                <a:latin typeface="Verdana" pitchFamily="34" charset="0"/>
                <a:ea typeface="宋体" charset="-122"/>
              </a:endParaRPr>
            </a:p>
          </p:txBody>
        </p:sp>
        <p:sp>
          <p:nvSpPr>
            <p:cNvPr id="803849" name="Oval 9"/>
            <p:cNvSpPr>
              <a:spLocks noChangeArrowheads="1"/>
            </p:cNvSpPr>
            <p:nvPr/>
          </p:nvSpPr>
          <p:spPr bwMode="auto">
            <a:xfrm>
              <a:off x="68" y="2061"/>
              <a:ext cx="382" cy="384"/>
            </a:xfrm>
            <a:prstGeom prst="ellipse">
              <a:avLst/>
            </a:prstGeom>
            <a:solidFill>
              <a:schemeClr val="bg1"/>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V4</a:t>
              </a:r>
              <a:endParaRPr lang="en-US" altLang="zh-CN" b="1" dirty="0">
                <a:solidFill>
                  <a:schemeClr val="bg2">
                    <a:lumMod val="10000"/>
                  </a:schemeClr>
                </a:solidFill>
                <a:latin typeface="Verdana" pitchFamily="34" charset="0"/>
                <a:ea typeface="宋体" charset="-122"/>
              </a:endParaRPr>
            </a:p>
          </p:txBody>
        </p:sp>
        <p:sp>
          <p:nvSpPr>
            <p:cNvPr id="803850" name="Oval 10"/>
            <p:cNvSpPr>
              <a:spLocks noChangeArrowheads="1"/>
            </p:cNvSpPr>
            <p:nvPr/>
          </p:nvSpPr>
          <p:spPr bwMode="auto">
            <a:xfrm>
              <a:off x="665" y="2062"/>
              <a:ext cx="382" cy="384"/>
            </a:xfrm>
            <a:prstGeom prst="ellipse">
              <a:avLst/>
            </a:prstGeom>
            <a:solidFill>
              <a:schemeClr val="bg1"/>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V5</a:t>
              </a:r>
              <a:endParaRPr lang="en-US" altLang="zh-CN" b="1" dirty="0">
                <a:solidFill>
                  <a:schemeClr val="bg2">
                    <a:lumMod val="10000"/>
                  </a:schemeClr>
                </a:solidFill>
                <a:latin typeface="Verdana" pitchFamily="34" charset="0"/>
                <a:ea typeface="宋体" charset="-122"/>
              </a:endParaRPr>
            </a:p>
          </p:txBody>
        </p:sp>
        <p:sp>
          <p:nvSpPr>
            <p:cNvPr id="803851" name="Oval 11"/>
            <p:cNvSpPr>
              <a:spLocks noChangeArrowheads="1"/>
            </p:cNvSpPr>
            <p:nvPr/>
          </p:nvSpPr>
          <p:spPr bwMode="auto">
            <a:xfrm>
              <a:off x="1132" y="2062"/>
              <a:ext cx="382" cy="384"/>
            </a:xfrm>
            <a:prstGeom prst="ellipse">
              <a:avLst/>
            </a:prstGeom>
            <a:solidFill>
              <a:schemeClr val="bg1"/>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V6</a:t>
              </a:r>
              <a:endParaRPr lang="en-US" altLang="zh-CN" b="1" dirty="0">
                <a:solidFill>
                  <a:schemeClr val="bg2">
                    <a:lumMod val="10000"/>
                  </a:schemeClr>
                </a:solidFill>
                <a:latin typeface="Verdana" pitchFamily="34" charset="0"/>
                <a:ea typeface="宋体" charset="-122"/>
              </a:endParaRPr>
            </a:p>
          </p:txBody>
        </p:sp>
        <p:sp>
          <p:nvSpPr>
            <p:cNvPr id="803852" name="Oval 12"/>
            <p:cNvSpPr>
              <a:spLocks noChangeArrowheads="1"/>
            </p:cNvSpPr>
            <p:nvPr/>
          </p:nvSpPr>
          <p:spPr bwMode="auto">
            <a:xfrm>
              <a:off x="1677" y="2062"/>
              <a:ext cx="382" cy="384"/>
            </a:xfrm>
            <a:prstGeom prst="ellipse">
              <a:avLst/>
            </a:prstGeom>
            <a:solidFill>
              <a:schemeClr val="bg1"/>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V7</a:t>
              </a:r>
              <a:endParaRPr lang="en-US" altLang="zh-CN" b="1" dirty="0">
                <a:solidFill>
                  <a:schemeClr val="bg2">
                    <a:lumMod val="10000"/>
                  </a:schemeClr>
                </a:solidFill>
                <a:latin typeface="Verdana" pitchFamily="34" charset="0"/>
                <a:ea typeface="宋体" charset="-122"/>
              </a:endParaRPr>
            </a:p>
          </p:txBody>
        </p:sp>
        <p:sp>
          <p:nvSpPr>
            <p:cNvPr id="803853" name="Oval 13"/>
            <p:cNvSpPr>
              <a:spLocks noChangeArrowheads="1"/>
            </p:cNvSpPr>
            <p:nvPr/>
          </p:nvSpPr>
          <p:spPr bwMode="auto">
            <a:xfrm>
              <a:off x="367" y="2638"/>
              <a:ext cx="382" cy="384"/>
            </a:xfrm>
            <a:prstGeom prst="ellipse">
              <a:avLst/>
            </a:prstGeom>
            <a:solidFill>
              <a:schemeClr val="bg1"/>
            </a:solidFill>
            <a:ln w="38100">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V8</a:t>
              </a:r>
              <a:endParaRPr lang="en-US" altLang="zh-CN" b="1" dirty="0">
                <a:solidFill>
                  <a:schemeClr val="bg2">
                    <a:lumMod val="10000"/>
                  </a:schemeClr>
                </a:solidFill>
                <a:latin typeface="Verdana" pitchFamily="34" charset="0"/>
                <a:ea typeface="宋体" charset="-122"/>
              </a:endParaRPr>
            </a:p>
          </p:txBody>
        </p:sp>
        <p:cxnSp>
          <p:nvCxnSpPr>
            <p:cNvPr id="803854" name="AutoShape 14"/>
            <p:cNvCxnSpPr>
              <a:cxnSpLocks noChangeShapeType="1"/>
              <a:stCxn id="803846" idx="3"/>
              <a:endCxn id="803847" idx="7"/>
            </p:cNvCxnSpPr>
            <p:nvPr/>
          </p:nvCxnSpPr>
          <p:spPr bwMode="auto">
            <a:xfrm flipH="1">
              <a:off x="694" y="1173"/>
              <a:ext cx="239" cy="326"/>
            </a:xfrm>
            <a:prstGeom prst="straightConnector1">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3855" name="AutoShape 15"/>
            <p:cNvCxnSpPr>
              <a:cxnSpLocks noChangeShapeType="1"/>
              <a:stCxn id="803846" idx="5"/>
              <a:endCxn id="803848" idx="1"/>
            </p:cNvCxnSpPr>
            <p:nvPr/>
          </p:nvCxnSpPr>
          <p:spPr bwMode="auto">
            <a:xfrm>
              <a:off x="1204" y="1173"/>
              <a:ext cx="239" cy="326"/>
            </a:xfrm>
            <a:prstGeom prst="straightConnector1">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3856" name="AutoShape 16"/>
            <p:cNvCxnSpPr>
              <a:cxnSpLocks noChangeShapeType="1"/>
              <a:stCxn id="803847" idx="5"/>
              <a:endCxn id="803850" idx="0"/>
            </p:cNvCxnSpPr>
            <p:nvPr/>
          </p:nvCxnSpPr>
          <p:spPr bwMode="auto">
            <a:xfrm>
              <a:off x="694" y="1780"/>
              <a:ext cx="162" cy="273"/>
            </a:xfrm>
            <a:prstGeom prst="straightConnector1">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3857" name="AutoShape 17"/>
            <p:cNvCxnSpPr>
              <a:cxnSpLocks noChangeShapeType="1"/>
              <a:stCxn id="803848" idx="3"/>
              <a:endCxn id="803851" idx="0"/>
            </p:cNvCxnSpPr>
            <p:nvPr/>
          </p:nvCxnSpPr>
          <p:spPr bwMode="auto">
            <a:xfrm flipH="1">
              <a:off x="1323" y="1780"/>
              <a:ext cx="120" cy="273"/>
            </a:xfrm>
            <a:prstGeom prst="straightConnector1">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3858" name="AutoShape 18"/>
            <p:cNvCxnSpPr>
              <a:cxnSpLocks noChangeShapeType="1"/>
              <a:stCxn id="803848" idx="5"/>
              <a:endCxn id="803852" idx="0"/>
            </p:cNvCxnSpPr>
            <p:nvPr/>
          </p:nvCxnSpPr>
          <p:spPr bwMode="auto">
            <a:xfrm>
              <a:off x="1713" y="1771"/>
              <a:ext cx="155" cy="291"/>
            </a:xfrm>
            <a:prstGeom prst="straightConnector1">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3859" name="AutoShape 19"/>
            <p:cNvCxnSpPr>
              <a:cxnSpLocks noChangeShapeType="1"/>
              <a:stCxn id="803849" idx="4"/>
              <a:endCxn id="803853" idx="1"/>
            </p:cNvCxnSpPr>
            <p:nvPr/>
          </p:nvCxnSpPr>
          <p:spPr bwMode="auto">
            <a:xfrm>
              <a:off x="259" y="2454"/>
              <a:ext cx="164" cy="231"/>
            </a:xfrm>
            <a:prstGeom prst="straightConnector1">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3860" name="AutoShape 20"/>
            <p:cNvCxnSpPr>
              <a:cxnSpLocks noChangeShapeType="1"/>
              <a:stCxn id="803850" idx="4"/>
              <a:endCxn id="803853" idx="7"/>
            </p:cNvCxnSpPr>
            <p:nvPr/>
          </p:nvCxnSpPr>
          <p:spPr bwMode="auto">
            <a:xfrm flipH="1">
              <a:off x="693" y="2446"/>
              <a:ext cx="163" cy="248"/>
            </a:xfrm>
            <a:prstGeom prst="straightConnector1">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3861" name="AutoShape 21"/>
            <p:cNvCxnSpPr>
              <a:cxnSpLocks noChangeShapeType="1"/>
              <a:stCxn id="803851" idx="6"/>
              <a:endCxn id="803852" idx="2"/>
            </p:cNvCxnSpPr>
            <p:nvPr/>
          </p:nvCxnSpPr>
          <p:spPr bwMode="auto">
            <a:xfrm>
              <a:off x="1514" y="2254"/>
              <a:ext cx="163" cy="0"/>
            </a:xfrm>
            <a:prstGeom prst="straightConnector1">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3862" name="AutoShape 22"/>
            <p:cNvCxnSpPr>
              <a:cxnSpLocks noChangeShapeType="1"/>
              <a:stCxn id="803847" idx="3"/>
              <a:endCxn id="803849" idx="0"/>
            </p:cNvCxnSpPr>
            <p:nvPr/>
          </p:nvCxnSpPr>
          <p:spPr bwMode="auto">
            <a:xfrm flipH="1">
              <a:off x="259" y="1780"/>
              <a:ext cx="165" cy="272"/>
            </a:xfrm>
            <a:prstGeom prst="straightConnector1">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 name="标题 1"/>
          <p:cNvSpPr>
            <a:spLocks noGrp="1"/>
          </p:cNvSpPr>
          <p:nvPr>
            <p:ph type="title"/>
          </p:nvPr>
        </p:nvSpPr>
        <p:spPr>
          <a:xfrm>
            <a:off x="-1" y="42345"/>
            <a:ext cx="9149171" cy="597600"/>
          </a:xfrm>
        </p:spPr>
        <p:txBody>
          <a:bodyPr/>
          <a:lstStyle/>
          <a:p>
            <a:r>
              <a:rPr lang="zh-CN" altLang="en-US" kern="0">
                <a:solidFill>
                  <a:schemeClr val="bg2">
                    <a:lumMod val="10000"/>
                  </a:schemeClr>
                </a:solidFill>
              </a:rPr>
              <a:t>图的广度优先遍历</a:t>
            </a:r>
            <a:endParaRPr lang="zh-CN" altLang="en-US"/>
          </a:p>
        </p:txBody>
      </p:sp>
      <p:sp>
        <p:nvSpPr>
          <p:cNvPr id="27" name="内容占位符 2"/>
          <p:cNvSpPr>
            <a:spLocks noGrp="1"/>
          </p:cNvSpPr>
          <p:nvPr>
            <p:ph idx="1"/>
          </p:nvPr>
        </p:nvSpPr>
        <p:spPr>
          <a:xfrm>
            <a:off x="0" y="3928864"/>
            <a:ext cx="9144000" cy="2947266"/>
          </a:xfrm>
        </p:spPr>
        <p:txBody>
          <a:bodyPr>
            <a:normAutofit lnSpcReduction="10000"/>
          </a:bodyPr>
          <a:lstStyle/>
          <a:p>
            <a:pPr marL="468000" lvl="1" indent="-468000">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广度优先搜索算法（</a:t>
            </a:r>
            <a:r>
              <a:rPr lang="en-US" altLang="zh-CN">
                <a:latin typeface="Verdana" panose="020B0604030504040204" pitchFamily="34" charset="0"/>
                <a:cs typeface="Verdana" panose="020B0604030504040204" pitchFamily="34" charset="0"/>
              </a:rPr>
              <a:t>breadth-first-search)</a:t>
            </a:r>
          </a:p>
          <a:p>
            <a:pPr marL="936000" lvl="1" indent="-468000">
              <a:lnSpc>
                <a:spcPct val="160000"/>
              </a:lnSpc>
              <a:spcBef>
                <a:spcPts val="0"/>
              </a:spcBef>
              <a:buClr>
                <a:schemeClr val="tx1"/>
              </a:buClr>
              <a:defRPr/>
            </a:pPr>
            <a:r>
              <a:rPr lang="zh-CN" altLang="en-US">
                <a:latin typeface="Verdana" panose="020B0604030504040204" pitchFamily="34" charset="0"/>
                <a:cs typeface="Verdana" panose="020B0604030504040204" pitchFamily="34" charset="0"/>
              </a:rPr>
              <a:t>访问某个起始顶点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，将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作为当前顶点</a:t>
            </a:r>
          </a:p>
          <a:p>
            <a:pPr marL="1404000" lvl="2" indent="-468000">
              <a:lnSpc>
                <a:spcPct val="170000"/>
              </a:lnSpc>
              <a:spcBef>
                <a:spcPts val="0"/>
              </a:spcBef>
              <a:buClr>
                <a:schemeClr val="tx1"/>
              </a:buClr>
              <a:buSzPct val="70000"/>
              <a:defRPr/>
            </a:pPr>
            <a:r>
              <a:rPr lang="zh-CN" altLang="en-US">
                <a:latin typeface="Verdana" panose="020B0604030504040204" pitchFamily="34" charset="0"/>
                <a:cs typeface="Verdana" panose="020B0604030504040204" pitchFamily="34" charset="0"/>
              </a:rPr>
              <a:t>依次访问当前顶点的所有未访问过的邻接点</a:t>
            </a:r>
          </a:p>
          <a:p>
            <a:pPr marL="936000" lvl="1" indent="-468000">
              <a:lnSpc>
                <a:spcPct val="170000"/>
              </a:lnSpc>
              <a:spcBef>
                <a:spcPts val="0"/>
              </a:spcBef>
              <a:buClr>
                <a:schemeClr val="tx1"/>
              </a:buClr>
              <a:defRPr/>
            </a:pPr>
            <a:r>
              <a:rPr lang="zh-CN" altLang="en-US">
                <a:latin typeface="Verdana" panose="020B0604030504040204" pitchFamily="34" charset="0"/>
                <a:cs typeface="Verdana" panose="020B0604030504040204" pitchFamily="34" charset="0"/>
              </a:rPr>
              <a:t>然后分别从这些邻接顶点出发广度优先遍历图</a:t>
            </a:r>
          </a:p>
          <a:p>
            <a:pPr marL="936000" lvl="1" indent="-468000">
              <a:lnSpc>
                <a:spcPct val="160000"/>
              </a:lnSpc>
              <a:spcBef>
                <a:spcPts val="0"/>
              </a:spcBef>
              <a:buClr>
                <a:schemeClr val="tx1"/>
              </a:buClr>
              <a:defRPr/>
            </a:pPr>
            <a:r>
              <a:rPr lang="zh-CN" altLang="en-US">
                <a:latin typeface="Verdana" panose="020B0604030504040204" pitchFamily="34" charset="0"/>
                <a:cs typeface="Verdana" panose="020B0604030504040204" pitchFamily="34" charset="0"/>
              </a:rPr>
              <a:t>直至图中所有已被访问过的顶点的邻接点都已被访问过为止</a:t>
            </a:r>
            <a:endParaRPr lang="zh-CN" altLang="en-US"/>
          </a:p>
        </p:txBody>
      </p:sp>
      <p:cxnSp>
        <p:nvCxnSpPr>
          <p:cNvPr id="28" name="直接连接符 27"/>
          <p:cNvCxnSpPr/>
          <p:nvPr/>
        </p:nvCxnSpPr>
        <p:spPr bwMode="auto">
          <a:xfrm>
            <a:off x="-3304" y="3928864"/>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
        <p:nvSpPr>
          <p:cNvPr id="29" name="矩形 28"/>
          <p:cNvSpPr/>
          <p:nvPr/>
        </p:nvSpPr>
        <p:spPr>
          <a:xfrm>
            <a:off x="55252" y="982142"/>
            <a:ext cx="4156708" cy="466638"/>
          </a:xfrm>
          <a:prstGeom prst="rect">
            <a:avLst/>
          </a:prstGeom>
        </p:spPr>
        <p:txBody>
          <a:bodyPr wrap="none">
            <a:noAutofit/>
          </a:bodyPr>
          <a:lstStyle/>
          <a:p>
            <a:pPr marL="0" lvl="1" algn="ctr">
              <a:spcBef>
                <a:spcPts val="0"/>
              </a:spcBef>
            </a:pPr>
            <a:r>
              <a:rPr lang="zh-CN" altLang="en-US" sz="2400" b="1" kern="0">
                <a:solidFill>
                  <a:srgbClr val="FF0000"/>
                </a:solidFill>
                <a:latin typeface="微软雅黑" panose="020B0503020204020204" pitchFamily="34" charset="-122"/>
                <a:ea typeface="微软雅黑" panose="020B0503020204020204" pitchFamily="34" charset="-122"/>
              </a:rPr>
              <a:t>思考：若仍有顶点未访问到？</a:t>
            </a:r>
            <a:endParaRPr lang="zh-CN" altLang="en-US" sz="2400" b="1" kern="0" dirty="0">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88283" y="1607113"/>
            <a:ext cx="4572000" cy="2204408"/>
          </a:xfrm>
          <a:prstGeom prst="rect">
            <a:avLst/>
          </a:prstGeom>
        </p:spPr>
        <p:txBody>
          <a:bodyPr>
            <a:noAutofit/>
          </a:bodyPr>
          <a:lstStyle/>
          <a:p>
            <a:pPr marL="342900" lvl="1" indent="-342900">
              <a:lnSpc>
                <a:spcPct val="150000"/>
              </a:lnSpc>
              <a:spcBef>
                <a:spcPts val="1200"/>
              </a:spcBef>
              <a:buClr>
                <a:schemeClr val="tx1"/>
              </a:buClr>
              <a:buSzPct val="100000"/>
              <a:buFont typeface="Arial" panose="020B0604020202020204" pitchFamily="34" charset="0"/>
              <a:buChar char="•"/>
              <a:defRPr/>
            </a:pPr>
            <a:r>
              <a:rPr lang="zh-CN" altLang="en-US" sz="2400">
                <a:latin typeface="Verdana" panose="020B0604030504040204" pitchFamily="34" charset="0"/>
                <a:ea typeface="微软雅黑" panose="020B0503020204020204" pitchFamily="34" charset="-122"/>
                <a:cs typeface="Verdana" panose="020B0604030504040204" pitchFamily="34" charset="0"/>
              </a:rPr>
              <a:t>则选取一个作为起始点</a:t>
            </a:r>
            <a:endParaRPr lang="en-US" altLang="zh-CN" sz="2400">
              <a:latin typeface="Verdana" panose="020B0604030504040204" pitchFamily="34" charset="0"/>
              <a:ea typeface="微软雅黑" panose="020B0503020204020204" pitchFamily="34" charset="-122"/>
              <a:cs typeface="Verdana" panose="020B0604030504040204" pitchFamily="34" charset="0"/>
            </a:endParaRPr>
          </a:p>
          <a:p>
            <a:pPr marL="342900" lvl="1" indent="-342900">
              <a:lnSpc>
                <a:spcPct val="150000"/>
              </a:lnSpc>
              <a:spcBef>
                <a:spcPts val="1200"/>
              </a:spcBef>
              <a:buClr>
                <a:schemeClr val="tx1"/>
              </a:buClr>
              <a:buSzPct val="100000"/>
              <a:buFont typeface="Arial" panose="020B0604020202020204" pitchFamily="34" charset="0"/>
              <a:buChar char="•"/>
              <a:defRPr/>
            </a:pPr>
            <a:r>
              <a:rPr lang="zh-CN" altLang="en-US" sz="2400">
                <a:latin typeface="Verdana" panose="020B0604030504040204" pitchFamily="34" charset="0"/>
                <a:ea typeface="微软雅黑" panose="020B0503020204020204" pitchFamily="34" charset="-122"/>
                <a:cs typeface="Verdana" panose="020B0604030504040204" pitchFamily="34" charset="0"/>
              </a:rPr>
              <a:t>重复上述步骤</a:t>
            </a:r>
            <a:endParaRPr lang="en-US" altLang="zh-CN" sz="2400">
              <a:latin typeface="Verdana" panose="020B0604030504040204" pitchFamily="34" charset="0"/>
              <a:ea typeface="微软雅黑" panose="020B0503020204020204" pitchFamily="34" charset="-122"/>
              <a:cs typeface="Verdana" panose="020B0604030504040204" pitchFamily="34" charset="0"/>
            </a:endParaRPr>
          </a:p>
          <a:p>
            <a:pPr marL="342900" lvl="1" indent="-342900">
              <a:lnSpc>
                <a:spcPct val="150000"/>
              </a:lnSpc>
              <a:spcBef>
                <a:spcPts val="1200"/>
              </a:spcBef>
              <a:buClr>
                <a:schemeClr val="tx1"/>
              </a:buClr>
              <a:buSzPct val="100000"/>
              <a:buFont typeface="Arial" panose="020B0604020202020204" pitchFamily="34" charset="0"/>
              <a:buChar char="•"/>
              <a:defRPr/>
            </a:pPr>
            <a:r>
              <a:rPr lang="zh-CN" altLang="en-US" sz="2400">
                <a:latin typeface="Verdana" panose="020B0604030504040204" pitchFamily="34" charset="0"/>
                <a:ea typeface="微软雅黑" panose="020B0503020204020204" pitchFamily="34" charset="-122"/>
                <a:cs typeface="Verdana" panose="020B0604030504040204" pitchFamily="34" charset="0"/>
              </a:rPr>
              <a:t>直至所有顶点均被访问</a:t>
            </a:r>
          </a:p>
        </p:txBody>
      </p:sp>
    </p:spTree>
    <p:extLst>
      <p:ext uri="{BB962C8B-B14F-4D97-AF65-F5344CB8AC3E}">
        <p14:creationId xmlns:p14="http://schemas.microsoft.com/office/powerpoint/2010/main" val="3963814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nodeType="afterEffect">
                                  <p:stCondLst>
                                    <p:cond delay="0"/>
                                  </p:stCondLst>
                                  <p:childTnLst>
                                    <p:set>
                                      <p:cBhvr>
                                        <p:cTn id="6" dur="1" fill="hold">
                                          <p:stCondLst>
                                            <p:cond delay="0"/>
                                          </p:stCondLst>
                                        </p:cTn>
                                        <p:tgtEl>
                                          <p:spTgt spid="803845"/>
                                        </p:tgtEl>
                                        <p:attrNameLst>
                                          <p:attrName>style.visibility</p:attrName>
                                        </p:attrNameLst>
                                      </p:cBhvr>
                                      <p:to>
                                        <p:strVal val="visible"/>
                                      </p:to>
                                    </p:set>
                                    <p:animEffect transition="in" filter="dissolve">
                                      <p:cBhvr>
                                        <p:cTn id="7" dur="500"/>
                                        <p:tgtEl>
                                          <p:spTgt spid="80384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wipe(left)">
                                      <p:cBhvr>
                                        <p:cTn id="11" dur="500"/>
                                        <p:tgtEl>
                                          <p:spTgt spid="2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7">
                                            <p:txEl>
                                              <p:pRg st="1" end="1"/>
                                            </p:txEl>
                                          </p:spTgt>
                                        </p:tgtEl>
                                        <p:attrNameLst>
                                          <p:attrName>style.visibility</p:attrName>
                                        </p:attrNameLst>
                                      </p:cBhvr>
                                      <p:to>
                                        <p:strVal val="visible"/>
                                      </p:to>
                                    </p:set>
                                    <p:animEffect transition="in" filter="wipe(left)">
                                      <p:cBhvr>
                                        <p:cTn id="16" dur="500"/>
                                        <p:tgtEl>
                                          <p:spTgt spid="2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7">
                                            <p:txEl>
                                              <p:pRg st="2" end="2"/>
                                            </p:txEl>
                                          </p:spTgt>
                                        </p:tgtEl>
                                        <p:attrNameLst>
                                          <p:attrName>style.visibility</p:attrName>
                                        </p:attrNameLst>
                                      </p:cBhvr>
                                      <p:to>
                                        <p:strVal val="visible"/>
                                      </p:to>
                                    </p:set>
                                    <p:animEffect transition="in" filter="wipe(left)">
                                      <p:cBhvr>
                                        <p:cTn id="21" dur="500"/>
                                        <p:tgtEl>
                                          <p:spTgt spid="2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7">
                                            <p:txEl>
                                              <p:pRg st="3" end="3"/>
                                            </p:txEl>
                                          </p:spTgt>
                                        </p:tgtEl>
                                        <p:attrNameLst>
                                          <p:attrName>style.visibility</p:attrName>
                                        </p:attrNameLst>
                                      </p:cBhvr>
                                      <p:to>
                                        <p:strVal val="visible"/>
                                      </p:to>
                                    </p:set>
                                    <p:animEffect transition="in" filter="wipe(left)">
                                      <p:cBhvr>
                                        <p:cTn id="26" dur="500"/>
                                        <p:tgtEl>
                                          <p:spTgt spid="2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7">
                                            <p:txEl>
                                              <p:pRg st="4" end="4"/>
                                            </p:txEl>
                                          </p:spTgt>
                                        </p:tgtEl>
                                        <p:attrNameLst>
                                          <p:attrName>style.visibility</p:attrName>
                                        </p:attrNameLst>
                                      </p:cBhvr>
                                      <p:to>
                                        <p:strVal val="visible"/>
                                      </p:to>
                                    </p:set>
                                    <p:animEffect transition="in" filter="wipe(left)">
                                      <p:cBhvr>
                                        <p:cTn id="31" dur="500"/>
                                        <p:tgtEl>
                                          <p:spTgt spid="27">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03843"/>
                                        </p:tgtEl>
                                        <p:attrNameLst>
                                          <p:attrName>style.visibility</p:attrName>
                                        </p:attrNameLst>
                                      </p:cBhvr>
                                      <p:to>
                                        <p:strVal val="visible"/>
                                      </p:to>
                                    </p:set>
                                    <p:animEffect transition="in" filter="wipe(left)">
                                      <p:cBhvr>
                                        <p:cTn id="36" dur="500"/>
                                        <p:tgtEl>
                                          <p:spTgt spid="80384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03844"/>
                                        </p:tgtEl>
                                        <p:attrNameLst>
                                          <p:attrName>style.visibility</p:attrName>
                                        </p:attrNameLst>
                                      </p:cBhvr>
                                      <p:to>
                                        <p:strVal val="visible"/>
                                      </p:to>
                                    </p:set>
                                    <p:animEffect transition="in" filter="wipe(left)">
                                      <p:cBhvr>
                                        <p:cTn id="41" dur="500"/>
                                        <p:tgtEl>
                                          <p:spTgt spid="80384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left)">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animEffect transition="in" filter="wipe(left)">
                                      <p:cBhvr>
                                        <p:cTn id="51" dur="500"/>
                                        <p:tgtEl>
                                          <p:spTgt spid="4">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
                                            <p:txEl>
                                              <p:pRg st="1" end="1"/>
                                            </p:txEl>
                                          </p:spTgt>
                                        </p:tgtEl>
                                        <p:attrNameLst>
                                          <p:attrName>style.visibility</p:attrName>
                                        </p:attrNameLst>
                                      </p:cBhvr>
                                      <p:to>
                                        <p:strVal val="visible"/>
                                      </p:to>
                                    </p:set>
                                    <p:animEffect transition="in" filter="wipe(left)">
                                      <p:cBhvr>
                                        <p:cTn id="56" dur="500"/>
                                        <p:tgtEl>
                                          <p:spTgt spid="4">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animEffect transition="in" filter="wipe(left)">
                                      <p:cBhvr>
                                        <p:cTn id="61"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3" grpId="0"/>
      <p:bldP spid="803844" grpId="0"/>
      <p:bldP spid="2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5943" name="Group 55"/>
          <p:cNvGrpSpPr>
            <a:grpSpLocks/>
          </p:cNvGrpSpPr>
          <p:nvPr/>
        </p:nvGrpSpPr>
        <p:grpSpPr bwMode="auto">
          <a:xfrm>
            <a:off x="34925" y="1541425"/>
            <a:ext cx="4595813" cy="5200689"/>
            <a:chOff x="2426" y="606"/>
            <a:chExt cx="3177" cy="3595"/>
          </a:xfrm>
        </p:grpSpPr>
        <p:sp>
          <p:nvSpPr>
            <p:cNvPr id="805944" name="Text Box 56"/>
            <p:cNvSpPr txBox="1">
              <a:spLocks noChangeArrowheads="1"/>
            </p:cNvSpPr>
            <p:nvPr/>
          </p:nvSpPr>
          <p:spPr bwMode="auto">
            <a:xfrm>
              <a:off x="3470" y="606"/>
              <a:ext cx="1315"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solidFill>
                    <a:schemeClr val="bg2">
                      <a:lumMod val="10000"/>
                    </a:schemeClr>
                  </a:solidFill>
                  <a:latin typeface="微软雅黑" panose="020B0503020204020204" pitchFamily="34" charset="-122"/>
                  <a:ea typeface="微软雅黑" panose="020B0503020204020204" pitchFamily="34" charset="-122"/>
                </a:rPr>
                <a:t>邻接表</a:t>
              </a:r>
            </a:p>
          </p:txBody>
        </p:sp>
        <p:grpSp>
          <p:nvGrpSpPr>
            <p:cNvPr id="805945" name="Group 57"/>
            <p:cNvGrpSpPr>
              <a:grpSpLocks/>
            </p:cNvGrpSpPr>
            <p:nvPr/>
          </p:nvGrpSpPr>
          <p:grpSpPr bwMode="auto">
            <a:xfrm>
              <a:off x="2426" y="617"/>
              <a:ext cx="3177" cy="3584"/>
              <a:chOff x="2561" y="187"/>
              <a:chExt cx="3177" cy="3969"/>
            </a:xfrm>
          </p:grpSpPr>
          <p:sp>
            <p:nvSpPr>
              <p:cNvPr id="805946" name="Rectangle 58"/>
              <p:cNvSpPr>
                <a:spLocks noChangeArrowheads="1"/>
              </p:cNvSpPr>
              <p:nvPr/>
            </p:nvSpPr>
            <p:spPr bwMode="auto">
              <a:xfrm>
                <a:off x="3310" y="3702"/>
                <a:ext cx="115"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b="1"/>
              </a:p>
            </p:txBody>
          </p:sp>
          <p:sp>
            <p:nvSpPr>
              <p:cNvPr id="805947" name="Rectangle 59"/>
              <p:cNvSpPr>
                <a:spLocks noChangeArrowheads="1"/>
              </p:cNvSpPr>
              <p:nvPr/>
            </p:nvSpPr>
            <p:spPr bwMode="auto">
              <a:xfrm>
                <a:off x="2849" y="3702"/>
                <a:ext cx="461"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spcBef>
                    <a:spcPct val="0"/>
                  </a:spcBef>
                  <a:buFontTx/>
                  <a:buNone/>
                </a:pPr>
                <a:r>
                  <a:rPr lang="en-US" altLang="zh-CN" sz="2000" b="1" dirty="0" err="1">
                    <a:latin typeface="Verdana" pitchFamily="34" charset="0"/>
                  </a:rPr>
                  <a:t>V8</a:t>
                </a:r>
                <a:endParaRPr lang="en-US" altLang="zh-CN" sz="2000" b="1" dirty="0">
                  <a:latin typeface="Verdana" pitchFamily="34" charset="0"/>
                </a:endParaRPr>
              </a:p>
            </p:txBody>
          </p:sp>
          <p:sp>
            <p:nvSpPr>
              <p:cNvPr id="805948" name="Rectangle 60"/>
              <p:cNvSpPr>
                <a:spLocks noChangeArrowheads="1"/>
              </p:cNvSpPr>
              <p:nvPr/>
            </p:nvSpPr>
            <p:spPr bwMode="auto">
              <a:xfrm>
                <a:off x="2561" y="3730"/>
                <a:ext cx="288"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r>
                  <a:rPr lang="en-US" altLang="zh-CN" sz="2000" b="1">
                    <a:solidFill>
                      <a:srgbClr val="CC0000"/>
                    </a:solidFill>
                  </a:rPr>
                  <a:t>8</a:t>
                </a:r>
              </a:p>
            </p:txBody>
          </p:sp>
          <p:sp>
            <p:nvSpPr>
              <p:cNvPr id="805949" name="Rectangle 61"/>
              <p:cNvSpPr>
                <a:spLocks noChangeArrowheads="1"/>
              </p:cNvSpPr>
              <p:nvPr/>
            </p:nvSpPr>
            <p:spPr bwMode="auto">
              <a:xfrm>
                <a:off x="3310" y="3260"/>
                <a:ext cx="11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b="1"/>
              </a:p>
            </p:txBody>
          </p:sp>
          <p:sp>
            <p:nvSpPr>
              <p:cNvPr id="805950" name="Rectangle 62"/>
              <p:cNvSpPr>
                <a:spLocks noChangeArrowheads="1"/>
              </p:cNvSpPr>
              <p:nvPr/>
            </p:nvSpPr>
            <p:spPr bwMode="auto">
              <a:xfrm>
                <a:off x="2849" y="3260"/>
                <a:ext cx="4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spcBef>
                    <a:spcPct val="0"/>
                  </a:spcBef>
                  <a:buFontTx/>
                  <a:buNone/>
                </a:pPr>
                <a:r>
                  <a:rPr lang="en-US" altLang="zh-CN" sz="2000" b="1" dirty="0" err="1">
                    <a:latin typeface="Verdana" pitchFamily="34" charset="0"/>
                  </a:rPr>
                  <a:t>V7</a:t>
                </a:r>
                <a:endParaRPr lang="en-US" altLang="zh-CN" sz="2000" b="1" dirty="0">
                  <a:latin typeface="Verdana" pitchFamily="34" charset="0"/>
                </a:endParaRPr>
              </a:p>
            </p:txBody>
          </p:sp>
          <p:sp>
            <p:nvSpPr>
              <p:cNvPr id="805951" name="Rectangle 63"/>
              <p:cNvSpPr>
                <a:spLocks noChangeArrowheads="1"/>
              </p:cNvSpPr>
              <p:nvPr/>
            </p:nvSpPr>
            <p:spPr bwMode="auto">
              <a:xfrm>
                <a:off x="2561" y="3260"/>
                <a:ext cx="28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r>
                  <a:rPr lang="en-US" altLang="zh-CN" sz="2000" b="1">
                    <a:solidFill>
                      <a:srgbClr val="CC0000"/>
                    </a:solidFill>
                  </a:rPr>
                  <a:t>7</a:t>
                </a:r>
              </a:p>
            </p:txBody>
          </p:sp>
          <p:sp>
            <p:nvSpPr>
              <p:cNvPr id="805952" name="Rectangle 64"/>
              <p:cNvSpPr>
                <a:spLocks noChangeArrowheads="1"/>
              </p:cNvSpPr>
              <p:nvPr/>
            </p:nvSpPr>
            <p:spPr bwMode="auto">
              <a:xfrm>
                <a:off x="3310" y="2816"/>
                <a:ext cx="115"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b="1"/>
              </a:p>
            </p:txBody>
          </p:sp>
          <p:sp>
            <p:nvSpPr>
              <p:cNvPr id="805953" name="Rectangle 65"/>
              <p:cNvSpPr>
                <a:spLocks noChangeArrowheads="1"/>
              </p:cNvSpPr>
              <p:nvPr/>
            </p:nvSpPr>
            <p:spPr bwMode="auto">
              <a:xfrm>
                <a:off x="2849" y="2816"/>
                <a:ext cx="461"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spcBef>
                    <a:spcPct val="0"/>
                  </a:spcBef>
                  <a:buFontTx/>
                  <a:buNone/>
                </a:pPr>
                <a:r>
                  <a:rPr lang="en-US" altLang="zh-CN" sz="2000" b="1" dirty="0" err="1">
                    <a:latin typeface="Verdana" pitchFamily="34" charset="0"/>
                  </a:rPr>
                  <a:t>V6</a:t>
                </a:r>
                <a:endParaRPr lang="en-US" altLang="zh-CN" sz="2000" b="1" dirty="0">
                  <a:latin typeface="Verdana" pitchFamily="34" charset="0"/>
                </a:endParaRPr>
              </a:p>
            </p:txBody>
          </p:sp>
          <p:sp>
            <p:nvSpPr>
              <p:cNvPr id="805954" name="Rectangle 66"/>
              <p:cNvSpPr>
                <a:spLocks noChangeArrowheads="1"/>
              </p:cNvSpPr>
              <p:nvPr/>
            </p:nvSpPr>
            <p:spPr bwMode="auto">
              <a:xfrm>
                <a:off x="2561" y="2816"/>
                <a:ext cx="28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r>
                  <a:rPr lang="en-US" altLang="zh-CN" sz="2000" b="1">
                    <a:solidFill>
                      <a:srgbClr val="CC0000"/>
                    </a:solidFill>
                  </a:rPr>
                  <a:t>6</a:t>
                </a:r>
              </a:p>
            </p:txBody>
          </p:sp>
          <p:sp>
            <p:nvSpPr>
              <p:cNvPr id="805955" name="Rectangle 67"/>
              <p:cNvSpPr>
                <a:spLocks noChangeArrowheads="1"/>
              </p:cNvSpPr>
              <p:nvPr/>
            </p:nvSpPr>
            <p:spPr bwMode="auto">
              <a:xfrm>
                <a:off x="3310" y="2372"/>
                <a:ext cx="115"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b="1"/>
              </a:p>
            </p:txBody>
          </p:sp>
          <p:sp>
            <p:nvSpPr>
              <p:cNvPr id="805956" name="Rectangle 68"/>
              <p:cNvSpPr>
                <a:spLocks noChangeArrowheads="1"/>
              </p:cNvSpPr>
              <p:nvPr/>
            </p:nvSpPr>
            <p:spPr bwMode="auto">
              <a:xfrm>
                <a:off x="2849" y="2372"/>
                <a:ext cx="461"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spcBef>
                    <a:spcPct val="0"/>
                  </a:spcBef>
                  <a:buFontTx/>
                  <a:buNone/>
                </a:pPr>
                <a:r>
                  <a:rPr lang="en-US" altLang="zh-CN" sz="2000" b="1" dirty="0" err="1">
                    <a:latin typeface="Verdana" pitchFamily="34" charset="0"/>
                  </a:rPr>
                  <a:t>V5</a:t>
                </a:r>
                <a:endParaRPr lang="en-US" altLang="zh-CN" sz="2000" b="1" dirty="0">
                  <a:latin typeface="Verdana" pitchFamily="34" charset="0"/>
                </a:endParaRPr>
              </a:p>
            </p:txBody>
          </p:sp>
          <p:sp>
            <p:nvSpPr>
              <p:cNvPr id="805957" name="Rectangle 69"/>
              <p:cNvSpPr>
                <a:spLocks noChangeArrowheads="1"/>
              </p:cNvSpPr>
              <p:nvPr/>
            </p:nvSpPr>
            <p:spPr bwMode="auto">
              <a:xfrm>
                <a:off x="2561" y="2372"/>
                <a:ext cx="28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r>
                  <a:rPr lang="en-US" altLang="zh-CN" sz="2000" b="1">
                    <a:solidFill>
                      <a:srgbClr val="CC0000"/>
                    </a:solidFill>
                  </a:rPr>
                  <a:t>5</a:t>
                </a:r>
              </a:p>
            </p:txBody>
          </p:sp>
          <p:sp>
            <p:nvSpPr>
              <p:cNvPr id="805958" name="Rectangle 70"/>
              <p:cNvSpPr>
                <a:spLocks noChangeArrowheads="1"/>
              </p:cNvSpPr>
              <p:nvPr/>
            </p:nvSpPr>
            <p:spPr bwMode="auto">
              <a:xfrm>
                <a:off x="3310" y="1930"/>
                <a:ext cx="11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b="1"/>
              </a:p>
            </p:txBody>
          </p:sp>
          <p:sp>
            <p:nvSpPr>
              <p:cNvPr id="805959" name="Rectangle 71"/>
              <p:cNvSpPr>
                <a:spLocks noChangeArrowheads="1"/>
              </p:cNvSpPr>
              <p:nvPr/>
            </p:nvSpPr>
            <p:spPr bwMode="auto">
              <a:xfrm>
                <a:off x="2849" y="1930"/>
                <a:ext cx="4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spcBef>
                    <a:spcPct val="0"/>
                  </a:spcBef>
                  <a:buFontTx/>
                  <a:buNone/>
                </a:pPr>
                <a:r>
                  <a:rPr lang="en-US" altLang="zh-CN" sz="2000" b="1" dirty="0" err="1">
                    <a:latin typeface="Verdana" pitchFamily="34" charset="0"/>
                  </a:rPr>
                  <a:t>V4</a:t>
                </a:r>
                <a:endParaRPr lang="en-US" altLang="zh-CN" sz="2000" b="1" dirty="0">
                  <a:latin typeface="Verdana" pitchFamily="34" charset="0"/>
                </a:endParaRPr>
              </a:p>
            </p:txBody>
          </p:sp>
          <p:sp>
            <p:nvSpPr>
              <p:cNvPr id="805960" name="Rectangle 72"/>
              <p:cNvSpPr>
                <a:spLocks noChangeArrowheads="1"/>
              </p:cNvSpPr>
              <p:nvPr/>
            </p:nvSpPr>
            <p:spPr bwMode="auto">
              <a:xfrm>
                <a:off x="2561" y="1930"/>
                <a:ext cx="28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r>
                  <a:rPr lang="en-US" altLang="zh-CN" sz="2000" b="1">
                    <a:solidFill>
                      <a:srgbClr val="CC0000"/>
                    </a:solidFill>
                  </a:rPr>
                  <a:t>4</a:t>
                </a:r>
              </a:p>
            </p:txBody>
          </p:sp>
          <p:sp>
            <p:nvSpPr>
              <p:cNvPr id="805961" name="Rectangle 73"/>
              <p:cNvSpPr>
                <a:spLocks noChangeArrowheads="1"/>
              </p:cNvSpPr>
              <p:nvPr/>
            </p:nvSpPr>
            <p:spPr bwMode="auto">
              <a:xfrm>
                <a:off x="3310" y="1486"/>
                <a:ext cx="115"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b="1"/>
              </a:p>
            </p:txBody>
          </p:sp>
          <p:sp>
            <p:nvSpPr>
              <p:cNvPr id="805962" name="Rectangle 74"/>
              <p:cNvSpPr>
                <a:spLocks noChangeArrowheads="1"/>
              </p:cNvSpPr>
              <p:nvPr/>
            </p:nvSpPr>
            <p:spPr bwMode="auto">
              <a:xfrm>
                <a:off x="2849" y="1486"/>
                <a:ext cx="461"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spcBef>
                    <a:spcPct val="0"/>
                  </a:spcBef>
                  <a:buFontTx/>
                  <a:buNone/>
                </a:pPr>
                <a:r>
                  <a:rPr lang="en-US" altLang="zh-CN" sz="2000" b="1" dirty="0" err="1">
                    <a:latin typeface="Verdana" pitchFamily="34" charset="0"/>
                  </a:rPr>
                  <a:t>V3</a:t>
                </a:r>
                <a:endParaRPr lang="en-US" altLang="zh-CN" sz="2000" b="1" dirty="0">
                  <a:latin typeface="Verdana" pitchFamily="34" charset="0"/>
                </a:endParaRPr>
              </a:p>
            </p:txBody>
          </p:sp>
          <p:sp>
            <p:nvSpPr>
              <p:cNvPr id="805963" name="Rectangle 75"/>
              <p:cNvSpPr>
                <a:spLocks noChangeArrowheads="1"/>
              </p:cNvSpPr>
              <p:nvPr/>
            </p:nvSpPr>
            <p:spPr bwMode="auto">
              <a:xfrm>
                <a:off x="2561" y="1486"/>
                <a:ext cx="28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r>
                  <a:rPr lang="en-US" altLang="zh-CN" sz="2000" b="1">
                    <a:solidFill>
                      <a:srgbClr val="CC0000"/>
                    </a:solidFill>
                  </a:rPr>
                  <a:t>3</a:t>
                </a:r>
              </a:p>
            </p:txBody>
          </p:sp>
          <p:sp>
            <p:nvSpPr>
              <p:cNvPr id="805964" name="Rectangle 76"/>
              <p:cNvSpPr>
                <a:spLocks noChangeArrowheads="1"/>
              </p:cNvSpPr>
              <p:nvPr/>
            </p:nvSpPr>
            <p:spPr bwMode="auto">
              <a:xfrm>
                <a:off x="3310" y="1042"/>
                <a:ext cx="115"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b="1"/>
              </a:p>
            </p:txBody>
          </p:sp>
          <p:sp>
            <p:nvSpPr>
              <p:cNvPr id="805965" name="Rectangle 77"/>
              <p:cNvSpPr>
                <a:spLocks noChangeArrowheads="1"/>
              </p:cNvSpPr>
              <p:nvPr/>
            </p:nvSpPr>
            <p:spPr bwMode="auto">
              <a:xfrm>
                <a:off x="2849" y="1042"/>
                <a:ext cx="461"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spcBef>
                    <a:spcPct val="0"/>
                  </a:spcBef>
                  <a:buFontTx/>
                  <a:buNone/>
                </a:pPr>
                <a:r>
                  <a:rPr lang="en-US" altLang="zh-CN" sz="2000" b="1" dirty="0" err="1">
                    <a:latin typeface="Verdana" pitchFamily="34" charset="0"/>
                  </a:rPr>
                  <a:t>V2</a:t>
                </a:r>
                <a:endParaRPr lang="en-US" altLang="zh-CN" sz="2000" b="1" dirty="0">
                  <a:latin typeface="Verdana" pitchFamily="34" charset="0"/>
                </a:endParaRPr>
              </a:p>
            </p:txBody>
          </p:sp>
          <p:sp>
            <p:nvSpPr>
              <p:cNvPr id="805966" name="Rectangle 78"/>
              <p:cNvSpPr>
                <a:spLocks noChangeArrowheads="1"/>
              </p:cNvSpPr>
              <p:nvPr/>
            </p:nvSpPr>
            <p:spPr bwMode="auto">
              <a:xfrm>
                <a:off x="2561" y="1042"/>
                <a:ext cx="288"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r>
                  <a:rPr lang="en-US" altLang="zh-CN" sz="2000" b="1">
                    <a:solidFill>
                      <a:srgbClr val="CC0000"/>
                    </a:solidFill>
                  </a:rPr>
                  <a:t>2</a:t>
                </a:r>
              </a:p>
            </p:txBody>
          </p:sp>
          <p:sp>
            <p:nvSpPr>
              <p:cNvPr id="805967" name="Rectangle 79"/>
              <p:cNvSpPr>
                <a:spLocks noChangeArrowheads="1"/>
              </p:cNvSpPr>
              <p:nvPr/>
            </p:nvSpPr>
            <p:spPr bwMode="auto">
              <a:xfrm>
                <a:off x="3310" y="623"/>
                <a:ext cx="115"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b="1"/>
              </a:p>
            </p:txBody>
          </p:sp>
          <p:sp>
            <p:nvSpPr>
              <p:cNvPr id="805968" name="Rectangle 80"/>
              <p:cNvSpPr>
                <a:spLocks noChangeArrowheads="1"/>
              </p:cNvSpPr>
              <p:nvPr/>
            </p:nvSpPr>
            <p:spPr bwMode="auto">
              <a:xfrm>
                <a:off x="2849" y="623"/>
                <a:ext cx="461"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lnSpc>
                    <a:spcPct val="120000"/>
                  </a:lnSpc>
                  <a:spcBef>
                    <a:spcPct val="0"/>
                  </a:spcBef>
                  <a:buFontTx/>
                  <a:buNone/>
                </a:pPr>
                <a:r>
                  <a:rPr lang="en-US" altLang="zh-CN" sz="2000" b="1" dirty="0" err="1">
                    <a:latin typeface="Verdana" pitchFamily="34" charset="0"/>
                  </a:rPr>
                  <a:t>V1</a:t>
                </a:r>
                <a:endParaRPr lang="en-US" altLang="zh-CN" sz="2000" b="1" dirty="0">
                  <a:latin typeface="Verdana" pitchFamily="34" charset="0"/>
                </a:endParaRPr>
              </a:p>
            </p:txBody>
          </p:sp>
          <p:sp>
            <p:nvSpPr>
              <p:cNvPr id="805969" name="Rectangle 81"/>
              <p:cNvSpPr>
                <a:spLocks noChangeArrowheads="1"/>
              </p:cNvSpPr>
              <p:nvPr/>
            </p:nvSpPr>
            <p:spPr bwMode="auto">
              <a:xfrm>
                <a:off x="2561" y="623"/>
                <a:ext cx="288" cy="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r>
                  <a:rPr lang="en-US" altLang="zh-CN" sz="2000" b="1">
                    <a:solidFill>
                      <a:srgbClr val="CC0000"/>
                    </a:solidFill>
                  </a:rPr>
                  <a:t>1</a:t>
                </a:r>
              </a:p>
            </p:txBody>
          </p:sp>
          <p:sp>
            <p:nvSpPr>
              <p:cNvPr id="805970" name="Rectangle 82"/>
              <p:cNvSpPr>
                <a:spLocks noChangeArrowheads="1"/>
              </p:cNvSpPr>
              <p:nvPr/>
            </p:nvSpPr>
            <p:spPr bwMode="auto">
              <a:xfrm>
                <a:off x="3310" y="192"/>
                <a:ext cx="115"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b="1"/>
              </a:p>
            </p:txBody>
          </p:sp>
          <p:sp>
            <p:nvSpPr>
              <p:cNvPr id="805971" name="Rectangle 83"/>
              <p:cNvSpPr>
                <a:spLocks noChangeArrowheads="1"/>
              </p:cNvSpPr>
              <p:nvPr/>
            </p:nvSpPr>
            <p:spPr bwMode="auto">
              <a:xfrm>
                <a:off x="2849" y="192"/>
                <a:ext cx="461"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endParaRPr lang="zh-CN" altLang="en-US" sz="2000" b="1"/>
              </a:p>
            </p:txBody>
          </p:sp>
          <p:sp>
            <p:nvSpPr>
              <p:cNvPr id="805972" name="Rectangle 84"/>
              <p:cNvSpPr>
                <a:spLocks noChangeArrowheads="1"/>
              </p:cNvSpPr>
              <p:nvPr/>
            </p:nvSpPr>
            <p:spPr bwMode="auto">
              <a:xfrm>
                <a:off x="2561" y="187"/>
                <a:ext cx="288"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spcBef>
                    <a:spcPct val="0"/>
                  </a:spcBef>
                  <a:buFontTx/>
                  <a:buNone/>
                </a:pPr>
                <a:r>
                  <a:rPr lang="en-US" altLang="zh-CN" sz="2000" b="1">
                    <a:solidFill>
                      <a:srgbClr val="CC0000"/>
                    </a:solidFill>
                  </a:rPr>
                  <a:t>0</a:t>
                </a:r>
              </a:p>
            </p:txBody>
          </p:sp>
          <p:sp>
            <p:nvSpPr>
              <p:cNvPr id="805973" name="Line 85"/>
              <p:cNvSpPr>
                <a:spLocks noChangeShapeType="1"/>
              </p:cNvSpPr>
              <p:nvPr/>
            </p:nvSpPr>
            <p:spPr bwMode="auto">
              <a:xfrm>
                <a:off x="2561" y="192"/>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5974" name="Line 86"/>
              <p:cNvSpPr>
                <a:spLocks noChangeShapeType="1"/>
              </p:cNvSpPr>
              <p:nvPr/>
            </p:nvSpPr>
            <p:spPr bwMode="auto">
              <a:xfrm>
                <a:off x="2561" y="4128"/>
                <a:ext cx="2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5975" name="Line 87"/>
              <p:cNvSpPr>
                <a:spLocks noChangeShapeType="1"/>
              </p:cNvSpPr>
              <p:nvPr/>
            </p:nvSpPr>
            <p:spPr bwMode="auto">
              <a:xfrm>
                <a:off x="2849" y="192"/>
                <a:ext cx="0" cy="39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5976" name="Line 88"/>
              <p:cNvSpPr>
                <a:spLocks noChangeShapeType="1"/>
              </p:cNvSpPr>
              <p:nvPr/>
            </p:nvSpPr>
            <p:spPr bwMode="auto">
              <a:xfrm>
                <a:off x="3288" y="192"/>
                <a:ext cx="0" cy="39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5977" name="Line 89"/>
              <p:cNvSpPr>
                <a:spLocks noChangeShapeType="1"/>
              </p:cNvSpPr>
              <p:nvPr/>
            </p:nvSpPr>
            <p:spPr bwMode="auto">
              <a:xfrm>
                <a:off x="3425" y="192"/>
                <a:ext cx="0" cy="39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5978" name="Line 90"/>
              <p:cNvSpPr>
                <a:spLocks noChangeShapeType="1"/>
              </p:cNvSpPr>
              <p:nvPr/>
            </p:nvSpPr>
            <p:spPr bwMode="auto">
              <a:xfrm>
                <a:off x="2849" y="192"/>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5979" name="Line 91"/>
              <p:cNvSpPr>
                <a:spLocks noChangeShapeType="1"/>
              </p:cNvSpPr>
              <p:nvPr/>
            </p:nvSpPr>
            <p:spPr bwMode="auto">
              <a:xfrm>
                <a:off x="2849" y="629"/>
                <a:ext cx="5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5980" name="Line 92"/>
              <p:cNvSpPr>
                <a:spLocks noChangeShapeType="1"/>
              </p:cNvSpPr>
              <p:nvPr/>
            </p:nvSpPr>
            <p:spPr bwMode="auto">
              <a:xfrm>
                <a:off x="2849" y="1066"/>
                <a:ext cx="5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5981" name="Line 93"/>
              <p:cNvSpPr>
                <a:spLocks noChangeShapeType="1"/>
              </p:cNvSpPr>
              <p:nvPr/>
            </p:nvSpPr>
            <p:spPr bwMode="auto">
              <a:xfrm>
                <a:off x="2849" y="1504"/>
                <a:ext cx="5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5982" name="Line 94"/>
              <p:cNvSpPr>
                <a:spLocks noChangeShapeType="1"/>
              </p:cNvSpPr>
              <p:nvPr/>
            </p:nvSpPr>
            <p:spPr bwMode="auto">
              <a:xfrm>
                <a:off x="2849" y="1941"/>
                <a:ext cx="5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5983" name="Line 95"/>
              <p:cNvSpPr>
                <a:spLocks noChangeShapeType="1"/>
              </p:cNvSpPr>
              <p:nvPr/>
            </p:nvSpPr>
            <p:spPr bwMode="auto">
              <a:xfrm>
                <a:off x="2849" y="2378"/>
                <a:ext cx="5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5984" name="Line 96"/>
              <p:cNvSpPr>
                <a:spLocks noChangeShapeType="1"/>
              </p:cNvSpPr>
              <p:nvPr/>
            </p:nvSpPr>
            <p:spPr bwMode="auto">
              <a:xfrm>
                <a:off x="2849" y="2816"/>
                <a:ext cx="5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5985" name="Line 97"/>
              <p:cNvSpPr>
                <a:spLocks noChangeShapeType="1"/>
              </p:cNvSpPr>
              <p:nvPr/>
            </p:nvSpPr>
            <p:spPr bwMode="auto">
              <a:xfrm>
                <a:off x="2849" y="3253"/>
                <a:ext cx="5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5986" name="Line 98"/>
              <p:cNvSpPr>
                <a:spLocks noChangeShapeType="1"/>
              </p:cNvSpPr>
              <p:nvPr/>
            </p:nvSpPr>
            <p:spPr bwMode="auto">
              <a:xfrm>
                <a:off x="2849" y="3690"/>
                <a:ext cx="5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5987" name="Line 99"/>
              <p:cNvSpPr>
                <a:spLocks noChangeShapeType="1"/>
              </p:cNvSpPr>
              <p:nvPr/>
            </p:nvSpPr>
            <p:spPr bwMode="auto">
              <a:xfrm>
                <a:off x="2849" y="4128"/>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nvGrpSpPr>
              <p:cNvPr id="805988" name="Group 100"/>
              <p:cNvGrpSpPr>
                <a:grpSpLocks/>
              </p:cNvGrpSpPr>
              <p:nvPr/>
            </p:nvGrpSpPr>
            <p:grpSpPr bwMode="auto">
              <a:xfrm>
                <a:off x="3569" y="664"/>
                <a:ext cx="624" cy="336"/>
                <a:chOff x="3521" y="663"/>
                <a:chExt cx="624" cy="336"/>
              </a:xfrm>
            </p:grpSpPr>
            <p:sp>
              <p:nvSpPr>
                <p:cNvPr id="805989" name="Rectangle 101"/>
                <p:cNvSpPr>
                  <a:spLocks noChangeArrowheads="1"/>
                </p:cNvSpPr>
                <p:nvPr/>
              </p:nvSpPr>
              <p:spPr bwMode="auto">
                <a:xfrm>
                  <a:off x="4001" y="663"/>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b="1"/>
                </a:p>
              </p:txBody>
            </p:sp>
            <p:sp>
              <p:nvSpPr>
                <p:cNvPr id="805990" name="Rectangle 102"/>
                <p:cNvSpPr>
                  <a:spLocks noChangeArrowheads="1"/>
                </p:cNvSpPr>
                <p:nvPr/>
              </p:nvSpPr>
              <p:spPr bwMode="auto">
                <a:xfrm>
                  <a:off x="3521" y="663"/>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b="1" dirty="0" err="1"/>
                    <a:t>V2</a:t>
                  </a:r>
                  <a:endParaRPr lang="en-US" altLang="zh-CN" sz="2000" b="1" dirty="0"/>
                </a:p>
              </p:txBody>
            </p:sp>
            <p:sp>
              <p:nvSpPr>
                <p:cNvPr id="805991" name="Line 103"/>
                <p:cNvSpPr>
                  <a:spLocks noChangeShapeType="1"/>
                </p:cNvSpPr>
                <p:nvPr/>
              </p:nvSpPr>
              <p:spPr bwMode="auto">
                <a:xfrm>
                  <a:off x="3521" y="663"/>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5992" name="Line 104"/>
                <p:cNvSpPr>
                  <a:spLocks noChangeShapeType="1"/>
                </p:cNvSpPr>
                <p:nvPr/>
              </p:nvSpPr>
              <p:spPr bwMode="auto">
                <a:xfrm>
                  <a:off x="3521" y="999"/>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5993" name="Line 105"/>
                <p:cNvSpPr>
                  <a:spLocks noChangeShapeType="1"/>
                </p:cNvSpPr>
                <p:nvPr/>
              </p:nvSpPr>
              <p:spPr bwMode="auto">
                <a:xfrm>
                  <a:off x="3521" y="663"/>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5994" name="Line 106"/>
                <p:cNvSpPr>
                  <a:spLocks noChangeShapeType="1"/>
                </p:cNvSpPr>
                <p:nvPr/>
              </p:nvSpPr>
              <p:spPr bwMode="auto">
                <a:xfrm>
                  <a:off x="4001" y="663"/>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5995" name="Line 107"/>
                <p:cNvSpPr>
                  <a:spLocks noChangeShapeType="1"/>
                </p:cNvSpPr>
                <p:nvPr/>
              </p:nvSpPr>
              <p:spPr bwMode="auto">
                <a:xfrm>
                  <a:off x="4145" y="663"/>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805996" name="Group 108"/>
              <p:cNvGrpSpPr>
                <a:grpSpLocks/>
              </p:cNvGrpSpPr>
              <p:nvPr/>
            </p:nvGrpSpPr>
            <p:grpSpPr bwMode="auto">
              <a:xfrm>
                <a:off x="4343" y="664"/>
                <a:ext cx="624" cy="336"/>
                <a:chOff x="4337" y="663"/>
                <a:chExt cx="624" cy="336"/>
              </a:xfrm>
            </p:grpSpPr>
            <p:sp>
              <p:nvSpPr>
                <p:cNvPr id="805997" name="Rectangle 109"/>
                <p:cNvSpPr>
                  <a:spLocks noChangeArrowheads="1"/>
                </p:cNvSpPr>
                <p:nvPr/>
              </p:nvSpPr>
              <p:spPr bwMode="auto">
                <a:xfrm>
                  <a:off x="4817" y="663"/>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b="1"/>
                </a:p>
              </p:txBody>
            </p:sp>
            <p:sp>
              <p:nvSpPr>
                <p:cNvPr id="805998" name="Rectangle 110"/>
                <p:cNvSpPr>
                  <a:spLocks noChangeArrowheads="1"/>
                </p:cNvSpPr>
                <p:nvPr/>
              </p:nvSpPr>
              <p:spPr bwMode="auto">
                <a:xfrm>
                  <a:off x="4337" y="663"/>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b="1" dirty="0" err="1"/>
                    <a:t>V3</a:t>
                  </a:r>
                  <a:endParaRPr lang="en-US" altLang="zh-CN" sz="2000" b="1" dirty="0"/>
                </a:p>
              </p:txBody>
            </p:sp>
            <p:sp>
              <p:nvSpPr>
                <p:cNvPr id="805999" name="Line 111"/>
                <p:cNvSpPr>
                  <a:spLocks noChangeShapeType="1"/>
                </p:cNvSpPr>
                <p:nvPr/>
              </p:nvSpPr>
              <p:spPr bwMode="auto">
                <a:xfrm>
                  <a:off x="4337" y="663"/>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00" name="Line 112"/>
                <p:cNvSpPr>
                  <a:spLocks noChangeShapeType="1"/>
                </p:cNvSpPr>
                <p:nvPr/>
              </p:nvSpPr>
              <p:spPr bwMode="auto">
                <a:xfrm>
                  <a:off x="4337" y="999"/>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01" name="Line 113"/>
                <p:cNvSpPr>
                  <a:spLocks noChangeShapeType="1"/>
                </p:cNvSpPr>
                <p:nvPr/>
              </p:nvSpPr>
              <p:spPr bwMode="auto">
                <a:xfrm>
                  <a:off x="4337" y="663"/>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02" name="Line 114"/>
                <p:cNvSpPr>
                  <a:spLocks noChangeShapeType="1"/>
                </p:cNvSpPr>
                <p:nvPr/>
              </p:nvSpPr>
              <p:spPr bwMode="auto">
                <a:xfrm>
                  <a:off x="4817" y="663"/>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03" name="Line 115"/>
                <p:cNvSpPr>
                  <a:spLocks noChangeShapeType="1"/>
                </p:cNvSpPr>
                <p:nvPr/>
              </p:nvSpPr>
              <p:spPr bwMode="auto">
                <a:xfrm>
                  <a:off x="4961" y="663"/>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806004" name="Group 116"/>
              <p:cNvGrpSpPr>
                <a:grpSpLocks/>
              </p:cNvGrpSpPr>
              <p:nvPr/>
            </p:nvGrpSpPr>
            <p:grpSpPr bwMode="auto">
              <a:xfrm>
                <a:off x="3569" y="1096"/>
                <a:ext cx="624" cy="336"/>
                <a:chOff x="3521" y="1104"/>
                <a:chExt cx="624" cy="336"/>
              </a:xfrm>
            </p:grpSpPr>
            <p:sp>
              <p:nvSpPr>
                <p:cNvPr id="806005" name="Rectangle 117"/>
                <p:cNvSpPr>
                  <a:spLocks noChangeArrowheads="1"/>
                </p:cNvSpPr>
                <p:nvPr/>
              </p:nvSpPr>
              <p:spPr bwMode="auto">
                <a:xfrm>
                  <a:off x="4001" y="1104"/>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b="1"/>
                </a:p>
              </p:txBody>
            </p:sp>
            <p:sp>
              <p:nvSpPr>
                <p:cNvPr id="806006" name="Rectangle 118"/>
                <p:cNvSpPr>
                  <a:spLocks noChangeArrowheads="1"/>
                </p:cNvSpPr>
                <p:nvPr/>
              </p:nvSpPr>
              <p:spPr bwMode="auto">
                <a:xfrm>
                  <a:off x="3521" y="11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b="1" dirty="0" err="1"/>
                    <a:t>V1</a:t>
                  </a:r>
                  <a:endParaRPr lang="en-US" altLang="zh-CN" sz="2000" b="1" dirty="0"/>
                </a:p>
              </p:txBody>
            </p:sp>
            <p:sp>
              <p:nvSpPr>
                <p:cNvPr id="806007" name="Line 119"/>
                <p:cNvSpPr>
                  <a:spLocks noChangeShapeType="1"/>
                </p:cNvSpPr>
                <p:nvPr/>
              </p:nvSpPr>
              <p:spPr bwMode="auto">
                <a:xfrm>
                  <a:off x="3521" y="110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08" name="Line 120"/>
                <p:cNvSpPr>
                  <a:spLocks noChangeShapeType="1"/>
                </p:cNvSpPr>
                <p:nvPr/>
              </p:nvSpPr>
              <p:spPr bwMode="auto">
                <a:xfrm>
                  <a:off x="3521" y="1440"/>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09" name="Line 121"/>
                <p:cNvSpPr>
                  <a:spLocks noChangeShapeType="1"/>
                </p:cNvSpPr>
                <p:nvPr/>
              </p:nvSpPr>
              <p:spPr bwMode="auto">
                <a:xfrm>
                  <a:off x="3521" y="110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10" name="Line 122"/>
                <p:cNvSpPr>
                  <a:spLocks noChangeShapeType="1"/>
                </p:cNvSpPr>
                <p:nvPr/>
              </p:nvSpPr>
              <p:spPr bwMode="auto">
                <a:xfrm>
                  <a:off x="4001" y="1104"/>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11" name="Line 123"/>
                <p:cNvSpPr>
                  <a:spLocks noChangeShapeType="1"/>
                </p:cNvSpPr>
                <p:nvPr/>
              </p:nvSpPr>
              <p:spPr bwMode="auto">
                <a:xfrm>
                  <a:off x="4145" y="110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806012" name="Group 124"/>
              <p:cNvGrpSpPr>
                <a:grpSpLocks/>
              </p:cNvGrpSpPr>
              <p:nvPr/>
            </p:nvGrpSpPr>
            <p:grpSpPr bwMode="auto">
              <a:xfrm>
                <a:off x="4343" y="1096"/>
                <a:ext cx="624" cy="336"/>
                <a:chOff x="4337" y="1104"/>
                <a:chExt cx="624" cy="336"/>
              </a:xfrm>
            </p:grpSpPr>
            <p:sp>
              <p:nvSpPr>
                <p:cNvPr id="806013" name="Rectangle 125"/>
                <p:cNvSpPr>
                  <a:spLocks noChangeArrowheads="1"/>
                </p:cNvSpPr>
                <p:nvPr/>
              </p:nvSpPr>
              <p:spPr bwMode="auto">
                <a:xfrm>
                  <a:off x="4817" y="1104"/>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b="1"/>
                </a:p>
              </p:txBody>
            </p:sp>
            <p:sp>
              <p:nvSpPr>
                <p:cNvPr id="806014" name="Rectangle 126"/>
                <p:cNvSpPr>
                  <a:spLocks noChangeArrowheads="1"/>
                </p:cNvSpPr>
                <p:nvPr/>
              </p:nvSpPr>
              <p:spPr bwMode="auto">
                <a:xfrm>
                  <a:off x="4337" y="11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b="1" dirty="0" err="1"/>
                    <a:t>V4</a:t>
                  </a:r>
                  <a:endParaRPr lang="en-US" altLang="zh-CN" sz="2000" b="1" dirty="0"/>
                </a:p>
              </p:txBody>
            </p:sp>
            <p:sp>
              <p:nvSpPr>
                <p:cNvPr id="806015" name="Line 127"/>
                <p:cNvSpPr>
                  <a:spLocks noChangeShapeType="1"/>
                </p:cNvSpPr>
                <p:nvPr/>
              </p:nvSpPr>
              <p:spPr bwMode="auto">
                <a:xfrm>
                  <a:off x="4337" y="110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16" name="Line 128"/>
                <p:cNvSpPr>
                  <a:spLocks noChangeShapeType="1"/>
                </p:cNvSpPr>
                <p:nvPr/>
              </p:nvSpPr>
              <p:spPr bwMode="auto">
                <a:xfrm>
                  <a:off x="4337" y="1440"/>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17" name="Line 129"/>
                <p:cNvSpPr>
                  <a:spLocks noChangeShapeType="1"/>
                </p:cNvSpPr>
                <p:nvPr/>
              </p:nvSpPr>
              <p:spPr bwMode="auto">
                <a:xfrm>
                  <a:off x="4337" y="110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18" name="Line 130"/>
                <p:cNvSpPr>
                  <a:spLocks noChangeShapeType="1"/>
                </p:cNvSpPr>
                <p:nvPr/>
              </p:nvSpPr>
              <p:spPr bwMode="auto">
                <a:xfrm>
                  <a:off x="4817" y="1104"/>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19" name="Line 131"/>
                <p:cNvSpPr>
                  <a:spLocks noChangeShapeType="1"/>
                </p:cNvSpPr>
                <p:nvPr/>
              </p:nvSpPr>
              <p:spPr bwMode="auto">
                <a:xfrm>
                  <a:off x="4961" y="110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806020" name="Group 132"/>
              <p:cNvGrpSpPr>
                <a:grpSpLocks/>
              </p:cNvGrpSpPr>
              <p:nvPr/>
            </p:nvGrpSpPr>
            <p:grpSpPr bwMode="auto">
              <a:xfrm>
                <a:off x="5114" y="1096"/>
                <a:ext cx="624" cy="336"/>
                <a:chOff x="5023" y="1104"/>
                <a:chExt cx="624" cy="336"/>
              </a:xfrm>
            </p:grpSpPr>
            <p:sp>
              <p:nvSpPr>
                <p:cNvPr id="806021" name="Rectangle 133"/>
                <p:cNvSpPr>
                  <a:spLocks noChangeArrowheads="1"/>
                </p:cNvSpPr>
                <p:nvPr/>
              </p:nvSpPr>
              <p:spPr bwMode="auto">
                <a:xfrm>
                  <a:off x="5503" y="1104"/>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b="1"/>
                </a:p>
              </p:txBody>
            </p:sp>
            <p:sp>
              <p:nvSpPr>
                <p:cNvPr id="806022" name="Rectangle 134"/>
                <p:cNvSpPr>
                  <a:spLocks noChangeArrowheads="1"/>
                </p:cNvSpPr>
                <p:nvPr/>
              </p:nvSpPr>
              <p:spPr bwMode="auto">
                <a:xfrm>
                  <a:off x="5023" y="11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b="1" dirty="0" err="1"/>
                    <a:t>V5</a:t>
                  </a:r>
                  <a:endParaRPr lang="en-US" altLang="zh-CN" sz="2000" b="1" dirty="0"/>
                </a:p>
              </p:txBody>
            </p:sp>
            <p:sp>
              <p:nvSpPr>
                <p:cNvPr id="806023" name="Line 135"/>
                <p:cNvSpPr>
                  <a:spLocks noChangeShapeType="1"/>
                </p:cNvSpPr>
                <p:nvPr/>
              </p:nvSpPr>
              <p:spPr bwMode="auto">
                <a:xfrm>
                  <a:off x="5023" y="110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24" name="Line 136"/>
                <p:cNvSpPr>
                  <a:spLocks noChangeShapeType="1"/>
                </p:cNvSpPr>
                <p:nvPr/>
              </p:nvSpPr>
              <p:spPr bwMode="auto">
                <a:xfrm>
                  <a:off x="5023" y="1440"/>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25" name="Line 137"/>
                <p:cNvSpPr>
                  <a:spLocks noChangeShapeType="1"/>
                </p:cNvSpPr>
                <p:nvPr/>
              </p:nvSpPr>
              <p:spPr bwMode="auto">
                <a:xfrm>
                  <a:off x="5023" y="110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26" name="Line 138"/>
                <p:cNvSpPr>
                  <a:spLocks noChangeShapeType="1"/>
                </p:cNvSpPr>
                <p:nvPr/>
              </p:nvSpPr>
              <p:spPr bwMode="auto">
                <a:xfrm>
                  <a:off x="5503" y="1104"/>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27" name="Line 139"/>
                <p:cNvSpPr>
                  <a:spLocks noChangeShapeType="1"/>
                </p:cNvSpPr>
                <p:nvPr/>
              </p:nvSpPr>
              <p:spPr bwMode="auto">
                <a:xfrm>
                  <a:off x="5647" y="110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806028" name="Group 140"/>
              <p:cNvGrpSpPr>
                <a:grpSpLocks/>
              </p:cNvGrpSpPr>
              <p:nvPr/>
            </p:nvGrpSpPr>
            <p:grpSpPr bwMode="auto">
              <a:xfrm>
                <a:off x="3569" y="1540"/>
                <a:ext cx="624" cy="336"/>
                <a:chOff x="3521" y="1536"/>
                <a:chExt cx="624" cy="336"/>
              </a:xfrm>
            </p:grpSpPr>
            <p:sp>
              <p:nvSpPr>
                <p:cNvPr id="806029" name="Rectangle 141"/>
                <p:cNvSpPr>
                  <a:spLocks noChangeArrowheads="1"/>
                </p:cNvSpPr>
                <p:nvPr/>
              </p:nvSpPr>
              <p:spPr bwMode="auto">
                <a:xfrm>
                  <a:off x="4001" y="1536"/>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b="1"/>
                </a:p>
              </p:txBody>
            </p:sp>
            <p:sp>
              <p:nvSpPr>
                <p:cNvPr id="806030" name="Rectangle 142"/>
                <p:cNvSpPr>
                  <a:spLocks noChangeArrowheads="1"/>
                </p:cNvSpPr>
                <p:nvPr/>
              </p:nvSpPr>
              <p:spPr bwMode="auto">
                <a:xfrm>
                  <a:off x="3521" y="1536"/>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b="1" dirty="0" err="1"/>
                    <a:t>V1</a:t>
                  </a:r>
                  <a:endParaRPr lang="en-US" altLang="zh-CN" sz="2000" b="1" dirty="0"/>
                </a:p>
              </p:txBody>
            </p:sp>
            <p:sp>
              <p:nvSpPr>
                <p:cNvPr id="806031" name="Line 143"/>
                <p:cNvSpPr>
                  <a:spLocks noChangeShapeType="1"/>
                </p:cNvSpPr>
                <p:nvPr/>
              </p:nvSpPr>
              <p:spPr bwMode="auto">
                <a:xfrm>
                  <a:off x="3521" y="1536"/>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32" name="Line 144"/>
                <p:cNvSpPr>
                  <a:spLocks noChangeShapeType="1"/>
                </p:cNvSpPr>
                <p:nvPr/>
              </p:nvSpPr>
              <p:spPr bwMode="auto">
                <a:xfrm>
                  <a:off x="3521" y="1872"/>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33" name="Line 145"/>
                <p:cNvSpPr>
                  <a:spLocks noChangeShapeType="1"/>
                </p:cNvSpPr>
                <p:nvPr/>
              </p:nvSpPr>
              <p:spPr bwMode="auto">
                <a:xfrm>
                  <a:off x="3521" y="1536"/>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34" name="Line 146"/>
                <p:cNvSpPr>
                  <a:spLocks noChangeShapeType="1"/>
                </p:cNvSpPr>
                <p:nvPr/>
              </p:nvSpPr>
              <p:spPr bwMode="auto">
                <a:xfrm>
                  <a:off x="4001" y="1536"/>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35" name="Line 147"/>
                <p:cNvSpPr>
                  <a:spLocks noChangeShapeType="1"/>
                </p:cNvSpPr>
                <p:nvPr/>
              </p:nvSpPr>
              <p:spPr bwMode="auto">
                <a:xfrm>
                  <a:off x="4145" y="1536"/>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806036" name="Group 148"/>
              <p:cNvGrpSpPr>
                <a:grpSpLocks/>
              </p:cNvGrpSpPr>
              <p:nvPr/>
            </p:nvGrpSpPr>
            <p:grpSpPr bwMode="auto">
              <a:xfrm>
                <a:off x="4343" y="1540"/>
                <a:ext cx="624" cy="336"/>
                <a:chOff x="4337" y="1536"/>
                <a:chExt cx="624" cy="336"/>
              </a:xfrm>
            </p:grpSpPr>
            <p:sp>
              <p:nvSpPr>
                <p:cNvPr id="806037" name="Rectangle 149"/>
                <p:cNvSpPr>
                  <a:spLocks noChangeArrowheads="1"/>
                </p:cNvSpPr>
                <p:nvPr/>
              </p:nvSpPr>
              <p:spPr bwMode="auto">
                <a:xfrm>
                  <a:off x="4817" y="1536"/>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b="1"/>
                </a:p>
              </p:txBody>
            </p:sp>
            <p:sp>
              <p:nvSpPr>
                <p:cNvPr id="806038" name="Rectangle 150"/>
                <p:cNvSpPr>
                  <a:spLocks noChangeArrowheads="1"/>
                </p:cNvSpPr>
                <p:nvPr/>
              </p:nvSpPr>
              <p:spPr bwMode="auto">
                <a:xfrm>
                  <a:off x="4337" y="1536"/>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b="1" dirty="0" err="1"/>
                    <a:t>V6</a:t>
                  </a:r>
                  <a:endParaRPr lang="en-US" altLang="zh-CN" sz="2000" b="1" dirty="0"/>
                </a:p>
              </p:txBody>
            </p:sp>
            <p:sp>
              <p:nvSpPr>
                <p:cNvPr id="806039" name="Line 151"/>
                <p:cNvSpPr>
                  <a:spLocks noChangeShapeType="1"/>
                </p:cNvSpPr>
                <p:nvPr/>
              </p:nvSpPr>
              <p:spPr bwMode="auto">
                <a:xfrm>
                  <a:off x="4337" y="1536"/>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40" name="Line 152"/>
                <p:cNvSpPr>
                  <a:spLocks noChangeShapeType="1"/>
                </p:cNvSpPr>
                <p:nvPr/>
              </p:nvSpPr>
              <p:spPr bwMode="auto">
                <a:xfrm>
                  <a:off x="4337" y="1872"/>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41" name="Line 153"/>
                <p:cNvSpPr>
                  <a:spLocks noChangeShapeType="1"/>
                </p:cNvSpPr>
                <p:nvPr/>
              </p:nvSpPr>
              <p:spPr bwMode="auto">
                <a:xfrm>
                  <a:off x="4337" y="1536"/>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42" name="Line 154"/>
                <p:cNvSpPr>
                  <a:spLocks noChangeShapeType="1"/>
                </p:cNvSpPr>
                <p:nvPr/>
              </p:nvSpPr>
              <p:spPr bwMode="auto">
                <a:xfrm>
                  <a:off x="4817" y="1536"/>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43" name="Line 155"/>
                <p:cNvSpPr>
                  <a:spLocks noChangeShapeType="1"/>
                </p:cNvSpPr>
                <p:nvPr/>
              </p:nvSpPr>
              <p:spPr bwMode="auto">
                <a:xfrm>
                  <a:off x="4961" y="1536"/>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806044" name="Group 156"/>
              <p:cNvGrpSpPr>
                <a:grpSpLocks/>
              </p:cNvGrpSpPr>
              <p:nvPr/>
            </p:nvGrpSpPr>
            <p:grpSpPr bwMode="auto">
              <a:xfrm>
                <a:off x="5114" y="1540"/>
                <a:ext cx="624" cy="336"/>
                <a:chOff x="5023" y="1536"/>
                <a:chExt cx="624" cy="336"/>
              </a:xfrm>
            </p:grpSpPr>
            <p:sp>
              <p:nvSpPr>
                <p:cNvPr id="806045" name="Rectangle 157"/>
                <p:cNvSpPr>
                  <a:spLocks noChangeArrowheads="1"/>
                </p:cNvSpPr>
                <p:nvPr/>
              </p:nvSpPr>
              <p:spPr bwMode="auto">
                <a:xfrm>
                  <a:off x="5503" y="1536"/>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b="1"/>
                </a:p>
              </p:txBody>
            </p:sp>
            <p:sp>
              <p:nvSpPr>
                <p:cNvPr id="806046" name="Rectangle 158"/>
                <p:cNvSpPr>
                  <a:spLocks noChangeArrowheads="1"/>
                </p:cNvSpPr>
                <p:nvPr/>
              </p:nvSpPr>
              <p:spPr bwMode="auto">
                <a:xfrm>
                  <a:off x="5023" y="1536"/>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b="1" dirty="0" err="1"/>
                    <a:t>V7</a:t>
                  </a:r>
                  <a:endParaRPr lang="en-US" altLang="zh-CN" sz="2000" b="1" dirty="0"/>
                </a:p>
              </p:txBody>
            </p:sp>
            <p:sp>
              <p:nvSpPr>
                <p:cNvPr id="806047" name="Line 159"/>
                <p:cNvSpPr>
                  <a:spLocks noChangeShapeType="1"/>
                </p:cNvSpPr>
                <p:nvPr/>
              </p:nvSpPr>
              <p:spPr bwMode="auto">
                <a:xfrm>
                  <a:off x="5023" y="1536"/>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48" name="Line 160"/>
                <p:cNvSpPr>
                  <a:spLocks noChangeShapeType="1"/>
                </p:cNvSpPr>
                <p:nvPr/>
              </p:nvSpPr>
              <p:spPr bwMode="auto">
                <a:xfrm>
                  <a:off x="5023" y="1872"/>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49" name="Line 161"/>
                <p:cNvSpPr>
                  <a:spLocks noChangeShapeType="1"/>
                </p:cNvSpPr>
                <p:nvPr/>
              </p:nvSpPr>
              <p:spPr bwMode="auto">
                <a:xfrm>
                  <a:off x="5023" y="1536"/>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50" name="Line 162"/>
                <p:cNvSpPr>
                  <a:spLocks noChangeShapeType="1"/>
                </p:cNvSpPr>
                <p:nvPr/>
              </p:nvSpPr>
              <p:spPr bwMode="auto">
                <a:xfrm>
                  <a:off x="5503" y="1536"/>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51" name="Line 163"/>
                <p:cNvSpPr>
                  <a:spLocks noChangeShapeType="1"/>
                </p:cNvSpPr>
                <p:nvPr/>
              </p:nvSpPr>
              <p:spPr bwMode="auto">
                <a:xfrm>
                  <a:off x="5647" y="1536"/>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806052" name="Group 164"/>
              <p:cNvGrpSpPr>
                <a:grpSpLocks/>
              </p:cNvGrpSpPr>
              <p:nvPr/>
            </p:nvGrpSpPr>
            <p:grpSpPr bwMode="auto">
              <a:xfrm>
                <a:off x="3569" y="1983"/>
                <a:ext cx="624" cy="336"/>
                <a:chOff x="3521" y="1968"/>
                <a:chExt cx="624" cy="336"/>
              </a:xfrm>
            </p:grpSpPr>
            <p:sp>
              <p:nvSpPr>
                <p:cNvPr id="806053" name="Rectangle 165"/>
                <p:cNvSpPr>
                  <a:spLocks noChangeArrowheads="1"/>
                </p:cNvSpPr>
                <p:nvPr/>
              </p:nvSpPr>
              <p:spPr bwMode="auto">
                <a:xfrm>
                  <a:off x="4001" y="1968"/>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b="1"/>
                </a:p>
              </p:txBody>
            </p:sp>
            <p:sp>
              <p:nvSpPr>
                <p:cNvPr id="806054" name="Rectangle 166"/>
                <p:cNvSpPr>
                  <a:spLocks noChangeArrowheads="1"/>
                </p:cNvSpPr>
                <p:nvPr/>
              </p:nvSpPr>
              <p:spPr bwMode="auto">
                <a:xfrm>
                  <a:off x="3521" y="1968"/>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b="1" dirty="0" err="1"/>
                    <a:t>V2</a:t>
                  </a:r>
                  <a:endParaRPr lang="en-US" altLang="zh-CN" sz="2000" b="1" dirty="0"/>
                </a:p>
              </p:txBody>
            </p:sp>
            <p:sp>
              <p:nvSpPr>
                <p:cNvPr id="806055" name="Line 167"/>
                <p:cNvSpPr>
                  <a:spLocks noChangeShapeType="1"/>
                </p:cNvSpPr>
                <p:nvPr/>
              </p:nvSpPr>
              <p:spPr bwMode="auto">
                <a:xfrm>
                  <a:off x="3521" y="1968"/>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56" name="Line 168"/>
                <p:cNvSpPr>
                  <a:spLocks noChangeShapeType="1"/>
                </p:cNvSpPr>
                <p:nvPr/>
              </p:nvSpPr>
              <p:spPr bwMode="auto">
                <a:xfrm>
                  <a:off x="3521" y="230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57" name="Line 169"/>
                <p:cNvSpPr>
                  <a:spLocks noChangeShapeType="1"/>
                </p:cNvSpPr>
                <p:nvPr/>
              </p:nvSpPr>
              <p:spPr bwMode="auto">
                <a:xfrm>
                  <a:off x="3521" y="196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58" name="Line 170"/>
                <p:cNvSpPr>
                  <a:spLocks noChangeShapeType="1"/>
                </p:cNvSpPr>
                <p:nvPr/>
              </p:nvSpPr>
              <p:spPr bwMode="auto">
                <a:xfrm>
                  <a:off x="4001" y="1968"/>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59" name="Line 171"/>
                <p:cNvSpPr>
                  <a:spLocks noChangeShapeType="1"/>
                </p:cNvSpPr>
                <p:nvPr/>
              </p:nvSpPr>
              <p:spPr bwMode="auto">
                <a:xfrm>
                  <a:off x="4145" y="196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806060" name="Group 172"/>
              <p:cNvGrpSpPr>
                <a:grpSpLocks/>
              </p:cNvGrpSpPr>
              <p:nvPr/>
            </p:nvGrpSpPr>
            <p:grpSpPr bwMode="auto">
              <a:xfrm>
                <a:off x="4343" y="1983"/>
                <a:ext cx="624" cy="336"/>
                <a:chOff x="4337" y="1968"/>
                <a:chExt cx="624" cy="336"/>
              </a:xfrm>
            </p:grpSpPr>
            <p:sp>
              <p:nvSpPr>
                <p:cNvPr id="806061" name="Rectangle 173"/>
                <p:cNvSpPr>
                  <a:spLocks noChangeArrowheads="1"/>
                </p:cNvSpPr>
                <p:nvPr/>
              </p:nvSpPr>
              <p:spPr bwMode="auto">
                <a:xfrm>
                  <a:off x="4817" y="1968"/>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b="1"/>
                </a:p>
              </p:txBody>
            </p:sp>
            <p:sp>
              <p:nvSpPr>
                <p:cNvPr id="806062" name="Rectangle 174"/>
                <p:cNvSpPr>
                  <a:spLocks noChangeArrowheads="1"/>
                </p:cNvSpPr>
                <p:nvPr/>
              </p:nvSpPr>
              <p:spPr bwMode="auto">
                <a:xfrm>
                  <a:off x="4337" y="1968"/>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b="1" dirty="0" err="1"/>
                    <a:t>V8</a:t>
                  </a:r>
                  <a:endParaRPr lang="en-US" altLang="zh-CN" sz="2000" b="1" dirty="0"/>
                </a:p>
              </p:txBody>
            </p:sp>
            <p:sp>
              <p:nvSpPr>
                <p:cNvPr id="806063" name="Line 175"/>
                <p:cNvSpPr>
                  <a:spLocks noChangeShapeType="1"/>
                </p:cNvSpPr>
                <p:nvPr/>
              </p:nvSpPr>
              <p:spPr bwMode="auto">
                <a:xfrm>
                  <a:off x="4337" y="1968"/>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64" name="Line 176"/>
                <p:cNvSpPr>
                  <a:spLocks noChangeShapeType="1"/>
                </p:cNvSpPr>
                <p:nvPr/>
              </p:nvSpPr>
              <p:spPr bwMode="auto">
                <a:xfrm>
                  <a:off x="4337" y="230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65" name="Line 177"/>
                <p:cNvSpPr>
                  <a:spLocks noChangeShapeType="1"/>
                </p:cNvSpPr>
                <p:nvPr/>
              </p:nvSpPr>
              <p:spPr bwMode="auto">
                <a:xfrm>
                  <a:off x="4337" y="196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66" name="Line 178"/>
                <p:cNvSpPr>
                  <a:spLocks noChangeShapeType="1"/>
                </p:cNvSpPr>
                <p:nvPr/>
              </p:nvSpPr>
              <p:spPr bwMode="auto">
                <a:xfrm>
                  <a:off x="4817" y="1968"/>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67" name="Line 179"/>
                <p:cNvSpPr>
                  <a:spLocks noChangeShapeType="1"/>
                </p:cNvSpPr>
                <p:nvPr/>
              </p:nvSpPr>
              <p:spPr bwMode="auto">
                <a:xfrm>
                  <a:off x="4961" y="196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806068" name="Group 180"/>
              <p:cNvGrpSpPr>
                <a:grpSpLocks/>
              </p:cNvGrpSpPr>
              <p:nvPr/>
            </p:nvGrpSpPr>
            <p:grpSpPr bwMode="auto">
              <a:xfrm>
                <a:off x="3569" y="2426"/>
                <a:ext cx="624" cy="336"/>
                <a:chOff x="3569" y="2448"/>
                <a:chExt cx="624" cy="336"/>
              </a:xfrm>
            </p:grpSpPr>
            <p:sp>
              <p:nvSpPr>
                <p:cNvPr id="806069" name="Rectangle 181"/>
                <p:cNvSpPr>
                  <a:spLocks noChangeArrowheads="1"/>
                </p:cNvSpPr>
                <p:nvPr/>
              </p:nvSpPr>
              <p:spPr bwMode="auto">
                <a:xfrm>
                  <a:off x="4049" y="2448"/>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b="1"/>
                </a:p>
              </p:txBody>
            </p:sp>
            <p:sp>
              <p:nvSpPr>
                <p:cNvPr id="806070" name="Rectangle 182"/>
                <p:cNvSpPr>
                  <a:spLocks noChangeArrowheads="1"/>
                </p:cNvSpPr>
                <p:nvPr/>
              </p:nvSpPr>
              <p:spPr bwMode="auto">
                <a:xfrm>
                  <a:off x="3569" y="2448"/>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b="1" dirty="0" err="1"/>
                    <a:t>V2</a:t>
                  </a:r>
                  <a:endParaRPr lang="en-US" altLang="zh-CN" sz="2000" b="1" dirty="0"/>
                </a:p>
              </p:txBody>
            </p:sp>
            <p:sp>
              <p:nvSpPr>
                <p:cNvPr id="806071" name="Line 183"/>
                <p:cNvSpPr>
                  <a:spLocks noChangeShapeType="1"/>
                </p:cNvSpPr>
                <p:nvPr/>
              </p:nvSpPr>
              <p:spPr bwMode="auto">
                <a:xfrm>
                  <a:off x="3569" y="2448"/>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72" name="Line 184"/>
                <p:cNvSpPr>
                  <a:spLocks noChangeShapeType="1"/>
                </p:cNvSpPr>
                <p:nvPr/>
              </p:nvSpPr>
              <p:spPr bwMode="auto">
                <a:xfrm>
                  <a:off x="3569" y="278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73" name="Line 185"/>
                <p:cNvSpPr>
                  <a:spLocks noChangeShapeType="1"/>
                </p:cNvSpPr>
                <p:nvPr/>
              </p:nvSpPr>
              <p:spPr bwMode="auto">
                <a:xfrm>
                  <a:off x="3569" y="244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74" name="Line 186"/>
                <p:cNvSpPr>
                  <a:spLocks noChangeShapeType="1"/>
                </p:cNvSpPr>
                <p:nvPr/>
              </p:nvSpPr>
              <p:spPr bwMode="auto">
                <a:xfrm>
                  <a:off x="4049" y="2448"/>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75" name="Line 187"/>
                <p:cNvSpPr>
                  <a:spLocks noChangeShapeType="1"/>
                </p:cNvSpPr>
                <p:nvPr/>
              </p:nvSpPr>
              <p:spPr bwMode="auto">
                <a:xfrm>
                  <a:off x="4193" y="244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806076" name="Group 188"/>
              <p:cNvGrpSpPr>
                <a:grpSpLocks/>
              </p:cNvGrpSpPr>
              <p:nvPr/>
            </p:nvGrpSpPr>
            <p:grpSpPr bwMode="auto">
              <a:xfrm>
                <a:off x="4343" y="2426"/>
                <a:ext cx="624" cy="336"/>
                <a:chOff x="4385" y="2448"/>
                <a:chExt cx="624" cy="336"/>
              </a:xfrm>
            </p:grpSpPr>
            <p:sp>
              <p:nvSpPr>
                <p:cNvPr id="806077" name="Rectangle 189"/>
                <p:cNvSpPr>
                  <a:spLocks noChangeArrowheads="1"/>
                </p:cNvSpPr>
                <p:nvPr/>
              </p:nvSpPr>
              <p:spPr bwMode="auto">
                <a:xfrm>
                  <a:off x="4865" y="2448"/>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b="1"/>
                </a:p>
              </p:txBody>
            </p:sp>
            <p:sp>
              <p:nvSpPr>
                <p:cNvPr id="806078" name="Rectangle 190"/>
                <p:cNvSpPr>
                  <a:spLocks noChangeArrowheads="1"/>
                </p:cNvSpPr>
                <p:nvPr/>
              </p:nvSpPr>
              <p:spPr bwMode="auto">
                <a:xfrm>
                  <a:off x="4385" y="2448"/>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b="1" dirty="0" err="1"/>
                    <a:t>V8</a:t>
                  </a:r>
                  <a:endParaRPr lang="en-US" altLang="zh-CN" sz="2000" b="1" dirty="0"/>
                </a:p>
              </p:txBody>
            </p:sp>
            <p:sp>
              <p:nvSpPr>
                <p:cNvPr id="806079" name="Line 191"/>
                <p:cNvSpPr>
                  <a:spLocks noChangeShapeType="1"/>
                </p:cNvSpPr>
                <p:nvPr/>
              </p:nvSpPr>
              <p:spPr bwMode="auto">
                <a:xfrm>
                  <a:off x="4385" y="2448"/>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80" name="Line 192"/>
                <p:cNvSpPr>
                  <a:spLocks noChangeShapeType="1"/>
                </p:cNvSpPr>
                <p:nvPr/>
              </p:nvSpPr>
              <p:spPr bwMode="auto">
                <a:xfrm>
                  <a:off x="4385" y="278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81" name="Line 193"/>
                <p:cNvSpPr>
                  <a:spLocks noChangeShapeType="1"/>
                </p:cNvSpPr>
                <p:nvPr/>
              </p:nvSpPr>
              <p:spPr bwMode="auto">
                <a:xfrm>
                  <a:off x="4385" y="244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82" name="Line 194"/>
                <p:cNvSpPr>
                  <a:spLocks noChangeShapeType="1"/>
                </p:cNvSpPr>
                <p:nvPr/>
              </p:nvSpPr>
              <p:spPr bwMode="auto">
                <a:xfrm>
                  <a:off x="4865" y="2448"/>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83" name="Line 195"/>
                <p:cNvSpPr>
                  <a:spLocks noChangeShapeType="1"/>
                </p:cNvSpPr>
                <p:nvPr/>
              </p:nvSpPr>
              <p:spPr bwMode="auto">
                <a:xfrm>
                  <a:off x="5009" y="2448"/>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806084" name="Group 196"/>
              <p:cNvGrpSpPr>
                <a:grpSpLocks/>
              </p:cNvGrpSpPr>
              <p:nvPr/>
            </p:nvGrpSpPr>
            <p:grpSpPr bwMode="auto">
              <a:xfrm>
                <a:off x="3569" y="2870"/>
                <a:ext cx="624" cy="336"/>
                <a:chOff x="3569" y="2880"/>
                <a:chExt cx="624" cy="336"/>
              </a:xfrm>
            </p:grpSpPr>
            <p:sp>
              <p:nvSpPr>
                <p:cNvPr id="806085" name="Rectangle 197"/>
                <p:cNvSpPr>
                  <a:spLocks noChangeArrowheads="1"/>
                </p:cNvSpPr>
                <p:nvPr/>
              </p:nvSpPr>
              <p:spPr bwMode="auto">
                <a:xfrm>
                  <a:off x="4049" y="2880"/>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b="1"/>
                </a:p>
              </p:txBody>
            </p:sp>
            <p:sp>
              <p:nvSpPr>
                <p:cNvPr id="806086" name="Rectangle 198"/>
                <p:cNvSpPr>
                  <a:spLocks noChangeArrowheads="1"/>
                </p:cNvSpPr>
                <p:nvPr/>
              </p:nvSpPr>
              <p:spPr bwMode="auto">
                <a:xfrm>
                  <a:off x="3569" y="2880"/>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b="1" dirty="0" err="1"/>
                    <a:t>V3</a:t>
                  </a:r>
                  <a:endParaRPr lang="en-US" altLang="zh-CN" sz="2000" b="1" dirty="0"/>
                </a:p>
              </p:txBody>
            </p:sp>
            <p:sp>
              <p:nvSpPr>
                <p:cNvPr id="806087" name="Line 199"/>
                <p:cNvSpPr>
                  <a:spLocks noChangeShapeType="1"/>
                </p:cNvSpPr>
                <p:nvPr/>
              </p:nvSpPr>
              <p:spPr bwMode="auto">
                <a:xfrm>
                  <a:off x="3569" y="2880"/>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88" name="Line 200"/>
                <p:cNvSpPr>
                  <a:spLocks noChangeShapeType="1"/>
                </p:cNvSpPr>
                <p:nvPr/>
              </p:nvSpPr>
              <p:spPr bwMode="auto">
                <a:xfrm>
                  <a:off x="3569" y="3216"/>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89" name="Line 201"/>
                <p:cNvSpPr>
                  <a:spLocks noChangeShapeType="1"/>
                </p:cNvSpPr>
                <p:nvPr/>
              </p:nvSpPr>
              <p:spPr bwMode="auto">
                <a:xfrm>
                  <a:off x="3569" y="2880"/>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90" name="Line 202"/>
                <p:cNvSpPr>
                  <a:spLocks noChangeShapeType="1"/>
                </p:cNvSpPr>
                <p:nvPr/>
              </p:nvSpPr>
              <p:spPr bwMode="auto">
                <a:xfrm>
                  <a:off x="4049" y="2880"/>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91" name="Line 203"/>
                <p:cNvSpPr>
                  <a:spLocks noChangeShapeType="1"/>
                </p:cNvSpPr>
                <p:nvPr/>
              </p:nvSpPr>
              <p:spPr bwMode="auto">
                <a:xfrm>
                  <a:off x="4193" y="2880"/>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806092" name="Group 204"/>
              <p:cNvGrpSpPr>
                <a:grpSpLocks/>
              </p:cNvGrpSpPr>
              <p:nvPr/>
            </p:nvGrpSpPr>
            <p:grpSpPr bwMode="auto">
              <a:xfrm>
                <a:off x="4343" y="2870"/>
                <a:ext cx="624" cy="336"/>
                <a:chOff x="4385" y="2880"/>
                <a:chExt cx="624" cy="336"/>
              </a:xfrm>
            </p:grpSpPr>
            <p:sp>
              <p:nvSpPr>
                <p:cNvPr id="806093" name="Rectangle 205"/>
                <p:cNvSpPr>
                  <a:spLocks noChangeArrowheads="1"/>
                </p:cNvSpPr>
                <p:nvPr/>
              </p:nvSpPr>
              <p:spPr bwMode="auto">
                <a:xfrm>
                  <a:off x="4865" y="2880"/>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b="1"/>
                </a:p>
              </p:txBody>
            </p:sp>
            <p:sp>
              <p:nvSpPr>
                <p:cNvPr id="806094" name="Rectangle 206"/>
                <p:cNvSpPr>
                  <a:spLocks noChangeArrowheads="1"/>
                </p:cNvSpPr>
                <p:nvPr/>
              </p:nvSpPr>
              <p:spPr bwMode="auto">
                <a:xfrm>
                  <a:off x="4385" y="2880"/>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b="1" dirty="0" err="1"/>
                    <a:t>V7</a:t>
                  </a:r>
                  <a:endParaRPr lang="en-US" altLang="zh-CN" sz="2000" b="1" dirty="0"/>
                </a:p>
              </p:txBody>
            </p:sp>
            <p:sp>
              <p:nvSpPr>
                <p:cNvPr id="806095" name="Line 207"/>
                <p:cNvSpPr>
                  <a:spLocks noChangeShapeType="1"/>
                </p:cNvSpPr>
                <p:nvPr/>
              </p:nvSpPr>
              <p:spPr bwMode="auto">
                <a:xfrm>
                  <a:off x="4385" y="2880"/>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96" name="Line 208"/>
                <p:cNvSpPr>
                  <a:spLocks noChangeShapeType="1"/>
                </p:cNvSpPr>
                <p:nvPr/>
              </p:nvSpPr>
              <p:spPr bwMode="auto">
                <a:xfrm>
                  <a:off x="4385" y="3216"/>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97" name="Line 209"/>
                <p:cNvSpPr>
                  <a:spLocks noChangeShapeType="1"/>
                </p:cNvSpPr>
                <p:nvPr/>
              </p:nvSpPr>
              <p:spPr bwMode="auto">
                <a:xfrm>
                  <a:off x="4385" y="2880"/>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98" name="Line 210"/>
                <p:cNvSpPr>
                  <a:spLocks noChangeShapeType="1"/>
                </p:cNvSpPr>
                <p:nvPr/>
              </p:nvSpPr>
              <p:spPr bwMode="auto">
                <a:xfrm>
                  <a:off x="4865" y="2880"/>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099" name="Line 211"/>
                <p:cNvSpPr>
                  <a:spLocks noChangeShapeType="1"/>
                </p:cNvSpPr>
                <p:nvPr/>
              </p:nvSpPr>
              <p:spPr bwMode="auto">
                <a:xfrm>
                  <a:off x="5009" y="2880"/>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806100" name="Group 212"/>
              <p:cNvGrpSpPr>
                <a:grpSpLocks/>
              </p:cNvGrpSpPr>
              <p:nvPr/>
            </p:nvGrpSpPr>
            <p:grpSpPr bwMode="auto">
              <a:xfrm>
                <a:off x="3569" y="3313"/>
                <a:ext cx="624" cy="336"/>
                <a:chOff x="3569" y="3312"/>
                <a:chExt cx="624" cy="336"/>
              </a:xfrm>
            </p:grpSpPr>
            <p:sp>
              <p:nvSpPr>
                <p:cNvPr id="806101" name="Rectangle 213"/>
                <p:cNvSpPr>
                  <a:spLocks noChangeArrowheads="1"/>
                </p:cNvSpPr>
                <p:nvPr/>
              </p:nvSpPr>
              <p:spPr bwMode="auto">
                <a:xfrm>
                  <a:off x="4049" y="3312"/>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b="1"/>
                </a:p>
              </p:txBody>
            </p:sp>
            <p:sp>
              <p:nvSpPr>
                <p:cNvPr id="806102" name="Rectangle 214"/>
                <p:cNvSpPr>
                  <a:spLocks noChangeArrowheads="1"/>
                </p:cNvSpPr>
                <p:nvPr/>
              </p:nvSpPr>
              <p:spPr bwMode="auto">
                <a:xfrm>
                  <a:off x="3569" y="3312"/>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b="1" dirty="0" err="1"/>
                    <a:t>V3</a:t>
                  </a:r>
                  <a:endParaRPr lang="en-US" altLang="zh-CN" sz="2000" b="1" dirty="0"/>
                </a:p>
              </p:txBody>
            </p:sp>
            <p:sp>
              <p:nvSpPr>
                <p:cNvPr id="806103" name="Line 215"/>
                <p:cNvSpPr>
                  <a:spLocks noChangeShapeType="1"/>
                </p:cNvSpPr>
                <p:nvPr/>
              </p:nvSpPr>
              <p:spPr bwMode="auto">
                <a:xfrm>
                  <a:off x="3569" y="3312"/>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104" name="Line 216"/>
                <p:cNvSpPr>
                  <a:spLocks noChangeShapeType="1"/>
                </p:cNvSpPr>
                <p:nvPr/>
              </p:nvSpPr>
              <p:spPr bwMode="auto">
                <a:xfrm>
                  <a:off x="3569" y="3648"/>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105" name="Line 217"/>
                <p:cNvSpPr>
                  <a:spLocks noChangeShapeType="1"/>
                </p:cNvSpPr>
                <p:nvPr/>
              </p:nvSpPr>
              <p:spPr bwMode="auto">
                <a:xfrm>
                  <a:off x="3569" y="3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106" name="Line 218"/>
                <p:cNvSpPr>
                  <a:spLocks noChangeShapeType="1"/>
                </p:cNvSpPr>
                <p:nvPr/>
              </p:nvSpPr>
              <p:spPr bwMode="auto">
                <a:xfrm>
                  <a:off x="4049" y="3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107" name="Line 219"/>
                <p:cNvSpPr>
                  <a:spLocks noChangeShapeType="1"/>
                </p:cNvSpPr>
                <p:nvPr/>
              </p:nvSpPr>
              <p:spPr bwMode="auto">
                <a:xfrm>
                  <a:off x="4193" y="3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806108" name="Group 220"/>
              <p:cNvGrpSpPr>
                <a:grpSpLocks/>
              </p:cNvGrpSpPr>
              <p:nvPr/>
            </p:nvGrpSpPr>
            <p:grpSpPr bwMode="auto">
              <a:xfrm>
                <a:off x="4343" y="3313"/>
                <a:ext cx="624" cy="336"/>
                <a:chOff x="4385" y="3312"/>
                <a:chExt cx="624" cy="336"/>
              </a:xfrm>
            </p:grpSpPr>
            <p:sp>
              <p:nvSpPr>
                <p:cNvPr id="806109" name="Rectangle 221"/>
                <p:cNvSpPr>
                  <a:spLocks noChangeArrowheads="1"/>
                </p:cNvSpPr>
                <p:nvPr/>
              </p:nvSpPr>
              <p:spPr bwMode="auto">
                <a:xfrm>
                  <a:off x="4865" y="3312"/>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b="1"/>
                </a:p>
              </p:txBody>
            </p:sp>
            <p:sp>
              <p:nvSpPr>
                <p:cNvPr id="806110" name="Rectangle 222"/>
                <p:cNvSpPr>
                  <a:spLocks noChangeArrowheads="1"/>
                </p:cNvSpPr>
                <p:nvPr/>
              </p:nvSpPr>
              <p:spPr bwMode="auto">
                <a:xfrm>
                  <a:off x="4385" y="3312"/>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b="1" dirty="0" err="1"/>
                    <a:t>V6</a:t>
                  </a:r>
                  <a:endParaRPr lang="en-US" altLang="zh-CN" sz="2000" b="1" dirty="0"/>
                </a:p>
              </p:txBody>
            </p:sp>
            <p:sp>
              <p:nvSpPr>
                <p:cNvPr id="806111" name="Line 223"/>
                <p:cNvSpPr>
                  <a:spLocks noChangeShapeType="1"/>
                </p:cNvSpPr>
                <p:nvPr/>
              </p:nvSpPr>
              <p:spPr bwMode="auto">
                <a:xfrm>
                  <a:off x="4385" y="3312"/>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112" name="Line 224"/>
                <p:cNvSpPr>
                  <a:spLocks noChangeShapeType="1"/>
                </p:cNvSpPr>
                <p:nvPr/>
              </p:nvSpPr>
              <p:spPr bwMode="auto">
                <a:xfrm>
                  <a:off x="4385" y="3648"/>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113" name="Line 225"/>
                <p:cNvSpPr>
                  <a:spLocks noChangeShapeType="1"/>
                </p:cNvSpPr>
                <p:nvPr/>
              </p:nvSpPr>
              <p:spPr bwMode="auto">
                <a:xfrm>
                  <a:off x="4385" y="3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114" name="Line 226"/>
                <p:cNvSpPr>
                  <a:spLocks noChangeShapeType="1"/>
                </p:cNvSpPr>
                <p:nvPr/>
              </p:nvSpPr>
              <p:spPr bwMode="auto">
                <a:xfrm>
                  <a:off x="4865" y="3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115" name="Line 227"/>
                <p:cNvSpPr>
                  <a:spLocks noChangeShapeType="1"/>
                </p:cNvSpPr>
                <p:nvPr/>
              </p:nvSpPr>
              <p:spPr bwMode="auto">
                <a:xfrm>
                  <a:off x="5009" y="3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806116" name="Group 228"/>
              <p:cNvGrpSpPr>
                <a:grpSpLocks/>
              </p:cNvGrpSpPr>
              <p:nvPr/>
            </p:nvGrpSpPr>
            <p:grpSpPr bwMode="auto">
              <a:xfrm>
                <a:off x="3569" y="3747"/>
                <a:ext cx="624" cy="336"/>
                <a:chOff x="3569" y="3744"/>
                <a:chExt cx="624" cy="336"/>
              </a:xfrm>
            </p:grpSpPr>
            <p:sp>
              <p:nvSpPr>
                <p:cNvPr id="806117" name="Rectangle 229"/>
                <p:cNvSpPr>
                  <a:spLocks noChangeArrowheads="1"/>
                </p:cNvSpPr>
                <p:nvPr/>
              </p:nvSpPr>
              <p:spPr bwMode="auto">
                <a:xfrm>
                  <a:off x="4049" y="3744"/>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b="1"/>
                </a:p>
              </p:txBody>
            </p:sp>
            <p:sp>
              <p:nvSpPr>
                <p:cNvPr id="806118" name="Rectangle 230"/>
                <p:cNvSpPr>
                  <a:spLocks noChangeArrowheads="1"/>
                </p:cNvSpPr>
                <p:nvPr/>
              </p:nvSpPr>
              <p:spPr bwMode="auto">
                <a:xfrm>
                  <a:off x="3569" y="374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b="1" dirty="0" err="1"/>
                    <a:t>V4</a:t>
                  </a:r>
                  <a:endParaRPr lang="en-US" altLang="zh-CN" sz="2000" b="1" dirty="0"/>
                </a:p>
              </p:txBody>
            </p:sp>
            <p:sp>
              <p:nvSpPr>
                <p:cNvPr id="806119" name="Line 231"/>
                <p:cNvSpPr>
                  <a:spLocks noChangeShapeType="1"/>
                </p:cNvSpPr>
                <p:nvPr/>
              </p:nvSpPr>
              <p:spPr bwMode="auto">
                <a:xfrm>
                  <a:off x="3569" y="374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120" name="Line 232"/>
                <p:cNvSpPr>
                  <a:spLocks noChangeShapeType="1"/>
                </p:cNvSpPr>
                <p:nvPr/>
              </p:nvSpPr>
              <p:spPr bwMode="auto">
                <a:xfrm>
                  <a:off x="3569" y="4080"/>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121" name="Line 233"/>
                <p:cNvSpPr>
                  <a:spLocks noChangeShapeType="1"/>
                </p:cNvSpPr>
                <p:nvPr/>
              </p:nvSpPr>
              <p:spPr bwMode="auto">
                <a:xfrm>
                  <a:off x="3569" y="374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122" name="Line 234"/>
                <p:cNvSpPr>
                  <a:spLocks noChangeShapeType="1"/>
                </p:cNvSpPr>
                <p:nvPr/>
              </p:nvSpPr>
              <p:spPr bwMode="auto">
                <a:xfrm>
                  <a:off x="4049" y="3744"/>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123" name="Line 235"/>
                <p:cNvSpPr>
                  <a:spLocks noChangeShapeType="1"/>
                </p:cNvSpPr>
                <p:nvPr/>
              </p:nvSpPr>
              <p:spPr bwMode="auto">
                <a:xfrm>
                  <a:off x="4193" y="374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806124" name="Group 236"/>
              <p:cNvGrpSpPr>
                <a:grpSpLocks/>
              </p:cNvGrpSpPr>
              <p:nvPr/>
            </p:nvGrpSpPr>
            <p:grpSpPr bwMode="auto">
              <a:xfrm>
                <a:off x="4343" y="3747"/>
                <a:ext cx="624" cy="336"/>
                <a:chOff x="4385" y="3744"/>
                <a:chExt cx="624" cy="336"/>
              </a:xfrm>
            </p:grpSpPr>
            <p:sp>
              <p:nvSpPr>
                <p:cNvPr id="806125" name="Rectangle 237"/>
                <p:cNvSpPr>
                  <a:spLocks noChangeArrowheads="1"/>
                </p:cNvSpPr>
                <p:nvPr/>
              </p:nvSpPr>
              <p:spPr bwMode="auto">
                <a:xfrm>
                  <a:off x="4865" y="3744"/>
                  <a:ext cx="1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endParaRPr lang="zh-CN" altLang="en-US" sz="2000" b="1"/>
                </a:p>
              </p:txBody>
            </p:sp>
            <p:sp>
              <p:nvSpPr>
                <p:cNvPr id="806126" name="Rectangle 238"/>
                <p:cNvSpPr>
                  <a:spLocks noChangeArrowheads="1"/>
                </p:cNvSpPr>
                <p:nvPr/>
              </p:nvSpPr>
              <p:spPr bwMode="auto">
                <a:xfrm>
                  <a:off x="4385" y="374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a:solidFill>
                        <a:schemeClr val="tx1"/>
                      </a:solidFill>
                      <a:latin typeface="Arial" charset="0"/>
                      <a:ea typeface="宋体" charset="-122"/>
                    </a:defRPr>
                  </a:lvl1pPr>
                  <a:lvl2pPr eaLnBrk="0" hangingPunct="0">
                    <a:spcBef>
                      <a:spcPct val="20000"/>
                    </a:spcBef>
                    <a:buChar char="–"/>
                    <a:defRPr sz="2400">
                      <a:solidFill>
                        <a:schemeClr val="tx1"/>
                      </a:solidFill>
                      <a:latin typeface="Arial" charset="0"/>
                      <a:ea typeface="宋体" charset="-122"/>
                    </a:defRPr>
                  </a:lvl2pPr>
                  <a:lvl3pPr eaLnBrk="0" hangingPunct="0">
                    <a:spcBef>
                      <a:spcPct val="20000"/>
                    </a:spcBef>
                    <a:buChar char="•"/>
                    <a:defRPr sz="2000">
                      <a:solidFill>
                        <a:schemeClr val="tx1"/>
                      </a:solidFill>
                      <a:latin typeface="Arial" charset="0"/>
                      <a:ea typeface="宋体" charset="-122"/>
                    </a:defRPr>
                  </a:lvl3pPr>
                  <a:lvl4pPr eaLnBrk="0" hangingPunct="0">
                    <a:spcBef>
                      <a:spcPct val="20000"/>
                    </a:spcBef>
                    <a:buChar char="–"/>
                    <a:defRPr>
                      <a:solidFill>
                        <a:schemeClr val="tx1"/>
                      </a:solidFill>
                      <a:latin typeface="Arial" charset="0"/>
                      <a:ea typeface="宋体" charset="-122"/>
                    </a:defRPr>
                  </a:lvl4pPr>
                  <a:lvl5pPr eaLnBrk="0" hangingPunct="0">
                    <a:spcBef>
                      <a:spcPct val="20000"/>
                    </a:spcBef>
                    <a:buChar char="»"/>
                    <a:defRPr>
                      <a:solidFill>
                        <a:schemeClr val="tx1"/>
                      </a:solidFill>
                      <a:latin typeface="Arial" charset="0"/>
                      <a:ea typeface="宋体" charset="-122"/>
                    </a:defRPr>
                  </a:lvl5pPr>
                  <a:lvl6pPr eaLnBrk="0" fontAlgn="base" hangingPunct="0">
                    <a:spcBef>
                      <a:spcPct val="20000"/>
                    </a:spcBef>
                    <a:spcAft>
                      <a:spcPct val="0"/>
                    </a:spcAft>
                    <a:buChar char="»"/>
                    <a:defRPr>
                      <a:solidFill>
                        <a:schemeClr val="tx1"/>
                      </a:solidFill>
                      <a:latin typeface="Arial" charset="0"/>
                      <a:ea typeface="宋体" charset="-122"/>
                    </a:defRPr>
                  </a:lvl6pPr>
                  <a:lvl7pPr eaLnBrk="0" fontAlgn="base" hangingPunct="0">
                    <a:spcBef>
                      <a:spcPct val="20000"/>
                    </a:spcBef>
                    <a:spcAft>
                      <a:spcPct val="0"/>
                    </a:spcAft>
                    <a:buChar char="»"/>
                    <a:defRPr>
                      <a:solidFill>
                        <a:schemeClr val="tx1"/>
                      </a:solidFill>
                      <a:latin typeface="Arial" charset="0"/>
                      <a:ea typeface="宋体" charset="-122"/>
                    </a:defRPr>
                  </a:lvl7pPr>
                  <a:lvl8pPr eaLnBrk="0" fontAlgn="base" hangingPunct="0">
                    <a:spcBef>
                      <a:spcPct val="20000"/>
                    </a:spcBef>
                    <a:spcAft>
                      <a:spcPct val="0"/>
                    </a:spcAft>
                    <a:buChar char="»"/>
                    <a:defRPr>
                      <a:solidFill>
                        <a:schemeClr val="tx1"/>
                      </a:solidFill>
                      <a:latin typeface="Arial" charset="0"/>
                      <a:ea typeface="宋体" charset="-122"/>
                    </a:defRPr>
                  </a:lvl8pPr>
                  <a:lvl9pPr eaLnBrk="0" fontAlgn="base" hangingPunct="0">
                    <a:spcBef>
                      <a:spcPct val="20000"/>
                    </a:spcBef>
                    <a:spcAft>
                      <a:spcPct val="0"/>
                    </a:spcAft>
                    <a:buChar char="»"/>
                    <a:defRPr>
                      <a:solidFill>
                        <a:schemeClr val="tx1"/>
                      </a:solidFill>
                      <a:latin typeface="Arial" charset="0"/>
                      <a:ea typeface="宋体" charset="-122"/>
                    </a:defRPr>
                  </a:lvl9pPr>
                </a:lstStyle>
                <a:p>
                  <a:pPr algn="ctr">
                    <a:spcBef>
                      <a:spcPct val="0"/>
                    </a:spcBef>
                    <a:buFontTx/>
                    <a:buNone/>
                  </a:pPr>
                  <a:r>
                    <a:rPr lang="en-US" altLang="zh-CN" sz="2000" b="1" dirty="0" err="1"/>
                    <a:t>V5</a:t>
                  </a:r>
                  <a:endParaRPr lang="en-US" altLang="zh-CN" sz="2000" b="1" dirty="0"/>
                </a:p>
              </p:txBody>
            </p:sp>
            <p:sp>
              <p:nvSpPr>
                <p:cNvPr id="806127" name="Line 239"/>
                <p:cNvSpPr>
                  <a:spLocks noChangeShapeType="1"/>
                </p:cNvSpPr>
                <p:nvPr/>
              </p:nvSpPr>
              <p:spPr bwMode="auto">
                <a:xfrm>
                  <a:off x="4385" y="3744"/>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128" name="Line 240"/>
                <p:cNvSpPr>
                  <a:spLocks noChangeShapeType="1"/>
                </p:cNvSpPr>
                <p:nvPr/>
              </p:nvSpPr>
              <p:spPr bwMode="auto">
                <a:xfrm>
                  <a:off x="4385" y="4080"/>
                  <a:ext cx="6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129" name="Line 241"/>
                <p:cNvSpPr>
                  <a:spLocks noChangeShapeType="1"/>
                </p:cNvSpPr>
                <p:nvPr/>
              </p:nvSpPr>
              <p:spPr bwMode="auto">
                <a:xfrm>
                  <a:off x="4385" y="374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130" name="Line 242"/>
                <p:cNvSpPr>
                  <a:spLocks noChangeShapeType="1"/>
                </p:cNvSpPr>
                <p:nvPr/>
              </p:nvSpPr>
              <p:spPr bwMode="auto">
                <a:xfrm>
                  <a:off x="4865" y="3744"/>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06131" name="Line 243"/>
                <p:cNvSpPr>
                  <a:spLocks noChangeShapeType="1"/>
                </p:cNvSpPr>
                <p:nvPr/>
              </p:nvSpPr>
              <p:spPr bwMode="auto">
                <a:xfrm>
                  <a:off x="5009" y="3744"/>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cxnSp>
            <p:nvCxnSpPr>
              <p:cNvPr id="806132" name="AutoShape 244"/>
              <p:cNvCxnSpPr>
                <a:cxnSpLocks noChangeShapeType="1"/>
                <a:stCxn id="805968" idx="3"/>
                <a:endCxn id="805990" idx="1"/>
              </p:cNvCxnSpPr>
              <p:nvPr/>
            </p:nvCxnSpPr>
            <p:spPr bwMode="auto">
              <a:xfrm flipV="1">
                <a:off x="3310" y="832"/>
                <a:ext cx="259" cy="1"/>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33" name="AutoShape 245"/>
              <p:cNvCxnSpPr>
                <a:cxnSpLocks noChangeShapeType="1"/>
                <a:stCxn id="805989" idx="1"/>
                <a:endCxn id="805998" idx="1"/>
              </p:cNvCxnSpPr>
              <p:nvPr/>
            </p:nvCxnSpPr>
            <p:spPr bwMode="auto">
              <a:xfrm>
                <a:off x="4049" y="832"/>
                <a:ext cx="294"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34" name="AutoShape 246"/>
              <p:cNvCxnSpPr>
                <a:cxnSpLocks noChangeShapeType="1"/>
                <a:stCxn id="805964" idx="1"/>
                <a:endCxn id="806006" idx="1"/>
              </p:cNvCxnSpPr>
              <p:nvPr/>
            </p:nvCxnSpPr>
            <p:spPr bwMode="auto">
              <a:xfrm>
                <a:off x="3310" y="1264"/>
                <a:ext cx="259"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35" name="AutoShape 247"/>
              <p:cNvCxnSpPr>
                <a:cxnSpLocks noChangeShapeType="1"/>
                <a:stCxn id="806006" idx="3"/>
                <a:endCxn id="806014" idx="1"/>
              </p:cNvCxnSpPr>
              <p:nvPr/>
            </p:nvCxnSpPr>
            <p:spPr bwMode="auto">
              <a:xfrm>
                <a:off x="4049" y="1264"/>
                <a:ext cx="294"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36" name="AutoShape 248"/>
              <p:cNvCxnSpPr>
                <a:cxnSpLocks noChangeShapeType="1"/>
                <a:stCxn id="806014" idx="3"/>
                <a:endCxn id="806022" idx="1"/>
              </p:cNvCxnSpPr>
              <p:nvPr/>
            </p:nvCxnSpPr>
            <p:spPr bwMode="auto">
              <a:xfrm>
                <a:off x="4823" y="1264"/>
                <a:ext cx="291"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37" name="AutoShape 249"/>
              <p:cNvCxnSpPr>
                <a:cxnSpLocks noChangeShapeType="1"/>
                <a:stCxn id="805961" idx="1"/>
                <a:endCxn id="806030" idx="1"/>
              </p:cNvCxnSpPr>
              <p:nvPr/>
            </p:nvCxnSpPr>
            <p:spPr bwMode="auto">
              <a:xfrm>
                <a:off x="3310" y="1708"/>
                <a:ext cx="259"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38" name="AutoShape 250"/>
              <p:cNvCxnSpPr>
                <a:cxnSpLocks noChangeShapeType="1"/>
                <a:stCxn id="806029" idx="1"/>
                <a:endCxn id="806038" idx="1"/>
              </p:cNvCxnSpPr>
              <p:nvPr/>
            </p:nvCxnSpPr>
            <p:spPr bwMode="auto">
              <a:xfrm>
                <a:off x="4049" y="1708"/>
                <a:ext cx="294"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39" name="AutoShape 251"/>
              <p:cNvCxnSpPr>
                <a:cxnSpLocks noChangeShapeType="1"/>
                <a:stCxn id="806038" idx="3"/>
                <a:endCxn id="806046" idx="1"/>
              </p:cNvCxnSpPr>
              <p:nvPr/>
            </p:nvCxnSpPr>
            <p:spPr bwMode="auto">
              <a:xfrm>
                <a:off x="4823" y="1708"/>
                <a:ext cx="291"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40" name="AutoShape 252"/>
              <p:cNvCxnSpPr>
                <a:cxnSpLocks noChangeShapeType="1"/>
                <a:stCxn id="806053" idx="1"/>
                <a:endCxn id="806062" idx="1"/>
              </p:cNvCxnSpPr>
              <p:nvPr/>
            </p:nvCxnSpPr>
            <p:spPr bwMode="auto">
              <a:xfrm>
                <a:off x="4049" y="2151"/>
                <a:ext cx="294"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41" name="AutoShape 253"/>
              <p:cNvCxnSpPr>
                <a:cxnSpLocks noChangeShapeType="1"/>
                <a:stCxn id="805955" idx="1"/>
                <a:endCxn id="806070" idx="1"/>
              </p:cNvCxnSpPr>
              <p:nvPr/>
            </p:nvCxnSpPr>
            <p:spPr bwMode="auto">
              <a:xfrm>
                <a:off x="3310" y="2594"/>
                <a:ext cx="259"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42" name="AutoShape 254"/>
              <p:cNvCxnSpPr>
                <a:cxnSpLocks noChangeShapeType="1"/>
                <a:stCxn id="806070" idx="3"/>
                <a:endCxn id="806078" idx="1"/>
              </p:cNvCxnSpPr>
              <p:nvPr/>
            </p:nvCxnSpPr>
            <p:spPr bwMode="auto">
              <a:xfrm>
                <a:off x="4049" y="2594"/>
                <a:ext cx="294"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43" name="AutoShape 255"/>
              <p:cNvCxnSpPr>
                <a:cxnSpLocks noChangeShapeType="1"/>
                <a:stCxn id="805952" idx="1"/>
                <a:endCxn id="806086" idx="1"/>
              </p:cNvCxnSpPr>
              <p:nvPr/>
            </p:nvCxnSpPr>
            <p:spPr bwMode="auto">
              <a:xfrm>
                <a:off x="3310" y="3038"/>
                <a:ext cx="259"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44" name="AutoShape 256"/>
              <p:cNvCxnSpPr>
                <a:cxnSpLocks noChangeShapeType="1"/>
                <a:stCxn id="806085" idx="1"/>
                <a:endCxn id="806094" idx="1"/>
              </p:cNvCxnSpPr>
              <p:nvPr/>
            </p:nvCxnSpPr>
            <p:spPr bwMode="auto">
              <a:xfrm>
                <a:off x="4049" y="3038"/>
                <a:ext cx="294"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45" name="AutoShape 257"/>
              <p:cNvCxnSpPr>
                <a:cxnSpLocks noChangeShapeType="1"/>
                <a:stCxn id="805946" idx="1"/>
                <a:endCxn id="806118" idx="1"/>
              </p:cNvCxnSpPr>
              <p:nvPr/>
            </p:nvCxnSpPr>
            <p:spPr bwMode="auto">
              <a:xfrm>
                <a:off x="3310" y="3915"/>
                <a:ext cx="259"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46" name="AutoShape 258"/>
              <p:cNvCxnSpPr>
                <a:cxnSpLocks noChangeShapeType="1"/>
                <a:stCxn id="806117" idx="1"/>
                <a:endCxn id="806126" idx="1"/>
              </p:cNvCxnSpPr>
              <p:nvPr/>
            </p:nvCxnSpPr>
            <p:spPr bwMode="auto">
              <a:xfrm>
                <a:off x="4049" y="3915"/>
                <a:ext cx="294"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47" name="AutoShape 259"/>
              <p:cNvCxnSpPr>
                <a:cxnSpLocks noChangeShapeType="1"/>
                <a:stCxn id="806102" idx="3"/>
                <a:endCxn id="806110" idx="1"/>
              </p:cNvCxnSpPr>
              <p:nvPr/>
            </p:nvCxnSpPr>
            <p:spPr bwMode="auto">
              <a:xfrm>
                <a:off x="4049" y="3481"/>
                <a:ext cx="294"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48" name="AutoShape 260"/>
              <p:cNvCxnSpPr>
                <a:cxnSpLocks noChangeShapeType="1"/>
                <a:stCxn id="805950" idx="3"/>
                <a:endCxn id="806102" idx="1"/>
              </p:cNvCxnSpPr>
              <p:nvPr/>
            </p:nvCxnSpPr>
            <p:spPr bwMode="auto">
              <a:xfrm>
                <a:off x="3310" y="3481"/>
                <a:ext cx="259"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49" name="AutoShape 261"/>
              <p:cNvCxnSpPr>
                <a:cxnSpLocks noChangeShapeType="1"/>
                <a:stCxn id="805959" idx="3"/>
                <a:endCxn id="806054" idx="1"/>
              </p:cNvCxnSpPr>
              <p:nvPr/>
            </p:nvCxnSpPr>
            <p:spPr bwMode="auto">
              <a:xfrm>
                <a:off x="3310" y="2151"/>
                <a:ext cx="259"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806150" name="Group 262"/>
          <p:cNvGrpSpPr>
            <a:grpSpLocks/>
          </p:cNvGrpSpPr>
          <p:nvPr/>
        </p:nvGrpSpPr>
        <p:grpSpPr bwMode="auto">
          <a:xfrm>
            <a:off x="5003800" y="188913"/>
            <a:ext cx="3392488" cy="3160712"/>
            <a:chOff x="68" y="845"/>
            <a:chExt cx="2041" cy="2177"/>
          </a:xfrm>
        </p:grpSpPr>
        <p:sp>
          <p:nvSpPr>
            <p:cNvPr id="806151" name="Oval 263"/>
            <p:cNvSpPr>
              <a:spLocks noChangeArrowheads="1"/>
            </p:cNvSpPr>
            <p:nvPr/>
          </p:nvSpPr>
          <p:spPr bwMode="auto">
            <a:xfrm>
              <a:off x="877" y="845"/>
              <a:ext cx="383" cy="384"/>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V1</a:t>
              </a:r>
              <a:endParaRPr lang="en-US" altLang="zh-CN" b="1" dirty="0">
                <a:solidFill>
                  <a:schemeClr val="bg2">
                    <a:lumMod val="10000"/>
                  </a:schemeClr>
                </a:solidFill>
                <a:latin typeface="Verdana" pitchFamily="34" charset="0"/>
                <a:ea typeface="宋体" charset="-122"/>
              </a:endParaRPr>
            </a:p>
          </p:txBody>
        </p:sp>
        <p:sp>
          <p:nvSpPr>
            <p:cNvPr id="806152" name="Oval 264"/>
            <p:cNvSpPr>
              <a:spLocks noChangeArrowheads="1"/>
            </p:cNvSpPr>
            <p:nvPr/>
          </p:nvSpPr>
          <p:spPr bwMode="auto">
            <a:xfrm>
              <a:off x="368" y="1443"/>
              <a:ext cx="382" cy="384"/>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V2</a:t>
              </a:r>
              <a:endParaRPr lang="en-US" altLang="zh-CN" b="1" dirty="0">
                <a:solidFill>
                  <a:schemeClr val="bg2">
                    <a:lumMod val="10000"/>
                  </a:schemeClr>
                </a:solidFill>
                <a:latin typeface="Verdana" pitchFamily="34" charset="0"/>
                <a:ea typeface="宋体" charset="-122"/>
              </a:endParaRPr>
            </a:p>
          </p:txBody>
        </p:sp>
        <p:sp>
          <p:nvSpPr>
            <p:cNvPr id="806153" name="Oval 265"/>
            <p:cNvSpPr>
              <a:spLocks noChangeArrowheads="1"/>
            </p:cNvSpPr>
            <p:nvPr/>
          </p:nvSpPr>
          <p:spPr bwMode="auto">
            <a:xfrm>
              <a:off x="1387" y="1443"/>
              <a:ext cx="382" cy="384"/>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V3</a:t>
              </a:r>
              <a:endParaRPr lang="en-US" altLang="zh-CN" b="1" dirty="0">
                <a:solidFill>
                  <a:schemeClr val="bg2">
                    <a:lumMod val="10000"/>
                  </a:schemeClr>
                </a:solidFill>
                <a:latin typeface="Verdana" pitchFamily="34" charset="0"/>
                <a:ea typeface="宋体" charset="-122"/>
              </a:endParaRPr>
            </a:p>
          </p:txBody>
        </p:sp>
        <p:sp>
          <p:nvSpPr>
            <p:cNvPr id="806154" name="Oval 266"/>
            <p:cNvSpPr>
              <a:spLocks noChangeArrowheads="1"/>
            </p:cNvSpPr>
            <p:nvPr/>
          </p:nvSpPr>
          <p:spPr bwMode="auto">
            <a:xfrm>
              <a:off x="68" y="2061"/>
              <a:ext cx="382" cy="384"/>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V4</a:t>
              </a:r>
              <a:endParaRPr lang="en-US" altLang="zh-CN" b="1" dirty="0">
                <a:solidFill>
                  <a:schemeClr val="bg2">
                    <a:lumMod val="10000"/>
                  </a:schemeClr>
                </a:solidFill>
                <a:latin typeface="Verdana" pitchFamily="34" charset="0"/>
                <a:ea typeface="宋体" charset="-122"/>
              </a:endParaRPr>
            </a:p>
          </p:txBody>
        </p:sp>
        <p:sp>
          <p:nvSpPr>
            <p:cNvPr id="806155" name="Oval 267"/>
            <p:cNvSpPr>
              <a:spLocks noChangeArrowheads="1"/>
            </p:cNvSpPr>
            <p:nvPr/>
          </p:nvSpPr>
          <p:spPr bwMode="auto">
            <a:xfrm>
              <a:off x="665" y="2062"/>
              <a:ext cx="382" cy="384"/>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V5</a:t>
              </a:r>
              <a:endParaRPr lang="en-US" altLang="zh-CN" b="1" dirty="0">
                <a:solidFill>
                  <a:schemeClr val="bg2">
                    <a:lumMod val="10000"/>
                  </a:schemeClr>
                </a:solidFill>
                <a:latin typeface="Verdana" pitchFamily="34" charset="0"/>
                <a:ea typeface="宋体" charset="-122"/>
              </a:endParaRPr>
            </a:p>
          </p:txBody>
        </p:sp>
        <p:sp>
          <p:nvSpPr>
            <p:cNvPr id="806156" name="Oval 268"/>
            <p:cNvSpPr>
              <a:spLocks noChangeArrowheads="1"/>
            </p:cNvSpPr>
            <p:nvPr/>
          </p:nvSpPr>
          <p:spPr bwMode="auto">
            <a:xfrm>
              <a:off x="1132" y="2062"/>
              <a:ext cx="382" cy="384"/>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V6</a:t>
              </a:r>
              <a:endParaRPr lang="en-US" altLang="zh-CN" b="1" dirty="0">
                <a:solidFill>
                  <a:schemeClr val="bg2">
                    <a:lumMod val="10000"/>
                  </a:schemeClr>
                </a:solidFill>
                <a:latin typeface="Verdana" pitchFamily="34" charset="0"/>
                <a:ea typeface="宋体" charset="-122"/>
              </a:endParaRPr>
            </a:p>
          </p:txBody>
        </p:sp>
        <p:sp>
          <p:nvSpPr>
            <p:cNvPr id="806157" name="Oval 269"/>
            <p:cNvSpPr>
              <a:spLocks noChangeArrowheads="1"/>
            </p:cNvSpPr>
            <p:nvPr/>
          </p:nvSpPr>
          <p:spPr bwMode="auto">
            <a:xfrm>
              <a:off x="1727" y="2062"/>
              <a:ext cx="382" cy="384"/>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V7</a:t>
              </a:r>
              <a:endParaRPr lang="en-US" altLang="zh-CN" b="1" dirty="0">
                <a:solidFill>
                  <a:schemeClr val="bg2">
                    <a:lumMod val="10000"/>
                  </a:schemeClr>
                </a:solidFill>
                <a:latin typeface="Verdana" pitchFamily="34" charset="0"/>
                <a:ea typeface="宋体" charset="-122"/>
              </a:endParaRPr>
            </a:p>
          </p:txBody>
        </p:sp>
        <p:sp>
          <p:nvSpPr>
            <p:cNvPr id="806158" name="Oval 270"/>
            <p:cNvSpPr>
              <a:spLocks noChangeArrowheads="1"/>
            </p:cNvSpPr>
            <p:nvPr/>
          </p:nvSpPr>
          <p:spPr bwMode="auto">
            <a:xfrm>
              <a:off x="357" y="2638"/>
              <a:ext cx="382" cy="384"/>
            </a:xfrm>
            <a:prstGeom prst="ellipse">
              <a:avLst/>
            </a:prstGeom>
            <a:solidFill>
              <a:schemeClr val="bg1"/>
            </a:solidFill>
            <a:ln w="28575">
              <a:solidFill>
                <a:schemeClr val="bg2">
                  <a:lumMod val="1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b="1" dirty="0" err="1">
                  <a:solidFill>
                    <a:schemeClr val="bg2">
                      <a:lumMod val="10000"/>
                    </a:schemeClr>
                  </a:solidFill>
                  <a:latin typeface="Verdana" pitchFamily="34" charset="0"/>
                  <a:ea typeface="宋体" charset="-122"/>
                </a:rPr>
                <a:t>V8</a:t>
              </a:r>
              <a:endParaRPr lang="en-US" altLang="zh-CN" b="1" dirty="0">
                <a:solidFill>
                  <a:schemeClr val="bg2">
                    <a:lumMod val="10000"/>
                  </a:schemeClr>
                </a:solidFill>
                <a:latin typeface="Verdana" pitchFamily="34" charset="0"/>
                <a:ea typeface="宋体" charset="-122"/>
              </a:endParaRPr>
            </a:p>
          </p:txBody>
        </p:sp>
        <p:cxnSp>
          <p:nvCxnSpPr>
            <p:cNvPr id="806159" name="AutoShape 271"/>
            <p:cNvCxnSpPr>
              <a:cxnSpLocks noChangeShapeType="1"/>
              <a:stCxn id="806151" idx="3"/>
              <a:endCxn id="806152" idx="7"/>
            </p:cNvCxnSpPr>
            <p:nvPr/>
          </p:nvCxnSpPr>
          <p:spPr bwMode="auto">
            <a:xfrm flipH="1">
              <a:off x="694" y="1173"/>
              <a:ext cx="239" cy="326"/>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60" name="AutoShape 272"/>
            <p:cNvCxnSpPr>
              <a:cxnSpLocks noChangeShapeType="1"/>
              <a:stCxn id="806151" idx="5"/>
              <a:endCxn id="806153" idx="1"/>
            </p:cNvCxnSpPr>
            <p:nvPr/>
          </p:nvCxnSpPr>
          <p:spPr bwMode="auto">
            <a:xfrm>
              <a:off x="1204" y="1173"/>
              <a:ext cx="239" cy="326"/>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61" name="AutoShape 273"/>
            <p:cNvCxnSpPr>
              <a:cxnSpLocks noChangeShapeType="1"/>
              <a:endCxn id="806155" idx="1"/>
            </p:cNvCxnSpPr>
            <p:nvPr/>
          </p:nvCxnSpPr>
          <p:spPr bwMode="auto">
            <a:xfrm>
              <a:off x="606" y="1822"/>
              <a:ext cx="152" cy="273"/>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62" name="AutoShape 274"/>
            <p:cNvCxnSpPr>
              <a:cxnSpLocks noChangeShapeType="1"/>
            </p:cNvCxnSpPr>
            <p:nvPr/>
          </p:nvCxnSpPr>
          <p:spPr bwMode="auto">
            <a:xfrm flipH="1">
              <a:off x="1383" y="1809"/>
              <a:ext cx="108" cy="273"/>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63" name="AutoShape 275"/>
            <p:cNvCxnSpPr>
              <a:cxnSpLocks noChangeShapeType="1"/>
            </p:cNvCxnSpPr>
            <p:nvPr/>
          </p:nvCxnSpPr>
          <p:spPr bwMode="auto">
            <a:xfrm>
              <a:off x="1667" y="1809"/>
              <a:ext cx="152" cy="273"/>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64" name="AutoShape 276"/>
            <p:cNvCxnSpPr>
              <a:cxnSpLocks noChangeShapeType="1"/>
            </p:cNvCxnSpPr>
            <p:nvPr/>
          </p:nvCxnSpPr>
          <p:spPr bwMode="auto">
            <a:xfrm>
              <a:off x="308" y="2441"/>
              <a:ext cx="130" cy="223"/>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65" name="AutoShape 277"/>
            <p:cNvCxnSpPr>
              <a:cxnSpLocks noChangeShapeType="1"/>
            </p:cNvCxnSpPr>
            <p:nvPr/>
          </p:nvCxnSpPr>
          <p:spPr bwMode="auto">
            <a:xfrm flipH="1">
              <a:off x="658" y="2432"/>
              <a:ext cx="137" cy="24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66" name="AutoShape 278"/>
            <p:cNvCxnSpPr>
              <a:cxnSpLocks noChangeShapeType="1"/>
              <a:stCxn id="806156" idx="6"/>
              <a:endCxn id="806157" idx="2"/>
            </p:cNvCxnSpPr>
            <p:nvPr/>
          </p:nvCxnSpPr>
          <p:spPr bwMode="auto">
            <a:xfrm>
              <a:off x="1523" y="2254"/>
              <a:ext cx="195" cy="0"/>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6167" name="AutoShape 279"/>
            <p:cNvCxnSpPr>
              <a:cxnSpLocks noChangeShapeType="1"/>
            </p:cNvCxnSpPr>
            <p:nvPr/>
          </p:nvCxnSpPr>
          <p:spPr bwMode="auto">
            <a:xfrm flipH="1">
              <a:off x="334" y="1811"/>
              <a:ext cx="142" cy="273"/>
            </a:xfrm>
            <a:prstGeom prst="straightConnector1">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06168" name="Text Box 280"/>
          <p:cNvSpPr txBox="1">
            <a:spLocks noChangeArrowheads="1"/>
          </p:cNvSpPr>
          <p:nvPr/>
        </p:nvSpPr>
        <p:spPr bwMode="auto">
          <a:xfrm>
            <a:off x="109538" y="163513"/>
            <a:ext cx="3598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solidFill>
                  <a:schemeClr val="bg2">
                    <a:lumMod val="10000"/>
                  </a:schemeClr>
                </a:solidFill>
                <a:latin typeface="微软雅黑" panose="020B0503020204020204" pitchFamily="34" charset="-122"/>
                <a:ea typeface="微软雅黑" panose="020B0503020204020204" pitchFamily="34" charset="-122"/>
              </a:rPr>
              <a:t>广度优先搜索遍历结果：</a:t>
            </a:r>
            <a:endParaRPr lang="zh-CN" altLang="en-US" sz="2400"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806169" name="Text Box 281"/>
          <p:cNvSpPr txBox="1">
            <a:spLocks noChangeArrowheads="1"/>
          </p:cNvSpPr>
          <p:nvPr/>
        </p:nvSpPr>
        <p:spPr bwMode="auto">
          <a:xfrm>
            <a:off x="107949" y="739775"/>
            <a:ext cx="82639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spcBef>
                <a:spcPct val="50000"/>
              </a:spcBef>
            </a:pPr>
            <a:r>
              <a:rPr kumimoji="1" lang="en-US" altLang="zh-CN" sz="2400" b="1" dirty="0" err="1">
                <a:solidFill>
                  <a:schemeClr val="bg2">
                    <a:lumMod val="10000"/>
                  </a:schemeClr>
                </a:solidFill>
                <a:latin typeface="Verdana" pitchFamily="34" charset="0"/>
              </a:rPr>
              <a:t>V1</a:t>
            </a:r>
            <a:endParaRPr lang="en-US" altLang="zh-CN" sz="2400" dirty="0">
              <a:solidFill>
                <a:schemeClr val="bg2">
                  <a:lumMod val="10000"/>
                </a:schemeClr>
              </a:solidFill>
              <a:latin typeface="Verdana" pitchFamily="34" charset="0"/>
              <a:ea typeface="宋体" charset="-122"/>
            </a:endParaRPr>
          </a:p>
        </p:txBody>
      </p:sp>
      <p:sp>
        <p:nvSpPr>
          <p:cNvPr id="806170" name="Text Box 282"/>
          <p:cNvSpPr txBox="1">
            <a:spLocks noChangeArrowheads="1"/>
          </p:cNvSpPr>
          <p:nvPr/>
        </p:nvSpPr>
        <p:spPr bwMode="auto">
          <a:xfrm>
            <a:off x="684084" y="739775"/>
            <a:ext cx="82639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spcBef>
                <a:spcPct val="50000"/>
              </a:spcBef>
            </a:pPr>
            <a:r>
              <a:rPr kumimoji="1" lang="en-US" altLang="zh-CN" sz="2400" b="1" dirty="0" err="1">
                <a:solidFill>
                  <a:schemeClr val="bg2">
                    <a:lumMod val="10000"/>
                  </a:schemeClr>
                </a:solidFill>
                <a:latin typeface="Verdana" pitchFamily="34" charset="0"/>
              </a:rPr>
              <a:t>V2</a:t>
            </a:r>
            <a:endParaRPr lang="en-US" altLang="zh-CN" sz="2400" dirty="0">
              <a:solidFill>
                <a:schemeClr val="bg2">
                  <a:lumMod val="10000"/>
                </a:schemeClr>
              </a:solidFill>
              <a:latin typeface="Verdana" pitchFamily="34" charset="0"/>
              <a:ea typeface="宋体" charset="-122"/>
            </a:endParaRPr>
          </a:p>
        </p:txBody>
      </p:sp>
      <p:sp>
        <p:nvSpPr>
          <p:cNvPr id="806171" name="Text Box 283"/>
          <p:cNvSpPr txBox="1">
            <a:spLocks noChangeArrowheads="1"/>
          </p:cNvSpPr>
          <p:nvPr/>
        </p:nvSpPr>
        <p:spPr bwMode="auto">
          <a:xfrm>
            <a:off x="1260219" y="739775"/>
            <a:ext cx="82639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spcBef>
                <a:spcPct val="50000"/>
              </a:spcBef>
            </a:pPr>
            <a:r>
              <a:rPr kumimoji="1" lang="en-US" altLang="zh-CN" sz="2400" b="1" dirty="0" err="1">
                <a:solidFill>
                  <a:schemeClr val="bg2">
                    <a:lumMod val="10000"/>
                  </a:schemeClr>
                </a:solidFill>
                <a:latin typeface="Verdana" pitchFamily="34" charset="0"/>
              </a:rPr>
              <a:t>V3</a:t>
            </a:r>
            <a:endParaRPr lang="en-US" altLang="zh-CN" sz="2400" dirty="0">
              <a:solidFill>
                <a:schemeClr val="bg2">
                  <a:lumMod val="10000"/>
                </a:schemeClr>
              </a:solidFill>
              <a:latin typeface="Verdana" pitchFamily="34" charset="0"/>
              <a:ea typeface="宋体" charset="-122"/>
            </a:endParaRPr>
          </a:p>
        </p:txBody>
      </p:sp>
      <p:sp>
        <p:nvSpPr>
          <p:cNvPr id="806172" name="Text Box 284"/>
          <p:cNvSpPr txBox="1">
            <a:spLocks noChangeArrowheads="1"/>
          </p:cNvSpPr>
          <p:nvPr/>
        </p:nvSpPr>
        <p:spPr bwMode="auto">
          <a:xfrm>
            <a:off x="1836354" y="739775"/>
            <a:ext cx="8263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spcBef>
                <a:spcPct val="50000"/>
              </a:spcBef>
            </a:pPr>
            <a:r>
              <a:rPr kumimoji="1" lang="en-US" altLang="zh-CN" sz="2400" b="1" dirty="0" err="1">
                <a:solidFill>
                  <a:schemeClr val="bg2">
                    <a:lumMod val="10000"/>
                  </a:schemeClr>
                </a:solidFill>
                <a:latin typeface="Verdana" pitchFamily="34" charset="0"/>
              </a:rPr>
              <a:t>V4</a:t>
            </a:r>
            <a:endParaRPr lang="en-US" altLang="zh-CN" sz="2400" dirty="0">
              <a:solidFill>
                <a:schemeClr val="bg2">
                  <a:lumMod val="10000"/>
                </a:schemeClr>
              </a:solidFill>
              <a:latin typeface="Verdana" pitchFamily="34" charset="0"/>
              <a:ea typeface="宋体" charset="-122"/>
            </a:endParaRPr>
          </a:p>
        </p:txBody>
      </p:sp>
      <p:sp>
        <p:nvSpPr>
          <p:cNvPr id="806173" name="Text Box 285"/>
          <p:cNvSpPr txBox="1">
            <a:spLocks noChangeArrowheads="1"/>
          </p:cNvSpPr>
          <p:nvPr/>
        </p:nvSpPr>
        <p:spPr bwMode="auto">
          <a:xfrm>
            <a:off x="2412488" y="739775"/>
            <a:ext cx="8263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spcBef>
                <a:spcPct val="50000"/>
              </a:spcBef>
            </a:pPr>
            <a:r>
              <a:rPr kumimoji="1" lang="en-US" altLang="zh-CN" sz="2400" b="1" dirty="0" err="1">
                <a:solidFill>
                  <a:schemeClr val="bg2">
                    <a:lumMod val="10000"/>
                  </a:schemeClr>
                </a:solidFill>
                <a:latin typeface="Verdana" pitchFamily="34" charset="0"/>
              </a:rPr>
              <a:t>V5</a:t>
            </a:r>
            <a:endParaRPr lang="en-US" altLang="zh-CN" sz="2400" dirty="0">
              <a:solidFill>
                <a:schemeClr val="bg2">
                  <a:lumMod val="10000"/>
                </a:schemeClr>
              </a:solidFill>
              <a:latin typeface="Verdana" pitchFamily="34" charset="0"/>
              <a:ea typeface="宋体" charset="-122"/>
            </a:endParaRPr>
          </a:p>
        </p:txBody>
      </p:sp>
      <p:sp>
        <p:nvSpPr>
          <p:cNvPr id="806174" name="Text Box 286"/>
          <p:cNvSpPr txBox="1">
            <a:spLocks noChangeArrowheads="1"/>
          </p:cNvSpPr>
          <p:nvPr/>
        </p:nvSpPr>
        <p:spPr bwMode="auto">
          <a:xfrm>
            <a:off x="2988622" y="739775"/>
            <a:ext cx="82639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spcBef>
                <a:spcPct val="50000"/>
              </a:spcBef>
            </a:pPr>
            <a:r>
              <a:rPr kumimoji="1" lang="en-US" altLang="zh-CN" sz="2400" b="1" dirty="0" err="1">
                <a:solidFill>
                  <a:schemeClr val="bg2">
                    <a:lumMod val="10000"/>
                  </a:schemeClr>
                </a:solidFill>
                <a:latin typeface="Verdana" pitchFamily="34" charset="0"/>
              </a:rPr>
              <a:t>V6</a:t>
            </a:r>
            <a:endParaRPr lang="en-US" altLang="zh-CN" sz="2400" dirty="0">
              <a:solidFill>
                <a:schemeClr val="bg2">
                  <a:lumMod val="10000"/>
                </a:schemeClr>
              </a:solidFill>
              <a:latin typeface="Verdana" pitchFamily="34" charset="0"/>
              <a:ea typeface="宋体" charset="-122"/>
            </a:endParaRPr>
          </a:p>
        </p:txBody>
      </p:sp>
      <p:sp>
        <p:nvSpPr>
          <p:cNvPr id="806175" name="Text Box 287"/>
          <p:cNvSpPr txBox="1">
            <a:spLocks noChangeArrowheads="1"/>
          </p:cNvSpPr>
          <p:nvPr/>
        </p:nvSpPr>
        <p:spPr bwMode="auto">
          <a:xfrm>
            <a:off x="3564757" y="739775"/>
            <a:ext cx="82639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spcBef>
                <a:spcPct val="50000"/>
              </a:spcBef>
            </a:pPr>
            <a:r>
              <a:rPr kumimoji="1" lang="en-US" altLang="zh-CN" sz="2400" b="1" dirty="0" err="1">
                <a:solidFill>
                  <a:schemeClr val="bg2">
                    <a:lumMod val="10000"/>
                  </a:schemeClr>
                </a:solidFill>
                <a:latin typeface="Verdana" pitchFamily="34" charset="0"/>
              </a:rPr>
              <a:t>V7</a:t>
            </a:r>
            <a:endParaRPr lang="en-US" altLang="zh-CN" sz="2400" dirty="0">
              <a:solidFill>
                <a:schemeClr val="bg2">
                  <a:lumMod val="10000"/>
                </a:schemeClr>
              </a:solidFill>
              <a:latin typeface="Verdana" pitchFamily="34" charset="0"/>
              <a:ea typeface="宋体" charset="-122"/>
            </a:endParaRPr>
          </a:p>
        </p:txBody>
      </p:sp>
      <p:sp>
        <p:nvSpPr>
          <p:cNvPr id="806176" name="Text Box 288"/>
          <p:cNvSpPr txBox="1">
            <a:spLocks noChangeArrowheads="1"/>
          </p:cNvSpPr>
          <p:nvPr/>
        </p:nvSpPr>
        <p:spPr bwMode="auto">
          <a:xfrm>
            <a:off x="4140895" y="739775"/>
            <a:ext cx="8263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spcBef>
                <a:spcPct val="50000"/>
              </a:spcBef>
            </a:pPr>
            <a:r>
              <a:rPr kumimoji="1" lang="en-US" altLang="zh-CN" sz="2400" b="1" dirty="0" err="1">
                <a:solidFill>
                  <a:schemeClr val="bg2">
                    <a:lumMod val="10000"/>
                  </a:schemeClr>
                </a:solidFill>
                <a:latin typeface="Verdana" pitchFamily="34" charset="0"/>
              </a:rPr>
              <a:t>V8</a:t>
            </a:r>
            <a:endParaRPr lang="en-US" altLang="zh-CN" sz="2400" dirty="0">
              <a:solidFill>
                <a:schemeClr val="bg2">
                  <a:lumMod val="10000"/>
                </a:schemeClr>
              </a:solidFill>
              <a:latin typeface="Verdana" pitchFamily="34" charset="0"/>
              <a:ea typeface="宋体" charset="-122"/>
            </a:endParaRPr>
          </a:p>
        </p:txBody>
      </p:sp>
      <p:graphicFrame>
        <p:nvGraphicFramePr>
          <p:cNvPr id="806224" name="Object 336"/>
          <p:cNvGraphicFramePr>
            <a:graphicFrameLocks noChangeAspect="1"/>
          </p:cNvGraphicFramePr>
          <p:nvPr>
            <p:extLst>
              <p:ext uri="{D42A27DB-BD31-4B8C-83A1-F6EECF244321}">
                <p14:modId xmlns:p14="http://schemas.microsoft.com/office/powerpoint/2010/main" val="298867422"/>
              </p:ext>
            </p:extLst>
          </p:nvPr>
        </p:nvGraphicFramePr>
        <p:xfrm>
          <a:off x="5111750" y="3305175"/>
          <a:ext cx="3421063" cy="3421063"/>
        </p:xfrm>
        <a:graphic>
          <a:graphicData uri="http://schemas.openxmlformats.org/presentationml/2006/ole">
            <mc:AlternateContent xmlns:mc="http://schemas.openxmlformats.org/markup-compatibility/2006">
              <mc:Choice xmlns:v="urn:schemas-microsoft-com:vml" Requires="v">
                <p:oleObj spid="_x0000_s184396" name="Visio" r:id="rId4" imgW="4016077" imgH="4015902" progId="Visio.Drawing.11">
                  <p:embed/>
                </p:oleObj>
              </mc:Choice>
              <mc:Fallback>
                <p:oleObj name="Visio" r:id="rId4" imgW="4016077" imgH="401590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750" y="3305175"/>
                        <a:ext cx="3421063" cy="342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6225" name="Rectangle 337"/>
          <p:cNvSpPr>
            <a:spLocks noChangeArrowheads="1"/>
          </p:cNvSpPr>
          <p:nvPr/>
        </p:nvSpPr>
        <p:spPr bwMode="auto">
          <a:xfrm>
            <a:off x="7667625" y="4365625"/>
            <a:ext cx="79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b="1" dirty="0" err="1">
                <a:solidFill>
                  <a:srgbClr val="FF0000"/>
                </a:solidFill>
                <a:latin typeface="Verdana" pitchFamily="34" charset="0"/>
              </a:rPr>
              <a:t>V</a:t>
            </a:r>
            <a:r>
              <a:rPr kumimoji="1" lang="en-US" altLang="zh-CN" sz="2800" b="1" dirty="0" err="1">
                <a:solidFill>
                  <a:srgbClr val="FF0000"/>
                </a:solidFill>
                <a:latin typeface="Verdana" pitchFamily="34" charset="0"/>
                <a:ea typeface="宋体" charset="-122"/>
              </a:rPr>
              <a:t>1</a:t>
            </a:r>
            <a:endParaRPr kumimoji="1" lang="en-US" altLang="zh-CN" sz="2800" b="1" dirty="0">
              <a:solidFill>
                <a:srgbClr val="FF0000"/>
              </a:solidFill>
              <a:latin typeface="Verdana" pitchFamily="34" charset="0"/>
              <a:ea typeface="宋体" charset="-122"/>
            </a:endParaRPr>
          </a:p>
        </p:txBody>
      </p:sp>
      <p:sp>
        <p:nvSpPr>
          <p:cNvPr id="806227" name="Oval 339"/>
          <p:cNvSpPr>
            <a:spLocks noChangeArrowheads="1"/>
          </p:cNvSpPr>
          <p:nvPr/>
        </p:nvSpPr>
        <p:spPr bwMode="auto">
          <a:xfrm>
            <a:off x="6346824" y="193993"/>
            <a:ext cx="648000" cy="540000"/>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6228" name="Rectangle 340"/>
          <p:cNvSpPr>
            <a:spLocks noChangeArrowheads="1"/>
          </p:cNvSpPr>
          <p:nvPr/>
        </p:nvSpPr>
        <p:spPr bwMode="auto">
          <a:xfrm>
            <a:off x="7235825" y="188913"/>
            <a:ext cx="190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b="1" dirty="0" err="1">
                <a:solidFill>
                  <a:srgbClr val="3333CC"/>
                </a:solidFill>
                <a:latin typeface="Verdana" pitchFamily="34" charset="0"/>
                <a:ea typeface="微软雅黑" panose="020B0503020204020204" pitchFamily="34" charset="-122"/>
              </a:rPr>
              <a:t>V</a:t>
            </a:r>
            <a:r>
              <a:rPr kumimoji="1" lang="en-US" altLang="zh-CN" b="1" dirty="0" err="1">
                <a:solidFill>
                  <a:srgbClr val="3333CC"/>
                </a:solidFill>
                <a:latin typeface="Verdana" pitchFamily="34" charset="0"/>
                <a:ea typeface="微软雅黑" panose="020B0503020204020204" pitchFamily="34" charset="-122"/>
              </a:rPr>
              <a:t>1</a:t>
            </a:r>
            <a:r>
              <a:rPr kumimoji="1" lang="zh-CN" altLang="en-US" b="1" dirty="0">
                <a:solidFill>
                  <a:srgbClr val="3333CC"/>
                </a:solidFill>
                <a:latin typeface="Verdana" pitchFamily="34" charset="0"/>
                <a:ea typeface="微软雅黑" panose="020B0503020204020204" pitchFamily="34" charset="-122"/>
              </a:rPr>
              <a:t>入队</a:t>
            </a:r>
          </a:p>
        </p:txBody>
      </p:sp>
      <p:sp>
        <p:nvSpPr>
          <p:cNvPr id="806229" name="Rectangle 341"/>
          <p:cNvSpPr>
            <a:spLocks noChangeArrowheads="1"/>
          </p:cNvSpPr>
          <p:nvPr/>
        </p:nvSpPr>
        <p:spPr bwMode="auto">
          <a:xfrm>
            <a:off x="6659563" y="2708275"/>
            <a:ext cx="2376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solidFill>
                  <a:schemeClr val="bg2">
                    <a:lumMod val="10000"/>
                  </a:schemeClr>
                </a:solidFill>
                <a:latin typeface="微软雅黑" panose="020B0503020204020204" pitchFamily="34" charset="-122"/>
                <a:ea typeface="微软雅黑" panose="020B0503020204020204" pitchFamily="34" charset="-122"/>
              </a:rPr>
              <a:t>队首元素</a:t>
            </a:r>
            <a:r>
              <a:rPr kumimoji="1" lang="zh-CN" altLang="en-US" b="1">
                <a:solidFill>
                  <a:schemeClr val="bg2">
                    <a:lumMod val="10000"/>
                  </a:schemeClr>
                </a:solidFill>
                <a:latin typeface="微软雅黑" panose="020B0503020204020204" pitchFamily="34" charset="-122"/>
                <a:ea typeface="微软雅黑" panose="020B0503020204020204" pitchFamily="34" charset="-122"/>
              </a:rPr>
              <a:t>出队</a:t>
            </a:r>
          </a:p>
        </p:txBody>
      </p:sp>
      <p:sp>
        <p:nvSpPr>
          <p:cNvPr id="806230" name="Rectangle 342"/>
          <p:cNvSpPr>
            <a:spLocks noChangeArrowheads="1"/>
          </p:cNvSpPr>
          <p:nvPr/>
        </p:nvSpPr>
        <p:spPr bwMode="auto">
          <a:xfrm>
            <a:off x="3779838" y="1412875"/>
            <a:ext cx="792162" cy="576263"/>
          </a:xfrm>
          <a:prstGeom prst="rect">
            <a:avLst/>
          </a:prstGeom>
          <a:noFill/>
          <a:ln w="38100">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b="1" dirty="0" err="1">
                <a:solidFill>
                  <a:srgbClr val="FF0000"/>
                </a:solidFill>
                <a:latin typeface="Verdana" pitchFamily="34" charset="0"/>
              </a:rPr>
              <a:t>V</a:t>
            </a:r>
            <a:r>
              <a:rPr kumimoji="1" lang="en-US" altLang="zh-CN" sz="2800" b="1" dirty="0" err="1">
                <a:solidFill>
                  <a:srgbClr val="FF0000"/>
                </a:solidFill>
                <a:latin typeface="Verdana" pitchFamily="34" charset="0"/>
                <a:ea typeface="宋体" charset="-122"/>
              </a:rPr>
              <a:t>1</a:t>
            </a:r>
            <a:endParaRPr kumimoji="1" lang="en-US" altLang="zh-CN" sz="2800" b="1" dirty="0">
              <a:solidFill>
                <a:srgbClr val="FF0000"/>
              </a:solidFill>
              <a:latin typeface="Verdana" pitchFamily="34" charset="0"/>
              <a:ea typeface="宋体" charset="-122"/>
            </a:endParaRPr>
          </a:p>
        </p:txBody>
      </p:sp>
      <p:sp>
        <p:nvSpPr>
          <p:cNvPr id="806231" name="Rectangle 343"/>
          <p:cNvSpPr>
            <a:spLocks noChangeArrowheads="1"/>
          </p:cNvSpPr>
          <p:nvPr/>
        </p:nvSpPr>
        <p:spPr bwMode="auto">
          <a:xfrm>
            <a:off x="6372225" y="2708275"/>
            <a:ext cx="266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dirty="0">
                <a:solidFill>
                  <a:schemeClr val="bg2">
                    <a:lumMod val="10000"/>
                  </a:schemeClr>
                </a:solidFill>
                <a:latin typeface="微软雅黑" panose="020B0503020204020204" pitchFamily="34" charset="-122"/>
                <a:ea typeface="微软雅黑" panose="020B0503020204020204" pitchFamily="34" charset="-122"/>
              </a:rPr>
              <a:t>邻居结点依次入</a:t>
            </a:r>
            <a:r>
              <a:rPr kumimoji="1" lang="zh-CN" altLang="en-US" b="1" dirty="0">
                <a:solidFill>
                  <a:schemeClr val="bg2">
                    <a:lumMod val="10000"/>
                  </a:schemeClr>
                </a:solidFill>
                <a:latin typeface="微软雅黑" panose="020B0503020204020204" pitchFamily="34" charset="-122"/>
                <a:ea typeface="微软雅黑" panose="020B0503020204020204" pitchFamily="34" charset="-122"/>
              </a:rPr>
              <a:t>队</a:t>
            </a:r>
          </a:p>
        </p:txBody>
      </p:sp>
      <p:sp>
        <p:nvSpPr>
          <p:cNvPr id="806232" name="Rectangle 344"/>
          <p:cNvSpPr>
            <a:spLocks noChangeArrowheads="1"/>
          </p:cNvSpPr>
          <p:nvPr/>
        </p:nvSpPr>
        <p:spPr bwMode="auto">
          <a:xfrm>
            <a:off x="1476375" y="2164080"/>
            <a:ext cx="2052000" cy="468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6233" name="Rectangle 345"/>
          <p:cNvSpPr>
            <a:spLocks noChangeArrowheads="1"/>
          </p:cNvSpPr>
          <p:nvPr/>
        </p:nvSpPr>
        <p:spPr bwMode="auto">
          <a:xfrm>
            <a:off x="7667625" y="4365625"/>
            <a:ext cx="79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b="1" dirty="0" err="1">
                <a:solidFill>
                  <a:srgbClr val="FF0000"/>
                </a:solidFill>
                <a:latin typeface="Verdana" pitchFamily="34" charset="0"/>
              </a:rPr>
              <a:t>V</a:t>
            </a:r>
            <a:r>
              <a:rPr kumimoji="1" lang="en-US" altLang="zh-CN" sz="2800" b="1" dirty="0" err="1">
                <a:solidFill>
                  <a:srgbClr val="FF0000"/>
                </a:solidFill>
                <a:latin typeface="Verdana" pitchFamily="34" charset="0"/>
                <a:ea typeface="宋体" charset="-122"/>
              </a:rPr>
              <a:t>2</a:t>
            </a:r>
            <a:endParaRPr kumimoji="1" lang="en-US" altLang="zh-CN" sz="2800" b="1" dirty="0">
              <a:solidFill>
                <a:srgbClr val="FF0000"/>
              </a:solidFill>
              <a:latin typeface="Verdana" pitchFamily="34" charset="0"/>
              <a:ea typeface="宋体" charset="-122"/>
            </a:endParaRPr>
          </a:p>
        </p:txBody>
      </p:sp>
      <p:sp>
        <p:nvSpPr>
          <p:cNvPr id="806234" name="Rectangle 346"/>
          <p:cNvSpPr>
            <a:spLocks noChangeArrowheads="1"/>
          </p:cNvSpPr>
          <p:nvPr/>
        </p:nvSpPr>
        <p:spPr bwMode="auto">
          <a:xfrm>
            <a:off x="7667625" y="5132388"/>
            <a:ext cx="79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b="1" dirty="0" err="1">
                <a:solidFill>
                  <a:srgbClr val="FF0000"/>
                </a:solidFill>
                <a:latin typeface="Verdana" pitchFamily="34" charset="0"/>
              </a:rPr>
              <a:t>V</a:t>
            </a:r>
            <a:r>
              <a:rPr kumimoji="1" lang="en-US" altLang="zh-CN" sz="2800" b="1" dirty="0" err="1">
                <a:solidFill>
                  <a:srgbClr val="FF0000"/>
                </a:solidFill>
                <a:latin typeface="Verdana" pitchFamily="34" charset="0"/>
                <a:ea typeface="宋体" charset="-122"/>
              </a:rPr>
              <a:t>3</a:t>
            </a:r>
            <a:endParaRPr kumimoji="1" lang="en-US" altLang="zh-CN" sz="2800" b="1" dirty="0">
              <a:solidFill>
                <a:srgbClr val="FF0000"/>
              </a:solidFill>
              <a:latin typeface="Verdana" pitchFamily="34" charset="0"/>
              <a:ea typeface="宋体" charset="-122"/>
            </a:endParaRPr>
          </a:p>
        </p:txBody>
      </p:sp>
      <p:sp>
        <p:nvSpPr>
          <p:cNvPr id="806235" name="Rectangle 347"/>
          <p:cNvSpPr>
            <a:spLocks noChangeArrowheads="1"/>
          </p:cNvSpPr>
          <p:nvPr/>
        </p:nvSpPr>
        <p:spPr bwMode="auto">
          <a:xfrm>
            <a:off x="3779838" y="1412875"/>
            <a:ext cx="792162" cy="576263"/>
          </a:xfrm>
          <a:prstGeom prst="rect">
            <a:avLst/>
          </a:prstGeom>
          <a:noFill/>
          <a:ln w="38100">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b="1" dirty="0" err="1">
                <a:solidFill>
                  <a:srgbClr val="FF0000"/>
                </a:solidFill>
                <a:latin typeface="Verdana" pitchFamily="34" charset="0"/>
              </a:rPr>
              <a:t>V</a:t>
            </a:r>
            <a:r>
              <a:rPr kumimoji="1" lang="en-US" altLang="zh-CN" sz="2800" b="1" dirty="0" err="1">
                <a:solidFill>
                  <a:srgbClr val="FF0000"/>
                </a:solidFill>
                <a:latin typeface="Verdana" pitchFamily="34" charset="0"/>
                <a:ea typeface="宋体" charset="-122"/>
              </a:rPr>
              <a:t>2</a:t>
            </a:r>
            <a:endParaRPr kumimoji="1" lang="en-US" altLang="zh-CN" sz="2800" b="1" dirty="0">
              <a:solidFill>
                <a:srgbClr val="FF0000"/>
              </a:solidFill>
              <a:latin typeface="Verdana" pitchFamily="34" charset="0"/>
              <a:ea typeface="宋体" charset="-122"/>
            </a:endParaRPr>
          </a:p>
        </p:txBody>
      </p:sp>
      <p:sp>
        <p:nvSpPr>
          <p:cNvPr id="806236" name="Rectangle 348"/>
          <p:cNvSpPr>
            <a:spLocks noChangeArrowheads="1"/>
          </p:cNvSpPr>
          <p:nvPr/>
        </p:nvSpPr>
        <p:spPr bwMode="auto">
          <a:xfrm>
            <a:off x="1476375" y="2730183"/>
            <a:ext cx="3167063" cy="468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6237" name="Oval 349"/>
          <p:cNvSpPr>
            <a:spLocks noChangeArrowheads="1"/>
          </p:cNvSpPr>
          <p:nvPr/>
        </p:nvSpPr>
        <p:spPr bwMode="auto">
          <a:xfrm>
            <a:off x="1476375" y="2636838"/>
            <a:ext cx="719138" cy="647700"/>
          </a:xfrm>
          <a:prstGeom prst="ellipse">
            <a:avLst/>
          </a:prstGeom>
          <a:noFill/>
          <a:ln w="76200">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6238" name="Rectangle 350"/>
          <p:cNvSpPr>
            <a:spLocks noChangeArrowheads="1"/>
          </p:cNvSpPr>
          <p:nvPr/>
        </p:nvSpPr>
        <p:spPr bwMode="auto">
          <a:xfrm>
            <a:off x="7164388" y="5780088"/>
            <a:ext cx="792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b="1" dirty="0" err="1">
                <a:solidFill>
                  <a:srgbClr val="FF0000"/>
                </a:solidFill>
                <a:latin typeface="Verdana" pitchFamily="34" charset="0"/>
              </a:rPr>
              <a:t>V</a:t>
            </a:r>
            <a:r>
              <a:rPr kumimoji="1" lang="en-US" altLang="zh-CN" sz="2800" b="1" dirty="0" err="1">
                <a:solidFill>
                  <a:srgbClr val="FF0000"/>
                </a:solidFill>
                <a:latin typeface="Verdana" pitchFamily="34" charset="0"/>
                <a:ea typeface="宋体" charset="-122"/>
              </a:rPr>
              <a:t>4</a:t>
            </a:r>
            <a:endParaRPr kumimoji="1" lang="en-US" altLang="zh-CN" sz="2800" b="1" dirty="0">
              <a:solidFill>
                <a:srgbClr val="FF0000"/>
              </a:solidFill>
              <a:latin typeface="Verdana" pitchFamily="34" charset="0"/>
              <a:ea typeface="宋体" charset="-122"/>
            </a:endParaRPr>
          </a:p>
        </p:txBody>
      </p:sp>
      <p:sp>
        <p:nvSpPr>
          <p:cNvPr id="806239" name="Rectangle 351"/>
          <p:cNvSpPr>
            <a:spLocks noChangeArrowheads="1"/>
          </p:cNvSpPr>
          <p:nvPr/>
        </p:nvSpPr>
        <p:spPr bwMode="auto">
          <a:xfrm>
            <a:off x="6372225" y="6021388"/>
            <a:ext cx="79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b="1" dirty="0" err="1">
                <a:solidFill>
                  <a:srgbClr val="FF0000"/>
                </a:solidFill>
                <a:latin typeface="Verdana" pitchFamily="34" charset="0"/>
              </a:rPr>
              <a:t>V</a:t>
            </a:r>
            <a:r>
              <a:rPr kumimoji="1" lang="en-US" altLang="zh-CN" sz="2800" b="1" dirty="0" err="1">
                <a:solidFill>
                  <a:srgbClr val="FF0000"/>
                </a:solidFill>
                <a:latin typeface="Verdana" pitchFamily="34" charset="0"/>
                <a:ea typeface="宋体" charset="-122"/>
              </a:rPr>
              <a:t>5</a:t>
            </a:r>
            <a:endParaRPr kumimoji="1" lang="en-US" altLang="zh-CN" sz="2800" b="1" dirty="0">
              <a:solidFill>
                <a:srgbClr val="FF0000"/>
              </a:solidFill>
              <a:latin typeface="Verdana" pitchFamily="34" charset="0"/>
              <a:ea typeface="宋体" charset="-122"/>
            </a:endParaRPr>
          </a:p>
        </p:txBody>
      </p:sp>
      <p:sp>
        <p:nvSpPr>
          <p:cNvPr id="806240" name="Rectangle 352"/>
          <p:cNvSpPr>
            <a:spLocks noChangeArrowheads="1"/>
          </p:cNvSpPr>
          <p:nvPr/>
        </p:nvSpPr>
        <p:spPr bwMode="auto">
          <a:xfrm>
            <a:off x="3779838" y="1412875"/>
            <a:ext cx="792162" cy="576263"/>
          </a:xfrm>
          <a:prstGeom prst="rect">
            <a:avLst/>
          </a:prstGeom>
          <a:noFill/>
          <a:ln w="38100">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b="1" dirty="0" err="1">
                <a:solidFill>
                  <a:srgbClr val="FF0000"/>
                </a:solidFill>
                <a:latin typeface="Verdana" pitchFamily="34" charset="0"/>
              </a:rPr>
              <a:t>V</a:t>
            </a:r>
            <a:r>
              <a:rPr kumimoji="1" lang="en-US" altLang="zh-CN" sz="2800" b="1" dirty="0" err="1">
                <a:solidFill>
                  <a:srgbClr val="FF0000"/>
                </a:solidFill>
                <a:latin typeface="Verdana" pitchFamily="34" charset="0"/>
                <a:ea typeface="宋体" charset="-122"/>
              </a:rPr>
              <a:t>3</a:t>
            </a:r>
            <a:endParaRPr kumimoji="1" lang="en-US" altLang="zh-CN" sz="2800" b="1" dirty="0">
              <a:solidFill>
                <a:srgbClr val="FF0000"/>
              </a:solidFill>
              <a:latin typeface="Verdana" pitchFamily="34" charset="0"/>
              <a:ea typeface="宋体" charset="-122"/>
            </a:endParaRPr>
          </a:p>
        </p:txBody>
      </p:sp>
      <p:sp>
        <p:nvSpPr>
          <p:cNvPr id="806241" name="Rectangle 353"/>
          <p:cNvSpPr>
            <a:spLocks noChangeArrowheads="1"/>
          </p:cNvSpPr>
          <p:nvPr/>
        </p:nvSpPr>
        <p:spPr bwMode="auto">
          <a:xfrm>
            <a:off x="1476375" y="3316605"/>
            <a:ext cx="3167063" cy="468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6242" name="Oval 354"/>
          <p:cNvSpPr>
            <a:spLocks noChangeArrowheads="1"/>
          </p:cNvSpPr>
          <p:nvPr/>
        </p:nvSpPr>
        <p:spPr bwMode="auto">
          <a:xfrm>
            <a:off x="1476375" y="3213100"/>
            <a:ext cx="719138" cy="647700"/>
          </a:xfrm>
          <a:prstGeom prst="ellipse">
            <a:avLst/>
          </a:prstGeom>
          <a:noFill/>
          <a:ln w="76200">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6243" name="Rectangle 355"/>
          <p:cNvSpPr>
            <a:spLocks noChangeArrowheads="1"/>
          </p:cNvSpPr>
          <p:nvPr/>
        </p:nvSpPr>
        <p:spPr bwMode="auto">
          <a:xfrm>
            <a:off x="5651500" y="5734050"/>
            <a:ext cx="79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b="1" dirty="0" err="1">
                <a:solidFill>
                  <a:srgbClr val="FF0000"/>
                </a:solidFill>
                <a:latin typeface="Verdana" pitchFamily="34" charset="0"/>
              </a:rPr>
              <a:t>V</a:t>
            </a:r>
            <a:r>
              <a:rPr kumimoji="1" lang="en-US" altLang="zh-CN" sz="2800" b="1" dirty="0" err="1">
                <a:solidFill>
                  <a:srgbClr val="FF0000"/>
                </a:solidFill>
                <a:latin typeface="Verdana" pitchFamily="34" charset="0"/>
                <a:ea typeface="宋体" charset="-122"/>
              </a:rPr>
              <a:t>6</a:t>
            </a:r>
            <a:endParaRPr kumimoji="1" lang="en-US" altLang="zh-CN" sz="2800" b="1" dirty="0">
              <a:solidFill>
                <a:srgbClr val="FF0000"/>
              </a:solidFill>
              <a:latin typeface="Verdana" pitchFamily="34" charset="0"/>
              <a:ea typeface="宋体" charset="-122"/>
            </a:endParaRPr>
          </a:p>
        </p:txBody>
      </p:sp>
      <p:sp>
        <p:nvSpPr>
          <p:cNvPr id="806244" name="Rectangle 356"/>
          <p:cNvSpPr>
            <a:spLocks noChangeArrowheads="1"/>
          </p:cNvSpPr>
          <p:nvPr/>
        </p:nvSpPr>
        <p:spPr bwMode="auto">
          <a:xfrm>
            <a:off x="5219700" y="5157788"/>
            <a:ext cx="79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b="1" dirty="0" err="1">
                <a:solidFill>
                  <a:srgbClr val="FF0000"/>
                </a:solidFill>
                <a:latin typeface="Verdana" pitchFamily="34" charset="0"/>
              </a:rPr>
              <a:t>V</a:t>
            </a:r>
            <a:r>
              <a:rPr kumimoji="1" lang="en-US" altLang="zh-CN" sz="2800" b="1" dirty="0" err="1">
                <a:solidFill>
                  <a:srgbClr val="FF0000"/>
                </a:solidFill>
                <a:latin typeface="Verdana" pitchFamily="34" charset="0"/>
                <a:ea typeface="宋体" charset="-122"/>
              </a:rPr>
              <a:t>7</a:t>
            </a:r>
            <a:endParaRPr kumimoji="1" lang="en-US" altLang="zh-CN" sz="2800" b="1" dirty="0">
              <a:solidFill>
                <a:srgbClr val="FF0000"/>
              </a:solidFill>
              <a:latin typeface="Verdana" pitchFamily="34" charset="0"/>
              <a:ea typeface="宋体" charset="-122"/>
            </a:endParaRPr>
          </a:p>
        </p:txBody>
      </p:sp>
      <p:sp>
        <p:nvSpPr>
          <p:cNvPr id="806245" name="Rectangle 357"/>
          <p:cNvSpPr>
            <a:spLocks noChangeArrowheads="1"/>
          </p:cNvSpPr>
          <p:nvPr/>
        </p:nvSpPr>
        <p:spPr bwMode="auto">
          <a:xfrm>
            <a:off x="3635375" y="6140450"/>
            <a:ext cx="2663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kumimoji="1" lang="zh-CN" altLang="en-US" sz="2400" b="1" dirty="0">
                <a:solidFill>
                  <a:schemeClr val="bg2">
                    <a:lumMod val="10000"/>
                  </a:schemeClr>
                </a:solidFill>
                <a:latin typeface="微软雅黑" panose="020B0503020204020204" pitchFamily="34" charset="-122"/>
                <a:ea typeface="微软雅黑" panose="020B0503020204020204" pitchFamily="34" charset="-122"/>
              </a:rPr>
              <a:t>依此类推</a:t>
            </a:r>
            <a:r>
              <a:rPr kumimoji="1" lang="en-US" altLang="zh-CN" sz="2400" b="1" dirty="0">
                <a:solidFill>
                  <a:schemeClr val="bg2">
                    <a:lumMod val="10000"/>
                  </a:schemeClr>
                </a:solidFill>
                <a:latin typeface="微软雅黑" panose="020B0503020204020204" pitchFamily="34" charset="-122"/>
                <a:ea typeface="微软雅黑" panose="020B0503020204020204" pitchFamily="34" charset="-122"/>
              </a:rPr>
              <a:t>……</a:t>
            </a:r>
          </a:p>
        </p:txBody>
      </p:sp>
      <p:sp>
        <p:nvSpPr>
          <p:cNvPr id="806246" name="Rectangle 358"/>
          <p:cNvSpPr>
            <a:spLocks noChangeArrowheads="1"/>
          </p:cNvSpPr>
          <p:nvPr/>
        </p:nvSpPr>
        <p:spPr bwMode="auto">
          <a:xfrm>
            <a:off x="3779838" y="1412875"/>
            <a:ext cx="792162" cy="576263"/>
          </a:xfrm>
          <a:prstGeom prst="rect">
            <a:avLst/>
          </a:prstGeom>
          <a:noFill/>
          <a:ln w="38100">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b="1" dirty="0" err="1">
                <a:solidFill>
                  <a:srgbClr val="FF0000"/>
                </a:solidFill>
                <a:latin typeface="Verdana" pitchFamily="34" charset="0"/>
              </a:rPr>
              <a:t>V</a:t>
            </a:r>
            <a:r>
              <a:rPr kumimoji="1" lang="en-US" altLang="zh-CN" sz="2800" b="1" dirty="0" err="1">
                <a:solidFill>
                  <a:srgbClr val="FF0000"/>
                </a:solidFill>
                <a:latin typeface="Verdana" pitchFamily="34" charset="0"/>
                <a:ea typeface="宋体" charset="-122"/>
              </a:rPr>
              <a:t>4</a:t>
            </a:r>
            <a:endParaRPr kumimoji="1" lang="en-US" altLang="zh-CN" sz="2800" b="1" dirty="0">
              <a:solidFill>
                <a:srgbClr val="FF0000"/>
              </a:solidFill>
              <a:latin typeface="Verdana" pitchFamily="34" charset="0"/>
              <a:ea typeface="宋体" charset="-122"/>
            </a:endParaRPr>
          </a:p>
        </p:txBody>
      </p:sp>
    </p:spTree>
    <p:extLst>
      <p:ext uri="{BB962C8B-B14F-4D97-AF65-F5344CB8AC3E}">
        <p14:creationId xmlns:p14="http://schemas.microsoft.com/office/powerpoint/2010/main" val="125342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806150"/>
                                        </p:tgtEl>
                                        <p:attrNameLst>
                                          <p:attrName>style.visibility</p:attrName>
                                        </p:attrNameLst>
                                      </p:cBhvr>
                                      <p:to>
                                        <p:strVal val="visible"/>
                                      </p:to>
                                    </p:set>
                                    <p:animEffect transition="in" filter="dissolve">
                                      <p:cBhvr>
                                        <p:cTn id="7" dur="500"/>
                                        <p:tgtEl>
                                          <p:spTgt spid="8061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05943"/>
                                        </p:tgtEl>
                                        <p:attrNameLst>
                                          <p:attrName>style.visibility</p:attrName>
                                        </p:attrNameLst>
                                      </p:cBhvr>
                                      <p:to>
                                        <p:strVal val="visible"/>
                                      </p:to>
                                    </p:set>
                                    <p:animEffect transition="in" filter="wipe(left)">
                                      <p:cBhvr>
                                        <p:cTn id="12" dur="500"/>
                                        <p:tgtEl>
                                          <p:spTgt spid="8059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1" fill="hold" nodeType="clickEffect">
                                  <p:stCondLst>
                                    <p:cond delay="0"/>
                                  </p:stCondLst>
                                  <p:childTnLst>
                                    <p:set>
                                      <p:cBhvr>
                                        <p:cTn id="16" dur="1" fill="hold">
                                          <p:stCondLst>
                                            <p:cond delay="0"/>
                                          </p:stCondLst>
                                        </p:cTn>
                                        <p:tgtEl>
                                          <p:spTgt spid="806224"/>
                                        </p:tgtEl>
                                        <p:attrNameLst>
                                          <p:attrName>style.visibility</p:attrName>
                                        </p:attrNameLst>
                                      </p:cBhvr>
                                      <p:to>
                                        <p:strVal val="visible"/>
                                      </p:to>
                                    </p:set>
                                    <p:animEffect transition="in" filter="wheel(1)">
                                      <p:cBhvr>
                                        <p:cTn id="17" dur="500"/>
                                        <p:tgtEl>
                                          <p:spTgt spid="8062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806227"/>
                                        </p:tgtEl>
                                        <p:attrNameLst>
                                          <p:attrName>style.visibility</p:attrName>
                                        </p:attrNameLst>
                                      </p:cBhvr>
                                      <p:to>
                                        <p:strVal val="visible"/>
                                      </p:to>
                                    </p:set>
                                    <p:animEffect transition="in" filter="wheel(1)">
                                      <p:cBhvr>
                                        <p:cTn id="22" dur="500"/>
                                        <p:tgtEl>
                                          <p:spTgt spid="806227"/>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806228"/>
                                        </p:tgtEl>
                                        <p:attrNameLst>
                                          <p:attrName>style.visibility</p:attrName>
                                        </p:attrNameLst>
                                      </p:cBhvr>
                                      <p:to>
                                        <p:strVal val="visible"/>
                                      </p:to>
                                    </p:set>
                                    <p:animEffect transition="in" filter="wipe(left)">
                                      <p:cBhvr>
                                        <p:cTn id="26" dur="500"/>
                                        <p:tgtEl>
                                          <p:spTgt spid="80622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06225"/>
                                        </p:tgtEl>
                                        <p:attrNameLst>
                                          <p:attrName>style.visibility</p:attrName>
                                        </p:attrNameLst>
                                      </p:cBhvr>
                                      <p:to>
                                        <p:strVal val="visible"/>
                                      </p:to>
                                    </p:set>
                                    <p:animEffect transition="in" filter="dissolve">
                                      <p:cBhvr>
                                        <p:cTn id="31" dur="500"/>
                                        <p:tgtEl>
                                          <p:spTgt spid="80622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06229"/>
                                        </p:tgtEl>
                                        <p:attrNameLst>
                                          <p:attrName>style.visibility</p:attrName>
                                        </p:attrNameLst>
                                      </p:cBhvr>
                                      <p:to>
                                        <p:strVal val="visible"/>
                                      </p:to>
                                    </p:set>
                                    <p:animEffect transition="in" filter="wipe(left)">
                                      <p:cBhvr>
                                        <p:cTn id="36" dur="500"/>
                                        <p:tgtEl>
                                          <p:spTgt spid="80622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xit" presetSubtype="0" fill="hold" grpId="1" nodeType="clickEffect">
                                  <p:stCondLst>
                                    <p:cond delay="0"/>
                                  </p:stCondLst>
                                  <p:childTnLst>
                                    <p:animEffect transition="out" filter="dissolve">
                                      <p:cBhvr>
                                        <p:cTn id="40" dur="500"/>
                                        <p:tgtEl>
                                          <p:spTgt spid="806225"/>
                                        </p:tgtEl>
                                      </p:cBhvr>
                                    </p:animEffect>
                                    <p:set>
                                      <p:cBhvr>
                                        <p:cTn id="41" dur="1" fill="hold">
                                          <p:stCondLst>
                                            <p:cond delay="499"/>
                                          </p:stCondLst>
                                        </p:cTn>
                                        <p:tgtEl>
                                          <p:spTgt spid="806225"/>
                                        </p:tgtEl>
                                        <p:attrNameLst>
                                          <p:attrName>style.visibility</p:attrName>
                                        </p:attrNameLst>
                                      </p:cBhvr>
                                      <p:to>
                                        <p:strVal val="hidden"/>
                                      </p:to>
                                    </p:set>
                                  </p:childTnLst>
                                </p:cTn>
                              </p:par>
                            </p:childTnLst>
                          </p:cTn>
                        </p:par>
                        <p:par>
                          <p:cTn id="42" fill="hold" nodeType="afterGroup">
                            <p:stCondLst>
                              <p:cond delay="500"/>
                            </p:stCondLst>
                            <p:childTnLst>
                              <p:par>
                                <p:cTn id="43" presetID="1" presetClass="exit" presetSubtype="0" fill="hold" nodeType="afterEffect">
                                  <p:stCondLst>
                                    <p:cond delay="0"/>
                                  </p:stCondLst>
                                  <p:childTnLst>
                                    <p:set>
                                      <p:cBhvr>
                                        <p:cTn id="44" dur="1" fill="hold">
                                          <p:stCondLst>
                                            <p:cond delay="0"/>
                                          </p:stCondLst>
                                        </p:cTn>
                                        <p:tgtEl>
                                          <p:spTgt spid="806228"/>
                                        </p:tgtEl>
                                        <p:attrNameLst>
                                          <p:attrName>style.visibility</p:attrName>
                                        </p:attrNameLst>
                                      </p:cBhvr>
                                      <p:to>
                                        <p:strVal val="hidden"/>
                                      </p:to>
                                    </p:set>
                                  </p:childTnLst>
                                </p:cTn>
                              </p:par>
                            </p:childTnLst>
                          </p:cTn>
                        </p:par>
                        <p:par>
                          <p:cTn id="45" fill="hold" nodeType="afterGroup">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806230"/>
                                        </p:tgtEl>
                                        <p:attrNameLst>
                                          <p:attrName>style.visibility</p:attrName>
                                        </p:attrNameLst>
                                      </p:cBhvr>
                                      <p:to>
                                        <p:strVal val="visible"/>
                                      </p:to>
                                    </p:set>
                                    <p:animEffect transition="in" filter="dissolve">
                                      <p:cBhvr>
                                        <p:cTn id="48" dur="500"/>
                                        <p:tgtEl>
                                          <p:spTgt spid="80623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06168"/>
                                        </p:tgtEl>
                                        <p:attrNameLst>
                                          <p:attrName>style.visibility</p:attrName>
                                        </p:attrNameLst>
                                      </p:cBhvr>
                                      <p:to>
                                        <p:strVal val="visible"/>
                                      </p:to>
                                    </p:set>
                                    <p:animEffect transition="in" filter="wipe(left)">
                                      <p:cBhvr>
                                        <p:cTn id="53" dur="500"/>
                                        <p:tgtEl>
                                          <p:spTgt spid="806168"/>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806169"/>
                                        </p:tgtEl>
                                        <p:attrNameLst>
                                          <p:attrName>style.visibility</p:attrName>
                                        </p:attrNameLst>
                                      </p:cBhvr>
                                      <p:to>
                                        <p:strVal val="visible"/>
                                      </p:to>
                                    </p:set>
                                    <p:animEffect transition="in" filter="wipe(left)">
                                      <p:cBhvr>
                                        <p:cTn id="57" dur="500"/>
                                        <p:tgtEl>
                                          <p:spTgt spid="8061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806229"/>
                                        </p:tgtEl>
                                        <p:attrNameLst>
                                          <p:attrName>style.visibility</p:attrName>
                                        </p:attrNameLst>
                                      </p:cBhvr>
                                      <p:to>
                                        <p:strVal val="hidden"/>
                                      </p:to>
                                    </p:set>
                                  </p:childTnLst>
                                </p:cTn>
                              </p:par>
                            </p:childTnLst>
                          </p:cTn>
                        </p:par>
                        <p:par>
                          <p:cTn id="62" fill="hold" nodeType="afterGroup">
                            <p:stCondLst>
                              <p:cond delay="0"/>
                            </p:stCondLst>
                            <p:childTnLst>
                              <p:par>
                                <p:cTn id="63" presetID="22" presetClass="entr" presetSubtype="8" fill="hold" grpId="0" nodeType="afterEffect">
                                  <p:stCondLst>
                                    <p:cond delay="0"/>
                                  </p:stCondLst>
                                  <p:childTnLst>
                                    <p:set>
                                      <p:cBhvr>
                                        <p:cTn id="64" dur="1" fill="hold">
                                          <p:stCondLst>
                                            <p:cond delay="0"/>
                                          </p:stCondLst>
                                        </p:cTn>
                                        <p:tgtEl>
                                          <p:spTgt spid="806231"/>
                                        </p:tgtEl>
                                        <p:attrNameLst>
                                          <p:attrName>style.visibility</p:attrName>
                                        </p:attrNameLst>
                                      </p:cBhvr>
                                      <p:to>
                                        <p:strVal val="visible"/>
                                      </p:to>
                                    </p:set>
                                    <p:animEffect transition="in" filter="wipe(left)">
                                      <p:cBhvr>
                                        <p:cTn id="65" dur="500"/>
                                        <p:tgtEl>
                                          <p:spTgt spid="80623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1" presetClass="entr" presetSubtype="1" fill="hold" grpId="0" nodeType="clickEffect">
                                  <p:stCondLst>
                                    <p:cond delay="0"/>
                                  </p:stCondLst>
                                  <p:childTnLst>
                                    <p:set>
                                      <p:cBhvr>
                                        <p:cTn id="69" dur="1" fill="hold">
                                          <p:stCondLst>
                                            <p:cond delay="0"/>
                                          </p:stCondLst>
                                        </p:cTn>
                                        <p:tgtEl>
                                          <p:spTgt spid="806232"/>
                                        </p:tgtEl>
                                        <p:attrNameLst>
                                          <p:attrName>style.visibility</p:attrName>
                                        </p:attrNameLst>
                                      </p:cBhvr>
                                      <p:to>
                                        <p:strVal val="visible"/>
                                      </p:to>
                                    </p:set>
                                    <p:animEffect transition="in" filter="wheel(1)">
                                      <p:cBhvr>
                                        <p:cTn id="70" dur="500"/>
                                        <p:tgtEl>
                                          <p:spTgt spid="80623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806233"/>
                                        </p:tgtEl>
                                        <p:attrNameLst>
                                          <p:attrName>style.visibility</p:attrName>
                                        </p:attrNameLst>
                                      </p:cBhvr>
                                      <p:to>
                                        <p:strVal val="visible"/>
                                      </p:to>
                                    </p:set>
                                    <p:animEffect transition="in" filter="dissolve">
                                      <p:cBhvr>
                                        <p:cTn id="75" dur="500"/>
                                        <p:tgtEl>
                                          <p:spTgt spid="806233"/>
                                        </p:tgtEl>
                                      </p:cBhvr>
                                    </p:animEffect>
                                  </p:childTnLst>
                                </p:cTn>
                              </p:par>
                            </p:childTnLst>
                          </p:cTn>
                        </p:par>
                        <p:par>
                          <p:cTn id="76" fill="hold" nodeType="afterGroup">
                            <p:stCondLst>
                              <p:cond delay="500"/>
                            </p:stCondLst>
                            <p:childTnLst>
                              <p:par>
                                <p:cTn id="77" presetID="9" presetClass="entr" presetSubtype="0" fill="hold" grpId="0" nodeType="afterEffect">
                                  <p:stCondLst>
                                    <p:cond delay="0"/>
                                  </p:stCondLst>
                                  <p:childTnLst>
                                    <p:set>
                                      <p:cBhvr>
                                        <p:cTn id="78" dur="1" fill="hold">
                                          <p:stCondLst>
                                            <p:cond delay="0"/>
                                          </p:stCondLst>
                                        </p:cTn>
                                        <p:tgtEl>
                                          <p:spTgt spid="806234"/>
                                        </p:tgtEl>
                                        <p:attrNameLst>
                                          <p:attrName>style.visibility</p:attrName>
                                        </p:attrNameLst>
                                      </p:cBhvr>
                                      <p:to>
                                        <p:strVal val="visible"/>
                                      </p:to>
                                    </p:set>
                                    <p:animEffect transition="in" filter="dissolve">
                                      <p:cBhvr>
                                        <p:cTn id="79" dur="500"/>
                                        <p:tgtEl>
                                          <p:spTgt spid="80623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806231"/>
                                        </p:tgtEl>
                                        <p:attrNameLst>
                                          <p:attrName>style.visibility</p:attrName>
                                        </p:attrNameLst>
                                      </p:cBhvr>
                                      <p:to>
                                        <p:strVal val="hidden"/>
                                      </p:to>
                                    </p:set>
                                  </p:childTnLst>
                                </p:cTn>
                              </p:par>
                            </p:childTnLst>
                          </p:cTn>
                        </p:par>
                        <p:par>
                          <p:cTn id="84" fill="hold" nodeType="afterGroup">
                            <p:stCondLst>
                              <p:cond delay="0"/>
                            </p:stCondLst>
                            <p:childTnLst>
                              <p:par>
                                <p:cTn id="85" presetID="9" presetClass="exit" presetSubtype="0" fill="hold" grpId="1" nodeType="afterEffect">
                                  <p:stCondLst>
                                    <p:cond delay="0"/>
                                  </p:stCondLst>
                                  <p:childTnLst>
                                    <p:animEffect transition="out" filter="dissolve">
                                      <p:cBhvr>
                                        <p:cTn id="86" dur="500"/>
                                        <p:tgtEl>
                                          <p:spTgt spid="806230"/>
                                        </p:tgtEl>
                                      </p:cBhvr>
                                    </p:animEffect>
                                    <p:set>
                                      <p:cBhvr>
                                        <p:cTn id="87" dur="1" fill="hold">
                                          <p:stCondLst>
                                            <p:cond delay="499"/>
                                          </p:stCondLst>
                                        </p:cTn>
                                        <p:tgtEl>
                                          <p:spTgt spid="806230"/>
                                        </p:tgtEl>
                                        <p:attrNameLst>
                                          <p:attrName>style.visibility</p:attrName>
                                        </p:attrNameLst>
                                      </p:cBhvr>
                                      <p:to>
                                        <p:strVal val="hidden"/>
                                      </p:to>
                                    </p:set>
                                  </p:childTnLst>
                                </p:cTn>
                              </p:par>
                            </p:childTnLst>
                          </p:cTn>
                        </p:par>
                        <p:par>
                          <p:cTn id="88" fill="hold" nodeType="afterGroup">
                            <p:stCondLst>
                              <p:cond delay="500"/>
                            </p:stCondLst>
                            <p:childTnLst>
                              <p:par>
                                <p:cTn id="89" presetID="22" presetClass="entr" presetSubtype="8" fill="hold" grpId="2" nodeType="afterEffect">
                                  <p:stCondLst>
                                    <p:cond delay="0"/>
                                  </p:stCondLst>
                                  <p:childTnLst>
                                    <p:set>
                                      <p:cBhvr>
                                        <p:cTn id="90" dur="1" fill="hold">
                                          <p:stCondLst>
                                            <p:cond delay="0"/>
                                          </p:stCondLst>
                                        </p:cTn>
                                        <p:tgtEl>
                                          <p:spTgt spid="806229"/>
                                        </p:tgtEl>
                                        <p:attrNameLst>
                                          <p:attrName>style.visibility</p:attrName>
                                        </p:attrNameLst>
                                      </p:cBhvr>
                                      <p:to>
                                        <p:strVal val="visible"/>
                                      </p:to>
                                    </p:set>
                                    <p:animEffect transition="in" filter="wipe(left)">
                                      <p:cBhvr>
                                        <p:cTn id="91" dur="500"/>
                                        <p:tgtEl>
                                          <p:spTgt spid="80622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xit" presetSubtype="0" fill="hold" grpId="1" nodeType="clickEffect">
                                  <p:stCondLst>
                                    <p:cond delay="0"/>
                                  </p:stCondLst>
                                  <p:childTnLst>
                                    <p:animEffect transition="out" filter="dissolve">
                                      <p:cBhvr>
                                        <p:cTn id="95" dur="500"/>
                                        <p:tgtEl>
                                          <p:spTgt spid="806233"/>
                                        </p:tgtEl>
                                      </p:cBhvr>
                                    </p:animEffect>
                                    <p:set>
                                      <p:cBhvr>
                                        <p:cTn id="96" dur="1" fill="hold">
                                          <p:stCondLst>
                                            <p:cond delay="499"/>
                                          </p:stCondLst>
                                        </p:cTn>
                                        <p:tgtEl>
                                          <p:spTgt spid="806233"/>
                                        </p:tgtEl>
                                        <p:attrNameLst>
                                          <p:attrName>style.visibility</p:attrName>
                                        </p:attrNameLst>
                                      </p:cBhvr>
                                      <p:to>
                                        <p:strVal val="hidden"/>
                                      </p:to>
                                    </p:set>
                                  </p:childTnLst>
                                </p:cTn>
                              </p:par>
                            </p:childTnLst>
                          </p:cTn>
                        </p:par>
                        <p:par>
                          <p:cTn id="97" fill="hold" nodeType="afterGroup">
                            <p:stCondLst>
                              <p:cond delay="500"/>
                            </p:stCondLst>
                            <p:childTnLst>
                              <p:par>
                                <p:cTn id="98" presetID="9" presetClass="entr" presetSubtype="0" fill="hold" grpId="0" nodeType="afterEffect">
                                  <p:stCondLst>
                                    <p:cond delay="0"/>
                                  </p:stCondLst>
                                  <p:childTnLst>
                                    <p:set>
                                      <p:cBhvr>
                                        <p:cTn id="99" dur="1" fill="hold">
                                          <p:stCondLst>
                                            <p:cond delay="0"/>
                                          </p:stCondLst>
                                        </p:cTn>
                                        <p:tgtEl>
                                          <p:spTgt spid="806235"/>
                                        </p:tgtEl>
                                        <p:attrNameLst>
                                          <p:attrName>style.visibility</p:attrName>
                                        </p:attrNameLst>
                                      </p:cBhvr>
                                      <p:to>
                                        <p:strVal val="visible"/>
                                      </p:to>
                                    </p:set>
                                    <p:animEffect transition="in" filter="dissolve">
                                      <p:cBhvr>
                                        <p:cTn id="100" dur="500"/>
                                        <p:tgtEl>
                                          <p:spTgt spid="806235"/>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806170"/>
                                        </p:tgtEl>
                                        <p:attrNameLst>
                                          <p:attrName>style.visibility</p:attrName>
                                        </p:attrNameLst>
                                      </p:cBhvr>
                                      <p:to>
                                        <p:strVal val="visible"/>
                                      </p:to>
                                    </p:set>
                                    <p:animEffect transition="in" filter="wipe(left)">
                                      <p:cBhvr>
                                        <p:cTn id="105" dur="500"/>
                                        <p:tgtEl>
                                          <p:spTgt spid="80617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xit" presetSubtype="0" fill="hold" grpId="5" nodeType="clickEffect">
                                  <p:stCondLst>
                                    <p:cond delay="0"/>
                                  </p:stCondLst>
                                  <p:childTnLst>
                                    <p:set>
                                      <p:cBhvr>
                                        <p:cTn id="109" dur="1" fill="hold">
                                          <p:stCondLst>
                                            <p:cond delay="0"/>
                                          </p:stCondLst>
                                        </p:cTn>
                                        <p:tgtEl>
                                          <p:spTgt spid="806229"/>
                                        </p:tgtEl>
                                        <p:attrNameLst>
                                          <p:attrName>style.visibility</p:attrName>
                                        </p:attrNameLst>
                                      </p:cBhvr>
                                      <p:to>
                                        <p:strVal val="hidden"/>
                                      </p:to>
                                    </p:set>
                                  </p:childTnLst>
                                </p:cTn>
                              </p:par>
                            </p:childTnLst>
                          </p:cTn>
                        </p:par>
                        <p:par>
                          <p:cTn id="110" fill="hold" nodeType="afterGroup">
                            <p:stCondLst>
                              <p:cond delay="0"/>
                            </p:stCondLst>
                            <p:childTnLst>
                              <p:par>
                                <p:cTn id="111" presetID="22" presetClass="entr" presetSubtype="8" fill="hold" grpId="2" nodeType="afterEffect">
                                  <p:stCondLst>
                                    <p:cond delay="0"/>
                                  </p:stCondLst>
                                  <p:childTnLst>
                                    <p:set>
                                      <p:cBhvr>
                                        <p:cTn id="112" dur="1" fill="hold">
                                          <p:stCondLst>
                                            <p:cond delay="0"/>
                                          </p:stCondLst>
                                        </p:cTn>
                                        <p:tgtEl>
                                          <p:spTgt spid="806231"/>
                                        </p:tgtEl>
                                        <p:attrNameLst>
                                          <p:attrName>style.visibility</p:attrName>
                                        </p:attrNameLst>
                                      </p:cBhvr>
                                      <p:to>
                                        <p:strVal val="visible"/>
                                      </p:to>
                                    </p:set>
                                    <p:animEffect transition="in" filter="wipe(left)">
                                      <p:cBhvr>
                                        <p:cTn id="113" dur="500"/>
                                        <p:tgtEl>
                                          <p:spTgt spid="806231"/>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806232"/>
                                        </p:tgtEl>
                                        <p:attrNameLst>
                                          <p:attrName>style.visibility</p:attrName>
                                        </p:attrNameLst>
                                      </p:cBhvr>
                                      <p:to>
                                        <p:strVal val="hidden"/>
                                      </p:to>
                                    </p:set>
                                  </p:childTnLst>
                                </p:cTn>
                              </p:par>
                            </p:childTnLst>
                          </p:cTn>
                        </p:par>
                        <p:par>
                          <p:cTn id="118" fill="hold" nodeType="afterGroup">
                            <p:stCondLst>
                              <p:cond delay="0"/>
                            </p:stCondLst>
                            <p:childTnLst>
                              <p:par>
                                <p:cTn id="119" presetID="21" presetClass="entr" presetSubtype="1" fill="hold" grpId="0" nodeType="afterEffect">
                                  <p:stCondLst>
                                    <p:cond delay="0"/>
                                  </p:stCondLst>
                                  <p:childTnLst>
                                    <p:set>
                                      <p:cBhvr>
                                        <p:cTn id="120" dur="1" fill="hold">
                                          <p:stCondLst>
                                            <p:cond delay="0"/>
                                          </p:stCondLst>
                                        </p:cTn>
                                        <p:tgtEl>
                                          <p:spTgt spid="806236"/>
                                        </p:tgtEl>
                                        <p:attrNameLst>
                                          <p:attrName>style.visibility</p:attrName>
                                        </p:attrNameLst>
                                      </p:cBhvr>
                                      <p:to>
                                        <p:strVal val="visible"/>
                                      </p:to>
                                    </p:set>
                                    <p:animEffect transition="in" filter="wheel(1)">
                                      <p:cBhvr>
                                        <p:cTn id="121" dur="500"/>
                                        <p:tgtEl>
                                          <p:spTgt spid="806236"/>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1" presetClass="entr" presetSubtype="1" fill="hold" grpId="0" nodeType="clickEffect">
                                  <p:stCondLst>
                                    <p:cond delay="0"/>
                                  </p:stCondLst>
                                  <p:childTnLst>
                                    <p:set>
                                      <p:cBhvr>
                                        <p:cTn id="125" dur="1" fill="hold">
                                          <p:stCondLst>
                                            <p:cond delay="0"/>
                                          </p:stCondLst>
                                        </p:cTn>
                                        <p:tgtEl>
                                          <p:spTgt spid="806237"/>
                                        </p:tgtEl>
                                        <p:attrNameLst>
                                          <p:attrName>style.visibility</p:attrName>
                                        </p:attrNameLst>
                                      </p:cBhvr>
                                      <p:to>
                                        <p:strVal val="visible"/>
                                      </p:to>
                                    </p:set>
                                    <p:animEffect transition="in" filter="wheel(1)">
                                      <p:cBhvr>
                                        <p:cTn id="126" dur="500"/>
                                        <p:tgtEl>
                                          <p:spTgt spid="806237"/>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806238"/>
                                        </p:tgtEl>
                                        <p:attrNameLst>
                                          <p:attrName>style.visibility</p:attrName>
                                        </p:attrNameLst>
                                      </p:cBhvr>
                                      <p:to>
                                        <p:strVal val="visible"/>
                                      </p:to>
                                    </p:set>
                                    <p:animEffect transition="in" filter="dissolve">
                                      <p:cBhvr>
                                        <p:cTn id="131" dur="500"/>
                                        <p:tgtEl>
                                          <p:spTgt spid="806238"/>
                                        </p:tgtEl>
                                      </p:cBhvr>
                                    </p:animEffect>
                                  </p:childTnLst>
                                </p:cTn>
                              </p:par>
                            </p:childTnLst>
                          </p:cTn>
                        </p:par>
                        <p:par>
                          <p:cTn id="132" fill="hold" nodeType="afterGroup">
                            <p:stCondLst>
                              <p:cond delay="500"/>
                            </p:stCondLst>
                            <p:childTnLst>
                              <p:par>
                                <p:cTn id="133" presetID="9" presetClass="entr" presetSubtype="0" fill="hold" grpId="0" nodeType="afterEffect">
                                  <p:stCondLst>
                                    <p:cond delay="0"/>
                                  </p:stCondLst>
                                  <p:childTnLst>
                                    <p:set>
                                      <p:cBhvr>
                                        <p:cTn id="134" dur="1" fill="hold">
                                          <p:stCondLst>
                                            <p:cond delay="0"/>
                                          </p:stCondLst>
                                        </p:cTn>
                                        <p:tgtEl>
                                          <p:spTgt spid="806239"/>
                                        </p:tgtEl>
                                        <p:attrNameLst>
                                          <p:attrName>style.visibility</p:attrName>
                                        </p:attrNameLst>
                                      </p:cBhvr>
                                      <p:to>
                                        <p:strVal val="visible"/>
                                      </p:to>
                                    </p:set>
                                    <p:animEffect transition="in" filter="dissolve">
                                      <p:cBhvr>
                                        <p:cTn id="135" dur="500"/>
                                        <p:tgtEl>
                                          <p:spTgt spid="806239"/>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xit" presetSubtype="0" fill="hold" grpId="4" nodeType="clickEffect">
                                  <p:stCondLst>
                                    <p:cond delay="0"/>
                                  </p:stCondLst>
                                  <p:childTnLst>
                                    <p:set>
                                      <p:cBhvr>
                                        <p:cTn id="139" dur="1" fill="hold">
                                          <p:stCondLst>
                                            <p:cond delay="0"/>
                                          </p:stCondLst>
                                        </p:cTn>
                                        <p:tgtEl>
                                          <p:spTgt spid="806231"/>
                                        </p:tgtEl>
                                        <p:attrNameLst>
                                          <p:attrName>style.visibility</p:attrName>
                                        </p:attrNameLst>
                                      </p:cBhvr>
                                      <p:to>
                                        <p:strVal val="hidden"/>
                                      </p:to>
                                    </p:set>
                                  </p:childTnLst>
                                </p:cTn>
                              </p:par>
                            </p:childTnLst>
                          </p:cTn>
                        </p:par>
                        <p:par>
                          <p:cTn id="140" fill="hold" nodeType="afterGroup">
                            <p:stCondLst>
                              <p:cond delay="0"/>
                            </p:stCondLst>
                            <p:childTnLst>
                              <p:par>
                                <p:cTn id="141" presetID="22" presetClass="entr" presetSubtype="8" fill="hold" grpId="3" nodeType="afterEffect">
                                  <p:stCondLst>
                                    <p:cond delay="0"/>
                                  </p:stCondLst>
                                  <p:childTnLst>
                                    <p:set>
                                      <p:cBhvr>
                                        <p:cTn id="142" dur="1" fill="hold">
                                          <p:stCondLst>
                                            <p:cond delay="0"/>
                                          </p:stCondLst>
                                        </p:cTn>
                                        <p:tgtEl>
                                          <p:spTgt spid="806229"/>
                                        </p:tgtEl>
                                        <p:attrNameLst>
                                          <p:attrName>style.visibility</p:attrName>
                                        </p:attrNameLst>
                                      </p:cBhvr>
                                      <p:to>
                                        <p:strVal val="visible"/>
                                      </p:to>
                                    </p:set>
                                    <p:animEffect transition="in" filter="wipe(left)">
                                      <p:cBhvr>
                                        <p:cTn id="143" dur="500"/>
                                        <p:tgtEl>
                                          <p:spTgt spid="806229"/>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9" presetClass="exit" presetSubtype="0" fill="hold" grpId="1" nodeType="clickEffect">
                                  <p:stCondLst>
                                    <p:cond delay="0"/>
                                  </p:stCondLst>
                                  <p:childTnLst>
                                    <p:animEffect transition="out" filter="dissolve">
                                      <p:cBhvr>
                                        <p:cTn id="147" dur="500"/>
                                        <p:tgtEl>
                                          <p:spTgt spid="806235"/>
                                        </p:tgtEl>
                                      </p:cBhvr>
                                    </p:animEffect>
                                    <p:set>
                                      <p:cBhvr>
                                        <p:cTn id="148" dur="1" fill="hold">
                                          <p:stCondLst>
                                            <p:cond delay="499"/>
                                          </p:stCondLst>
                                        </p:cTn>
                                        <p:tgtEl>
                                          <p:spTgt spid="806235"/>
                                        </p:tgtEl>
                                        <p:attrNameLst>
                                          <p:attrName>style.visibility</p:attrName>
                                        </p:attrNameLst>
                                      </p:cBhvr>
                                      <p:to>
                                        <p:strVal val="hidden"/>
                                      </p:to>
                                    </p:set>
                                  </p:childTnLst>
                                </p:cTn>
                              </p:par>
                              <p:par>
                                <p:cTn id="149" presetID="9" presetClass="exit" presetSubtype="0" fill="hold" grpId="1" nodeType="withEffect">
                                  <p:stCondLst>
                                    <p:cond delay="0"/>
                                  </p:stCondLst>
                                  <p:childTnLst>
                                    <p:animEffect transition="out" filter="dissolve">
                                      <p:cBhvr>
                                        <p:cTn id="150" dur="500"/>
                                        <p:tgtEl>
                                          <p:spTgt spid="806234"/>
                                        </p:tgtEl>
                                      </p:cBhvr>
                                    </p:animEffect>
                                    <p:set>
                                      <p:cBhvr>
                                        <p:cTn id="151" dur="1" fill="hold">
                                          <p:stCondLst>
                                            <p:cond delay="499"/>
                                          </p:stCondLst>
                                        </p:cTn>
                                        <p:tgtEl>
                                          <p:spTgt spid="806234"/>
                                        </p:tgtEl>
                                        <p:attrNameLst>
                                          <p:attrName>style.visibility</p:attrName>
                                        </p:attrNameLst>
                                      </p:cBhvr>
                                      <p:to>
                                        <p:strVal val="hidden"/>
                                      </p:to>
                                    </p:set>
                                  </p:childTnLst>
                                </p:cTn>
                              </p:par>
                              <p:par>
                                <p:cTn id="152" presetID="1" presetClass="exit" presetSubtype="0" fill="hold" grpId="1" nodeType="withEffect">
                                  <p:stCondLst>
                                    <p:cond delay="0"/>
                                  </p:stCondLst>
                                  <p:childTnLst>
                                    <p:set>
                                      <p:cBhvr>
                                        <p:cTn id="153" dur="1" fill="hold">
                                          <p:stCondLst>
                                            <p:cond delay="0"/>
                                          </p:stCondLst>
                                        </p:cTn>
                                        <p:tgtEl>
                                          <p:spTgt spid="806236"/>
                                        </p:tgtEl>
                                        <p:attrNameLst>
                                          <p:attrName>style.visibility</p:attrName>
                                        </p:attrNameLst>
                                      </p:cBhvr>
                                      <p:to>
                                        <p:strVal val="hidden"/>
                                      </p:to>
                                    </p:set>
                                  </p:childTnLst>
                                </p:cTn>
                              </p:par>
                              <p:par>
                                <p:cTn id="154" presetID="1" presetClass="exit" presetSubtype="0" fill="hold" grpId="1" nodeType="withEffect">
                                  <p:stCondLst>
                                    <p:cond delay="0"/>
                                  </p:stCondLst>
                                  <p:childTnLst>
                                    <p:set>
                                      <p:cBhvr>
                                        <p:cTn id="155" dur="1" fill="hold">
                                          <p:stCondLst>
                                            <p:cond delay="0"/>
                                          </p:stCondLst>
                                        </p:cTn>
                                        <p:tgtEl>
                                          <p:spTgt spid="806237"/>
                                        </p:tgtEl>
                                        <p:attrNameLst>
                                          <p:attrName>style.visibility</p:attrName>
                                        </p:attrNameLst>
                                      </p:cBhvr>
                                      <p:to>
                                        <p:strVal val="hidden"/>
                                      </p:to>
                                    </p:set>
                                  </p:childTnLst>
                                </p:cTn>
                              </p:par>
                            </p:childTnLst>
                          </p:cTn>
                        </p:par>
                        <p:par>
                          <p:cTn id="156" fill="hold" nodeType="afterGroup">
                            <p:stCondLst>
                              <p:cond delay="500"/>
                            </p:stCondLst>
                            <p:childTnLst>
                              <p:par>
                                <p:cTn id="157" presetID="9" presetClass="entr" presetSubtype="0" fill="hold" grpId="0" nodeType="afterEffect">
                                  <p:stCondLst>
                                    <p:cond delay="0"/>
                                  </p:stCondLst>
                                  <p:childTnLst>
                                    <p:set>
                                      <p:cBhvr>
                                        <p:cTn id="158" dur="1" fill="hold">
                                          <p:stCondLst>
                                            <p:cond delay="0"/>
                                          </p:stCondLst>
                                        </p:cTn>
                                        <p:tgtEl>
                                          <p:spTgt spid="806240"/>
                                        </p:tgtEl>
                                        <p:attrNameLst>
                                          <p:attrName>style.visibility</p:attrName>
                                        </p:attrNameLst>
                                      </p:cBhvr>
                                      <p:to>
                                        <p:strVal val="visible"/>
                                      </p:to>
                                    </p:set>
                                    <p:animEffect transition="in" filter="dissolve">
                                      <p:cBhvr>
                                        <p:cTn id="159" dur="500"/>
                                        <p:tgtEl>
                                          <p:spTgt spid="806240"/>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806171"/>
                                        </p:tgtEl>
                                        <p:attrNameLst>
                                          <p:attrName>style.visibility</p:attrName>
                                        </p:attrNameLst>
                                      </p:cBhvr>
                                      <p:to>
                                        <p:strVal val="visible"/>
                                      </p:to>
                                    </p:set>
                                    <p:animEffect transition="in" filter="wipe(left)">
                                      <p:cBhvr>
                                        <p:cTn id="164" dur="500"/>
                                        <p:tgtEl>
                                          <p:spTgt spid="806171"/>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 presetClass="exit" presetSubtype="0" fill="hold" grpId="4" nodeType="clickEffect">
                                  <p:stCondLst>
                                    <p:cond delay="0"/>
                                  </p:stCondLst>
                                  <p:childTnLst>
                                    <p:set>
                                      <p:cBhvr>
                                        <p:cTn id="168" dur="1" fill="hold">
                                          <p:stCondLst>
                                            <p:cond delay="0"/>
                                          </p:stCondLst>
                                        </p:cTn>
                                        <p:tgtEl>
                                          <p:spTgt spid="806229"/>
                                        </p:tgtEl>
                                        <p:attrNameLst>
                                          <p:attrName>style.visibility</p:attrName>
                                        </p:attrNameLst>
                                      </p:cBhvr>
                                      <p:to>
                                        <p:strVal val="hidden"/>
                                      </p:to>
                                    </p:set>
                                  </p:childTnLst>
                                </p:cTn>
                              </p:par>
                            </p:childTnLst>
                          </p:cTn>
                        </p:par>
                        <p:par>
                          <p:cTn id="169" fill="hold" nodeType="afterGroup">
                            <p:stCondLst>
                              <p:cond delay="0"/>
                            </p:stCondLst>
                            <p:childTnLst>
                              <p:par>
                                <p:cTn id="170" presetID="22" presetClass="entr" presetSubtype="8" fill="hold" grpId="3" nodeType="afterEffect">
                                  <p:stCondLst>
                                    <p:cond delay="0"/>
                                  </p:stCondLst>
                                  <p:childTnLst>
                                    <p:set>
                                      <p:cBhvr>
                                        <p:cTn id="171" dur="1" fill="hold">
                                          <p:stCondLst>
                                            <p:cond delay="0"/>
                                          </p:stCondLst>
                                        </p:cTn>
                                        <p:tgtEl>
                                          <p:spTgt spid="806231"/>
                                        </p:tgtEl>
                                        <p:attrNameLst>
                                          <p:attrName>style.visibility</p:attrName>
                                        </p:attrNameLst>
                                      </p:cBhvr>
                                      <p:to>
                                        <p:strVal val="visible"/>
                                      </p:to>
                                    </p:set>
                                    <p:animEffect transition="in" filter="wipe(left)">
                                      <p:cBhvr>
                                        <p:cTn id="172" dur="500"/>
                                        <p:tgtEl>
                                          <p:spTgt spid="806231"/>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1" presetClass="entr" presetSubtype="1" fill="hold" grpId="0" nodeType="clickEffect">
                                  <p:stCondLst>
                                    <p:cond delay="0"/>
                                  </p:stCondLst>
                                  <p:childTnLst>
                                    <p:set>
                                      <p:cBhvr>
                                        <p:cTn id="176" dur="1" fill="hold">
                                          <p:stCondLst>
                                            <p:cond delay="0"/>
                                          </p:stCondLst>
                                        </p:cTn>
                                        <p:tgtEl>
                                          <p:spTgt spid="806241"/>
                                        </p:tgtEl>
                                        <p:attrNameLst>
                                          <p:attrName>style.visibility</p:attrName>
                                        </p:attrNameLst>
                                      </p:cBhvr>
                                      <p:to>
                                        <p:strVal val="visible"/>
                                      </p:to>
                                    </p:set>
                                    <p:animEffect transition="in" filter="wheel(1)">
                                      <p:cBhvr>
                                        <p:cTn id="177" dur="500"/>
                                        <p:tgtEl>
                                          <p:spTgt spid="806241"/>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1" presetClass="entr" presetSubtype="1" fill="hold" grpId="0" nodeType="clickEffect">
                                  <p:stCondLst>
                                    <p:cond delay="0"/>
                                  </p:stCondLst>
                                  <p:childTnLst>
                                    <p:set>
                                      <p:cBhvr>
                                        <p:cTn id="181" dur="1" fill="hold">
                                          <p:stCondLst>
                                            <p:cond delay="0"/>
                                          </p:stCondLst>
                                        </p:cTn>
                                        <p:tgtEl>
                                          <p:spTgt spid="806242"/>
                                        </p:tgtEl>
                                        <p:attrNameLst>
                                          <p:attrName>style.visibility</p:attrName>
                                        </p:attrNameLst>
                                      </p:cBhvr>
                                      <p:to>
                                        <p:strVal val="visible"/>
                                      </p:to>
                                    </p:set>
                                    <p:animEffect transition="in" filter="wheel(1)">
                                      <p:cBhvr>
                                        <p:cTn id="182" dur="500"/>
                                        <p:tgtEl>
                                          <p:spTgt spid="806242"/>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806243"/>
                                        </p:tgtEl>
                                        <p:attrNameLst>
                                          <p:attrName>style.visibility</p:attrName>
                                        </p:attrNameLst>
                                      </p:cBhvr>
                                      <p:to>
                                        <p:strVal val="visible"/>
                                      </p:to>
                                    </p:set>
                                    <p:animEffect transition="in" filter="dissolve">
                                      <p:cBhvr>
                                        <p:cTn id="187" dur="500"/>
                                        <p:tgtEl>
                                          <p:spTgt spid="806243"/>
                                        </p:tgtEl>
                                      </p:cBhvr>
                                    </p:animEffect>
                                  </p:childTnLst>
                                </p:cTn>
                              </p:par>
                            </p:childTnLst>
                          </p:cTn>
                        </p:par>
                        <p:par>
                          <p:cTn id="188" fill="hold" nodeType="afterGroup">
                            <p:stCondLst>
                              <p:cond delay="500"/>
                            </p:stCondLst>
                            <p:childTnLst>
                              <p:par>
                                <p:cTn id="189" presetID="9" presetClass="entr" presetSubtype="0" fill="hold" grpId="0" nodeType="afterEffect">
                                  <p:stCondLst>
                                    <p:cond delay="0"/>
                                  </p:stCondLst>
                                  <p:childTnLst>
                                    <p:set>
                                      <p:cBhvr>
                                        <p:cTn id="190" dur="1" fill="hold">
                                          <p:stCondLst>
                                            <p:cond delay="0"/>
                                          </p:stCondLst>
                                        </p:cTn>
                                        <p:tgtEl>
                                          <p:spTgt spid="806244"/>
                                        </p:tgtEl>
                                        <p:attrNameLst>
                                          <p:attrName>style.visibility</p:attrName>
                                        </p:attrNameLst>
                                      </p:cBhvr>
                                      <p:to>
                                        <p:strVal val="visible"/>
                                      </p:to>
                                    </p:set>
                                    <p:animEffect transition="in" filter="dissolve">
                                      <p:cBhvr>
                                        <p:cTn id="191" dur="500"/>
                                        <p:tgtEl>
                                          <p:spTgt spid="806244"/>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 presetClass="exit" presetSubtype="0" fill="hold" grpId="5" nodeType="clickEffect">
                                  <p:stCondLst>
                                    <p:cond delay="0"/>
                                  </p:stCondLst>
                                  <p:childTnLst>
                                    <p:set>
                                      <p:cBhvr>
                                        <p:cTn id="195" dur="1" fill="hold">
                                          <p:stCondLst>
                                            <p:cond delay="0"/>
                                          </p:stCondLst>
                                        </p:cTn>
                                        <p:tgtEl>
                                          <p:spTgt spid="806231"/>
                                        </p:tgtEl>
                                        <p:attrNameLst>
                                          <p:attrName>style.visibility</p:attrName>
                                        </p:attrNameLst>
                                      </p:cBhvr>
                                      <p:to>
                                        <p:strVal val="hidden"/>
                                      </p:to>
                                    </p:set>
                                  </p:childTnLst>
                                </p:cTn>
                              </p:par>
                            </p:childTnLst>
                          </p:cTn>
                        </p:par>
                        <p:par>
                          <p:cTn id="196" fill="hold" nodeType="afterGroup">
                            <p:stCondLst>
                              <p:cond delay="0"/>
                            </p:stCondLst>
                            <p:childTnLst>
                              <p:par>
                                <p:cTn id="197" presetID="22" presetClass="entr" presetSubtype="8" fill="hold" grpId="6" nodeType="afterEffect">
                                  <p:stCondLst>
                                    <p:cond delay="0"/>
                                  </p:stCondLst>
                                  <p:childTnLst>
                                    <p:set>
                                      <p:cBhvr>
                                        <p:cTn id="198" dur="1" fill="hold">
                                          <p:stCondLst>
                                            <p:cond delay="0"/>
                                          </p:stCondLst>
                                        </p:cTn>
                                        <p:tgtEl>
                                          <p:spTgt spid="806229"/>
                                        </p:tgtEl>
                                        <p:attrNameLst>
                                          <p:attrName>style.visibility</p:attrName>
                                        </p:attrNameLst>
                                      </p:cBhvr>
                                      <p:to>
                                        <p:strVal val="visible"/>
                                      </p:to>
                                    </p:set>
                                    <p:animEffect transition="in" filter="wipe(left)">
                                      <p:cBhvr>
                                        <p:cTn id="199" dur="500"/>
                                        <p:tgtEl>
                                          <p:spTgt spid="806229"/>
                                        </p:tgtEl>
                                      </p:cBhvr>
                                    </p:animEffec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 presetClass="exit" presetSubtype="0" fill="hold" grpId="1" nodeType="clickEffect">
                                  <p:stCondLst>
                                    <p:cond delay="0"/>
                                  </p:stCondLst>
                                  <p:childTnLst>
                                    <p:set>
                                      <p:cBhvr>
                                        <p:cTn id="203" dur="1" fill="hold">
                                          <p:stCondLst>
                                            <p:cond delay="0"/>
                                          </p:stCondLst>
                                        </p:cTn>
                                        <p:tgtEl>
                                          <p:spTgt spid="806240"/>
                                        </p:tgtEl>
                                        <p:attrNameLst>
                                          <p:attrName>style.visibility</p:attrName>
                                        </p:attrNameLst>
                                      </p:cBhvr>
                                      <p:to>
                                        <p:strVal val="hidden"/>
                                      </p:to>
                                    </p:set>
                                  </p:childTnLst>
                                </p:cTn>
                              </p:par>
                            </p:childTnLst>
                          </p:cTn>
                        </p:par>
                        <p:par>
                          <p:cTn id="204" fill="hold" nodeType="afterGroup">
                            <p:stCondLst>
                              <p:cond delay="0"/>
                            </p:stCondLst>
                            <p:childTnLst>
                              <p:par>
                                <p:cTn id="205" presetID="9" presetClass="entr" presetSubtype="0" fill="hold" grpId="0" nodeType="afterEffect">
                                  <p:stCondLst>
                                    <p:cond delay="0"/>
                                  </p:stCondLst>
                                  <p:childTnLst>
                                    <p:set>
                                      <p:cBhvr>
                                        <p:cTn id="206" dur="1" fill="hold">
                                          <p:stCondLst>
                                            <p:cond delay="0"/>
                                          </p:stCondLst>
                                        </p:cTn>
                                        <p:tgtEl>
                                          <p:spTgt spid="806246"/>
                                        </p:tgtEl>
                                        <p:attrNameLst>
                                          <p:attrName>style.visibility</p:attrName>
                                        </p:attrNameLst>
                                      </p:cBhvr>
                                      <p:to>
                                        <p:strVal val="visible"/>
                                      </p:to>
                                    </p:set>
                                    <p:animEffect transition="in" filter="dissolve">
                                      <p:cBhvr>
                                        <p:cTn id="207" dur="500"/>
                                        <p:tgtEl>
                                          <p:spTgt spid="806246"/>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22" presetClass="entr" presetSubtype="8" fill="hold" grpId="0" nodeType="clickEffect">
                                  <p:stCondLst>
                                    <p:cond delay="0"/>
                                  </p:stCondLst>
                                  <p:childTnLst>
                                    <p:set>
                                      <p:cBhvr>
                                        <p:cTn id="211" dur="1" fill="hold">
                                          <p:stCondLst>
                                            <p:cond delay="0"/>
                                          </p:stCondLst>
                                        </p:cTn>
                                        <p:tgtEl>
                                          <p:spTgt spid="806172"/>
                                        </p:tgtEl>
                                        <p:attrNameLst>
                                          <p:attrName>style.visibility</p:attrName>
                                        </p:attrNameLst>
                                      </p:cBhvr>
                                      <p:to>
                                        <p:strVal val="visible"/>
                                      </p:to>
                                    </p:set>
                                    <p:animEffect transition="in" filter="wipe(left)">
                                      <p:cBhvr>
                                        <p:cTn id="212" dur="500"/>
                                        <p:tgtEl>
                                          <p:spTgt spid="806172"/>
                                        </p:tgtEl>
                                      </p:cBhvr>
                                    </p:animEffec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22" presetClass="entr" presetSubtype="8" fill="hold" grpId="0" nodeType="clickEffect">
                                  <p:stCondLst>
                                    <p:cond delay="0"/>
                                  </p:stCondLst>
                                  <p:childTnLst>
                                    <p:set>
                                      <p:cBhvr>
                                        <p:cTn id="216" dur="1" fill="hold">
                                          <p:stCondLst>
                                            <p:cond delay="0"/>
                                          </p:stCondLst>
                                        </p:cTn>
                                        <p:tgtEl>
                                          <p:spTgt spid="806245"/>
                                        </p:tgtEl>
                                        <p:attrNameLst>
                                          <p:attrName>style.visibility</p:attrName>
                                        </p:attrNameLst>
                                      </p:cBhvr>
                                      <p:to>
                                        <p:strVal val="visible"/>
                                      </p:to>
                                    </p:set>
                                    <p:animEffect transition="in" filter="wipe(left)">
                                      <p:cBhvr>
                                        <p:cTn id="217" dur="500"/>
                                        <p:tgtEl>
                                          <p:spTgt spid="806245"/>
                                        </p:tgtEl>
                                      </p:cBhvr>
                                    </p:animEffect>
                                  </p:childTnLst>
                                </p:cTn>
                              </p:par>
                            </p:childTnLst>
                          </p:cTn>
                        </p:par>
                        <p:par>
                          <p:cTn id="218" fill="hold" nodeType="afterGroup">
                            <p:stCondLst>
                              <p:cond delay="500"/>
                            </p:stCondLst>
                            <p:childTnLst>
                              <p:par>
                                <p:cTn id="219" presetID="22" presetClass="entr" presetSubtype="8" fill="hold" grpId="0" nodeType="afterEffect">
                                  <p:stCondLst>
                                    <p:cond delay="0"/>
                                  </p:stCondLst>
                                  <p:childTnLst>
                                    <p:set>
                                      <p:cBhvr>
                                        <p:cTn id="220" dur="1" fill="hold">
                                          <p:stCondLst>
                                            <p:cond delay="0"/>
                                          </p:stCondLst>
                                        </p:cTn>
                                        <p:tgtEl>
                                          <p:spTgt spid="806173"/>
                                        </p:tgtEl>
                                        <p:attrNameLst>
                                          <p:attrName>style.visibility</p:attrName>
                                        </p:attrNameLst>
                                      </p:cBhvr>
                                      <p:to>
                                        <p:strVal val="visible"/>
                                      </p:to>
                                    </p:set>
                                    <p:animEffect transition="in" filter="wipe(left)">
                                      <p:cBhvr>
                                        <p:cTn id="221" dur="500"/>
                                        <p:tgtEl>
                                          <p:spTgt spid="806173"/>
                                        </p:tgtEl>
                                      </p:cBhvr>
                                    </p:animEffect>
                                  </p:childTnLst>
                                </p:cTn>
                              </p:par>
                            </p:childTnLst>
                          </p:cTn>
                        </p:par>
                        <p:par>
                          <p:cTn id="222" fill="hold" nodeType="afterGroup">
                            <p:stCondLst>
                              <p:cond delay="1000"/>
                            </p:stCondLst>
                            <p:childTnLst>
                              <p:par>
                                <p:cTn id="223" presetID="22" presetClass="entr" presetSubtype="8" fill="hold" grpId="0" nodeType="afterEffect">
                                  <p:stCondLst>
                                    <p:cond delay="0"/>
                                  </p:stCondLst>
                                  <p:childTnLst>
                                    <p:set>
                                      <p:cBhvr>
                                        <p:cTn id="224" dur="1" fill="hold">
                                          <p:stCondLst>
                                            <p:cond delay="0"/>
                                          </p:stCondLst>
                                        </p:cTn>
                                        <p:tgtEl>
                                          <p:spTgt spid="806174"/>
                                        </p:tgtEl>
                                        <p:attrNameLst>
                                          <p:attrName>style.visibility</p:attrName>
                                        </p:attrNameLst>
                                      </p:cBhvr>
                                      <p:to>
                                        <p:strVal val="visible"/>
                                      </p:to>
                                    </p:set>
                                    <p:animEffect transition="in" filter="wipe(left)">
                                      <p:cBhvr>
                                        <p:cTn id="225" dur="500"/>
                                        <p:tgtEl>
                                          <p:spTgt spid="806174"/>
                                        </p:tgtEl>
                                      </p:cBhvr>
                                    </p:animEffect>
                                  </p:childTnLst>
                                </p:cTn>
                              </p:par>
                            </p:childTnLst>
                          </p:cTn>
                        </p:par>
                        <p:par>
                          <p:cTn id="226" fill="hold" nodeType="afterGroup">
                            <p:stCondLst>
                              <p:cond delay="1500"/>
                            </p:stCondLst>
                            <p:childTnLst>
                              <p:par>
                                <p:cTn id="227" presetID="22" presetClass="entr" presetSubtype="8" fill="hold" grpId="0" nodeType="afterEffect">
                                  <p:stCondLst>
                                    <p:cond delay="0"/>
                                  </p:stCondLst>
                                  <p:childTnLst>
                                    <p:set>
                                      <p:cBhvr>
                                        <p:cTn id="228" dur="1" fill="hold">
                                          <p:stCondLst>
                                            <p:cond delay="0"/>
                                          </p:stCondLst>
                                        </p:cTn>
                                        <p:tgtEl>
                                          <p:spTgt spid="806175"/>
                                        </p:tgtEl>
                                        <p:attrNameLst>
                                          <p:attrName>style.visibility</p:attrName>
                                        </p:attrNameLst>
                                      </p:cBhvr>
                                      <p:to>
                                        <p:strVal val="visible"/>
                                      </p:to>
                                    </p:set>
                                    <p:animEffect transition="in" filter="wipe(left)">
                                      <p:cBhvr>
                                        <p:cTn id="229" dur="500"/>
                                        <p:tgtEl>
                                          <p:spTgt spid="806175"/>
                                        </p:tgtEl>
                                      </p:cBhvr>
                                    </p:animEffect>
                                  </p:childTnLst>
                                </p:cTn>
                              </p:par>
                            </p:childTnLst>
                          </p:cTn>
                        </p:par>
                        <p:par>
                          <p:cTn id="230" fill="hold" nodeType="afterGroup">
                            <p:stCondLst>
                              <p:cond delay="2000"/>
                            </p:stCondLst>
                            <p:childTnLst>
                              <p:par>
                                <p:cTn id="231" presetID="22" presetClass="entr" presetSubtype="8" fill="hold" grpId="0" nodeType="afterEffect">
                                  <p:stCondLst>
                                    <p:cond delay="0"/>
                                  </p:stCondLst>
                                  <p:childTnLst>
                                    <p:set>
                                      <p:cBhvr>
                                        <p:cTn id="232" dur="1" fill="hold">
                                          <p:stCondLst>
                                            <p:cond delay="0"/>
                                          </p:stCondLst>
                                        </p:cTn>
                                        <p:tgtEl>
                                          <p:spTgt spid="806176"/>
                                        </p:tgtEl>
                                        <p:attrNameLst>
                                          <p:attrName>style.visibility</p:attrName>
                                        </p:attrNameLst>
                                      </p:cBhvr>
                                      <p:to>
                                        <p:strVal val="visible"/>
                                      </p:to>
                                    </p:set>
                                    <p:animEffect transition="in" filter="wipe(left)">
                                      <p:cBhvr>
                                        <p:cTn id="233" dur="500"/>
                                        <p:tgtEl>
                                          <p:spTgt spid="806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168" grpId="0"/>
      <p:bldP spid="806169" grpId="0"/>
      <p:bldP spid="806170" grpId="0"/>
      <p:bldP spid="806171" grpId="0"/>
      <p:bldP spid="806172" grpId="0"/>
      <p:bldP spid="806173" grpId="0"/>
      <p:bldP spid="806174" grpId="0"/>
      <p:bldP spid="806175" grpId="0"/>
      <p:bldP spid="806176" grpId="0"/>
      <p:bldP spid="806225" grpId="0"/>
      <p:bldP spid="806225" grpId="1"/>
      <p:bldP spid="806227" grpId="0" animBg="1"/>
      <p:bldP spid="806228" grpId="0"/>
      <p:bldP spid="806229" grpId="0"/>
      <p:bldP spid="806229" grpId="1"/>
      <p:bldP spid="806229" grpId="2"/>
      <p:bldP spid="806229" grpId="3"/>
      <p:bldP spid="806229" grpId="4"/>
      <p:bldP spid="806229" grpId="5"/>
      <p:bldP spid="806229" grpId="6"/>
      <p:bldP spid="806230" grpId="0" animBg="1"/>
      <p:bldP spid="806230" grpId="1" animBg="1"/>
      <p:bldP spid="806231" grpId="0"/>
      <p:bldP spid="806231" grpId="1"/>
      <p:bldP spid="806231" grpId="2"/>
      <p:bldP spid="806231" grpId="3"/>
      <p:bldP spid="806231" grpId="4"/>
      <p:bldP spid="806231" grpId="5"/>
      <p:bldP spid="806232" grpId="0" animBg="1"/>
      <p:bldP spid="806232" grpId="1" animBg="1"/>
      <p:bldP spid="806233" grpId="0"/>
      <p:bldP spid="806233" grpId="1"/>
      <p:bldP spid="806234" grpId="0"/>
      <p:bldP spid="806234" grpId="1"/>
      <p:bldP spid="806235" grpId="0" animBg="1"/>
      <p:bldP spid="806235" grpId="1" animBg="1"/>
      <p:bldP spid="806236" grpId="0" animBg="1"/>
      <p:bldP spid="806236" grpId="1" animBg="1"/>
      <p:bldP spid="806237" grpId="0" animBg="1"/>
      <p:bldP spid="806237" grpId="1" animBg="1"/>
      <p:bldP spid="806238" grpId="0"/>
      <p:bldP spid="806239" grpId="0"/>
      <p:bldP spid="806240" grpId="0" animBg="1"/>
      <p:bldP spid="806240" grpId="1" animBg="1"/>
      <p:bldP spid="806241" grpId="0" animBg="1"/>
      <p:bldP spid="806242" grpId="0" animBg="1"/>
      <p:bldP spid="806243" grpId="0"/>
      <p:bldP spid="806244" grpId="0"/>
      <p:bldP spid="806245" grpId="0"/>
      <p:bldP spid="80624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zh-CN" altLang="en-US"/>
              <a:t>回顾：有向图</a:t>
            </a:r>
            <a:r>
              <a:rPr lang="zh-CN" altLang="en-US">
                <a:solidFill>
                  <a:schemeClr val="bg2">
                    <a:lumMod val="10000"/>
                  </a:schemeClr>
                </a:solidFill>
              </a:rPr>
              <a:t>邻接表的数据结构</a:t>
            </a:r>
            <a:endParaRPr lang="zh-CN" altLang="en-US" dirty="0">
              <a:solidFill>
                <a:schemeClr val="bg2">
                  <a:lumMod val="10000"/>
                </a:schemeClr>
              </a:solidFill>
            </a:endParaRPr>
          </a:p>
        </p:txBody>
      </p:sp>
      <p:sp>
        <p:nvSpPr>
          <p:cNvPr id="690179" name="Rectangle 3"/>
          <p:cNvSpPr>
            <a:spLocks noGrp="1" noChangeArrowheads="1"/>
          </p:cNvSpPr>
          <p:nvPr>
            <p:ph idx="1"/>
          </p:nvPr>
        </p:nvSpPr>
        <p:spPr>
          <a:xfrm>
            <a:off x="0" y="872716"/>
            <a:ext cx="9144000" cy="5959884"/>
          </a:xfrm>
        </p:spPr>
        <p:txBody>
          <a:bodyPr>
            <a:noAutofit/>
          </a:bodyPr>
          <a:lstStyle/>
          <a:p>
            <a:pPr marL="0" indent="0" eaLnBrk="1" hangingPunct="1">
              <a:lnSpc>
                <a:spcPct val="145000"/>
              </a:lnSpc>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typedef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struct node</a:t>
            </a:r>
            <a:r>
              <a:rPr kumimoji="1" lang="en-US" altLang="zh-CN" b="1">
                <a:latin typeface="Verdana" panose="020B0604030504040204" pitchFamily="34" charset="0"/>
                <a:ea typeface="Verdana" panose="020B0604030504040204" pitchFamily="34" charset="0"/>
                <a:cs typeface="Verdana" panose="020B0604030504040204" pitchFamily="34" charset="0"/>
              </a:rPr>
              <a:t>{</a:t>
            </a:r>
          </a:p>
          <a:p>
            <a:pPr marL="0" indent="0" eaLnBrk="1" hangingPunct="1">
              <a:lnSpc>
                <a:spcPct val="145000"/>
              </a:lnSpc>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      int adjvex;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邻接点</a:t>
            </a:r>
          </a:p>
          <a:p>
            <a:pPr marL="0" indent="0" eaLnBrk="1" hangingPunct="1">
              <a:lnSpc>
                <a:spcPct val="145000"/>
              </a:lnSpc>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struct node *</a:t>
            </a:r>
            <a:r>
              <a:rPr kumimoji="1" lang="en-US" altLang="zh-CN" b="1">
                <a:latin typeface="Verdana" panose="020B0604030504040204" pitchFamily="34" charset="0"/>
                <a:ea typeface="Verdana" panose="020B0604030504040204" pitchFamily="34" charset="0"/>
                <a:cs typeface="Verdana" panose="020B0604030504040204" pitchFamily="34" charset="0"/>
              </a:rPr>
              <a:t>nextarc;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下一邻接点指针</a:t>
            </a:r>
          </a:p>
          <a:p>
            <a:pPr marL="0" indent="0" eaLnBrk="1" hangingPunct="1">
              <a:lnSpc>
                <a:spcPct val="145000"/>
              </a:lnSpc>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latin typeface="Verdana" panose="020B0604030504040204" pitchFamily="34" charset="0"/>
                <a:ea typeface="Verdana" panose="020B0604030504040204" pitchFamily="34" charset="0"/>
                <a:cs typeface="Verdana" panose="020B0604030504040204" pitchFamily="34" charset="0"/>
              </a:rPr>
              <a:t>int nv, ne;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数据域</a:t>
            </a:r>
          </a:p>
          <a:p>
            <a:pPr marL="0" indent="0" eaLnBrk="1" hangingPunct="1">
              <a:lnSpc>
                <a:spcPct val="145000"/>
              </a:lnSpc>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a:t>
            </a:r>
            <a:r>
              <a:rPr kumimoji="1"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ENode</a:t>
            </a:r>
            <a:r>
              <a:rPr kumimoji="1" lang="zh-CN" altLang="en-US" b="1">
                <a:latin typeface="Verdana" panose="020B0604030504040204" pitchFamily="34" charset="0"/>
                <a:cs typeface="Verdana" panose="020B0604030504040204" pitchFamily="34" charset="0"/>
              </a:rPr>
              <a:t>；      </a:t>
            </a:r>
            <a:endParaRPr kumimoji="1" lang="en-US" altLang="zh-CN" b="1">
              <a:latin typeface="Verdana" panose="020B0604030504040204" pitchFamily="34" charset="0"/>
              <a:cs typeface="Verdana" panose="020B0604030504040204" pitchFamily="34" charset="0"/>
            </a:endParaRPr>
          </a:p>
          <a:p>
            <a:pPr marL="0" indent="0" eaLnBrk="1" hangingPunct="1">
              <a:lnSpc>
                <a:spcPct val="145000"/>
              </a:lnSpc>
              <a:buClr>
                <a:srgbClr val="FF0000"/>
              </a:buClr>
              <a:buNone/>
            </a:pPr>
            <a:endParaRPr kumimoji="1" lang="zh-CN" altLang="en-US" b="1">
              <a:latin typeface="Verdana" panose="020B0604030504040204" pitchFamily="34" charset="0"/>
              <a:cs typeface="Verdana" panose="020B0604030504040204" pitchFamily="34" charset="0"/>
            </a:endParaRPr>
          </a:p>
          <a:p>
            <a:pPr marL="0" indent="0" eaLnBrk="1" hangingPunct="1">
              <a:lnSpc>
                <a:spcPct val="145000"/>
              </a:lnSpc>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typedef struct vnode{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表头结点</a:t>
            </a:r>
          </a:p>
          <a:p>
            <a:pPr marL="0" indent="0" eaLnBrk="1" hangingPunct="1">
              <a:lnSpc>
                <a:spcPct val="145000"/>
              </a:lnSpc>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latin typeface="Verdana" panose="020B0604030504040204" pitchFamily="34" charset="0"/>
                <a:ea typeface="Verdana" panose="020B0604030504040204" pitchFamily="34" charset="0"/>
                <a:cs typeface="Verdana" panose="020B0604030504040204" pitchFamily="34" charset="0"/>
              </a:rPr>
              <a:t>ElemType data;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顶点域</a:t>
            </a:r>
          </a:p>
          <a:p>
            <a:pPr marL="0" indent="0" eaLnBrk="1" hangingPunct="1">
              <a:lnSpc>
                <a:spcPct val="145000"/>
              </a:lnSpc>
              <a:buClr>
                <a:srgbClr val="FF0000"/>
              </a:buClr>
              <a:buNone/>
            </a:pPr>
            <a:r>
              <a:rPr kumimoji="1" lang="zh-CN" altLang="en-US" b="1">
                <a:latin typeface="Verdana" panose="020B0604030504040204" pitchFamily="34" charset="0"/>
                <a:cs typeface="Verdana" panose="020B0604030504040204" pitchFamily="34" charset="0"/>
              </a:rPr>
              <a:t>      </a:t>
            </a:r>
            <a:r>
              <a:rPr kumimoji="1"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EdgeNode *</a:t>
            </a:r>
            <a:r>
              <a:rPr kumimoji="1" lang="en-US" altLang="zh-CN" b="1">
                <a:latin typeface="Verdana" panose="020B0604030504040204" pitchFamily="34" charset="0"/>
                <a:ea typeface="Verdana" panose="020B0604030504040204" pitchFamily="34" charset="0"/>
                <a:cs typeface="Verdana" panose="020B0604030504040204" pitchFamily="34" charset="0"/>
              </a:rPr>
              <a:t>firstarc;    </a:t>
            </a:r>
            <a:r>
              <a:rPr kumimoji="1" lang="en-US" altLang="zh-CN" b="1">
                <a:solidFill>
                  <a:srgbClr val="006600"/>
                </a:solidFill>
                <a:cs typeface="Verdana" panose="020B0604030504040204" pitchFamily="34" charset="0"/>
              </a:rPr>
              <a:t>// </a:t>
            </a:r>
            <a:r>
              <a:rPr kumimoji="1" lang="zh-CN" altLang="en-US" b="1">
                <a:solidFill>
                  <a:srgbClr val="006600"/>
                </a:solidFill>
                <a:cs typeface="Verdana" panose="020B0604030504040204" pitchFamily="34" charset="0"/>
              </a:rPr>
              <a:t>边的表头指针</a:t>
            </a:r>
          </a:p>
          <a:p>
            <a:pPr marL="0" indent="0" eaLnBrk="1" hangingPunct="1">
              <a:lnSpc>
                <a:spcPct val="145000"/>
              </a:lnSpc>
              <a:buClr>
                <a:srgbClr val="FF0000"/>
              </a:buClr>
              <a:buNone/>
            </a:pPr>
            <a:r>
              <a:rPr kumimoji="1" lang="en-US" altLang="zh-CN" b="1">
                <a:latin typeface="Verdana" panose="020B0604030504040204" pitchFamily="34" charset="0"/>
                <a:ea typeface="Verdana" panose="020B0604030504040204" pitchFamily="34" charset="0"/>
                <a:cs typeface="Verdana" panose="020B0604030504040204" pitchFamily="34" charset="0"/>
              </a:rPr>
              <a:t>}</a:t>
            </a:r>
            <a:r>
              <a:rPr kumimoji="1"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VNode</a:t>
            </a:r>
            <a:r>
              <a:rPr kumimoji="1" lang="en-US" altLang="zh-CN" b="1">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443967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广度优先搜索算法（邻接表）</a:t>
            </a:r>
          </a:p>
        </p:txBody>
      </p:sp>
      <p:sp>
        <p:nvSpPr>
          <p:cNvPr id="3" name="内容占位符 2"/>
          <p:cNvSpPr>
            <a:spLocks noGrp="1"/>
          </p:cNvSpPr>
          <p:nvPr>
            <p:ph idx="1"/>
          </p:nvPr>
        </p:nvSpPr>
        <p:spPr>
          <a:xfrm>
            <a:off x="0" y="784274"/>
            <a:ext cx="9144000" cy="6093296"/>
          </a:xfrm>
        </p:spPr>
        <p:txBody>
          <a:bodyPr>
            <a:noAutofit/>
          </a:bodyPr>
          <a:lstStyle/>
          <a:p>
            <a:pPr marL="0" indent="0">
              <a:lnSpc>
                <a:spcPct val="100000"/>
              </a:lnSpc>
              <a:buNone/>
            </a:pPr>
            <a:r>
              <a:rPr lang="en-US" altLang="zh-CN" b="1">
                <a:latin typeface="Verdana" panose="020B0604030504040204" pitchFamily="34" charset="0"/>
                <a:ea typeface="Verdana" panose="020B0604030504040204" pitchFamily="34" charset="0"/>
                <a:cs typeface="Verdana" panose="020B0604030504040204" pitchFamily="34" charset="0"/>
              </a:rPr>
              <a:t>void </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BFS</a:t>
            </a:r>
            <a:r>
              <a:rPr lang="en-US" altLang="zh-CN" b="1">
                <a:latin typeface="Verdana" panose="020B0604030504040204" pitchFamily="34" charset="0"/>
                <a:ea typeface="Verdana" panose="020B0604030504040204" pitchFamily="34" charset="0"/>
                <a:cs typeface="Verdana" panose="020B0604030504040204" pitchFamily="34" charset="0"/>
              </a:rPr>
              <a:t>(</a:t>
            </a:r>
            <a:r>
              <a:rPr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TGraph *</a:t>
            </a:r>
            <a:r>
              <a:rPr lang="en-US" altLang="zh-CN" b="1">
                <a:latin typeface="Verdana" panose="020B0604030504040204" pitchFamily="34" charset="0"/>
                <a:ea typeface="Verdana" panose="020B0604030504040204" pitchFamily="34" charset="0"/>
                <a:cs typeface="Verdana" panose="020B0604030504040204" pitchFamily="34" charset="0"/>
              </a:rPr>
              <a:t>G,int *visited, int k){</a:t>
            </a:r>
          </a:p>
          <a:p>
            <a:pPr marL="0" indent="0">
              <a:lnSpc>
                <a:spcPct val="100000"/>
              </a:lnSpc>
              <a:buNone/>
            </a:pPr>
            <a:r>
              <a:rPr lang="en-US" altLang="zh-CN" b="1">
                <a:latin typeface="Verdana" panose="020B0604030504040204" pitchFamily="34" charset="0"/>
                <a:ea typeface="Verdana" panose="020B0604030504040204" pitchFamily="34" charset="0"/>
                <a:cs typeface="Verdana" panose="020B0604030504040204" pitchFamily="34" charset="0"/>
              </a:rPr>
              <a:t>    int i; </a:t>
            </a:r>
            <a:r>
              <a:rPr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ENode *</a:t>
            </a:r>
            <a:r>
              <a:rPr lang="en-US" altLang="zh-CN" b="1">
                <a:latin typeface="Verdana" panose="020B0604030504040204" pitchFamily="34" charset="0"/>
                <a:ea typeface="Verdana" panose="020B0604030504040204" pitchFamily="34" charset="0"/>
                <a:cs typeface="Verdana" panose="020B0604030504040204" pitchFamily="34" charset="0"/>
              </a:rPr>
              <a:t>p; </a:t>
            </a:r>
            <a:r>
              <a:rPr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PQue</a:t>
            </a:r>
            <a:r>
              <a:rPr lang="en-US" altLang="zh-CN" b="1">
                <a:latin typeface="Verdana" panose="020B0604030504040204" pitchFamily="34" charset="0"/>
                <a:ea typeface="Verdana" panose="020B0604030504040204" pitchFamily="34" charset="0"/>
                <a:cs typeface="Verdana" panose="020B0604030504040204" pitchFamily="34" charset="0"/>
              </a:rPr>
              <a:t> que = </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init_que</a:t>
            </a:r>
            <a:r>
              <a:rPr lang="en-US" altLang="zh-CN" b="1">
                <a:latin typeface="Verdana" panose="020B0604030504040204" pitchFamily="34" charset="0"/>
                <a:ea typeface="Verdana" panose="020B0604030504040204" pitchFamily="34" charset="0"/>
                <a:cs typeface="Verdana" panose="020B0604030504040204" pitchFamily="34" charset="0"/>
              </a:rPr>
              <a:t>(M);</a:t>
            </a:r>
          </a:p>
          <a:p>
            <a:pPr marL="0" indent="0">
              <a:lnSpc>
                <a:spcPct val="100000"/>
              </a:lnSpc>
              <a:buNone/>
            </a:pPr>
            <a:r>
              <a:rPr lang="en-US" altLang="zh-CN" b="1">
                <a:latin typeface="Verdana" panose="020B0604030504040204" pitchFamily="34" charset="0"/>
                <a:ea typeface="Verdana" panose="020B0604030504040204" pitchFamily="34" charset="0"/>
                <a:cs typeface="Verdana" panose="020B0604030504040204" pitchFamily="34" charset="0"/>
              </a:rPr>
              <a:t>    printf("visit: %c",G-&gt;adjlist[i].data);</a:t>
            </a:r>
          </a:p>
          <a:p>
            <a:pPr marL="0" indent="0">
              <a:lnSpc>
                <a:spcPct val="100000"/>
              </a:lnSpc>
              <a:buNone/>
            </a:pPr>
            <a:r>
              <a:rPr lang="en-US" altLang="zh-CN" b="1">
                <a:latin typeface="Verdana" panose="020B0604030504040204" pitchFamily="34" charset="0"/>
                <a:ea typeface="Verdana" panose="020B0604030504040204" pitchFamily="34" charset="0"/>
                <a:cs typeface="Verdana" panose="020B0604030504040204" pitchFamily="34" charset="0"/>
              </a:rPr>
              <a:t>    visited[k] = 1; </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enque</a:t>
            </a:r>
            <a:r>
              <a:rPr lang="en-US" altLang="zh-CN" b="1">
                <a:latin typeface="Verdana" panose="020B0604030504040204" pitchFamily="34" charset="0"/>
                <a:ea typeface="Verdana" panose="020B0604030504040204" pitchFamily="34" charset="0"/>
                <a:cs typeface="Verdana" panose="020B0604030504040204" pitchFamily="34" charset="0"/>
              </a:rPr>
              <a:t>(que, k); </a:t>
            </a:r>
          </a:p>
          <a:p>
            <a:pPr marL="0" indent="0">
              <a:lnSpc>
                <a:spcPct val="100000"/>
              </a:lnSpc>
              <a:buNone/>
            </a:pPr>
            <a:r>
              <a:rPr lang="en-US" altLang="zh-CN" b="1">
                <a:latin typeface="Verdana" panose="020B0604030504040204" pitchFamily="34" charset="0"/>
                <a:ea typeface="Verdana" panose="020B0604030504040204" pitchFamily="34" charset="0"/>
                <a:cs typeface="Verdana" panose="020B0604030504040204" pitchFamily="34" charset="0"/>
              </a:rPr>
              <a:t>    while(!</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is_empty</a:t>
            </a:r>
            <a:r>
              <a:rPr lang="en-US" altLang="zh-CN" b="1">
                <a:latin typeface="Verdana" panose="020B0604030504040204" pitchFamily="34" charset="0"/>
                <a:ea typeface="Verdana" panose="020B0604030504040204" pitchFamily="34" charset="0"/>
                <a:cs typeface="Verdana" panose="020B0604030504040204" pitchFamily="34" charset="0"/>
              </a:rPr>
              <a:t>(que)){</a:t>
            </a:r>
          </a:p>
          <a:p>
            <a:pPr marL="0" indent="0">
              <a:lnSpc>
                <a:spcPct val="100000"/>
              </a:lnSpc>
              <a:buNone/>
            </a:pPr>
            <a:r>
              <a:rPr lang="en-US" altLang="zh-CN" b="1">
                <a:latin typeface="Verdana" panose="020B0604030504040204" pitchFamily="34" charset="0"/>
                <a:ea typeface="Verdana" panose="020B0604030504040204" pitchFamily="34" charset="0"/>
                <a:cs typeface="Verdana" panose="020B0604030504040204" pitchFamily="34" charset="0"/>
              </a:rPr>
              <a:t>        i = </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deque</a:t>
            </a:r>
            <a:r>
              <a:rPr lang="en-US" altLang="zh-CN" b="1">
                <a:latin typeface="Verdana" panose="020B0604030504040204" pitchFamily="34" charset="0"/>
                <a:ea typeface="Verdana" panose="020B0604030504040204" pitchFamily="34" charset="0"/>
                <a:cs typeface="Verdana" panose="020B0604030504040204" pitchFamily="34" charset="0"/>
              </a:rPr>
              <a:t>(que); p = G-&gt;adjlist[i].firstarc;</a:t>
            </a:r>
          </a:p>
          <a:p>
            <a:pPr marL="0" indent="0">
              <a:lnSpc>
                <a:spcPct val="100000"/>
              </a:lnSpc>
              <a:buNone/>
            </a:pPr>
            <a:r>
              <a:rPr lang="en-US" altLang="zh-CN" b="1">
                <a:latin typeface="Verdana" panose="020B0604030504040204" pitchFamily="34" charset="0"/>
                <a:ea typeface="Verdana" panose="020B0604030504040204" pitchFamily="34" charset="0"/>
                <a:cs typeface="Verdana" panose="020B0604030504040204" pitchFamily="34" charset="0"/>
              </a:rPr>
              <a:t>        while(p) {    </a:t>
            </a:r>
            <a:r>
              <a:rPr lang="en-US" altLang="zh-CN" b="1">
                <a:solidFill>
                  <a:srgbClr val="006600"/>
                </a:solidFill>
                <a:cs typeface="Verdana" panose="020B0604030504040204" pitchFamily="34" charset="0"/>
              </a:rPr>
              <a:t>// </a:t>
            </a:r>
            <a:r>
              <a:rPr lang="zh-CN" altLang="en-US" b="1">
                <a:solidFill>
                  <a:srgbClr val="006600"/>
                </a:solidFill>
                <a:cs typeface="Verdana" panose="020B0604030504040204" pitchFamily="34" charset="0"/>
              </a:rPr>
              <a:t>依次搜索</a:t>
            </a:r>
            <a:r>
              <a:rPr lang="en-US" altLang="zh-CN" b="1">
                <a:solidFill>
                  <a:srgbClr val="006600"/>
                </a:solidFill>
                <a:cs typeface="Verdana" panose="020B0604030504040204" pitchFamily="34" charset="0"/>
              </a:rPr>
              <a:t>vi</a:t>
            </a:r>
            <a:r>
              <a:rPr lang="zh-CN" altLang="en-US" b="1">
                <a:solidFill>
                  <a:srgbClr val="006600"/>
                </a:solidFill>
                <a:cs typeface="Verdana" panose="020B0604030504040204" pitchFamily="34" charset="0"/>
              </a:rPr>
              <a:t>的邻接点 </a:t>
            </a:r>
          </a:p>
          <a:p>
            <a:pPr marL="0" indent="0">
              <a:lnSpc>
                <a:spcPct val="100000"/>
              </a:lnSpc>
              <a:buNone/>
            </a:pPr>
            <a:r>
              <a:rPr lang="zh-CN" altLang="en-US" b="1">
                <a:latin typeface="Verdana" panose="020B0604030504040204" pitchFamily="34" charset="0"/>
                <a:cs typeface="Verdana" panose="020B0604030504040204" pitchFamily="34" charset="0"/>
              </a:rPr>
              <a:t>            </a:t>
            </a:r>
            <a:r>
              <a:rPr lang="en-US" altLang="zh-CN" b="1">
                <a:latin typeface="Verdana" panose="020B0604030504040204" pitchFamily="34" charset="0"/>
                <a:ea typeface="Verdana" panose="020B0604030504040204" pitchFamily="34" charset="0"/>
                <a:cs typeface="Verdana" panose="020B0604030504040204" pitchFamily="34" charset="0"/>
              </a:rPr>
              <a:t>if(!visited[p-&gt;adjvex]) {</a:t>
            </a:r>
          </a:p>
          <a:p>
            <a:pPr marL="0" indent="0">
              <a:lnSpc>
                <a:spcPct val="100000"/>
              </a:lnSpc>
              <a:buNone/>
            </a:pPr>
            <a:r>
              <a:rPr lang="en-US" altLang="zh-CN" b="1">
                <a:latin typeface="Verdana" panose="020B0604030504040204" pitchFamily="34" charset="0"/>
                <a:ea typeface="Verdana" panose="020B0604030504040204" pitchFamily="34" charset="0"/>
                <a:cs typeface="Verdana" panose="020B0604030504040204" pitchFamily="34" charset="0"/>
              </a:rPr>
              <a:t>                printf("visit: %c", p-&gt;adjvex); </a:t>
            </a:r>
            <a:r>
              <a:rPr lang="en-US" altLang="zh-CN" b="1">
                <a:solidFill>
                  <a:srgbClr val="006600"/>
                </a:solidFill>
                <a:cs typeface="Verdana" panose="020B0604030504040204" pitchFamily="34" charset="0"/>
              </a:rPr>
              <a:t>// </a:t>
            </a:r>
            <a:r>
              <a:rPr lang="zh-CN" altLang="en-US" b="1">
                <a:solidFill>
                  <a:srgbClr val="006600"/>
                </a:solidFill>
                <a:cs typeface="Verdana" panose="020B0604030504040204" pitchFamily="34" charset="0"/>
              </a:rPr>
              <a:t>访问</a:t>
            </a:r>
            <a:r>
              <a:rPr lang="en-US" altLang="zh-CN" b="1">
                <a:solidFill>
                  <a:srgbClr val="006600"/>
                </a:solidFill>
                <a:cs typeface="Verdana" panose="020B0604030504040204" pitchFamily="34" charset="0"/>
              </a:rPr>
              <a:t>vj </a:t>
            </a:r>
          </a:p>
          <a:p>
            <a:pPr marL="0" indent="0">
              <a:lnSpc>
                <a:spcPct val="100000"/>
              </a:lnSpc>
              <a:buNone/>
            </a:pPr>
            <a:r>
              <a:rPr lang="en-US" altLang="zh-CN" b="1">
                <a:latin typeface="Verdana" panose="020B0604030504040204" pitchFamily="34" charset="0"/>
                <a:ea typeface="Verdana" panose="020B0604030504040204" pitchFamily="34" charset="0"/>
                <a:cs typeface="Verdana" panose="020B0604030504040204" pitchFamily="34" charset="0"/>
              </a:rPr>
              <a:t>                visited[p-&gt;adivex] = 1;</a:t>
            </a:r>
          </a:p>
          <a:p>
            <a:pPr marL="0" indent="0">
              <a:lnSpc>
                <a:spcPct val="100000"/>
              </a:lnSpc>
              <a:buNone/>
            </a:pPr>
            <a:r>
              <a:rPr lang="en-US" altLang="zh-CN" b="1">
                <a:latin typeface="Verdana" panose="020B0604030504040204" pitchFamily="34" charset="0"/>
                <a:ea typeface="Verdana" panose="020B0604030504040204" pitchFamily="34" charset="0"/>
                <a:cs typeface="Verdana" panose="020B0604030504040204" pitchFamily="34" charset="0"/>
              </a:rPr>
              <a:t>                </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enque</a:t>
            </a:r>
            <a:r>
              <a:rPr lang="en-US" altLang="zh-CN" b="1">
                <a:latin typeface="Verdana" panose="020B0604030504040204" pitchFamily="34" charset="0"/>
                <a:ea typeface="Verdana" panose="020B0604030504040204" pitchFamily="34" charset="0"/>
                <a:cs typeface="Verdana" panose="020B0604030504040204" pitchFamily="34" charset="0"/>
              </a:rPr>
              <a:t>(que, p-&gt;adjvex); </a:t>
            </a:r>
            <a:r>
              <a:rPr lang="zh-CN" altLang="en-US" b="1">
                <a:latin typeface="Verdana" panose="020B0604030504040204" pitchFamily="34" charset="0"/>
                <a:cs typeface="Verdana" panose="020B0604030504040204" pitchFamily="34" charset="0"/>
              </a:rPr>
              <a:t> </a:t>
            </a:r>
          </a:p>
          <a:p>
            <a:pPr marL="0" indent="0">
              <a:lnSpc>
                <a:spcPct val="100000"/>
              </a:lnSpc>
              <a:buNone/>
            </a:pPr>
            <a:r>
              <a:rPr lang="zh-CN" altLang="en-US" b="1">
                <a:latin typeface="Verdana" panose="020B0604030504040204" pitchFamily="34" charset="0"/>
                <a:cs typeface="Verdana" panose="020B0604030504040204" pitchFamily="34" charset="0"/>
              </a:rPr>
              <a:t>            </a:t>
            </a:r>
            <a:r>
              <a:rPr lang="en-US" altLang="zh-CN" b="1">
                <a:latin typeface="Verdana" panose="020B0604030504040204" pitchFamily="34" charset="0"/>
                <a:ea typeface="Verdana" panose="020B0604030504040204" pitchFamily="34" charset="0"/>
                <a:cs typeface="Verdana" panose="020B0604030504040204" pitchFamily="34" charset="0"/>
              </a:rPr>
              <a:t>} </a:t>
            </a:r>
          </a:p>
          <a:p>
            <a:pPr marL="0" indent="0">
              <a:lnSpc>
                <a:spcPct val="100000"/>
              </a:lnSpc>
              <a:buNone/>
            </a:pPr>
            <a:r>
              <a:rPr lang="en-US" altLang="zh-CN" b="1">
                <a:latin typeface="Verdana" panose="020B0604030504040204" pitchFamily="34" charset="0"/>
                <a:ea typeface="Verdana" panose="020B0604030504040204" pitchFamily="34" charset="0"/>
                <a:cs typeface="Verdana" panose="020B0604030504040204" pitchFamily="34" charset="0"/>
              </a:rPr>
              <a:t>            p = p-&gt;nextarc; </a:t>
            </a:r>
            <a:r>
              <a:rPr lang="en-US" altLang="zh-CN" b="1">
                <a:solidFill>
                  <a:srgbClr val="006600"/>
                </a:solidFill>
                <a:cs typeface="Verdana" panose="020B0604030504040204" pitchFamily="34" charset="0"/>
              </a:rPr>
              <a:t>// </a:t>
            </a:r>
            <a:r>
              <a:rPr lang="zh-CN" altLang="en-US" b="1">
                <a:solidFill>
                  <a:srgbClr val="006600"/>
                </a:solidFill>
                <a:cs typeface="Verdana" panose="020B0604030504040204" pitchFamily="34" charset="0"/>
              </a:rPr>
              <a:t>找</a:t>
            </a:r>
            <a:r>
              <a:rPr lang="en-US" altLang="zh-CN" b="1">
                <a:solidFill>
                  <a:srgbClr val="006600"/>
                </a:solidFill>
                <a:cs typeface="Verdana" panose="020B0604030504040204" pitchFamily="34" charset="0"/>
              </a:rPr>
              <a:t>vi</a:t>
            </a:r>
            <a:r>
              <a:rPr lang="zh-CN" altLang="en-US" b="1">
                <a:solidFill>
                  <a:srgbClr val="006600"/>
                </a:solidFill>
                <a:cs typeface="Verdana" panose="020B0604030504040204" pitchFamily="34" charset="0"/>
              </a:rPr>
              <a:t>的下一个邻接点 </a:t>
            </a:r>
          </a:p>
          <a:p>
            <a:pPr marL="0" indent="0">
              <a:lnSpc>
                <a:spcPct val="100000"/>
              </a:lnSpc>
              <a:buNone/>
            </a:pPr>
            <a:r>
              <a:rPr lang="zh-CN" altLang="en-US" b="1">
                <a:latin typeface="Verdana" panose="020B0604030504040204" pitchFamily="34" charset="0"/>
                <a:cs typeface="Verdana" panose="020B0604030504040204" pitchFamily="34" charset="0"/>
              </a:rPr>
              <a:t>        </a:t>
            </a:r>
            <a:r>
              <a:rPr lang="en-US" altLang="zh-CN" b="1">
                <a:latin typeface="Verdana" panose="020B0604030504040204" pitchFamily="34" charset="0"/>
                <a:ea typeface="Verdana" panose="020B0604030504040204" pitchFamily="34" charset="0"/>
                <a:cs typeface="Verdana" panose="020B0604030504040204" pitchFamily="34" charset="0"/>
              </a:rPr>
              <a:t>}</a:t>
            </a:r>
          </a:p>
          <a:p>
            <a:pPr marL="0" indent="0">
              <a:lnSpc>
                <a:spcPct val="100000"/>
              </a:lnSpc>
              <a:buNone/>
            </a:pPr>
            <a:r>
              <a:rPr lang="en-US" altLang="zh-CN" b="1">
                <a:latin typeface="Verdana" panose="020B0604030504040204" pitchFamily="34" charset="0"/>
                <a:ea typeface="Verdana" panose="020B0604030504040204" pitchFamily="34" charset="0"/>
                <a:cs typeface="Verdana" panose="020B0604030504040204" pitchFamily="34" charset="0"/>
              </a:rPr>
              <a:t>    } </a:t>
            </a:r>
          </a:p>
          <a:p>
            <a:pPr marL="0" indent="0">
              <a:lnSpc>
                <a:spcPct val="100000"/>
              </a:lnSpc>
              <a:buNone/>
            </a:pPr>
            <a:r>
              <a:rPr lang="en-US" altLang="zh-CN" b="1">
                <a:latin typeface="Verdana" panose="020B0604030504040204" pitchFamily="34" charset="0"/>
                <a:ea typeface="Verdana" panose="020B0604030504040204" pitchFamily="34" charset="0"/>
                <a:cs typeface="Verdana" panose="020B0604030504040204" pitchFamily="34" charset="0"/>
              </a:rPr>
              <a:t>}</a:t>
            </a:r>
            <a:endParaRPr lang="zh-CN" altLang="en-US" b="1">
              <a:latin typeface="Verdana" panose="020B0604030504040204" pitchFamily="34" charset="0"/>
              <a:cs typeface="Verdana" panose="020B0604030504040204" pitchFamily="34" charset="0"/>
            </a:endParaRPr>
          </a:p>
        </p:txBody>
      </p:sp>
      <p:sp>
        <p:nvSpPr>
          <p:cNvPr id="4" name="Rectangle 4"/>
          <p:cNvSpPr>
            <a:spLocks noChangeArrowheads="1"/>
          </p:cNvSpPr>
          <p:nvPr/>
        </p:nvSpPr>
        <p:spPr bwMode="auto">
          <a:xfrm>
            <a:off x="1368623" y="5653174"/>
            <a:ext cx="7235825" cy="692150"/>
          </a:xfrm>
          <a:prstGeom prst="rect">
            <a:avLst/>
          </a:prstGeom>
          <a:noFill/>
          <a:ln w="38100">
            <a:noFill/>
            <a:miter lim="800000"/>
            <a:headEnd/>
            <a:tailEnd/>
          </a:ln>
          <a:effectLst/>
          <a:extLst/>
        </p:spPr>
        <p:txBody>
          <a:bodyPr/>
          <a:lstStyle/>
          <a:p>
            <a:pPr>
              <a:lnSpc>
                <a:spcPct val="140000"/>
              </a:lnSpc>
            </a:pPr>
            <a:r>
              <a:rPr lang="zh-CN" altLang="en-US" sz="2400" b="1" dirty="0">
                <a:solidFill>
                  <a:srgbClr val="FF0000"/>
                </a:solidFill>
                <a:latin typeface="微软雅黑" panose="020B0503020204020204" pitchFamily="34" charset="-122"/>
                <a:ea typeface="微软雅黑" panose="020B0503020204020204" pitchFamily="34" charset="-122"/>
              </a:rPr>
              <a:t>思考：若图不是连通图，如何进行广度优先遍历？</a:t>
            </a:r>
          </a:p>
        </p:txBody>
      </p:sp>
      <p:sp>
        <p:nvSpPr>
          <p:cNvPr id="5" name="矩形 4"/>
          <p:cNvSpPr/>
          <p:nvPr/>
        </p:nvSpPr>
        <p:spPr>
          <a:xfrm>
            <a:off x="4427984" y="6212740"/>
            <a:ext cx="4608512" cy="564632"/>
          </a:xfrm>
          <a:prstGeom prst="rect">
            <a:avLst/>
          </a:prstGeom>
        </p:spPr>
        <p:txBody>
          <a:bodyPr wrap="none">
            <a:noAutofit/>
          </a:bodyPr>
          <a:lstStyle/>
          <a:p>
            <a:pPr marL="0" lvl="1" algn="r">
              <a:spcBef>
                <a:spcPts val="0"/>
              </a:spcBef>
            </a:pPr>
            <a:r>
              <a:rPr lang="zh-CN" altLang="en-US" sz="2800" b="1" kern="0">
                <a:latin typeface="微软雅黑" panose="020B0503020204020204" pitchFamily="34" charset="-122"/>
                <a:ea typeface="微软雅黑" panose="020B0503020204020204" pitchFamily="34" charset="-122"/>
              </a:rPr>
              <a:t>时间复杂度：</a:t>
            </a:r>
            <a:r>
              <a:rPr lang="en-US" altLang="zh-CN" sz="2800" b="1" kern="0">
                <a:latin typeface="Verdana" panose="020B0604030504040204" pitchFamily="34" charset="0"/>
                <a:ea typeface="Verdana" panose="020B0604030504040204" pitchFamily="34" charset="0"/>
                <a:cs typeface="Verdana" panose="020B0604030504040204" pitchFamily="34" charset="0"/>
              </a:rPr>
              <a:t>O(</a:t>
            </a:r>
            <a:r>
              <a:rPr lang="en-US" altLang="zh-CN" sz="2800" b="1" kern="0">
                <a:solidFill>
                  <a:srgbClr val="3333FF"/>
                </a:solidFill>
                <a:latin typeface="Verdana" panose="020B0604030504040204" pitchFamily="34" charset="0"/>
                <a:ea typeface="Verdana" panose="020B0604030504040204" pitchFamily="34" charset="0"/>
                <a:cs typeface="Verdana" panose="020B0604030504040204" pitchFamily="34" charset="0"/>
              </a:rPr>
              <a:t>n+e</a:t>
            </a:r>
            <a:r>
              <a:rPr lang="en-US" altLang="zh-CN" sz="2800" b="1" kern="0">
                <a:latin typeface="Verdana" panose="020B0604030504040204" pitchFamily="34" charset="0"/>
                <a:ea typeface="Verdana" panose="020B0604030504040204" pitchFamily="34" charset="0"/>
                <a:cs typeface="Verdana" panose="020B0604030504040204" pitchFamily="34" charset="0"/>
              </a:rPr>
              <a:t>)</a:t>
            </a:r>
            <a:endParaRPr lang="zh-CN" altLang="en-US" sz="2800" b="1" kern="0" dirty="0">
              <a:latin typeface="Verdana" panose="020B0604030504040204" pitchFamily="34" charset="0"/>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422178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wipe(left)">
                                      <p:cBhvr>
                                        <p:cTn id="10" dur="500"/>
                                        <p:tgtEl>
                                          <p:spTgt spid="3">
                                            <p:txEl>
                                              <p:pRg st="15" end="1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left)">
                                      <p:cBhvr>
                                        <p:cTn id="30" dur="500"/>
                                        <p:tgtEl>
                                          <p:spTgt spid="3">
                                            <p:txEl>
                                              <p:pRg st="4" end="4"/>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wipe(left)">
                                      <p:cBhvr>
                                        <p:cTn id="33" dur="500"/>
                                        <p:tgtEl>
                                          <p:spTgt spid="3">
                                            <p:txEl>
                                              <p:pRg st="14" end="1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left)">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left)">
                                      <p:cBhvr>
                                        <p:cTn id="46" dur="500"/>
                                        <p:tgtEl>
                                          <p:spTgt spid="3">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wipe(left)">
                                      <p:cBhvr>
                                        <p:cTn id="51" dur="500"/>
                                        <p:tgtEl>
                                          <p:spTgt spid="3">
                                            <p:txEl>
                                              <p:pRg st="7" end="7"/>
                                            </p:txEl>
                                          </p:spTgt>
                                        </p:tgtEl>
                                      </p:cBhvr>
                                    </p:animEffect>
                                  </p:childTnLst>
                                </p:cTn>
                              </p:par>
                              <p:par>
                                <p:cTn id="52" presetID="22" presetClass="entr" presetSubtype="8"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wipe(left)">
                                      <p:cBhvr>
                                        <p:cTn id="54" dur="500"/>
                                        <p:tgtEl>
                                          <p:spTgt spid="3">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wipe(left)">
                                      <p:cBhvr>
                                        <p:cTn id="59" dur="500"/>
                                        <p:tgtEl>
                                          <p:spTgt spid="3">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wipe(left)">
                                      <p:cBhvr>
                                        <p:cTn id="64" dur="500"/>
                                        <p:tgtEl>
                                          <p:spTgt spid="3">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wipe(left)">
                                      <p:cBhvr>
                                        <p:cTn id="69" dur="500"/>
                                        <p:tgtEl>
                                          <p:spTgt spid="3">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
                                            <p:txEl>
                                              <p:pRg st="12" end="12"/>
                                            </p:txEl>
                                          </p:spTgt>
                                        </p:tgtEl>
                                        <p:attrNameLst>
                                          <p:attrName>style.visibility</p:attrName>
                                        </p:attrNameLst>
                                      </p:cBhvr>
                                      <p:to>
                                        <p:strVal val="visible"/>
                                      </p:to>
                                    </p:set>
                                    <p:animEffect transition="in" filter="wipe(left)">
                                      <p:cBhvr>
                                        <p:cTn id="74" dur="500"/>
                                        <p:tgtEl>
                                          <p:spTgt spid="3">
                                            <p:txEl>
                                              <p:pRg st="12" end="1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wipe(left)">
                                      <p:cBhvr>
                                        <p:cTn id="79" dur="500"/>
                                        <p:tgtEl>
                                          <p:spTgt spid="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5"/>
                                        </p:tgtEl>
                                        <p:attrNameLst>
                                          <p:attrName>style.visibility</p:attrName>
                                        </p:attrNameLst>
                                      </p:cBhvr>
                                      <p:to>
                                        <p:strVal val="visible"/>
                                      </p:to>
                                    </p:set>
                                    <p:animEffect transition="in" filter="wipe(left)">
                                      <p:cBhvr>
                                        <p:cTn id="8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143000" y="1752600"/>
            <a:ext cx="68722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05000"/>
              </a:lnSpc>
              <a:spcBef>
                <a:spcPct val="15000"/>
              </a:spcBef>
              <a:buClr>
                <a:srgbClr val="660066"/>
              </a:buClr>
              <a:buSzPct val="55000"/>
              <a:buFont typeface="Wingdings" panose="05000000000000000000" pitchFamily="2" charset="2"/>
              <a:buChar char="n"/>
              <a:defRPr sz="2800" b="1">
                <a:solidFill>
                  <a:schemeClr val="bg2"/>
                </a:solidFill>
                <a:latin typeface="Arial" panose="020B0604020202020204" pitchFamily="34" charset="0"/>
                <a:ea typeface="仿宋_GB2312" pitchFamily="49" charset="-122"/>
              </a:defRPr>
            </a:lvl1pPr>
            <a:lvl2pPr marL="742950" indent="-285750" eaLnBrk="0" hangingPunct="0">
              <a:lnSpc>
                <a:spcPct val="105000"/>
              </a:lnSpc>
              <a:spcBef>
                <a:spcPct val="15000"/>
              </a:spcBef>
              <a:buClr>
                <a:srgbClr val="006600"/>
              </a:buClr>
              <a:buSzPct val="55000"/>
              <a:buFont typeface="Wingdings" panose="05000000000000000000" pitchFamily="2" charset="2"/>
              <a:buChar char="r"/>
              <a:defRPr sz="2800" b="1">
                <a:solidFill>
                  <a:schemeClr val="bg2"/>
                </a:solidFill>
                <a:latin typeface="Times New Roman" panose="02020603050405020304"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anose="05000000000000000000" pitchFamily="2" charset="2"/>
              <a:buChar char="Ø"/>
              <a:defRPr sz="2800" b="1">
                <a:solidFill>
                  <a:schemeClr val="bg2"/>
                </a:solidFill>
                <a:latin typeface="Times New Roman" panose="02020603050405020304"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sz="1800" b="0">
              <a:solidFill>
                <a:schemeClr val="tx1"/>
              </a:solidFill>
              <a:ea typeface="宋体" panose="02010600030101010101" pitchFamily="2" charset="-122"/>
            </a:endParaRPr>
          </a:p>
        </p:txBody>
      </p:sp>
      <p:sp>
        <p:nvSpPr>
          <p:cNvPr id="27663" name="标题 1"/>
          <p:cNvSpPr>
            <a:spLocks noGrp="1"/>
          </p:cNvSpPr>
          <p:nvPr>
            <p:ph type="title"/>
          </p:nvPr>
        </p:nvSpPr>
        <p:spPr/>
        <p:txBody>
          <a:bodyPr/>
          <a:lstStyle/>
          <a:p>
            <a:pPr>
              <a:defRPr/>
            </a:pPr>
            <a:r>
              <a:rPr lang="zh-CN" altLang="en-US">
                <a:solidFill>
                  <a:schemeClr val="bg2">
                    <a:lumMod val="10000"/>
                  </a:schemeClr>
                </a:solidFill>
              </a:rPr>
              <a:t>回顾：图的顺序存</a:t>
            </a:r>
            <a:r>
              <a:rPr lang="zh-CN" altLang="en-US" dirty="0">
                <a:solidFill>
                  <a:schemeClr val="bg2">
                    <a:lumMod val="10000"/>
                  </a:schemeClr>
                </a:solidFill>
              </a:rPr>
              <a:t>储</a:t>
            </a:r>
            <a:r>
              <a:rPr lang="zh-CN" altLang="en-US">
                <a:solidFill>
                  <a:schemeClr val="bg2">
                    <a:lumMod val="10000"/>
                  </a:schemeClr>
                </a:solidFill>
              </a:rPr>
              <a:t>方式</a:t>
            </a:r>
            <a:endParaRPr lang="zh-CN" altLang="en-US" dirty="0">
              <a:solidFill>
                <a:schemeClr val="bg2">
                  <a:lumMod val="10000"/>
                </a:schemeClr>
              </a:solidFill>
            </a:endParaRPr>
          </a:p>
        </p:txBody>
      </p:sp>
      <p:sp>
        <p:nvSpPr>
          <p:cNvPr id="687108" name="Rectangle 4"/>
          <p:cNvSpPr>
            <a:spLocks noGrp="1" noChangeArrowheads="1"/>
          </p:cNvSpPr>
          <p:nvPr>
            <p:ph idx="1"/>
          </p:nvPr>
        </p:nvSpPr>
        <p:spPr/>
        <p:txBody>
          <a:bodyPr>
            <a:noAutofit/>
          </a:bodyPr>
          <a:lstStyle/>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#define  M 100                    </a:t>
            </a:r>
            <a:r>
              <a:rPr lang="en-US" altLang="zh-CN" b="1">
                <a:solidFill>
                  <a:srgbClr val="006600"/>
                </a:solidFill>
                <a:latin typeface="Verdana" panose="020B0604030504040204" pitchFamily="34" charset="0"/>
                <a:ea typeface="Verdana" panose="020B0604030504040204" pitchFamily="34" charset="0"/>
                <a:cs typeface="Verdana" panose="020B0604030504040204" pitchFamily="34" charset="0"/>
              </a:rPr>
              <a:t>// </a:t>
            </a:r>
            <a:r>
              <a:rPr lang="zh-CN" altLang="en-US" b="1">
                <a:solidFill>
                  <a:srgbClr val="006600"/>
                </a:solidFill>
                <a:latin typeface="Verdana" panose="020B0604030504040204" pitchFamily="34" charset="0"/>
                <a:cs typeface="Verdana" panose="020B0604030504040204" pitchFamily="34" charset="0"/>
              </a:rPr>
              <a:t>顶点的最大个数</a:t>
            </a:r>
          </a:p>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typedef struct {</a:t>
            </a:r>
          </a:p>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      ElemType vertex;          </a:t>
            </a:r>
            <a:r>
              <a:rPr lang="en-US" altLang="zh-CN" b="1">
                <a:solidFill>
                  <a:srgbClr val="006600"/>
                </a:solidFill>
                <a:latin typeface="Verdana" panose="020B0604030504040204" pitchFamily="34" charset="0"/>
                <a:ea typeface="Verdana" panose="020B0604030504040204" pitchFamily="34" charset="0"/>
                <a:cs typeface="Verdana" panose="020B0604030504040204" pitchFamily="34" charset="0"/>
              </a:rPr>
              <a:t>// </a:t>
            </a:r>
            <a:r>
              <a:rPr lang="zh-CN" altLang="en-US" b="1">
                <a:solidFill>
                  <a:srgbClr val="006600"/>
                </a:solidFill>
                <a:latin typeface="Verdana" panose="020B0604030504040204" pitchFamily="34" charset="0"/>
                <a:cs typeface="Verdana" panose="020B0604030504040204" pitchFamily="34" charset="0"/>
              </a:rPr>
              <a:t>顶点信息</a:t>
            </a:r>
          </a:p>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TVex</a:t>
            </a:r>
            <a:r>
              <a:rPr lang="en-US" altLang="zh-CN" b="1">
                <a:latin typeface="Verdana" panose="020B0604030504040204" pitchFamily="34" charset="0"/>
                <a:ea typeface="Verdana" panose="020B0604030504040204" pitchFamily="34" charset="0"/>
                <a:cs typeface="Verdana" panose="020B0604030504040204" pitchFamily="34" charset="0"/>
              </a:rPr>
              <a:t>;</a:t>
            </a:r>
          </a:p>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typedef struct {</a:t>
            </a:r>
          </a:p>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      int adj;                           </a:t>
            </a:r>
            <a:r>
              <a:rPr lang="en-US" altLang="zh-CN" b="1">
                <a:solidFill>
                  <a:srgbClr val="006600"/>
                </a:solidFill>
                <a:latin typeface="Verdana" panose="020B0604030504040204" pitchFamily="34" charset="0"/>
                <a:ea typeface="Verdana" panose="020B0604030504040204" pitchFamily="34" charset="0"/>
                <a:cs typeface="Verdana" panose="020B0604030504040204" pitchFamily="34" charset="0"/>
              </a:rPr>
              <a:t>// </a:t>
            </a:r>
            <a:r>
              <a:rPr lang="zh-CN" altLang="en-US" b="1">
                <a:solidFill>
                  <a:srgbClr val="006600"/>
                </a:solidFill>
                <a:latin typeface="Verdana" panose="020B0604030504040204" pitchFamily="34" charset="0"/>
                <a:cs typeface="Verdana" panose="020B0604030504040204" pitchFamily="34" charset="0"/>
              </a:rPr>
              <a:t>弧的信息</a:t>
            </a:r>
          </a:p>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TArc</a:t>
            </a:r>
            <a:r>
              <a:rPr lang="en-US" altLang="zh-CN" b="1">
                <a:latin typeface="Verdana" panose="020B0604030504040204" pitchFamily="34" charset="0"/>
                <a:ea typeface="Verdana" panose="020B0604030504040204" pitchFamily="34" charset="0"/>
                <a:cs typeface="Verdana" panose="020B0604030504040204" pitchFamily="34" charset="0"/>
              </a:rPr>
              <a:t>;</a:t>
            </a:r>
          </a:p>
          <a:p>
            <a:pPr eaLnBrk="1" hangingPunct="1">
              <a:lnSpc>
                <a:spcPct val="145000"/>
              </a:lnSpc>
              <a:spcBef>
                <a:spcPts val="0"/>
              </a:spcBef>
              <a:buClrTx/>
              <a:buSzTx/>
              <a:buNone/>
            </a:pPr>
            <a:r>
              <a:rPr lang="en-US" altLang="zh-CN" b="1">
                <a:latin typeface="Verdana" panose="020B0604030504040204" pitchFamily="34" charset="0"/>
                <a:ea typeface="Verdana" panose="020B0604030504040204" pitchFamily="34" charset="0"/>
                <a:cs typeface="Verdana" panose="020B0604030504040204" pitchFamily="34" charset="0"/>
              </a:rPr>
              <a:t>typedef struct {</a:t>
            </a:r>
          </a:p>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      </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TVex   </a:t>
            </a:r>
            <a:r>
              <a:rPr lang="en-US" altLang="zh-CN" b="1">
                <a:latin typeface="Verdana" panose="020B0604030504040204" pitchFamily="34" charset="0"/>
                <a:ea typeface="Verdana" panose="020B0604030504040204" pitchFamily="34" charset="0"/>
                <a:cs typeface="Verdana" panose="020B0604030504040204" pitchFamily="34" charset="0"/>
              </a:rPr>
              <a:t> vexs[M];   int nv, ne;</a:t>
            </a:r>
          </a:p>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      </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TArc</a:t>
            </a:r>
            <a:r>
              <a:rPr lang="en-US" altLang="zh-CN" b="1">
                <a:latin typeface="Verdana" panose="020B0604030504040204" pitchFamily="34" charset="0"/>
                <a:ea typeface="Verdana" panose="020B0604030504040204" pitchFamily="34" charset="0"/>
                <a:cs typeface="Verdana" panose="020B0604030504040204" pitchFamily="34" charset="0"/>
              </a:rPr>
              <a:t>    arcs[M][M];</a:t>
            </a:r>
          </a:p>
          <a:p>
            <a:pPr eaLnBrk="1" hangingPunct="1">
              <a:lnSpc>
                <a:spcPct val="145000"/>
              </a:lnSpc>
              <a:spcBef>
                <a:spcPts val="0"/>
              </a:spcBef>
              <a:buClrTx/>
              <a:buSzTx/>
              <a:buFontTx/>
              <a:buNone/>
            </a:pPr>
            <a:r>
              <a:rPr lang="en-US" altLang="zh-CN" b="1">
                <a:latin typeface="Verdana" panose="020B0604030504040204" pitchFamily="34" charset="0"/>
                <a:ea typeface="Verdana" panose="020B0604030504040204" pitchFamily="34" charset="0"/>
                <a:cs typeface="Verdana" panose="020B0604030504040204" pitchFamily="34" charset="0"/>
              </a:rPr>
              <a:t>}</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TGraph</a:t>
            </a:r>
            <a:r>
              <a:rPr lang="en-US" altLang="zh-CN" b="1">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8907539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广度优先搜索算法（邻接矩阵）</a:t>
            </a:r>
          </a:p>
        </p:txBody>
      </p:sp>
      <p:sp>
        <p:nvSpPr>
          <p:cNvPr id="3" name="内容占位符 2"/>
          <p:cNvSpPr>
            <a:spLocks noGrp="1"/>
          </p:cNvSpPr>
          <p:nvPr>
            <p:ph idx="1"/>
          </p:nvPr>
        </p:nvSpPr>
        <p:spPr>
          <a:xfrm>
            <a:off x="0" y="784274"/>
            <a:ext cx="9144000" cy="6093296"/>
          </a:xfrm>
        </p:spPr>
        <p:txBody>
          <a:bodyPr>
            <a:noAutofit/>
          </a:bodyPr>
          <a:lstStyle/>
          <a:p>
            <a:pPr marL="0" indent="0">
              <a:lnSpc>
                <a:spcPct val="110000"/>
              </a:lnSpc>
              <a:buNone/>
            </a:pPr>
            <a:r>
              <a:rPr lang="en-US" altLang="zh-CN" b="1">
                <a:latin typeface="Verdana" panose="020B0604030504040204" pitchFamily="34" charset="0"/>
                <a:ea typeface="Verdana" panose="020B0604030504040204" pitchFamily="34" charset="0"/>
                <a:cs typeface="Verdana" panose="020B0604030504040204" pitchFamily="34" charset="0"/>
              </a:rPr>
              <a:t>void </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BFS2</a:t>
            </a:r>
            <a:r>
              <a:rPr lang="en-US" altLang="zh-CN" b="1">
                <a:latin typeface="Verdana" panose="020B0604030504040204" pitchFamily="34" charset="0"/>
                <a:ea typeface="Verdana" panose="020B0604030504040204" pitchFamily="34" charset="0"/>
                <a:cs typeface="Verdana" panose="020B0604030504040204" pitchFamily="34" charset="0"/>
              </a:rPr>
              <a:t>(</a:t>
            </a:r>
            <a:r>
              <a:rPr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TGraph *</a:t>
            </a:r>
            <a:r>
              <a:rPr lang="en-US" altLang="zh-CN" b="1">
                <a:latin typeface="Verdana" panose="020B0604030504040204" pitchFamily="34" charset="0"/>
                <a:ea typeface="Verdana" panose="020B0604030504040204" pitchFamily="34" charset="0"/>
                <a:cs typeface="Verdana" panose="020B0604030504040204" pitchFamily="34" charset="0"/>
              </a:rPr>
              <a:t>G,int *visited, int k){</a:t>
            </a:r>
          </a:p>
          <a:p>
            <a:pPr marL="0" indent="0">
              <a:lnSpc>
                <a:spcPct val="110000"/>
              </a:lnSpc>
              <a:buNone/>
            </a:pPr>
            <a:r>
              <a:rPr lang="en-US" altLang="zh-CN" b="1">
                <a:latin typeface="Verdana" panose="020B0604030504040204" pitchFamily="34" charset="0"/>
                <a:ea typeface="Verdana" panose="020B0604030504040204" pitchFamily="34" charset="0"/>
                <a:cs typeface="Verdana" panose="020B0604030504040204" pitchFamily="34" charset="0"/>
              </a:rPr>
              <a:t>    int i, j;  </a:t>
            </a:r>
            <a:r>
              <a:rPr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PQue</a:t>
            </a:r>
            <a:r>
              <a:rPr lang="en-US" altLang="zh-CN" b="1">
                <a:latin typeface="Verdana" panose="020B0604030504040204" pitchFamily="34" charset="0"/>
                <a:ea typeface="Verdana" panose="020B0604030504040204" pitchFamily="34" charset="0"/>
                <a:cs typeface="Verdana" panose="020B0604030504040204" pitchFamily="34" charset="0"/>
              </a:rPr>
              <a:t> que = </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init_que</a:t>
            </a:r>
            <a:r>
              <a:rPr lang="en-US" altLang="zh-CN" b="1">
                <a:latin typeface="Verdana" panose="020B0604030504040204" pitchFamily="34" charset="0"/>
                <a:ea typeface="Verdana" panose="020B0604030504040204" pitchFamily="34" charset="0"/>
                <a:cs typeface="Verdana" panose="020B0604030504040204" pitchFamily="34" charset="0"/>
              </a:rPr>
              <a:t>(M);</a:t>
            </a:r>
          </a:p>
          <a:p>
            <a:pPr marL="0" indent="0">
              <a:lnSpc>
                <a:spcPct val="110000"/>
              </a:lnSpc>
              <a:buNone/>
            </a:pPr>
            <a:r>
              <a:rPr lang="en-US" altLang="zh-CN" b="1">
                <a:latin typeface="Verdana" panose="020B0604030504040204" pitchFamily="34" charset="0"/>
                <a:ea typeface="Verdana" panose="020B0604030504040204" pitchFamily="34" charset="0"/>
                <a:cs typeface="Verdana" panose="020B0604030504040204" pitchFamily="34" charset="0"/>
              </a:rPr>
              <a:t>    printf("visit: %c", G-&gt;vexs[k]);</a:t>
            </a:r>
          </a:p>
          <a:p>
            <a:pPr marL="0" indent="0">
              <a:lnSpc>
                <a:spcPct val="110000"/>
              </a:lnSpc>
              <a:buNone/>
            </a:pPr>
            <a:r>
              <a:rPr lang="en-US" altLang="zh-CN" b="1">
                <a:latin typeface="Verdana" panose="020B0604030504040204" pitchFamily="34" charset="0"/>
                <a:ea typeface="Verdana" panose="020B0604030504040204" pitchFamily="34" charset="0"/>
                <a:cs typeface="Verdana" panose="020B0604030504040204" pitchFamily="34" charset="0"/>
              </a:rPr>
              <a:t>    visited[k] = 1; </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enque</a:t>
            </a:r>
            <a:r>
              <a:rPr lang="en-US" altLang="zh-CN" b="1">
                <a:latin typeface="Verdana" panose="020B0604030504040204" pitchFamily="34" charset="0"/>
                <a:ea typeface="Verdana" panose="020B0604030504040204" pitchFamily="34" charset="0"/>
                <a:cs typeface="Verdana" panose="020B0604030504040204" pitchFamily="34" charset="0"/>
              </a:rPr>
              <a:t>(que, k); </a:t>
            </a:r>
          </a:p>
          <a:p>
            <a:pPr marL="0" indent="0">
              <a:lnSpc>
                <a:spcPct val="110000"/>
              </a:lnSpc>
              <a:buNone/>
            </a:pPr>
            <a:r>
              <a:rPr lang="en-US" altLang="zh-CN" b="1">
                <a:latin typeface="Verdana" panose="020B0604030504040204" pitchFamily="34" charset="0"/>
                <a:ea typeface="Verdana" panose="020B0604030504040204" pitchFamily="34" charset="0"/>
                <a:cs typeface="Verdana" panose="020B0604030504040204" pitchFamily="34" charset="0"/>
              </a:rPr>
              <a:t>    while(!</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is_empty</a:t>
            </a:r>
            <a:r>
              <a:rPr lang="en-US" altLang="zh-CN" b="1">
                <a:latin typeface="Verdana" panose="020B0604030504040204" pitchFamily="34" charset="0"/>
                <a:ea typeface="Verdana" panose="020B0604030504040204" pitchFamily="34" charset="0"/>
                <a:cs typeface="Verdana" panose="020B0604030504040204" pitchFamily="34" charset="0"/>
              </a:rPr>
              <a:t>(que)){</a:t>
            </a:r>
          </a:p>
          <a:p>
            <a:pPr marL="0" indent="0">
              <a:lnSpc>
                <a:spcPct val="110000"/>
              </a:lnSpc>
              <a:buNone/>
            </a:pPr>
            <a:r>
              <a:rPr lang="en-US" altLang="zh-CN" b="1">
                <a:latin typeface="Verdana" panose="020B0604030504040204" pitchFamily="34" charset="0"/>
                <a:ea typeface="Verdana" panose="020B0604030504040204" pitchFamily="34" charset="0"/>
                <a:cs typeface="Verdana" panose="020B0604030504040204" pitchFamily="34" charset="0"/>
              </a:rPr>
              <a:t>        i = </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deque</a:t>
            </a:r>
            <a:r>
              <a:rPr lang="en-US" altLang="zh-CN" b="1">
                <a:latin typeface="Verdana" panose="020B0604030504040204" pitchFamily="34" charset="0"/>
                <a:ea typeface="Verdana" panose="020B0604030504040204" pitchFamily="34" charset="0"/>
                <a:cs typeface="Verdana" panose="020B0604030504040204" pitchFamily="34" charset="0"/>
              </a:rPr>
              <a:t>(que);</a:t>
            </a:r>
          </a:p>
          <a:p>
            <a:pPr marL="0" indent="0">
              <a:lnSpc>
                <a:spcPct val="110000"/>
              </a:lnSpc>
              <a:buNone/>
            </a:pPr>
            <a:r>
              <a:rPr lang="en-US" altLang="zh-CN" b="1">
                <a:latin typeface="Verdana" panose="020B0604030504040204" pitchFamily="34" charset="0"/>
                <a:ea typeface="Verdana" panose="020B0604030504040204" pitchFamily="34" charset="0"/>
                <a:cs typeface="Verdana" panose="020B0604030504040204" pitchFamily="34" charset="0"/>
              </a:rPr>
              <a:t>        </a:t>
            </a:r>
            <a:r>
              <a:rPr lang="da-DK" altLang="zh-CN" b="1">
                <a:latin typeface="Verdana" panose="020B0604030504040204" pitchFamily="34" charset="0"/>
                <a:ea typeface="Verdana" panose="020B0604030504040204" pitchFamily="34" charset="0"/>
                <a:cs typeface="Verdana" panose="020B0604030504040204" pitchFamily="34" charset="0"/>
              </a:rPr>
              <a:t>for(j = 0, j &lt; G-&gt;nv; j++)</a:t>
            </a:r>
            <a:r>
              <a:rPr lang="en-US" altLang="zh-CN" b="1">
                <a:latin typeface="Verdana" panose="020B0604030504040204" pitchFamily="34" charset="0"/>
                <a:ea typeface="Verdana" panose="020B0604030504040204" pitchFamily="34" charset="0"/>
                <a:cs typeface="Verdana" panose="020B0604030504040204" pitchFamily="34" charset="0"/>
              </a:rPr>
              <a:t>{ </a:t>
            </a:r>
            <a:r>
              <a:rPr lang="en-US" altLang="zh-CN" b="1">
                <a:solidFill>
                  <a:srgbClr val="006600"/>
                </a:solidFill>
                <a:cs typeface="Verdana" panose="020B0604030504040204" pitchFamily="34" charset="0"/>
              </a:rPr>
              <a:t>// </a:t>
            </a:r>
            <a:r>
              <a:rPr lang="zh-CN" altLang="en-US" b="1">
                <a:solidFill>
                  <a:srgbClr val="006600"/>
                </a:solidFill>
                <a:cs typeface="Verdana" panose="020B0604030504040204" pitchFamily="34" charset="0"/>
              </a:rPr>
              <a:t>依次搜索</a:t>
            </a:r>
            <a:r>
              <a:rPr lang="en-US" altLang="zh-CN" b="1">
                <a:solidFill>
                  <a:srgbClr val="006600"/>
                </a:solidFill>
                <a:cs typeface="Verdana" panose="020B0604030504040204" pitchFamily="34" charset="0"/>
              </a:rPr>
              <a:t>vi</a:t>
            </a:r>
            <a:r>
              <a:rPr lang="zh-CN" altLang="en-US" b="1">
                <a:solidFill>
                  <a:srgbClr val="006600"/>
                </a:solidFill>
                <a:cs typeface="Verdana" panose="020B0604030504040204" pitchFamily="34" charset="0"/>
              </a:rPr>
              <a:t>的邻接点 </a:t>
            </a:r>
          </a:p>
          <a:p>
            <a:pPr marL="0" indent="0">
              <a:lnSpc>
                <a:spcPct val="110000"/>
              </a:lnSpc>
              <a:buNone/>
            </a:pPr>
            <a:r>
              <a:rPr lang="zh-CN" altLang="en-US" b="1">
                <a:latin typeface="Verdana" panose="020B0604030504040204" pitchFamily="34" charset="0"/>
                <a:cs typeface="Verdana" panose="020B0604030504040204" pitchFamily="34" charset="0"/>
              </a:rPr>
              <a:t>            </a:t>
            </a:r>
            <a:r>
              <a:rPr lang="en-US" altLang="zh-CN" b="1">
                <a:latin typeface="Verdana" panose="020B0604030504040204" pitchFamily="34" charset="0"/>
                <a:ea typeface="Verdana" panose="020B0604030504040204" pitchFamily="34" charset="0"/>
                <a:cs typeface="Verdana" panose="020B0604030504040204" pitchFamily="34" charset="0"/>
              </a:rPr>
              <a:t>if(G-&gt;arcs[i][j]==1 &amp;&amp; !visited[j]) {</a:t>
            </a:r>
          </a:p>
          <a:p>
            <a:pPr marL="0" indent="0">
              <a:lnSpc>
                <a:spcPct val="110000"/>
              </a:lnSpc>
              <a:buNone/>
            </a:pPr>
            <a:r>
              <a:rPr lang="en-US" altLang="zh-CN" b="1">
                <a:latin typeface="Verdana" panose="020B0604030504040204" pitchFamily="34" charset="0"/>
                <a:ea typeface="Verdana" panose="020B0604030504040204" pitchFamily="34" charset="0"/>
                <a:cs typeface="Verdana" panose="020B0604030504040204" pitchFamily="34" charset="0"/>
              </a:rPr>
              <a:t>                printf("visit: %e", G-&gt;vexs[j]); </a:t>
            </a:r>
            <a:r>
              <a:rPr lang="en-US" altLang="zh-CN" b="1">
                <a:solidFill>
                  <a:srgbClr val="006600"/>
                </a:solidFill>
                <a:cs typeface="Verdana" panose="020B0604030504040204" pitchFamily="34" charset="0"/>
              </a:rPr>
              <a:t>// </a:t>
            </a:r>
            <a:r>
              <a:rPr lang="zh-CN" altLang="en-US" b="1">
                <a:solidFill>
                  <a:srgbClr val="006600"/>
                </a:solidFill>
                <a:cs typeface="Verdana" panose="020B0604030504040204" pitchFamily="34" charset="0"/>
              </a:rPr>
              <a:t>访问</a:t>
            </a:r>
            <a:r>
              <a:rPr lang="en-US" altLang="zh-CN" b="1">
                <a:solidFill>
                  <a:srgbClr val="006600"/>
                </a:solidFill>
                <a:cs typeface="Verdana" panose="020B0604030504040204" pitchFamily="34" charset="0"/>
              </a:rPr>
              <a:t>vj </a:t>
            </a:r>
          </a:p>
          <a:p>
            <a:pPr marL="0" indent="0">
              <a:lnSpc>
                <a:spcPct val="110000"/>
              </a:lnSpc>
              <a:buNone/>
            </a:pPr>
            <a:r>
              <a:rPr lang="en-US" altLang="zh-CN" b="1">
                <a:latin typeface="Verdana" panose="020B0604030504040204" pitchFamily="34" charset="0"/>
                <a:ea typeface="Verdana" panose="020B0604030504040204" pitchFamily="34" charset="0"/>
                <a:cs typeface="Verdana" panose="020B0604030504040204" pitchFamily="34" charset="0"/>
              </a:rPr>
              <a:t>                visited[j] = 1;</a:t>
            </a:r>
          </a:p>
          <a:p>
            <a:pPr marL="0" indent="0">
              <a:lnSpc>
                <a:spcPct val="110000"/>
              </a:lnSpc>
              <a:buNone/>
            </a:pPr>
            <a:r>
              <a:rPr lang="en-US" altLang="zh-CN" b="1">
                <a:latin typeface="Verdana" panose="020B0604030504040204" pitchFamily="34" charset="0"/>
                <a:ea typeface="Verdana" panose="020B0604030504040204" pitchFamily="34" charset="0"/>
                <a:cs typeface="Verdana" panose="020B0604030504040204" pitchFamily="34" charset="0"/>
              </a:rPr>
              <a:t>                </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enque</a:t>
            </a:r>
            <a:r>
              <a:rPr lang="en-US" altLang="zh-CN" b="1">
                <a:latin typeface="Verdana" panose="020B0604030504040204" pitchFamily="34" charset="0"/>
                <a:ea typeface="Verdana" panose="020B0604030504040204" pitchFamily="34" charset="0"/>
                <a:cs typeface="Verdana" panose="020B0604030504040204" pitchFamily="34" charset="0"/>
              </a:rPr>
              <a:t>(que, j); </a:t>
            </a:r>
            <a:r>
              <a:rPr lang="zh-CN" altLang="en-US" b="1">
                <a:latin typeface="Verdana" panose="020B0604030504040204" pitchFamily="34" charset="0"/>
                <a:cs typeface="Verdana" panose="020B0604030504040204" pitchFamily="34" charset="0"/>
              </a:rPr>
              <a:t> </a:t>
            </a:r>
          </a:p>
          <a:p>
            <a:pPr marL="0" indent="0">
              <a:lnSpc>
                <a:spcPct val="110000"/>
              </a:lnSpc>
              <a:buNone/>
            </a:pPr>
            <a:r>
              <a:rPr lang="zh-CN" altLang="en-US" b="1">
                <a:latin typeface="Verdana" panose="020B0604030504040204" pitchFamily="34" charset="0"/>
                <a:cs typeface="Verdana" panose="020B0604030504040204" pitchFamily="34" charset="0"/>
              </a:rPr>
              <a:t>            </a:t>
            </a:r>
            <a:r>
              <a:rPr lang="en-US" altLang="zh-CN" b="1">
                <a:latin typeface="Verdana" panose="020B0604030504040204" pitchFamily="34" charset="0"/>
                <a:ea typeface="Verdana" panose="020B0604030504040204" pitchFamily="34" charset="0"/>
                <a:cs typeface="Verdana" panose="020B0604030504040204" pitchFamily="34" charset="0"/>
              </a:rPr>
              <a:t>} </a:t>
            </a:r>
            <a:r>
              <a:rPr lang="zh-CN" altLang="en-US" b="1">
                <a:solidFill>
                  <a:srgbClr val="006600"/>
                </a:solidFill>
                <a:cs typeface="Verdana" panose="020B0604030504040204" pitchFamily="34" charset="0"/>
              </a:rPr>
              <a:t> </a:t>
            </a:r>
          </a:p>
          <a:p>
            <a:pPr marL="0" indent="0">
              <a:lnSpc>
                <a:spcPct val="110000"/>
              </a:lnSpc>
              <a:buNone/>
            </a:pPr>
            <a:r>
              <a:rPr lang="zh-CN" altLang="en-US" b="1">
                <a:latin typeface="Verdana" panose="020B0604030504040204" pitchFamily="34" charset="0"/>
                <a:cs typeface="Verdana" panose="020B0604030504040204" pitchFamily="34" charset="0"/>
              </a:rPr>
              <a:t>        </a:t>
            </a:r>
            <a:r>
              <a:rPr lang="en-US" altLang="zh-CN" b="1">
                <a:latin typeface="Verdana" panose="020B0604030504040204" pitchFamily="34" charset="0"/>
                <a:ea typeface="Verdana" panose="020B0604030504040204" pitchFamily="34" charset="0"/>
                <a:cs typeface="Verdana" panose="020B0604030504040204" pitchFamily="34" charset="0"/>
              </a:rPr>
              <a:t>}</a:t>
            </a:r>
          </a:p>
          <a:p>
            <a:pPr marL="0" indent="0">
              <a:lnSpc>
                <a:spcPct val="110000"/>
              </a:lnSpc>
              <a:buNone/>
            </a:pPr>
            <a:r>
              <a:rPr lang="en-US" altLang="zh-CN" b="1">
                <a:latin typeface="Verdana" panose="020B0604030504040204" pitchFamily="34" charset="0"/>
                <a:ea typeface="Verdana" panose="020B0604030504040204" pitchFamily="34" charset="0"/>
                <a:cs typeface="Verdana" panose="020B0604030504040204" pitchFamily="34" charset="0"/>
              </a:rPr>
              <a:t>    } </a:t>
            </a:r>
          </a:p>
          <a:p>
            <a:pPr marL="0" indent="0">
              <a:lnSpc>
                <a:spcPct val="110000"/>
              </a:lnSpc>
              <a:buNone/>
            </a:pPr>
            <a:r>
              <a:rPr lang="en-US" altLang="zh-CN" b="1">
                <a:latin typeface="Verdana" panose="020B0604030504040204" pitchFamily="34" charset="0"/>
                <a:ea typeface="Verdana" panose="020B0604030504040204" pitchFamily="34" charset="0"/>
                <a:cs typeface="Verdana" panose="020B0604030504040204" pitchFamily="34" charset="0"/>
              </a:rPr>
              <a:t>}</a:t>
            </a:r>
            <a:endParaRPr lang="zh-CN" altLang="en-US" b="1">
              <a:latin typeface="Verdana" panose="020B0604030504040204" pitchFamily="34" charset="0"/>
              <a:cs typeface="Verdana" panose="020B0604030504040204" pitchFamily="34" charset="0"/>
            </a:endParaRPr>
          </a:p>
        </p:txBody>
      </p:sp>
      <p:sp>
        <p:nvSpPr>
          <p:cNvPr id="5" name="矩形 4"/>
          <p:cNvSpPr/>
          <p:nvPr/>
        </p:nvSpPr>
        <p:spPr>
          <a:xfrm>
            <a:off x="4283968" y="6104728"/>
            <a:ext cx="4608512" cy="564632"/>
          </a:xfrm>
          <a:prstGeom prst="rect">
            <a:avLst/>
          </a:prstGeom>
        </p:spPr>
        <p:txBody>
          <a:bodyPr wrap="none">
            <a:noAutofit/>
          </a:bodyPr>
          <a:lstStyle/>
          <a:p>
            <a:pPr marL="0" lvl="1" algn="r">
              <a:spcBef>
                <a:spcPts val="0"/>
              </a:spcBef>
            </a:pPr>
            <a:r>
              <a:rPr lang="zh-CN" altLang="en-US" sz="2800" b="1" kern="0">
                <a:latin typeface="微软雅黑" panose="020B0503020204020204" pitchFamily="34" charset="-122"/>
                <a:ea typeface="微软雅黑" panose="020B0503020204020204" pitchFamily="34" charset="-122"/>
              </a:rPr>
              <a:t>时间复杂度：</a:t>
            </a:r>
            <a:r>
              <a:rPr lang="en-US" altLang="zh-CN" sz="2800" b="1" kern="0">
                <a:latin typeface="Verdana" panose="020B0604030504040204" pitchFamily="34" charset="0"/>
                <a:ea typeface="Verdana" panose="020B0604030504040204" pitchFamily="34" charset="0"/>
                <a:cs typeface="Verdana" panose="020B0604030504040204" pitchFamily="34" charset="0"/>
              </a:rPr>
              <a:t>O(</a:t>
            </a:r>
            <a:r>
              <a:rPr lang="en-US" altLang="zh-CN" sz="2800" b="1" kern="0">
                <a:solidFill>
                  <a:srgbClr val="3333FF"/>
                </a:solidFill>
                <a:latin typeface="Verdana" panose="020B0604030504040204" pitchFamily="34" charset="0"/>
                <a:ea typeface="Verdana" panose="020B0604030504040204" pitchFamily="34" charset="0"/>
                <a:cs typeface="Verdana" panose="020B0604030504040204" pitchFamily="34" charset="0"/>
              </a:rPr>
              <a:t>n</a:t>
            </a:r>
            <a:r>
              <a:rPr lang="en-US" altLang="zh-CN" sz="2800" b="1" kern="0" baseline="30000">
                <a:solidFill>
                  <a:srgbClr val="3333FF"/>
                </a:solidFill>
                <a:latin typeface="Verdana" panose="020B0604030504040204" pitchFamily="34" charset="0"/>
                <a:ea typeface="Verdana" panose="020B0604030504040204" pitchFamily="34" charset="0"/>
                <a:cs typeface="Verdana" panose="020B0604030504040204" pitchFamily="34" charset="0"/>
              </a:rPr>
              <a:t>2</a:t>
            </a:r>
            <a:r>
              <a:rPr lang="en-US" altLang="zh-CN" sz="2800" b="1" kern="0">
                <a:latin typeface="Verdana" panose="020B0604030504040204" pitchFamily="34" charset="0"/>
                <a:ea typeface="Verdana" panose="020B0604030504040204" pitchFamily="34" charset="0"/>
                <a:cs typeface="Verdana" panose="020B0604030504040204" pitchFamily="34" charset="0"/>
              </a:rPr>
              <a:t>)</a:t>
            </a:r>
            <a:endParaRPr lang="zh-CN" altLang="en-US" sz="2800" b="1" kern="0" dirty="0">
              <a:latin typeface="Verdana" panose="020B0604030504040204" pitchFamily="34" charset="0"/>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234430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933700"/>
            <a:ext cx="9144000" cy="1143000"/>
          </a:xfrm>
          <a:prstGeom prst="rect">
            <a:avLst/>
          </a:prstGeom>
        </p:spPr>
        <p:txBody>
          <a:bodyPr/>
          <a:lstStyle/>
          <a:p>
            <a:pPr eaLnBrk="0" latinLnBrk="1" hangingPunct="0"/>
            <a:r>
              <a:rPr kumimoji="1" lang="en-US" altLang="zh-CN" sz="4800" b="1">
                <a:solidFill>
                  <a:srgbClr val="C00000"/>
                </a:solidFill>
                <a:latin typeface="Verdana" panose="020B0604030504040204" pitchFamily="34" charset="0"/>
                <a:ea typeface="微软雅黑" panose="020B0503020204020204" pitchFamily="34" charset="-122"/>
                <a:cs typeface="Verdana" panose="020B0604030504040204" pitchFamily="34" charset="0"/>
              </a:rPr>
              <a:t>4.  </a:t>
            </a:r>
            <a:r>
              <a:rPr kumimoji="1" lang="zh-CN" altLang="en-US" sz="4800" b="1">
                <a:solidFill>
                  <a:srgbClr val="C00000"/>
                </a:solidFill>
                <a:latin typeface="Verdana" panose="020B0604030504040204" pitchFamily="34" charset="0"/>
                <a:cs typeface="Verdana" panose="020B0604030504040204" pitchFamily="34" charset="0"/>
              </a:rPr>
              <a:t>最小生成树</a:t>
            </a:r>
            <a:endParaRPr kumimoji="1" lang="zh-CN" altLang="en-US" sz="4800" b="1">
              <a:solidFill>
                <a:srgbClr val="C00000"/>
              </a:solidFill>
              <a:latin typeface="Verdana" panose="020B0604030504040204" pitchFamily="34" charset="0"/>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164627323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最小生成树</a:t>
            </a:r>
          </a:p>
        </p:txBody>
      </p:sp>
      <p:sp>
        <p:nvSpPr>
          <p:cNvPr id="3" name="内容占位符 2"/>
          <p:cNvSpPr>
            <a:spLocks noGrp="1"/>
          </p:cNvSpPr>
          <p:nvPr>
            <p:ph idx="1"/>
          </p:nvPr>
        </p:nvSpPr>
        <p:spPr>
          <a:xfrm>
            <a:off x="0" y="3068960"/>
            <a:ext cx="9144000" cy="3789040"/>
          </a:xfrm>
        </p:spPr>
        <p:txBody>
          <a:bodyPr>
            <a:normAutofit lnSpcReduction="10000"/>
          </a:bodyPr>
          <a:lstStyle/>
          <a:p>
            <a:r>
              <a:rPr lang="zh-CN" altLang="en-US"/>
              <a:t>如果连通图</a:t>
            </a:r>
            <a:r>
              <a:rPr lang="en-US" altLang="zh-CN" b="1"/>
              <a:t>G</a:t>
            </a:r>
            <a:r>
              <a:rPr lang="zh-CN" altLang="en-US"/>
              <a:t>的一个子图</a:t>
            </a:r>
            <a:r>
              <a:rPr lang="en-US" altLang="zh-CN" b="1"/>
              <a:t>G</a:t>
            </a:r>
            <a:r>
              <a:rPr lang="en-US" altLang="zh-CN" b="1">
                <a:latin typeface="Verdana" panose="020B0604030504040204" pitchFamily="34" charset="0"/>
                <a:ea typeface="Verdana" panose="020B0604030504040204" pitchFamily="34" charset="0"/>
                <a:cs typeface="Verdana" panose="020B0604030504040204" pitchFamily="34" charset="0"/>
              </a:rPr>
              <a:t>’</a:t>
            </a:r>
            <a:r>
              <a:rPr lang="zh-CN" altLang="en-US"/>
              <a:t>是一棵包含</a:t>
            </a:r>
            <a:r>
              <a:rPr lang="en-US" altLang="zh-CN" b="1"/>
              <a:t>G</a:t>
            </a:r>
            <a:r>
              <a:rPr lang="zh-CN" altLang="en-US"/>
              <a:t>的所有顶点的树</a:t>
            </a:r>
            <a:endParaRPr lang="en-US" altLang="zh-CN"/>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则该子图称为</a:t>
            </a:r>
            <a:r>
              <a:rPr lang="en-US" altLang="zh-CN" b="1">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的生成树（</a:t>
            </a:r>
            <a:r>
              <a:rPr lang="en-US" altLang="zh-CN">
                <a:latin typeface="Verdana" panose="020B0604030504040204" pitchFamily="34" charset="0"/>
                <a:cs typeface="Verdana" panose="020B0604030504040204" pitchFamily="34" charset="0"/>
              </a:rPr>
              <a:t>spanning tree</a:t>
            </a:r>
            <a:r>
              <a:rPr lang="zh-CN" altLang="en-US">
                <a:latin typeface="Verdana" panose="020B0604030504040204" pitchFamily="34" charset="0"/>
                <a:cs typeface="Verdana" panose="020B0604030504040204" pitchFamily="34" charset="0"/>
              </a:rPr>
              <a:t>）</a:t>
            </a:r>
            <a:endParaRPr lang="en-US" altLang="zh-CN">
              <a:latin typeface="Verdana" panose="020B0604030504040204" pitchFamily="34" charset="0"/>
              <a:cs typeface="Verdana" panose="020B0604030504040204" pitchFamily="34" charset="0"/>
            </a:endParaRPr>
          </a:p>
          <a:p>
            <a:pPr marL="468000" lvl="1" indent="-468000">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若子图</a:t>
            </a:r>
            <a:r>
              <a:rPr lang="en-US" altLang="zh-CN">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是图</a:t>
            </a:r>
            <a:r>
              <a:rPr lang="en-US" altLang="zh-CN">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的生成树，需满足如下三个条件：</a:t>
            </a:r>
          </a:p>
          <a:p>
            <a:pPr marL="936000" lvl="1" indent="-468000">
              <a:spcBef>
                <a:spcPts val="0"/>
              </a:spcBef>
              <a:buClr>
                <a:schemeClr val="tx1"/>
              </a:buClr>
              <a:defRPr/>
            </a:pPr>
            <a:r>
              <a:rPr lang="en-US" altLang="zh-CN">
                <a:latin typeface="Verdana" panose="020B0604030504040204" pitchFamily="34" charset="0"/>
                <a:cs typeface="Verdana" panose="020B0604030504040204" pitchFamily="34" charset="0"/>
              </a:rPr>
              <a:t>V(G’)=V(G) </a:t>
            </a:r>
            <a:r>
              <a:rPr lang="zh-CN" altLang="en-US">
                <a:latin typeface="Verdana" panose="020B0604030504040204" pitchFamily="34" charset="0"/>
                <a:cs typeface="Verdana" panose="020B0604030504040204" pitchFamily="34" charset="0"/>
              </a:rPr>
              <a:t>； </a:t>
            </a:r>
            <a:r>
              <a:rPr lang="en-US" altLang="zh-CN">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是连通的 ； </a:t>
            </a:r>
            <a:r>
              <a:rPr lang="en-US" altLang="zh-CN">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中无回路</a:t>
            </a:r>
          </a:p>
          <a:p>
            <a:pPr marL="468000" lvl="1" indent="-468000">
              <a:lnSpc>
                <a:spcPct val="160000"/>
              </a:lnSpc>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对于具有</a:t>
            </a:r>
            <a:r>
              <a:rPr lang="en-US" altLang="zh-CN">
                <a:latin typeface="Verdana" panose="020B0604030504040204" pitchFamily="34" charset="0"/>
                <a:cs typeface="Verdana" panose="020B0604030504040204" pitchFamily="34" charset="0"/>
              </a:rPr>
              <a:t>n</a:t>
            </a:r>
            <a:r>
              <a:rPr lang="zh-CN" altLang="en-US">
                <a:latin typeface="Verdana" panose="020B0604030504040204" pitchFamily="34" charset="0"/>
                <a:cs typeface="Verdana" panose="020B0604030504040204" pitchFamily="34" charset="0"/>
              </a:rPr>
              <a:t>个顶点的无向连通图</a:t>
            </a:r>
            <a:r>
              <a:rPr lang="en-US" altLang="zh-CN">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而言</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其任一生成树（</a:t>
            </a:r>
            <a:r>
              <a:rPr lang="en-US" altLang="zh-CN">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）恰好包含</a:t>
            </a:r>
            <a:r>
              <a:rPr lang="en-US" altLang="zh-CN">
                <a:latin typeface="Verdana" panose="020B0604030504040204" pitchFamily="34" charset="0"/>
                <a:cs typeface="Verdana" panose="020B0604030504040204" pitchFamily="34" charset="0"/>
              </a:rPr>
              <a:t>n-1</a:t>
            </a:r>
            <a:r>
              <a:rPr lang="zh-CN" altLang="en-US">
                <a:latin typeface="Verdana" panose="020B0604030504040204" pitchFamily="34" charset="0"/>
                <a:cs typeface="Verdana" panose="020B0604030504040204" pitchFamily="34" charset="0"/>
              </a:rPr>
              <a:t>条边</a:t>
            </a:r>
          </a:p>
          <a:p>
            <a:pPr marL="936000" lvl="1" indent="-468000">
              <a:spcBef>
                <a:spcPts val="0"/>
              </a:spcBef>
              <a:buClr>
                <a:schemeClr val="tx1"/>
              </a:buClr>
              <a:defRPr/>
            </a:pPr>
            <a:r>
              <a:rPr lang="zh-CN" altLang="en-US">
                <a:latin typeface="Verdana" panose="020B0604030504040204" pitchFamily="34" charset="0"/>
                <a:cs typeface="Verdana" panose="020B0604030504040204" pitchFamily="34" charset="0"/>
              </a:rPr>
              <a:t>生成树不一定唯一</a:t>
            </a:r>
            <a:endParaRPr lang="en-US" altLang="zh-CN">
              <a:latin typeface="Verdana" panose="020B0604030504040204" pitchFamily="34" charset="0"/>
              <a:cs typeface="Verdana" panose="020B0604030504040204" pitchFamily="34" charset="0"/>
            </a:endParaRPr>
          </a:p>
        </p:txBody>
      </p:sp>
      <p:grpSp>
        <p:nvGrpSpPr>
          <p:cNvPr id="44" name="组合 43"/>
          <p:cNvGrpSpPr/>
          <p:nvPr/>
        </p:nvGrpSpPr>
        <p:grpSpPr>
          <a:xfrm>
            <a:off x="3635896" y="1294732"/>
            <a:ext cx="4947432" cy="1609402"/>
            <a:chOff x="3868507" y="1294732"/>
            <a:chExt cx="4947432" cy="1609402"/>
          </a:xfrm>
        </p:grpSpPr>
        <p:grpSp>
          <p:nvGrpSpPr>
            <p:cNvPr id="43" name="组合 42"/>
            <p:cNvGrpSpPr/>
            <p:nvPr/>
          </p:nvGrpSpPr>
          <p:grpSpPr>
            <a:xfrm>
              <a:off x="3868507" y="1294732"/>
              <a:ext cx="4947432" cy="713894"/>
              <a:chOff x="3868507" y="1294732"/>
              <a:chExt cx="4947432" cy="713894"/>
            </a:xfrm>
          </p:grpSpPr>
          <p:grpSp>
            <p:nvGrpSpPr>
              <p:cNvPr id="42" name="组合 41"/>
              <p:cNvGrpSpPr/>
              <p:nvPr/>
            </p:nvGrpSpPr>
            <p:grpSpPr>
              <a:xfrm>
                <a:off x="3868507" y="1294732"/>
                <a:ext cx="707190" cy="686568"/>
                <a:chOff x="3322404" y="1294732"/>
                <a:chExt cx="707190" cy="686568"/>
              </a:xfrm>
            </p:grpSpPr>
            <p:sp>
              <p:nvSpPr>
                <p:cNvPr id="6" name="Line 35"/>
                <p:cNvSpPr>
                  <a:spLocks noChangeShapeType="1"/>
                </p:cNvSpPr>
                <p:nvPr/>
              </p:nvSpPr>
              <p:spPr bwMode="auto">
                <a:xfrm flipH="1">
                  <a:off x="3346319" y="1981300"/>
                  <a:ext cx="683275" cy="0"/>
                </a:xfrm>
                <a:prstGeom prst="line">
                  <a:avLst/>
                </a:prstGeom>
                <a:noFill/>
                <a:ln w="57150" cap="rnd">
                  <a:solidFill>
                    <a:schemeClr val="bg2">
                      <a:lumMod val="10000"/>
                    </a:schemeClr>
                  </a:solidFill>
                  <a:round/>
                  <a:headEnd/>
                  <a:tailEnd/>
                </a:ln>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 name="Group 37"/>
                <p:cNvGrpSpPr>
                  <a:grpSpLocks/>
                </p:cNvGrpSpPr>
                <p:nvPr/>
              </p:nvGrpSpPr>
              <p:grpSpPr bwMode="auto">
                <a:xfrm>
                  <a:off x="3322404" y="1294732"/>
                  <a:ext cx="707190" cy="686568"/>
                  <a:chOff x="960" y="2252"/>
                  <a:chExt cx="185" cy="204"/>
                </a:xfrm>
              </p:grpSpPr>
              <p:sp>
                <p:nvSpPr>
                  <p:cNvPr id="25" name="Line 38"/>
                  <p:cNvSpPr>
                    <a:spLocks noChangeShapeType="1"/>
                  </p:cNvSpPr>
                  <p:nvPr/>
                </p:nvSpPr>
                <p:spPr bwMode="auto">
                  <a:xfrm>
                    <a:off x="960" y="2252"/>
                    <a:ext cx="185" cy="0"/>
                  </a:xfrm>
                  <a:prstGeom prst="line">
                    <a:avLst/>
                  </a:prstGeom>
                  <a:noFill/>
                  <a:ln w="57150" cap="rnd">
                    <a:solidFill>
                      <a:schemeClr val="bg2">
                        <a:lumMod val="10000"/>
                      </a:schemeClr>
                    </a:solidFill>
                    <a:round/>
                    <a:headEnd/>
                    <a:tailEnd/>
                  </a:ln>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39"/>
                  <p:cNvSpPr>
                    <a:spLocks noChangeShapeType="1"/>
                  </p:cNvSpPr>
                  <p:nvPr/>
                </p:nvSpPr>
                <p:spPr bwMode="auto">
                  <a:xfrm>
                    <a:off x="1145" y="2253"/>
                    <a:ext cx="0" cy="203"/>
                  </a:xfrm>
                  <a:prstGeom prst="line">
                    <a:avLst/>
                  </a:prstGeom>
                  <a:noFill/>
                  <a:ln w="57150" cap="rnd">
                    <a:solidFill>
                      <a:schemeClr val="bg2">
                        <a:lumMod val="10000"/>
                      </a:schemeClr>
                    </a:solidFill>
                    <a:round/>
                    <a:headEnd/>
                    <a:tailEnd/>
                  </a:ln>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9" name="Group 40"/>
              <p:cNvGrpSpPr>
                <a:grpSpLocks/>
              </p:cNvGrpSpPr>
              <p:nvPr/>
            </p:nvGrpSpPr>
            <p:grpSpPr bwMode="auto">
              <a:xfrm>
                <a:off x="5330889" y="1308395"/>
                <a:ext cx="662777" cy="700231"/>
                <a:chOff x="1316" y="2256"/>
                <a:chExt cx="245" cy="208"/>
              </a:xfrm>
            </p:grpSpPr>
            <p:grpSp>
              <p:nvGrpSpPr>
                <p:cNvPr id="21" name="Group 41"/>
                <p:cNvGrpSpPr>
                  <a:grpSpLocks/>
                </p:cNvGrpSpPr>
                <p:nvPr/>
              </p:nvGrpSpPr>
              <p:grpSpPr bwMode="auto">
                <a:xfrm>
                  <a:off x="1316" y="2256"/>
                  <a:ext cx="245" cy="208"/>
                  <a:chOff x="932" y="2252"/>
                  <a:chExt cx="245" cy="208"/>
                </a:xfrm>
              </p:grpSpPr>
              <p:sp>
                <p:nvSpPr>
                  <p:cNvPr id="23" name="Line 42"/>
                  <p:cNvSpPr>
                    <a:spLocks noChangeShapeType="1"/>
                  </p:cNvSpPr>
                  <p:nvPr/>
                </p:nvSpPr>
                <p:spPr bwMode="auto">
                  <a:xfrm>
                    <a:off x="932" y="2252"/>
                    <a:ext cx="245" cy="0"/>
                  </a:xfrm>
                  <a:prstGeom prst="line">
                    <a:avLst/>
                  </a:prstGeom>
                  <a:noFill/>
                  <a:ln w="57150" cap="rnd">
                    <a:solidFill>
                      <a:schemeClr val="bg2">
                        <a:lumMod val="10000"/>
                      </a:schemeClr>
                    </a:solidFill>
                    <a:round/>
                    <a:headEnd/>
                    <a:tailEnd/>
                  </a:ln>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43"/>
                  <p:cNvSpPr>
                    <a:spLocks noChangeShapeType="1"/>
                  </p:cNvSpPr>
                  <p:nvPr/>
                </p:nvSpPr>
                <p:spPr bwMode="auto">
                  <a:xfrm>
                    <a:off x="1177" y="2257"/>
                    <a:ext cx="0" cy="203"/>
                  </a:xfrm>
                  <a:prstGeom prst="line">
                    <a:avLst/>
                  </a:prstGeom>
                  <a:noFill/>
                  <a:ln w="57150" cap="rnd">
                    <a:solidFill>
                      <a:schemeClr val="bg2">
                        <a:lumMod val="10000"/>
                      </a:schemeClr>
                    </a:solidFill>
                    <a:round/>
                    <a:headEnd/>
                    <a:tailEnd/>
                  </a:ln>
                  <a:effectLst/>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 name="Line 44"/>
                <p:cNvSpPr>
                  <a:spLocks noChangeShapeType="1"/>
                </p:cNvSpPr>
                <p:nvPr/>
              </p:nvSpPr>
              <p:spPr bwMode="auto">
                <a:xfrm flipH="1">
                  <a:off x="1328" y="2257"/>
                  <a:ext cx="228" cy="191"/>
                </a:xfrm>
                <a:prstGeom prst="line">
                  <a:avLst/>
                </a:prstGeom>
                <a:noFill/>
                <a:ln w="57150" cap="rnd">
                  <a:solidFill>
                    <a:schemeClr val="bg2">
                      <a:lumMod val="10000"/>
                    </a:schemeClr>
                  </a:solidFill>
                  <a:round/>
                  <a:headEnd/>
                  <a:tailEnd/>
                </a:ln>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组合 3"/>
              <p:cNvGrpSpPr/>
              <p:nvPr/>
            </p:nvGrpSpPr>
            <p:grpSpPr>
              <a:xfrm>
                <a:off x="6748858" y="1301564"/>
                <a:ext cx="669610" cy="689984"/>
                <a:chOff x="6988177" y="1301564"/>
                <a:chExt cx="669610" cy="689984"/>
              </a:xfrm>
            </p:grpSpPr>
            <p:sp>
              <p:nvSpPr>
                <p:cNvPr id="11" name="Line 49"/>
                <p:cNvSpPr>
                  <a:spLocks noChangeShapeType="1"/>
                </p:cNvSpPr>
                <p:nvPr/>
              </p:nvSpPr>
              <p:spPr bwMode="auto">
                <a:xfrm>
                  <a:off x="6988177" y="1304979"/>
                  <a:ext cx="0" cy="683152"/>
                </a:xfrm>
                <a:prstGeom prst="line">
                  <a:avLst/>
                </a:prstGeom>
                <a:noFill/>
                <a:ln w="57150" cap="rnd">
                  <a:solidFill>
                    <a:schemeClr val="bg2">
                      <a:lumMod val="10000"/>
                    </a:schemeClr>
                  </a:solidFill>
                  <a:round/>
                  <a:headEnd/>
                  <a:tailEnd/>
                </a:ln>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50"/>
                <p:cNvSpPr>
                  <a:spLocks noChangeShapeType="1"/>
                </p:cNvSpPr>
                <p:nvPr/>
              </p:nvSpPr>
              <p:spPr bwMode="auto">
                <a:xfrm flipV="1">
                  <a:off x="6991593" y="1301564"/>
                  <a:ext cx="666194" cy="689984"/>
                </a:xfrm>
                <a:prstGeom prst="line">
                  <a:avLst/>
                </a:prstGeom>
                <a:noFill/>
                <a:ln w="57150" cap="rnd">
                  <a:solidFill>
                    <a:schemeClr val="bg2">
                      <a:lumMod val="10000"/>
                    </a:schemeClr>
                  </a:solidFill>
                  <a:round/>
                  <a:headEnd/>
                  <a:tailEnd/>
                </a:ln>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51"/>
                <p:cNvSpPr>
                  <a:spLocks noChangeShapeType="1"/>
                </p:cNvSpPr>
                <p:nvPr/>
              </p:nvSpPr>
              <p:spPr bwMode="auto">
                <a:xfrm>
                  <a:off x="7657787" y="1301564"/>
                  <a:ext cx="0" cy="683152"/>
                </a:xfrm>
                <a:prstGeom prst="line">
                  <a:avLst/>
                </a:prstGeom>
                <a:noFill/>
                <a:ln w="57150" cap="rnd">
                  <a:solidFill>
                    <a:schemeClr val="bg2">
                      <a:lumMod val="10000"/>
                    </a:schemeClr>
                  </a:solidFill>
                  <a:round/>
                  <a:headEnd/>
                  <a:tailEnd/>
                </a:ln>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 name="Group 52"/>
              <p:cNvGrpSpPr>
                <a:grpSpLocks/>
              </p:cNvGrpSpPr>
              <p:nvPr/>
            </p:nvGrpSpPr>
            <p:grpSpPr bwMode="auto">
              <a:xfrm>
                <a:off x="8173660" y="1301564"/>
                <a:ext cx="642279" cy="645579"/>
                <a:chOff x="2640" y="2256"/>
                <a:chExt cx="230" cy="192"/>
              </a:xfrm>
            </p:grpSpPr>
            <p:sp>
              <p:nvSpPr>
                <p:cNvPr id="15" name="Line 53"/>
                <p:cNvSpPr>
                  <a:spLocks noChangeShapeType="1"/>
                </p:cNvSpPr>
                <p:nvPr/>
              </p:nvSpPr>
              <p:spPr bwMode="auto">
                <a:xfrm flipH="1">
                  <a:off x="2640" y="2256"/>
                  <a:ext cx="229" cy="192"/>
                </a:xfrm>
                <a:prstGeom prst="line">
                  <a:avLst/>
                </a:prstGeom>
                <a:noFill/>
                <a:ln w="57150" cap="rnd">
                  <a:solidFill>
                    <a:schemeClr val="bg2">
                      <a:lumMod val="10000"/>
                    </a:schemeClr>
                  </a:solidFill>
                  <a:round/>
                  <a:headEnd/>
                  <a:tailEnd/>
                </a:ln>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54"/>
                <p:cNvSpPr>
                  <a:spLocks noChangeShapeType="1"/>
                </p:cNvSpPr>
                <p:nvPr/>
              </p:nvSpPr>
              <p:spPr bwMode="auto">
                <a:xfrm>
                  <a:off x="2640" y="2256"/>
                  <a:ext cx="229" cy="192"/>
                </a:xfrm>
                <a:prstGeom prst="line">
                  <a:avLst/>
                </a:prstGeom>
                <a:noFill/>
                <a:ln w="57150" cap="rnd">
                  <a:solidFill>
                    <a:schemeClr val="bg2">
                      <a:lumMod val="10000"/>
                    </a:schemeClr>
                  </a:solidFill>
                  <a:round/>
                  <a:headEnd/>
                  <a:tailEnd/>
                </a:ln>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55"/>
                <p:cNvSpPr>
                  <a:spLocks noChangeShapeType="1"/>
                </p:cNvSpPr>
                <p:nvPr/>
              </p:nvSpPr>
              <p:spPr bwMode="auto">
                <a:xfrm>
                  <a:off x="2870" y="2256"/>
                  <a:ext cx="0" cy="192"/>
                </a:xfrm>
                <a:prstGeom prst="line">
                  <a:avLst/>
                </a:prstGeom>
                <a:noFill/>
                <a:ln w="57150" cap="rnd">
                  <a:solidFill>
                    <a:schemeClr val="bg2">
                      <a:lumMod val="10000"/>
                    </a:schemeClr>
                  </a:solidFill>
                  <a:round/>
                  <a:headEnd/>
                  <a:tailEnd/>
                </a:ln>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7" name="矩形 26"/>
            <p:cNvSpPr/>
            <p:nvPr/>
          </p:nvSpPr>
          <p:spPr>
            <a:xfrm>
              <a:off x="4555560" y="2184054"/>
              <a:ext cx="3573326" cy="720080"/>
            </a:xfrm>
            <a:prstGeom prst="rect">
              <a:avLst/>
            </a:prstGeom>
          </p:spPr>
          <p:txBody>
            <a:bodyPr wrap="none">
              <a:noAutofit/>
            </a:bodyPr>
            <a:lstStyle/>
            <a:p>
              <a:pPr marL="0" lvl="1" algn="ctr">
                <a:lnSpc>
                  <a:spcPct val="150000"/>
                </a:lnSpc>
                <a:spcBef>
                  <a:spcPts val="1000"/>
                </a:spcBef>
              </a:pPr>
              <a:r>
                <a:rPr kumimoji="1" lang="en-US" altLang="zh-CN" sz="2400" b="1">
                  <a:latin typeface="Verdana" pitchFamily="34" charset="0"/>
                  <a:ea typeface="微软雅黑" pitchFamily="34" charset="-122"/>
                </a:rPr>
                <a:t>G</a:t>
              </a:r>
              <a:r>
                <a:rPr kumimoji="1" lang="zh-CN" altLang="en-US" sz="2400" b="1">
                  <a:latin typeface="Verdana" pitchFamily="34" charset="0"/>
                  <a:ea typeface="微软雅黑" pitchFamily="34" charset="-122"/>
                </a:rPr>
                <a:t>的</a:t>
              </a:r>
              <a:r>
                <a:rPr kumimoji="1" lang="zh-CN" altLang="en-US" sz="2400" b="1" dirty="0">
                  <a:latin typeface="Verdana" pitchFamily="34" charset="0"/>
                  <a:ea typeface="微软雅黑" pitchFamily="34" charset="-122"/>
                </a:rPr>
                <a:t>生成树</a:t>
              </a:r>
              <a:endParaRPr kumimoji="1" lang="en-US" altLang="zh-CN" sz="2400" b="1" dirty="0">
                <a:latin typeface="Verdana" pitchFamily="34" charset="0"/>
                <a:ea typeface="微软雅黑" pitchFamily="34" charset="-122"/>
              </a:endParaRPr>
            </a:p>
          </p:txBody>
        </p:sp>
      </p:grpSp>
      <p:grpSp>
        <p:nvGrpSpPr>
          <p:cNvPr id="28" name="组合 27"/>
          <p:cNvGrpSpPr/>
          <p:nvPr/>
        </p:nvGrpSpPr>
        <p:grpSpPr>
          <a:xfrm>
            <a:off x="907046" y="1093119"/>
            <a:ext cx="2332806" cy="1606550"/>
            <a:chOff x="6343650" y="1340768"/>
            <a:chExt cx="2332806" cy="1606550"/>
          </a:xfrm>
        </p:grpSpPr>
        <p:grpSp>
          <p:nvGrpSpPr>
            <p:cNvPr id="29" name="Group 23"/>
            <p:cNvGrpSpPr>
              <a:grpSpLocks/>
            </p:cNvGrpSpPr>
            <p:nvPr/>
          </p:nvGrpSpPr>
          <p:grpSpPr bwMode="auto">
            <a:xfrm>
              <a:off x="6343650" y="1340768"/>
              <a:ext cx="1641475" cy="1606550"/>
              <a:chOff x="873" y="2305"/>
              <a:chExt cx="1034" cy="1012"/>
            </a:xfrm>
          </p:grpSpPr>
          <p:sp>
            <p:nvSpPr>
              <p:cNvPr id="31" name="Line 24"/>
              <p:cNvSpPr>
                <a:spLocks noChangeShapeType="1"/>
              </p:cNvSpPr>
              <p:nvPr/>
            </p:nvSpPr>
            <p:spPr bwMode="auto">
              <a:xfrm>
                <a:off x="1052" y="2403"/>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5"/>
              <p:cNvSpPr>
                <a:spLocks noChangeShapeType="1"/>
              </p:cNvSpPr>
              <p:nvPr/>
            </p:nvSpPr>
            <p:spPr bwMode="auto">
              <a:xfrm>
                <a:off x="1052" y="3219"/>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6"/>
              <p:cNvSpPr>
                <a:spLocks noChangeShapeType="1"/>
              </p:cNvSpPr>
              <p:nvPr/>
            </p:nvSpPr>
            <p:spPr bwMode="auto">
              <a:xfrm>
                <a:off x="1809" y="2478"/>
                <a:ext cx="4" cy="67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27"/>
              <p:cNvSpPr>
                <a:spLocks noChangeShapeType="1"/>
              </p:cNvSpPr>
              <p:nvPr/>
            </p:nvSpPr>
            <p:spPr bwMode="auto">
              <a:xfrm flipH="1">
                <a:off x="1052" y="2478"/>
                <a:ext cx="694" cy="6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28"/>
              <p:cNvSpPr>
                <a:spLocks noChangeShapeType="1"/>
              </p:cNvSpPr>
              <p:nvPr/>
            </p:nvSpPr>
            <p:spPr bwMode="auto">
              <a:xfrm>
                <a:off x="1020" y="2432"/>
                <a:ext cx="719" cy="7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29"/>
              <p:cNvSpPr>
                <a:spLocks noChangeShapeType="1"/>
              </p:cNvSpPr>
              <p:nvPr/>
            </p:nvSpPr>
            <p:spPr bwMode="auto">
              <a:xfrm>
                <a:off x="967" y="2501"/>
                <a:ext cx="5" cy="6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Oval 30"/>
              <p:cNvSpPr>
                <a:spLocks noChangeArrowheads="1"/>
              </p:cNvSpPr>
              <p:nvPr/>
            </p:nvSpPr>
            <p:spPr bwMode="auto">
              <a:xfrm>
                <a:off x="1715" y="2305"/>
                <a:ext cx="192" cy="196"/>
              </a:xfrm>
              <a:prstGeom prst="ellipse">
                <a:avLst/>
              </a:prstGeom>
              <a:solidFill>
                <a:srgbClr val="6699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Oval 31"/>
              <p:cNvSpPr>
                <a:spLocks noChangeArrowheads="1"/>
              </p:cNvSpPr>
              <p:nvPr/>
            </p:nvSpPr>
            <p:spPr bwMode="auto">
              <a:xfrm>
                <a:off x="1715" y="3121"/>
                <a:ext cx="192" cy="196"/>
              </a:xfrm>
              <a:prstGeom prst="ellipse">
                <a:avLst/>
              </a:prstGeom>
              <a:solidFill>
                <a:srgbClr val="6699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Oval 32"/>
              <p:cNvSpPr>
                <a:spLocks noChangeArrowheads="1"/>
              </p:cNvSpPr>
              <p:nvPr/>
            </p:nvSpPr>
            <p:spPr bwMode="auto">
              <a:xfrm>
                <a:off x="873" y="3120"/>
                <a:ext cx="192" cy="196"/>
              </a:xfrm>
              <a:prstGeom prst="ellipse">
                <a:avLst/>
              </a:prstGeom>
              <a:solidFill>
                <a:srgbClr val="6699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Oval 33"/>
              <p:cNvSpPr>
                <a:spLocks noChangeArrowheads="1"/>
              </p:cNvSpPr>
              <p:nvPr/>
            </p:nvSpPr>
            <p:spPr bwMode="auto">
              <a:xfrm>
                <a:off x="873" y="2305"/>
                <a:ext cx="192" cy="196"/>
              </a:xfrm>
              <a:prstGeom prst="ellipse">
                <a:avLst/>
              </a:prstGeom>
              <a:solidFill>
                <a:srgbClr val="6699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 name="矩形 29"/>
            <p:cNvSpPr/>
            <p:nvPr/>
          </p:nvSpPr>
          <p:spPr>
            <a:xfrm>
              <a:off x="7772466" y="1792735"/>
              <a:ext cx="903990" cy="720080"/>
            </a:xfrm>
            <a:prstGeom prst="rect">
              <a:avLst/>
            </a:prstGeom>
          </p:spPr>
          <p:txBody>
            <a:bodyPr wrap="none">
              <a:noAutofit/>
            </a:bodyPr>
            <a:lstStyle/>
            <a:p>
              <a:pPr marL="0" lvl="1" algn="ctr">
                <a:lnSpc>
                  <a:spcPct val="150000"/>
                </a:lnSpc>
                <a:spcBef>
                  <a:spcPts val="1000"/>
                </a:spcBef>
              </a:pPr>
              <a:r>
                <a:rPr kumimoji="1" lang="en-US" altLang="zh-CN" sz="2400">
                  <a:solidFill>
                    <a:schemeClr val="bg2">
                      <a:lumMod val="10000"/>
                    </a:schemeClr>
                  </a:solidFill>
                  <a:latin typeface="Verdana" pitchFamily="34" charset="0"/>
                  <a:ea typeface="微软雅黑" pitchFamily="34" charset="-122"/>
                </a:rPr>
                <a:t>G</a:t>
              </a:r>
              <a:endParaRPr kumimoji="1" lang="en-US" altLang="zh-CN" sz="2400" dirty="0">
                <a:solidFill>
                  <a:schemeClr val="bg2">
                    <a:lumMod val="10000"/>
                  </a:schemeClr>
                </a:solidFill>
                <a:latin typeface="Verdana" pitchFamily="34" charset="0"/>
                <a:ea typeface="微软雅黑" pitchFamily="34" charset="-122"/>
              </a:endParaRPr>
            </a:p>
          </p:txBody>
        </p:sp>
      </p:grpSp>
      <p:cxnSp>
        <p:nvCxnSpPr>
          <p:cNvPr id="41" name="直接连接符 40"/>
          <p:cNvCxnSpPr/>
          <p:nvPr/>
        </p:nvCxnSpPr>
        <p:spPr bwMode="auto">
          <a:xfrm>
            <a:off x="-3304" y="3068960"/>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901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最小生成树</a:t>
            </a:r>
          </a:p>
        </p:txBody>
      </p:sp>
      <p:sp>
        <p:nvSpPr>
          <p:cNvPr id="3" name="内容占位符 2"/>
          <p:cNvSpPr>
            <a:spLocks noGrp="1"/>
          </p:cNvSpPr>
          <p:nvPr>
            <p:ph idx="1"/>
          </p:nvPr>
        </p:nvSpPr>
        <p:spPr>
          <a:xfrm>
            <a:off x="0" y="739304"/>
            <a:ext cx="9144000" cy="6118696"/>
          </a:xfrm>
        </p:spPr>
        <p:txBody>
          <a:bodyPr>
            <a:normAutofit/>
          </a:bodyPr>
          <a:lstStyle/>
          <a:p>
            <a:pPr>
              <a:spcBef>
                <a:spcPts val="300"/>
              </a:spcBef>
            </a:pPr>
            <a:r>
              <a:rPr lang="zh-CN" altLang="en-US"/>
              <a:t>对于连通的带权图</a:t>
            </a:r>
            <a:r>
              <a:rPr lang="en-US" altLang="zh-CN"/>
              <a:t>G</a:t>
            </a:r>
            <a:r>
              <a:rPr lang="zh-CN" altLang="en-US"/>
              <a:t>，其生成树也是带权的</a:t>
            </a:r>
            <a:endParaRPr lang="en-US" altLang="zh-CN"/>
          </a:p>
          <a:p>
            <a:pPr marL="936000" lvl="1" indent="-468000">
              <a:spcBef>
                <a:spcPts val="300"/>
              </a:spcBef>
              <a:buClr>
                <a:schemeClr val="tx1"/>
              </a:buClr>
              <a:defRPr/>
            </a:pPr>
            <a:r>
              <a:rPr lang="zh-CN" altLang="en-US">
                <a:latin typeface="Verdana" panose="020B0604030504040204" pitchFamily="34" charset="0"/>
                <a:cs typeface="Verdana" panose="020B0604030504040204" pitchFamily="34" charset="0"/>
              </a:rPr>
              <a:t>生成树</a:t>
            </a:r>
            <a:r>
              <a:rPr lang="en-US" altLang="zh-CN">
                <a:latin typeface="Verdana" panose="020B0604030504040204" pitchFamily="34" charset="0"/>
                <a:cs typeface="Verdana" panose="020B0604030504040204" pitchFamily="34" charset="0"/>
              </a:rPr>
              <a:t>T</a:t>
            </a:r>
            <a:r>
              <a:rPr lang="zh-CN" altLang="en-US">
                <a:latin typeface="Verdana" panose="020B0604030504040204" pitchFamily="34" charset="0"/>
                <a:cs typeface="Verdana" panose="020B0604030504040204" pitchFamily="34" charset="0"/>
              </a:rPr>
              <a:t>的边的权值总和称为该树的权，记作：</a:t>
            </a:r>
          </a:p>
          <a:p>
            <a:pPr>
              <a:spcBef>
                <a:spcPts val="300"/>
              </a:spcBef>
            </a:pPr>
            <a:endParaRPr lang="en-US" altLang="zh-CN"/>
          </a:p>
          <a:p>
            <a:pPr>
              <a:spcBef>
                <a:spcPts val="300"/>
              </a:spcBef>
            </a:pPr>
            <a:endParaRPr lang="en-US" altLang="zh-CN"/>
          </a:p>
          <a:p>
            <a:pPr marL="1404000" lvl="2" indent="-468000">
              <a:spcBef>
                <a:spcPts val="300"/>
              </a:spcBef>
              <a:buClr>
                <a:schemeClr val="tx1"/>
              </a:buClr>
              <a:buSzPct val="70000"/>
              <a:defRPr/>
            </a:pPr>
            <a:r>
              <a:rPr lang="zh-CN" altLang="en-US">
                <a:latin typeface="Verdana" panose="020B0604030504040204" pitchFamily="34" charset="0"/>
                <a:cs typeface="Verdana" panose="020B0604030504040204" pitchFamily="34" charset="0"/>
              </a:rPr>
              <a:t>其中：</a:t>
            </a:r>
            <a:r>
              <a:rPr lang="en-US" altLang="zh-CN">
                <a:latin typeface="Verdana" panose="020B0604030504040204" pitchFamily="34" charset="0"/>
                <a:cs typeface="Verdana" panose="020B0604030504040204" pitchFamily="34" charset="0"/>
              </a:rPr>
              <a:t>E</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T</a:t>
            </a:r>
            <a:r>
              <a:rPr lang="zh-CN" altLang="en-US">
                <a:latin typeface="Verdana" panose="020B0604030504040204" pitchFamily="34" charset="0"/>
                <a:cs typeface="Verdana" panose="020B0604030504040204" pitchFamily="34" charset="0"/>
              </a:rPr>
              <a:t>）表示 </a:t>
            </a:r>
            <a:r>
              <a:rPr lang="en-US" altLang="zh-CN">
                <a:latin typeface="Verdana" panose="020B0604030504040204" pitchFamily="34" charset="0"/>
                <a:cs typeface="Verdana" panose="020B0604030504040204" pitchFamily="34" charset="0"/>
              </a:rPr>
              <a:t>T </a:t>
            </a:r>
            <a:r>
              <a:rPr lang="zh-CN" altLang="en-US">
                <a:latin typeface="Verdana" panose="020B0604030504040204" pitchFamily="34" charset="0"/>
                <a:cs typeface="Verdana" panose="020B0604030504040204" pitchFamily="34" charset="0"/>
              </a:rPr>
              <a:t>的边集</a:t>
            </a:r>
          </a:p>
          <a:p>
            <a:pPr marL="1404000" lvl="2" indent="-468000">
              <a:spcBef>
                <a:spcPts val="300"/>
              </a:spcBef>
              <a:buClr>
                <a:schemeClr val="tx1"/>
              </a:buClr>
              <a:buSzPct val="70000"/>
              <a:defRPr/>
            </a:pPr>
            <a:r>
              <a:rPr lang="zh-CN" altLang="en-US">
                <a:latin typeface="Verdana" panose="020B0604030504040204" pitchFamily="34" charset="0"/>
                <a:cs typeface="Verdana" panose="020B0604030504040204" pitchFamily="34" charset="0"/>
              </a:rPr>
              <a:t>权最小的生成树称为图</a:t>
            </a:r>
            <a:r>
              <a:rPr lang="en-US" altLang="zh-CN">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的最小生成树</a:t>
            </a:r>
          </a:p>
          <a:p>
            <a:pPr>
              <a:spcBef>
                <a:spcPts val="300"/>
              </a:spcBef>
            </a:pPr>
            <a:r>
              <a:rPr lang="zh-CN" altLang="en-US"/>
              <a:t>最小生成树：一个无向图</a:t>
            </a:r>
            <a:r>
              <a:rPr lang="en-US" altLang="zh-CN"/>
              <a:t>G</a:t>
            </a:r>
            <a:r>
              <a:rPr lang="zh-CN" altLang="en-US"/>
              <a:t>的最小生成树就是</a:t>
            </a:r>
            <a:endParaRPr lang="en-US" altLang="zh-CN"/>
          </a:p>
          <a:p>
            <a:pPr marL="936000" lvl="1" indent="-468000">
              <a:spcBef>
                <a:spcPts val="300"/>
              </a:spcBef>
              <a:buClr>
                <a:schemeClr val="tx1"/>
              </a:buClr>
              <a:defRPr/>
            </a:pPr>
            <a:r>
              <a:rPr lang="zh-CN" altLang="en-US">
                <a:latin typeface="Verdana" panose="020B0604030504040204" pitchFamily="34" charset="0"/>
                <a:cs typeface="Verdana" panose="020B0604030504040204" pitchFamily="34" charset="0"/>
              </a:rPr>
              <a:t>由该图连接所有顶点的边构成的树，且总价值最低</a:t>
            </a:r>
            <a:endParaRPr lang="en-US" altLang="zh-CN">
              <a:latin typeface="Verdana" panose="020B0604030504040204" pitchFamily="34" charset="0"/>
              <a:cs typeface="Verdana" panose="020B0604030504040204" pitchFamily="34" charset="0"/>
            </a:endParaRPr>
          </a:p>
          <a:p>
            <a:pPr marL="936000" lvl="1" indent="-468000">
              <a:spcBef>
                <a:spcPts val="300"/>
              </a:spcBef>
              <a:buClr>
                <a:schemeClr val="tx1"/>
              </a:buClr>
              <a:defRPr/>
            </a:pPr>
            <a:r>
              <a:rPr lang="zh-CN" altLang="en-US">
                <a:latin typeface="Verdana" panose="020B0604030504040204" pitchFamily="34" charset="0"/>
                <a:cs typeface="Verdana" panose="020B0604030504040204" pitchFamily="34" charset="0"/>
              </a:rPr>
              <a:t>简称 </a:t>
            </a:r>
            <a:r>
              <a:rPr lang="en-US" altLang="zh-CN">
                <a:latin typeface="Verdana" panose="020B0604030504040204" pitchFamily="34" charset="0"/>
                <a:cs typeface="Verdana" panose="020B0604030504040204" pitchFamily="34" charset="0"/>
              </a:rPr>
              <a:t>MST</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Minimum Spanning Tree</a:t>
            </a:r>
          </a:p>
          <a:p>
            <a:pPr marL="936000" lvl="1" indent="-468000">
              <a:spcBef>
                <a:spcPts val="300"/>
              </a:spcBef>
              <a:buClr>
                <a:schemeClr val="tx1"/>
              </a:buClr>
              <a:defRPr/>
            </a:pPr>
            <a:r>
              <a:rPr kumimoji="1" lang="zh-CN" altLang="en-US">
                <a:solidFill>
                  <a:schemeClr val="bg2">
                    <a:lumMod val="10000"/>
                  </a:schemeClr>
                </a:solidFill>
                <a:latin typeface="Verdana" pitchFamily="34" charset="0"/>
              </a:rPr>
              <a:t>最小生成树也不一定唯一</a:t>
            </a:r>
            <a:endParaRPr lang="zh-CN" altLang="en-US">
              <a:latin typeface="Verdana" panose="020B0604030504040204" pitchFamily="34" charset="0"/>
              <a:cs typeface="Verdana" panose="020B0604030504040204" pitchFamily="34"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774795445"/>
              </p:ext>
            </p:extLst>
          </p:nvPr>
        </p:nvGraphicFramePr>
        <p:xfrm>
          <a:off x="2466975" y="2132856"/>
          <a:ext cx="3548063" cy="849312"/>
        </p:xfrm>
        <a:graphic>
          <a:graphicData uri="http://schemas.openxmlformats.org/presentationml/2006/ole">
            <mc:AlternateContent xmlns:mc="http://schemas.openxmlformats.org/markup-compatibility/2006">
              <mc:Choice xmlns:v="urn:schemas-microsoft-com:vml" Requires="v">
                <p:oleObj spid="_x0000_s189511" name="Equation" r:id="rId3" imgW="1485720" imgH="355320" progId="Equation.DSMT4">
                  <p:embed/>
                </p:oleObj>
              </mc:Choice>
              <mc:Fallback>
                <p:oleObj name="Equation" r:id="rId3" imgW="1485720" imgH="3553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975" y="2132856"/>
                        <a:ext cx="3548063"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91020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p:cNvSpPr>
            <a:spLocks noGrp="1" noChangeArrowheads="1"/>
          </p:cNvSpPr>
          <p:nvPr>
            <p:ph idx="4294967295"/>
          </p:nvPr>
        </p:nvSpPr>
        <p:spPr>
          <a:xfrm>
            <a:off x="0" y="4149725"/>
            <a:ext cx="9144000" cy="2582863"/>
          </a:xfrm>
          <a:prstGeom prst="rect">
            <a:avLst/>
          </a:prstGeom>
        </p:spPr>
        <p:txBody>
          <a:bodyPr>
            <a:normAutofit/>
          </a:bodyPr>
          <a:lstStyle/>
          <a:p>
            <a:pPr marL="468000" lvl="1" indent="-468000">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无向图（</a:t>
            </a:r>
            <a:r>
              <a:rPr lang="en-US" altLang="zh-CN">
                <a:latin typeface="Verdana" panose="020B0604030504040204" pitchFamily="34" charset="0"/>
                <a:cs typeface="Verdana" panose="020B0604030504040204" pitchFamily="34" charset="0"/>
              </a:rPr>
              <a:t>undirected gragh</a:t>
            </a:r>
            <a:r>
              <a:rPr lang="zh-CN" altLang="en-US">
                <a:latin typeface="Verdana" panose="020B0604030504040204" pitchFamily="34" charset="0"/>
                <a:cs typeface="Verdana" panose="020B0604030504040204" pitchFamily="34" charset="0"/>
              </a:rPr>
              <a:t>）：</a:t>
            </a:r>
            <a:r>
              <a:rPr lang="zh-CN" altLang="zh-CN">
                <a:latin typeface="Verdana" panose="020B0604030504040204" pitchFamily="34" charset="0"/>
                <a:cs typeface="Verdana" panose="020B0604030504040204" pitchFamily="34" charset="0"/>
              </a:rPr>
              <a:t>由两个集合</a:t>
            </a:r>
            <a:r>
              <a:rPr lang="en-US" altLang="zh-CN">
                <a:latin typeface="Verdana" panose="020B0604030504040204" pitchFamily="34" charset="0"/>
                <a:cs typeface="Verdana" panose="020B0604030504040204" pitchFamily="34" charset="0"/>
              </a:rPr>
              <a:t>V(G)</a:t>
            </a:r>
            <a:r>
              <a:rPr lang="zh-CN" altLang="zh-CN">
                <a:latin typeface="Verdana" panose="020B0604030504040204" pitchFamily="34" charset="0"/>
                <a:cs typeface="Verdana" panose="020B0604030504040204" pitchFamily="34" charset="0"/>
              </a:rPr>
              <a:t>和</a:t>
            </a:r>
            <a:r>
              <a:rPr lang="en-US" altLang="zh-CN">
                <a:latin typeface="Verdana" panose="020B0604030504040204" pitchFamily="34" charset="0"/>
                <a:cs typeface="Verdana" panose="020B0604030504040204" pitchFamily="34" charset="0"/>
              </a:rPr>
              <a:t>E(G)</a:t>
            </a:r>
            <a:r>
              <a:rPr lang="zh-CN" altLang="zh-CN">
                <a:latin typeface="Verdana" panose="020B0604030504040204" pitchFamily="34" charset="0"/>
                <a:cs typeface="Verdana" panose="020B0604030504040204" pitchFamily="34" charset="0"/>
              </a:rPr>
              <a:t>组成</a:t>
            </a:r>
          </a:p>
          <a:p>
            <a:pPr marL="936000" lvl="1" indent="-468000">
              <a:lnSpc>
                <a:spcPct val="160000"/>
              </a:lnSpc>
              <a:spcBef>
                <a:spcPts val="0"/>
              </a:spcBef>
              <a:buClr>
                <a:schemeClr val="tx1"/>
              </a:buClr>
              <a:defRPr/>
            </a:pPr>
            <a:r>
              <a:rPr lang="zh-CN" altLang="en-US">
                <a:latin typeface="Verdana" panose="020B0604030504040204" pitchFamily="34" charset="0"/>
                <a:cs typeface="Verdana" panose="020B0604030504040204" pitchFamily="34" charset="0"/>
              </a:rPr>
              <a:t>其中：</a:t>
            </a:r>
            <a:r>
              <a:rPr lang="en-US" altLang="zh-CN">
                <a:latin typeface="Verdana" panose="020B0604030504040204" pitchFamily="34" charset="0"/>
                <a:cs typeface="Verdana" panose="020B0604030504040204" pitchFamily="34" charset="0"/>
              </a:rPr>
              <a:t>V(G)</a:t>
            </a:r>
            <a:r>
              <a:rPr lang="zh-CN" altLang="zh-CN">
                <a:latin typeface="Verdana" panose="020B0604030504040204" pitchFamily="34" charset="0"/>
                <a:cs typeface="Verdana" panose="020B0604030504040204" pitchFamily="34" charset="0"/>
              </a:rPr>
              <a:t>是顶点的非空有限集合</a:t>
            </a:r>
          </a:p>
          <a:p>
            <a:pPr marL="936000" lvl="1" indent="-468000">
              <a:lnSpc>
                <a:spcPct val="160000"/>
              </a:lnSpc>
              <a:spcBef>
                <a:spcPts val="0"/>
              </a:spcBef>
              <a:buClr>
                <a:schemeClr val="tx1"/>
              </a:buClr>
              <a:defRPr/>
            </a:pPr>
            <a:r>
              <a:rPr lang="en-US" altLang="zh-CN">
                <a:latin typeface="Verdana" panose="020B0604030504040204" pitchFamily="34" charset="0"/>
                <a:cs typeface="Verdana" panose="020B0604030504040204" pitchFamily="34" charset="0"/>
              </a:rPr>
              <a:t>E(G)</a:t>
            </a:r>
            <a:r>
              <a:rPr lang="zh-CN" altLang="zh-CN">
                <a:latin typeface="Verdana" panose="020B0604030504040204" pitchFamily="34" charset="0"/>
                <a:cs typeface="Verdana" panose="020B0604030504040204" pitchFamily="34" charset="0"/>
              </a:rPr>
              <a:t>是</a:t>
            </a:r>
            <a:r>
              <a:rPr lang="zh-CN" altLang="en-US">
                <a:latin typeface="Verdana" panose="020B0604030504040204" pitchFamily="34" charset="0"/>
                <a:cs typeface="Verdana" panose="020B0604030504040204" pitchFamily="34" charset="0"/>
              </a:rPr>
              <a:t>无向</a:t>
            </a:r>
            <a:r>
              <a:rPr lang="zh-CN" altLang="zh-CN">
                <a:latin typeface="Verdana" panose="020B0604030504040204" pitchFamily="34" charset="0"/>
                <a:cs typeface="Verdana" panose="020B0604030504040204" pitchFamily="34" charset="0"/>
              </a:rPr>
              <a:t>边的有限集合，边是顶点的无序对</a:t>
            </a:r>
            <a:endParaRPr lang="en-US" altLang="zh-CN">
              <a:latin typeface="Verdana" panose="020B0604030504040204" pitchFamily="34" charset="0"/>
              <a:cs typeface="Verdana" panose="020B0604030504040204" pitchFamily="34" charset="0"/>
            </a:endParaRPr>
          </a:p>
          <a:p>
            <a:pPr marL="1404000" lvl="2" indent="-468000">
              <a:spcBef>
                <a:spcPts val="0"/>
              </a:spcBef>
              <a:buClr>
                <a:schemeClr val="tx1"/>
              </a:buClr>
              <a:buSzPct val="70000"/>
              <a:defRPr/>
            </a:pPr>
            <a:r>
              <a:rPr lang="zh-CN" altLang="zh-CN">
                <a:latin typeface="Verdana" panose="020B0604030504040204" pitchFamily="34" charset="0"/>
                <a:cs typeface="Verdana" panose="020B0604030504040204" pitchFamily="34" charset="0"/>
              </a:rPr>
              <a:t>记为</a:t>
            </a:r>
            <a:r>
              <a:rPr lang="zh-CN" altLang="en-US">
                <a:latin typeface="Verdana" panose="020B0604030504040204" pitchFamily="34" charset="0"/>
                <a:cs typeface="Verdana" panose="020B0604030504040204" pitchFamily="34" charset="0"/>
              </a:rPr>
              <a:t>：</a:t>
            </a:r>
            <a:r>
              <a:rPr lang="zh-CN" altLang="zh-CN">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v,w</a:t>
            </a:r>
            <a:r>
              <a:rPr lang="zh-CN" altLang="en-US">
                <a:latin typeface="Verdana" panose="020B0604030504040204" pitchFamily="34" charset="0"/>
                <a:cs typeface="Verdana" panose="020B0604030504040204" pitchFamily="34" charset="0"/>
              </a:rPr>
              <a:t>）</a:t>
            </a:r>
            <a:r>
              <a:rPr lang="zh-CN" altLang="zh-CN">
                <a:latin typeface="Verdana" panose="020B0604030504040204" pitchFamily="34" charset="0"/>
                <a:cs typeface="Verdana" panose="020B0604030504040204" pitchFamily="34" charset="0"/>
              </a:rPr>
              <a:t>或（</a:t>
            </a:r>
            <a:r>
              <a:rPr lang="en-US" altLang="zh-CN">
                <a:latin typeface="Verdana" panose="020B0604030504040204" pitchFamily="34" charset="0"/>
                <a:cs typeface="Verdana" panose="020B0604030504040204" pitchFamily="34" charset="0"/>
              </a:rPr>
              <a:t>w,v)</a:t>
            </a:r>
            <a:r>
              <a:rPr lang="zh-CN" altLang="en-US">
                <a:latin typeface="Verdana" panose="020B0604030504040204" pitchFamily="34" charset="0"/>
                <a:cs typeface="Verdana" panose="020B0604030504040204" pitchFamily="34" charset="0"/>
              </a:rPr>
              <a:t>，</a:t>
            </a:r>
            <a:r>
              <a:rPr lang="zh-CN" altLang="zh-CN">
                <a:latin typeface="Verdana" panose="020B0604030504040204" pitchFamily="34" charset="0"/>
                <a:cs typeface="Verdana" panose="020B0604030504040204" pitchFamily="34" charset="0"/>
              </a:rPr>
              <a:t>并且（</a:t>
            </a:r>
            <a:r>
              <a:rPr lang="en-US" altLang="zh-CN">
                <a:latin typeface="Verdana" panose="020B0604030504040204" pitchFamily="34" charset="0"/>
                <a:cs typeface="Verdana" panose="020B0604030504040204" pitchFamily="34" charset="0"/>
              </a:rPr>
              <a:t>v,w)==(w,v)	</a:t>
            </a:r>
            <a:endParaRPr lang="en-US" altLang="zh-CN" dirty="0">
              <a:latin typeface="Verdana" panose="020B0604030504040204" pitchFamily="34" charset="0"/>
              <a:cs typeface="Verdana" panose="020B0604030504040204" pitchFamily="34" charset="0"/>
            </a:endParaRPr>
          </a:p>
        </p:txBody>
      </p:sp>
      <p:sp>
        <p:nvSpPr>
          <p:cNvPr id="12" name="标题 1"/>
          <p:cNvSpPr>
            <a:spLocks noGrp="1"/>
          </p:cNvSpPr>
          <p:nvPr>
            <p:ph type="title" idx="4294967295"/>
          </p:nvPr>
        </p:nvSpPr>
        <p:spPr>
          <a:xfrm>
            <a:off x="0" y="42863"/>
            <a:ext cx="9148763" cy="596900"/>
          </a:xfrm>
        </p:spPr>
        <p:txBody>
          <a:bodyPr/>
          <a:lstStyle/>
          <a:p>
            <a:pPr>
              <a:defRPr/>
            </a:pPr>
            <a:r>
              <a:rPr lang="zh-CN" altLang="en-US">
                <a:solidFill>
                  <a:schemeClr val="bg2">
                    <a:lumMod val="10000"/>
                  </a:schemeClr>
                </a:solidFill>
              </a:rPr>
              <a:t>图的分类</a:t>
            </a:r>
          </a:p>
        </p:txBody>
      </p:sp>
      <p:graphicFrame>
        <p:nvGraphicFramePr>
          <p:cNvPr id="652292" name="Object 4"/>
          <p:cNvGraphicFramePr>
            <a:graphicFrameLocks noChangeAspect="1"/>
          </p:cNvGraphicFramePr>
          <p:nvPr>
            <p:extLst>
              <p:ext uri="{D42A27DB-BD31-4B8C-83A1-F6EECF244321}">
                <p14:modId xmlns:p14="http://schemas.microsoft.com/office/powerpoint/2010/main" val="2280481567"/>
              </p:ext>
            </p:extLst>
          </p:nvPr>
        </p:nvGraphicFramePr>
        <p:xfrm>
          <a:off x="415293" y="836712"/>
          <a:ext cx="3743325" cy="2432050"/>
        </p:xfrm>
        <a:graphic>
          <a:graphicData uri="http://schemas.openxmlformats.org/presentationml/2006/ole">
            <mc:AlternateContent xmlns:mc="http://schemas.openxmlformats.org/markup-compatibility/2006">
              <mc:Choice xmlns:v="urn:schemas-microsoft-com:vml" Requires="v">
                <p:oleObj spid="_x0000_s156762" name="Visio" r:id="rId4" imgW="6683598" imgH="4249381" progId="Visio.Drawing.11">
                  <p:embed/>
                </p:oleObj>
              </mc:Choice>
              <mc:Fallback>
                <p:oleObj name="Visio" r:id="rId4" imgW="6683598" imgH="4249381" progId="Visio.Drawing.11">
                  <p:embed/>
                  <p:pic>
                    <p:nvPicPr>
                      <p:cNvPr id="0" name=""/>
                      <p:cNvPicPr>
                        <a:picLocks noChangeAspect="1" noChangeArrowheads="1"/>
                      </p:cNvPicPr>
                      <p:nvPr/>
                    </p:nvPicPr>
                    <p:blipFill>
                      <a:blip r:embed="rId5"/>
                      <a:srcRect/>
                      <a:stretch>
                        <a:fillRect/>
                      </a:stretch>
                    </p:blipFill>
                    <p:spPr bwMode="auto">
                      <a:xfrm>
                        <a:off x="415293" y="836712"/>
                        <a:ext cx="3743325"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2293" name="Rectangle 5"/>
          <p:cNvSpPr>
            <a:spLocks noChangeArrowheads="1"/>
          </p:cNvSpPr>
          <p:nvPr/>
        </p:nvSpPr>
        <p:spPr bwMode="auto">
          <a:xfrm>
            <a:off x="272418" y="3403848"/>
            <a:ext cx="4119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a:solidFill>
                  <a:schemeClr val="bg2">
                    <a:lumMod val="10000"/>
                  </a:schemeClr>
                </a:solidFill>
                <a:latin typeface="微软雅黑" panose="020B0503020204020204" pitchFamily="34" charset="-122"/>
                <a:ea typeface="微软雅黑" panose="020B0503020204020204" pitchFamily="34" charset="-122"/>
              </a:rPr>
              <a:t>无向图：</a:t>
            </a:r>
            <a:r>
              <a:rPr kumimoji="1" lang="zh-CN" altLang="zh-CN" sz="2000" b="1">
                <a:solidFill>
                  <a:schemeClr val="bg2">
                    <a:lumMod val="10000"/>
                  </a:schemeClr>
                </a:solidFill>
                <a:latin typeface="微软雅黑" panose="020B0503020204020204" pitchFamily="34" charset="-122"/>
                <a:ea typeface="微软雅黑" panose="020B0503020204020204" pitchFamily="34" charset="-122"/>
              </a:rPr>
              <a:t>边是顶点的无序对</a:t>
            </a:r>
            <a:endParaRPr kumimoji="1" lang="zh-CN" altLang="en-US" sz="2000" b="1">
              <a:solidFill>
                <a:schemeClr val="bg2">
                  <a:lumMod val="10000"/>
                </a:schemeClr>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bwMode="auto">
          <a:xfrm>
            <a:off x="-3304" y="4005064"/>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cxnSp>
        <p:nvCxnSpPr>
          <p:cNvPr id="10" name="直接连接符 9"/>
          <p:cNvCxnSpPr/>
          <p:nvPr/>
        </p:nvCxnSpPr>
        <p:spPr bwMode="auto">
          <a:xfrm>
            <a:off x="4463988" y="745261"/>
            <a:ext cx="0" cy="3223799"/>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
        <p:nvSpPr>
          <p:cNvPr id="11" name="Text Box 19"/>
          <p:cNvSpPr txBox="1">
            <a:spLocks noChangeArrowheads="1"/>
          </p:cNvSpPr>
          <p:nvPr/>
        </p:nvSpPr>
        <p:spPr bwMode="auto">
          <a:xfrm>
            <a:off x="4572000" y="766057"/>
            <a:ext cx="4554164"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0" bIns="108000"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spcBef>
                <a:spcPts val="600"/>
              </a:spcBef>
            </a:pPr>
            <a:r>
              <a:rPr kumimoji="1" lang="zh-CN" altLang="en-US" sz="2400">
                <a:solidFill>
                  <a:schemeClr val="bg2">
                    <a:lumMod val="10000"/>
                  </a:schemeClr>
                </a:solidFill>
                <a:latin typeface="Verdana" pitchFamily="34" charset="0"/>
                <a:ea typeface="微软雅黑" pitchFamily="34" charset="-122"/>
              </a:rPr>
              <a:t>无向图</a:t>
            </a:r>
            <a:r>
              <a:rPr kumimoji="1" lang="en-US" altLang="zh-CN" sz="2400">
                <a:solidFill>
                  <a:schemeClr val="bg2">
                    <a:lumMod val="10000"/>
                  </a:schemeClr>
                </a:solidFill>
                <a:latin typeface="Verdana" pitchFamily="34" charset="0"/>
                <a:ea typeface="微软雅黑" pitchFamily="34" charset="-122"/>
              </a:rPr>
              <a:t>G2</a:t>
            </a:r>
            <a:r>
              <a:rPr kumimoji="1" lang="zh-CN" altLang="zh-CN" sz="2400" dirty="0">
                <a:solidFill>
                  <a:schemeClr val="bg2">
                    <a:lumMod val="10000"/>
                  </a:schemeClr>
                </a:solidFill>
                <a:latin typeface="Verdana" pitchFamily="34" charset="0"/>
                <a:ea typeface="微软雅黑" pitchFamily="34" charset="-122"/>
              </a:rPr>
              <a:t>中：</a:t>
            </a:r>
            <a:endParaRPr kumimoji="1" lang="zh-CN" altLang="en-US" sz="2400" dirty="0">
              <a:solidFill>
                <a:schemeClr val="bg2">
                  <a:lumMod val="10000"/>
                </a:schemeClr>
              </a:solidFill>
              <a:latin typeface="Verdana" pitchFamily="34" charset="0"/>
              <a:ea typeface="微软雅黑" pitchFamily="34" charset="-122"/>
            </a:endParaRPr>
          </a:p>
          <a:p>
            <a:pPr eaLnBrk="1" hangingPunct="1">
              <a:lnSpc>
                <a:spcPct val="150000"/>
              </a:lnSpc>
              <a:spcBef>
                <a:spcPts val="600"/>
              </a:spcBef>
            </a:pPr>
            <a:r>
              <a:rPr kumimoji="1" lang="en-US" altLang="zh-CN" sz="2400" dirty="0">
                <a:solidFill>
                  <a:schemeClr val="bg2">
                    <a:lumMod val="10000"/>
                  </a:schemeClr>
                </a:solidFill>
                <a:latin typeface="Verdana" pitchFamily="34" charset="0"/>
                <a:ea typeface="微软雅黑" pitchFamily="34" charset="-122"/>
              </a:rPr>
              <a:t>V(</a:t>
            </a:r>
            <a:r>
              <a:rPr kumimoji="1" lang="en-US" altLang="zh-CN" sz="2400" dirty="0" err="1">
                <a:solidFill>
                  <a:schemeClr val="bg2">
                    <a:lumMod val="10000"/>
                  </a:schemeClr>
                </a:solidFill>
                <a:latin typeface="Verdana" pitchFamily="34" charset="0"/>
                <a:ea typeface="微软雅黑" pitchFamily="34" charset="-122"/>
              </a:rPr>
              <a:t>G2</a:t>
            </a:r>
            <a:r>
              <a:rPr kumimoji="1" lang="en-US" altLang="zh-CN" sz="2400" dirty="0">
                <a:solidFill>
                  <a:schemeClr val="bg2">
                    <a:lumMod val="10000"/>
                  </a:schemeClr>
                </a:solidFill>
                <a:latin typeface="Verdana" pitchFamily="34" charset="0"/>
                <a:ea typeface="微软雅黑" pitchFamily="34" charset="-122"/>
              </a:rPr>
              <a:t>)={1, 2, 3, 4, 5, 6, 7}</a:t>
            </a:r>
          </a:p>
          <a:p>
            <a:pPr eaLnBrk="1" hangingPunct="1">
              <a:lnSpc>
                <a:spcPct val="150000"/>
              </a:lnSpc>
              <a:spcBef>
                <a:spcPts val="600"/>
              </a:spcBef>
            </a:pPr>
            <a:r>
              <a:rPr kumimoji="1" lang="en-US" altLang="zh-CN" sz="2400" dirty="0">
                <a:solidFill>
                  <a:schemeClr val="bg2">
                    <a:lumMod val="10000"/>
                  </a:schemeClr>
                </a:solidFill>
                <a:latin typeface="Verdana" pitchFamily="34" charset="0"/>
                <a:ea typeface="微软雅黑" pitchFamily="34" charset="-122"/>
              </a:rPr>
              <a:t>E(</a:t>
            </a:r>
            <a:r>
              <a:rPr kumimoji="1" lang="en-US" altLang="zh-CN" sz="2400" dirty="0" err="1">
                <a:solidFill>
                  <a:schemeClr val="bg2">
                    <a:lumMod val="10000"/>
                  </a:schemeClr>
                </a:solidFill>
                <a:latin typeface="Verdana" pitchFamily="34" charset="0"/>
                <a:ea typeface="微软雅黑" pitchFamily="34" charset="-122"/>
              </a:rPr>
              <a:t>G2</a:t>
            </a:r>
            <a:r>
              <a:rPr kumimoji="1" lang="en-US" altLang="zh-CN" sz="2400" dirty="0">
                <a:solidFill>
                  <a:schemeClr val="bg2">
                    <a:lumMod val="10000"/>
                  </a:schemeClr>
                </a:solidFill>
                <a:latin typeface="Verdana" pitchFamily="34" charset="0"/>
                <a:ea typeface="微软雅黑" pitchFamily="34" charset="-122"/>
              </a:rPr>
              <a:t>)={ (1,2), (1,3</a:t>
            </a:r>
            <a:r>
              <a:rPr kumimoji="1" lang="en-US" altLang="zh-CN" sz="2400">
                <a:solidFill>
                  <a:schemeClr val="bg2">
                    <a:lumMod val="10000"/>
                  </a:schemeClr>
                </a:solidFill>
                <a:latin typeface="Verdana" pitchFamily="34" charset="0"/>
                <a:ea typeface="微软雅黑" pitchFamily="34" charset="-122"/>
              </a:rPr>
              <a:t>), (2,3),</a:t>
            </a:r>
          </a:p>
          <a:p>
            <a:pPr eaLnBrk="1" hangingPunct="1">
              <a:lnSpc>
                <a:spcPct val="150000"/>
              </a:lnSpc>
              <a:spcBef>
                <a:spcPts val="600"/>
              </a:spcBef>
            </a:pPr>
            <a:r>
              <a:rPr kumimoji="1" lang="en-US" altLang="zh-CN" sz="2400">
                <a:solidFill>
                  <a:schemeClr val="bg2">
                    <a:lumMod val="10000"/>
                  </a:schemeClr>
                </a:solidFill>
                <a:latin typeface="Verdana" pitchFamily="34" charset="0"/>
                <a:ea typeface="微软雅黑" pitchFamily="34" charset="-122"/>
              </a:rPr>
              <a:t>             </a:t>
            </a:r>
            <a:r>
              <a:rPr kumimoji="1" lang="en-US" altLang="zh-CN" sz="2400" dirty="0">
                <a:solidFill>
                  <a:schemeClr val="bg2">
                    <a:lumMod val="10000"/>
                  </a:schemeClr>
                </a:solidFill>
                <a:latin typeface="Verdana" pitchFamily="34" charset="0"/>
                <a:ea typeface="微软雅黑" pitchFamily="34" charset="-122"/>
              </a:rPr>
              <a:t>(</a:t>
            </a:r>
            <a:r>
              <a:rPr kumimoji="1" lang="en-US" altLang="zh-CN" sz="2400">
                <a:solidFill>
                  <a:schemeClr val="bg2">
                    <a:lumMod val="10000"/>
                  </a:schemeClr>
                </a:solidFill>
                <a:latin typeface="Verdana" pitchFamily="34" charset="0"/>
                <a:ea typeface="微软雅黑" pitchFamily="34" charset="-122"/>
              </a:rPr>
              <a:t>2,4), (</a:t>
            </a:r>
            <a:r>
              <a:rPr kumimoji="1" lang="en-US" altLang="zh-CN" sz="2400" dirty="0">
                <a:solidFill>
                  <a:schemeClr val="bg2">
                    <a:lumMod val="10000"/>
                  </a:schemeClr>
                </a:solidFill>
                <a:latin typeface="Verdana" pitchFamily="34" charset="0"/>
                <a:ea typeface="微软雅黑" pitchFamily="34" charset="-122"/>
              </a:rPr>
              <a:t>2,5), (5,6), </a:t>
            </a:r>
          </a:p>
          <a:p>
            <a:pPr eaLnBrk="1" hangingPunct="1">
              <a:lnSpc>
                <a:spcPct val="150000"/>
              </a:lnSpc>
              <a:spcBef>
                <a:spcPts val="600"/>
              </a:spcBef>
            </a:pPr>
            <a:r>
              <a:rPr kumimoji="1" lang="en-US" altLang="zh-CN" sz="2400">
                <a:solidFill>
                  <a:schemeClr val="bg2">
                    <a:lumMod val="10000"/>
                  </a:schemeClr>
                </a:solidFill>
                <a:latin typeface="Verdana" pitchFamily="34" charset="0"/>
                <a:ea typeface="微软雅黑" pitchFamily="34" charset="-122"/>
              </a:rPr>
              <a:t>             (</a:t>
            </a:r>
            <a:r>
              <a:rPr kumimoji="1" lang="en-US" altLang="zh-CN" sz="2400" dirty="0">
                <a:solidFill>
                  <a:schemeClr val="bg2">
                    <a:lumMod val="10000"/>
                  </a:schemeClr>
                </a:solidFill>
                <a:latin typeface="Verdana" pitchFamily="34" charset="0"/>
                <a:ea typeface="微软雅黑" pitchFamily="34" charset="-122"/>
              </a:rPr>
              <a:t>5,7</a:t>
            </a:r>
            <a:r>
              <a:rPr kumimoji="1" lang="en-US" altLang="zh-CN" sz="2400">
                <a:solidFill>
                  <a:schemeClr val="bg2">
                    <a:lumMod val="10000"/>
                  </a:schemeClr>
                </a:solidFill>
                <a:latin typeface="Verdana" pitchFamily="34" charset="0"/>
                <a:ea typeface="微软雅黑" pitchFamily="34" charset="-122"/>
              </a:rPr>
              <a:t>)  </a:t>
            </a:r>
            <a:r>
              <a:rPr kumimoji="1" lang="en-US" altLang="zh-CN" sz="2400" dirty="0">
                <a:solidFill>
                  <a:schemeClr val="bg2">
                    <a:lumMod val="10000"/>
                  </a:schemeClr>
                </a:solidFill>
                <a:latin typeface="Verdana" pitchFamily="34" charset="0"/>
                <a:ea typeface="微软雅黑" pitchFamily="34" charset="-122"/>
              </a:rPr>
              <a:t>}</a:t>
            </a:r>
          </a:p>
        </p:txBody>
      </p:sp>
    </p:spTree>
    <p:extLst>
      <p:ext uri="{BB962C8B-B14F-4D97-AF65-F5344CB8AC3E}">
        <p14:creationId xmlns:p14="http://schemas.microsoft.com/office/powerpoint/2010/main" val="2168768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2292"/>
                                        </p:tgtEl>
                                        <p:attrNameLst>
                                          <p:attrName>style.visibility</p:attrName>
                                        </p:attrNameLst>
                                      </p:cBhvr>
                                      <p:to>
                                        <p:strVal val="visible"/>
                                      </p:to>
                                    </p:set>
                                    <p:animEffect transition="in" filter="fade">
                                      <p:cBhvr>
                                        <p:cTn id="7" dur="500"/>
                                        <p:tgtEl>
                                          <p:spTgt spid="65229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2293"/>
                                        </p:tgtEl>
                                        <p:attrNameLst>
                                          <p:attrName>style.visibility</p:attrName>
                                        </p:attrNameLst>
                                      </p:cBhvr>
                                      <p:to>
                                        <p:strVal val="visible"/>
                                      </p:to>
                                    </p:set>
                                    <p:animEffect transition="in" filter="fade">
                                      <p:cBhvr>
                                        <p:cTn id="10" dur="500"/>
                                        <p:tgtEl>
                                          <p:spTgt spid="65229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243">
                                            <p:txEl>
                                              <p:pRg st="0" end="0"/>
                                            </p:txEl>
                                          </p:spTgt>
                                        </p:tgtEl>
                                        <p:attrNameLst>
                                          <p:attrName>style.visibility</p:attrName>
                                        </p:attrNameLst>
                                      </p:cBhvr>
                                      <p:to>
                                        <p:strVal val="visible"/>
                                      </p:to>
                                    </p:set>
                                    <p:animEffect transition="in" filter="wipe(left)">
                                      <p:cBhvr>
                                        <p:cTn id="14" dur="500"/>
                                        <p:tgtEl>
                                          <p:spTgt spid="1024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243">
                                            <p:txEl>
                                              <p:pRg st="1" end="1"/>
                                            </p:txEl>
                                          </p:spTgt>
                                        </p:tgtEl>
                                        <p:attrNameLst>
                                          <p:attrName>style.visibility</p:attrName>
                                        </p:attrNameLst>
                                      </p:cBhvr>
                                      <p:to>
                                        <p:strVal val="visible"/>
                                      </p:to>
                                    </p:set>
                                    <p:animEffect transition="in" filter="wipe(left)">
                                      <p:cBhvr>
                                        <p:cTn id="19" dur="500"/>
                                        <p:tgtEl>
                                          <p:spTgt spid="10243">
                                            <p:txEl>
                                              <p:pRg st="1" end="1"/>
                                            </p:txEl>
                                          </p:spTgt>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wipe(left)">
                                      <p:cBhvr>
                                        <p:cTn id="23" dur="500"/>
                                        <p:tgtEl>
                                          <p:spTgt spid="11">
                                            <p:txEl>
                                              <p:pRg st="0" end="0"/>
                                            </p:txEl>
                                          </p:spTgt>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animEffect transition="in" filter="wipe(left)">
                                      <p:cBhvr>
                                        <p:cTn id="27" dur="500"/>
                                        <p:tgtEl>
                                          <p:spTgt spid="1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43">
                                            <p:txEl>
                                              <p:pRg st="2" end="2"/>
                                            </p:txEl>
                                          </p:spTgt>
                                        </p:tgtEl>
                                        <p:attrNameLst>
                                          <p:attrName>style.visibility</p:attrName>
                                        </p:attrNameLst>
                                      </p:cBhvr>
                                      <p:to>
                                        <p:strVal val="visible"/>
                                      </p:to>
                                    </p:set>
                                    <p:animEffect transition="in" filter="wipe(left)">
                                      <p:cBhvr>
                                        <p:cTn id="32" dur="500"/>
                                        <p:tgtEl>
                                          <p:spTgt spid="1024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243">
                                            <p:txEl>
                                              <p:pRg st="3" end="3"/>
                                            </p:txEl>
                                          </p:spTgt>
                                        </p:tgtEl>
                                        <p:attrNameLst>
                                          <p:attrName>style.visibility</p:attrName>
                                        </p:attrNameLst>
                                      </p:cBhvr>
                                      <p:to>
                                        <p:strVal val="visible"/>
                                      </p:to>
                                    </p:set>
                                    <p:animEffect transition="in" filter="wipe(left)">
                                      <p:cBhvr>
                                        <p:cTn id="37" dur="500"/>
                                        <p:tgtEl>
                                          <p:spTgt spid="1024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wipe(left)">
                                      <p:cBhvr>
                                        <p:cTn id="42" dur="500"/>
                                        <p:tgtEl>
                                          <p:spTgt spid="11">
                                            <p:txEl>
                                              <p:pRg st="2" end="2"/>
                                            </p:txEl>
                                          </p:spTgt>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1">
                                            <p:txEl>
                                              <p:pRg st="3" end="3"/>
                                            </p:txEl>
                                          </p:spTgt>
                                        </p:tgtEl>
                                        <p:attrNameLst>
                                          <p:attrName>style.visibility</p:attrName>
                                        </p:attrNameLst>
                                      </p:cBhvr>
                                      <p:to>
                                        <p:strVal val="visible"/>
                                      </p:to>
                                    </p:set>
                                    <p:animEffect transition="in" filter="wipe(left)">
                                      <p:cBhvr>
                                        <p:cTn id="46" dur="500"/>
                                        <p:tgtEl>
                                          <p:spTgt spid="11">
                                            <p:txEl>
                                              <p:pRg st="3" end="3"/>
                                            </p:txEl>
                                          </p:spTgt>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11">
                                            <p:txEl>
                                              <p:pRg st="4" end="4"/>
                                            </p:txEl>
                                          </p:spTgt>
                                        </p:tgtEl>
                                        <p:attrNameLst>
                                          <p:attrName>style.visibility</p:attrName>
                                        </p:attrNameLst>
                                      </p:cBhvr>
                                      <p:to>
                                        <p:strVal val="visible"/>
                                      </p:to>
                                    </p:set>
                                    <p:animEffect transition="in" filter="wipe(left)">
                                      <p:cBhvr>
                                        <p:cTn id="50"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5" autoUpdateAnimBg="0"/>
      <p:bldP spid="652293" grpId="0"/>
      <p:bldP spid="11" grpId="0" uiExpand="1" build="allAtOnce"/>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最小生成树性质</a:t>
            </a:r>
          </a:p>
        </p:txBody>
      </p:sp>
      <p:sp>
        <p:nvSpPr>
          <p:cNvPr id="3" name="内容占位符 2"/>
          <p:cNvSpPr>
            <a:spLocks noGrp="1"/>
          </p:cNvSpPr>
          <p:nvPr>
            <p:ph idx="1"/>
          </p:nvPr>
        </p:nvSpPr>
        <p:spPr/>
        <p:txBody>
          <a:bodyPr>
            <a:normAutofit/>
          </a:bodyPr>
          <a:lstStyle/>
          <a:p>
            <a:pPr>
              <a:lnSpc>
                <a:spcPct val="135000"/>
              </a:lnSpc>
              <a:spcBef>
                <a:spcPts val="0"/>
              </a:spcBef>
            </a:pPr>
            <a:r>
              <a:rPr lang="zh-CN" altLang="en-US"/>
              <a:t>设：</a:t>
            </a:r>
            <a:r>
              <a:rPr lang="en-US" altLang="zh-CN"/>
              <a:t>G=(V,E)</a:t>
            </a:r>
            <a:r>
              <a:rPr lang="zh-CN" altLang="en-US"/>
              <a:t>是一个连通网络，</a:t>
            </a:r>
            <a:r>
              <a:rPr lang="en-US" altLang="zh-CN"/>
              <a:t>U</a:t>
            </a:r>
            <a:r>
              <a:rPr lang="zh-CN" altLang="en-US"/>
              <a:t>是顶点集</a:t>
            </a:r>
            <a:r>
              <a:rPr lang="en-US" altLang="zh-CN"/>
              <a:t>V</a:t>
            </a:r>
            <a:r>
              <a:rPr lang="zh-CN" altLang="en-US"/>
              <a:t>的一个真子集</a:t>
            </a:r>
          </a:p>
          <a:p>
            <a:pPr marL="936000" lvl="1" indent="-468000">
              <a:lnSpc>
                <a:spcPct val="135000"/>
              </a:lnSpc>
              <a:spcBef>
                <a:spcPts val="0"/>
              </a:spcBef>
              <a:buClr>
                <a:schemeClr val="tx1"/>
              </a:buClr>
              <a:defRPr/>
            </a:pPr>
            <a:r>
              <a:rPr lang="zh-CN" altLang="en-US">
                <a:latin typeface="Verdana" panose="020B0604030504040204" pitchFamily="34" charset="0"/>
                <a:cs typeface="Verdana" panose="020B0604030504040204" pitchFamily="34" charset="0"/>
              </a:rPr>
              <a:t>若</a:t>
            </a:r>
            <a:r>
              <a:rPr lang="en-US" altLang="zh-CN">
                <a:latin typeface="Verdana" panose="020B0604030504040204" pitchFamily="34" charset="0"/>
                <a:cs typeface="Verdana" panose="020B0604030504040204" pitchFamily="34" charset="0"/>
              </a:rPr>
              <a:t>(u,v)</a:t>
            </a:r>
            <a:r>
              <a:rPr lang="zh-CN" altLang="en-US">
                <a:latin typeface="Verdana" panose="020B0604030504040204" pitchFamily="34" charset="0"/>
                <a:cs typeface="Verdana" panose="020B0604030504040204" pitchFamily="34" charset="0"/>
              </a:rPr>
              <a:t>是一条具有最小权值的边（</a:t>
            </a:r>
            <a:r>
              <a:rPr lang="en-US" altLang="zh-CN">
                <a:latin typeface="Verdana" panose="020B0604030504040204" pitchFamily="34" charset="0"/>
                <a:cs typeface="Verdana" panose="020B0604030504040204" pitchFamily="34" charset="0"/>
              </a:rPr>
              <a:t>u∈U</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v∈V-U</a:t>
            </a:r>
            <a:r>
              <a:rPr lang="zh-CN" altLang="en-US">
                <a:latin typeface="Verdana" panose="020B0604030504040204" pitchFamily="34" charset="0"/>
                <a:cs typeface="Verdana" panose="020B0604030504040204" pitchFamily="34" charset="0"/>
              </a:rPr>
              <a:t>）</a:t>
            </a:r>
            <a:endParaRPr lang="en-US" altLang="zh-CN">
              <a:latin typeface="Verdana" panose="020B0604030504040204" pitchFamily="34" charset="0"/>
              <a:cs typeface="Verdana" panose="020B0604030504040204" pitchFamily="34" charset="0"/>
            </a:endParaRPr>
          </a:p>
          <a:p>
            <a:pPr marL="936000" lvl="1" indent="-468000">
              <a:lnSpc>
                <a:spcPct val="135000"/>
              </a:lnSpc>
              <a:spcBef>
                <a:spcPts val="0"/>
              </a:spcBef>
              <a:buClr>
                <a:schemeClr val="tx1"/>
              </a:buClr>
              <a:defRPr/>
            </a:pPr>
            <a:r>
              <a:rPr lang="zh-CN" altLang="en-US">
                <a:latin typeface="Verdana" panose="020B0604030504040204" pitchFamily="34" charset="0"/>
                <a:cs typeface="Verdana" panose="020B0604030504040204" pitchFamily="34" charset="0"/>
              </a:rPr>
              <a:t>则一定存在一棵包含边</a:t>
            </a:r>
            <a:r>
              <a:rPr lang="en-US" altLang="zh-CN">
                <a:latin typeface="Verdana" panose="020B0604030504040204" pitchFamily="34" charset="0"/>
                <a:cs typeface="Verdana" panose="020B0604030504040204" pitchFamily="34" charset="0"/>
              </a:rPr>
              <a:t>(u,v)</a:t>
            </a:r>
            <a:r>
              <a:rPr lang="zh-CN" altLang="en-US">
                <a:latin typeface="Verdana" panose="020B0604030504040204" pitchFamily="34" charset="0"/>
                <a:cs typeface="Verdana" panose="020B0604030504040204" pitchFamily="34" charset="0"/>
              </a:rPr>
              <a:t>的</a:t>
            </a:r>
            <a:r>
              <a:rPr lang="en-US" altLang="zh-CN">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的最小生成树</a:t>
            </a:r>
            <a:endParaRPr lang="en-US" altLang="zh-CN">
              <a:latin typeface="Verdana" panose="020B0604030504040204" pitchFamily="34" charset="0"/>
              <a:cs typeface="Verdana" panose="020B0604030504040204" pitchFamily="34" charset="0"/>
            </a:endParaRPr>
          </a:p>
          <a:p>
            <a:pPr marL="468000" lvl="1" indent="-468000">
              <a:lnSpc>
                <a:spcPct val="135000"/>
              </a:lnSpc>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证明：采用反证法</a:t>
            </a:r>
          </a:p>
          <a:p>
            <a:pPr marL="936000" lvl="1" indent="-468000">
              <a:lnSpc>
                <a:spcPct val="135000"/>
              </a:lnSpc>
              <a:spcBef>
                <a:spcPts val="0"/>
              </a:spcBef>
              <a:buClr>
                <a:schemeClr val="tx1"/>
              </a:buClr>
              <a:defRPr/>
            </a:pPr>
            <a:r>
              <a:rPr lang="zh-CN" altLang="en-US">
                <a:latin typeface="Verdana" panose="020B0604030504040204" pitchFamily="34" charset="0"/>
                <a:cs typeface="Verdana" panose="020B0604030504040204" pitchFamily="34" charset="0"/>
              </a:rPr>
              <a:t>假设：</a:t>
            </a:r>
            <a:r>
              <a:rPr lang="en-US" altLang="zh-CN">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中任何一棵最小生成树都不包括</a:t>
            </a:r>
            <a:r>
              <a:rPr lang="en-US" altLang="zh-CN">
                <a:latin typeface="Verdana" panose="020B0604030504040204" pitchFamily="34" charset="0"/>
                <a:cs typeface="Verdana" panose="020B0604030504040204" pitchFamily="34" charset="0"/>
              </a:rPr>
              <a:t>(u,v)</a:t>
            </a:r>
          </a:p>
          <a:p>
            <a:pPr marL="936000" lvl="1" indent="-468000">
              <a:lnSpc>
                <a:spcPct val="135000"/>
              </a:lnSpc>
              <a:spcBef>
                <a:spcPts val="0"/>
              </a:spcBef>
              <a:buClr>
                <a:schemeClr val="tx1"/>
              </a:buClr>
              <a:defRPr/>
            </a:pPr>
            <a:r>
              <a:rPr lang="zh-CN" altLang="en-US">
                <a:latin typeface="Verdana" panose="020B0604030504040204" pitchFamily="34" charset="0"/>
                <a:cs typeface="Verdana" panose="020B0604030504040204" pitchFamily="34" charset="0"/>
              </a:rPr>
              <a:t>若：</a:t>
            </a:r>
            <a:r>
              <a:rPr lang="en-US" altLang="zh-CN">
                <a:latin typeface="Verdana" panose="020B0604030504040204" pitchFamily="34" charset="0"/>
                <a:cs typeface="Verdana" panose="020B0604030504040204" pitchFamily="34" charset="0"/>
              </a:rPr>
              <a:t>T</a:t>
            </a:r>
            <a:r>
              <a:rPr lang="zh-CN" altLang="en-US">
                <a:latin typeface="Verdana" panose="020B0604030504040204" pitchFamily="34" charset="0"/>
                <a:cs typeface="Verdana" panose="020B0604030504040204" pitchFamily="34" charset="0"/>
              </a:rPr>
              <a:t>是</a:t>
            </a:r>
            <a:r>
              <a:rPr lang="en-US" altLang="zh-CN">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的一棵最小生成树</a:t>
            </a:r>
            <a:endParaRPr lang="en-US" altLang="zh-CN">
              <a:latin typeface="Verdana" panose="020B0604030504040204" pitchFamily="34" charset="0"/>
              <a:cs typeface="Verdana" panose="020B0604030504040204" pitchFamily="34" charset="0"/>
            </a:endParaRPr>
          </a:p>
          <a:p>
            <a:pPr marL="1404000" lvl="2" indent="-468000">
              <a:lnSpc>
                <a:spcPct val="135000"/>
              </a:lnSpc>
              <a:spcBef>
                <a:spcPts val="0"/>
              </a:spcBef>
              <a:buClr>
                <a:schemeClr val="tx1"/>
              </a:buClr>
              <a:buSzPct val="70000"/>
              <a:defRPr/>
            </a:pPr>
            <a:r>
              <a:rPr lang="zh-CN" altLang="en-US">
                <a:latin typeface="Verdana" panose="020B0604030504040204" pitchFamily="34" charset="0"/>
                <a:cs typeface="Verdana" panose="020B0604030504040204" pitchFamily="34" charset="0"/>
              </a:rPr>
              <a:t>则：</a:t>
            </a:r>
            <a:r>
              <a:rPr lang="en-US" altLang="zh-CN">
                <a:latin typeface="Verdana" panose="020B0604030504040204" pitchFamily="34" charset="0"/>
                <a:cs typeface="Verdana" panose="020B0604030504040204" pitchFamily="34" charset="0"/>
              </a:rPr>
              <a:t>T</a:t>
            </a:r>
            <a:r>
              <a:rPr lang="zh-CN" altLang="en-US">
                <a:latin typeface="Verdana" panose="020B0604030504040204" pitchFamily="34" charset="0"/>
                <a:cs typeface="Verdana" panose="020B0604030504040204" pitchFamily="34" charset="0"/>
              </a:rPr>
              <a:t>不包括</a:t>
            </a:r>
            <a:r>
              <a:rPr lang="en-US" altLang="zh-CN">
                <a:latin typeface="Verdana" panose="020B0604030504040204" pitchFamily="34" charset="0"/>
                <a:cs typeface="Verdana" panose="020B0604030504040204" pitchFamily="34" charset="0"/>
              </a:rPr>
              <a:t>(u,v)</a:t>
            </a:r>
            <a:r>
              <a:rPr lang="zh-CN" altLang="en-US">
                <a:latin typeface="Verdana" panose="020B0604030504040204" pitchFamily="34" charset="0"/>
                <a:cs typeface="Verdana" panose="020B0604030504040204" pitchFamily="34" charset="0"/>
              </a:rPr>
              <a:t>，且</a:t>
            </a:r>
            <a:r>
              <a:rPr lang="en-US" altLang="zh-CN">
                <a:latin typeface="Verdana" panose="020B0604030504040204" pitchFamily="34" charset="0"/>
                <a:cs typeface="Verdana" panose="020B0604030504040204" pitchFamily="34" charset="0"/>
              </a:rPr>
              <a:t>T</a:t>
            </a:r>
            <a:r>
              <a:rPr lang="zh-CN" altLang="en-US">
                <a:latin typeface="Verdana" panose="020B0604030504040204" pitchFamily="34" charset="0"/>
                <a:cs typeface="Verdana" panose="020B0604030504040204" pitchFamily="34" charset="0"/>
              </a:rPr>
              <a:t>中必有一条由</a:t>
            </a:r>
            <a:r>
              <a:rPr lang="en-US" altLang="zh-CN">
                <a:latin typeface="Verdana" panose="020B0604030504040204" pitchFamily="34" charset="0"/>
                <a:cs typeface="Verdana" panose="020B0604030504040204" pitchFamily="34" charset="0"/>
              </a:rPr>
              <a:t>u</a:t>
            </a:r>
            <a:r>
              <a:rPr lang="zh-CN" altLang="en-US">
                <a:latin typeface="Verdana" panose="020B0604030504040204" pitchFamily="34" charset="0"/>
                <a:cs typeface="Verdana" panose="020B0604030504040204" pitchFamily="34" charset="0"/>
              </a:rPr>
              <a:t>到</a:t>
            </a:r>
            <a:r>
              <a:rPr lang="en-US" altLang="zh-CN">
                <a:latin typeface="Verdana" panose="020B0604030504040204" pitchFamily="34" charset="0"/>
                <a:cs typeface="Verdana" panose="020B0604030504040204" pitchFamily="34" charset="0"/>
              </a:rPr>
              <a:t>v</a:t>
            </a:r>
            <a:r>
              <a:rPr lang="zh-CN" altLang="en-US">
                <a:latin typeface="Verdana" panose="020B0604030504040204" pitchFamily="34" charset="0"/>
                <a:cs typeface="Verdana" panose="020B0604030504040204" pitchFamily="34" charset="0"/>
              </a:rPr>
              <a:t>的路径</a:t>
            </a:r>
            <a:r>
              <a:rPr lang="en-US" altLang="zh-CN">
                <a:latin typeface="Verdana" panose="020B0604030504040204" pitchFamily="34" charset="0"/>
                <a:cs typeface="Verdana" panose="020B0604030504040204" pitchFamily="34" charset="0"/>
              </a:rPr>
              <a:t>P</a:t>
            </a:r>
          </a:p>
          <a:p>
            <a:pPr marL="936000" lvl="1" indent="-468000">
              <a:lnSpc>
                <a:spcPct val="135000"/>
              </a:lnSpc>
              <a:spcBef>
                <a:spcPts val="0"/>
              </a:spcBef>
              <a:buClr>
                <a:schemeClr val="tx1"/>
              </a:buClr>
              <a:defRPr/>
            </a:pPr>
            <a:r>
              <a:rPr lang="zh-CN" altLang="en-US">
                <a:latin typeface="Verdana" panose="020B0604030504040204" pitchFamily="34" charset="0"/>
                <a:cs typeface="Verdana" panose="020B0604030504040204" pitchFamily="34" charset="0"/>
              </a:rPr>
              <a:t>将边</a:t>
            </a:r>
            <a:r>
              <a:rPr lang="en-US" altLang="zh-CN">
                <a:latin typeface="Verdana" panose="020B0604030504040204" pitchFamily="34" charset="0"/>
                <a:cs typeface="Verdana" panose="020B0604030504040204" pitchFamily="34" charset="0"/>
              </a:rPr>
              <a:t>(u,v)</a:t>
            </a:r>
            <a:r>
              <a:rPr lang="zh-CN" altLang="en-US">
                <a:latin typeface="Verdana" panose="020B0604030504040204" pitchFamily="34" charset="0"/>
                <a:cs typeface="Verdana" panose="020B0604030504040204" pitchFamily="34" charset="0"/>
              </a:rPr>
              <a:t>加入到树</a:t>
            </a:r>
            <a:r>
              <a:rPr lang="en-US" altLang="zh-CN">
                <a:latin typeface="Verdana" panose="020B0604030504040204" pitchFamily="34" charset="0"/>
                <a:cs typeface="Verdana" panose="020B0604030504040204" pitchFamily="34" charset="0"/>
              </a:rPr>
              <a:t>T</a:t>
            </a:r>
            <a:r>
              <a:rPr lang="zh-CN" altLang="en-US">
                <a:latin typeface="Verdana" panose="020B0604030504040204" pitchFamily="34" charset="0"/>
                <a:cs typeface="Verdana" panose="020B0604030504040204" pitchFamily="34" charset="0"/>
              </a:rPr>
              <a:t>中</a:t>
            </a:r>
            <a:endParaRPr lang="en-US" altLang="zh-CN">
              <a:latin typeface="Verdana" panose="020B0604030504040204" pitchFamily="34" charset="0"/>
              <a:cs typeface="Verdana" panose="020B0604030504040204" pitchFamily="34" charset="0"/>
            </a:endParaRPr>
          </a:p>
          <a:p>
            <a:pPr marL="1404000" lvl="2" indent="-468000">
              <a:lnSpc>
                <a:spcPct val="135000"/>
              </a:lnSpc>
              <a:spcBef>
                <a:spcPts val="0"/>
              </a:spcBef>
              <a:buClr>
                <a:schemeClr val="tx1"/>
              </a:buClr>
              <a:buSzPct val="70000"/>
              <a:defRPr/>
            </a:pPr>
            <a:r>
              <a:rPr lang="zh-CN" altLang="en-US">
                <a:latin typeface="Verdana" panose="020B0604030504040204" pitchFamily="34" charset="0"/>
                <a:cs typeface="Verdana" panose="020B0604030504040204" pitchFamily="34" charset="0"/>
              </a:rPr>
              <a:t>边</a:t>
            </a:r>
            <a:r>
              <a:rPr lang="en-US" altLang="zh-CN">
                <a:latin typeface="Verdana" panose="020B0604030504040204" pitchFamily="34" charset="0"/>
                <a:cs typeface="Verdana" panose="020B0604030504040204" pitchFamily="34" charset="0"/>
              </a:rPr>
              <a:t>(u,v)</a:t>
            </a:r>
            <a:r>
              <a:rPr lang="zh-CN" altLang="en-US">
                <a:latin typeface="Verdana" panose="020B0604030504040204" pitchFamily="34" charset="0"/>
                <a:cs typeface="Verdana" panose="020B0604030504040204" pitchFamily="34" charset="0"/>
              </a:rPr>
              <a:t>与路径</a:t>
            </a:r>
            <a:r>
              <a:rPr lang="en-US" altLang="zh-CN">
                <a:latin typeface="Verdana" panose="020B0604030504040204" pitchFamily="34" charset="0"/>
                <a:cs typeface="Verdana" panose="020B0604030504040204" pitchFamily="34" charset="0"/>
              </a:rPr>
              <a:t>P</a:t>
            </a:r>
            <a:r>
              <a:rPr lang="zh-CN" altLang="en-US">
                <a:latin typeface="Verdana" panose="020B0604030504040204" pitchFamily="34" charset="0"/>
                <a:cs typeface="Verdana" panose="020B0604030504040204" pitchFamily="34" charset="0"/>
              </a:rPr>
              <a:t>必定构成一个回路</a:t>
            </a:r>
            <a:endParaRPr lang="en-US" altLang="zh-CN">
              <a:latin typeface="Verdana" panose="020B0604030504040204" pitchFamily="34" charset="0"/>
              <a:cs typeface="Verdana" panose="020B0604030504040204" pitchFamily="34" charset="0"/>
            </a:endParaRPr>
          </a:p>
          <a:p>
            <a:pPr marL="1404000" lvl="2" indent="-468000">
              <a:lnSpc>
                <a:spcPct val="135000"/>
              </a:lnSpc>
              <a:spcBef>
                <a:spcPts val="0"/>
              </a:spcBef>
              <a:buClr>
                <a:schemeClr val="tx1"/>
              </a:buClr>
              <a:buSzPct val="70000"/>
              <a:defRPr/>
            </a:pPr>
            <a:r>
              <a:rPr lang="zh-CN" altLang="en-US">
                <a:latin typeface="Verdana" panose="020B0604030504040204" pitchFamily="34" charset="0"/>
                <a:cs typeface="Verdana" panose="020B0604030504040204" pitchFamily="34" charset="0"/>
              </a:rPr>
              <a:t>删除路径</a:t>
            </a:r>
            <a:r>
              <a:rPr lang="en-US" altLang="zh-CN">
                <a:latin typeface="Verdana" panose="020B0604030504040204" pitchFamily="34" charset="0"/>
                <a:cs typeface="Verdana" panose="020B0604030504040204" pitchFamily="34" charset="0"/>
              </a:rPr>
              <a:t>P</a:t>
            </a:r>
            <a:r>
              <a:rPr lang="zh-CN" altLang="en-US">
                <a:latin typeface="Verdana" panose="020B0604030504040204" pitchFamily="34" charset="0"/>
                <a:cs typeface="Verdana" panose="020B0604030504040204" pitchFamily="34" charset="0"/>
              </a:rPr>
              <a:t>中与</a:t>
            </a:r>
            <a:r>
              <a:rPr lang="en-US" altLang="zh-CN">
                <a:latin typeface="Verdana" panose="020B0604030504040204" pitchFamily="34" charset="0"/>
                <a:cs typeface="Verdana" panose="020B0604030504040204" pitchFamily="34" charset="0"/>
              </a:rPr>
              <a:t>u</a:t>
            </a:r>
            <a:r>
              <a:rPr lang="zh-CN" altLang="en-US">
                <a:latin typeface="Verdana" panose="020B0604030504040204" pitchFamily="34" charset="0"/>
                <a:cs typeface="Verdana" panose="020B0604030504040204" pitchFamily="34" charset="0"/>
              </a:rPr>
              <a:t>或</a:t>
            </a:r>
            <a:r>
              <a:rPr lang="en-US" altLang="zh-CN">
                <a:latin typeface="Verdana" panose="020B0604030504040204" pitchFamily="34" charset="0"/>
                <a:cs typeface="Verdana" panose="020B0604030504040204" pitchFamily="34" charset="0"/>
              </a:rPr>
              <a:t>v</a:t>
            </a:r>
            <a:r>
              <a:rPr lang="zh-CN" altLang="en-US">
                <a:latin typeface="Verdana" panose="020B0604030504040204" pitchFamily="34" charset="0"/>
                <a:cs typeface="Verdana" panose="020B0604030504040204" pitchFamily="34" charset="0"/>
              </a:rPr>
              <a:t>相邻的边可得另一个生成树</a:t>
            </a:r>
            <a:r>
              <a:rPr lang="en-US" altLang="zh-CN">
                <a:latin typeface="Verdana" panose="020B0604030504040204" pitchFamily="34" charset="0"/>
                <a:cs typeface="Verdana" panose="020B0604030504040204" pitchFamily="34" charset="0"/>
              </a:rPr>
              <a:t>T’</a:t>
            </a:r>
          </a:p>
          <a:p>
            <a:pPr marL="936000" lvl="1" indent="-468000">
              <a:lnSpc>
                <a:spcPct val="135000"/>
              </a:lnSpc>
              <a:spcBef>
                <a:spcPts val="0"/>
              </a:spcBef>
              <a:buClr>
                <a:schemeClr val="tx1"/>
              </a:buClr>
              <a:defRPr/>
            </a:pPr>
            <a:r>
              <a:rPr lang="zh-CN" altLang="en-US">
                <a:latin typeface="Verdana" panose="020B0604030504040204" pitchFamily="34" charset="0"/>
                <a:cs typeface="Verdana" panose="020B0604030504040204" pitchFamily="34" charset="0"/>
              </a:rPr>
              <a:t>由于边</a:t>
            </a:r>
            <a:r>
              <a:rPr lang="en-US" altLang="zh-CN">
                <a:latin typeface="Verdana" panose="020B0604030504040204" pitchFamily="34" charset="0"/>
                <a:cs typeface="Verdana" panose="020B0604030504040204" pitchFamily="34" charset="0"/>
              </a:rPr>
              <a:t>(u,v)</a:t>
            </a:r>
            <a:r>
              <a:rPr lang="zh-CN" altLang="en-US">
                <a:latin typeface="Verdana" panose="020B0604030504040204" pitchFamily="34" charset="0"/>
                <a:cs typeface="Verdana" panose="020B0604030504040204" pitchFamily="34" charset="0"/>
              </a:rPr>
              <a:t>是最小权值的边，所以：</a:t>
            </a:r>
            <a:r>
              <a:rPr lang="en-US" altLang="zh-CN">
                <a:latin typeface="Verdana" panose="020B0604030504040204" pitchFamily="34" charset="0"/>
                <a:cs typeface="Verdana" panose="020B0604030504040204" pitchFamily="34" charset="0"/>
              </a:rPr>
              <a:t>W(T’) </a:t>
            </a:r>
            <a:r>
              <a:rPr lang="zh-CN" altLang="en-US">
                <a:latin typeface="Verdana" panose="020B0604030504040204" pitchFamily="34" charset="0"/>
                <a:cs typeface="Verdana" panose="020B0604030504040204" pitchFamily="34" charset="0"/>
              </a:rPr>
              <a:t>≤ </a:t>
            </a:r>
            <a:r>
              <a:rPr lang="en-US" altLang="zh-CN">
                <a:latin typeface="Verdana" panose="020B0604030504040204" pitchFamily="34" charset="0"/>
                <a:cs typeface="Verdana" panose="020B0604030504040204" pitchFamily="34" charset="0"/>
              </a:rPr>
              <a:t>W(T)</a:t>
            </a:r>
          </a:p>
          <a:p>
            <a:pPr marL="936000" lvl="1" indent="-468000">
              <a:lnSpc>
                <a:spcPct val="135000"/>
              </a:lnSpc>
              <a:spcBef>
                <a:spcPts val="0"/>
              </a:spcBef>
              <a:buClr>
                <a:schemeClr val="tx1"/>
              </a:buClr>
              <a:defRPr/>
            </a:pPr>
            <a:r>
              <a:rPr lang="zh-CN" altLang="en-US">
                <a:latin typeface="Verdana" panose="020B0604030504040204" pitchFamily="34" charset="0"/>
                <a:cs typeface="Verdana" panose="020B0604030504040204" pitchFamily="34" charset="0"/>
              </a:rPr>
              <a:t>所以</a:t>
            </a:r>
            <a:r>
              <a:rPr lang="en-US" altLang="zh-CN">
                <a:latin typeface="Verdana" panose="020B0604030504040204" pitchFamily="34" charset="0"/>
                <a:cs typeface="Verdana" panose="020B0604030504040204" pitchFamily="34" charset="0"/>
              </a:rPr>
              <a:t>T’</a:t>
            </a:r>
            <a:r>
              <a:rPr lang="zh-CN" altLang="en-US">
                <a:latin typeface="Verdana" panose="020B0604030504040204" pitchFamily="34" charset="0"/>
                <a:cs typeface="Verdana" panose="020B0604030504040204" pitchFamily="34" charset="0"/>
              </a:rPr>
              <a:t>也是</a:t>
            </a:r>
            <a:r>
              <a:rPr lang="en-US" altLang="zh-CN">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的最小生成树，与假设矛盾，得证</a:t>
            </a:r>
          </a:p>
        </p:txBody>
      </p:sp>
    </p:spTree>
    <p:extLst>
      <p:ext uri="{BB962C8B-B14F-4D97-AF65-F5344CB8AC3E}">
        <p14:creationId xmlns:p14="http://schemas.microsoft.com/office/powerpoint/2010/main" val="40856847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Text Box 2"/>
          <p:cNvSpPr txBox="1">
            <a:spLocks noChangeArrowheads="1"/>
          </p:cNvSpPr>
          <p:nvPr/>
        </p:nvSpPr>
        <p:spPr bwMode="auto">
          <a:xfrm>
            <a:off x="107504" y="764158"/>
            <a:ext cx="8928991" cy="6093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609600" indent="-609600" eaLnBrk="0" hangingPunct="0">
              <a:defRPr>
                <a:solidFill>
                  <a:schemeClr val="tx1"/>
                </a:solidFill>
                <a:latin typeface="Arial" charset="0"/>
                <a:ea typeface="宋体" charset="-122"/>
              </a:defRPr>
            </a:lvl1pPr>
            <a:lvl2pPr marL="990600" indent="-533400" eaLnBrk="0" hangingPunct="0">
              <a:defRPr>
                <a:solidFill>
                  <a:schemeClr val="tx1"/>
                </a:solidFill>
                <a:latin typeface="Arial" charset="0"/>
                <a:ea typeface="宋体" charset="-122"/>
              </a:defRPr>
            </a:lvl2pPr>
            <a:lvl3pPr marL="1371600" indent="-457200" eaLnBrk="0" hangingPunct="0">
              <a:defRPr>
                <a:solidFill>
                  <a:schemeClr val="tx1"/>
                </a:solidFill>
                <a:latin typeface="Arial" charset="0"/>
                <a:ea typeface="宋体" charset="-122"/>
              </a:defRPr>
            </a:lvl3pPr>
            <a:lvl4pPr marL="1752600" indent="-381000" eaLnBrk="0" hangingPunct="0">
              <a:defRPr>
                <a:solidFill>
                  <a:schemeClr val="tx1"/>
                </a:solidFill>
                <a:latin typeface="Arial" charset="0"/>
                <a:ea typeface="宋体" charset="-122"/>
              </a:defRPr>
            </a:lvl4pPr>
            <a:lvl5pPr marL="2209800" indent="-381000" eaLnBrk="0" hangingPunct="0">
              <a:defRPr>
                <a:solidFill>
                  <a:schemeClr val="tx1"/>
                </a:solidFill>
                <a:latin typeface="Arial" charset="0"/>
                <a:ea typeface="宋体" charset="-122"/>
              </a:defRPr>
            </a:lvl5pPr>
            <a:lvl6pPr marL="2667000" indent="-381000" eaLnBrk="0" fontAlgn="base" hangingPunct="0">
              <a:spcBef>
                <a:spcPct val="0"/>
              </a:spcBef>
              <a:spcAft>
                <a:spcPct val="0"/>
              </a:spcAft>
              <a:defRPr>
                <a:solidFill>
                  <a:schemeClr val="tx1"/>
                </a:solidFill>
                <a:latin typeface="Arial" charset="0"/>
                <a:ea typeface="宋体" charset="-122"/>
              </a:defRPr>
            </a:lvl6pPr>
            <a:lvl7pPr marL="3124200" indent="-381000" eaLnBrk="0" fontAlgn="base" hangingPunct="0">
              <a:spcBef>
                <a:spcPct val="0"/>
              </a:spcBef>
              <a:spcAft>
                <a:spcPct val="0"/>
              </a:spcAft>
              <a:defRPr>
                <a:solidFill>
                  <a:schemeClr val="tx1"/>
                </a:solidFill>
                <a:latin typeface="Arial" charset="0"/>
                <a:ea typeface="宋体" charset="-122"/>
              </a:defRPr>
            </a:lvl7pPr>
            <a:lvl8pPr marL="3581400" indent="-381000" eaLnBrk="0" fontAlgn="base" hangingPunct="0">
              <a:spcBef>
                <a:spcPct val="0"/>
              </a:spcBef>
              <a:spcAft>
                <a:spcPct val="0"/>
              </a:spcAft>
              <a:defRPr>
                <a:solidFill>
                  <a:schemeClr val="tx1"/>
                </a:solidFill>
                <a:latin typeface="Arial" charset="0"/>
                <a:ea typeface="宋体" charset="-122"/>
              </a:defRPr>
            </a:lvl8pPr>
            <a:lvl9pPr marL="4038600" indent="-381000" eaLnBrk="0" fontAlgn="base" hangingPunct="0">
              <a:spcBef>
                <a:spcPct val="0"/>
              </a:spcBef>
              <a:spcAft>
                <a:spcPct val="0"/>
              </a:spcAft>
              <a:defRPr>
                <a:solidFill>
                  <a:schemeClr val="tx1"/>
                </a:solidFill>
                <a:latin typeface="Arial" charset="0"/>
                <a:ea typeface="宋体" charset="-122"/>
              </a:defRPr>
            </a:lvl9pPr>
          </a:lstStyle>
          <a:p>
            <a:pPr marL="468000" lvl="1" indent="-468000" eaLnBrk="1" hangingPunct="1">
              <a:lnSpc>
                <a:spcPct val="150000"/>
              </a:lnSpc>
              <a:spcBef>
                <a:spcPts val="0"/>
              </a:spcBef>
              <a:buClr>
                <a:schemeClr val="tx1"/>
              </a:buClr>
              <a:buSzPct val="100000"/>
              <a:buFont typeface="Wingdings" panose="05000000000000000000" pitchFamily="2" charset="2"/>
              <a:buChar char=""/>
              <a:defRPr/>
            </a:pPr>
            <a:r>
              <a:rPr lang="en-GB" altLang="zh-CN" sz="2400">
                <a:latin typeface="Verdana" panose="020B0604030504040204" pitchFamily="34" charset="0"/>
                <a:ea typeface="微软雅黑" panose="020B0503020204020204" pitchFamily="34" charset="-122"/>
                <a:cs typeface="Verdana" panose="020B0604030504040204" pitchFamily="34" charset="0"/>
              </a:rPr>
              <a:t>MST</a:t>
            </a:r>
            <a:r>
              <a:rPr lang="zh-CN" altLang="en-US" sz="2400">
                <a:latin typeface="Verdana" panose="020B0604030504040204" pitchFamily="34" charset="0"/>
                <a:ea typeface="微软雅黑" panose="020B0503020204020204" pitchFamily="34" charset="-122"/>
                <a:cs typeface="Verdana" panose="020B0604030504040204" pitchFamily="34" charset="0"/>
              </a:rPr>
              <a:t>性质</a:t>
            </a:r>
            <a:endParaRPr lang="en-US" altLang="zh-CN" sz="2400" dirty="0">
              <a:latin typeface="Verdana" panose="020B0604030504040204" pitchFamily="34" charset="0"/>
              <a:ea typeface="微软雅黑" panose="020B0503020204020204" pitchFamily="34" charset="-122"/>
              <a:cs typeface="Verdana" panose="020B0604030504040204" pitchFamily="34" charset="0"/>
            </a:endParaRPr>
          </a:p>
          <a:p>
            <a:pPr marL="936000" lvl="1" indent="-468000" eaLnBrk="1" hangingPunct="1">
              <a:lnSpc>
                <a:spcPct val="150000"/>
              </a:lnSpc>
              <a:spcBef>
                <a:spcPts val="800"/>
              </a:spcBef>
              <a:buClr>
                <a:schemeClr val="tx1"/>
              </a:buClr>
              <a:buSzPct val="60000"/>
              <a:buFont typeface="Wingdings" panose="05000000000000000000" pitchFamily="2" charset="2"/>
              <a:buChar char="l"/>
              <a:defRPr/>
            </a:pPr>
            <a:r>
              <a:rPr lang="zh-CN" altLang="en-US" sz="2400" b="0">
                <a:latin typeface="Verdana" panose="020B0604030504040204" pitchFamily="34" charset="0"/>
                <a:ea typeface="微软雅黑" panose="020B0503020204020204" pitchFamily="34" charset="-122"/>
                <a:cs typeface="Verdana" panose="020B0604030504040204" pitchFamily="34" charset="0"/>
              </a:rPr>
              <a:t>若：</a:t>
            </a:r>
            <a:r>
              <a:rPr lang="en-US" altLang="zh-CN" sz="2400">
                <a:latin typeface="Verdana" panose="020B0604030504040204" pitchFamily="34" charset="0"/>
                <a:ea typeface="微软雅黑" panose="020B0503020204020204" pitchFamily="34" charset="-122"/>
                <a:cs typeface="Verdana" panose="020B0604030504040204" pitchFamily="34" charset="0"/>
              </a:rPr>
              <a:t>(u, v) </a:t>
            </a:r>
            <a:r>
              <a:rPr lang="en-US" altLang="zh-CN" sz="2400" b="0">
                <a:latin typeface="Verdana" panose="020B0604030504040204" pitchFamily="34" charset="0"/>
                <a:ea typeface="微软雅黑" panose="020B0503020204020204" pitchFamily="34" charset="-122"/>
                <a:cs typeface="Verdana" panose="020B0604030504040204" pitchFamily="34" charset="0"/>
              </a:rPr>
              <a:t>= </a:t>
            </a:r>
            <a:r>
              <a:rPr lang="en-US" altLang="zh-CN" sz="2400">
                <a:solidFill>
                  <a:srgbClr val="FF0000"/>
                </a:solidFill>
                <a:latin typeface="Verdana" panose="020B0604030504040204" pitchFamily="34" charset="0"/>
                <a:ea typeface="微软雅黑" panose="020B0503020204020204" pitchFamily="34" charset="-122"/>
                <a:cs typeface="Verdana" panose="020B0604030504040204" pitchFamily="34" charset="0"/>
              </a:rPr>
              <a:t>min</a:t>
            </a:r>
            <a:r>
              <a:rPr lang="en-US" altLang="zh-CN" sz="2400" b="0">
                <a:latin typeface="Verdana" panose="020B0604030504040204" pitchFamily="34" charset="0"/>
                <a:ea typeface="微软雅黑" panose="020B0503020204020204" pitchFamily="34" charset="-122"/>
                <a:cs typeface="Verdana" panose="020B0604030504040204" pitchFamily="34" charset="0"/>
              </a:rPr>
              <a:t>{ </a:t>
            </a:r>
            <a:r>
              <a:rPr lang="en-US" altLang="zh-CN" sz="2400">
                <a:solidFill>
                  <a:srgbClr val="0033CC"/>
                </a:solidFill>
                <a:latin typeface="Verdana" panose="020B0604030504040204" pitchFamily="34" charset="0"/>
                <a:ea typeface="微软雅黑" panose="020B0503020204020204" pitchFamily="34" charset="-122"/>
                <a:cs typeface="Verdana" panose="020B0604030504040204" pitchFamily="34" charset="0"/>
              </a:rPr>
              <a:t>cost</a:t>
            </a:r>
            <a:r>
              <a:rPr lang="en-US" altLang="zh-CN" sz="2400">
                <a:latin typeface="Verdana" panose="020B0604030504040204" pitchFamily="34" charset="0"/>
                <a:ea typeface="微软雅黑" panose="020B0503020204020204" pitchFamily="34" charset="-122"/>
                <a:cs typeface="Verdana" panose="020B0604030504040204" pitchFamily="34" charset="0"/>
              </a:rPr>
              <a:t>(x,y) </a:t>
            </a:r>
            <a:r>
              <a:rPr lang="en-US" altLang="zh-CN" sz="2400" b="0">
                <a:latin typeface="Verdana" panose="020B0604030504040204" pitchFamily="34" charset="0"/>
                <a:ea typeface="微软雅黑" panose="020B0503020204020204" pitchFamily="34" charset="-122"/>
                <a:cs typeface="Verdana" panose="020B0604030504040204" pitchFamily="34" charset="0"/>
              </a:rPr>
              <a:t>| </a:t>
            </a:r>
            <a:r>
              <a:rPr lang="en-US" altLang="zh-CN" sz="2400">
                <a:latin typeface="Verdana" panose="020B0604030504040204" pitchFamily="34" charset="0"/>
                <a:ea typeface="微软雅黑" panose="020B0503020204020204" pitchFamily="34" charset="-122"/>
                <a:cs typeface="Verdana" panose="020B0604030504040204" pitchFamily="34" charset="0"/>
              </a:rPr>
              <a:t>x∈U, y∈V-U </a:t>
            </a:r>
            <a:r>
              <a:rPr lang="en-US" altLang="zh-CN" sz="2400" b="0">
                <a:latin typeface="Verdana" panose="020B0604030504040204" pitchFamily="34" charset="0"/>
                <a:ea typeface="微软雅黑" panose="020B0503020204020204" pitchFamily="34" charset="-122"/>
                <a:cs typeface="Verdana" panose="020B0604030504040204" pitchFamily="34" charset="0"/>
              </a:rPr>
              <a:t>}</a:t>
            </a:r>
          </a:p>
          <a:p>
            <a:pPr marL="1404000" lvl="2" indent="-468000" eaLnBrk="1" hangingPunct="1">
              <a:lnSpc>
                <a:spcPct val="150000"/>
              </a:lnSpc>
              <a:spcBef>
                <a:spcPts val="800"/>
              </a:spcBef>
              <a:buClr>
                <a:schemeClr val="tx1"/>
              </a:buClr>
              <a:buSzPct val="70000"/>
              <a:buFont typeface="Wingdings" panose="05000000000000000000" pitchFamily="2" charset="2"/>
              <a:buChar char="£"/>
              <a:defRPr/>
            </a:pPr>
            <a:r>
              <a:rPr lang="zh-CN" altLang="en-US" sz="2400" b="0">
                <a:latin typeface="Verdana" panose="020B0604030504040204" pitchFamily="34" charset="0"/>
                <a:ea typeface="微软雅黑" panose="020B0503020204020204" pitchFamily="34" charset="-122"/>
                <a:cs typeface="Verdana" panose="020B0604030504040204" pitchFamily="34" charset="0"/>
              </a:rPr>
              <a:t>则必定存在一棵包含边（</a:t>
            </a:r>
            <a:r>
              <a:rPr lang="en-US" altLang="zh-CN" sz="2400" b="0">
                <a:latin typeface="Verdana" panose="020B0604030504040204" pitchFamily="34" charset="0"/>
                <a:ea typeface="微软雅黑" panose="020B0503020204020204" pitchFamily="34" charset="-122"/>
                <a:cs typeface="Verdana" panose="020B0604030504040204" pitchFamily="34" charset="0"/>
              </a:rPr>
              <a:t>u</a:t>
            </a:r>
            <a:r>
              <a:rPr lang="zh-CN" altLang="en-US" sz="2400" b="0">
                <a:latin typeface="Verdana" panose="020B0604030504040204" pitchFamily="34" charset="0"/>
                <a:ea typeface="微软雅黑" panose="020B0503020204020204" pitchFamily="34" charset="-122"/>
                <a:cs typeface="Verdana" panose="020B0604030504040204" pitchFamily="34" charset="0"/>
              </a:rPr>
              <a:t>，</a:t>
            </a:r>
            <a:r>
              <a:rPr lang="en-US" altLang="zh-CN" sz="2400" b="0">
                <a:latin typeface="Verdana" panose="020B0604030504040204" pitchFamily="34" charset="0"/>
                <a:ea typeface="微软雅黑" panose="020B0503020204020204" pitchFamily="34" charset="-122"/>
                <a:cs typeface="Verdana" panose="020B0604030504040204" pitchFamily="34" charset="0"/>
              </a:rPr>
              <a:t>v</a:t>
            </a:r>
            <a:r>
              <a:rPr lang="zh-CN" altLang="en-US" sz="2400" b="0">
                <a:latin typeface="Verdana" panose="020B0604030504040204" pitchFamily="34" charset="0"/>
                <a:ea typeface="微软雅黑" panose="020B0503020204020204" pitchFamily="34" charset="-122"/>
                <a:cs typeface="Verdana" panose="020B0604030504040204" pitchFamily="34" charset="0"/>
              </a:rPr>
              <a:t>）的最小生成树</a:t>
            </a:r>
            <a:endParaRPr lang="en-US" altLang="zh-CN" sz="2400" b="0">
              <a:latin typeface="Verdana" panose="020B0604030504040204" pitchFamily="34" charset="0"/>
              <a:ea typeface="微软雅黑" panose="020B0503020204020204" pitchFamily="34" charset="-122"/>
              <a:cs typeface="Verdana" panose="020B0604030504040204" pitchFamily="34" charset="0"/>
            </a:endParaRPr>
          </a:p>
          <a:p>
            <a:pPr marL="936000" lvl="1" indent="-468000" eaLnBrk="1" hangingPunct="1">
              <a:lnSpc>
                <a:spcPct val="150000"/>
              </a:lnSpc>
              <a:spcBef>
                <a:spcPts val="800"/>
              </a:spcBef>
              <a:buClr>
                <a:schemeClr val="tx1"/>
              </a:buClr>
              <a:buSzPct val="60000"/>
              <a:buFont typeface="Wingdings" panose="05000000000000000000" pitchFamily="2" charset="2"/>
              <a:buChar char="l"/>
              <a:defRPr/>
            </a:pPr>
            <a:r>
              <a:rPr lang="en-GB" altLang="zh-CN" sz="2400" b="0">
                <a:latin typeface="Verdana" panose="020B0604030504040204" pitchFamily="34" charset="0"/>
                <a:ea typeface="微软雅黑" panose="020B0503020204020204" pitchFamily="34" charset="-122"/>
                <a:cs typeface="Verdana" panose="020B0604030504040204" pitchFamily="34" charset="0"/>
              </a:rPr>
              <a:t>MST</a:t>
            </a:r>
            <a:r>
              <a:rPr lang="zh-CN" altLang="en-US" sz="2400" b="0">
                <a:latin typeface="Verdana" panose="020B0604030504040204" pitchFamily="34" charset="0"/>
                <a:ea typeface="微软雅黑" panose="020B0503020204020204" pitchFamily="34" charset="-122"/>
                <a:cs typeface="Verdana" panose="020B0604030504040204" pitchFamily="34" charset="0"/>
              </a:rPr>
              <a:t>性质实际上揭示了</a:t>
            </a:r>
            <a:r>
              <a:rPr lang="en-US" altLang="zh-CN" sz="2400" b="0">
                <a:latin typeface="Verdana" panose="020B0604030504040204" pitchFamily="34" charset="0"/>
                <a:ea typeface="微软雅黑" panose="020B0503020204020204" pitchFamily="34" charset="-122"/>
                <a:cs typeface="Verdana" panose="020B0604030504040204" pitchFamily="34" charset="0"/>
              </a:rPr>
              <a:t>MST</a:t>
            </a:r>
            <a:r>
              <a:rPr lang="zh-CN" altLang="en-US" sz="2400" b="0">
                <a:latin typeface="Verdana" panose="020B0604030504040204" pitchFamily="34" charset="0"/>
                <a:ea typeface="微软雅黑" panose="020B0503020204020204" pitchFamily="34" charset="-122"/>
                <a:cs typeface="Verdana" panose="020B0604030504040204" pitchFamily="34" charset="0"/>
              </a:rPr>
              <a:t>问题的贪心选择性质</a:t>
            </a:r>
            <a:endParaRPr lang="en-US" altLang="zh-CN" sz="2400" b="0">
              <a:latin typeface="Verdana" panose="020B0604030504040204" pitchFamily="34" charset="0"/>
              <a:ea typeface="微软雅黑" panose="020B0503020204020204" pitchFamily="34" charset="-122"/>
              <a:cs typeface="Verdana" panose="020B0604030504040204" pitchFamily="34" charset="0"/>
            </a:endParaRPr>
          </a:p>
          <a:p>
            <a:pPr marL="468000" lvl="1" indent="-468000" eaLnBrk="1" hangingPunct="1">
              <a:lnSpc>
                <a:spcPct val="150000"/>
              </a:lnSpc>
              <a:spcBef>
                <a:spcPts val="800"/>
              </a:spcBef>
              <a:buClr>
                <a:schemeClr val="tx1"/>
              </a:buClr>
              <a:buSzPct val="100000"/>
              <a:buFont typeface="Wingdings" panose="05000000000000000000" pitchFamily="2" charset="2"/>
              <a:buChar char=""/>
              <a:defRPr/>
            </a:pPr>
            <a:r>
              <a:rPr lang="zh-CN" altLang="en-US" sz="2400" b="0">
                <a:latin typeface="Verdana" panose="020B0604030504040204" pitchFamily="34" charset="0"/>
                <a:ea typeface="微软雅黑" panose="020B0503020204020204" pitchFamily="34" charset="-122"/>
                <a:cs typeface="Verdana" panose="020B0604030504040204" pitchFamily="34" charset="0"/>
              </a:rPr>
              <a:t>因此可以利</a:t>
            </a:r>
            <a:r>
              <a:rPr lang="zh-CN" altLang="en-US" sz="2400" b="0" dirty="0">
                <a:latin typeface="Verdana" panose="020B0604030504040204" pitchFamily="34" charset="0"/>
                <a:ea typeface="微软雅黑" panose="020B0503020204020204" pitchFamily="34" charset="-122"/>
                <a:cs typeface="Verdana" panose="020B0604030504040204" pitchFamily="34" charset="0"/>
              </a:rPr>
              <a:t>用贪心算法设计策略求解</a:t>
            </a:r>
          </a:p>
          <a:p>
            <a:pPr marL="936000" lvl="1" indent="-468000" eaLnBrk="1" hangingPunct="1">
              <a:lnSpc>
                <a:spcPct val="150000"/>
              </a:lnSpc>
              <a:spcBef>
                <a:spcPts val="800"/>
              </a:spcBef>
              <a:buClr>
                <a:schemeClr val="tx1"/>
              </a:buClr>
              <a:buSzPct val="60000"/>
              <a:buFont typeface="Wingdings" panose="05000000000000000000" pitchFamily="2" charset="2"/>
              <a:buChar char="l"/>
              <a:defRPr/>
            </a:pPr>
            <a:r>
              <a:rPr lang="zh-CN" altLang="en-US" sz="2400" b="0" dirty="0">
                <a:latin typeface="Verdana" panose="020B0604030504040204" pitchFamily="34" charset="0"/>
                <a:ea typeface="微软雅黑" panose="020B0503020204020204" pitchFamily="34" charset="-122"/>
                <a:cs typeface="Verdana" panose="020B0604030504040204" pitchFamily="34" charset="0"/>
              </a:rPr>
              <a:t>第一种贪心选择策略：子树生</a:t>
            </a:r>
            <a:r>
              <a:rPr lang="zh-CN" altLang="en-US" sz="2400" b="0">
                <a:latin typeface="Verdana" panose="020B0604030504040204" pitchFamily="34" charset="0"/>
                <a:ea typeface="微软雅黑" panose="020B0503020204020204" pitchFamily="34" charset="-122"/>
                <a:cs typeface="Verdana" panose="020B0604030504040204" pitchFamily="34" charset="0"/>
              </a:rPr>
              <a:t>长法</a:t>
            </a:r>
            <a:endParaRPr lang="en-US" altLang="zh-CN" sz="2400" b="0" dirty="0">
              <a:latin typeface="Verdana" panose="020B0604030504040204" pitchFamily="34" charset="0"/>
              <a:ea typeface="Verdana" panose="020B0604030504040204" pitchFamily="34" charset="0"/>
              <a:cs typeface="Verdana" panose="020B0604030504040204" pitchFamily="34" charset="0"/>
            </a:endParaRPr>
          </a:p>
          <a:p>
            <a:pPr marL="1404000" lvl="2" indent="-468000" eaLnBrk="1" hangingPunct="1">
              <a:lnSpc>
                <a:spcPct val="150000"/>
              </a:lnSpc>
              <a:spcBef>
                <a:spcPts val="800"/>
              </a:spcBef>
              <a:buClr>
                <a:schemeClr val="tx1"/>
              </a:buClr>
              <a:buSzPct val="70000"/>
              <a:buFont typeface="Wingdings" panose="05000000000000000000" pitchFamily="2" charset="2"/>
              <a:buChar char="£"/>
              <a:defRPr/>
            </a:pPr>
            <a:r>
              <a:rPr lang="en-GB" altLang="zh-CN" sz="2400" b="0" dirty="0">
                <a:latin typeface="Verdana" panose="020B0604030504040204" pitchFamily="34" charset="0"/>
                <a:ea typeface="Verdana" panose="020B0604030504040204" pitchFamily="34" charset="0"/>
                <a:cs typeface="Verdana" panose="020B0604030504040204" pitchFamily="34" charset="0"/>
              </a:rPr>
              <a:t>Prim</a:t>
            </a:r>
            <a:r>
              <a:rPr lang="zh-CN" altLang="en-US" sz="2400" b="0">
                <a:latin typeface="Verdana" panose="020B0604030504040204" pitchFamily="34" charset="0"/>
                <a:ea typeface="微软雅黑" panose="020B0503020204020204" pitchFamily="34" charset="-122"/>
                <a:cs typeface="Verdana" panose="020B0604030504040204" pitchFamily="34" charset="0"/>
              </a:rPr>
              <a:t>算法</a:t>
            </a:r>
            <a:endParaRPr lang="en-US" altLang="zh-CN" sz="2400" b="0" dirty="0">
              <a:latin typeface="Verdana" panose="020B0604030504040204" pitchFamily="34" charset="0"/>
              <a:ea typeface="Verdana" panose="020B0604030504040204" pitchFamily="34" charset="0"/>
              <a:cs typeface="Verdana" panose="020B0604030504040204" pitchFamily="34" charset="0"/>
            </a:endParaRPr>
          </a:p>
          <a:p>
            <a:pPr marL="936000" lvl="1" indent="-468000" eaLnBrk="1" hangingPunct="1">
              <a:lnSpc>
                <a:spcPct val="150000"/>
              </a:lnSpc>
              <a:spcBef>
                <a:spcPts val="800"/>
              </a:spcBef>
              <a:buClr>
                <a:schemeClr val="tx1"/>
              </a:buClr>
              <a:buSzPct val="60000"/>
              <a:buFont typeface="Wingdings" panose="05000000000000000000" pitchFamily="2" charset="2"/>
              <a:buChar char="l"/>
              <a:defRPr/>
            </a:pPr>
            <a:r>
              <a:rPr lang="zh-CN" altLang="en-US" sz="2400" b="0" dirty="0">
                <a:latin typeface="Verdana" panose="020B0604030504040204" pitchFamily="34" charset="0"/>
                <a:ea typeface="微软雅黑" panose="020B0503020204020204" pitchFamily="34" charset="-122"/>
                <a:cs typeface="Verdana" panose="020B0604030504040204" pitchFamily="34" charset="0"/>
              </a:rPr>
              <a:t>第二种贪心选择策略：短边优</a:t>
            </a:r>
            <a:r>
              <a:rPr lang="zh-CN" altLang="en-US" sz="2400" b="0">
                <a:latin typeface="Verdana" panose="020B0604030504040204" pitchFamily="34" charset="0"/>
                <a:ea typeface="微软雅黑" panose="020B0503020204020204" pitchFamily="34" charset="-122"/>
                <a:cs typeface="Verdana" panose="020B0604030504040204" pitchFamily="34" charset="0"/>
              </a:rPr>
              <a:t>先法（避圈法）</a:t>
            </a:r>
            <a:endParaRPr lang="en-US" altLang="zh-CN" sz="2400" b="0" dirty="0">
              <a:latin typeface="Verdana" panose="020B0604030504040204" pitchFamily="34" charset="0"/>
              <a:ea typeface="Verdana" panose="020B0604030504040204" pitchFamily="34" charset="0"/>
              <a:cs typeface="Verdana" panose="020B0604030504040204" pitchFamily="34" charset="0"/>
            </a:endParaRPr>
          </a:p>
          <a:p>
            <a:pPr marL="1404000" lvl="2" indent="-468000" eaLnBrk="1" hangingPunct="1">
              <a:lnSpc>
                <a:spcPct val="150000"/>
              </a:lnSpc>
              <a:spcBef>
                <a:spcPts val="800"/>
              </a:spcBef>
              <a:buClr>
                <a:schemeClr val="tx1"/>
              </a:buClr>
              <a:buSzPct val="70000"/>
              <a:buFont typeface="Wingdings" panose="05000000000000000000" pitchFamily="2" charset="2"/>
              <a:buChar char="£"/>
              <a:defRPr/>
            </a:pPr>
            <a:r>
              <a:rPr lang="en-GB" altLang="zh-CN" sz="2400" b="0" dirty="0" err="1">
                <a:latin typeface="Verdana" panose="020B0604030504040204" pitchFamily="34" charset="0"/>
                <a:ea typeface="Verdana" panose="020B0604030504040204" pitchFamily="34" charset="0"/>
                <a:cs typeface="Verdana" panose="020B0604030504040204" pitchFamily="34" charset="0"/>
              </a:rPr>
              <a:t>Kruskal</a:t>
            </a:r>
            <a:r>
              <a:rPr lang="zh-CN" altLang="en-US" sz="2400" b="0">
                <a:latin typeface="Verdana" panose="020B0604030504040204" pitchFamily="34" charset="0"/>
                <a:ea typeface="微软雅黑" panose="020B0503020204020204" pitchFamily="34" charset="-122"/>
                <a:cs typeface="Verdana" panose="020B0604030504040204" pitchFamily="34" charset="0"/>
              </a:rPr>
              <a:t>算法</a:t>
            </a:r>
            <a:endParaRPr lang="zh-CN" altLang="en-US" sz="2400" b="0" dirty="0">
              <a:latin typeface="Verdana" panose="020B0604030504040204" pitchFamily="34" charset="0"/>
              <a:ea typeface="微软雅黑" panose="020B0503020204020204" pitchFamily="34" charset="-122"/>
              <a:cs typeface="Verdana" panose="020B0604030504040204" pitchFamily="34" charset="0"/>
            </a:endParaRPr>
          </a:p>
        </p:txBody>
      </p:sp>
      <p:sp>
        <p:nvSpPr>
          <p:cNvPr id="17"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defRPr/>
            </a:pPr>
            <a:r>
              <a:rPr lang="zh-CN" altLang="en-US" sz="3200" b="0">
                <a:solidFill>
                  <a:schemeClr val="bg2">
                    <a:lumMod val="10000"/>
                  </a:schemeClr>
                </a:solidFill>
                <a:cs typeface="+mn-cs"/>
              </a:rPr>
              <a:t>利用</a:t>
            </a:r>
            <a:r>
              <a:rPr lang="en-US" altLang="zh-CN" sz="3200" b="0">
                <a:solidFill>
                  <a:schemeClr val="bg2">
                    <a:lumMod val="10000"/>
                  </a:schemeClr>
                </a:solidFill>
                <a:cs typeface="+mn-cs"/>
              </a:rPr>
              <a:t>MST</a:t>
            </a:r>
            <a:r>
              <a:rPr lang="zh-CN" altLang="en-US" sz="3200" b="0">
                <a:solidFill>
                  <a:schemeClr val="bg2">
                    <a:lumMod val="10000"/>
                  </a:schemeClr>
                </a:solidFill>
                <a:cs typeface="+mn-cs"/>
              </a:rPr>
              <a:t>性质求解最</a:t>
            </a:r>
            <a:r>
              <a:rPr lang="zh-CN" altLang="en-US" sz="3200" b="0" dirty="0">
                <a:solidFill>
                  <a:schemeClr val="bg2">
                    <a:lumMod val="10000"/>
                  </a:schemeClr>
                </a:solidFill>
                <a:cs typeface="+mn-cs"/>
              </a:rPr>
              <a:t>小生</a:t>
            </a:r>
            <a:r>
              <a:rPr lang="zh-CN" altLang="en-US" sz="3200" b="0">
                <a:solidFill>
                  <a:schemeClr val="bg2">
                    <a:lumMod val="10000"/>
                  </a:schemeClr>
                </a:solidFill>
                <a:cs typeface="+mn-cs"/>
              </a:rPr>
              <a:t>成树问题</a:t>
            </a:r>
            <a:endParaRPr lang="zh-CN" altLang="en-US" sz="3200" b="0" dirty="0">
              <a:solidFill>
                <a:schemeClr val="bg2">
                  <a:lumMod val="10000"/>
                </a:schemeClr>
              </a:solidFill>
              <a:cs typeface="+mn-cs"/>
            </a:endParaRPr>
          </a:p>
        </p:txBody>
      </p:sp>
    </p:spTree>
    <p:extLst>
      <p:ext uri="{BB962C8B-B14F-4D97-AF65-F5344CB8AC3E}">
        <p14:creationId xmlns:p14="http://schemas.microsoft.com/office/powerpoint/2010/main" val="2597351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59810">
                                            <p:txEl>
                                              <p:pRg st="0" end="0"/>
                                            </p:txEl>
                                          </p:spTgt>
                                        </p:tgtEl>
                                        <p:attrNameLst>
                                          <p:attrName>style.visibility</p:attrName>
                                        </p:attrNameLst>
                                      </p:cBhvr>
                                      <p:to>
                                        <p:strVal val="visible"/>
                                      </p:to>
                                    </p:set>
                                    <p:animEffect transition="in" filter="wipe(left)">
                                      <p:cBhvr>
                                        <p:cTn id="7" dur="500"/>
                                        <p:tgtEl>
                                          <p:spTgt spid="75981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59810">
                                            <p:txEl>
                                              <p:pRg st="1" end="1"/>
                                            </p:txEl>
                                          </p:spTgt>
                                        </p:tgtEl>
                                        <p:attrNameLst>
                                          <p:attrName>style.visibility</p:attrName>
                                        </p:attrNameLst>
                                      </p:cBhvr>
                                      <p:to>
                                        <p:strVal val="visible"/>
                                      </p:to>
                                    </p:set>
                                    <p:animEffect transition="in" filter="fade">
                                      <p:cBhvr>
                                        <p:cTn id="11" dur="500"/>
                                        <p:tgtEl>
                                          <p:spTgt spid="759810">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759810">
                                            <p:txEl>
                                              <p:pRg st="2" end="2"/>
                                            </p:txEl>
                                          </p:spTgt>
                                        </p:tgtEl>
                                        <p:attrNameLst>
                                          <p:attrName>style.visibility</p:attrName>
                                        </p:attrNameLst>
                                      </p:cBhvr>
                                      <p:to>
                                        <p:strVal val="visible"/>
                                      </p:to>
                                    </p:set>
                                    <p:animEffect transition="in" filter="fade">
                                      <p:cBhvr>
                                        <p:cTn id="14" dur="500"/>
                                        <p:tgtEl>
                                          <p:spTgt spid="759810">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59810">
                                            <p:txEl>
                                              <p:pRg st="3" end="3"/>
                                            </p:txEl>
                                          </p:spTgt>
                                        </p:tgtEl>
                                        <p:attrNameLst>
                                          <p:attrName>style.visibility</p:attrName>
                                        </p:attrNameLst>
                                      </p:cBhvr>
                                      <p:to>
                                        <p:strVal val="visible"/>
                                      </p:to>
                                    </p:set>
                                    <p:animEffect transition="in" filter="wipe(left)">
                                      <p:cBhvr>
                                        <p:cTn id="19" dur="500"/>
                                        <p:tgtEl>
                                          <p:spTgt spid="759810">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59810">
                                            <p:txEl>
                                              <p:pRg st="4" end="4"/>
                                            </p:txEl>
                                          </p:spTgt>
                                        </p:tgtEl>
                                        <p:attrNameLst>
                                          <p:attrName>style.visibility</p:attrName>
                                        </p:attrNameLst>
                                      </p:cBhvr>
                                      <p:to>
                                        <p:strVal val="visible"/>
                                      </p:to>
                                    </p:set>
                                    <p:animEffect transition="in" filter="wipe(left)">
                                      <p:cBhvr>
                                        <p:cTn id="24" dur="500"/>
                                        <p:tgtEl>
                                          <p:spTgt spid="759810">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59810">
                                            <p:txEl>
                                              <p:pRg st="5" end="5"/>
                                            </p:txEl>
                                          </p:spTgt>
                                        </p:tgtEl>
                                        <p:attrNameLst>
                                          <p:attrName>style.visibility</p:attrName>
                                        </p:attrNameLst>
                                      </p:cBhvr>
                                      <p:to>
                                        <p:strVal val="visible"/>
                                      </p:to>
                                    </p:set>
                                    <p:animEffect transition="in" filter="wipe(left)">
                                      <p:cBhvr>
                                        <p:cTn id="29" dur="500"/>
                                        <p:tgtEl>
                                          <p:spTgt spid="759810">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59810">
                                            <p:txEl>
                                              <p:pRg st="6" end="6"/>
                                            </p:txEl>
                                          </p:spTgt>
                                        </p:tgtEl>
                                        <p:attrNameLst>
                                          <p:attrName>style.visibility</p:attrName>
                                        </p:attrNameLst>
                                      </p:cBhvr>
                                      <p:to>
                                        <p:strVal val="visible"/>
                                      </p:to>
                                    </p:set>
                                    <p:animEffect transition="in" filter="wipe(left)">
                                      <p:cBhvr>
                                        <p:cTn id="34" dur="500"/>
                                        <p:tgtEl>
                                          <p:spTgt spid="759810">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59810">
                                            <p:txEl>
                                              <p:pRg st="7" end="7"/>
                                            </p:txEl>
                                          </p:spTgt>
                                        </p:tgtEl>
                                        <p:attrNameLst>
                                          <p:attrName>style.visibility</p:attrName>
                                        </p:attrNameLst>
                                      </p:cBhvr>
                                      <p:to>
                                        <p:strVal val="visible"/>
                                      </p:to>
                                    </p:set>
                                    <p:animEffect transition="in" filter="wipe(left)">
                                      <p:cBhvr>
                                        <p:cTn id="39" dur="500"/>
                                        <p:tgtEl>
                                          <p:spTgt spid="759810">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59810">
                                            <p:txEl>
                                              <p:pRg st="8" end="8"/>
                                            </p:txEl>
                                          </p:spTgt>
                                        </p:tgtEl>
                                        <p:attrNameLst>
                                          <p:attrName>style.visibility</p:attrName>
                                        </p:attrNameLst>
                                      </p:cBhvr>
                                      <p:to>
                                        <p:strVal val="visible"/>
                                      </p:to>
                                    </p:set>
                                    <p:animEffect transition="in" filter="wipe(left)">
                                      <p:cBhvr>
                                        <p:cTn id="44" dur="500"/>
                                        <p:tgtEl>
                                          <p:spTgt spid="7598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933700"/>
            <a:ext cx="9144000" cy="1143000"/>
          </a:xfrm>
          <a:prstGeom prst="rect">
            <a:avLst/>
          </a:prstGeom>
        </p:spPr>
        <p:txBody>
          <a:bodyPr/>
          <a:lstStyle/>
          <a:p>
            <a:pPr eaLnBrk="0" latinLnBrk="1" hangingPunct="0"/>
            <a:r>
              <a:rPr kumimoji="1" lang="en-US" altLang="zh-CN" sz="4800" b="1">
                <a:solidFill>
                  <a:srgbClr val="C00000"/>
                </a:solidFill>
                <a:latin typeface="Verdana" panose="020B0604030504040204" pitchFamily="34" charset="0"/>
                <a:cs typeface="Verdana" panose="020B0604030504040204" pitchFamily="34" charset="0"/>
              </a:rPr>
              <a:t>Prim</a:t>
            </a:r>
            <a:r>
              <a:rPr kumimoji="1" lang="zh-CN" altLang="en-US" sz="4800" b="1">
                <a:solidFill>
                  <a:srgbClr val="C00000"/>
                </a:solidFill>
                <a:latin typeface="Verdana" panose="020B0604030504040204" pitchFamily="34" charset="0"/>
                <a:cs typeface="Verdana" panose="020B0604030504040204" pitchFamily="34" charset="0"/>
              </a:rPr>
              <a:t>算法</a:t>
            </a:r>
            <a:endParaRPr kumimoji="1" lang="zh-CN" altLang="en-US" sz="4800" b="1">
              <a:solidFill>
                <a:srgbClr val="C00000"/>
              </a:solidFill>
              <a:latin typeface="Verdana" panose="020B0604030504040204" pitchFamily="34" charset="0"/>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130577748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bg2">
                    <a:lumMod val="10000"/>
                  </a:schemeClr>
                </a:solidFill>
              </a:rPr>
              <a:t>Prim</a:t>
            </a:r>
            <a:r>
              <a:rPr lang="zh-CN" altLang="en-US">
                <a:solidFill>
                  <a:schemeClr val="bg2">
                    <a:lumMod val="10000"/>
                  </a:schemeClr>
                </a:solidFill>
              </a:rPr>
              <a:t>算法流程</a:t>
            </a:r>
            <a:endParaRPr lang="zh-CN" altLang="en-US"/>
          </a:p>
        </p:txBody>
      </p:sp>
      <p:sp>
        <p:nvSpPr>
          <p:cNvPr id="3" name="内容占位符 2"/>
          <p:cNvSpPr>
            <a:spLocks noGrp="1"/>
          </p:cNvSpPr>
          <p:nvPr>
            <p:ph idx="1"/>
          </p:nvPr>
        </p:nvSpPr>
        <p:spPr/>
        <p:txBody>
          <a:bodyPr>
            <a:normAutofit/>
          </a:bodyPr>
          <a:lstStyle/>
          <a:p>
            <a:pPr marL="0" lvl="1" indent="0">
              <a:lnSpc>
                <a:spcPct val="200000"/>
              </a:lnSpc>
              <a:spcBef>
                <a:spcPts val="0"/>
              </a:spcBef>
              <a:buClr>
                <a:schemeClr val="tx1"/>
              </a:buClr>
              <a:buSzPct val="100000"/>
              <a:buNone/>
              <a:defRPr/>
            </a:pPr>
            <a:r>
              <a:rPr lang="zh-CN" altLang="en-US">
                <a:latin typeface="Verdana" panose="020B0604030504040204" pitchFamily="34" charset="0"/>
                <a:cs typeface="Verdana" panose="020B0604030504040204" pitchFamily="34" charset="0"/>
              </a:rPr>
              <a:t>设：图</a:t>
            </a:r>
            <a:r>
              <a:rPr lang="en-US" altLang="zh-CN">
                <a:latin typeface="Verdana" panose="020B0604030504040204" pitchFamily="34" charset="0"/>
                <a:cs typeface="Verdana" panose="020B0604030504040204" pitchFamily="34" charset="0"/>
              </a:rPr>
              <a:t>G=(V,E)</a:t>
            </a:r>
            <a:r>
              <a:rPr lang="zh-CN" altLang="en-US">
                <a:latin typeface="Verdana" panose="020B0604030504040204" pitchFamily="34" charset="0"/>
                <a:cs typeface="Verdana" panose="020B0604030504040204" pitchFamily="34" charset="0"/>
              </a:rPr>
              <a:t>，生成树</a:t>
            </a:r>
            <a:r>
              <a:rPr lang="en-US" altLang="zh-CN">
                <a:latin typeface="Verdana" panose="020B0604030504040204" pitchFamily="34" charset="0"/>
                <a:cs typeface="Verdana" panose="020B0604030504040204" pitchFamily="34" charset="0"/>
              </a:rPr>
              <a:t>T</a:t>
            </a:r>
            <a:r>
              <a:rPr lang="zh-CN" altLang="en-US">
                <a:latin typeface="Verdana" panose="020B0604030504040204" pitchFamily="34" charset="0"/>
                <a:cs typeface="Verdana" panose="020B0604030504040204" pitchFamily="34" charset="0"/>
              </a:rPr>
              <a:t>的顶点集合为</a:t>
            </a:r>
            <a:r>
              <a:rPr lang="en-US" altLang="zh-CN">
                <a:latin typeface="Verdana" panose="020B0604030504040204" pitchFamily="34" charset="0"/>
                <a:cs typeface="Verdana" panose="020B0604030504040204" pitchFamily="34" charset="0"/>
              </a:rPr>
              <a:t>U</a:t>
            </a:r>
          </a:p>
          <a:p>
            <a:pPr marL="468000" lvl="1" indent="-468000">
              <a:lnSpc>
                <a:spcPct val="200000"/>
              </a:lnSpc>
              <a:spcBef>
                <a:spcPts val="0"/>
              </a:spcBef>
              <a:buClr>
                <a:schemeClr val="tx1"/>
              </a:buClr>
              <a:buSzPct val="100000"/>
              <a:buFont typeface="+mj-lt"/>
              <a:buAutoNum type="arabicPeriod"/>
              <a:defRPr/>
            </a:pPr>
            <a:r>
              <a:rPr lang="zh-CN" altLang="en-US">
                <a:latin typeface="Verdana" panose="020B0604030504040204" pitchFamily="34" charset="0"/>
                <a:cs typeface="Verdana" panose="020B0604030504040204" pitchFamily="34" charset="0"/>
              </a:rPr>
              <a:t>任取图中一个顶点 </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 加入集合 </a:t>
            </a:r>
            <a:r>
              <a:rPr lang="en-US" altLang="zh-CN">
                <a:latin typeface="Verdana" panose="020B0604030504040204" pitchFamily="34" charset="0"/>
                <a:cs typeface="Verdana" panose="020B0604030504040204" pitchFamily="34" charset="0"/>
              </a:rPr>
              <a:t>U</a:t>
            </a:r>
            <a:endParaRPr lang="zh-CN" altLang="en-US">
              <a:latin typeface="Verdana" panose="020B0604030504040204" pitchFamily="34" charset="0"/>
              <a:cs typeface="Verdana" panose="020B0604030504040204" pitchFamily="34" charset="0"/>
            </a:endParaRPr>
          </a:p>
          <a:p>
            <a:pPr marL="468000" lvl="1" indent="-468000">
              <a:lnSpc>
                <a:spcPct val="200000"/>
              </a:lnSpc>
              <a:spcBef>
                <a:spcPts val="0"/>
              </a:spcBef>
              <a:buClr>
                <a:schemeClr val="tx1"/>
              </a:buClr>
              <a:buSzPct val="100000"/>
              <a:buFont typeface="+mj-lt"/>
              <a:buAutoNum type="arabicPeriod"/>
              <a:defRPr/>
            </a:pPr>
            <a:r>
              <a:rPr lang="zh-CN" altLang="en-US">
                <a:latin typeface="Verdana" panose="020B0604030504040204" pitchFamily="34" charset="0"/>
                <a:cs typeface="Verdana" panose="020B0604030504040204" pitchFamily="34" charset="0"/>
              </a:rPr>
              <a:t>在所有满足 </a:t>
            </a:r>
            <a:r>
              <a:rPr lang="en-US" altLang="zh-CN">
                <a:latin typeface="Verdana" panose="020B0604030504040204" pitchFamily="34" charset="0"/>
                <a:cs typeface="Verdana" panose="020B0604030504040204" pitchFamily="34" charset="0"/>
              </a:rPr>
              <a:t>u∈U</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v∈V-U </a:t>
            </a:r>
            <a:r>
              <a:rPr lang="zh-CN" altLang="en-US">
                <a:latin typeface="Verdana" panose="020B0604030504040204" pitchFamily="34" charset="0"/>
                <a:cs typeface="Verdana" panose="020B0604030504040204" pitchFamily="34" charset="0"/>
              </a:rPr>
              <a:t>的边 </a:t>
            </a:r>
            <a:r>
              <a:rPr lang="en-US" altLang="zh-CN">
                <a:latin typeface="Verdana" panose="020B0604030504040204" pitchFamily="34" charset="0"/>
                <a:cs typeface="Verdana" panose="020B0604030504040204" pitchFamily="34" charset="0"/>
              </a:rPr>
              <a:t>(u,v)∈E </a:t>
            </a:r>
            <a:r>
              <a:rPr lang="zh-CN" altLang="en-US">
                <a:latin typeface="Verdana" panose="020B0604030504040204" pitchFamily="34" charset="0"/>
                <a:cs typeface="Verdana" panose="020B0604030504040204" pitchFamily="34" charset="0"/>
              </a:rPr>
              <a:t>中</a:t>
            </a:r>
            <a:endParaRPr lang="en-US" altLang="zh-CN">
              <a:latin typeface="Verdana" panose="020B0604030504040204" pitchFamily="34" charset="0"/>
              <a:cs typeface="Verdana" panose="020B0604030504040204" pitchFamily="34" charset="0"/>
            </a:endParaRPr>
          </a:p>
          <a:p>
            <a:pPr marL="936000" lvl="1" indent="-468000">
              <a:lnSpc>
                <a:spcPct val="200000"/>
              </a:lnSpc>
              <a:spcBef>
                <a:spcPts val="0"/>
              </a:spcBef>
              <a:buClr>
                <a:schemeClr val="tx1"/>
              </a:buClr>
              <a:defRPr/>
            </a:pPr>
            <a:r>
              <a:rPr lang="zh-CN" altLang="en-US">
                <a:latin typeface="Verdana" panose="020B0604030504040204" pitchFamily="34" charset="0"/>
                <a:cs typeface="Verdana" panose="020B0604030504040204" pitchFamily="34" charset="0"/>
              </a:rPr>
              <a:t>找到一个具有最小值的边加入生成树</a:t>
            </a:r>
            <a:r>
              <a:rPr lang="en-US" altLang="zh-CN">
                <a:latin typeface="Verdana" panose="020B0604030504040204" pitchFamily="34" charset="0"/>
                <a:cs typeface="Verdana" panose="020B0604030504040204" pitchFamily="34" charset="0"/>
              </a:rPr>
              <a:t>T</a:t>
            </a:r>
            <a:r>
              <a:rPr lang="zh-CN" altLang="en-US">
                <a:latin typeface="Verdana" panose="020B0604030504040204" pitchFamily="34" charset="0"/>
                <a:cs typeface="Verdana" panose="020B0604030504040204" pitchFamily="34" charset="0"/>
              </a:rPr>
              <a:t>中</a:t>
            </a:r>
            <a:endParaRPr lang="en-US" altLang="zh-CN">
              <a:latin typeface="Verdana" panose="020B0604030504040204" pitchFamily="34" charset="0"/>
              <a:cs typeface="Verdana" panose="020B0604030504040204" pitchFamily="34" charset="0"/>
            </a:endParaRPr>
          </a:p>
          <a:p>
            <a:pPr marL="936000" lvl="1" indent="-468000">
              <a:lnSpc>
                <a:spcPct val="200000"/>
              </a:lnSpc>
              <a:spcBef>
                <a:spcPts val="0"/>
              </a:spcBef>
              <a:buClr>
                <a:schemeClr val="tx1"/>
              </a:buClr>
              <a:defRPr/>
            </a:pPr>
            <a:r>
              <a:rPr lang="zh-CN" altLang="en-US">
                <a:latin typeface="Verdana" panose="020B0604030504040204" pitchFamily="34" charset="0"/>
                <a:cs typeface="Verdana" panose="020B0604030504040204" pitchFamily="34" charset="0"/>
              </a:rPr>
              <a:t>并将与之邻接的顶点 </a:t>
            </a:r>
            <a:r>
              <a:rPr lang="en-US" altLang="zh-CN">
                <a:latin typeface="Verdana" panose="020B0604030504040204" pitchFamily="34" charset="0"/>
                <a:cs typeface="Verdana" panose="020B0604030504040204" pitchFamily="34" charset="0"/>
              </a:rPr>
              <a:t>v </a:t>
            </a:r>
            <a:r>
              <a:rPr lang="zh-CN" altLang="en-US">
                <a:latin typeface="Verdana" panose="020B0604030504040204" pitchFamily="34" charset="0"/>
                <a:cs typeface="Verdana" panose="020B0604030504040204" pitchFamily="34" charset="0"/>
              </a:rPr>
              <a:t>加入集合 </a:t>
            </a:r>
            <a:r>
              <a:rPr lang="en-US" altLang="zh-CN">
                <a:latin typeface="Verdana" panose="020B0604030504040204" pitchFamily="34" charset="0"/>
                <a:cs typeface="Verdana" panose="020B0604030504040204" pitchFamily="34" charset="0"/>
              </a:rPr>
              <a:t>U</a:t>
            </a:r>
          </a:p>
          <a:p>
            <a:pPr marL="468000" lvl="1" indent="-468000">
              <a:lnSpc>
                <a:spcPct val="200000"/>
              </a:lnSpc>
              <a:spcBef>
                <a:spcPts val="0"/>
              </a:spcBef>
              <a:buClr>
                <a:schemeClr val="tx1"/>
              </a:buClr>
              <a:buSzPct val="100000"/>
              <a:buFont typeface="+mj-lt"/>
              <a:buAutoNum type="arabicPeriod" startAt="3"/>
              <a:defRPr/>
            </a:pPr>
            <a:r>
              <a:rPr lang="zh-CN" altLang="en-US">
                <a:latin typeface="Verdana" panose="020B0604030504040204" pitchFamily="34" charset="0"/>
                <a:cs typeface="Verdana" panose="020B0604030504040204" pitchFamily="34" charset="0"/>
              </a:rPr>
              <a:t>若全部</a:t>
            </a:r>
            <a:r>
              <a:rPr lang="en-US" altLang="zh-CN">
                <a:latin typeface="Verdana" panose="020B0604030504040204" pitchFamily="34" charset="0"/>
                <a:cs typeface="Verdana" panose="020B0604030504040204" pitchFamily="34" charset="0"/>
              </a:rPr>
              <a:t>n</a:t>
            </a:r>
            <a:r>
              <a:rPr lang="zh-CN" altLang="en-US">
                <a:latin typeface="Verdana" panose="020B0604030504040204" pitchFamily="34" charset="0"/>
                <a:cs typeface="Verdana" panose="020B0604030504040204" pitchFamily="34" charset="0"/>
              </a:rPr>
              <a:t>个顶点均已加入到</a:t>
            </a:r>
            <a:r>
              <a:rPr lang="en-US" altLang="zh-CN">
                <a:latin typeface="Verdana" panose="020B0604030504040204" pitchFamily="34" charset="0"/>
                <a:cs typeface="Verdana" panose="020B0604030504040204" pitchFamily="34" charset="0"/>
              </a:rPr>
              <a:t>U</a:t>
            </a:r>
            <a:r>
              <a:rPr lang="zh-CN" altLang="en-US">
                <a:latin typeface="Verdana" panose="020B0604030504040204" pitchFamily="34" charset="0"/>
                <a:cs typeface="Verdana" panose="020B0604030504040204" pitchFamily="34" charset="0"/>
              </a:rPr>
              <a:t>集合中，则算法结束</a:t>
            </a:r>
            <a:endParaRPr lang="en-US" altLang="zh-CN">
              <a:latin typeface="Verdana" panose="020B0604030504040204" pitchFamily="34" charset="0"/>
              <a:cs typeface="Verdana" panose="020B0604030504040204" pitchFamily="34" charset="0"/>
            </a:endParaRPr>
          </a:p>
          <a:p>
            <a:pPr marL="936000" lvl="1" indent="-468000">
              <a:lnSpc>
                <a:spcPct val="200000"/>
              </a:lnSpc>
              <a:spcBef>
                <a:spcPts val="0"/>
              </a:spcBef>
              <a:buClr>
                <a:schemeClr val="tx1"/>
              </a:buClr>
              <a:defRPr/>
            </a:pPr>
            <a:r>
              <a:rPr lang="zh-CN" altLang="en-US">
                <a:latin typeface="Verdana" panose="020B0604030504040204" pitchFamily="34" charset="0"/>
                <a:cs typeface="Verdana" panose="020B0604030504040204" pitchFamily="34" charset="0"/>
              </a:rPr>
              <a:t>否则继续执行第</a:t>
            </a:r>
            <a:r>
              <a:rPr lang="en-US" altLang="zh-CN">
                <a:latin typeface="Verdana" panose="020B0604030504040204" pitchFamily="34" charset="0"/>
                <a:cs typeface="Verdana" panose="020B0604030504040204" pitchFamily="34" charset="0"/>
              </a:rPr>
              <a:t>2</a:t>
            </a:r>
            <a:r>
              <a:rPr lang="zh-CN" altLang="en-US">
                <a:latin typeface="Verdana" panose="020B0604030504040204" pitchFamily="34" charset="0"/>
                <a:cs typeface="Verdana" panose="020B0604030504040204" pitchFamily="34" charset="0"/>
              </a:rPr>
              <a:t>步</a:t>
            </a:r>
            <a:endParaRPr lang="en-US" altLang="zh-CN">
              <a:latin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03167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Text Box 2"/>
          <p:cNvSpPr txBox="1">
            <a:spLocks noChangeArrowheads="1"/>
          </p:cNvSpPr>
          <p:nvPr/>
        </p:nvSpPr>
        <p:spPr bwMode="auto">
          <a:xfrm>
            <a:off x="58056" y="3471418"/>
            <a:ext cx="8964488"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609600" indent="-609600" eaLnBrk="0" hangingPunct="0">
              <a:defRPr>
                <a:solidFill>
                  <a:schemeClr val="tx1"/>
                </a:solidFill>
                <a:latin typeface="Arial" charset="0"/>
                <a:ea typeface="宋体" charset="-122"/>
              </a:defRPr>
            </a:lvl1pPr>
            <a:lvl2pPr marL="990600" indent="-533400" eaLnBrk="0" hangingPunct="0">
              <a:defRPr>
                <a:solidFill>
                  <a:schemeClr val="tx1"/>
                </a:solidFill>
                <a:latin typeface="Arial" charset="0"/>
                <a:ea typeface="宋体" charset="-122"/>
              </a:defRPr>
            </a:lvl2pPr>
            <a:lvl3pPr marL="1371600" indent="-457200" eaLnBrk="0" hangingPunct="0">
              <a:defRPr>
                <a:solidFill>
                  <a:schemeClr val="tx1"/>
                </a:solidFill>
                <a:latin typeface="Arial" charset="0"/>
                <a:ea typeface="宋体" charset="-122"/>
              </a:defRPr>
            </a:lvl3pPr>
            <a:lvl4pPr marL="1752600" indent="-381000" eaLnBrk="0" hangingPunct="0">
              <a:defRPr>
                <a:solidFill>
                  <a:schemeClr val="tx1"/>
                </a:solidFill>
                <a:latin typeface="Arial" charset="0"/>
                <a:ea typeface="宋体" charset="-122"/>
              </a:defRPr>
            </a:lvl4pPr>
            <a:lvl5pPr marL="2209800" indent="-381000" eaLnBrk="0" hangingPunct="0">
              <a:defRPr>
                <a:solidFill>
                  <a:schemeClr val="tx1"/>
                </a:solidFill>
                <a:latin typeface="Arial" charset="0"/>
                <a:ea typeface="宋体" charset="-122"/>
              </a:defRPr>
            </a:lvl5pPr>
            <a:lvl6pPr marL="2667000" indent="-381000" eaLnBrk="0" fontAlgn="base" hangingPunct="0">
              <a:spcBef>
                <a:spcPct val="0"/>
              </a:spcBef>
              <a:spcAft>
                <a:spcPct val="0"/>
              </a:spcAft>
              <a:defRPr>
                <a:solidFill>
                  <a:schemeClr val="tx1"/>
                </a:solidFill>
                <a:latin typeface="Arial" charset="0"/>
                <a:ea typeface="宋体" charset="-122"/>
              </a:defRPr>
            </a:lvl6pPr>
            <a:lvl7pPr marL="3124200" indent="-381000" eaLnBrk="0" fontAlgn="base" hangingPunct="0">
              <a:spcBef>
                <a:spcPct val="0"/>
              </a:spcBef>
              <a:spcAft>
                <a:spcPct val="0"/>
              </a:spcAft>
              <a:defRPr>
                <a:solidFill>
                  <a:schemeClr val="tx1"/>
                </a:solidFill>
                <a:latin typeface="Arial" charset="0"/>
                <a:ea typeface="宋体" charset="-122"/>
              </a:defRPr>
            </a:lvl7pPr>
            <a:lvl8pPr marL="3581400" indent="-381000" eaLnBrk="0" fontAlgn="base" hangingPunct="0">
              <a:spcBef>
                <a:spcPct val="0"/>
              </a:spcBef>
              <a:spcAft>
                <a:spcPct val="0"/>
              </a:spcAft>
              <a:defRPr>
                <a:solidFill>
                  <a:schemeClr val="tx1"/>
                </a:solidFill>
                <a:latin typeface="Arial" charset="0"/>
                <a:ea typeface="宋体" charset="-122"/>
              </a:defRPr>
            </a:lvl8pPr>
            <a:lvl9pPr marL="4038600" indent="-381000" eaLnBrk="0" fontAlgn="base" hangingPunct="0">
              <a:spcBef>
                <a:spcPct val="0"/>
              </a:spcBef>
              <a:spcAft>
                <a:spcPct val="0"/>
              </a:spcAft>
              <a:defRPr>
                <a:solidFill>
                  <a:schemeClr val="tx1"/>
                </a:solidFill>
                <a:latin typeface="Arial" charset="0"/>
                <a:ea typeface="宋体" charset="-122"/>
              </a:defRPr>
            </a:lvl9pPr>
          </a:lstStyle>
          <a:p>
            <a:pPr marL="468000" lvl="1" indent="-468000" eaLnBrk="1" hangingPunct="1">
              <a:lnSpc>
                <a:spcPct val="150000"/>
              </a:lnSpc>
              <a:spcBef>
                <a:spcPts val="600"/>
              </a:spcBef>
              <a:buClr>
                <a:schemeClr val="tx1"/>
              </a:buClr>
              <a:buSzPct val="100000"/>
              <a:buFont typeface="Wingdings" panose="05000000000000000000" pitchFamily="2" charset="2"/>
              <a:buChar char=""/>
              <a:defRPr/>
            </a:pPr>
            <a:r>
              <a:rPr lang="en-US" altLang="zh-CN" sz="2400" b="0" dirty="0">
                <a:latin typeface="Verdana" panose="020B0604030504040204" pitchFamily="34" charset="0"/>
                <a:ea typeface="微软雅黑" panose="020B0503020204020204" pitchFamily="34" charset="-122"/>
                <a:cs typeface="Verdana" panose="020B0604030504040204" pitchFamily="34" charset="0"/>
              </a:rPr>
              <a:t>Prim</a:t>
            </a:r>
            <a:r>
              <a:rPr lang="zh-CN" altLang="en-US" sz="2400" b="0">
                <a:latin typeface="Verdana" panose="020B0604030504040204" pitchFamily="34" charset="0"/>
                <a:ea typeface="微软雅黑" panose="020B0503020204020204" pitchFamily="34" charset="-122"/>
                <a:cs typeface="Verdana" panose="020B0604030504040204" pitchFamily="34" charset="0"/>
              </a:rPr>
              <a:t>算法设计思想</a:t>
            </a:r>
            <a:endParaRPr lang="zh-CN" altLang="en-US" sz="2400" b="0" dirty="0">
              <a:latin typeface="Verdana" panose="020B0604030504040204" pitchFamily="34" charset="0"/>
              <a:ea typeface="微软雅黑" panose="020B0503020204020204" pitchFamily="34" charset="-122"/>
              <a:cs typeface="Verdana" panose="020B0604030504040204" pitchFamily="34" charset="0"/>
            </a:endParaRPr>
          </a:p>
          <a:p>
            <a:pPr marL="936000" lvl="1" indent="-468000" eaLnBrk="1" hangingPunct="1">
              <a:lnSpc>
                <a:spcPct val="150000"/>
              </a:lnSpc>
              <a:spcBef>
                <a:spcPts val="600"/>
              </a:spcBef>
              <a:buClr>
                <a:schemeClr val="tx1"/>
              </a:buClr>
              <a:buSzPct val="60000"/>
              <a:buFont typeface="Wingdings" panose="05000000000000000000" pitchFamily="2" charset="2"/>
              <a:buChar char="l"/>
              <a:defRPr/>
            </a:pPr>
            <a:r>
              <a:rPr lang="zh-CN" altLang="en-US" sz="2400" b="0" dirty="0">
                <a:latin typeface="Verdana" panose="020B0604030504040204" pitchFamily="34" charset="0"/>
                <a:ea typeface="微软雅黑" panose="020B0503020204020204" pitchFamily="34" charset="-122"/>
                <a:cs typeface="Verdana" panose="020B0604030504040204" pitchFamily="34" charset="0"/>
              </a:rPr>
              <a:t>在生成树的构造过程中，图中 </a:t>
            </a:r>
            <a:r>
              <a:rPr lang="en-US" altLang="zh-CN" sz="2400" b="0" dirty="0">
                <a:latin typeface="Verdana" panose="020B0604030504040204" pitchFamily="34" charset="0"/>
                <a:ea typeface="微软雅黑" panose="020B0503020204020204" pitchFamily="34" charset="-122"/>
                <a:cs typeface="Verdana" panose="020B0604030504040204" pitchFamily="34" charset="0"/>
              </a:rPr>
              <a:t>n </a:t>
            </a:r>
            <a:r>
              <a:rPr lang="zh-CN" altLang="en-US" sz="2400" b="0" dirty="0">
                <a:latin typeface="Verdana" panose="020B0604030504040204" pitchFamily="34" charset="0"/>
                <a:ea typeface="微软雅黑" panose="020B0503020204020204" pitchFamily="34" charset="-122"/>
                <a:cs typeface="Verdana" panose="020B0604030504040204" pitchFamily="34" charset="0"/>
              </a:rPr>
              <a:t>个顶点分属两个集合：</a:t>
            </a:r>
          </a:p>
          <a:p>
            <a:pPr marL="1404000" lvl="2" indent="-468000" eaLnBrk="1" hangingPunct="1">
              <a:lnSpc>
                <a:spcPct val="150000"/>
              </a:lnSpc>
              <a:spcBef>
                <a:spcPts val="600"/>
              </a:spcBef>
              <a:buClr>
                <a:schemeClr val="tx1"/>
              </a:buClr>
              <a:buSzPct val="70000"/>
              <a:buFont typeface="Wingdings" panose="05000000000000000000" pitchFamily="2" charset="2"/>
              <a:buChar char="£"/>
              <a:defRPr/>
            </a:pPr>
            <a:r>
              <a:rPr lang="zh-CN" altLang="zh-CN" sz="2400" b="0" dirty="0">
                <a:latin typeface="Verdana" panose="020B0604030504040204" pitchFamily="34" charset="0"/>
                <a:ea typeface="微软雅黑" panose="020B0503020204020204" pitchFamily="34" charset="-122"/>
                <a:cs typeface="Verdana" panose="020B0604030504040204" pitchFamily="34" charset="0"/>
              </a:rPr>
              <a:t>已</a:t>
            </a:r>
            <a:r>
              <a:rPr lang="zh-CN" altLang="en-US" sz="2400" b="0" dirty="0">
                <a:latin typeface="Verdana" panose="020B0604030504040204" pitchFamily="34" charset="0"/>
                <a:ea typeface="微软雅黑" panose="020B0503020204020204" pitchFamily="34" charset="-122"/>
                <a:cs typeface="Verdana" panose="020B0604030504040204" pitchFamily="34" charset="0"/>
              </a:rPr>
              <a:t>加入到</a:t>
            </a:r>
            <a:r>
              <a:rPr lang="zh-CN" altLang="zh-CN" sz="2400" b="0" dirty="0">
                <a:latin typeface="Verdana" panose="020B0604030504040204" pitchFamily="34" charset="0"/>
                <a:ea typeface="微软雅黑" panose="020B0503020204020204" pitchFamily="34" charset="-122"/>
                <a:cs typeface="Verdana" panose="020B0604030504040204" pitchFamily="34" charset="0"/>
              </a:rPr>
              <a:t>生成树</a:t>
            </a:r>
            <a:r>
              <a:rPr lang="zh-CN" altLang="en-US" sz="2400" b="0" dirty="0">
                <a:latin typeface="Verdana" panose="020B0604030504040204" pitchFamily="34" charset="0"/>
                <a:ea typeface="微软雅黑" panose="020B0503020204020204" pitchFamily="34" charset="-122"/>
                <a:cs typeface="Verdana" panose="020B0604030504040204" pitchFamily="34" charset="0"/>
              </a:rPr>
              <a:t>中</a:t>
            </a:r>
            <a:r>
              <a:rPr lang="zh-CN" altLang="zh-CN" sz="2400" b="0" dirty="0">
                <a:latin typeface="Verdana" panose="020B0604030504040204" pitchFamily="34" charset="0"/>
                <a:ea typeface="微软雅黑" panose="020B0503020204020204" pitchFamily="34" charset="-122"/>
                <a:cs typeface="Verdana" panose="020B0604030504040204" pitchFamily="34" charset="0"/>
              </a:rPr>
              <a:t>的顶点集</a:t>
            </a:r>
            <a:r>
              <a:rPr lang="zh-CN" altLang="en-US" sz="2400" b="0" dirty="0">
                <a:latin typeface="Verdana" panose="020B0604030504040204" pitchFamily="34" charset="0"/>
                <a:ea typeface="微软雅黑" panose="020B0503020204020204" pitchFamily="34" charset="-122"/>
                <a:cs typeface="Verdana" panose="020B0604030504040204" pitchFamily="34" charset="0"/>
              </a:rPr>
              <a:t>：</a:t>
            </a:r>
            <a:r>
              <a:rPr lang="zh-CN" altLang="zh-CN" sz="2400" b="0" dirty="0">
                <a:latin typeface="Verdana" panose="020B0604030504040204" pitchFamily="34" charset="0"/>
                <a:ea typeface="微软雅黑" panose="020B0503020204020204" pitchFamily="34" charset="-122"/>
                <a:cs typeface="Verdana" panose="020B0604030504040204" pitchFamily="34" charset="0"/>
              </a:rPr>
              <a:t>U </a:t>
            </a:r>
            <a:endParaRPr lang="en-US" altLang="zh-CN" sz="2400" b="0" dirty="0">
              <a:latin typeface="Verdana" panose="020B0604030504040204" pitchFamily="34" charset="0"/>
              <a:ea typeface="微软雅黑" panose="020B0503020204020204" pitchFamily="34" charset="-122"/>
              <a:cs typeface="Verdana" panose="020B0604030504040204" pitchFamily="34" charset="0"/>
            </a:endParaRPr>
          </a:p>
          <a:p>
            <a:pPr marL="1404000" lvl="2" indent="-468000" eaLnBrk="1" hangingPunct="1">
              <a:lnSpc>
                <a:spcPct val="150000"/>
              </a:lnSpc>
              <a:spcBef>
                <a:spcPts val="600"/>
              </a:spcBef>
              <a:buClr>
                <a:schemeClr val="tx1"/>
              </a:buClr>
              <a:buSzPct val="70000"/>
              <a:buFont typeface="Wingdings" panose="05000000000000000000" pitchFamily="2" charset="2"/>
              <a:buChar char="£"/>
              <a:defRPr/>
            </a:pPr>
            <a:r>
              <a:rPr lang="zh-CN" altLang="en-US" sz="2400" b="0" dirty="0">
                <a:latin typeface="Verdana" panose="020B0604030504040204" pitchFamily="34" charset="0"/>
                <a:ea typeface="微软雅黑" panose="020B0503020204020204" pitchFamily="34" charset="-122"/>
                <a:cs typeface="Verdana" panose="020B0604030504040204" pitchFamily="34" charset="0"/>
              </a:rPr>
              <a:t>尚未加入到生成树中的顶点集：</a:t>
            </a:r>
            <a:r>
              <a:rPr lang="en-US" altLang="zh-CN" sz="2400" b="0" dirty="0">
                <a:latin typeface="Verdana" panose="020B0604030504040204" pitchFamily="34" charset="0"/>
                <a:ea typeface="微软雅黑" panose="020B0503020204020204" pitchFamily="34" charset="-122"/>
                <a:cs typeface="Verdana" panose="020B0604030504040204" pitchFamily="34" charset="0"/>
              </a:rPr>
              <a:t>V-U </a:t>
            </a:r>
            <a:endParaRPr lang="zh-CN" altLang="en-US" sz="2400" b="0" dirty="0">
              <a:latin typeface="Verdana" panose="020B0604030504040204" pitchFamily="34" charset="0"/>
              <a:ea typeface="微软雅黑" panose="020B0503020204020204" pitchFamily="34" charset="-122"/>
              <a:cs typeface="Verdana" panose="020B0604030504040204" pitchFamily="34" charset="0"/>
            </a:endParaRPr>
          </a:p>
          <a:p>
            <a:pPr marL="936000" lvl="1" indent="-468000" eaLnBrk="1" hangingPunct="1">
              <a:lnSpc>
                <a:spcPct val="150000"/>
              </a:lnSpc>
              <a:spcBef>
                <a:spcPts val="600"/>
              </a:spcBef>
              <a:buClr>
                <a:schemeClr val="tx1"/>
              </a:buClr>
              <a:buSzPct val="60000"/>
              <a:buFont typeface="Wingdings" panose="05000000000000000000" pitchFamily="2" charset="2"/>
              <a:buChar char="l"/>
              <a:defRPr/>
            </a:pPr>
            <a:r>
              <a:rPr lang="zh-CN" altLang="en-US" sz="2400" b="0">
                <a:latin typeface="Verdana" panose="020B0604030504040204" pitchFamily="34" charset="0"/>
                <a:ea typeface="微软雅黑" panose="020B0503020204020204" pitchFamily="34" charset="-122"/>
                <a:cs typeface="Verdana" panose="020B0604030504040204" pitchFamily="34" charset="0"/>
              </a:rPr>
              <a:t>在</a:t>
            </a:r>
            <a:r>
              <a:rPr lang="zh-CN" altLang="en-US" sz="2400" b="0" dirty="0">
                <a:latin typeface="Verdana" panose="020B0604030504040204" pitchFamily="34" charset="0"/>
                <a:ea typeface="微软雅黑" panose="020B0503020204020204" pitchFamily="34" charset="-122"/>
                <a:cs typeface="Verdana" panose="020B0604030504040204" pitchFamily="34" charset="0"/>
              </a:rPr>
              <a:t>所有连通</a:t>
            </a:r>
            <a:r>
              <a:rPr lang="en-US" altLang="zh-CN" sz="2400" b="0" dirty="0">
                <a:latin typeface="Verdana" panose="020B0604030504040204" pitchFamily="34" charset="0"/>
                <a:ea typeface="微软雅黑" panose="020B0503020204020204" pitchFamily="34" charset="-122"/>
                <a:cs typeface="Verdana" panose="020B0604030504040204" pitchFamily="34" charset="0"/>
              </a:rPr>
              <a:t>U</a:t>
            </a:r>
            <a:r>
              <a:rPr lang="zh-CN" altLang="en-US" sz="2400" b="0" dirty="0">
                <a:latin typeface="Verdana" panose="020B0604030504040204" pitchFamily="34" charset="0"/>
                <a:ea typeface="微软雅黑" panose="020B0503020204020204" pitchFamily="34" charset="-122"/>
                <a:cs typeface="Verdana" panose="020B0604030504040204" pitchFamily="34" charset="0"/>
              </a:rPr>
              <a:t>和</a:t>
            </a:r>
            <a:r>
              <a:rPr lang="en-US" altLang="zh-CN" sz="2400" b="0" dirty="0">
                <a:latin typeface="Verdana" panose="020B0604030504040204" pitchFamily="34" charset="0"/>
                <a:ea typeface="微软雅黑" panose="020B0503020204020204" pitchFamily="34" charset="-122"/>
                <a:cs typeface="Verdana" panose="020B0604030504040204" pitchFamily="34" charset="0"/>
              </a:rPr>
              <a:t>V-U</a:t>
            </a:r>
            <a:r>
              <a:rPr lang="zh-CN" altLang="en-US" sz="2400" b="0" dirty="0">
                <a:latin typeface="Verdana" panose="020B0604030504040204" pitchFamily="34" charset="0"/>
                <a:ea typeface="微软雅黑" panose="020B0503020204020204" pitchFamily="34" charset="-122"/>
                <a:cs typeface="Verdana" panose="020B0604030504040204" pitchFamily="34" charset="0"/>
              </a:rPr>
              <a:t>的边中选取权值最小</a:t>
            </a:r>
            <a:r>
              <a:rPr lang="zh-CN" altLang="en-US" sz="2400" b="0">
                <a:latin typeface="Verdana" panose="020B0604030504040204" pitchFamily="34" charset="0"/>
                <a:ea typeface="微软雅黑" panose="020B0503020204020204" pitchFamily="34" charset="-122"/>
                <a:cs typeface="Verdana" panose="020B0604030504040204" pitchFamily="34" charset="0"/>
              </a:rPr>
              <a:t>的边加入</a:t>
            </a:r>
            <a:r>
              <a:rPr lang="en-US" altLang="zh-CN" sz="2400" b="0">
                <a:latin typeface="Verdana" panose="020B0604030504040204" pitchFamily="34" charset="0"/>
                <a:ea typeface="微软雅黑" panose="020B0503020204020204" pitchFamily="34" charset="-122"/>
                <a:cs typeface="Verdana" panose="020B0604030504040204" pitchFamily="34" charset="0"/>
              </a:rPr>
              <a:t>MST</a:t>
            </a:r>
            <a:r>
              <a:rPr lang="zh-CN" altLang="en-US" sz="2400" b="0">
                <a:latin typeface="Verdana" panose="020B0604030504040204" pitchFamily="34" charset="0"/>
                <a:ea typeface="微软雅黑" panose="020B0503020204020204" pitchFamily="34" charset="-122"/>
                <a:cs typeface="Verdana" panose="020B0604030504040204" pitchFamily="34" charset="0"/>
              </a:rPr>
              <a:t>中</a:t>
            </a:r>
            <a:endParaRPr lang="zh-CN" altLang="en-US" sz="2400" b="0" dirty="0">
              <a:latin typeface="Verdana" panose="020B0604030504040204" pitchFamily="34" charset="0"/>
              <a:ea typeface="微软雅黑" panose="020B0503020204020204" pitchFamily="34" charset="-122"/>
              <a:cs typeface="Verdana" panose="020B0604030504040204" pitchFamily="34" charset="0"/>
            </a:endParaRPr>
          </a:p>
        </p:txBody>
      </p:sp>
      <p:grpSp>
        <p:nvGrpSpPr>
          <p:cNvPr id="766069" name="Group 117"/>
          <p:cNvGrpSpPr>
            <a:grpSpLocks/>
          </p:cNvGrpSpPr>
          <p:nvPr/>
        </p:nvGrpSpPr>
        <p:grpSpPr bwMode="auto">
          <a:xfrm>
            <a:off x="1692275" y="864616"/>
            <a:ext cx="5832475" cy="2266950"/>
            <a:chOff x="1066" y="2704"/>
            <a:chExt cx="3674" cy="1428"/>
          </a:xfrm>
        </p:grpSpPr>
        <p:sp>
          <p:nvSpPr>
            <p:cNvPr id="765958" name="Text Box 6"/>
            <p:cNvSpPr txBox="1">
              <a:spLocks noChangeArrowheads="1"/>
            </p:cNvSpPr>
            <p:nvPr/>
          </p:nvSpPr>
          <p:spPr bwMode="auto">
            <a:xfrm>
              <a:off x="1066" y="3248"/>
              <a:ext cx="4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kumimoji="1" lang="en-US" altLang="zh-CN" sz="2800" b="1">
                  <a:solidFill>
                    <a:srgbClr val="CC0000"/>
                  </a:solidFill>
                  <a:latin typeface="Verdana" pitchFamily="34" charset="0"/>
                  <a:ea typeface="宋体" charset="-122"/>
                </a:rPr>
                <a:t>U</a:t>
              </a:r>
            </a:p>
          </p:txBody>
        </p:sp>
        <p:sp>
          <p:nvSpPr>
            <p:cNvPr id="765959" name="Text Box 7"/>
            <p:cNvSpPr txBox="1">
              <a:spLocks noChangeArrowheads="1"/>
            </p:cNvSpPr>
            <p:nvPr/>
          </p:nvSpPr>
          <p:spPr bwMode="auto">
            <a:xfrm>
              <a:off x="3947" y="3248"/>
              <a:ext cx="7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kumimoji="1" lang="en-US" altLang="zh-CN" sz="2800" b="1">
                  <a:solidFill>
                    <a:srgbClr val="CC0000"/>
                  </a:solidFill>
                  <a:latin typeface="Verdana" pitchFamily="34" charset="0"/>
                  <a:ea typeface="宋体" charset="-122"/>
                </a:rPr>
                <a:t>V-U</a:t>
              </a:r>
            </a:p>
          </p:txBody>
        </p:sp>
        <p:sp>
          <p:nvSpPr>
            <p:cNvPr id="766024" name="Oval 72"/>
            <p:cNvSpPr>
              <a:spLocks noChangeArrowheads="1"/>
            </p:cNvSpPr>
            <p:nvPr/>
          </p:nvSpPr>
          <p:spPr bwMode="auto">
            <a:xfrm>
              <a:off x="1568" y="2704"/>
              <a:ext cx="1403" cy="1428"/>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6047" name="Oval 95"/>
            <p:cNvSpPr>
              <a:spLocks noChangeArrowheads="1"/>
            </p:cNvSpPr>
            <p:nvPr/>
          </p:nvSpPr>
          <p:spPr bwMode="auto">
            <a:xfrm>
              <a:off x="2580" y="2704"/>
              <a:ext cx="1406" cy="1428"/>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66048" name="Line 96"/>
          <p:cNvSpPr>
            <a:spLocks noChangeShapeType="1"/>
          </p:cNvSpPr>
          <p:nvPr/>
        </p:nvSpPr>
        <p:spPr bwMode="auto">
          <a:xfrm flipV="1">
            <a:off x="3563938" y="1288479"/>
            <a:ext cx="1512887" cy="80962"/>
          </a:xfrm>
          <a:prstGeom prst="line">
            <a:avLst/>
          </a:prstGeom>
          <a:noFill/>
          <a:ln w="28575"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6049" name="Line 97"/>
          <p:cNvSpPr>
            <a:spLocks noChangeShapeType="1"/>
          </p:cNvSpPr>
          <p:nvPr/>
        </p:nvSpPr>
        <p:spPr bwMode="auto">
          <a:xfrm>
            <a:off x="2971800" y="2017141"/>
            <a:ext cx="2679700" cy="215900"/>
          </a:xfrm>
          <a:prstGeom prst="line">
            <a:avLst/>
          </a:prstGeom>
          <a:noFill/>
          <a:ln w="28575"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6050" name="Line 98"/>
          <p:cNvSpPr>
            <a:spLocks noChangeShapeType="1"/>
          </p:cNvSpPr>
          <p:nvPr/>
        </p:nvSpPr>
        <p:spPr bwMode="auto">
          <a:xfrm>
            <a:off x="3563938" y="2652141"/>
            <a:ext cx="1655762" cy="85725"/>
          </a:xfrm>
          <a:prstGeom prst="line">
            <a:avLst/>
          </a:prstGeom>
          <a:noFill/>
          <a:ln w="28575"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6051" name="Line 99"/>
          <p:cNvSpPr>
            <a:spLocks noChangeShapeType="1"/>
          </p:cNvSpPr>
          <p:nvPr/>
        </p:nvSpPr>
        <p:spPr bwMode="auto">
          <a:xfrm flipV="1">
            <a:off x="3563938" y="2017141"/>
            <a:ext cx="2304206" cy="635000"/>
          </a:xfrm>
          <a:prstGeom prst="line">
            <a:avLst/>
          </a:prstGeom>
          <a:noFill/>
          <a:ln w="28575"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6052" name="Line 100"/>
          <p:cNvSpPr>
            <a:spLocks noChangeShapeType="1"/>
          </p:cNvSpPr>
          <p:nvPr/>
        </p:nvSpPr>
        <p:spPr bwMode="auto">
          <a:xfrm>
            <a:off x="3492500" y="1369441"/>
            <a:ext cx="2087563" cy="287338"/>
          </a:xfrm>
          <a:prstGeom prst="line">
            <a:avLst/>
          </a:prstGeom>
          <a:noFill/>
          <a:ln w="28575"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6053" name="Line 101"/>
          <p:cNvSpPr>
            <a:spLocks noChangeShapeType="1"/>
          </p:cNvSpPr>
          <p:nvPr/>
        </p:nvSpPr>
        <p:spPr bwMode="auto">
          <a:xfrm flipV="1">
            <a:off x="2971800" y="1656779"/>
            <a:ext cx="2679700" cy="360362"/>
          </a:xfrm>
          <a:prstGeom prst="line">
            <a:avLst/>
          </a:prstGeom>
          <a:noFill/>
          <a:ln w="28575"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6054" name="Line 102"/>
          <p:cNvSpPr>
            <a:spLocks noChangeShapeType="1"/>
          </p:cNvSpPr>
          <p:nvPr/>
        </p:nvSpPr>
        <p:spPr bwMode="auto">
          <a:xfrm>
            <a:off x="3492500" y="1369441"/>
            <a:ext cx="1366838" cy="503238"/>
          </a:xfrm>
          <a:prstGeom prst="line">
            <a:avLst/>
          </a:prstGeom>
          <a:noFill/>
          <a:ln w="28575"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6055" name="Oval 103"/>
          <p:cNvSpPr>
            <a:spLocks noChangeArrowheads="1"/>
          </p:cNvSpPr>
          <p:nvPr/>
        </p:nvSpPr>
        <p:spPr bwMode="auto">
          <a:xfrm>
            <a:off x="3259138" y="1209104"/>
            <a:ext cx="304800" cy="304800"/>
          </a:xfrm>
          <a:prstGeom prst="ellipse">
            <a:avLst/>
          </a:prstGeom>
          <a:solidFill>
            <a:srgbClr val="008000"/>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6056" name="Oval 104"/>
          <p:cNvSpPr>
            <a:spLocks noChangeArrowheads="1"/>
          </p:cNvSpPr>
          <p:nvPr/>
        </p:nvSpPr>
        <p:spPr bwMode="auto">
          <a:xfrm>
            <a:off x="2733675" y="1872679"/>
            <a:ext cx="304800" cy="304800"/>
          </a:xfrm>
          <a:prstGeom prst="ellipse">
            <a:avLst/>
          </a:prstGeom>
          <a:solidFill>
            <a:srgbClr val="008000"/>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6057" name="Oval 105"/>
          <p:cNvSpPr>
            <a:spLocks noChangeArrowheads="1"/>
          </p:cNvSpPr>
          <p:nvPr/>
        </p:nvSpPr>
        <p:spPr bwMode="auto">
          <a:xfrm>
            <a:off x="3267075" y="2521966"/>
            <a:ext cx="304800" cy="304800"/>
          </a:xfrm>
          <a:prstGeom prst="ellipse">
            <a:avLst/>
          </a:prstGeom>
          <a:solidFill>
            <a:srgbClr val="008000"/>
          </a:solidFill>
          <a:ln w="127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6060" name="Oval 108"/>
          <p:cNvSpPr>
            <a:spLocks noChangeArrowheads="1"/>
          </p:cNvSpPr>
          <p:nvPr/>
        </p:nvSpPr>
        <p:spPr bwMode="auto">
          <a:xfrm>
            <a:off x="5562600" y="2072704"/>
            <a:ext cx="304800" cy="304800"/>
          </a:xfrm>
          <a:prstGeom prst="ellipse">
            <a:avLst/>
          </a:prstGeom>
          <a:solidFill>
            <a:srgbClr val="CCFFCC"/>
          </a:solidFill>
          <a:ln w="12700" cap="sq">
            <a:solidFill>
              <a:srgbClr val="C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6061" name="Oval 109"/>
          <p:cNvSpPr>
            <a:spLocks noChangeArrowheads="1"/>
          </p:cNvSpPr>
          <p:nvPr/>
        </p:nvSpPr>
        <p:spPr bwMode="auto">
          <a:xfrm>
            <a:off x="4859338" y="1783779"/>
            <a:ext cx="304800" cy="304800"/>
          </a:xfrm>
          <a:prstGeom prst="ellipse">
            <a:avLst/>
          </a:prstGeom>
          <a:solidFill>
            <a:srgbClr val="CCFFCC"/>
          </a:solidFill>
          <a:ln w="12700" cap="sq">
            <a:solidFill>
              <a:srgbClr val="C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6062" name="Oval 110"/>
          <p:cNvSpPr>
            <a:spLocks noChangeArrowheads="1"/>
          </p:cNvSpPr>
          <p:nvPr/>
        </p:nvSpPr>
        <p:spPr bwMode="auto">
          <a:xfrm>
            <a:off x="5148263" y="2575941"/>
            <a:ext cx="304800" cy="304800"/>
          </a:xfrm>
          <a:prstGeom prst="ellipse">
            <a:avLst/>
          </a:prstGeom>
          <a:solidFill>
            <a:srgbClr val="CCFFCC"/>
          </a:solidFill>
          <a:ln w="12700" cap="sq">
            <a:solidFill>
              <a:srgbClr val="C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6063" name="Line 111"/>
          <p:cNvSpPr>
            <a:spLocks noChangeShapeType="1"/>
          </p:cNvSpPr>
          <p:nvPr/>
        </p:nvSpPr>
        <p:spPr bwMode="auto">
          <a:xfrm>
            <a:off x="3070543" y="2021814"/>
            <a:ext cx="2463800" cy="198000"/>
          </a:xfrm>
          <a:prstGeom prst="line">
            <a:avLst/>
          </a:prstGeom>
          <a:noFill/>
          <a:ln w="57150" cap="rnd">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6064" name="Line 112"/>
          <p:cNvSpPr>
            <a:spLocks noChangeShapeType="1"/>
          </p:cNvSpPr>
          <p:nvPr/>
        </p:nvSpPr>
        <p:spPr bwMode="auto">
          <a:xfrm>
            <a:off x="3586798" y="1400084"/>
            <a:ext cx="1260000" cy="468000"/>
          </a:xfrm>
          <a:prstGeom prst="line">
            <a:avLst/>
          </a:prstGeom>
          <a:noFill/>
          <a:ln w="57150" cap="rnd">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6065" name="Line 113"/>
          <p:cNvSpPr>
            <a:spLocks noChangeShapeType="1"/>
          </p:cNvSpPr>
          <p:nvPr/>
        </p:nvSpPr>
        <p:spPr bwMode="auto">
          <a:xfrm>
            <a:off x="3607118" y="2667723"/>
            <a:ext cx="1512000" cy="64800"/>
          </a:xfrm>
          <a:prstGeom prst="line">
            <a:avLst/>
          </a:prstGeom>
          <a:noFill/>
          <a:ln w="57150" cap="rnd">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 name="组合 1"/>
          <p:cNvGrpSpPr/>
          <p:nvPr/>
        </p:nvGrpSpPr>
        <p:grpSpPr>
          <a:xfrm>
            <a:off x="5051425" y="1080516"/>
            <a:ext cx="1120775" cy="1746250"/>
            <a:chOff x="5051425" y="4508500"/>
            <a:chExt cx="1120775" cy="1746250"/>
          </a:xfrm>
        </p:grpSpPr>
        <p:sp>
          <p:nvSpPr>
            <p:cNvPr id="766058" name="Oval 106"/>
            <p:cNvSpPr>
              <a:spLocks noChangeArrowheads="1"/>
            </p:cNvSpPr>
            <p:nvPr/>
          </p:nvSpPr>
          <p:spPr bwMode="auto">
            <a:xfrm>
              <a:off x="5051425" y="4560888"/>
              <a:ext cx="304800" cy="304800"/>
            </a:xfrm>
            <a:prstGeom prst="ellipse">
              <a:avLst/>
            </a:prstGeom>
            <a:solidFill>
              <a:srgbClr val="CCFFCC"/>
            </a:solidFill>
            <a:ln w="12700" cap="sq">
              <a:solidFill>
                <a:srgbClr val="C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6059" name="Oval 107"/>
            <p:cNvSpPr>
              <a:spLocks noChangeArrowheads="1"/>
            </p:cNvSpPr>
            <p:nvPr/>
          </p:nvSpPr>
          <p:spPr bwMode="auto">
            <a:xfrm>
              <a:off x="5508625" y="4941888"/>
              <a:ext cx="304800" cy="304800"/>
            </a:xfrm>
            <a:prstGeom prst="ellipse">
              <a:avLst/>
            </a:prstGeom>
            <a:solidFill>
              <a:srgbClr val="CCFFCC"/>
            </a:solidFill>
            <a:ln w="12700" cap="sq">
              <a:solidFill>
                <a:srgbClr val="C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6066" name="Oval 114"/>
            <p:cNvSpPr>
              <a:spLocks noChangeArrowheads="1"/>
            </p:cNvSpPr>
            <p:nvPr/>
          </p:nvSpPr>
          <p:spPr bwMode="auto">
            <a:xfrm>
              <a:off x="5508625" y="4508500"/>
              <a:ext cx="304800" cy="304800"/>
            </a:xfrm>
            <a:prstGeom prst="ellipse">
              <a:avLst/>
            </a:prstGeom>
            <a:solidFill>
              <a:srgbClr val="CCFFFF"/>
            </a:solidFill>
            <a:ln w="12700" cap="sq">
              <a:solidFill>
                <a:srgbClr val="C00000"/>
              </a:solidFill>
              <a:round/>
              <a:headEnd type="none" w="sm" len="sm"/>
              <a:tailEnd type="none" w="sm" len="sm"/>
            </a:ln>
            <a:effectLst/>
            <a:extLst/>
          </p:spPr>
          <p:txBody>
            <a:bodyPr wrap="none" anchor="ctr"/>
            <a:lstStyle/>
            <a:p>
              <a:endParaRPr lang="zh-CN" altLang="en-US"/>
            </a:p>
          </p:txBody>
        </p:sp>
        <p:sp>
          <p:nvSpPr>
            <p:cNvPr id="766067" name="Oval 115"/>
            <p:cNvSpPr>
              <a:spLocks noChangeArrowheads="1"/>
            </p:cNvSpPr>
            <p:nvPr/>
          </p:nvSpPr>
          <p:spPr bwMode="auto">
            <a:xfrm>
              <a:off x="5867400" y="5229225"/>
              <a:ext cx="304800" cy="304800"/>
            </a:xfrm>
            <a:prstGeom prst="ellipse">
              <a:avLst/>
            </a:prstGeom>
            <a:solidFill>
              <a:srgbClr val="CCFFFF"/>
            </a:solidFill>
            <a:ln w="12700" cap="sq">
              <a:solidFill>
                <a:srgbClr val="C00000"/>
              </a:solidFill>
              <a:round/>
              <a:headEnd type="none" w="sm" len="sm"/>
              <a:tailEnd type="none" w="sm" len="sm"/>
            </a:ln>
            <a:effectLst/>
            <a:extLst/>
          </p:spPr>
          <p:txBody>
            <a:bodyPr wrap="none" anchor="ctr"/>
            <a:lstStyle/>
            <a:p>
              <a:endParaRPr lang="zh-CN" altLang="en-US"/>
            </a:p>
          </p:txBody>
        </p:sp>
        <p:sp>
          <p:nvSpPr>
            <p:cNvPr id="766068" name="Oval 116"/>
            <p:cNvSpPr>
              <a:spLocks noChangeArrowheads="1"/>
            </p:cNvSpPr>
            <p:nvPr/>
          </p:nvSpPr>
          <p:spPr bwMode="auto">
            <a:xfrm>
              <a:off x="5580063" y="5949950"/>
              <a:ext cx="304800" cy="304800"/>
            </a:xfrm>
            <a:prstGeom prst="ellipse">
              <a:avLst/>
            </a:prstGeom>
            <a:solidFill>
              <a:srgbClr val="CCFFFF"/>
            </a:solidFill>
            <a:ln w="12700" cap="sq">
              <a:solidFill>
                <a:srgbClr val="C00000"/>
              </a:solidFill>
              <a:round/>
              <a:headEnd type="none" w="sm" len="sm"/>
              <a:tailEnd type="none" w="sm" len="sm"/>
            </a:ln>
            <a:effectLst/>
            <a:extLst/>
          </p:spPr>
          <p:txBody>
            <a:bodyPr wrap="none" anchor="ctr"/>
            <a:lstStyle/>
            <a:p>
              <a:endParaRPr lang="zh-CN" altLang="en-US"/>
            </a:p>
          </p:txBody>
        </p:sp>
      </p:grpSp>
      <p:sp>
        <p:nvSpPr>
          <p:cNvPr id="766072" name="Text Box 120"/>
          <p:cNvSpPr txBox="1">
            <a:spLocks noChangeArrowheads="1"/>
          </p:cNvSpPr>
          <p:nvPr/>
        </p:nvSpPr>
        <p:spPr bwMode="auto">
          <a:xfrm>
            <a:off x="4500563" y="1009079"/>
            <a:ext cx="438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Verdana" pitchFamily="34" charset="0"/>
                <a:ea typeface="宋体" charset="-122"/>
              </a:rPr>
              <a:t>15</a:t>
            </a:r>
          </a:p>
        </p:txBody>
      </p:sp>
      <p:sp>
        <p:nvSpPr>
          <p:cNvPr id="766074" name="Rectangle 122"/>
          <p:cNvSpPr>
            <a:spLocks noChangeArrowheads="1"/>
          </p:cNvSpPr>
          <p:nvPr/>
        </p:nvSpPr>
        <p:spPr bwMode="auto">
          <a:xfrm>
            <a:off x="4643438" y="1296416"/>
            <a:ext cx="438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Verdana" pitchFamily="34" charset="0"/>
              </a:rPr>
              <a:t>27</a:t>
            </a:r>
            <a:endParaRPr kumimoji="1" lang="zh-CN" altLang="en-US" sz="1400" b="1">
              <a:latin typeface="Verdana" pitchFamily="34" charset="0"/>
            </a:endParaRPr>
          </a:p>
        </p:txBody>
      </p:sp>
      <p:sp>
        <p:nvSpPr>
          <p:cNvPr id="766075" name="Rectangle 123"/>
          <p:cNvSpPr>
            <a:spLocks noChangeArrowheads="1"/>
          </p:cNvSpPr>
          <p:nvPr/>
        </p:nvSpPr>
        <p:spPr bwMode="auto">
          <a:xfrm>
            <a:off x="4500563" y="1526708"/>
            <a:ext cx="311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Verdana" pitchFamily="34" charset="0"/>
              </a:rPr>
              <a:t>9</a:t>
            </a:r>
            <a:endParaRPr kumimoji="1" lang="zh-CN" altLang="en-US" sz="1400" b="1" dirty="0">
              <a:latin typeface="Verdana" pitchFamily="34" charset="0"/>
            </a:endParaRPr>
          </a:p>
        </p:txBody>
      </p:sp>
      <p:sp>
        <p:nvSpPr>
          <p:cNvPr id="766076" name="Rectangle 124"/>
          <p:cNvSpPr>
            <a:spLocks noChangeArrowheads="1"/>
          </p:cNvSpPr>
          <p:nvPr/>
        </p:nvSpPr>
        <p:spPr bwMode="auto">
          <a:xfrm>
            <a:off x="3180715" y="1679108"/>
            <a:ext cx="438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Verdana" pitchFamily="34" charset="0"/>
              </a:rPr>
              <a:t>17</a:t>
            </a:r>
            <a:endParaRPr kumimoji="1" lang="zh-CN" altLang="en-US" sz="1400" b="1" dirty="0">
              <a:latin typeface="Verdana" pitchFamily="34" charset="0"/>
            </a:endParaRPr>
          </a:p>
        </p:txBody>
      </p:sp>
      <p:sp>
        <p:nvSpPr>
          <p:cNvPr id="766077" name="Rectangle 125"/>
          <p:cNvSpPr>
            <a:spLocks noChangeArrowheads="1"/>
          </p:cNvSpPr>
          <p:nvPr/>
        </p:nvSpPr>
        <p:spPr bwMode="auto">
          <a:xfrm>
            <a:off x="3180715" y="2067414"/>
            <a:ext cx="438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Verdana" pitchFamily="34" charset="0"/>
              </a:rPr>
              <a:t>12</a:t>
            </a:r>
            <a:endParaRPr kumimoji="1" lang="zh-CN" altLang="en-US" sz="1400" b="1" dirty="0">
              <a:latin typeface="Verdana" pitchFamily="34" charset="0"/>
            </a:endParaRPr>
          </a:p>
        </p:txBody>
      </p:sp>
      <p:sp>
        <p:nvSpPr>
          <p:cNvPr id="766078" name="Rectangle 126"/>
          <p:cNvSpPr>
            <a:spLocks noChangeArrowheads="1"/>
          </p:cNvSpPr>
          <p:nvPr/>
        </p:nvSpPr>
        <p:spPr bwMode="auto">
          <a:xfrm>
            <a:off x="3694654" y="2286254"/>
            <a:ext cx="438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Verdana" pitchFamily="34" charset="0"/>
              </a:rPr>
              <a:t>32</a:t>
            </a:r>
            <a:endParaRPr kumimoji="1" lang="zh-CN" altLang="en-US" sz="1400" b="1" dirty="0">
              <a:latin typeface="Verdana" pitchFamily="34" charset="0"/>
            </a:endParaRPr>
          </a:p>
        </p:txBody>
      </p:sp>
      <p:sp>
        <p:nvSpPr>
          <p:cNvPr id="766079" name="Rectangle 127"/>
          <p:cNvSpPr>
            <a:spLocks noChangeArrowheads="1"/>
          </p:cNvSpPr>
          <p:nvPr/>
        </p:nvSpPr>
        <p:spPr bwMode="auto">
          <a:xfrm>
            <a:off x="3761746" y="2648966"/>
            <a:ext cx="311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Verdana" pitchFamily="34" charset="0"/>
              </a:rPr>
              <a:t>5</a:t>
            </a:r>
            <a:endParaRPr kumimoji="1" lang="zh-CN" altLang="en-US" sz="1400" b="1" dirty="0">
              <a:latin typeface="Verdana" pitchFamily="34" charset="0"/>
            </a:endParaRPr>
          </a:p>
        </p:txBody>
      </p:sp>
      <p:sp>
        <p:nvSpPr>
          <p:cNvPr id="37"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defRPr/>
            </a:pPr>
            <a:r>
              <a:rPr lang="en-US" altLang="zh-CN" sz="3200" b="0" dirty="0">
                <a:solidFill>
                  <a:schemeClr val="bg2">
                    <a:lumMod val="10000"/>
                  </a:schemeClr>
                </a:solidFill>
                <a:cs typeface="+mn-cs"/>
              </a:rPr>
              <a:t>Prim</a:t>
            </a:r>
            <a:r>
              <a:rPr lang="zh-CN" altLang="en-US" sz="3200" b="0" dirty="0">
                <a:solidFill>
                  <a:schemeClr val="bg2">
                    <a:lumMod val="10000"/>
                  </a:schemeClr>
                </a:solidFill>
                <a:cs typeface="+mn-cs"/>
              </a:rPr>
              <a:t>算法</a:t>
            </a:r>
          </a:p>
        </p:txBody>
      </p:sp>
      <p:sp>
        <p:nvSpPr>
          <p:cNvPr id="39" name="Line 112"/>
          <p:cNvSpPr>
            <a:spLocks noChangeShapeType="1"/>
          </p:cNvSpPr>
          <p:nvPr/>
        </p:nvSpPr>
        <p:spPr bwMode="auto">
          <a:xfrm flipV="1">
            <a:off x="2997200" y="1499595"/>
            <a:ext cx="324000" cy="396000"/>
          </a:xfrm>
          <a:prstGeom prst="line">
            <a:avLst/>
          </a:prstGeom>
          <a:noFill/>
          <a:ln w="38100" cap="rnd">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123"/>
          <p:cNvSpPr>
            <a:spLocks noChangeArrowheads="1"/>
          </p:cNvSpPr>
          <p:nvPr/>
        </p:nvSpPr>
        <p:spPr bwMode="auto">
          <a:xfrm>
            <a:off x="2914968" y="1448816"/>
            <a:ext cx="311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Verdana" pitchFamily="34" charset="0"/>
              </a:rPr>
              <a:t>9</a:t>
            </a:r>
            <a:endParaRPr kumimoji="1" lang="zh-CN" altLang="en-US" sz="1400" b="1" dirty="0">
              <a:latin typeface="Verdana" pitchFamily="34" charset="0"/>
            </a:endParaRPr>
          </a:p>
        </p:txBody>
      </p:sp>
      <p:sp>
        <p:nvSpPr>
          <p:cNvPr id="41" name="Line 111"/>
          <p:cNvSpPr>
            <a:spLocks noChangeShapeType="1"/>
          </p:cNvSpPr>
          <p:nvPr/>
        </p:nvSpPr>
        <p:spPr bwMode="auto">
          <a:xfrm>
            <a:off x="2981643" y="2164264"/>
            <a:ext cx="331937" cy="396000"/>
          </a:xfrm>
          <a:prstGeom prst="line">
            <a:avLst/>
          </a:prstGeom>
          <a:noFill/>
          <a:ln w="38100" cap="rnd">
            <a:solidFill>
              <a:srgbClr val="CC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2" name="直接连接符 41"/>
          <p:cNvCxnSpPr/>
          <p:nvPr/>
        </p:nvCxnSpPr>
        <p:spPr bwMode="auto">
          <a:xfrm>
            <a:off x="-3304" y="3328526"/>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075799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65954">
                                            <p:txEl>
                                              <p:pRg st="0" end="0"/>
                                            </p:txEl>
                                          </p:spTgt>
                                        </p:tgtEl>
                                        <p:attrNameLst>
                                          <p:attrName>style.visibility</p:attrName>
                                        </p:attrNameLst>
                                      </p:cBhvr>
                                      <p:to>
                                        <p:strVal val="visible"/>
                                      </p:to>
                                    </p:set>
                                    <p:animEffect transition="in" filter="wipe(left)">
                                      <p:cBhvr>
                                        <p:cTn id="7" dur="500"/>
                                        <p:tgtEl>
                                          <p:spTgt spid="7659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65954">
                                            <p:txEl>
                                              <p:pRg st="1" end="1"/>
                                            </p:txEl>
                                          </p:spTgt>
                                        </p:tgtEl>
                                        <p:attrNameLst>
                                          <p:attrName>style.visibility</p:attrName>
                                        </p:attrNameLst>
                                      </p:cBhvr>
                                      <p:to>
                                        <p:strVal val="visible"/>
                                      </p:to>
                                    </p:set>
                                    <p:animEffect transition="in" filter="wipe(left)">
                                      <p:cBhvr>
                                        <p:cTn id="12" dur="500"/>
                                        <p:tgtEl>
                                          <p:spTgt spid="7659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65954">
                                            <p:txEl>
                                              <p:pRg st="2" end="2"/>
                                            </p:txEl>
                                          </p:spTgt>
                                        </p:tgtEl>
                                        <p:attrNameLst>
                                          <p:attrName>style.visibility</p:attrName>
                                        </p:attrNameLst>
                                      </p:cBhvr>
                                      <p:to>
                                        <p:strVal val="visible"/>
                                      </p:to>
                                    </p:set>
                                    <p:animEffect transition="in" filter="wipe(left)">
                                      <p:cBhvr>
                                        <p:cTn id="17" dur="500"/>
                                        <p:tgtEl>
                                          <p:spTgt spid="7659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65954">
                                            <p:txEl>
                                              <p:pRg st="3" end="3"/>
                                            </p:txEl>
                                          </p:spTgt>
                                        </p:tgtEl>
                                        <p:attrNameLst>
                                          <p:attrName>style.visibility</p:attrName>
                                        </p:attrNameLst>
                                      </p:cBhvr>
                                      <p:to>
                                        <p:strVal val="visible"/>
                                      </p:to>
                                    </p:set>
                                    <p:animEffect transition="in" filter="wipe(left)">
                                      <p:cBhvr>
                                        <p:cTn id="22" dur="500"/>
                                        <p:tgtEl>
                                          <p:spTgt spid="7659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65954">
                                            <p:txEl>
                                              <p:pRg st="4" end="4"/>
                                            </p:txEl>
                                          </p:spTgt>
                                        </p:tgtEl>
                                        <p:attrNameLst>
                                          <p:attrName>style.visibility</p:attrName>
                                        </p:attrNameLst>
                                      </p:cBhvr>
                                      <p:to>
                                        <p:strVal val="visible"/>
                                      </p:to>
                                    </p:set>
                                    <p:animEffect transition="in" filter="wipe(left)">
                                      <p:cBhvr>
                                        <p:cTn id="27" dur="500"/>
                                        <p:tgtEl>
                                          <p:spTgt spid="76595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66069"/>
                                        </p:tgtEl>
                                        <p:attrNameLst>
                                          <p:attrName>style.visibility</p:attrName>
                                        </p:attrNameLst>
                                      </p:cBhvr>
                                      <p:to>
                                        <p:strVal val="visible"/>
                                      </p:to>
                                    </p:set>
                                    <p:animEffect transition="in" filter="wipe(left)">
                                      <p:cBhvr>
                                        <p:cTn id="32" dur="500"/>
                                        <p:tgtEl>
                                          <p:spTgt spid="766069"/>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66061"/>
                                        </p:tgtEl>
                                        <p:attrNameLst>
                                          <p:attrName>style.visibility</p:attrName>
                                        </p:attrNameLst>
                                      </p:cBhvr>
                                      <p:to>
                                        <p:strVal val="visible"/>
                                      </p:to>
                                    </p:set>
                                    <p:animEffect transition="in" filter="fade">
                                      <p:cBhvr>
                                        <p:cTn id="39" dur="500"/>
                                        <p:tgtEl>
                                          <p:spTgt spid="76606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66060"/>
                                        </p:tgtEl>
                                        <p:attrNameLst>
                                          <p:attrName>style.visibility</p:attrName>
                                        </p:attrNameLst>
                                      </p:cBhvr>
                                      <p:to>
                                        <p:strVal val="visible"/>
                                      </p:to>
                                    </p:set>
                                    <p:animEffect transition="in" filter="fade">
                                      <p:cBhvr>
                                        <p:cTn id="42" dur="500"/>
                                        <p:tgtEl>
                                          <p:spTgt spid="76606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66062"/>
                                        </p:tgtEl>
                                        <p:attrNameLst>
                                          <p:attrName>style.visibility</p:attrName>
                                        </p:attrNameLst>
                                      </p:cBhvr>
                                      <p:to>
                                        <p:strVal val="visible"/>
                                      </p:to>
                                    </p:set>
                                    <p:animEffect transition="in" filter="fade">
                                      <p:cBhvr>
                                        <p:cTn id="45" dur="500"/>
                                        <p:tgtEl>
                                          <p:spTgt spid="766062"/>
                                        </p:tgtEl>
                                      </p:cBhvr>
                                    </p:animEffect>
                                  </p:childTnLst>
                                </p:cTn>
                              </p:par>
                            </p:childTnLst>
                          </p:cTn>
                        </p:par>
                        <p:par>
                          <p:cTn id="46" fill="hold">
                            <p:stCondLst>
                              <p:cond delay="1000"/>
                            </p:stCondLst>
                            <p:childTnLst>
                              <p:par>
                                <p:cTn id="47" presetID="9" presetClass="entr" presetSubtype="0" fill="hold" grpId="0" nodeType="afterEffect">
                                  <p:stCondLst>
                                    <p:cond delay="0"/>
                                  </p:stCondLst>
                                  <p:childTnLst>
                                    <p:set>
                                      <p:cBhvr>
                                        <p:cTn id="48" dur="1" fill="hold">
                                          <p:stCondLst>
                                            <p:cond delay="0"/>
                                          </p:stCondLst>
                                        </p:cTn>
                                        <p:tgtEl>
                                          <p:spTgt spid="766055"/>
                                        </p:tgtEl>
                                        <p:attrNameLst>
                                          <p:attrName>style.visibility</p:attrName>
                                        </p:attrNameLst>
                                      </p:cBhvr>
                                      <p:to>
                                        <p:strVal val="visible"/>
                                      </p:to>
                                    </p:set>
                                    <p:animEffect transition="in" filter="dissolve">
                                      <p:cBhvr>
                                        <p:cTn id="49" dur="500"/>
                                        <p:tgtEl>
                                          <p:spTgt spid="76605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66048"/>
                                        </p:tgtEl>
                                        <p:attrNameLst>
                                          <p:attrName>style.visibility</p:attrName>
                                        </p:attrNameLst>
                                      </p:cBhvr>
                                      <p:to>
                                        <p:strVal val="visible"/>
                                      </p:to>
                                    </p:set>
                                    <p:animEffect transition="in" filter="wipe(left)">
                                      <p:cBhvr>
                                        <p:cTn id="52" dur="500"/>
                                        <p:tgtEl>
                                          <p:spTgt spid="76604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766052"/>
                                        </p:tgtEl>
                                        <p:attrNameLst>
                                          <p:attrName>style.visibility</p:attrName>
                                        </p:attrNameLst>
                                      </p:cBhvr>
                                      <p:to>
                                        <p:strVal val="visible"/>
                                      </p:to>
                                    </p:set>
                                    <p:animEffect transition="in" filter="wipe(left)">
                                      <p:cBhvr>
                                        <p:cTn id="55" dur="500"/>
                                        <p:tgtEl>
                                          <p:spTgt spid="766052"/>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766054"/>
                                        </p:tgtEl>
                                        <p:attrNameLst>
                                          <p:attrName>style.visibility</p:attrName>
                                        </p:attrNameLst>
                                      </p:cBhvr>
                                      <p:to>
                                        <p:strVal val="visible"/>
                                      </p:to>
                                    </p:set>
                                    <p:animEffect transition="in" filter="wipe(left)">
                                      <p:cBhvr>
                                        <p:cTn id="58" dur="500"/>
                                        <p:tgtEl>
                                          <p:spTgt spid="76605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766075"/>
                                        </p:tgtEl>
                                        <p:attrNameLst>
                                          <p:attrName>style.visibility</p:attrName>
                                        </p:attrNameLst>
                                      </p:cBhvr>
                                      <p:to>
                                        <p:strVal val="visible"/>
                                      </p:to>
                                    </p:set>
                                    <p:animEffect transition="in" filter="dissolve">
                                      <p:cBhvr>
                                        <p:cTn id="61" dur="500"/>
                                        <p:tgtEl>
                                          <p:spTgt spid="76607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66074"/>
                                        </p:tgtEl>
                                        <p:attrNameLst>
                                          <p:attrName>style.visibility</p:attrName>
                                        </p:attrNameLst>
                                      </p:cBhvr>
                                      <p:to>
                                        <p:strVal val="visible"/>
                                      </p:to>
                                    </p:set>
                                    <p:animEffect transition="in" filter="dissolve">
                                      <p:cBhvr>
                                        <p:cTn id="64" dur="500"/>
                                        <p:tgtEl>
                                          <p:spTgt spid="766074"/>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766072"/>
                                        </p:tgtEl>
                                        <p:attrNameLst>
                                          <p:attrName>style.visibility</p:attrName>
                                        </p:attrNameLst>
                                      </p:cBhvr>
                                      <p:to>
                                        <p:strVal val="visible"/>
                                      </p:to>
                                    </p:set>
                                    <p:animEffect transition="in" filter="dissolve">
                                      <p:cBhvr>
                                        <p:cTn id="67" dur="500"/>
                                        <p:tgtEl>
                                          <p:spTgt spid="76607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66064"/>
                                        </p:tgtEl>
                                        <p:attrNameLst>
                                          <p:attrName>style.visibility</p:attrName>
                                        </p:attrNameLst>
                                      </p:cBhvr>
                                      <p:to>
                                        <p:strVal val="visible"/>
                                      </p:to>
                                    </p:set>
                                    <p:animEffect transition="in" filter="wipe(left)">
                                      <p:cBhvr>
                                        <p:cTn id="72" dur="500"/>
                                        <p:tgtEl>
                                          <p:spTgt spid="76606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500"/>
                                        <p:tgtEl>
                                          <p:spTgt spid="766061"/>
                                        </p:tgtEl>
                                      </p:cBhvr>
                                    </p:animEffect>
                                    <p:set>
                                      <p:cBhvr>
                                        <p:cTn id="77" dur="1" fill="hold">
                                          <p:stCondLst>
                                            <p:cond delay="499"/>
                                          </p:stCondLst>
                                        </p:cTn>
                                        <p:tgtEl>
                                          <p:spTgt spid="766061"/>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766056"/>
                                        </p:tgtEl>
                                        <p:attrNameLst>
                                          <p:attrName>style.visibility</p:attrName>
                                        </p:attrNameLst>
                                      </p:cBhvr>
                                      <p:to>
                                        <p:strVal val="visible"/>
                                      </p:to>
                                    </p:set>
                                    <p:animEffect transition="in" filter="fade">
                                      <p:cBhvr>
                                        <p:cTn id="80" dur="500"/>
                                        <p:tgtEl>
                                          <p:spTgt spid="766056"/>
                                        </p:tgtEl>
                                      </p:cBhvr>
                                    </p:animEffect>
                                  </p:childTnLst>
                                </p:cTn>
                              </p:par>
                              <p:par>
                                <p:cTn id="81" presetID="10" presetClass="exit" presetSubtype="0" fill="hold" grpId="1" nodeType="withEffect">
                                  <p:stCondLst>
                                    <p:cond delay="0"/>
                                  </p:stCondLst>
                                  <p:childTnLst>
                                    <p:animEffect transition="out" filter="fade">
                                      <p:cBhvr>
                                        <p:cTn id="82" dur="500"/>
                                        <p:tgtEl>
                                          <p:spTgt spid="766054"/>
                                        </p:tgtEl>
                                      </p:cBhvr>
                                    </p:animEffect>
                                    <p:set>
                                      <p:cBhvr>
                                        <p:cTn id="83" dur="1" fill="hold">
                                          <p:stCondLst>
                                            <p:cond delay="499"/>
                                          </p:stCondLst>
                                        </p:cTn>
                                        <p:tgtEl>
                                          <p:spTgt spid="766054"/>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766064"/>
                                        </p:tgtEl>
                                      </p:cBhvr>
                                    </p:animEffect>
                                    <p:set>
                                      <p:cBhvr>
                                        <p:cTn id="86" dur="1" fill="hold">
                                          <p:stCondLst>
                                            <p:cond delay="499"/>
                                          </p:stCondLst>
                                        </p:cTn>
                                        <p:tgtEl>
                                          <p:spTgt spid="766064"/>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766075"/>
                                        </p:tgtEl>
                                      </p:cBhvr>
                                    </p:animEffect>
                                    <p:set>
                                      <p:cBhvr>
                                        <p:cTn id="89" dur="1" fill="hold">
                                          <p:stCondLst>
                                            <p:cond delay="499"/>
                                          </p:stCondLst>
                                        </p:cTn>
                                        <p:tgtEl>
                                          <p:spTgt spid="766075"/>
                                        </p:tgtEl>
                                        <p:attrNameLst>
                                          <p:attrName>style.visibility</p:attrName>
                                        </p:attrNameLst>
                                      </p:cBhvr>
                                      <p:to>
                                        <p:strVal val="hidden"/>
                                      </p:to>
                                    </p:set>
                                  </p:childTnLst>
                                </p:cTn>
                              </p:par>
                            </p:childTnLst>
                          </p:cTn>
                        </p:par>
                        <p:par>
                          <p:cTn id="90" fill="hold">
                            <p:stCondLst>
                              <p:cond delay="500"/>
                            </p:stCondLst>
                            <p:childTnLst>
                              <p:par>
                                <p:cTn id="91" presetID="22" presetClass="entr" presetSubtype="1" fill="hold" grpId="0" nodeType="after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wipe(up)">
                                      <p:cBhvr>
                                        <p:cTn id="93" dur="500"/>
                                        <p:tgtEl>
                                          <p:spTgt spid="39"/>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dissolve">
                                      <p:cBhvr>
                                        <p:cTn id="96" dur="500"/>
                                        <p:tgtEl>
                                          <p:spTgt spid="4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766053"/>
                                        </p:tgtEl>
                                        <p:attrNameLst>
                                          <p:attrName>style.visibility</p:attrName>
                                        </p:attrNameLst>
                                      </p:cBhvr>
                                      <p:to>
                                        <p:strVal val="visible"/>
                                      </p:to>
                                    </p:set>
                                    <p:animEffect transition="in" filter="wipe(left)">
                                      <p:cBhvr>
                                        <p:cTn id="101" dur="500"/>
                                        <p:tgtEl>
                                          <p:spTgt spid="766053"/>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766049"/>
                                        </p:tgtEl>
                                        <p:attrNameLst>
                                          <p:attrName>style.visibility</p:attrName>
                                        </p:attrNameLst>
                                      </p:cBhvr>
                                      <p:to>
                                        <p:strVal val="visible"/>
                                      </p:to>
                                    </p:set>
                                    <p:animEffect transition="in" filter="wipe(left)">
                                      <p:cBhvr>
                                        <p:cTn id="104" dur="500"/>
                                        <p:tgtEl>
                                          <p:spTgt spid="766049"/>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766077"/>
                                        </p:tgtEl>
                                        <p:attrNameLst>
                                          <p:attrName>style.visibility</p:attrName>
                                        </p:attrNameLst>
                                      </p:cBhvr>
                                      <p:to>
                                        <p:strVal val="visible"/>
                                      </p:to>
                                    </p:set>
                                    <p:animEffect transition="in" filter="dissolve">
                                      <p:cBhvr>
                                        <p:cTn id="107" dur="500"/>
                                        <p:tgtEl>
                                          <p:spTgt spid="766077"/>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766076"/>
                                        </p:tgtEl>
                                        <p:attrNameLst>
                                          <p:attrName>style.visibility</p:attrName>
                                        </p:attrNameLst>
                                      </p:cBhvr>
                                      <p:to>
                                        <p:strVal val="visible"/>
                                      </p:to>
                                    </p:set>
                                    <p:animEffect transition="in" filter="dissolve">
                                      <p:cBhvr>
                                        <p:cTn id="110" dur="500"/>
                                        <p:tgtEl>
                                          <p:spTgt spid="766076"/>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766063"/>
                                        </p:tgtEl>
                                        <p:attrNameLst>
                                          <p:attrName>style.visibility</p:attrName>
                                        </p:attrNameLst>
                                      </p:cBhvr>
                                      <p:to>
                                        <p:strVal val="visible"/>
                                      </p:to>
                                    </p:set>
                                    <p:animEffect transition="in" filter="wipe(left)">
                                      <p:cBhvr>
                                        <p:cTn id="115" dur="500"/>
                                        <p:tgtEl>
                                          <p:spTgt spid="766063"/>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1" nodeType="clickEffect">
                                  <p:stCondLst>
                                    <p:cond delay="0"/>
                                  </p:stCondLst>
                                  <p:childTnLst>
                                    <p:animEffect transition="out" filter="fade">
                                      <p:cBhvr>
                                        <p:cTn id="119" dur="500"/>
                                        <p:tgtEl>
                                          <p:spTgt spid="766060"/>
                                        </p:tgtEl>
                                      </p:cBhvr>
                                    </p:animEffect>
                                    <p:set>
                                      <p:cBhvr>
                                        <p:cTn id="120" dur="1" fill="hold">
                                          <p:stCondLst>
                                            <p:cond delay="499"/>
                                          </p:stCondLst>
                                        </p:cTn>
                                        <p:tgtEl>
                                          <p:spTgt spid="766060"/>
                                        </p:tgtEl>
                                        <p:attrNameLst>
                                          <p:attrName>style.visibility</p:attrName>
                                        </p:attrNameLst>
                                      </p:cBhvr>
                                      <p:to>
                                        <p:strVal val="hidden"/>
                                      </p:to>
                                    </p:set>
                                  </p:childTnLst>
                                </p:cTn>
                              </p:par>
                              <p:par>
                                <p:cTn id="121" presetID="10" presetClass="entr" presetSubtype="0" fill="hold" grpId="0" nodeType="withEffect">
                                  <p:stCondLst>
                                    <p:cond delay="0"/>
                                  </p:stCondLst>
                                  <p:childTnLst>
                                    <p:set>
                                      <p:cBhvr>
                                        <p:cTn id="122" dur="1" fill="hold">
                                          <p:stCondLst>
                                            <p:cond delay="0"/>
                                          </p:stCondLst>
                                        </p:cTn>
                                        <p:tgtEl>
                                          <p:spTgt spid="766057"/>
                                        </p:tgtEl>
                                        <p:attrNameLst>
                                          <p:attrName>style.visibility</p:attrName>
                                        </p:attrNameLst>
                                      </p:cBhvr>
                                      <p:to>
                                        <p:strVal val="visible"/>
                                      </p:to>
                                    </p:set>
                                    <p:animEffect transition="in" filter="fade">
                                      <p:cBhvr>
                                        <p:cTn id="123" dur="500"/>
                                        <p:tgtEl>
                                          <p:spTgt spid="766057"/>
                                        </p:tgtEl>
                                      </p:cBhvr>
                                    </p:animEffect>
                                  </p:childTnLst>
                                </p:cTn>
                              </p:par>
                              <p:par>
                                <p:cTn id="124" presetID="10" presetClass="exit" presetSubtype="0" fill="hold" grpId="1" nodeType="withEffect">
                                  <p:stCondLst>
                                    <p:cond delay="0"/>
                                  </p:stCondLst>
                                  <p:childTnLst>
                                    <p:animEffect transition="out" filter="fade">
                                      <p:cBhvr>
                                        <p:cTn id="125" dur="500"/>
                                        <p:tgtEl>
                                          <p:spTgt spid="766063"/>
                                        </p:tgtEl>
                                      </p:cBhvr>
                                    </p:animEffect>
                                    <p:set>
                                      <p:cBhvr>
                                        <p:cTn id="126" dur="1" fill="hold">
                                          <p:stCondLst>
                                            <p:cond delay="499"/>
                                          </p:stCondLst>
                                        </p:cTn>
                                        <p:tgtEl>
                                          <p:spTgt spid="766063"/>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500"/>
                                        <p:tgtEl>
                                          <p:spTgt spid="766049"/>
                                        </p:tgtEl>
                                      </p:cBhvr>
                                    </p:animEffect>
                                    <p:set>
                                      <p:cBhvr>
                                        <p:cTn id="129" dur="1" fill="hold">
                                          <p:stCondLst>
                                            <p:cond delay="499"/>
                                          </p:stCondLst>
                                        </p:cTn>
                                        <p:tgtEl>
                                          <p:spTgt spid="766049"/>
                                        </p:tgtEl>
                                        <p:attrNameLst>
                                          <p:attrName>style.visibility</p:attrName>
                                        </p:attrNameLst>
                                      </p:cBhvr>
                                      <p:to>
                                        <p:strVal val="hidden"/>
                                      </p:to>
                                    </p:set>
                                  </p:childTnLst>
                                </p:cTn>
                              </p:par>
                            </p:childTnLst>
                          </p:cTn>
                        </p:par>
                        <p:par>
                          <p:cTn id="130" fill="hold">
                            <p:stCondLst>
                              <p:cond delay="500"/>
                            </p:stCondLst>
                            <p:childTnLst>
                              <p:par>
                                <p:cTn id="131" presetID="22" presetClass="entr" presetSubtype="8" fill="hold" grpId="0" nodeType="after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wipe(left)">
                                      <p:cBhvr>
                                        <p:cTn id="133" dur="500"/>
                                        <p:tgtEl>
                                          <p:spTgt spid="41"/>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766050"/>
                                        </p:tgtEl>
                                        <p:attrNameLst>
                                          <p:attrName>style.visibility</p:attrName>
                                        </p:attrNameLst>
                                      </p:cBhvr>
                                      <p:to>
                                        <p:strVal val="visible"/>
                                      </p:to>
                                    </p:set>
                                    <p:animEffect transition="in" filter="wipe(left)">
                                      <p:cBhvr>
                                        <p:cTn id="138" dur="500"/>
                                        <p:tgtEl>
                                          <p:spTgt spid="766050"/>
                                        </p:tgtEl>
                                      </p:cBhvr>
                                    </p:animEffect>
                                  </p:childTnLst>
                                </p:cTn>
                              </p:par>
                              <p:par>
                                <p:cTn id="139" presetID="22" presetClass="entr" presetSubtype="8" fill="hold" grpId="0" nodeType="withEffect">
                                  <p:stCondLst>
                                    <p:cond delay="0"/>
                                  </p:stCondLst>
                                  <p:childTnLst>
                                    <p:set>
                                      <p:cBhvr>
                                        <p:cTn id="140" dur="1" fill="hold">
                                          <p:stCondLst>
                                            <p:cond delay="0"/>
                                          </p:stCondLst>
                                        </p:cTn>
                                        <p:tgtEl>
                                          <p:spTgt spid="766051"/>
                                        </p:tgtEl>
                                        <p:attrNameLst>
                                          <p:attrName>style.visibility</p:attrName>
                                        </p:attrNameLst>
                                      </p:cBhvr>
                                      <p:to>
                                        <p:strVal val="visible"/>
                                      </p:to>
                                    </p:set>
                                    <p:animEffect transition="in" filter="wipe(left)">
                                      <p:cBhvr>
                                        <p:cTn id="141" dur="500"/>
                                        <p:tgtEl>
                                          <p:spTgt spid="766051"/>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766079"/>
                                        </p:tgtEl>
                                        <p:attrNameLst>
                                          <p:attrName>style.visibility</p:attrName>
                                        </p:attrNameLst>
                                      </p:cBhvr>
                                      <p:to>
                                        <p:strVal val="visible"/>
                                      </p:to>
                                    </p:set>
                                    <p:animEffect transition="in" filter="dissolve">
                                      <p:cBhvr>
                                        <p:cTn id="144" dur="500"/>
                                        <p:tgtEl>
                                          <p:spTgt spid="76607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766078"/>
                                        </p:tgtEl>
                                        <p:attrNameLst>
                                          <p:attrName>style.visibility</p:attrName>
                                        </p:attrNameLst>
                                      </p:cBhvr>
                                      <p:to>
                                        <p:strVal val="visible"/>
                                      </p:to>
                                    </p:set>
                                    <p:animEffect transition="in" filter="dissolve">
                                      <p:cBhvr>
                                        <p:cTn id="147" dur="500"/>
                                        <p:tgtEl>
                                          <p:spTgt spid="766078"/>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766065"/>
                                        </p:tgtEl>
                                        <p:attrNameLst>
                                          <p:attrName>style.visibility</p:attrName>
                                        </p:attrNameLst>
                                      </p:cBhvr>
                                      <p:to>
                                        <p:strVal val="visible"/>
                                      </p:to>
                                    </p:set>
                                    <p:animEffect transition="in" filter="wipe(left)">
                                      <p:cBhvr>
                                        <p:cTn id="152" dur="500"/>
                                        <p:tgtEl>
                                          <p:spTgt spid="766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048" grpId="0" animBg="1"/>
      <p:bldP spid="766049" grpId="0" animBg="1"/>
      <p:bldP spid="766049" grpId="1" animBg="1"/>
      <p:bldP spid="766050" grpId="0" animBg="1"/>
      <p:bldP spid="766051" grpId="0" animBg="1"/>
      <p:bldP spid="766052" grpId="0" animBg="1"/>
      <p:bldP spid="766053" grpId="0" animBg="1"/>
      <p:bldP spid="766054" grpId="0" animBg="1"/>
      <p:bldP spid="766054" grpId="1" animBg="1"/>
      <p:bldP spid="766055" grpId="0" animBg="1"/>
      <p:bldP spid="766056" grpId="0" animBg="1"/>
      <p:bldP spid="766057" grpId="0" animBg="1"/>
      <p:bldP spid="766060" grpId="0" animBg="1"/>
      <p:bldP spid="766060" grpId="1" animBg="1"/>
      <p:bldP spid="766061" grpId="0" animBg="1"/>
      <p:bldP spid="766061" grpId="1" animBg="1"/>
      <p:bldP spid="766062" grpId="0" animBg="1"/>
      <p:bldP spid="766063" grpId="0" animBg="1"/>
      <p:bldP spid="766063" grpId="1" animBg="1"/>
      <p:bldP spid="766064" grpId="0" animBg="1"/>
      <p:bldP spid="766064" grpId="1" animBg="1"/>
      <p:bldP spid="766065" grpId="0" animBg="1"/>
      <p:bldP spid="766072" grpId="0"/>
      <p:bldP spid="766074" grpId="0"/>
      <p:bldP spid="766075" grpId="0"/>
      <p:bldP spid="766075" grpId="1"/>
      <p:bldP spid="766076" grpId="0"/>
      <p:bldP spid="766077" grpId="0"/>
      <p:bldP spid="766078" grpId="0"/>
      <p:bldP spid="766079" grpId="0"/>
      <p:bldP spid="39" grpId="0" animBg="1"/>
      <p:bldP spid="40" grpId="0"/>
      <p:bldP spid="4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Oval 2"/>
          <p:cNvSpPr>
            <a:spLocks noChangeArrowheads="1"/>
          </p:cNvSpPr>
          <p:nvPr/>
        </p:nvSpPr>
        <p:spPr bwMode="auto">
          <a:xfrm>
            <a:off x="2444750" y="1235075"/>
            <a:ext cx="533400" cy="532800"/>
          </a:xfrm>
          <a:prstGeom prst="ellipse">
            <a:avLst/>
          </a:prstGeom>
          <a:solidFill>
            <a:srgbClr val="CCFFCC"/>
          </a:solidFill>
          <a:ln w="28575" cap="sq">
            <a:solidFill>
              <a:srgbClr val="00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spcAft>
                <a:spcPts val="0"/>
              </a:spcAft>
            </a:pPr>
            <a:r>
              <a:rPr kumimoji="1" lang="en-US" altLang="zh-CN" sz="2600" b="1" dirty="0">
                <a:solidFill>
                  <a:srgbClr val="0000FF"/>
                </a:solidFill>
                <a:latin typeface="Verdana" pitchFamily="34" charset="0"/>
                <a:ea typeface="宋体" charset="-122"/>
              </a:rPr>
              <a:t>A</a:t>
            </a:r>
          </a:p>
        </p:txBody>
      </p:sp>
      <p:sp>
        <p:nvSpPr>
          <p:cNvPr id="717827" name="Oval 3"/>
          <p:cNvSpPr>
            <a:spLocks noChangeArrowheads="1"/>
          </p:cNvSpPr>
          <p:nvPr/>
        </p:nvSpPr>
        <p:spPr bwMode="auto">
          <a:xfrm>
            <a:off x="5264150" y="1235075"/>
            <a:ext cx="533400" cy="532800"/>
          </a:xfrm>
          <a:prstGeom prst="ellipse">
            <a:avLst/>
          </a:prstGeom>
          <a:solidFill>
            <a:srgbClr val="CCFFCC"/>
          </a:solidFill>
          <a:ln w="28575" cap="sq">
            <a:solidFill>
              <a:srgbClr val="00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spcAft>
                <a:spcPts val="0"/>
              </a:spcAft>
            </a:pPr>
            <a:r>
              <a:rPr kumimoji="1" lang="en-US" altLang="zh-CN" sz="2600" b="1" dirty="0">
                <a:solidFill>
                  <a:srgbClr val="0000FF"/>
                </a:solidFill>
                <a:latin typeface="Verdana" pitchFamily="34" charset="0"/>
                <a:ea typeface="宋体" charset="-122"/>
              </a:rPr>
              <a:t>B</a:t>
            </a:r>
          </a:p>
        </p:txBody>
      </p:sp>
      <p:sp>
        <p:nvSpPr>
          <p:cNvPr id="717828" name="Oval 4"/>
          <p:cNvSpPr>
            <a:spLocks noChangeArrowheads="1"/>
          </p:cNvSpPr>
          <p:nvPr/>
        </p:nvSpPr>
        <p:spPr bwMode="auto">
          <a:xfrm>
            <a:off x="7016750" y="2073275"/>
            <a:ext cx="533400" cy="532800"/>
          </a:xfrm>
          <a:prstGeom prst="ellipse">
            <a:avLst/>
          </a:prstGeom>
          <a:solidFill>
            <a:srgbClr val="CCFFCC"/>
          </a:solidFill>
          <a:ln w="28575" cap="sq">
            <a:solidFill>
              <a:srgbClr val="00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spcAft>
                <a:spcPts val="0"/>
              </a:spcAft>
            </a:pPr>
            <a:r>
              <a:rPr kumimoji="1" lang="en-US" altLang="zh-CN" sz="2600" b="1" dirty="0">
                <a:solidFill>
                  <a:srgbClr val="0000FF"/>
                </a:solidFill>
                <a:latin typeface="Verdana" pitchFamily="34" charset="0"/>
                <a:ea typeface="宋体" charset="-122"/>
              </a:rPr>
              <a:t>C</a:t>
            </a:r>
          </a:p>
        </p:txBody>
      </p:sp>
      <p:sp>
        <p:nvSpPr>
          <p:cNvPr id="717829" name="Oval 5"/>
          <p:cNvSpPr>
            <a:spLocks noChangeArrowheads="1"/>
          </p:cNvSpPr>
          <p:nvPr/>
        </p:nvSpPr>
        <p:spPr bwMode="auto">
          <a:xfrm>
            <a:off x="5492750" y="3749675"/>
            <a:ext cx="533400" cy="532800"/>
          </a:xfrm>
          <a:prstGeom prst="ellipse">
            <a:avLst/>
          </a:prstGeom>
          <a:solidFill>
            <a:srgbClr val="CCFFCC"/>
          </a:solidFill>
          <a:ln w="28575" cap="sq">
            <a:solidFill>
              <a:srgbClr val="00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spcAft>
                <a:spcPts val="0"/>
              </a:spcAft>
            </a:pPr>
            <a:r>
              <a:rPr kumimoji="1" lang="en-US" altLang="zh-CN" sz="2600" b="1" dirty="0">
                <a:solidFill>
                  <a:srgbClr val="0000FF"/>
                </a:solidFill>
                <a:latin typeface="Verdana" pitchFamily="34" charset="0"/>
                <a:ea typeface="宋体" charset="-122"/>
              </a:rPr>
              <a:t>D</a:t>
            </a:r>
          </a:p>
        </p:txBody>
      </p:sp>
      <p:sp>
        <p:nvSpPr>
          <p:cNvPr id="717830" name="Oval 6"/>
          <p:cNvSpPr>
            <a:spLocks noChangeArrowheads="1"/>
          </p:cNvSpPr>
          <p:nvPr/>
        </p:nvSpPr>
        <p:spPr bwMode="auto">
          <a:xfrm>
            <a:off x="3816350" y="2835275"/>
            <a:ext cx="533400" cy="532800"/>
          </a:xfrm>
          <a:prstGeom prst="ellipse">
            <a:avLst/>
          </a:prstGeom>
          <a:solidFill>
            <a:srgbClr val="CCFFCC"/>
          </a:solidFill>
          <a:ln w="28575" cap="sq">
            <a:solidFill>
              <a:srgbClr val="00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spcAft>
                <a:spcPts val="0"/>
              </a:spcAft>
            </a:pPr>
            <a:r>
              <a:rPr kumimoji="1" lang="en-US" altLang="zh-CN" sz="2600" b="1" dirty="0">
                <a:solidFill>
                  <a:srgbClr val="0000FF"/>
                </a:solidFill>
                <a:latin typeface="Verdana" pitchFamily="34" charset="0"/>
                <a:ea typeface="宋体" charset="-122"/>
              </a:rPr>
              <a:t>E</a:t>
            </a:r>
          </a:p>
        </p:txBody>
      </p:sp>
      <p:sp>
        <p:nvSpPr>
          <p:cNvPr id="717831" name="Oval 7"/>
          <p:cNvSpPr>
            <a:spLocks noChangeArrowheads="1"/>
          </p:cNvSpPr>
          <p:nvPr/>
        </p:nvSpPr>
        <p:spPr bwMode="auto">
          <a:xfrm>
            <a:off x="1835150" y="3749675"/>
            <a:ext cx="533400" cy="532800"/>
          </a:xfrm>
          <a:prstGeom prst="ellipse">
            <a:avLst/>
          </a:prstGeom>
          <a:solidFill>
            <a:srgbClr val="CCFFCC"/>
          </a:solidFill>
          <a:ln w="28575" cap="sq">
            <a:solidFill>
              <a:srgbClr val="00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spcAft>
                <a:spcPts val="0"/>
              </a:spcAft>
            </a:pPr>
            <a:r>
              <a:rPr kumimoji="1" lang="en-US" altLang="zh-CN" sz="2600" dirty="0">
                <a:solidFill>
                  <a:srgbClr val="0000FF"/>
                </a:solidFill>
                <a:latin typeface="Verdana" pitchFamily="34" charset="0"/>
                <a:ea typeface="宋体" charset="-122"/>
              </a:rPr>
              <a:t>G</a:t>
            </a:r>
            <a:endParaRPr kumimoji="1" lang="en-US" altLang="zh-CN" sz="2600" b="1" dirty="0">
              <a:solidFill>
                <a:srgbClr val="0000FF"/>
              </a:solidFill>
              <a:latin typeface="Verdana" pitchFamily="34" charset="0"/>
              <a:ea typeface="宋体" charset="-122"/>
            </a:endParaRPr>
          </a:p>
        </p:txBody>
      </p:sp>
      <p:sp>
        <p:nvSpPr>
          <p:cNvPr id="717832" name="Oval 8"/>
          <p:cNvSpPr>
            <a:spLocks noChangeArrowheads="1"/>
          </p:cNvSpPr>
          <p:nvPr/>
        </p:nvSpPr>
        <p:spPr bwMode="auto">
          <a:xfrm>
            <a:off x="4121150" y="4892675"/>
            <a:ext cx="533400" cy="532800"/>
          </a:xfrm>
          <a:prstGeom prst="ellipse">
            <a:avLst/>
          </a:prstGeom>
          <a:solidFill>
            <a:srgbClr val="CCFFCC"/>
          </a:solidFill>
          <a:ln w="28575" cap="sq">
            <a:solidFill>
              <a:srgbClr val="00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spcAft>
                <a:spcPts val="0"/>
              </a:spcAft>
            </a:pPr>
            <a:r>
              <a:rPr kumimoji="1" lang="en-US" altLang="zh-CN" sz="2600" b="1" dirty="0">
                <a:solidFill>
                  <a:srgbClr val="0000FF"/>
                </a:solidFill>
                <a:latin typeface="Verdana" pitchFamily="34" charset="0"/>
                <a:ea typeface="宋体" charset="-122"/>
              </a:rPr>
              <a:t>F</a:t>
            </a:r>
          </a:p>
        </p:txBody>
      </p:sp>
      <p:sp>
        <p:nvSpPr>
          <p:cNvPr id="717833" name="Line 9"/>
          <p:cNvSpPr>
            <a:spLocks noChangeShapeType="1"/>
          </p:cNvSpPr>
          <p:nvPr/>
        </p:nvSpPr>
        <p:spPr bwMode="auto">
          <a:xfrm>
            <a:off x="2983230" y="1519555"/>
            <a:ext cx="2268000" cy="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34" name="Line 10"/>
          <p:cNvSpPr>
            <a:spLocks noChangeShapeType="1"/>
          </p:cNvSpPr>
          <p:nvPr/>
        </p:nvSpPr>
        <p:spPr bwMode="auto">
          <a:xfrm>
            <a:off x="2896870" y="1707515"/>
            <a:ext cx="990600" cy="118800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35" name="Line 11"/>
          <p:cNvSpPr>
            <a:spLocks noChangeShapeType="1"/>
          </p:cNvSpPr>
          <p:nvPr/>
        </p:nvSpPr>
        <p:spPr bwMode="auto">
          <a:xfrm flipH="1">
            <a:off x="4278630" y="1697355"/>
            <a:ext cx="1044000" cy="121920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36" name="Line 12"/>
          <p:cNvSpPr>
            <a:spLocks noChangeShapeType="1"/>
          </p:cNvSpPr>
          <p:nvPr/>
        </p:nvSpPr>
        <p:spPr bwMode="auto">
          <a:xfrm flipH="1">
            <a:off x="2155190" y="1753322"/>
            <a:ext cx="457200" cy="1980000"/>
          </a:xfrm>
          <a:prstGeom prst="line">
            <a:avLst/>
          </a:prstGeom>
          <a:noFill/>
          <a:ln w="38100" cap="rnd">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37" name="Line 13"/>
          <p:cNvSpPr>
            <a:spLocks noChangeShapeType="1"/>
          </p:cNvSpPr>
          <p:nvPr/>
        </p:nvSpPr>
        <p:spPr bwMode="auto">
          <a:xfrm flipV="1">
            <a:off x="2368550" y="3191768"/>
            <a:ext cx="1440000" cy="72000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38" name="Line 14"/>
          <p:cNvSpPr>
            <a:spLocks noChangeShapeType="1"/>
          </p:cNvSpPr>
          <p:nvPr/>
        </p:nvSpPr>
        <p:spPr bwMode="auto">
          <a:xfrm>
            <a:off x="4349750" y="3216275"/>
            <a:ext cx="1152000" cy="64800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39" name="Line 15"/>
          <p:cNvSpPr>
            <a:spLocks noChangeShapeType="1"/>
          </p:cNvSpPr>
          <p:nvPr/>
        </p:nvSpPr>
        <p:spPr bwMode="auto">
          <a:xfrm>
            <a:off x="5812790" y="1586483"/>
            <a:ext cx="1260000" cy="57600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40" name="Line 16"/>
          <p:cNvSpPr>
            <a:spLocks noChangeShapeType="1"/>
          </p:cNvSpPr>
          <p:nvPr/>
        </p:nvSpPr>
        <p:spPr bwMode="auto">
          <a:xfrm flipH="1">
            <a:off x="6002568" y="2560955"/>
            <a:ext cx="1116000" cy="129600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41" name="Line 17"/>
          <p:cNvSpPr>
            <a:spLocks noChangeShapeType="1"/>
          </p:cNvSpPr>
          <p:nvPr/>
        </p:nvSpPr>
        <p:spPr bwMode="auto">
          <a:xfrm>
            <a:off x="5568950" y="1778635"/>
            <a:ext cx="152400" cy="196200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42" name="Line 18"/>
          <p:cNvSpPr>
            <a:spLocks noChangeShapeType="1"/>
          </p:cNvSpPr>
          <p:nvPr/>
        </p:nvSpPr>
        <p:spPr bwMode="auto">
          <a:xfrm>
            <a:off x="2297430" y="4206875"/>
            <a:ext cx="1828800" cy="838200"/>
          </a:xfrm>
          <a:prstGeom prst="line">
            <a:avLst/>
          </a:prstGeom>
          <a:noFill/>
          <a:ln w="38100" cap="rnd">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43" name="Line 19"/>
          <p:cNvSpPr>
            <a:spLocks noChangeShapeType="1"/>
          </p:cNvSpPr>
          <p:nvPr/>
        </p:nvSpPr>
        <p:spPr bwMode="auto">
          <a:xfrm flipH="1">
            <a:off x="4654550" y="4206875"/>
            <a:ext cx="914400" cy="83820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45" name="Text Box 21"/>
          <p:cNvSpPr txBox="1">
            <a:spLocks noChangeArrowheads="1"/>
          </p:cNvSpPr>
          <p:nvPr/>
        </p:nvSpPr>
        <p:spPr bwMode="auto">
          <a:xfrm>
            <a:off x="3648075" y="1125538"/>
            <a:ext cx="5501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FF"/>
                </a:solidFill>
                <a:latin typeface="Verdana" pitchFamily="34" charset="0"/>
                <a:ea typeface="宋体" charset="-122"/>
              </a:rPr>
              <a:t>19</a:t>
            </a:r>
          </a:p>
        </p:txBody>
      </p:sp>
      <p:sp>
        <p:nvSpPr>
          <p:cNvPr id="717846" name="Text Box 22"/>
          <p:cNvSpPr txBox="1">
            <a:spLocks noChangeArrowheads="1"/>
          </p:cNvSpPr>
          <p:nvPr/>
        </p:nvSpPr>
        <p:spPr bwMode="auto">
          <a:xfrm>
            <a:off x="6205538" y="1412875"/>
            <a:ext cx="3825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dirty="0">
                <a:solidFill>
                  <a:srgbClr val="0000FF"/>
                </a:solidFill>
                <a:latin typeface="Verdana" pitchFamily="34" charset="0"/>
                <a:ea typeface="宋体" charset="-122"/>
              </a:rPr>
              <a:t>5</a:t>
            </a:r>
          </a:p>
        </p:txBody>
      </p:sp>
      <p:sp>
        <p:nvSpPr>
          <p:cNvPr id="717847" name="Text Box 23"/>
          <p:cNvSpPr txBox="1">
            <a:spLocks noChangeArrowheads="1"/>
          </p:cNvSpPr>
          <p:nvPr/>
        </p:nvSpPr>
        <p:spPr bwMode="auto">
          <a:xfrm>
            <a:off x="3414713" y="1989138"/>
            <a:ext cx="5810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a:solidFill>
                  <a:srgbClr val="0000FF"/>
                </a:solidFill>
                <a:latin typeface="Verdana" pitchFamily="34" charset="0"/>
                <a:ea typeface="宋体" charset="-122"/>
              </a:rPr>
              <a:t>14</a:t>
            </a:r>
          </a:p>
        </p:txBody>
      </p:sp>
      <p:sp>
        <p:nvSpPr>
          <p:cNvPr id="717848" name="Text Box 24"/>
          <p:cNvSpPr txBox="1">
            <a:spLocks noChangeArrowheads="1"/>
          </p:cNvSpPr>
          <p:nvPr/>
        </p:nvSpPr>
        <p:spPr bwMode="auto">
          <a:xfrm>
            <a:off x="1835150" y="2511425"/>
            <a:ext cx="5810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dirty="0">
                <a:solidFill>
                  <a:srgbClr val="0000FF"/>
                </a:solidFill>
                <a:latin typeface="Verdana" pitchFamily="34" charset="0"/>
                <a:ea typeface="宋体" charset="-122"/>
              </a:rPr>
              <a:t>18</a:t>
            </a:r>
          </a:p>
        </p:txBody>
      </p:sp>
      <p:sp>
        <p:nvSpPr>
          <p:cNvPr id="717849" name="Text Box 25"/>
          <p:cNvSpPr txBox="1">
            <a:spLocks noChangeArrowheads="1"/>
          </p:cNvSpPr>
          <p:nvPr/>
        </p:nvSpPr>
        <p:spPr bwMode="auto">
          <a:xfrm>
            <a:off x="2886075" y="4645025"/>
            <a:ext cx="5810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dirty="0">
                <a:solidFill>
                  <a:srgbClr val="0033CC"/>
                </a:solidFill>
                <a:latin typeface="Verdana" pitchFamily="34" charset="0"/>
                <a:ea typeface="宋体" charset="-122"/>
              </a:rPr>
              <a:t>27</a:t>
            </a:r>
          </a:p>
        </p:txBody>
      </p:sp>
      <p:sp>
        <p:nvSpPr>
          <p:cNvPr id="717850" name="Text Box 26"/>
          <p:cNvSpPr txBox="1">
            <a:spLocks noChangeArrowheads="1"/>
          </p:cNvSpPr>
          <p:nvPr/>
        </p:nvSpPr>
        <p:spPr bwMode="auto">
          <a:xfrm>
            <a:off x="2771775" y="3068960"/>
            <a:ext cx="5810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dirty="0">
                <a:solidFill>
                  <a:srgbClr val="0000FF"/>
                </a:solidFill>
                <a:latin typeface="Verdana" pitchFamily="34" charset="0"/>
                <a:ea typeface="宋体" charset="-122"/>
              </a:rPr>
              <a:t>16</a:t>
            </a:r>
          </a:p>
        </p:txBody>
      </p:sp>
      <p:sp>
        <p:nvSpPr>
          <p:cNvPr id="717851" name="Text Box 27"/>
          <p:cNvSpPr txBox="1">
            <a:spLocks noChangeArrowheads="1"/>
          </p:cNvSpPr>
          <p:nvPr/>
        </p:nvSpPr>
        <p:spPr bwMode="auto">
          <a:xfrm>
            <a:off x="4765675" y="3073400"/>
            <a:ext cx="38258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a:solidFill>
                  <a:srgbClr val="0000FF"/>
                </a:solidFill>
                <a:latin typeface="Verdana" pitchFamily="34" charset="0"/>
                <a:ea typeface="宋体" charset="-122"/>
              </a:rPr>
              <a:t>8</a:t>
            </a:r>
          </a:p>
        </p:txBody>
      </p:sp>
      <p:sp>
        <p:nvSpPr>
          <p:cNvPr id="717852" name="Text Box 28"/>
          <p:cNvSpPr txBox="1">
            <a:spLocks noChangeArrowheads="1"/>
          </p:cNvSpPr>
          <p:nvPr/>
        </p:nvSpPr>
        <p:spPr bwMode="auto">
          <a:xfrm>
            <a:off x="4999038" y="4625975"/>
            <a:ext cx="5810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a:solidFill>
                  <a:srgbClr val="0000FF"/>
                </a:solidFill>
                <a:latin typeface="Verdana" pitchFamily="34" charset="0"/>
                <a:ea typeface="宋体" charset="-122"/>
              </a:rPr>
              <a:t>21</a:t>
            </a:r>
          </a:p>
        </p:txBody>
      </p:sp>
      <p:sp>
        <p:nvSpPr>
          <p:cNvPr id="717853" name="Text Box 29"/>
          <p:cNvSpPr txBox="1">
            <a:spLocks noChangeArrowheads="1"/>
          </p:cNvSpPr>
          <p:nvPr/>
        </p:nvSpPr>
        <p:spPr bwMode="auto">
          <a:xfrm>
            <a:off x="6421438" y="3273425"/>
            <a:ext cx="3825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a:solidFill>
                  <a:srgbClr val="0000FF"/>
                </a:solidFill>
                <a:latin typeface="Verdana" pitchFamily="34" charset="0"/>
                <a:ea typeface="宋体" charset="-122"/>
              </a:rPr>
              <a:t>3</a:t>
            </a:r>
          </a:p>
        </p:txBody>
      </p:sp>
      <p:sp>
        <p:nvSpPr>
          <p:cNvPr id="717854" name="Oval 30"/>
          <p:cNvSpPr>
            <a:spLocks noChangeArrowheads="1"/>
          </p:cNvSpPr>
          <p:nvPr/>
        </p:nvSpPr>
        <p:spPr bwMode="auto">
          <a:xfrm>
            <a:off x="2437723" y="1227455"/>
            <a:ext cx="550800" cy="550800"/>
          </a:xfrm>
          <a:prstGeom prst="ellipse">
            <a:avLst/>
          </a:prstGeom>
          <a:solidFill>
            <a:srgbClr val="FFFF99"/>
          </a:solidFill>
          <a:ln w="57150" cap="sq">
            <a:solidFill>
              <a:srgbClr val="993300"/>
            </a:solidFill>
            <a:round/>
            <a:headEnd type="none" w="sm" len="sm"/>
            <a:tailEnd type="none" w="sm" len="sm"/>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r>
              <a:rPr kumimoji="1" lang="en-US" altLang="zh-CN" sz="2600" b="1" dirty="0">
                <a:solidFill>
                  <a:schemeClr val="bg2">
                    <a:lumMod val="10000"/>
                  </a:schemeClr>
                </a:solidFill>
                <a:latin typeface="Verdana" pitchFamily="34" charset="0"/>
                <a:ea typeface="宋体" charset="-122"/>
              </a:rPr>
              <a:t>A</a:t>
            </a:r>
          </a:p>
        </p:txBody>
      </p:sp>
      <p:sp>
        <p:nvSpPr>
          <p:cNvPr id="717855" name="Line 31"/>
          <p:cNvSpPr>
            <a:spLocks noChangeShapeType="1"/>
          </p:cNvSpPr>
          <p:nvPr/>
        </p:nvSpPr>
        <p:spPr bwMode="auto">
          <a:xfrm>
            <a:off x="2918976" y="1743100"/>
            <a:ext cx="936000" cy="1116000"/>
          </a:xfrm>
          <a:prstGeom prst="line">
            <a:avLst/>
          </a:prstGeom>
          <a:noFill/>
          <a:ln w="76200" cap="rnd">
            <a:solidFill>
              <a:srgbClr val="99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57" name="Line 33"/>
          <p:cNvSpPr>
            <a:spLocks noChangeShapeType="1"/>
          </p:cNvSpPr>
          <p:nvPr/>
        </p:nvSpPr>
        <p:spPr bwMode="auto">
          <a:xfrm>
            <a:off x="4349750" y="3211200"/>
            <a:ext cx="1152000" cy="648000"/>
          </a:xfrm>
          <a:prstGeom prst="line">
            <a:avLst/>
          </a:prstGeom>
          <a:noFill/>
          <a:ln w="76200" cap="rnd">
            <a:solidFill>
              <a:srgbClr val="99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58" name="Text Box 34"/>
          <p:cNvSpPr txBox="1">
            <a:spLocks noChangeArrowheads="1"/>
          </p:cNvSpPr>
          <p:nvPr/>
        </p:nvSpPr>
        <p:spPr bwMode="auto">
          <a:xfrm>
            <a:off x="4425950" y="1836738"/>
            <a:ext cx="5810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a:solidFill>
                  <a:srgbClr val="0000FF"/>
                </a:solidFill>
                <a:latin typeface="Verdana" pitchFamily="34" charset="0"/>
                <a:ea typeface="宋体" charset="-122"/>
              </a:rPr>
              <a:t>12</a:t>
            </a:r>
          </a:p>
        </p:txBody>
      </p:sp>
      <p:sp>
        <p:nvSpPr>
          <p:cNvPr id="717860" name="Line 36"/>
          <p:cNvSpPr>
            <a:spLocks noChangeShapeType="1"/>
          </p:cNvSpPr>
          <p:nvPr/>
        </p:nvSpPr>
        <p:spPr bwMode="auto">
          <a:xfrm flipH="1">
            <a:off x="6007648" y="2578472"/>
            <a:ext cx="1080000" cy="1260000"/>
          </a:xfrm>
          <a:prstGeom prst="line">
            <a:avLst/>
          </a:prstGeom>
          <a:noFill/>
          <a:ln w="76200" cap="rnd">
            <a:solidFill>
              <a:srgbClr val="99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62" name="Line 38"/>
          <p:cNvSpPr>
            <a:spLocks noChangeShapeType="1"/>
          </p:cNvSpPr>
          <p:nvPr/>
        </p:nvSpPr>
        <p:spPr bwMode="auto">
          <a:xfrm>
            <a:off x="5812790" y="1578064"/>
            <a:ext cx="1224000" cy="576000"/>
          </a:xfrm>
          <a:prstGeom prst="line">
            <a:avLst/>
          </a:prstGeom>
          <a:noFill/>
          <a:ln w="76200" cap="rnd">
            <a:solidFill>
              <a:srgbClr val="99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63" name="Oval 39"/>
          <p:cNvSpPr>
            <a:spLocks noChangeArrowheads="1"/>
          </p:cNvSpPr>
          <p:nvPr/>
        </p:nvSpPr>
        <p:spPr bwMode="auto">
          <a:xfrm>
            <a:off x="5257123" y="1227455"/>
            <a:ext cx="550800" cy="550800"/>
          </a:xfrm>
          <a:prstGeom prst="ellipse">
            <a:avLst/>
          </a:prstGeom>
          <a:solidFill>
            <a:srgbClr val="FFFF99"/>
          </a:solidFill>
          <a:ln w="57150" cap="sq">
            <a:solidFill>
              <a:srgbClr val="993300"/>
            </a:solidFill>
            <a:round/>
            <a:headEnd type="none" w="sm" len="sm"/>
            <a:tailEnd type="none" w="sm" len="sm"/>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r>
              <a:rPr kumimoji="1" lang="en-US" altLang="zh-CN" sz="2600" b="1" dirty="0">
                <a:solidFill>
                  <a:schemeClr val="bg2">
                    <a:lumMod val="10000"/>
                  </a:schemeClr>
                </a:solidFill>
                <a:latin typeface="Verdana" pitchFamily="34" charset="0"/>
                <a:ea typeface="宋体" charset="-122"/>
              </a:rPr>
              <a:t>B</a:t>
            </a:r>
          </a:p>
        </p:txBody>
      </p:sp>
      <p:sp>
        <p:nvSpPr>
          <p:cNvPr id="717864" name="Line 40"/>
          <p:cNvSpPr>
            <a:spLocks noChangeShapeType="1"/>
          </p:cNvSpPr>
          <p:nvPr/>
        </p:nvSpPr>
        <p:spPr bwMode="auto">
          <a:xfrm flipV="1">
            <a:off x="2358390" y="3180720"/>
            <a:ext cx="1440000" cy="720000"/>
          </a:xfrm>
          <a:prstGeom prst="line">
            <a:avLst/>
          </a:prstGeom>
          <a:noFill/>
          <a:ln w="76200" cap="rnd">
            <a:solidFill>
              <a:srgbClr val="99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65" name="Oval 41"/>
          <p:cNvSpPr>
            <a:spLocks noChangeArrowheads="1"/>
          </p:cNvSpPr>
          <p:nvPr/>
        </p:nvSpPr>
        <p:spPr bwMode="auto">
          <a:xfrm>
            <a:off x="1828076" y="3742055"/>
            <a:ext cx="550800" cy="550800"/>
          </a:xfrm>
          <a:prstGeom prst="ellipse">
            <a:avLst/>
          </a:prstGeom>
          <a:solidFill>
            <a:srgbClr val="FFFF99"/>
          </a:solidFill>
          <a:ln w="57150" cap="sq">
            <a:solidFill>
              <a:srgbClr val="993300"/>
            </a:solidFill>
            <a:round/>
            <a:headEnd type="none" w="sm" len="sm"/>
            <a:tailEnd type="none" w="sm" len="sm"/>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r>
              <a:rPr kumimoji="1" lang="en-US" altLang="zh-CN" sz="2600" b="1" dirty="0">
                <a:solidFill>
                  <a:schemeClr val="bg2">
                    <a:lumMod val="10000"/>
                  </a:schemeClr>
                </a:solidFill>
                <a:latin typeface="Verdana" pitchFamily="34" charset="0"/>
                <a:ea typeface="宋体" charset="-122"/>
              </a:rPr>
              <a:t>G</a:t>
            </a:r>
          </a:p>
        </p:txBody>
      </p:sp>
      <p:sp>
        <p:nvSpPr>
          <p:cNvPr id="717866" name="Line 42"/>
          <p:cNvSpPr>
            <a:spLocks noChangeShapeType="1"/>
          </p:cNvSpPr>
          <p:nvPr/>
        </p:nvSpPr>
        <p:spPr bwMode="auto">
          <a:xfrm flipH="1">
            <a:off x="4669790" y="4225776"/>
            <a:ext cx="864000" cy="792000"/>
          </a:xfrm>
          <a:prstGeom prst="line">
            <a:avLst/>
          </a:prstGeom>
          <a:noFill/>
          <a:ln w="76200" cap="rnd">
            <a:solidFill>
              <a:srgbClr val="99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867" name="Oval 43"/>
          <p:cNvSpPr>
            <a:spLocks noChangeArrowheads="1"/>
          </p:cNvSpPr>
          <p:nvPr/>
        </p:nvSpPr>
        <p:spPr bwMode="auto">
          <a:xfrm>
            <a:off x="4114123" y="4885055"/>
            <a:ext cx="550800" cy="550800"/>
          </a:xfrm>
          <a:prstGeom prst="ellipse">
            <a:avLst/>
          </a:prstGeom>
          <a:solidFill>
            <a:srgbClr val="FFFF99"/>
          </a:solidFill>
          <a:ln w="57150" cap="sq">
            <a:solidFill>
              <a:srgbClr val="800000"/>
            </a:solidFill>
            <a:round/>
            <a:headEnd type="none" w="sm" len="sm"/>
            <a:tailEnd type="none" w="sm" len="sm"/>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r>
              <a:rPr kumimoji="1" lang="en-US" altLang="zh-CN" sz="2600" b="1" dirty="0">
                <a:solidFill>
                  <a:schemeClr val="bg2">
                    <a:lumMod val="10000"/>
                  </a:schemeClr>
                </a:solidFill>
                <a:latin typeface="Verdana" pitchFamily="34" charset="0"/>
                <a:ea typeface="宋体" charset="-122"/>
              </a:rPr>
              <a:t>F</a:t>
            </a:r>
          </a:p>
        </p:txBody>
      </p:sp>
      <p:sp>
        <p:nvSpPr>
          <p:cNvPr id="717868" name="Text Box 44"/>
          <p:cNvSpPr txBox="1">
            <a:spLocks noChangeArrowheads="1"/>
          </p:cNvSpPr>
          <p:nvPr/>
        </p:nvSpPr>
        <p:spPr bwMode="auto">
          <a:xfrm>
            <a:off x="5629275" y="2359025"/>
            <a:ext cx="38258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dirty="0">
                <a:solidFill>
                  <a:srgbClr val="0000FF"/>
                </a:solidFill>
                <a:latin typeface="Verdana" pitchFamily="34" charset="0"/>
                <a:ea typeface="宋体" charset="-122"/>
              </a:rPr>
              <a:t>7</a:t>
            </a:r>
          </a:p>
        </p:txBody>
      </p:sp>
      <p:sp>
        <p:nvSpPr>
          <p:cNvPr id="717869" name="Text Box 45"/>
          <p:cNvSpPr txBox="1">
            <a:spLocks noChangeArrowheads="1"/>
          </p:cNvSpPr>
          <p:nvPr/>
        </p:nvSpPr>
        <p:spPr bwMode="auto">
          <a:xfrm>
            <a:off x="3414738" y="1989138"/>
            <a:ext cx="5810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a:solidFill>
                  <a:srgbClr val="FF0000"/>
                </a:solidFill>
                <a:latin typeface="Verdana" pitchFamily="34" charset="0"/>
                <a:ea typeface="宋体" charset="-122"/>
              </a:rPr>
              <a:t>14</a:t>
            </a:r>
          </a:p>
        </p:txBody>
      </p:sp>
      <p:sp>
        <p:nvSpPr>
          <p:cNvPr id="717870" name="Text Box 46"/>
          <p:cNvSpPr txBox="1">
            <a:spLocks noChangeArrowheads="1"/>
          </p:cNvSpPr>
          <p:nvPr/>
        </p:nvSpPr>
        <p:spPr bwMode="auto">
          <a:xfrm>
            <a:off x="4765700" y="3073400"/>
            <a:ext cx="38258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a:solidFill>
                  <a:srgbClr val="FF0000"/>
                </a:solidFill>
                <a:latin typeface="Verdana" pitchFamily="34" charset="0"/>
                <a:ea typeface="宋体" charset="-122"/>
              </a:rPr>
              <a:t>8</a:t>
            </a:r>
            <a:endParaRPr kumimoji="1" lang="en-US" altLang="zh-CN" sz="2200" b="1">
              <a:latin typeface="Verdana" pitchFamily="34" charset="0"/>
              <a:ea typeface="宋体" charset="-122"/>
            </a:endParaRPr>
          </a:p>
        </p:txBody>
      </p:sp>
      <p:sp>
        <p:nvSpPr>
          <p:cNvPr id="717871" name="Text Box 47"/>
          <p:cNvSpPr txBox="1">
            <a:spLocks noChangeArrowheads="1"/>
          </p:cNvSpPr>
          <p:nvPr/>
        </p:nvSpPr>
        <p:spPr bwMode="auto">
          <a:xfrm>
            <a:off x="6205563" y="1412875"/>
            <a:ext cx="3825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a:solidFill>
                  <a:srgbClr val="FF0000"/>
                </a:solidFill>
                <a:latin typeface="Verdana" pitchFamily="34" charset="0"/>
                <a:ea typeface="宋体" charset="-122"/>
              </a:rPr>
              <a:t>5</a:t>
            </a:r>
            <a:endParaRPr kumimoji="1" lang="en-US" altLang="zh-CN" sz="2200" b="1">
              <a:solidFill>
                <a:schemeClr val="tx2"/>
              </a:solidFill>
              <a:latin typeface="Verdana" pitchFamily="34" charset="0"/>
              <a:ea typeface="宋体" charset="-122"/>
            </a:endParaRPr>
          </a:p>
        </p:txBody>
      </p:sp>
      <p:sp>
        <p:nvSpPr>
          <p:cNvPr id="717872" name="Text Box 48"/>
          <p:cNvSpPr txBox="1">
            <a:spLocks noChangeArrowheads="1"/>
          </p:cNvSpPr>
          <p:nvPr/>
        </p:nvSpPr>
        <p:spPr bwMode="auto">
          <a:xfrm>
            <a:off x="6421463" y="3273425"/>
            <a:ext cx="3825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dirty="0">
                <a:solidFill>
                  <a:srgbClr val="FF0000"/>
                </a:solidFill>
                <a:latin typeface="Verdana" pitchFamily="34" charset="0"/>
                <a:ea typeface="宋体" charset="-122"/>
              </a:rPr>
              <a:t>3</a:t>
            </a:r>
            <a:endParaRPr kumimoji="1" lang="en-US" altLang="zh-CN" sz="2200" b="1" dirty="0">
              <a:latin typeface="Verdana" pitchFamily="34" charset="0"/>
              <a:ea typeface="宋体" charset="-122"/>
            </a:endParaRPr>
          </a:p>
        </p:txBody>
      </p:sp>
      <p:sp>
        <p:nvSpPr>
          <p:cNvPr id="717873" name="Text Box 49"/>
          <p:cNvSpPr txBox="1">
            <a:spLocks noChangeArrowheads="1"/>
          </p:cNvSpPr>
          <p:nvPr/>
        </p:nvSpPr>
        <p:spPr bwMode="auto">
          <a:xfrm>
            <a:off x="2771800" y="3068960"/>
            <a:ext cx="5810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dirty="0">
                <a:solidFill>
                  <a:srgbClr val="FF0000"/>
                </a:solidFill>
                <a:latin typeface="Verdana" pitchFamily="34" charset="0"/>
                <a:ea typeface="宋体" charset="-122"/>
              </a:rPr>
              <a:t>16</a:t>
            </a:r>
          </a:p>
        </p:txBody>
      </p:sp>
      <p:sp>
        <p:nvSpPr>
          <p:cNvPr id="717874" name="Text Box 50"/>
          <p:cNvSpPr txBox="1">
            <a:spLocks noChangeArrowheads="1"/>
          </p:cNvSpPr>
          <p:nvPr/>
        </p:nvSpPr>
        <p:spPr bwMode="auto">
          <a:xfrm>
            <a:off x="4999063" y="4625975"/>
            <a:ext cx="5810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a:solidFill>
                  <a:srgbClr val="FF0000"/>
                </a:solidFill>
                <a:latin typeface="Verdana" pitchFamily="34" charset="0"/>
                <a:ea typeface="宋体" charset="-122"/>
              </a:rPr>
              <a:t>21</a:t>
            </a:r>
            <a:endParaRPr kumimoji="1" lang="en-US" altLang="zh-CN" sz="2200" b="1">
              <a:latin typeface="Verdana" pitchFamily="34" charset="0"/>
              <a:ea typeface="宋体" charset="-122"/>
            </a:endParaRPr>
          </a:p>
        </p:txBody>
      </p:sp>
      <p:sp>
        <p:nvSpPr>
          <p:cNvPr id="717877" name="Oval 53"/>
          <p:cNvSpPr>
            <a:spLocks noChangeArrowheads="1"/>
          </p:cNvSpPr>
          <p:nvPr/>
        </p:nvSpPr>
        <p:spPr bwMode="auto">
          <a:xfrm>
            <a:off x="6981148" y="2060893"/>
            <a:ext cx="550800" cy="550800"/>
          </a:xfrm>
          <a:prstGeom prst="ellipse">
            <a:avLst/>
          </a:prstGeom>
          <a:solidFill>
            <a:srgbClr val="FFFF99"/>
          </a:solidFill>
          <a:ln w="57150" cap="sq">
            <a:solidFill>
              <a:srgbClr val="993300"/>
            </a:solidFill>
            <a:round/>
            <a:headEnd type="none" w="sm" len="sm"/>
            <a:tailEnd type="none" w="sm" len="sm"/>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r>
              <a:rPr kumimoji="1" lang="en-US" altLang="zh-CN" sz="2600" b="1" dirty="0">
                <a:solidFill>
                  <a:schemeClr val="bg2">
                    <a:lumMod val="10000"/>
                  </a:schemeClr>
                </a:solidFill>
                <a:latin typeface="Verdana" pitchFamily="34" charset="0"/>
                <a:ea typeface="宋体" charset="-122"/>
              </a:rPr>
              <a:t>C</a:t>
            </a:r>
          </a:p>
        </p:txBody>
      </p:sp>
      <p:sp>
        <p:nvSpPr>
          <p:cNvPr id="717878" name="Oval 54"/>
          <p:cNvSpPr>
            <a:spLocks noChangeArrowheads="1"/>
          </p:cNvSpPr>
          <p:nvPr/>
        </p:nvSpPr>
        <p:spPr bwMode="auto">
          <a:xfrm>
            <a:off x="3812498" y="2822893"/>
            <a:ext cx="550800" cy="550800"/>
          </a:xfrm>
          <a:prstGeom prst="ellipse">
            <a:avLst/>
          </a:prstGeom>
          <a:solidFill>
            <a:srgbClr val="FFFF99"/>
          </a:solidFill>
          <a:ln w="57150" cap="sq">
            <a:solidFill>
              <a:srgbClr val="993300"/>
            </a:solidFill>
            <a:round/>
            <a:headEnd type="none" w="sm" len="sm"/>
            <a:tailEnd type="none" w="sm" len="sm"/>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r>
              <a:rPr kumimoji="1" lang="en-US" altLang="zh-CN" sz="2600" b="1" dirty="0">
                <a:solidFill>
                  <a:schemeClr val="bg2">
                    <a:lumMod val="10000"/>
                  </a:schemeClr>
                </a:solidFill>
                <a:latin typeface="Verdana" pitchFamily="34" charset="0"/>
                <a:ea typeface="宋体" charset="-122"/>
              </a:rPr>
              <a:t>E</a:t>
            </a:r>
          </a:p>
        </p:txBody>
      </p:sp>
      <p:sp>
        <p:nvSpPr>
          <p:cNvPr id="717879" name="Oval 55"/>
          <p:cNvSpPr>
            <a:spLocks noChangeArrowheads="1"/>
          </p:cNvSpPr>
          <p:nvPr/>
        </p:nvSpPr>
        <p:spPr bwMode="auto">
          <a:xfrm>
            <a:off x="5468261" y="3716655"/>
            <a:ext cx="550800" cy="550800"/>
          </a:xfrm>
          <a:prstGeom prst="ellipse">
            <a:avLst/>
          </a:prstGeom>
          <a:solidFill>
            <a:srgbClr val="FFFF99"/>
          </a:solidFill>
          <a:ln w="57150" cap="sq">
            <a:solidFill>
              <a:srgbClr val="993300"/>
            </a:solidFill>
            <a:round/>
            <a:headEnd type="none" w="sm" len="sm"/>
            <a:tailEnd type="none" w="sm" len="sm"/>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r>
              <a:rPr kumimoji="1" lang="en-US" altLang="zh-CN" sz="2600" b="1" dirty="0">
                <a:solidFill>
                  <a:schemeClr val="bg2">
                    <a:lumMod val="10000"/>
                  </a:schemeClr>
                </a:solidFill>
                <a:latin typeface="Verdana" pitchFamily="34" charset="0"/>
                <a:ea typeface="宋体" charset="-122"/>
              </a:rPr>
              <a:t>D</a:t>
            </a:r>
          </a:p>
        </p:txBody>
      </p:sp>
      <p:sp>
        <p:nvSpPr>
          <p:cNvPr id="52"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defRPr/>
            </a:pPr>
            <a:r>
              <a:rPr lang="en-US" altLang="zh-CN" sz="3200" b="0" dirty="0">
                <a:solidFill>
                  <a:schemeClr val="bg2">
                    <a:lumMod val="10000"/>
                  </a:schemeClr>
                </a:solidFill>
                <a:cs typeface="+mn-cs"/>
              </a:rPr>
              <a:t>Prim</a:t>
            </a:r>
            <a:r>
              <a:rPr lang="zh-CN" altLang="en-US" sz="3200" b="0" dirty="0">
                <a:solidFill>
                  <a:schemeClr val="bg2">
                    <a:lumMod val="10000"/>
                  </a:schemeClr>
                </a:solidFill>
                <a:cs typeface="+mn-cs"/>
              </a:rPr>
              <a:t>算法</a:t>
            </a:r>
          </a:p>
        </p:txBody>
      </p:sp>
      <p:sp>
        <p:nvSpPr>
          <p:cNvPr id="54" name="Text Box 51"/>
          <p:cNvSpPr txBox="1">
            <a:spLocks noChangeArrowheads="1"/>
          </p:cNvSpPr>
          <p:nvPr/>
        </p:nvSpPr>
        <p:spPr bwMode="auto">
          <a:xfrm>
            <a:off x="11651" y="5641413"/>
            <a:ext cx="9145711" cy="883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spcBef>
                <a:spcPts val="1200"/>
              </a:spcBef>
            </a:pPr>
            <a:r>
              <a:rPr kumimoji="1" lang="zh-CN" altLang="en-US" sz="2800" dirty="0">
                <a:solidFill>
                  <a:schemeClr val="bg2">
                    <a:lumMod val="10000"/>
                  </a:schemeClr>
                </a:solidFill>
                <a:latin typeface="Verdana" panose="020B0604030504040204" pitchFamily="34" charset="0"/>
                <a:ea typeface="微软雅黑" panose="020B0503020204020204" pitchFamily="34" charset="-122"/>
              </a:rPr>
              <a:t>生成树</a:t>
            </a:r>
            <a:r>
              <a:rPr kumimoji="1" lang="zh-CN" altLang="en-US" sz="2800">
                <a:solidFill>
                  <a:schemeClr val="bg2">
                    <a:lumMod val="10000"/>
                  </a:schemeClr>
                </a:solidFill>
                <a:latin typeface="Verdana" panose="020B0604030504040204" pitchFamily="34" charset="0"/>
                <a:ea typeface="微软雅黑" panose="020B0503020204020204" pitchFamily="34" charset="-122"/>
              </a:rPr>
              <a:t>代价</a:t>
            </a:r>
            <a:r>
              <a:rPr kumimoji="1" lang="en-US" altLang="zh-CN" sz="2800">
                <a:solidFill>
                  <a:schemeClr val="bg2">
                    <a:lumMod val="10000"/>
                  </a:schemeClr>
                </a:solidFill>
                <a:latin typeface="Verdana" panose="020B0604030504040204" pitchFamily="34" charset="0"/>
                <a:ea typeface="微软雅黑" panose="020B0503020204020204" pitchFamily="34" charset="-122"/>
              </a:rPr>
              <a:t> </a:t>
            </a:r>
            <a:r>
              <a:rPr kumimoji="1" lang="en-US" altLang="zh-CN" sz="2800" b="1">
                <a:solidFill>
                  <a:schemeClr val="bg2">
                    <a:lumMod val="10000"/>
                  </a:schemeClr>
                </a:solidFill>
                <a:latin typeface="Verdana" panose="020B0604030504040204" pitchFamily="34" charset="0"/>
                <a:ea typeface="微软雅黑" panose="020B0503020204020204" pitchFamily="34" charset="-122"/>
              </a:rPr>
              <a:t>= </a:t>
            </a:r>
            <a:r>
              <a:rPr kumimoji="1" lang="en-US" altLang="zh-CN" sz="2800" b="1" dirty="0">
                <a:solidFill>
                  <a:schemeClr val="bg2">
                    <a:lumMod val="10000"/>
                  </a:schemeClr>
                </a:solidFill>
                <a:latin typeface="Verdana" panose="020B0604030504040204" pitchFamily="34" charset="0"/>
                <a:ea typeface="微软雅黑" panose="020B0503020204020204" pitchFamily="34" charset="-122"/>
              </a:rPr>
              <a:t>14+8+3+5+16+21 = 67</a:t>
            </a:r>
            <a:endParaRPr kumimoji="1" lang="zh-CN" altLang="en-US" sz="2800" b="1" dirty="0">
              <a:solidFill>
                <a:schemeClr val="bg2">
                  <a:lumMod val="10000"/>
                </a:schemeClr>
              </a:solidFill>
              <a:latin typeface="Verdan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6899009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717826"/>
                                        </p:tgtEl>
                                        <p:attrNameLst>
                                          <p:attrName>style.visibility</p:attrName>
                                        </p:attrNameLst>
                                      </p:cBhvr>
                                      <p:to>
                                        <p:strVal val="visible"/>
                                      </p:to>
                                    </p:set>
                                    <p:animEffect transition="in" filter="box(in)">
                                      <p:cBhvr>
                                        <p:cTn id="7" dur="500"/>
                                        <p:tgtEl>
                                          <p:spTgt spid="71782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17827"/>
                                        </p:tgtEl>
                                        <p:attrNameLst>
                                          <p:attrName>style.visibility</p:attrName>
                                        </p:attrNameLst>
                                      </p:cBhvr>
                                      <p:to>
                                        <p:strVal val="visible"/>
                                      </p:to>
                                    </p:set>
                                    <p:animEffect transition="in" filter="box(in)">
                                      <p:cBhvr>
                                        <p:cTn id="10" dur="500"/>
                                        <p:tgtEl>
                                          <p:spTgt spid="71782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17828"/>
                                        </p:tgtEl>
                                        <p:attrNameLst>
                                          <p:attrName>style.visibility</p:attrName>
                                        </p:attrNameLst>
                                      </p:cBhvr>
                                      <p:to>
                                        <p:strVal val="visible"/>
                                      </p:to>
                                    </p:set>
                                    <p:animEffect transition="in" filter="box(in)">
                                      <p:cBhvr>
                                        <p:cTn id="13" dur="500"/>
                                        <p:tgtEl>
                                          <p:spTgt spid="71782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17829"/>
                                        </p:tgtEl>
                                        <p:attrNameLst>
                                          <p:attrName>style.visibility</p:attrName>
                                        </p:attrNameLst>
                                      </p:cBhvr>
                                      <p:to>
                                        <p:strVal val="visible"/>
                                      </p:to>
                                    </p:set>
                                    <p:animEffect transition="in" filter="box(in)">
                                      <p:cBhvr>
                                        <p:cTn id="16" dur="500"/>
                                        <p:tgtEl>
                                          <p:spTgt spid="717829"/>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717830"/>
                                        </p:tgtEl>
                                        <p:attrNameLst>
                                          <p:attrName>style.visibility</p:attrName>
                                        </p:attrNameLst>
                                      </p:cBhvr>
                                      <p:to>
                                        <p:strVal val="visible"/>
                                      </p:to>
                                    </p:set>
                                    <p:animEffect transition="in" filter="box(in)">
                                      <p:cBhvr>
                                        <p:cTn id="19" dur="500"/>
                                        <p:tgtEl>
                                          <p:spTgt spid="717830"/>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717831"/>
                                        </p:tgtEl>
                                        <p:attrNameLst>
                                          <p:attrName>style.visibility</p:attrName>
                                        </p:attrNameLst>
                                      </p:cBhvr>
                                      <p:to>
                                        <p:strVal val="visible"/>
                                      </p:to>
                                    </p:set>
                                    <p:animEffect transition="in" filter="box(in)">
                                      <p:cBhvr>
                                        <p:cTn id="22" dur="500"/>
                                        <p:tgtEl>
                                          <p:spTgt spid="717831"/>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717832"/>
                                        </p:tgtEl>
                                        <p:attrNameLst>
                                          <p:attrName>style.visibility</p:attrName>
                                        </p:attrNameLst>
                                      </p:cBhvr>
                                      <p:to>
                                        <p:strVal val="visible"/>
                                      </p:to>
                                    </p:set>
                                    <p:animEffect transition="in" filter="box(in)">
                                      <p:cBhvr>
                                        <p:cTn id="25" dur="500"/>
                                        <p:tgtEl>
                                          <p:spTgt spid="717832"/>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717833"/>
                                        </p:tgtEl>
                                        <p:attrNameLst>
                                          <p:attrName>style.visibility</p:attrName>
                                        </p:attrNameLst>
                                      </p:cBhvr>
                                      <p:to>
                                        <p:strVal val="visible"/>
                                      </p:to>
                                    </p:set>
                                    <p:animEffect transition="in" filter="box(in)">
                                      <p:cBhvr>
                                        <p:cTn id="28" dur="500"/>
                                        <p:tgtEl>
                                          <p:spTgt spid="717833"/>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717834"/>
                                        </p:tgtEl>
                                        <p:attrNameLst>
                                          <p:attrName>style.visibility</p:attrName>
                                        </p:attrNameLst>
                                      </p:cBhvr>
                                      <p:to>
                                        <p:strVal val="visible"/>
                                      </p:to>
                                    </p:set>
                                    <p:animEffect transition="in" filter="box(in)">
                                      <p:cBhvr>
                                        <p:cTn id="31" dur="500"/>
                                        <p:tgtEl>
                                          <p:spTgt spid="717834"/>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717835"/>
                                        </p:tgtEl>
                                        <p:attrNameLst>
                                          <p:attrName>style.visibility</p:attrName>
                                        </p:attrNameLst>
                                      </p:cBhvr>
                                      <p:to>
                                        <p:strVal val="visible"/>
                                      </p:to>
                                    </p:set>
                                    <p:animEffect transition="in" filter="box(in)">
                                      <p:cBhvr>
                                        <p:cTn id="34" dur="500"/>
                                        <p:tgtEl>
                                          <p:spTgt spid="717835"/>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717836"/>
                                        </p:tgtEl>
                                        <p:attrNameLst>
                                          <p:attrName>style.visibility</p:attrName>
                                        </p:attrNameLst>
                                      </p:cBhvr>
                                      <p:to>
                                        <p:strVal val="visible"/>
                                      </p:to>
                                    </p:set>
                                    <p:animEffect transition="in" filter="box(in)">
                                      <p:cBhvr>
                                        <p:cTn id="37" dur="500"/>
                                        <p:tgtEl>
                                          <p:spTgt spid="717836"/>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717837"/>
                                        </p:tgtEl>
                                        <p:attrNameLst>
                                          <p:attrName>style.visibility</p:attrName>
                                        </p:attrNameLst>
                                      </p:cBhvr>
                                      <p:to>
                                        <p:strVal val="visible"/>
                                      </p:to>
                                    </p:set>
                                    <p:animEffect transition="in" filter="box(in)">
                                      <p:cBhvr>
                                        <p:cTn id="40" dur="500"/>
                                        <p:tgtEl>
                                          <p:spTgt spid="717837"/>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717838"/>
                                        </p:tgtEl>
                                        <p:attrNameLst>
                                          <p:attrName>style.visibility</p:attrName>
                                        </p:attrNameLst>
                                      </p:cBhvr>
                                      <p:to>
                                        <p:strVal val="visible"/>
                                      </p:to>
                                    </p:set>
                                    <p:animEffect transition="in" filter="box(in)">
                                      <p:cBhvr>
                                        <p:cTn id="43" dur="500"/>
                                        <p:tgtEl>
                                          <p:spTgt spid="717838"/>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717839"/>
                                        </p:tgtEl>
                                        <p:attrNameLst>
                                          <p:attrName>style.visibility</p:attrName>
                                        </p:attrNameLst>
                                      </p:cBhvr>
                                      <p:to>
                                        <p:strVal val="visible"/>
                                      </p:to>
                                    </p:set>
                                    <p:animEffect transition="in" filter="box(in)">
                                      <p:cBhvr>
                                        <p:cTn id="46" dur="500"/>
                                        <p:tgtEl>
                                          <p:spTgt spid="717839"/>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717840"/>
                                        </p:tgtEl>
                                        <p:attrNameLst>
                                          <p:attrName>style.visibility</p:attrName>
                                        </p:attrNameLst>
                                      </p:cBhvr>
                                      <p:to>
                                        <p:strVal val="visible"/>
                                      </p:to>
                                    </p:set>
                                    <p:animEffect transition="in" filter="box(in)">
                                      <p:cBhvr>
                                        <p:cTn id="49" dur="500"/>
                                        <p:tgtEl>
                                          <p:spTgt spid="717840"/>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717841"/>
                                        </p:tgtEl>
                                        <p:attrNameLst>
                                          <p:attrName>style.visibility</p:attrName>
                                        </p:attrNameLst>
                                      </p:cBhvr>
                                      <p:to>
                                        <p:strVal val="visible"/>
                                      </p:to>
                                    </p:set>
                                    <p:animEffect transition="in" filter="box(in)">
                                      <p:cBhvr>
                                        <p:cTn id="52" dur="500"/>
                                        <p:tgtEl>
                                          <p:spTgt spid="717841"/>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717842"/>
                                        </p:tgtEl>
                                        <p:attrNameLst>
                                          <p:attrName>style.visibility</p:attrName>
                                        </p:attrNameLst>
                                      </p:cBhvr>
                                      <p:to>
                                        <p:strVal val="visible"/>
                                      </p:to>
                                    </p:set>
                                    <p:animEffect transition="in" filter="box(in)">
                                      <p:cBhvr>
                                        <p:cTn id="55" dur="500"/>
                                        <p:tgtEl>
                                          <p:spTgt spid="717842"/>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717843"/>
                                        </p:tgtEl>
                                        <p:attrNameLst>
                                          <p:attrName>style.visibility</p:attrName>
                                        </p:attrNameLst>
                                      </p:cBhvr>
                                      <p:to>
                                        <p:strVal val="visible"/>
                                      </p:to>
                                    </p:set>
                                    <p:animEffect transition="in" filter="box(in)">
                                      <p:cBhvr>
                                        <p:cTn id="58" dur="500"/>
                                        <p:tgtEl>
                                          <p:spTgt spid="717843"/>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717845"/>
                                        </p:tgtEl>
                                        <p:attrNameLst>
                                          <p:attrName>style.visibility</p:attrName>
                                        </p:attrNameLst>
                                      </p:cBhvr>
                                      <p:to>
                                        <p:strVal val="visible"/>
                                      </p:to>
                                    </p:set>
                                    <p:animEffect transition="in" filter="box(in)">
                                      <p:cBhvr>
                                        <p:cTn id="61" dur="500"/>
                                        <p:tgtEl>
                                          <p:spTgt spid="717845"/>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717846"/>
                                        </p:tgtEl>
                                        <p:attrNameLst>
                                          <p:attrName>style.visibility</p:attrName>
                                        </p:attrNameLst>
                                      </p:cBhvr>
                                      <p:to>
                                        <p:strVal val="visible"/>
                                      </p:to>
                                    </p:set>
                                    <p:animEffect transition="in" filter="box(in)">
                                      <p:cBhvr>
                                        <p:cTn id="64" dur="500"/>
                                        <p:tgtEl>
                                          <p:spTgt spid="717846"/>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717847"/>
                                        </p:tgtEl>
                                        <p:attrNameLst>
                                          <p:attrName>style.visibility</p:attrName>
                                        </p:attrNameLst>
                                      </p:cBhvr>
                                      <p:to>
                                        <p:strVal val="visible"/>
                                      </p:to>
                                    </p:set>
                                    <p:animEffect transition="in" filter="box(in)">
                                      <p:cBhvr>
                                        <p:cTn id="67" dur="500"/>
                                        <p:tgtEl>
                                          <p:spTgt spid="717847"/>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717848"/>
                                        </p:tgtEl>
                                        <p:attrNameLst>
                                          <p:attrName>style.visibility</p:attrName>
                                        </p:attrNameLst>
                                      </p:cBhvr>
                                      <p:to>
                                        <p:strVal val="visible"/>
                                      </p:to>
                                    </p:set>
                                    <p:animEffect transition="in" filter="box(in)">
                                      <p:cBhvr>
                                        <p:cTn id="70" dur="500"/>
                                        <p:tgtEl>
                                          <p:spTgt spid="717848"/>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717849"/>
                                        </p:tgtEl>
                                        <p:attrNameLst>
                                          <p:attrName>style.visibility</p:attrName>
                                        </p:attrNameLst>
                                      </p:cBhvr>
                                      <p:to>
                                        <p:strVal val="visible"/>
                                      </p:to>
                                    </p:set>
                                    <p:animEffect transition="in" filter="box(in)">
                                      <p:cBhvr>
                                        <p:cTn id="73" dur="500"/>
                                        <p:tgtEl>
                                          <p:spTgt spid="717849"/>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717850"/>
                                        </p:tgtEl>
                                        <p:attrNameLst>
                                          <p:attrName>style.visibility</p:attrName>
                                        </p:attrNameLst>
                                      </p:cBhvr>
                                      <p:to>
                                        <p:strVal val="visible"/>
                                      </p:to>
                                    </p:set>
                                    <p:animEffect transition="in" filter="box(in)">
                                      <p:cBhvr>
                                        <p:cTn id="76" dur="500"/>
                                        <p:tgtEl>
                                          <p:spTgt spid="717850"/>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717851"/>
                                        </p:tgtEl>
                                        <p:attrNameLst>
                                          <p:attrName>style.visibility</p:attrName>
                                        </p:attrNameLst>
                                      </p:cBhvr>
                                      <p:to>
                                        <p:strVal val="visible"/>
                                      </p:to>
                                    </p:set>
                                    <p:animEffect transition="in" filter="box(in)">
                                      <p:cBhvr>
                                        <p:cTn id="79" dur="500"/>
                                        <p:tgtEl>
                                          <p:spTgt spid="717851"/>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717852"/>
                                        </p:tgtEl>
                                        <p:attrNameLst>
                                          <p:attrName>style.visibility</p:attrName>
                                        </p:attrNameLst>
                                      </p:cBhvr>
                                      <p:to>
                                        <p:strVal val="visible"/>
                                      </p:to>
                                    </p:set>
                                    <p:animEffect transition="in" filter="box(in)">
                                      <p:cBhvr>
                                        <p:cTn id="82" dur="500"/>
                                        <p:tgtEl>
                                          <p:spTgt spid="717852"/>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717853"/>
                                        </p:tgtEl>
                                        <p:attrNameLst>
                                          <p:attrName>style.visibility</p:attrName>
                                        </p:attrNameLst>
                                      </p:cBhvr>
                                      <p:to>
                                        <p:strVal val="visible"/>
                                      </p:to>
                                    </p:set>
                                    <p:animEffect transition="in" filter="box(in)">
                                      <p:cBhvr>
                                        <p:cTn id="85" dur="500"/>
                                        <p:tgtEl>
                                          <p:spTgt spid="717853"/>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717858"/>
                                        </p:tgtEl>
                                        <p:attrNameLst>
                                          <p:attrName>style.visibility</p:attrName>
                                        </p:attrNameLst>
                                      </p:cBhvr>
                                      <p:to>
                                        <p:strVal val="visible"/>
                                      </p:to>
                                    </p:set>
                                    <p:animEffect transition="in" filter="box(in)">
                                      <p:cBhvr>
                                        <p:cTn id="88" dur="500"/>
                                        <p:tgtEl>
                                          <p:spTgt spid="717858"/>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717868"/>
                                        </p:tgtEl>
                                        <p:attrNameLst>
                                          <p:attrName>style.visibility</p:attrName>
                                        </p:attrNameLst>
                                      </p:cBhvr>
                                      <p:to>
                                        <p:strVal val="visible"/>
                                      </p:to>
                                    </p:set>
                                    <p:animEffect transition="in" filter="box(in)">
                                      <p:cBhvr>
                                        <p:cTn id="91" dur="500"/>
                                        <p:tgtEl>
                                          <p:spTgt spid="717868"/>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6" presetClass="entr" presetSubtype="32" fill="hold" grpId="0" nodeType="clickEffect">
                                  <p:stCondLst>
                                    <p:cond delay="0"/>
                                  </p:stCondLst>
                                  <p:childTnLst>
                                    <p:set>
                                      <p:cBhvr>
                                        <p:cTn id="95" dur="1" fill="hold">
                                          <p:stCondLst>
                                            <p:cond delay="0"/>
                                          </p:stCondLst>
                                        </p:cTn>
                                        <p:tgtEl>
                                          <p:spTgt spid="717854"/>
                                        </p:tgtEl>
                                        <p:attrNameLst>
                                          <p:attrName>style.visibility</p:attrName>
                                        </p:attrNameLst>
                                      </p:cBhvr>
                                      <p:to>
                                        <p:strVal val="visible"/>
                                      </p:to>
                                    </p:set>
                                    <p:animEffect transition="in" filter="circle(out)">
                                      <p:cBhvr>
                                        <p:cTn id="96" dur="500"/>
                                        <p:tgtEl>
                                          <p:spTgt spid="71785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717855"/>
                                        </p:tgtEl>
                                        <p:attrNameLst>
                                          <p:attrName>style.visibility</p:attrName>
                                        </p:attrNameLst>
                                      </p:cBhvr>
                                      <p:to>
                                        <p:strVal val="visible"/>
                                      </p:to>
                                    </p:set>
                                    <p:animEffect transition="in" filter="wipe(up)">
                                      <p:cBhvr>
                                        <p:cTn id="101" dur="500"/>
                                        <p:tgtEl>
                                          <p:spTgt spid="717855"/>
                                        </p:tgtEl>
                                      </p:cBhvr>
                                    </p:animEffect>
                                  </p:childTnLst>
                                </p:cTn>
                              </p:par>
                            </p:childTnLst>
                          </p:cTn>
                        </p:par>
                        <p:par>
                          <p:cTn id="102" fill="hold">
                            <p:stCondLst>
                              <p:cond delay="500"/>
                            </p:stCondLst>
                            <p:childTnLst>
                              <p:par>
                                <p:cTn id="103" presetID="6" presetClass="entr" presetSubtype="32" fill="hold" grpId="0" nodeType="afterEffect">
                                  <p:stCondLst>
                                    <p:cond delay="0"/>
                                  </p:stCondLst>
                                  <p:childTnLst>
                                    <p:set>
                                      <p:cBhvr>
                                        <p:cTn id="104" dur="1" fill="hold">
                                          <p:stCondLst>
                                            <p:cond delay="0"/>
                                          </p:stCondLst>
                                        </p:cTn>
                                        <p:tgtEl>
                                          <p:spTgt spid="717878"/>
                                        </p:tgtEl>
                                        <p:attrNameLst>
                                          <p:attrName>style.visibility</p:attrName>
                                        </p:attrNameLst>
                                      </p:cBhvr>
                                      <p:to>
                                        <p:strVal val="visible"/>
                                      </p:to>
                                    </p:set>
                                    <p:animEffect transition="in" filter="circle(out)">
                                      <p:cBhvr>
                                        <p:cTn id="105" dur="500"/>
                                        <p:tgtEl>
                                          <p:spTgt spid="71787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717857"/>
                                        </p:tgtEl>
                                        <p:attrNameLst>
                                          <p:attrName>style.visibility</p:attrName>
                                        </p:attrNameLst>
                                      </p:cBhvr>
                                      <p:to>
                                        <p:strVal val="visible"/>
                                      </p:to>
                                    </p:set>
                                    <p:animEffect transition="in" filter="wipe(up)">
                                      <p:cBhvr>
                                        <p:cTn id="110" dur="500"/>
                                        <p:tgtEl>
                                          <p:spTgt spid="717857"/>
                                        </p:tgtEl>
                                      </p:cBhvr>
                                    </p:animEffect>
                                  </p:childTnLst>
                                </p:cTn>
                              </p:par>
                            </p:childTnLst>
                          </p:cTn>
                        </p:par>
                        <p:par>
                          <p:cTn id="111" fill="hold">
                            <p:stCondLst>
                              <p:cond delay="500"/>
                            </p:stCondLst>
                            <p:childTnLst>
                              <p:par>
                                <p:cTn id="112" presetID="6" presetClass="entr" presetSubtype="32" fill="hold" grpId="0" nodeType="afterEffect">
                                  <p:stCondLst>
                                    <p:cond delay="0"/>
                                  </p:stCondLst>
                                  <p:childTnLst>
                                    <p:set>
                                      <p:cBhvr>
                                        <p:cTn id="113" dur="1" fill="hold">
                                          <p:stCondLst>
                                            <p:cond delay="0"/>
                                          </p:stCondLst>
                                        </p:cTn>
                                        <p:tgtEl>
                                          <p:spTgt spid="717879"/>
                                        </p:tgtEl>
                                        <p:attrNameLst>
                                          <p:attrName>style.visibility</p:attrName>
                                        </p:attrNameLst>
                                      </p:cBhvr>
                                      <p:to>
                                        <p:strVal val="visible"/>
                                      </p:to>
                                    </p:set>
                                    <p:animEffect transition="in" filter="circle(out)">
                                      <p:cBhvr>
                                        <p:cTn id="114" dur="500"/>
                                        <p:tgtEl>
                                          <p:spTgt spid="71787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717860"/>
                                        </p:tgtEl>
                                        <p:attrNameLst>
                                          <p:attrName>style.visibility</p:attrName>
                                        </p:attrNameLst>
                                      </p:cBhvr>
                                      <p:to>
                                        <p:strVal val="visible"/>
                                      </p:to>
                                    </p:set>
                                    <p:animEffect transition="in" filter="wipe(down)">
                                      <p:cBhvr>
                                        <p:cTn id="119" dur="500"/>
                                        <p:tgtEl>
                                          <p:spTgt spid="717860"/>
                                        </p:tgtEl>
                                      </p:cBhvr>
                                    </p:animEffect>
                                  </p:childTnLst>
                                </p:cTn>
                              </p:par>
                            </p:childTnLst>
                          </p:cTn>
                        </p:par>
                        <p:par>
                          <p:cTn id="120" fill="hold">
                            <p:stCondLst>
                              <p:cond delay="500"/>
                            </p:stCondLst>
                            <p:childTnLst>
                              <p:par>
                                <p:cTn id="121" presetID="6" presetClass="entr" presetSubtype="32" fill="hold" grpId="0" nodeType="afterEffect">
                                  <p:stCondLst>
                                    <p:cond delay="0"/>
                                  </p:stCondLst>
                                  <p:childTnLst>
                                    <p:set>
                                      <p:cBhvr>
                                        <p:cTn id="122" dur="1" fill="hold">
                                          <p:stCondLst>
                                            <p:cond delay="0"/>
                                          </p:stCondLst>
                                        </p:cTn>
                                        <p:tgtEl>
                                          <p:spTgt spid="717877"/>
                                        </p:tgtEl>
                                        <p:attrNameLst>
                                          <p:attrName>style.visibility</p:attrName>
                                        </p:attrNameLst>
                                      </p:cBhvr>
                                      <p:to>
                                        <p:strVal val="visible"/>
                                      </p:to>
                                    </p:set>
                                    <p:animEffect transition="in" filter="circle(out)">
                                      <p:cBhvr>
                                        <p:cTn id="123" dur="500"/>
                                        <p:tgtEl>
                                          <p:spTgt spid="717877"/>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grpId="0" nodeType="clickEffect">
                                  <p:stCondLst>
                                    <p:cond delay="0"/>
                                  </p:stCondLst>
                                  <p:childTnLst>
                                    <p:set>
                                      <p:cBhvr>
                                        <p:cTn id="127" dur="1" fill="hold">
                                          <p:stCondLst>
                                            <p:cond delay="0"/>
                                          </p:stCondLst>
                                        </p:cTn>
                                        <p:tgtEl>
                                          <p:spTgt spid="717862"/>
                                        </p:tgtEl>
                                        <p:attrNameLst>
                                          <p:attrName>style.visibility</p:attrName>
                                        </p:attrNameLst>
                                      </p:cBhvr>
                                      <p:to>
                                        <p:strVal val="visible"/>
                                      </p:to>
                                    </p:set>
                                    <p:animEffect transition="in" filter="wipe(down)">
                                      <p:cBhvr>
                                        <p:cTn id="128" dur="500"/>
                                        <p:tgtEl>
                                          <p:spTgt spid="717862"/>
                                        </p:tgtEl>
                                      </p:cBhvr>
                                    </p:animEffect>
                                  </p:childTnLst>
                                </p:cTn>
                              </p:par>
                            </p:childTnLst>
                          </p:cTn>
                        </p:par>
                        <p:par>
                          <p:cTn id="129" fill="hold">
                            <p:stCondLst>
                              <p:cond delay="500"/>
                            </p:stCondLst>
                            <p:childTnLst>
                              <p:par>
                                <p:cTn id="130" presetID="6" presetClass="entr" presetSubtype="32" fill="hold" grpId="0" nodeType="afterEffect">
                                  <p:stCondLst>
                                    <p:cond delay="0"/>
                                  </p:stCondLst>
                                  <p:childTnLst>
                                    <p:set>
                                      <p:cBhvr>
                                        <p:cTn id="131" dur="1" fill="hold">
                                          <p:stCondLst>
                                            <p:cond delay="0"/>
                                          </p:stCondLst>
                                        </p:cTn>
                                        <p:tgtEl>
                                          <p:spTgt spid="717863"/>
                                        </p:tgtEl>
                                        <p:attrNameLst>
                                          <p:attrName>style.visibility</p:attrName>
                                        </p:attrNameLst>
                                      </p:cBhvr>
                                      <p:to>
                                        <p:strVal val="visible"/>
                                      </p:to>
                                    </p:set>
                                    <p:animEffect transition="in" filter="circle(out)">
                                      <p:cBhvr>
                                        <p:cTn id="132" dur="500"/>
                                        <p:tgtEl>
                                          <p:spTgt spid="717863"/>
                                        </p:tgtEl>
                                      </p:cBhvr>
                                    </p:animEffect>
                                  </p:childTnLst>
                                </p:cTn>
                              </p:par>
                            </p:childTnLst>
                          </p:cTn>
                        </p:par>
                      </p:childTnLst>
                    </p:cTn>
                  </p:par>
                  <p:par>
                    <p:cTn id="133" fill="hold">
                      <p:stCondLst>
                        <p:cond delay="indefinite"/>
                      </p:stCondLst>
                      <p:childTnLst>
                        <p:par>
                          <p:cTn id="134" fill="hold">
                            <p:stCondLst>
                              <p:cond delay="0"/>
                            </p:stCondLst>
                            <p:childTnLst>
                              <p:par>
                                <p:cTn id="135" presetID="6" presetClass="entr" presetSubtype="32" fill="hold" grpId="0" nodeType="clickEffect">
                                  <p:stCondLst>
                                    <p:cond delay="0"/>
                                  </p:stCondLst>
                                  <p:childTnLst>
                                    <p:set>
                                      <p:cBhvr>
                                        <p:cTn id="136" dur="1" fill="hold">
                                          <p:stCondLst>
                                            <p:cond delay="0"/>
                                          </p:stCondLst>
                                        </p:cTn>
                                        <p:tgtEl>
                                          <p:spTgt spid="717865"/>
                                        </p:tgtEl>
                                        <p:attrNameLst>
                                          <p:attrName>style.visibility</p:attrName>
                                        </p:attrNameLst>
                                      </p:cBhvr>
                                      <p:to>
                                        <p:strVal val="visible"/>
                                      </p:to>
                                    </p:set>
                                    <p:animEffect transition="in" filter="circle(out)">
                                      <p:cBhvr>
                                        <p:cTn id="137" dur="500"/>
                                        <p:tgtEl>
                                          <p:spTgt spid="717865"/>
                                        </p:tgtEl>
                                      </p:cBhvr>
                                    </p:animEffect>
                                  </p:childTnLst>
                                </p:cTn>
                              </p:par>
                            </p:childTnLst>
                          </p:cTn>
                        </p:par>
                        <p:par>
                          <p:cTn id="138" fill="hold">
                            <p:stCondLst>
                              <p:cond delay="500"/>
                            </p:stCondLst>
                            <p:childTnLst>
                              <p:par>
                                <p:cTn id="139" presetID="22" presetClass="entr" presetSubtype="4" fill="hold" grpId="0" nodeType="afterEffect">
                                  <p:stCondLst>
                                    <p:cond delay="0"/>
                                  </p:stCondLst>
                                  <p:childTnLst>
                                    <p:set>
                                      <p:cBhvr>
                                        <p:cTn id="140" dur="1" fill="hold">
                                          <p:stCondLst>
                                            <p:cond delay="0"/>
                                          </p:stCondLst>
                                        </p:cTn>
                                        <p:tgtEl>
                                          <p:spTgt spid="717864"/>
                                        </p:tgtEl>
                                        <p:attrNameLst>
                                          <p:attrName>style.visibility</p:attrName>
                                        </p:attrNameLst>
                                      </p:cBhvr>
                                      <p:to>
                                        <p:strVal val="visible"/>
                                      </p:to>
                                    </p:set>
                                    <p:animEffect transition="in" filter="wipe(down)">
                                      <p:cBhvr>
                                        <p:cTn id="141" dur="500"/>
                                        <p:tgtEl>
                                          <p:spTgt spid="717864"/>
                                        </p:tgtEl>
                                      </p:cBhvr>
                                    </p:animEffect>
                                  </p:childTnLst>
                                </p:cTn>
                              </p:par>
                            </p:childTnLst>
                          </p:cTn>
                        </p:par>
                      </p:childTnLst>
                    </p:cTn>
                  </p:par>
                  <p:par>
                    <p:cTn id="142" fill="hold">
                      <p:stCondLst>
                        <p:cond delay="indefinite"/>
                      </p:stCondLst>
                      <p:childTnLst>
                        <p:par>
                          <p:cTn id="143" fill="hold">
                            <p:stCondLst>
                              <p:cond delay="0"/>
                            </p:stCondLst>
                            <p:childTnLst>
                              <p:par>
                                <p:cTn id="144" presetID="6" presetClass="entr" presetSubtype="32" fill="hold" grpId="0" nodeType="clickEffect">
                                  <p:stCondLst>
                                    <p:cond delay="0"/>
                                  </p:stCondLst>
                                  <p:childTnLst>
                                    <p:set>
                                      <p:cBhvr>
                                        <p:cTn id="145" dur="1" fill="hold">
                                          <p:stCondLst>
                                            <p:cond delay="0"/>
                                          </p:stCondLst>
                                        </p:cTn>
                                        <p:tgtEl>
                                          <p:spTgt spid="717867"/>
                                        </p:tgtEl>
                                        <p:attrNameLst>
                                          <p:attrName>style.visibility</p:attrName>
                                        </p:attrNameLst>
                                      </p:cBhvr>
                                      <p:to>
                                        <p:strVal val="visible"/>
                                      </p:to>
                                    </p:set>
                                    <p:animEffect transition="in" filter="circle(out)">
                                      <p:cBhvr>
                                        <p:cTn id="146" dur="500"/>
                                        <p:tgtEl>
                                          <p:spTgt spid="717867"/>
                                        </p:tgtEl>
                                      </p:cBhvr>
                                    </p:animEffect>
                                  </p:childTnLst>
                                </p:cTn>
                              </p:par>
                            </p:childTnLst>
                          </p:cTn>
                        </p:par>
                        <p:par>
                          <p:cTn id="147" fill="hold">
                            <p:stCondLst>
                              <p:cond delay="500"/>
                            </p:stCondLst>
                            <p:childTnLst>
                              <p:par>
                                <p:cTn id="148" presetID="22" presetClass="entr" presetSubtype="4" fill="hold" grpId="0" nodeType="afterEffect">
                                  <p:stCondLst>
                                    <p:cond delay="0"/>
                                  </p:stCondLst>
                                  <p:childTnLst>
                                    <p:set>
                                      <p:cBhvr>
                                        <p:cTn id="149" dur="1" fill="hold">
                                          <p:stCondLst>
                                            <p:cond delay="0"/>
                                          </p:stCondLst>
                                        </p:cTn>
                                        <p:tgtEl>
                                          <p:spTgt spid="717866"/>
                                        </p:tgtEl>
                                        <p:attrNameLst>
                                          <p:attrName>style.visibility</p:attrName>
                                        </p:attrNameLst>
                                      </p:cBhvr>
                                      <p:to>
                                        <p:strVal val="visible"/>
                                      </p:to>
                                    </p:set>
                                    <p:animEffect transition="in" filter="wipe(down)">
                                      <p:cBhvr>
                                        <p:cTn id="150" dur="500"/>
                                        <p:tgtEl>
                                          <p:spTgt spid="717866"/>
                                        </p:tgtEl>
                                      </p:cBhvr>
                                    </p:animEffect>
                                  </p:childTnLst>
                                </p:cTn>
                              </p:par>
                              <p:par>
                                <p:cTn id="151" presetID="4" presetClass="entr" presetSubtype="16" fill="hold" grpId="0" nodeType="withEffect">
                                  <p:stCondLst>
                                    <p:cond delay="0"/>
                                  </p:stCondLst>
                                  <p:childTnLst>
                                    <p:set>
                                      <p:cBhvr>
                                        <p:cTn id="152" dur="1" fill="hold">
                                          <p:stCondLst>
                                            <p:cond delay="0"/>
                                          </p:stCondLst>
                                        </p:cTn>
                                        <p:tgtEl>
                                          <p:spTgt spid="717869"/>
                                        </p:tgtEl>
                                        <p:attrNameLst>
                                          <p:attrName>style.visibility</p:attrName>
                                        </p:attrNameLst>
                                      </p:cBhvr>
                                      <p:to>
                                        <p:strVal val="visible"/>
                                      </p:to>
                                    </p:set>
                                    <p:animEffect transition="in" filter="box(in)">
                                      <p:cBhvr>
                                        <p:cTn id="153" dur="500"/>
                                        <p:tgtEl>
                                          <p:spTgt spid="717869"/>
                                        </p:tgtEl>
                                      </p:cBhvr>
                                    </p:animEffect>
                                  </p:childTnLst>
                                </p:cTn>
                              </p:par>
                              <p:par>
                                <p:cTn id="154" presetID="4" presetClass="entr" presetSubtype="16" fill="hold" grpId="0" nodeType="withEffect">
                                  <p:stCondLst>
                                    <p:cond delay="0"/>
                                  </p:stCondLst>
                                  <p:childTnLst>
                                    <p:set>
                                      <p:cBhvr>
                                        <p:cTn id="155" dur="1" fill="hold">
                                          <p:stCondLst>
                                            <p:cond delay="0"/>
                                          </p:stCondLst>
                                        </p:cTn>
                                        <p:tgtEl>
                                          <p:spTgt spid="717870"/>
                                        </p:tgtEl>
                                        <p:attrNameLst>
                                          <p:attrName>style.visibility</p:attrName>
                                        </p:attrNameLst>
                                      </p:cBhvr>
                                      <p:to>
                                        <p:strVal val="visible"/>
                                      </p:to>
                                    </p:set>
                                    <p:animEffect transition="in" filter="box(in)">
                                      <p:cBhvr>
                                        <p:cTn id="156" dur="500"/>
                                        <p:tgtEl>
                                          <p:spTgt spid="717870"/>
                                        </p:tgtEl>
                                      </p:cBhvr>
                                    </p:animEffect>
                                  </p:childTnLst>
                                </p:cTn>
                              </p:par>
                              <p:par>
                                <p:cTn id="157" presetID="4" presetClass="entr" presetSubtype="16" fill="hold" grpId="0" nodeType="withEffect">
                                  <p:stCondLst>
                                    <p:cond delay="0"/>
                                  </p:stCondLst>
                                  <p:childTnLst>
                                    <p:set>
                                      <p:cBhvr>
                                        <p:cTn id="158" dur="1" fill="hold">
                                          <p:stCondLst>
                                            <p:cond delay="0"/>
                                          </p:stCondLst>
                                        </p:cTn>
                                        <p:tgtEl>
                                          <p:spTgt spid="717872"/>
                                        </p:tgtEl>
                                        <p:attrNameLst>
                                          <p:attrName>style.visibility</p:attrName>
                                        </p:attrNameLst>
                                      </p:cBhvr>
                                      <p:to>
                                        <p:strVal val="visible"/>
                                      </p:to>
                                    </p:set>
                                    <p:animEffect transition="in" filter="box(in)">
                                      <p:cBhvr>
                                        <p:cTn id="159" dur="500"/>
                                        <p:tgtEl>
                                          <p:spTgt spid="717872"/>
                                        </p:tgtEl>
                                      </p:cBhvr>
                                    </p:animEffect>
                                  </p:childTnLst>
                                </p:cTn>
                              </p:par>
                              <p:par>
                                <p:cTn id="160" presetID="4" presetClass="entr" presetSubtype="16" fill="hold" grpId="0" nodeType="withEffect">
                                  <p:stCondLst>
                                    <p:cond delay="0"/>
                                  </p:stCondLst>
                                  <p:childTnLst>
                                    <p:set>
                                      <p:cBhvr>
                                        <p:cTn id="161" dur="1" fill="hold">
                                          <p:stCondLst>
                                            <p:cond delay="0"/>
                                          </p:stCondLst>
                                        </p:cTn>
                                        <p:tgtEl>
                                          <p:spTgt spid="717871"/>
                                        </p:tgtEl>
                                        <p:attrNameLst>
                                          <p:attrName>style.visibility</p:attrName>
                                        </p:attrNameLst>
                                      </p:cBhvr>
                                      <p:to>
                                        <p:strVal val="visible"/>
                                      </p:to>
                                    </p:set>
                                    <p:animEffect transition="in" filter="box(in)">
                                      <p:cBhvr>
                                        <p:cTn id="162" dur="500"/>
                                        <p:tgtEl>
                                          <p:spTgt spid="717871"/>
                                        </p:tgtEl>
                                      </p:cBhvr>
                                    </p:animEffect>
                                  </p:childTnLst>
                                </p:cTn>
                              </p:par>
                              <p:par>
                                <p:cTn id="163" presetID="4" presetClass="entr" presetSubtype="16" fill="hold" nodeType="withEffect">
                                  <p:stCondLst>
                                    <p:cond delay="0"/>
                                  </p:stCondLst>
                                  <p:childTnLst>
                                    <p:set>
                                      <p:cBhvr>
                                        <p:cTn id="164" dur="1" fill="hold">
                                          <p:stCondLst>
                                            <p:cond delay="0"/>
                                          </p:stCondLst>
                                        </p:cTn>
                                        <p:tgtEl>
                                          <p:spTgt spid="717873"/>
                                        </p:tgtEl>
                                        <p:attrNameLst>
                                          <p:attrName>style.visibility</p:attrName>
                                        </p:attrNameLst>
                                      </p:cBhvr>
                                      <p:to>
                                        <p:strVal val="visible"/>
                                      </p:to>
                                    </p:set>
                                    <p:animEffect transition="in" filter="box(in)">
                                      <p:cBhvr>
                                        <p:cTn id="165" dur="500"/>
                                        <p:tgtEl>
                                          <p:spTgt spid="717873"/>
                                        </p:tgtEl>
                                      </p:cBhvr>
                                    </p:animEffect>
                                  </p:childTnLst>
                                </p:cTn>
                              </p:par>
                              <p:par>
                                <p:cTn id="166" presetID="4" presetClass="entr" presetSubtype="16" fill="hold" grpId="0" nodeType="withEffect">
                                  <p:stCondLst>
                                    <p:cond delay="0"/>
                                  </p:stCondLst>
                                  <p:childTnLst>
                                    <p:set>
                                      <p:cBhvr>
                                        <p:cTn id="167" dur="1" fill="hold">
                                          <p:stCondLst>
                                            <p:cond delay="0"/>
                                          </p:stCondLst>
                                        </p:cTn>
                                        <p:tgtEl>
                                          <p:spTgt spid="717874"/>
                                        </p:tgtEl>
                                        <p:attrNameLst>
                                          <p:attrName>style.visibility</p:attrName>
                                        </p:attrNameLst>
                                      </p:cBhvr>
                                      <p:to>
                                        <p:strVal val="visible"/>
                                      </p:to>
                                    </p:set>
                                    <p:animEffect transition="in" filter="box(in)">
                                      <p:cBhvr>
                                        <p:cTn id="168" dur="500"/>
                                        <p:tgtEl>
                                          <p:spTgt spid="717874"/>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54"/>
                                        </p:tgtEl>
                                        <p:attrNameLst>
                                          <p:attrName>style.visibility</p:attrName>
                                        </p:attrNameLst>
                                      </p:cBhvr>
                                      <p:to>
                                        <p:strVal val="visible"/>
                                      </p:to>
                                    </p:set>
                                    <p:animEffect transition="in" filter="wipe(left)">
                                      <p:cBhvr>
                                        <p:cTn id="17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6" grpId="0" animBg="1" autoUpdateAnimBg="0"/>
      <p:bldP spid="717827" grpId="0" animBg="1" autoUpdateAnimBg="0"/>
      <p:bldP spid="717828" grpId="0" animBg="1" autoUpdateAnimBg="0"/>
      <p:bldP spid="717829" grpId="0" animBg="1" autoUpdateAnimBg="0"/>
      <p:bldP spid="717830" grpId="0" animBg="1" autoUpdateAnimBg="0"/>
      <p:bldP spid="717831" grpId="0" animBg="1" autoUpdateAnimBg="0"/>
      <p:bldP spid="717832" grpId="0" animBg="1" autoUpdateAnimBg="0"/>
      <p:bldP spid="717833" grpId="0" animBg="1"/>
      <p:bldP spid="717834" grpId="0" animBg="1"/>
      <p:bldP spid="717835" grpId="0" animBg="1"/>
      <p:bldP spid="717836" grpId="0" animBg="1"/>
      <p:bldP spid="717837" grpId="0" animBg="1"/>
      <p:bldP spid="717838" grpId="0" animBg="1"/>
      <p:bldP spid="717839" grpId="0" animBg="1"/>
      <p:bldP spid="717840" grpId="0" animBg="1"/>
      <p:bldP spid="717841" grpId="0" animBg="1"/>
      <p:bldP spid="717842" grpId="0" animBg="1"/>
      <p:bldP spid="717843" grpId="0" animBg="1"/>
      <p:bldP spid="717845" grpId="0" autoUpdateAnimBg="0"/>
      <p:bldP spid="717846" grpId="0" autoUpdateAnimBg="0"/>
      <p:bldP spid="717847" grpId="0" autoUpdateAnimBg="0"/>
      <p:bldP spid="717848" grpId="0" autoUpdateAnimBg="0"/>
      <p:bldP spid="717849" grpId="0" autoUpdateAnimBg="0"/>
      <p:bldP spid="717850" grpId="0" autoUpdateAnimBg="0"/>
      <p:bldP spid="717851" grpId="0" autoUpdateAnimBg="0"/>
      <p:bldP spid="717852" grpId="0" autoUpdateAnimBg="0"/>
      <p:bldP spid="717853" grpId="0" autoUpdateAnimBg="0"/>
      <p:bldP spid="717854" grpId="0" animBg="1"/>
      <p:bldP spid="717855" grpId="0" animBg="1"/>
      <p:bldP spid="717857" grpId="0" animBg="1"/>
      <p:bldP spid="717858" grpId="0" autoUpdateAnimBg="0"/>
      <p:bldP spid="717860" grpId="0" animBg="1"/>
      <p:bldP spid="717862" grpId="0" animBg="1"/>
      <p:bldP spid="717863" grpId="0" animBg="1"/>
      <p:bldP spid="717864" grpId="0" animBg="1"/>
      <p:bldP spid="717865" grpId="0" animBg="1"/>
      <p:bldP spid="717866" grpId="0" animBg="1"/>
      <p:bldP spid="717867" grpId="0" animBg="1"/>
      <p:bldP spid="717868" grpId="0" autoUpdateAnimBg="0"/>
      <p:bldP spid="717869" grpId="0" autoUpdateAnimBg="0"/>
      <p:bldP spid="717870" grpId="0" autoUpdateAnimBg="0"/>
      <p:bldP spid="717871" grpId="0" autoUpdateAnimBg="0"/>
      <p:bldP spid="717872" grpId="0" autoUpdateAnimBg="0"/>
      <p:bldP spid="717874" grpId="0" autoUpdateAnimBg="0"/>
      <p:bldP spid="717877" grpId="0" animBg="1"/>
      <p:bldP spid="717878" grpId="0" animBg="1"/>
      <p:bldP spid="717879" grpId="0" animBg="1"/>
      <p:bldP spid="54"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Prim</a:t>
            </a:r>
            <a:r>
              <a:rPr lang="zh-CN" altLang="en-US"/>
              <a:t>算法的设计与实现</a:t>
            </a:r>
          </a:p>
        </p:txBody>
      </p:sp>
      <p:sp>
        <p:nvSpPr>
          <p:cNvPr id="3" name="内容占位符 2"/>
          <p:cNvSpPr>
            <a:spLocks noGrp="1"/>
          </p:cNvSpPr>
          <p:nvPr>
            <p:ph idx="1"/>
          </p:nvPr>
        </p:nvSpPr>
        <p:spPr/>
        <p:txBody>
          <a:bodyPr>
            <a:normAutofit lnSpcReduction="10000"/>
          </a:bodyPr>
          <a:lstStyle/>
          <a:p>
            <a:pPr marL="468000" lvl="1" indent="-468000">
              <a:lnSpc>
                <a:spcPct val="155000"/>
              </a:lnSpc>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设： </a:t>
            </a:r>
            <a:r>
              <a:rPr lang="en-US" altLang="zh-CN">
                <a:latin typeface="Verdana" panose="020B0604030504040204" pitchFamily="34" charset="0"/>
                <a:cs typeface="Verdana" panose="020B0604030504040204" pitchFamily="34" charset="0"/>
              </a:rPr>
              <a:t>N = ( V, E ) </a:t>
            </a:r>
            <a:r>
              <a:rPr lang="zh-CN" altLang="en-US">
                <a:latin typeface="Verdana" panose="020B0604030504040204" pitchFamily="34" charset="0"/>
                <a:cs typeface="Verdana" panose="020B0604030504040204" pitchFamily="34" charset="0"/>
              </a:rPr>
              <a:t>是一个连通网</a:t>
            </a:r>
          </a:p>
          <a:p>
            <a:pPr marL="936000" lvl="1" indent="-468000">
              <a:lnSpc>
                <a:spcPct val="155000"/>
              </a:lnSpc>
              <a:spcBef>
                <a:spcPts val="0"/>
              </a:spcBef>
              <a:buClr>
                <a:schemeClr val="tx1"/>
              </a:buClr>
              <a:defRPr/>
            </a:pPr>
            <a:r>
              <a:rPr lang="zh-CN" altLang="en-US">
                <a:latin typeface="Verdana" panose="020B0604030504040204" pitchFamily="34" charset="0"/>
                <a:cs typeface="Verdana" panose="020B0604030504040204" pitchFamily="34" charset="0"/>
              </a:rPr>
              <a:t>设置：辅助集合</a:t>
            </a:r>
            <a:r>
              <a:rPr lang="en-US" altLang="zh-CN">
                <a:latin typeface="Verdana" panose="020B0604030504040204" pitchFamily="34" charset="0"/>
                <a:cs typeface="Verdana" panose="020B0604030504040204" pitchFamily="34" charset="0"/>
              </a:rPr>
              <a:t>V = { 1</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2</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n } </a:t>
            </a:r>
            <a:r>
              <a:rPr lang="zh-CN" altLang="en-US">
                <a:latin typeface="Verdana" panose="020B0604030504040204" pitchFamily="34" charset="0"/>
                <a:cs typeface="Verdana" panose="020B0604030504040204" pitchFamily="34" charset="0"/>
              </a:rPr>
              <a:t>是 </a:t>
            </a:r>
            <a:r>
              <a:rPr lang="en-US" altLang="zh-CN">
                <a:latin typeface="Verdana" panose="020B0604030504040204" pitchFamily="34" charset="0"/>
                <a:cs typeface="Verdana" panose="020B0604030504040204" pitchFamily="34" charset="0"/>
              </a:rPr>
              <a:t>N </a:t>
            </a:r>
            <a:r>
              <a:rPr lang="zh-CN" altLang="en-US">
                <a:latin typeface="Verdana" panose="020B0604030504040204" pitchFamily="34" charset="0"/>
                <a:cs typeface="Verdana" panose="020B0604030504040204" pitchFamily="34" charset="0"/>
              </a:rPr>
              <a:t>的顶点集合</a:t>
            </a:r>
          </a:p>
          <a:p>
            <a:pPr marL="936000" lvl="1" indent="-468000">
              <a:lnSpc>
                <a:spcPct val="155000"/>
              </a:lnSpc>
              <a:spcBef>
                <a:spcPts val="0"/>
              </a:spcBef>
              <a:buClr>
                <a:schemeClr val="tx1"/>
              </a:buClr>
              <a:defRPr/>
            </a:pPr>
            <a:r>
              <a:rPr lang="zh-CN" altLang="en-US">
                <a:latin typeface="Verdana" panose="020B0604030504040204" pitchFamily="34" charset="0"/>
                <a:cs typeface="Verdana" panose="020B0604030504040204" pitchFamily="34" charset="0"/>
              </a:rPr>
              <a:t>设置：辅助集合</a:t>
            </a:r>
            <a:r>
              <a:rPr lang="en-US" altLang="zh-CN">
                <a:latin typeface="Verdana" panose="020B0604030504040204" pitchFamily="34" charset="0"/>
                <a:cs typeface="Verdana" panose="020B0604030504040204" pitchFamily="34" charset="0"/>
              </a:rPr>
              <a:t>U</a:t>
            </a:r>
            <a:r>
              <a:rPr lang="zh-CN" altLang="en-US">
                <a:latin typeface="Verdana" panose="020B0604030504040204" pitchFamily="34" charset="0"/>
                <a:cs typeface="Verdana" panose="020B0604030504040204" pitchFamily="34" charset="0"/>
              </a:rPr>
              <a:t>，初值为</a:t>
            </a:r>
            <a:r>
              <a:rPr lang="en-US" altLang="zh-CN">
                <a:latin typeface="Verdana" panose="020B0604030504040204" pitchFamily="34" charset="0"/>
                <a:cs typeface="Verdana" panose="020B0604030504040204" pitchFamily="34" charset="0"/>
              </a:rPr>
              <a:t>{u</a:t>
            </a:r>
            <a:r>
              <a:rPr lang="en-US" altLang="zh-CN" b="1" baseline="-25000">
                <a:latin typeface="Verdana" panose="020B0604030504040204" pitchFamily="34" charset="0"/>
                <a:cs typeface="Verdana" panose="020B0604030504040204" pitchFamily="34" charset="0"/>
              </a:rPr>
              <a:t>0</a:t>
            </a:r>
            <a:r>
              <a:rPr lang="en-US" altLang="zh-CN">
                <a:latin typeface="Verdana" panose="020B0604030504040204" pitchFamily="34" charset="0"/>
                <a:cs typeface="Verdana" panose="020B0604030504040204" pitchFamily="34" charset="0"/>
              </a:rPr>
              <a:t>}</a:t>
            </a:r>
          </a:p>
          <a:p>
            <a:pPr marL="1404000" lvl="2" indent="-468000">
              <a:lnSpc>
                <a:spcPct val="155000"/>
              </a:lnSpc>
              <a:spcBef>
                <a:spcPts val="0"/>
              </a:spcBef>
              <a:buClr>
                <a:schemeClr val="tx1"/>
              </a:buClr>
              <a:buSzPct val="70000"/>
              <a:defRPr/>
            </a:pPr>
            <a:r>
              <a:rPr lang="zh-CN" altLang="en-US">
                <a:latin typeface="Verdana" panose="020B0604030504040204" pitchFamily="34" charset="0"/>
                <a:cs typeface="Verdana" panose="020B0604030504040204" pitchFamily="34" charset="0"/>
              </a:rPr>
              <a:t>用来存放当前所得到的最小生成树的顶点集合</a:t>
            </a:r>
          </a:p>
          <a:p>
            <a:pPr marL="936000" lvl="1" indent="-468000">
              <a:lnSpc>
                <a:spcPct val="155000"/>
              </a:lnSpc>
              <a:spcBef>
                <a:spcPts val="0"/>
              </a:spcBef>
              <a:buClr>
                <a:schemeClr val="tx1"/>
              </a:buClr>
              <a:defRPr/>
            </a:pPr>
            <a:r>
              <a:rPr lang="zh-CN" altLang="en-US">
                <a:latin typeface="Verdana" panose="020B0604030504040204" pitchFamily="34" charset="0"/>
                <a:cs typeface="Verdana" panose="020B0604030504040204" pitchFamily="34" charset="0"/>
              </a:rPr>
              <a:t>设置：辅助集合 </a:t>
            </a:r>
            <a:r>
              <a:rPr lang="en-US" altLang="zh-CN">
                <a:latin typeface="Verdana" panose="020B0604030504040204" pitchFamily="34" charset="0"/>
                <a:cs typeface="Verdana" panose="020B0604030504040204" pitchFamily="34" charset="0"/>
              </a:rPr>
              <a:t>edges</a:t>
            </a:r>
            <a:r>
              <a:rPr lang="zh-CN" altLang="en-US">
                <a:latin typeface="Verdana" panose="020B0604030504040204" pitchFamily="34" charset="0"/>
                <a:cs typeface="Verdana" panose="020B0604030504040204" pitchFamily="34" charset="0"/>
              </a:rPr>
              <a:t>，初值为</a:t>
            </a:r>
            <a:r>
              <a:rPr lang="en-US" altLang="zh-CN">
                <a:latin typeface="Verdana" panose="020B0604030504040204" pitchFamily="34" charset="0"/>
                <a:cs typeface="Verdana" panose="020B0604030504040204" pitchFamily="34" charset="0"/>
              </a:rPr>
              <a:t>{}</a:t>
            </a:r>
          </a:p>
          <a:p>
            <a:pPr marL="1404000" lvl="2" indent="-468000">
              <a:lnSpc>
                <a:spcPct val="155000"/>
              </a:lnSpc>
              <a:spcBef>
                <a:spcPts val="0"/>
              </a:spcBef>
              <a:buClr>
                <a:schemeClr val="tx1"/>
              </a:buClr>
              <a:buSzPct val="70000"/>
              <a:defRPr/>
            </a:pPr>
            <a:r>
              <a:rPr lang="zh-CN" altLang="en-US">
                <a:latin typeface="Verdana" panose="020B0604030504040204" pitchFamily="34" charset="0"/>
                <a:cs typeface="Verdana" panose="020B0604030504040204" pitchFamily="34" charset="0"/>
              </a:rPr>
              <a:t>用来存放当前所得到的最小生成树的边</a:t>
            </a:r>
            <a:endParaRPr lang="en-US" altLang="zh-CN">
              <a:latin typeface="Verdana" panose="020B0604030504040204" pitchFamily="34" charset="0"/>
              <a:cs typeface="Verdana" panose="020B0604030504040204" pitchFamily="34" charset="0"/>
            </a:endParaRPr>
          </a:p>
          <a:p>
            <a:pPr marL="468000" lvl="1" indent="-468000">
              <a:lnSpc>
                <a:spcPct val="155000"/>
              </a:lnSpc>
              <a:spcBef>
                <a:spcPts val="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思考：应为</a:t>
            </a:r>
            <a:r>
              <a:rPr lang="en-US" altLang="zh-CN">
                <a:latin typeface="Verdana" panose="020B0604030504040204" pitchFamily="34" charset="0"/>
                <a:cs typeface="Verdana" panose="020B0604030504040204" pitchFamily="34" charset="0"/>
              </a:rPr>
              <a:t>edges</a:t>
            </a:r>
            <a:r>
              <a:rPr lang="zh-CN" altLang="en-US">
                <a:latin typeface="Verdana" panose="020B0604030504040204" pitchFamily="34" charset="0"/>
                <a:cs typeface="Verdana" panose="020B0604030504040204" pitchFamily="34" charset="0"/>
              </a:rPr>
              <a:t>设计怎样的数据结构？</a:t>
            </a:r>
            <a:endParaRPr lang="en-US" altLang="zh-CN">
              <a:latin typeface="Verdana" panose="020B0604030504040204" pitchFamily="34" charset="0"/>
              <a:cs typeface="Verdana" panose="020B0604030504040204" pitchFamily="34" charset="0"/>
            </a:endParaRPr>
          </a:p>
          <a:p>
            <a:pPr marL="936000" lvl="1" indent="-468000">
              <a:lnSpc>
                <a:spcPct val="155000"/>
              </a:lnSpc>
              <a:spcBef>
                <a:spcPts val="0"/>
              </a:spcBef>
              <a:buClr>
                <a:schemeClr val="tx1"/>
              </a:buClr>
              <a:defRPr/>
            </a:pPr>
            <a:r>
              <a:rPr lang="zh-CN" altLang="en-US">
                <a:latin typeface="Verdana" panose="020B0604030504040204" pitchFamily="34" charset="0"/>
                <a:cs typeface="Verdana" panose="020B0604030504040204" pitchFamily="34" charset="0"/>
              </a:rPr>
              <a:t>提示：</a:t>
            </a:r>
            <a:r>
              <a:rPr lang="en-US" altLang="zh-CN">
                <a:latin typeface="Verdana" panose="020B0604030504040204" pitchFamily="34" charset="0"/>
                <a:cs typeface="Verdana" panose="020B0604030504040204" pitchFamily="34" charset="0"/>
              </a:rPr>
              <a:t>edges</a:t>
            </a:r>
            <a:r>
              <a:rPr lang="zh-CN" altLang="en-US">
                <a:latin typeface="Verdana" panose="020B0604030504040204" pitchFamily="34" charset="0"/>
                <a:cs typeface="Verdana" panose="020B0604030504040204" pitchFamily="34" charset="0"/>
              </a:rPr>
              <a:t>中的元素与</a:t>
            </a:r>
            <a:r>
              <a:rPr lang="en-US" altLang="zh-CN">
                <a:latin typeface="Verdana" panose="020B0604030504040204" pitchFamily="34" charset="0"/>
                <a:cs typeface="Verdana" panose="020B0604030504040204" pitchFamily="34" charset="0"/>
              </a:rPr>
              <a:t>U</a:t>
            </a:r>
            <a:r>
              <a:rPr lang="zh-CN" altLang="en-US">
                <a:latin typeface="Verdana" panose="020B0604030504040204" pitchFamily="34" charset="0"/>
                <a:cs typeface="Verdana" panose="020B0604030504040204" pitchFamily="34" charset="0"/>
              </a:rPr>
              <a:t>和</a:t>
            </a:r>
            <a:r>
              <a:rPr lang="en-US" altLang="zh-CN">
                <a:latin typeface="Verdana" panose="020B0604030504040204" pitchFamily="34" charset="0"/>
                <a:cs typeface="Verdana" panose="020B0604030504040204" pitchFamily="34" charset="0"/>
              </a:rPr>
              <a:t>V-U</a:t>
            </a:r>
            <a:r>
              <a:rPr lang="zh-CN" altLang="en-US">
                <a:latin typeface="Verdana" panose="020B0604030504040204" pitchFamily="34" charset="0"/>
                <a:cs typeface="Verdana" panose="020B0604030504040204" pitchFamily="34" charset="0"/>
              </a:rPr>
              <a:t>有何关联？</a:t>
            </a:r>
            <a:endParaRPr lang="en-US" altLang="zh-CN">
              <a:latin typeface="Verdana" panose="020B0604030504040204" pitchFamily="34" charset="0"/>
              <a:cs typeface="Verdana" panose="020B0604030504040204" pitchFamily="34" charset="0"/>
            </a:endParaRPr>
          </a:p>
          <a:p>
            <a:pPr marL="1404000" lvl="2" indent="-468000">
              <a:lnSpc>
                <a:spcPct val="155000"/>
              </a:lnSpc>
              <a:spcBef>
                <a:spcPts val="0"/>
              </a:spcBef>
              <a:buClr>
                <a:schemeClr val="tx1"/>
              </a:buClr>
              <a:buSzPct val="70000"/>
              <a:defRPr/>
            </a:pPr>
            <a:r>
              <a:rPr lang="zh-CN" altLang="en-US">
                <a:latin typeface="Verdana" panose="020B0604030504040204" pitchFamily="34" charset="0"/>
                <a:cs typeface="Verdana" panose="020B0604030504040204" pitchFamily="34" charset="0"/>
              </a:rPr>
              <a:t>以</a:t>
            </a:r>
            <a:r>
              <a:rPr lang="en-US" altLang="zh-CN">
                <a:latin typeface="Verdana" panose="020B0604030504040204" pitchFamily="34" charset="0"/>
                <a:cs typeface="Verdana" panose="020B0604030504040204" pitchFamily="34" charset="0"/>
              </a:rPr>
              <a:t>U</a:t>
            </a:r>
            <a:r>
              <a:rPr lang="zh-CN" altLang="en-US">
                <a:latin typeface="Verdana" panose="020B0604030504040204" pitchFamily="34" charset="0"/>
                <a:cs typeface="Verdana" panose="020B0604030504040204" pitchFamily="34" charset="0"/>
              </a:rPr>
              <a:t>和</a:t>
            </a:r>
            <a:r>
              <a:rPr lang="en-US" altLang="zh-CN">
                <a:latin typeface="Verdana" panose="020B0604030504040204" pitchFamily="34" charset="0"/>
                <a:cs typeface="Verdana" panose="020B0604030504040204" pitchFamily="34" charset="0"/>
              </a:rPr>
              <a:t>V-U</a:t>
            </a:r>
            <a:r>
              <a:rPr lang="zh-CN" altLang="en-US">
                <a:latin typeface="Verdana" panose="020B0604030504040204" pitchFamily="34" charset="0"/>
                <a:cs typeface="Verdana" panose="020B0604030504040204" pitchFamily="34" charset="0"/>
              </a:rPr>
              <a:t>中顶点间的邻接关系为候选对象</a:t>
            </a:r>
          </a:p>
          <a:p>
            <a:pPr marL="1404000" lvl="2" indent="-468000">
              <a:lnSpc>
                <a:spcPct val="155000"/>
              </a:lnSpc>
              <a:spcBef>
                <a:spcPts val="0"/>
              </a:spcBef>
              <a:buClr>
                <a:schemeClr val="tx1"/>
              </a:buClr>
              <a:buSzPct val="70000"/>
              <a:defRPr/>
            </a:pPr>
            <a:r>
              <a:rPr lang="zh-CN" altLang="en-US">
                <a:latin typeface="Verdana" panose="020B0604030504040204" pitchFamily="34" charset="0"/>
                <a:cs typeface="Verdana" panose="020B0604030504040204" pitchFamily="34" charset="0"/>
              </a:rPr>
              <a:t>每次从中选出代价最小的边加入</a:t>
            </a:r>
            <a:r>
              <a:rPr lang="en-US" altLang="zh-CN">
                <a:latin typeface="Verdana" panose="020B0604030504040204" pitchFamily="34" charset="0"/>
                <a:cs typeface="Verdana" panose="020B0604030504040204" pitchFamily="34" charset="0"/>
              </a:rPr>
              <a:t>edges</a:t>
            </a:r>
            <a:r>
              <a:rPr lang="zh-CN" altLang="en-US">
                <a:latin typeface="Verdana" panose="020B0604030504040204" pitchFamily="34" charset="0"/>
                <a:cs typeface="Verdana" panose="020B0604030504040204" pitchFamily="34" charset="0"/>
              </a:rPr>
              <a:t>集合</a:t>
            </a:r>
          </a:p>
          <a:p>
            <a:pPr marL="1404000" lvl="2" indent="-468000">
              <a:lnSpc>
                <a:spcPct val="155000"/>
              </a:lnSpc>
              <a:spcBef>
                <a:spcPts val="0"/>
              </a:spcBef>
              <a:buClr>
                <a:schemeClr val="tx1"/>
              </a:buClr>
              <a:buSzPct val="70000"/>
              <a:defRPr/>
            </a:pPr>
            <a:r>
              <a:rPr lang="zh-CN" altLang="en-US">
                <a:latin typeface="Verdana" panose="020B0604030504040204" pitchFamily="34" charset="0"/>
                <a:cs typeface="Verdana" panose="020B0604030504040204" pitchFamily="34" charset="0"/>
              </a:rPr>
              <a:t>同时将与之关联的顶点从</a:t>
            </a:r>
            <a:r>
              <a:rPr lang="en-US" altLang="zh-CN">
                <a:latin typeface="Verdana" panose="020B0604030504040204" pitchFamily="34" charset="0"/>
                <a:cs typeface="Verdana" panose="020B0604030504040204" pitchFamily="34" charset="0"/>
              </a:rPr>
              <a:t>V-U</a:t>
            </a:r>
            <a:r>
              <a:rPr lang="zh-CN" altLang="en-US">
                <a:latin typeface="Verdana" panose="020B0604030504040204" pitchFamily="34" charset="0"/>
                <a:cs typeface="Verdana" panose="020B0604030504040204" pitchFamily="34" charset="0"/>
              </a:rPr>
              <a:t>中移到</a:t>
            </a:r>
            <a:r>
              <a:rPr lang="en-US" altLang="zh-CN">
                <a:latin typeface="Verdana" panose="020B0604030504040204" pitchFamily="34" charset="0"/>
                <a:cs typeface="Verdana" panose="020B0604030504040204" pitchFamily="34" charset="0"/>
              </a:rPr>
              <a:t>U</a:t>
            </a:r>
            <a:r>
              <a:rPr lang="zh-CN" altLang="en-US">
                <a:latin typeface="Verdana" panose="020B0604030504040204" pitchFamily="34" charset="0"/>
                <a:cs typeface="Verdana" panose="020B0604030504040204" pitchFamily="34" charset="0"/>
              </a:rPr>
              <a:t>中</a:t>
            </a:r>
          </a:p>
        </p:txBody>
      </p:sp>
    </p:spTree>
    <p:extLst>
      <p:ext uri="{BB962C8B-B14F-4D97-AF65-F5344CB8AC3E}">
        <p14:creationId xmlns:p14="http://schemas.microsoft.com/office/powerpoint/2010/main" val="60195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763" y="42863"/>
            <a:ext cx="9148763" cy="596900"/>
          </a:xfrm>
        </p:spPr>
        <p:txBody>
          <a:bodyPr/>
          <a:lstStyle/>
          <a:p>
            <a:r>
              <a:rPr lang="en-US" altLang="zh-CN"/>
              <a:t>Prim</a:t>
            </a:r>
            <a:r>
              <a:rPr lang="zh-CN" altLang="en-US"/>
              <a:t>算法的设计与实现</a:t>
            </a:r>
          </a:p>
        </p:txBody>
      </p:sp>
      <p:sp>
        <p:nvSpPr>
          <p:cNvPr id="3" name="内容占位符 2"/>
          <p:cNvSpPr>
            <a:spLocks noGrp="1"/>
          </p:cNvSpPr>
          <p:nvPr>
            <p:ph idx="4294967295"/>
          </p:nvPr>
        </p:nvSpPr>
        <p:spPr>
          <a:xfrm>
            <a:off x="0" y="3169434"/>
            <a:ext cx="9144000" cy="3619624"/>
          </a:xfrm>
        </p:spPr>
        <p:txBody>
          <a:bodyPr>
            <a:noAutofit/>
          </a:bodyPr>
          <a:lstStyle/>
          <a:p>
            <a:pPr marL="0" lvl="1" indent="-468313">
              <a:lnSpc>
                <a:spcPct val="140000"/>
              </a:lnSpc>
              <a:spcBef>
                <a:spcPts val="0"/>
              </a:spcBef>
              <a:buClr>
                <a:schemeClr val="tx1"/>
              </a:buClr>
              <a:buSzPct val="100000"/>
              <a:buFont typeface="Wingdings" pitchFamily="2" charset="2"/>
              <a:buChar char=""/>
              <a:defRPr/>
            </a:pPr>
            <a:r>
              <a:rPr lang="zh-CN" altLang="en-US" dirty="0">
                <a:latin typeface="Verdana" panose="020B0604030504040204" pitchFamily="34" charset="0"/>
                <a:cs typeface="Verdana" panose="020B0604030504040204" pitchFamily="34" charset="0"/>
              </a:rPr>
              <a:t>候选对象：连接集合</a:t>
            </a:r>
            <a:r>
              <a:rPr lang="en-US" altLang="zh-CN" dirty="0">
                <a:latin typeface="Verdana" panose="020B0604030504040204" pitchFamily="34" charset="0"/>
                <a:cs typeface="Verdana" panose="020B0604030504040204" pitchFamily="34" charset="0"/>
              </a:rPr>
              <a:t>U</a:t>
            </a:r>
            <a:r>
              <a:rPr lang="zh-CN" altLang="en-US" dirty="0">
                <a:latin typeface="Verdana" panose="020B0604030504040204" pitchFamily="34" charset="0"/>
                <a:cs typeface="Verdana" panose="020B0604030504040204" pitchFamily="34" charset="0"/>
              </a:rPr>
              <a:t>和</a:t>
            </a:r>
            <a:r>
              <a:rPr lang="en-US" altLang="zh-CN" dirty="0">
                <a:latin typeface="Verdana" panose="020B0604030504040204" pitchFamily="34" charset="0"/>
                <a:cs typeface="Verdana" panose="020B0604030504040204" pitchFamily="34" charset="0"/>
              </a:rPr>
              <a:t>V-U</a:t>
            </a:r>
            <a:r>
              <a:rPr lang="zh-CN" altLang="en-US" dirty="0">
                <a:latin typeface="Verdana" panose="020B0604030504040204" pitchFamily="34" charset="0"/>
                <a:cs typeface="Verdana" panose="020B0604030504040204" pitchFamily="34" charset="0"/>
              </a:rPr>
              <a:t>的所有边</a:t>
            </a:r>
            <a:endParaRPr lang="en-US" altLang="zh-CN" dirty="0">
              <a:latin typeface="Verdana" panose="020B0604030504040204" pitchFamily="34" charset="0"/>
              <a:cs typeface="Verdana" panose="020B0604030504040204" pitchFamily="34" charset="0"/>
            </a:endParaRPr>
          </a:p>
          <a:p>
            <a:pPr marL="936000" lvl="1" indent="-468000">
              <a:lnSpc>
                <a:spcPct val="140000"/>
              </a:lnSpc>
              <a:spcBef>
                <a:spcPts val="0"/>
              </a:spcBef>
              <a:buClr>
                <a:schemeClr val="tx1"/>
              </a:buClr>
              <a:defRPr/>
            </a:pPr>
            <a:r>
              <a:rPr lang="en-US" altLang="zh-CN" dirty="0">
                <a:latin typeface="Verdana" panose="020B0604030504040204" pitchFamily="34" charset="0"/>
                <a:cs typeface="Verdana" panose="020B0604030504040204" pitchFamily="34" charset="0"/>
              </a:rPr>
              <a:t>edges </a:t>
            </a:r>
            <a:r>
              <a:rPr lang="zh-CN" altLang="en-US" dirty="0">
                <a:latin typeface="Verdana" panose="020B0604030504040204" pitchFamily="34" charset="0"/>
                <a:cs typeface="Verdana" panose="020B0604030504040204" pitchFamily="34" charset="0"/>
              </a:rPr>
              <a:t>数组元素成员 </a:t>
            </a:r>
            <a:r>
              <a:rPr lang="en-US" altLang="zh-CN" dirty="0">
                <a:latin typeface="Verdana" panose="020B0604030504040204" pitchFamily="34" charset="0"/>
                <a:cs typeface="Verdana" panose="020B0604030504040204" pitchFamily="34" charset="0"/>
              </a:rPr>
              <a:t>vex </a:t>
            </a:r>
            <a:r>
              <a:rPr lang="zh-CN" altLang="en-US" dirty="0">
                <a:latin typeface="Verdana" panose="020B0604030504040204" pitchFamily="34" charset="0"/>
                <a:cs typeface="Verdana" panose="020B0604030504040204" pitchFamily="34" charset="0"/>
              </a:rPr>
              <a:t>表示集合 </a:t>
            </a:r>
            <a:r>
              <a:rPr lang="en-US" altLang="zh-CN" dirty="0">
                <a:latin typeface="Verdana" panose="020B0604030504040204" pitchFamily="34" charset="0"/>
                <a:cs typeface="Verdana" panose="020B0604030504040204" pitchFamily="34" charset="0"/>
              </a:rPr>
              <a:t>U </a:t>
            </a:r>
            <a:r>
              <a:rPr lang="zh-CN" altLang="en-US" dirty="0">
                <a:latin typeface="Verdana" panose="020B0604030504040204" pitchFamily="34" charset="0"/>
                <a:cs typeface="Verdana" panose="020B0604030504040204" pitchFamily="34" charset="0"/>
              </a:rPr>
              <a:t>中的顶点</a:t>
            </a:r>
            <a:endParaRPr lang="en-US" altLang="zh-CN" dirty="0">
              <a:latin typeface="Verdana" panose="020B0604030504040204" pitchFamily="34" charset="0"/>
              <a:cs typeface="Verdana" panose="020B0604030504040204" pitchFamily="34" charset="0"/>
            </a:endParaRPr>
          </a:p>
          <a:p>
            <a:pPr marL="1404000" lvl="2" indent="-468000">
              <a:lnSpc>
                <a:spcPct val="140000"/>
              </a:lnSpc>
              <a:spcBef>
                <a:spcPts val="0"/>
              </a:spcBef>
              <a:buClr>
                <a:schemeClr val="tx1"/>
              </a:buClr>
              <a:buSzPct val="70000"/>
              <a:defRPr/>
            </a:pPr>
            <a:r>
              <a:rPr lang="en-US" altLang="zh-CN" b="1" dirty="0">
                <a:solidFill>
                  <a:srgbClr val="FF0000"/>
                </a:solidFill>
                <a:latin typeface="Verdana" panose="020B0604030504040204" pitchFamily="34" charset="0"/>
                <a:cs typeface="Verdana" panose="020B0604030504040204" pitchFamily="34" charset="0"/>
              </a:rPr>
              <a:t>(</a:t>
            </a:r>
            <a:r>
              <a:rPr lang="en-US" altLang="zh-CN" b="1" dirty="0" err="1">
                <a:latin typeface="Verdana" panose="020B0604030504040204" pitchFamily="34" charset="0"/>
                <a:cs typeface="Verdana" panose="020B0604030504040204" pitchFamily="34" charset="0"/>
              </a:rPr>
              <a:t>i</a:t>
            </a:r>
            <a:r>
              <a:rPr lang="en-US" altLang="zh-CN" b="1" dirty="0">
                <a:latin typeface="Verdana" panose="020B0604030504040204" pitchFamily="34" charset="0"/>
                <a:cs typeface="Verdana" panose="020B0604030504040204" pitchFamily="34" charset="0"/>
              </a:rPr>
              <a:t>, edges[</a:t>
            </a:r>
            <a:r>
              <a:rPr lang="en-US" altLang="zh-CN" b="1" dirty="0" err="1">
                <a:latin typeface="Verdana" panose="020B0604030504040204" pitchFamily="34" charset="0"/>
                <a:cs typeface="Verdana" panose="020B0604030504040204" pitchFamily="34" charset="0"/>
              </a:rPr>
              <a:t>i</a:t>
            </a:r>
            <a:r>
              <a:rPr lang="en-US" altLang="zh-CN" b="1" dirty="0">
                <a:latin typeface="Verdana" panose="020B0604030504040204" pitchFamily="34" charset="0"/>
                <a:cs typeface="Verdana" panose="020B0604030504040204" pitchFamily="34" charset="0"/>
              </a:rPr>
              <a:t>]</a:t>
            </a:r>
            <a:r>
              <a:rPr lang="en-US" altLang="zh-CN" b="1" dirty="0">
                <a:solidFill>
                  <a:srgbClr val="FF0000"/>
                </a:solidFill>
                <a:latin typeface="Verdana" panose="020B0604030504040204" pitchFamily="34" charset="0"/>
                <a:cs typeface="Verdana" panose="020B0604030504040204" pitchFamily="34" charset="0"/>
              </a:rPr>
              <a:t>)</a:t>
            </a:r>
            <a:r>
              <a:rPr lang="en-US" altLang="zh-CN" b="1" dirty="0">
                <a:latin typeface="Verdana" panose="020B0604030504040204" pitchFamily="34" charset="0"/>
                <a:cs typeface="Verdana" panose="020B0604030504040204" pitchFamily="34" charset="0"/>
              </a:rPr>
              <a:t> </a:t>
            </a:r>
            <a:r>
              <a:rPr lang="zh-CN" altLang="en-US" dirty="0">
                <a:latin typeface="Verdana" panose="020B0604030504040204" pitchFamily="34" charset="0"/>
                <a:cs typeface="Verdana" panose="020B0604030504040204" pitchFamily="34" charset="0"/>
              </a:rPr>
              <a:t>表示图中的一条边</a:t>
            </a:r>
            <a:endParaRPr lang="en-US" altLang="zh-CN" dirty="0">
              <a:latin typeface="Verdana" panose="020B0604030504040204" pitchFamily="34" charset="0"/>
              <a:cs typeface="Verdana" panose="020B0604030504040204" pitchFamily="34" charset="0"/>
            </a:endParaRPr>
          </a:p>
          <a:p>
            <a:pPr marL="936000" lvl="1" indent="-468000">
              <a:lnSpc>
                <a:spcPct val="140000"/>
              </a:lnSpc>
              <a:spcBef>
                <a:spcPts val="0"/>
              </a:spcBef>
              <a:buClr>
                <a:schemeClr val="tx1"/>
              </a:buClr>
              <a:defRPr/>
            </a:pPr>
            <a:r>
              <a:rPr lang="en-US" altLang="zh-CN" dirty="0">
                <a:latin typeface="Verdana" panose="020B0604030504040204" pitchFamily="34" charset="0"/>
                <a:cs typeface="Verdana" panose="020B0604030504040204" pitchFamily="34" charset="0"/>
              </a:rPr>
              <a:t>edges </a:t>
            </a:r>
            <a:r>
              <a:rPr lang="zh-CN" altLang="en-US" dirty="0">
                <a:latin typeface="Verdana" panose="020B0604030504040204" pitchFamily="34" charset="0"/>
                <a:cs typeface="Verdana" panose="020B0604030504040204" pitchFamily="34" charset="0"/>
              </a:rPr>
              <a:t>数组元素成员 </a:t>
            </a:r>
            <a:r>
              <a:rPr lang="en-US" altLang="zh-CN" dirty="0">
                <a:latin typeface="Verdana" panose="020B0604030504040204" pitchFamily="34" charset="0"/>
                <a:cs typeface="Verdana" panose="020B0604030504040204" pitchFamily="34" charset="0"/>
              </a:rPr>
              <a:t>cost </a:t>
            </a:r>
            <a:r>
              <a:rPr lang="zh-CN" altLang="en-US" dirty="0">
                <a:latin typeface="Verdana" panose="020B0604030504040204" pitchFamily="34" charset="0"/>
                <a:cs typeface="Verdana" panose="020B0604030504040204" pitchFamily="34" charset="0"/>
              </a:rPr>
              <a:t>表示候选边的权重</a:t>
            </a:r>
            <a:endParaRPr lang="en-US" altLang="zh-CN" dirty="0">
              <a:latin typeface="Verdana" panose="020B0604030504040204" pitchFamily="34" charset="0"/>
              <a:cs typeface="Verdana" panose="020B0604030504040204" pitchFamily="34" charset="0"/>
            </a:endParaRPr>
          </a:p>
          <a:p>
            <a:pPr marL="1404000" lvl="2" indent="-468000">
              <a:lnSpc>
                <a:spcPct val="140000"/>
              </a:lnSpc>
              <a:spcBef>
                <a:spcPts val="0"/>
              </a:spcBef>
              <a:buClr>
                <a:schemeClr val="tx1"/>
              </a:buClr>
              <a:buSzPct val="70000"/>
              <a:defRPr/>
            </a:pPr>
            <a:r>
              <a:rPr lang="en-US" altLang="zh-CN" dirty="0">
                <a:latin typeface="Verdana" panose="020B0604030504040204" pitchFamily="34" charset="0"/>
                <a:cs typeface="Verdana" panose="020B0604030504040204" pitchFamily="34" charset="0"/>
              </a:rPr>
              <a:t>cost == 0 </a:t>
            </a:r>
            <a:r>
              <a:rPr lang="zh-CN" altLang="en-US" dirty="0">
                <a:latin typeface="Verdana" panose="020B0604030504040204" pitchFamily="34" charset="0"/>
                <a:cs typeface="Verdana" panose="020B0604030504040204" pitchFamily="34" charset="0"/>
              </a:rPr>
              <a:t>表示：</a:t>
            </a:r>
            <a:r>
              <a:rPr lang="en-US" altLang="zh-CN" dirty="0">
                <a:latin typeface="Verdana" panose="020B0604030504040204" pitchFamily="34" charset="0"/>
                <a:cs typeface="Verdana" panose="020B0604030504040204" pitchFamily="34" charset="0"/>
              </a:rPr>
              <a:t> </a:t>
            </a:r>
            <a:r>
              <a:rPr lang="en-US" altLang="zh-CN" dirty="0" err="1">
                <a:latin typeface="Verdana" panose="020B0604030504040204" pitchFamily="34" charset="0"/>
                <a:cs typeface="Verdana" panose="020B0604030504040204" pitchFamily="34" charset="0"/>
              </a:rPr>
              <a:t>i</a:t>
            </a:r>
            <a:r>
              <a:rPr lang="en-US" altLang="zh-CN" dirty="0">
                <a:latin typeface="Verdana" panose="020B0604030504040204" pitchFamily="34" charset="0"/>
                <a:cs typeface="Verdana" panose="020B0604030504040204" pitchFamily="34" charset="0"/>
              </a:rPr>
              <a:t> </a:t>
            </a:r>
            <a:r>
              <a:rPr lang="zh-CN" altLang="en-US" dirty="0">
                <a:latin typeface="Verdana" panose="020B0604030504040204" pitchFamily="34" charset="0"/>
                <a:cs typeface="Verdana" panose="020B0604030504040204" pitchFamily="34" charset="0"/>
              </a:rPr>
              <a:t>∈ </a:t>
            </a:r>
            <a:r>
              <a:rPr lang="en-US" altLang="zh-CN" dirty="0">
                <a:latin typeface="Verdana" panose="020B0604030504040204" pitchFamily="34" charset="0"/>
                <a:cs typeface="Verdana" panose="020B0604030504040204" pitchFamily="34" charset="0"/>
              </a:rPr>
              <a:t>U</a:t>
            </a:r>
          </a:p>
          <a:p>
            <a:pPr marL="1404000" lvl="2" indent="-468000">
              <a:lnSpc>
                <a:spcPct val="140000"/>
              </a:lnSpc>
              <a:spcBef>
                <a:spcPts val="0"/>
              </a:spcBef>
              <a:buClr>
                <a:schemeClr val="tx1"/>
              </a:buClr>
              <a:buSzPct val="70000"/>
              <a:defRPr/>
            </a:pPr>
            <a:r>
              <a:rPr lang="en-US" altLang="zh-CN" dirty="0">
                <a:latin typeface="Verdana" panose="020B0604030504040204" pitchFamily="34" charset="0"/>
                <a:cs typeface="Verdana" panose="020B0604030504040204" pitchFamily="34" charset="0"/>
              </a:rPr>
              <a:t>cost != 0 </a:t>
            </a:r>
            <a:r>
              <a:rPr lang="zh-CN" altLang="en-US" dirty="0">
                <a:latin typeface="Verdana" panose="020B0604030504040204" pitchFamily="34" charset="0"/>
                <a:cs typeface="Verdana" panose="020B0604030504040204" pitchFamily="34" charset="0"/>
              </a:rPr>
              <a:t>表示：</a:t>
            </a:r>
            <a:r>
              <a:rPr lang="en-US" altLang="zh-CN" dirty="0">
                <a:latin typeface="Verdana" panose="020B0604030504040204" pitchFamily="34" charset="0"/>
                <a:cs typeface="Verdana" panose="020B0604030504040204" pitchFamily="34" charset="0"/>
              </a:rPr>
              <a:t> </a:t>
            </a:r>
            <a:r>
              <a:rPr lang="en-US" altLang="zh-CN" dirty="0" err="1">
                <a:latin typeface="Verdana" panose="020B0604030504040204" pitchFamily="34" charset="0"/>
                <a:cs typeface="Verdana" panose="020B0604030504040204" pitchFamily="34" charset="0"/>
              </a:rPr>
              <a:t>i</a:t>
            </a:r>
            <a:r>
              <a:rPr lang="en-US" altLang="zh-CN" dirty="0">
                <a:latin typeface="Verdana" panose="020B0604030504040204" pitchFamily="34" charset="0"/>
                <a:cs typeface="Verdana" panose="020B0604030504040204" pitchFamily="34" charset="0"/>
              </a:rPr>
              <a:t> </a:t>
            </a:r>
            <a:r>
              <a:rPr lang="zh-CN" altLang="en-US" dirty="0">
                <a:latin typeface="Verdana" panose="020B0604030504040204" pitchFamily="34" charset="0"/>
                <a:cs typeface="Verdana" panose="020B0604030504040204" pitchFamily="34" charset="0"/>
              </a:rPr>
              <a:t>∈ </a:t>
            </a:r>
            <a:r>
              <a:rPr lang="en-US" altLang="zh-CN" dirty="0">
                <a:latin typeface="Verdana" panose="020B0604030504040204" pitchFamily="34" charset="0"/>
                <a:cs typeface="Verdana" panose="020B0604030504040204" pitchFamily="34" charset="0"/>
              </a:rPr>
              <a:t>V-U </a:t>
            </a:r>
          </a:p>
          <a:p>
            <a:pPr marL="1404313" lvl="3" indent="0">
              <a:lnSpc>
                <a:spcPct val="140000"/>
              </a:lnSpc>
              <a:spcBef>
                <a:spcPts val="0"/>
              </a:spcBef>
              <a:buClr>
                <a:schemeClr val="tx1"/>
              </a:buClr>
              <a:buSzPct val="70000"/>
              <a:buNone/>
              <a:defRPr/>
            </a:pPr>
            <a:r>
              <a:rPr lang="zh-CN" altLang="en-US" dirty="0">
                <a:latin typeface="Verdana" panose="020B0604030504040204" pitchFamily="34" charset="0"/>
                <a:cs typeface="Verdana" panose="020B0604030504040204" pitchFamily="34" charset="0"/>
              </a:rPr>
              <a:t>边</a:t>
            </a:r>
            <a:r>
              <a:rPr lang="en-US" altLang="zh-CN" dirty="0">
                <a:latin typeface="Verdana" panose="020B0604030504040204" pitchFamily="34" charset="0"/>
                <a:cs typeface="Verdana" panose="020B0604030504040204" pitchFamily="34" charset="0"/>
              </a:rPr>
              <a:t>(</a:t>
            </a:r>
            <a:r>
              <a:rPr lang="en-US" altLang="zh-CN" dirty="0" err="1">
                <a:latin typeface="Verdana" panose="020B0604030504040204" pitchFamily="34" charset="0"/>
                <a:cs typeface="Verdana" panose="020B0604030504040204" pitchFamily="34" charset="0"/>
              </a:rPr>
              <a:t>i</a:t>
            </a:r>
            <a:r>
              <a:rPr lang="en-US" altLang="zh-CN" dirty="0">
                <a:latin typeface="Verdana" panose="020B0604030504040204" pitchFamily="34" charset="0"/>
                <a:cs typeface="Verdana" panose="020B0604030504040204" pitchFamily="34" charset="0"/>
              </a:rPr>
              <a:t>, edges[</a:t>
            </a:r>
            <a:r>
              <a:rPr lang="en-US" altLang="zh-CN" dirty="0" err="1">
                <a:latin typeface="Verdana" panose="020B0604030504040204" pitchFamily="34" charset="0"/>
                <a:cs typeface="Verdana" panose="020B0604030504040204" pitchFamily="34" charset="0"/>
              </a:rPr>
              <a:t>i</a:t>
            </a:r>
            <a:r>
              <a:rPr lang="en-US" altLang="zh-CN" dirty="0">
                <a:latin typeface="Verdana" panose="020B0604030504040204" pitchFamily="34" charset="0"/>
                <a:cs typeface="Verdana" panose="020B0604030504040204" pitchFamily="34" charset="0"/>
              </a:rPr>
              <a:t>]) </a:t>
            </a:r>
            <a:r>
              <a:rPr lang="zh-CN" altLang="en-US" dirty="0">
                <a:latin typeface="Verdana" panose="020B0604030504040204" pitchFamily="34" charset="0"/>
                <a:cs typeface="Verdana" panose="020B0604030504040204" pitchFamily="34" charset="0"/>
              </a:rPr>
              <a:t>是 </a:t>
            </a:r>
            <a:r>
              <a:rPr lang="en-US" altLang="zh-CN" dirty="0" err="1">
                <a:latin typeface="Verdana" panose="020B0604030504040204" pitchFamily="34" charset="0"/>
                <a:cs typeface="Verdana" panose="020B0604030504040204" pitchFamily="34" charset="0"/>
              </a:rPr>
              <a:t>i</a:t>
            </a:r>
            <a:r>
              <a:rPr lang="en-US" altLang="zh-CN" dirty="0">
                <a:latin typeface="Verdana" panose="020B0604030504040204" pitchFamily="34" charset="0"/>
                <a:cs typeface="Verdana" panose="020B0604030504040204" pitchFamily="34" charset="0"/>
              </a:rPr>
              <a:t> </a:t>
            </a:r>
            <a:r>
              <a:rPr lang="zh-CN" altLang="en-US" dirty="0">
                <a:latin typeface="Verdana" panose="020B0604030504040204" pitchFamily="34" charset="0"/>
                <a:cs typeface="Verdana" panose="020B0604030504040204" pitchFamily="34" charset="0"/>
              </a:rPr>
              <a:t>到 </a:t>
            </a:r>
            <a:r>
              <a:rPr lang="en-US" altLang="zh-CN" dirty="0">
                <a:latin typeface="Verdana" panose="020B0604030504040204" pitchFamily="34" charset="0"/>
                <a:cs typeface="Verdana" panose="020B0604030504040204" pitchFamily="34" charset="0"/>
              </a:rPr>
              <a:t>U </a:t>
            </a:r>
            <a:r>
              <a:rPr lang="zh-CN" altLang="en-US" dirty="0">
                <a:latin typeface="Verdana" panose="020B0604030504040204" pitchFamily="34" charset="0"/>
                <a:cs typeface="Verdana" panose="020B0604030504040204" pitchFamily="34" charset="0"/>
              </a:rPr>
              <a:t>中当前各顶点的权值最小边</a:t>
            </a:r>
          </a:p>
        </p:txBody>
      </p:sp>
      <p:cxnSp>
        <p:nvCxnSpPr>
          <p:cNvPr id="5" name="直接连接符 4"/>
          <p:cNvCxnSpPr/>
          <p:nvPr/>
        </p:nvCxnSpPr>
        <p:spPr bwMode="auto">
          <a:xfrm>
            <a:off x="-3304" y="3104964"/>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
        <p:nvSpPr>
          <p:cNvPr id="10" name="矩形 9"/>
          <p:cNvSpPr/>
          <p:nvPr/>
        </p:nvSpPr>
        <p:spPr>
          <a:xfrm>
            <a:off x="5580112" y="3255956"/>
            <a:ext cx="2123226" cy="466638"/>
          </a:xfrm>
          <a:prstGeom prst="rect">
            <a:avLst/>
          </a:prstGeom>
        </p:spPr>
        <p:txBody>
          <a:bodyPr wrap="none">
            <a:noAutofit/>
          </a:bodyPr>
          <a:lstStyle/>
          <a:p>
            <a:pPr marL="0" lvl="1" algn="ctr">
              <a:spcBef>
                <a:spcPts val="0"/>
              </a:spcBef>
            </a:pPr>
            <a:r>
              <a:rPr lang="zh-CN" altLang="en-US" sz="2400" b="1" kern="0">
                <a:solidFill>
                  <a:srgbClr val="FF0000"/>
                </a:solidFill>
                <a:latin typeface="微软雅黑" panose="020B0503020204020204" pitchFamily="34" charset="-122"/>
                <a:ea typeface="微软雅黑" panose="020B0503020204020204" pitchFamily="34" charset="-122"/>
              </a:rPr>
              <a:t>怎样表示？</a:t>
            </a:r>
            <a:endParaRPr lang="zh-CN" altLang="en-US" sz="2400" b="1" kern="0" dirty="0">
              <a:solidFill>
                <a:srgbClr val="FF0000"/>
              </a:solidFill>
              <a:latin typeface="微软雅黑" panose="020B0503020204020204" pitchFamily="34" charset="-122"/>
              <a:ea typeface="微软雅黑" panose="020B0503020204020204" pitchFamily="34" charset="-122"/>
            </a:endParaRPr>
          </a:p>
        </p:txBody>
      </p:sp>
      <p:pic>
        <p:nvPicPr>
          <p:cNvPr id="1966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7791" y="1693739"/>
            <a:ext cx="4684568" cy="1151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661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836" y="1045206"/>
            <a:ext cx="4736523" cy="68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7871923" y="1246708"/>
            <a:ext cx="1200577" cy="1069319"/>
          </a:xfrm>
          <a:prstGeom prst="rect">
            <a:avLst/>
          </a:prstGeom>
        </p:spPr>
        <p:txBody>
          <a:bodyPr wrap="none">
            <a:noAutofit/>
          </a:bodyPr>
          <a:lstStyle/>
          <a:p>
            <a:pPr algn="ctr">
              <a:lnSpc>
                <a:spcPct val="130000"/>
              </a:lnSpc>
            </a:pPr>
            <a:r>
              <a:rPr lang="en-US" altLang="zh-CN" sz="2400" b="1">
                <a:solidFill>
                  <a:srgbClr val="FF0000"/>
                </a:solidFill>
                <a:latin typeface="Verdana" panose="020B0604030504040204" pitchFamily="34" charset="0"/>
                <a:ea typeface="微软雅黑" panose="020B0503020204020204" pitchFamily="34" charset="-122"/>
                <a:cs typeface="Verdana" panose="020B0604030504040204" pitchFamily="34" charset="0"/>
              </a:rPr>
              <a:t>edges</a:t>
            </a:r>
          </a:p>
          <a:p>
            <a:pPr algn="ctr">
              <a:lnSpc>
                <a:spcPct val="130000"/>
              </a:lnSpc>
            </a:pPr>
            <a:r>
              <a:rPr lang="en-US" altLang="zh-CN" sz="2400" b="1">
                <a:solidFill>
                  <a:srgbClr val="FF0000"/>
                </a:solidFill>
                <a:latin typeface="Verdana" panose="020B0604030504040204" pitchFamily="34" charset="0"/>
                <a:ea typeface="微软雅黑" panose="020B0503020204020204" pitchFamily="34" charset="-122"/>
                <a:cs typeface="Verdana" panose="020B0604030504040204" pitchFamily="34" charset="0"/>
              </a:rPr>
              <a:t> </a:t>
            </a:r>
            <a:r>
              <a:rPr lang="zh-CN" altLang="en-US" sz="2400" b="1">
                <a:solidFill>
                  <a:srgbClr val="FF0000"/>
                </a:solidFill>
                <a:latin typeface="Verdana" panose="020B0604030504040204" pitchFamily="34" charset="0"/>
                <a:ea typeface="微软雅黑" panose="020B0503020204020204" pitchFamily="34" charset="-122"/>
                <a:cs typeface="Verdana" panose="020B0604030504040204" pitchFamily="34" charset="0"/>
              </a:rPr>
              <a:t>数组</a:t>
            </a:r>
            <a:endParaRPr lang="zh-CN" altLang="en-US" b="1">
              <a:solidFill>
                <a:srgbClr val="FF0000"/>
              </a:solidFill>
            </a:endParaRPr>
          </a:p>
        </p:txBody>
      </p:sp>
      <p:sp>
        <p:nvSpPr>
          <p:cNvPr id="15" name="矩形 14"/>
          <p:cNvSpPr/>
          <p:nvPr/>
        </p:nvSpPr>
        <p:spPr>
          <a:xfrm>
            <a:off x="4993540" y="5277622"/>
            <a:ext cx="4114964" cy="466638"/>
          </a:xfrm>
          <a:prstGeom prst="rect">
            <a:avLst/>
          </a:prstGeom>
        </p:spPr>
        <p:txBody>
          <a:bodyPr wrap="none">
            <a:noAutofit/>
          </a:bodyPr>
          <a:lstStyle/>
          <a:p>
            <a:pPr marL="0" lvl="1" algn="ctr">
              <a:spcBef>
                <a:spcPts val="0"/>
              </a:spcBef>
            </a:pPr>
            <a:r>
              <a:rPr lang="zh-CN" altLang="en-US" sz="2400" b="1" kern="0">
                <a:solidFill>
                  <a:srgbClr val="FF0000"/>
                </a:solidFill>
                <a:latin typeface="微软雅黑" panose="020B0503020204020204" pitchFamily="34" charset="-122"/>
                <a:ea typeface="微软雅黑" panose="020B0503020204020204" pitchFamily="34" charset="-122"/>
              </a:rPr>
              <a:t>边</a:t>
            </a:r>
            <a:r>
              <a:rPr lang="en-US" altLang="zh-CN" sz="2400" b="1" kern="0">
                <a:solidFill>
                  <a:srgbClr val="FF0000"/>
                </a:solidFill>
                <a:latin typeface="微软雅黑" panose="020B0503020204020204" pitchFamily="34" charset="-122"/>
                <a:ea typeface="微软雅黑" panose="020B0503020204020204" pitchFamily="34" charset="-122"/>
              </a:rPr>
              <a:t>(i, edges[i]) ∈MST </a:t>
            </a:r>
          </a:p>
        </p:txBody>
      </p:sp>
      <p:pic>
        <p:nvPicPr>
          <p:cNvPr id="19661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773" y="796301"/>
            <a:ext cx="2613035" cy="2215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659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6616"/>
                                        </p:tgtEl>
                                        <p:attrNameLst>
                                          <p:attrName>style.visibility</p:attrName>
                                        </p:attrNameLst>
                                      </p:cBhvr>
                                      <p:to>
                                        <p:strVal val="visible"/>
                                      </p:to>
                                    </p:set>
                                    <p:animEffect transition="in" filter="fade">
                                      <p:cBhvr>
                                        <p:cTn id="15" dur="500"/>
                                        <p:tgtEl>
                                          <p:spTgt spid="1966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left)">
                                      <p:cBhvr>
                                        <p:cTn id="20" dur="500"/>
                                        <p:tgtEl>
                                          <p:spTgt spid="3">
                                            <p:txEl>
                                              <p:pRg st="1" end="1"/>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96614"/>
                                        </p:tgtEl>
                                        <p:attrNameLst>
                                          <p:attrName>style.visibility</p:attrName>
                                        </p:attrNameLst>
                                      </p:cBhvr>
                                      <p:to>
                                        <p:strVal val="visible"/>
                                      </p:to>
                                    </p:set>
                                    <p:animEffect transition="in" filter="wipe(left)">
                                      <p:cBhvr>
                                        <p:cTn id="24" dur="500"/>
                                        <p:tgtEl>
                                          <p:spTgt spid="196614"/>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wipe(left)">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wipe(left)">
                                      <p:cBhvr>
                                        <p:cTn id="38" dur="500"/>
                                        <p:tgtEl>
                                          <p:spTgt spid="3">
                                            <p:txEl>
                                              <p:pRg st="3" end="3"/>
                                            </p:txEl>
                                          </p:spTgt>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96615"/>
                                        </p:tgtEl>
                                        <p:attrNameLst>
                                          <p:attrName>style.visibility</p:attrName>
                                        </p:attrNameLst>
                                      </p:cBhvr>
                                      <p:to>
                                        <p:strVal val="visible"/>
                                      </p:to>
                                    </p:set>
                                    <p:animEffect transition="in" filter="wipe(left)">
                                      <p:cBhvr>
                                        <p:cTn id="42" dur="500"/>
                                        <p:tgtEl>
                                          <p:spTgt spid="1966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left)">
                                      <p:cBhvr>
                                        <p:cTn id="47" dur="5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wipe(left)">
                                      <p:cBhvr>
                                        <p:cTn id="57" dur="500"/>
                                        <p:tgtEl>
                                          <p:spTgt spid="3">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Effect transition="in" filter="wipe(left)">
                                      <p:cBhvr>
                                        <p:cTn id="6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763" y="42863"/>
            <a:ext cx="9148763" cy="596900"/>
          </a:xfrm>
        </p:spPr>
        <p:txBody>
          <a:bodyPr/>
          <a:lstStyle/>
          <a:p>
            <a:r>
              <a:rPr lang="en-US" altLang="zh-CN"/>
              <a:t>Prim</a:t>
            </a:r>
            <a:r>
              <a:rPr lang="zh-CN" altLang="en-US"/>
              <a:t>算法的设计与实现</a:t>
            </a:r>
          </a:p>
        </p:txBody>
      </p:sp>
      <p:sp>
        <p:nvSpPr>
          <p:cNvPr id="3" name="内容占位符 2"/>
          <p:cNvSpPr>
            <a:spLocks noGrp="1"/>
          </p:cNvSpPr>
          <p:nvPr>
            <p:ph idx="4294967295"/>
          </p:nvPr>
        </p:nvSpPr>
        <p:spPr>
          <a:xfrm>
            <a:off x="0" y="2954924"/>
            <a:ext cx="9144000" cy="3877676"/>
          </a:xfrm>
        </p:spPr>
        <p:txBody>
          <a:bodyPr>
            <a:normAutofit/>
          </a:bodyPr>
          <a:lstStyle/>
          <a:p>
            <a:pPr marL="0" indent="-468313">
              <a:spcBef>
                <a:spcPts val="400"/>
              </a:spcBef>
              <a:buClr>
                <a:schemeClr val="tx1"/>
              </a:buClr>
              <a:buSzPct val="100000"/>
              <a:defRPr/>
            </a:pPr>
            <a:r>
              <a:rPr lang="zh-CN" altLang="en-US">
                <a:latin typeface="Verdana" panose="020B0604030504040204" pitchFamily="34" charset="0"/>
                <a:cs typeface="Verdana" panose="020B0604030504040204" pitchFamily="34" charset="0"/>
              </a:rPr>
              <a:t>针对候选对象设计数据结构</a:t>
            </a:r>
            <a:endParaRPr lang="en-US" altLang="zh-CN">
              <a:latin typeface="Verdana" panose="020B0604030504040204" pitchFamily="34" charset="0"/>
              <a:cs typeface="Verdana" panose="020B0604030504040204" pitchFamily="34" charset="0"/>
            </a:endParaRPr>
          </a:p>
          <a:p>
            <a:pPr marL="936000" lvl="1" indent="-468000">
              <a:spcBef>
                <a:spcPts val="400"/>
              </a:spcBef>
              <a:buClr>
                <a:schemeClr val="tx1"/>
              </a:buClr>
              <a:defRPr/>
            </a:pPr>
            <a:r>
              <a:rPr lang="zh-CN" altLang="en-US">
                <a:latin typeface="Verdana" panose="020B0604030504040204" pitchFamily="34" charset="0"/>
                <a:cs typeface="Verdana" panose="020B0604030504040204" pitchFamily="34" charset="0"/>
              </a:rPr>
              <a:t>设置一个</a:t>
            </a:r>
            <a:r>
              <a:rPr lang="en-US" altLang="zh-CN">
                <a:latin typeface="Verdana" panose="020B0604030504040204" pitchFamily="34" charset="0"/>
                <a:cs typeface="Verdana" panose="020B0604030504040204" pitchFamily="34" charset="0"/>
              </a:rPr>
              <a:t>edges</a:t>
            </a:r>
            <a:r>
              <a:rPr lang="zh-CN" altLang="en-US">
                <a:latin typeface="Verdana" panose="020B0604030504040204" pitchFamily="34" charset="0"/>
                <a:cs typeface="Verdana" panose="020B0604030504040204" pitchFamily="34" charset="0"/>
              </a:rPr>
              <a:t>数组</a:t>
            </a:r>
          </a:p>
          <a:p>
            <a:pPr marL="936000" lvl="1" indent="-468000">
              <a:spcBef>
                <a:spcPts val="400"/>
              </a:spcBef>
              <a:buClr>
                <a:schemeClr val="tx1"/>
              </a:buClr>
              <a:defRPr/>
            </a:pPr>
            <a:r>
              <a:rPr lang="zh-CN" altLang="en-US">
                <a:latin typeface="Verdana" panose="020B0604030504040204" pitchFamily="34" charset="0"/>
                <a:cs typeface="Verdana" panose="020B0604030504040204" pitchFamily="34" charset="0"/>
              </a:rPr>
              <a:t>数组元素的类型为结构体（</a:t>
            </a:r>
            <a:r>
              <a:rPr lang="en-US" altLang="zh-CN">
                <a:latin typeface="Verdana" panose="020B0604030504040204" pitchFamily="34" charset="0"/>
                <a:cs typeface="Verdana" panose="020B0604030504040204" pitchFamily="34" charset="0"/>
              </a:rPr>
              <a:t>Edge</a:t>
            </a:r>
            <a:r>
              <a:rPr lang="zh-CN" altLang="en-US">
                <a:latin typeface="Verdana" panose="020B0604030504040204" pitchFamily="34" charset="0"/>
                <a:cs typeface="Verdana" panose="020B0604030504040204" pitchFamily="34" charset="0"/>
              </a:rPr>
              <a:t>）</a:t>
            </a:r>
            <a:endParaRPr lang="en-US" altLang="zh-CN">
              <a:latin typeface="Verdana" panose="020B0604030504040204" pitchFamily="34" charset="0"/>
              <a:cs typeface="Verdana" panose="020B0604030504040204" pitchFamily="34" charset="0"/>
            </a:endParaRPr>
          </a:p>
          <a:p>
            <a:pPr marL="1404000" lvl="2" indent="-468000">
              <a:spcBef>
                <a:spcPts val="400"/>
              </a:spcBef>
              <a:buClr>
                <a:schemeClr val="tx1"/>
              </a:buClr>
              <a:buSzPct val="70000"/>
              <a:defRPr/>
            </a:pPr>
            <a:r>
              <a:rPr lang="en-US" altLang="zh-CN">
                <a:latin typeface="Verdana" panose="020B0604030504040204" pitchFamily="34" charset="0"/>
                <a:cs typeface="Verdana" panose="020B0604030504040204" pitchFamily="34" charset="0"/>
              </a:rPr>
              <a:t>edges[i].vex</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 U</a:t>
            </a:r>
            <a:r>
              <a:rPr lang="zh-CN" altLang="en-US">
                <a:latin typeface="Verdana" panose="020B0604030504040204" pitchFamily="34" charset="0"/>
                <a:cs typeface="Verdana" panose="020B0604030504040204" pitchFamily="34" charset="0"/>
              </a:rPr>
              <a:t>中与</a:t>
            </a:r>
            <a:r>
              <a:rPr lang="en-US" altLang="zh-CN">
                <a:latin typeface="Verdana" panose="020B0604030504040204" pitchFamily="34" charset="0"/>
                <a:cs typeface="Verdana" panose="020B0604030504040204" pitchFamily="34" charset="0"/>
              </a:rPr>
              <a:t>i</a:t>
            </a:r>
            <a:r>
              <a:rPr lang="zh-CN" altLang="en-US">
                <a:latin typeface="Verdana" panose="020B0604030504040204" pitchFamily="34" charset="0"/>
                <a:cs typeface="Verdana" panose="020B0604030504040204" pitchFamily="34" charset="0"/>
              </a:rPr>
              <a:t>相邻的边权重最小的顶点编号</a:t>
            </a:r>
            <a:endParaRPr lang="en-US" altLang="zh-CN">
              <a:latin typeface="Verdana" panose="020B0604030504040204" pitchFamily="34" charset="0"/>
              <a:cs typeface="Verdana" panose="020B0604030504040204" pitchFamily="34" charset="0"/>
            </a:endParaRPr>
          </a:p>
          <a:p>
            <a:pPr marL="1404000" lvl="2" indent="-468000">
              <a:spcBef>
                <a:spcPts val="400"/>
              </a:spcBef>
              <a:buClr>
                <a:schemeClr val="tx1"/>
              </a:buClr>
              <a:buSzPct val="70000"/>
              <a:defRPr/>
            </a:pPr>
            <a:r>
              <a:rPr lang="en-US" altLang="zh-CN">
                <a:latin typeface="Verdana" panose="020B0604030504040204" pitchFamily="34" charset="0"/>
                <a:cs typeface="Verdana" panose="020B0604030504040204" pitchFamily="34" charset="0"/>
              </a:rPr>
              <a:t>edges[i].cost</a:t>
            </a:r>
            <a:r>
              <a:rPr lang="zh-CN" altLang="en-US">
                <a:latin typeface="Verdana" panose="020B0604030504040204" pitchFamily="34" charset="0"/>
                <a:cs typeface="Verdana" panose="020B0604030504040204" pitchFamily="34" charset="0"/>
              </a:rPr>
              <a:t>：边（</a:t>
            </a:r>
            <a:r>
              <a:rPr lang="en-US" altLang="zh-CN">
                <a:latin typeface="Verdana" panose="020B0604030504040204" pitchFamily="34" charset="0"/>
                <a:cs typeface="Verdana" panose="020B0604030504040204" pitchFamily="34" charset="0"/>
              </a:rPr>
              <a:t>i,  edges[i].vex</a:t>
            </a:r>
            <a:r>
              <a:rPr lang="zh-CN" altLang="en-US">
                <a:latin typeface="Verdana" panose="020B0604030504040204" pitchFamily="34" charset="0"/>
                <a:cs typeface="Verdana" panose="020B0604030504040204" pitchFamily="34" charset="0"/>
              </a:rPr>
              <a:t>）的权重</a:t>
            </a:r>
          </a:p>
          <a:p>
            <a:pPr marL="936000" lvl="1" indent="-468000">
              <a:spcBef>
                <a:spcPts val="400"/>
              </a:spcBef>
              <a:buClr>
                <a:schemeClr val="tx1"/>
              </a:buClr>
              <a:defRPr/>
            </a:pPr>
            <a:r>
              <a:rPr lang="zh-CN" altLang="en-US">
                <a:latin typeface="Verdana" panose="020B0604030504040204" pitchFamily="34" charset="0"/>
                <a:cs typeface="Verdana" panose="020B0604030504040204" pitchFamily="34" charset="0"/>
              </a:rPr>
              <a:t>数组长度为</a:t>
            </a:r>
            <a:r>
              <a:rPr lang="en-US" altLang="zh-CN">
                <a:latin typeface="Verdana" panose="020B0604030504040204" pitchFamily="34" charset="0"/>
                <a:cs typeface="Verdana" panose="020B0604030504040204" pitchFamily="34" charset="0"/>
              </a:rPr>
              <a:t>n (</a:t>
            </a:r>
            <a:r>
              <a:rPr lang="zh-CN" altLang="en-US">
                <a:latin typeface="Verdana" panose="020B0604030504040204" pitchFamily="34" charset="0"/>
                <a:cs typeface="Verdana" panose="020B0604030504040204" pitchFamily="34" charset="0"/>
              </a:rPr>
              <a:t>图中顶点总数</a:t>
            </a:r>
            <a:r>
              <a:rPr lang="en-US" altLang="zh-CN">
                <a:latin typeface="Verdana" panose="020B0604030504040204" pitchFamily="34" charset="0"/>
                <a:cs typeface="Verdana" panose="020B0604030504040204" pitchFamily="34" charset="0"/>
              </a:rPr>
              <a:t>)</a:t>
            </a:r>
            <a:endParaRPr kumimoji="1" lang="en-US" altLang="zh-CN" sz="2200">
              <a:solidFill>
                <a:schemeClr val="bg2">
                  <a:lumMod val="10000"/>
                </a:schemeClr>
              </a:solidFill>
              <a:latin typeface="Verdana" panose="020B0604030504040204" pitchFamily="34" charset="0"/>
            </a:endParaRPr>
          </a:p>
        </p:txBody>
      </p:sp>
      <p:sp>
        <p:nvSpPr>
          <p:cNvPr id="4" name="Text Box 5"/>
          <p:cNvSpPr txBox="1">
            <a:spLocks noChangeArrowheads="1"/>
          </p:cNvSpPr>
          <p:nvPr/>
        </p:nvSpPr>
        <p:spPr bwMode="auto">
          <a:xfrm>
            <a:off x="171412" y="745063"/>
            <a:ext cx="2871936" cy="2195347"/>
          </a:xfrm>
          <a:prstGeom prst="rect">
            <a:avLst/>
          </a:prstGeom>
          <a:noFill/>
          <a:ln w="38100">
            <a:noFill/>
            <a:miter lim="800000"/>
            <a:headEnd/>
            <a:tailEnd/>
          </a:ln>
          <a:effectLst/>
          <a:extLst>
            <a:ext uri="{53640926-AAD7-44D8-BBD7-CCE9431645EC}">
              <a14:shadowObscured xmlns:a14="http://schemas.microsoft.com/office/drawing/2010/main" val="1"/>
            </a:ext>
          </a:extLst>
        </p:spPr>
        <p:txBody>
          <a:bodyPr anchor="t" anchorCtr="0"/>
          <a:lstStyle/>
          <a:p>
            <a:pPr>
              <a:lnSpc>
                <a:spcPct val="150000"/>
              </a:lnSpc>
            </a:pPr>
            <a:r>
              <a:rPr kumimoji="1" lang="en-US" altLang="zh-CN" sz="2200" b="1" dirty="0" err="1">
                <a:solidFill>
                  <a:srgbClr val="FF0000"/>
                </a:solidFill>
                <a:latin typeface="Verdana" panose="020B0604030504040204" pitchFamily="34" charset="0"/>
                <a:ea typeface="Verdana" panose="020B0604030504040204" pitchFamily="34" charset="0"/>
                <a:cs typeface="Verdana" panose="020B0604030504040204" pitchFamily="34" charset="0"/>
              </a:rPr>
              <a:t>typedef</a:t>
            </a:r>
            <a:r>
              <a:rPr kumimoji="1" lang="en-US" altLang="zh-CN" sz="22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kumimoji="1" lang="en-US" altLang="zh-CN" sz="2200" b="1"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struct</a:t>
            </a:r>
            <a:r>
              <a:rPr kumimoji="1" lang="en-US" altLang="zh-CN" sz="2200" b="1" dirty="0">
                <a:solidFill>
                  <a:schemeClr val="bg2">
                    <a:lumMod val="10000"/>
                  </a:schemeClr>
                </a:solidFill>
                <a:latin typeface="Verdana" pitchFamily="34" charset="0"/>
                <a:ea typeface="Verdana" panose="020B0604030504040204" pitchFamily="34" charset="0"/>
                <a:cs typeface="Verdana" panose="020B0604030504040204" pitchFamily="34" charset="0"/>
              </a:rPr>
              <a:t> {</a:t>
            </a:r>
          </a:p>
          <a:p>
            <a:pPr>
              <a:lnSpc>
                <a:spcPct val="150000"/>
              </a:lnSpc>
            </a:pPr>
            <a:r>
              <a:rPr kumimoji="1" lang="en-US" altLang="zh-CN" sz="2200" b="1" dirty="0">
                <a:solidFill>
                  <a:schemeClr val="bg2">
                    <a:lumMod val="10000"/>
                  </a:schemeClr>
                </a:solidFill>
                <a:latin typeface="Verdana" pitchFamily="34" charset="0"/>
                <a:ea typeface="Verdana" panose="020B0604030504040204" pitchFamily="34" charset="0"/>
                <a:cs typeface="Verdana" panose="020B0604030504040204" pitchFamily="34" charset="0"/>
              </a:rPr>
              <a:t>      </a:t>
            </a:r>
            <a:r>
              <a:rPr kumimoji="1" lang="en-US" altLang="zh-CN" sz="2200" b="1" dirty="0">
                <a:solidFill>
                  <a:srgbClr val="0033CC"/>
                </a:solidFill>
                <a:latin typeface="Verdana" panose="020B0604030504040204" pitchFamily="34" charset="0"/>
                <a:ea typeface="Verdana" panose="020B0604030504040204" pitchFamily="34" charset="0"/>
                <a:cs typeface="Verdana" panose="020B0604030504040204" pitchFamily="34" charset="0"/>
              </a:rPr>
              <a:t> </a:t>
            </a:r>
            <a:r>
              <a:rPr kumimoji="1" lang="en-US" altLang="zh-CN" sz="2200" b="1" dirty="0" err="1">
                <a:solidFill>
                  <a:srgbClr val="0033CC"/>
                </a:solidFill>
                <a:latin typeface="Verdana" panose="020B0604030504040204" pitchFamily="34" charset="0"/>
                <a:ea typeface="Verdana" panose="020B0604030504040204" pitchFamily="34" charset="0"/>
                <a:cs typeface="Verdana" panose="020B0604030504040204" pitchFamily="34" charset="0"/>
              </a:rPr>
              <a:t>int</a:t>
            </a:r>
            <a:r>
              <a:rPr kumimoji="1" lang="en-US" altLang="zh-CN" sz="2200" b="1" dirty="0">
                <a:solidFill>
                  <a:srgbClr val="0033CC"/>
                </a:solidFill>
                <a:latin typeface="Verdana" panose="020B0604030504040204" pitchFamily="34" charset="0"/>
                <a:ea typeface="Verdana" panose="020B0604030504040204" pitchFamily="34" charset="0"/>
                <a:cs typeface="Verdana" panose="020B0604030504040204" pitchFamily="34" charset="0"/>
              </a:rPr>
              <a:t> </a:t>
            </a:r>
            <a:r>
              <a:rPr kumimoji="1" lang="en-US" altLang="zh-CN" sz="22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vex;  </a:t>
            </a:r>
            <a:endParaRPr kumimoji="1" lang="en-US" altLang="zh-CN" sz="2200" b="1" dirty="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a:p>
            <a:pPr>
              <a:lnSpc>
                <a:spcPct val="150000"/>
              </a:lnSpc>
            </a:pPr>
            <a:r>
              <a:rPr kumimoji="1" lang="en-US" altLang="zh-CN" sz="22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t>
            </a:r>
            <a:r>
              <a:rPr kumimoji="1" lang="en-US" altLang="zh-CN" sz="2200" b="1" dirty="0">
                <a:solidFill>
                  <a:srgbClr val="0033CC"/>
                </a:solidFill>
                <a:latin typeface="Verdana" panose="020B0604030504040204" pitchFamily="34" charset="0"/>
                <a:ea typeface="Verdana" panose="020B0604030504040204" pitchFamily="34" charset="0"/>
                <a:cs typeface="Verdana" panose="020B0604030504040204" pitchFamily="34" charset="0"/>
              </a:rPr>
              <a:t> </a:t>
            </a:r>
            <a:r>
              <a:rPr kumimoji="1" lang="en-US" altLang="zh-CN" sz="2200" b="1" dirty="0" err="1">
                <a:solidFill>
                  <a:srgbClr val="0033CC"/>
                </a:solidFill>
                <a:latin typeface="Verdana" panose="020B0604030504040204" pitchFamily="34" charset="0"/>
                <a:ea typeface="Verdana" panose="020B0604030504040204" pitchFamily="34" charset="0"/>
                <a:cs typeface="Verdana" panose="020B0604030504040204" pitchFamily="34" charset="0"/>
              </a:rPr>
              <a:t>int</a:t>
            </a:r>
            <a:r>
              <a:rPr kumimoji="1" lang="en-US" altLang="zh-CN" sz="2200" b="1" dirty="0">
                <a:solidFill>
                  <a:srgbClr val="0033CC"/>
                </a:solidFill>
                <a:latin typeface="Verdana" panose="020B0604030504040204" pitchFamily="34" charset="0"/>
                <a:ea typeface="Verdana" panose="020B0604030504040204" pitchFamily="34" charset="0"/>
                <a:cs typeface="Verdana" panose="020B0604030504040204" pitchFamily="34" charset="0"/>
              </a:rPr>
              <a:t> </a:t>
            </a:r>
            <a:r>
              <a:rPr kumimoji="1" lang="en-US" altLang="zh-CN" sz="22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cost; </a:t>
            </a:r>
            <a:endParaRPr kumimoji="1" lang="en-US" altLang="zh-CN" sz="2200" dirty="0">
              <a:solidFill>
                <a:schemeClr val="accent6">
                  <a:lumMod val="50000"/>
                </a:schemeClr>
              </a:solidFill>
              <a:latin typeface="Verdana" panose="020B0604030504040204" pitchFamily="34" charset="0"/>
              <a:ea typeface="Verdana" panose="020B0604030504040204" pitchFamily="34" charset="0"/>
              <a:cs typeface="Verdana" panose="020B0604030504040204" pitchFamily="34" charset="0"/>
            </a:endParaRPr>
          </a:p>
          <a:p>
            <a:pPr>
              <a:lnSpc>
                <a:spcPct val="150000"/>
              </a:lnSpc>
            </a:pPr>
            <a:r>
              <a:rPr kumimoji="1" lang="en-US" altLang="zh-CN" sz="22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r>
              <a:rPr kumimoji="1" lang="en-US" altLang="zh-CN" sz="2200" b="1" dirty="0">
                <a:solidFill>
                  <a:srgbClr val="FF0000"/>
                </a:solidFill>
                <a:latin typeface="Verdana" panose="020B0604030504040204" pitchFamily="34" charset="0"/>
                <a:ea typeface="Verdana" panose="020B0604030504040204" pitchFamily="34" charset="0"/>
                <a:cs typeface="Verdana" panose="020B0604030504040204" pitchFamily="34" charset="0"/>
              </a:rPr>
              <a:t>Edge</a:t>
            </a:r>
            <a:r>
              <a:rPr kumimoji="1" lang="en-US" altLang="zh-CN" sz="22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p>
        </p:txBody>
      </p:sp>
      <p:cxnSp>
        <p:nvCxnSpPr>
          <p:cNvPr id="5" name="直接连接符 4"/>
          <p:cNvCxnSpPr/>
          <p:nvPr/>
        </p:nvCxnSpPr>
        <p:spPr bwMode="auto">
          <a:xfrm>
            <a:off x="-3304" y="2954924"/>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791" y="1593257"/>
            <a:ext cx="4684568" cy="1151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836" y="944724"/>
            <a:ext cx="4736523" cy="68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7823873" y="1072540"/>
            <a:ext cx="1320635" cy="1069319"/>
          </a:xfrm>
          <a:prstGeom prst="rect">
            <a:avLst/>
          </a:prstGeom>
        </p:spPr>
        <p:txBody>
          <a:bodyPr wrap="none">
            <a:noAutofit/>
          </a:bodyPr>
          <a:lstStyle/>
          <a:p>
            <a:pPr algn="ctr">
              <a:lnSpc>
                <a:spcPct val="130000"/>
              </a:lnSpc>
            </a:pPr>
            <a:r>
              <a:rPr lang="en-US" altLang="zh-CN" sz="2400" b="1">
                <a:solidFill>
                  <a:srgbClr val="FF0000"/>
                </a:solidFill>
                <a:latin typeface="Verdana" panose="020B0604030504040204" pitchFamily="34" charset="0"/>
                <a:ea typeface="微软雅黑" panose="020B0503020204020204" pitchFamily="34" charset="-122"/>
                <a:cs typeface="Verdana" panose="020B0604030504040204" pitchFamily="34" charset="0"/>
              </a:rPr>
              <a:t>edges</a:t>
            </a:r>
          </a:p>
          <a:p>
            <a:pPr algn="ctr">
              <a:lnSpc>
                <a:spcPct val="130000"/>
              </a:lnSpc>
            </a:pPr>
            <a:r>
              <a:rPr lang="en-US" altLang="zh-CN" sz="2400" b="1">
                <a:solidFill>
                  <a:srgbClr val="FF0000"/>
                </a:solidFill>
                <a:latin typeface="Verdana" panose="020B0604030504040204" pitchFamily="34" charset="0"/>
                <a:ea typeface="微软雅黑" panose="020B0503020204020204" pitchFamily="34" charset="-122"/>
                <a:cs typeface="Verdana" panose="020B0604030504040204" pitchFamily="34" charset="0"/>
              </a:rPr>
              <a:t> </a:t>
            </a:r>
            <a:r>
              <a:rPr lang="zh-CN" altLang="en-US" sz="2400" b="1">
                <a:solidFill>
                  <a:srgbClr val="FF0000"/>
                </a:solidFill>
                <a:latin typeface="Verdana" panose="020B0604030504040204" pitchFamily="34" charset="0"/>
                <a:ea typeface="微软雅黑" panose="020B0503020204020204" pitchFamily="34" charset="-122"/>
                <a:cs typeface="Verdana" panose="020B0604030504040204" pitchFamily="34" charset="0"/>
              </a:rPr>
              <a:t>数组</a:t>
            </a:r>
            <a:endParaRPr lang="zh-CN" altLang="en-US" b="1">
              <a:solidFill>
                <a:srgbClr val="FF0000"/>
              </a:solidFill>
            </a:endParaRPr>
          </a:p>
        </p:txBody>
      </p:sp>
    </p:spTree>
    <p:extLst>
      <p:ext uri="{BB962C8B-B14F-4D97-AF65-F5344CB8AC3E}">
        <p14:creationId xmlns:p14="http://schemas.microsoft.com/office/powerpoint/2010/main" val="4843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left)">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ipe(left)">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Text Box 32"/>
          <p:cNvSpPr txBox="1">
            <a:spLocks noChangeArrowheads="1"/>
          </p:cNvSpPr>
          <p:nvPr/>
        </p:nvSpPr>
        <p:spPr bwMode="auto">
          <a:xfrm>
            <a:off x="0" y="1"/>
            <a:ext cx="9143999" cy="6858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mj-lt"/>
            </a:endParaRPr>
          </a:p>
        </p:txBody>
      </p:sp>
      <p:sp>
        <p:nvSpPr>
          <p:cNvPr id="5" name="Rectangle 29"/>
          <p:cNvSpPr>
            <a:spLocks noChangeArrowheads="1"/>
          </p:cNvSpPr>
          <p:nvPr/>
        </p:nvSpPr>
        <p:spPr bwMode="auto">
          <a:xfrm>
            <a:off x="107950" y="115888"/>
            <a:ext cx="896461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charset="-122"/>
              </a:defRPr>
            </a:lvl1pPr>
            <a:lvl2pPr marL="800100" indent="-342900" eaLnBrk="0" hangingPunct="0">
              <a:defRPr>
                <a:solidFill>
                  <a:schemeClr val="tx1"/>
                </a:solidFill>
                <a:latin typeface="Arial" charset="0"/>
                <a:ea typeface="宋体" charset="-122"/>
              </a:defRPr>
            </a:lvl2pPr>
            <a:lvl3pPr marL="1257300" indent="-342900" eaLnBrk="0" hangingPunct="0">
              <a:defRPr>
                <a:solidFill>
                  <a:schemeClr val="tx1"/>
                </a:solidFill>
                <a:latin typeface="Arial" charset="0"/>
                <a:ea typeface="宋体" charset="-122"/>
              </a:defRPr>
            </a:lvl3pPr>
            <a:lvl4pPr marL="1714500" indent="-342900" eaLnBrk="0" hangingPunct="0">
              <a:defRPr>
                <a:solidFill>
                  <a:schemeClr val="tx1"/>
                </a:solidFill>
                <a:latin typeface="Arial" charset="0"/>
                <a:ea typeface="宋体" charset="-122"/>
              </a:defRPr>
            </a:lvl4pPr>
            <a:lvl5pPr marL="2171700" indent="-342900" eaLnBrk="0" hangingPunct="0">
              <a:defRPr>
                <a:solidFill>
                  <a:schemeClr val="tx1"/>
                </a:solidFill>
                <a:latin typeface="Arial" charset="0"/>
                <a:ea typeface="宋体" charset="-122"/>
              </a:defRPr>
            </a:lvl5pPr>
            <a:lvl6pPr marL="2628900" indent="-342900" eaLnBrk="0" fontAlgn="base" hangingPunct="0">
              <a:spcBef>
                <a:spcPct val="0"/>
              </a:spcBef>
              <a:spcAft>
                <a:spcPct val="0"/>
              </a:spcAft>
              <a:defRPr>
                <a:solidFill>
                  <a:schemeClr val="tx1"/>
                </a:solidFill>
                <a:latin typeface="Arial" charset="0"/>
                <a:ea typeface="宋体" charset="-122"/>
              </a:defRPr>
            </a:lvl6pPr>
            <a:lvl7pPr marL="3086100" indent="-342900" eaLnBrk="0" fontAlgn="base" hangingPunct="0">
              <a:spcBef>
                <a:spcPct val="0"/>
              </a:spcBef>
              <a:spcAft>
                <a:spcPct val="0"/>
              </a:spcAft>
              <a:defRPr>
                <a:solidFill>
                  <a:schemeClr val="tx1"/>
                </a:solidFill>
                <a:latin typeface="Arial" charset="0"/>
                <a:ea typeface="宋体" charset="-122"/>
              </a:defRPr>
            </a:lvl7pPr>
            <a:lvl8pPr marL="3543300" indent="-342900" eaLnBrk="0" fontAlgn="base" hangingPunct="0">
              <a:spcBef>
                <a:spcPct val="0"/>
              </a:spcBef>
              <a:spcAft>
                <a:spcPct val="0"/>
              </a:spcAft>
              <a:defRPr>
                <a:solidFill>
                  <a:schemeClr val="tx1"/>
                </a:solidFill>
                <a:latin typeface="Arial" charset="0"/>
                <a:ea typeface="宋体" charset="-122"/>
              </a:defRPr>
            </a:lvl8pPr>
            <a:lvl9pPr marL="4000500" indent="-342900" eaLnBrk="0" fontAlgn="base" hangingPunct="0">
              <a:spcBef>
                <a:spcPct val="0"/>
              </a:spcBef>
              <a:spcAft>
                <a:spcPct val="0"/>
              </a:spcAft>
              <a:defRPr>
                <a:solidFill>
                  <a:schemeClr val="tx1"/>
                </a:solidFill>
                <a:latin typeface="Arial" charset="0"/>
                <a:ea typeface="宋体" charset="-122"/>
              </a:defRPr>
            </a:lvl9pPr>
          </a:lstStyle>
          <a:p>
            <a:pPr marL="0" indent="0">
              <a:lnSpc>
                <a:spcPct val="120000"/>
              </a:lnSpc>
              <a:spcBef>
                <a:spcPts val="0"/>
              </a:spcBef>
              <a:buClr>
                <a:schemeClr val="tx1"/>
              </a:buClr>
              <a:buSzPct val="100000"/>
              <a:defRPr/>
            </a:pPr>
            <a:r>
              <a:rPr lang="zh-CN" altLang="en-US" sz="2400" dirty="0">
                <a:latin typeface="Verdana" panose="020B0604030504040204" pitchFamily="34" charset="0"/>
                <a:ea typeface="微软雅黑" panose="020B0503020204020204" pitchFamily="34" charset="-122"/>
                <a:cs typeface="Verdana" panose="020B0604030504040204" pitchFamily="34" charset="0"/>
              </a:rPr>
              <a:t>对</a:t>
            </a:r>
            <a:r>
              <a:rPr lang="en-US" altLang="zh-CN" sz="2400" dirty="0" err="1">
                <a:latin typeface="Verdana" panose="020B0604030504040204" pitchFamily="34" charset="0"/>
                <a:ea typeface="微软雅黑" panose="020B0503020204020204" pitchFamily="34" charset="-122"/>
                <a:cs typeface="Verdana" panose="020B0604030504040204" pitchFamily="34" charset="0"/>
              </a:rPr>
              <a:t>i</a:t>
            </a:r>
            <a:r>
              <a:rPr lang="en-US" altLang="zh-CN" sz="2400" dirty="0" err="1">
                <a:latin typeface="Verdana" panose="020B0604030504040204" pitchFamily="34" charset="0"/>
                <a:ea typeface="微软雅黑" panose="020B0503020204020204" pitchFamily="34" charset="-122"/>
                <a:cs typeface="Verdana" panose="020B0604030504040204" pitchFamily="34" charset="0"/>
                <a:sym typeface="Symbol" pitchFamily="18" charset="2"/>
              </a:rPr>
              <a:t></a:t>
            </a:r>
            <a:r>
              <a:rPr lang="en-US" altLang="zh-CN" sz="2400" err="1">
                <a:latin typeface="Verdana" panose="020B0604030504040204" pitchFamily="34" charset="0"/>
                <a:ea typeface="微软雅黑" panose="020B0503020204020204" pitchFamily="34" charset="-122"/>
                <a:cs typeface="Verdana" panose="020B0604030504040204" pitchFamily="34" charset="0"/>
              </a:rPr>
              <a:t>V-U</a:t>
            </a:r>
            <a:r>
              <a:rPr lang="zh-CN" altLang="en-US" sz="2400">
                <a:latin typeface="Verdana" panose="020B0604030504040204" pitchFamily="34" charset="0"/>
                <a:ea typeface="微软雅黑" panose="020B0503020204020204" pitchFamily="34" charset="-122"/>
                <a:cs typeface="Verdana" panose="020B0604030504040204" pitchFamily="34" charset="0"/>
              </a:rPr>
              <a:t>，</a:t>
            </a:r>
            <a:r>
              <a:rPr lang="en-US" altLang="zh-CN" sz="2400">
                <a:latin typeface="Verdana" panose="020B0604030504040204" pitchFamily="34" charset="0"/>
                <a:ea typeface="微软雅黑" panose="020B0503020204020204" pitchFamily="34" charset="-122"/>
                <a:cs typeface="Verdana" panose="020B0604030504040204" pitchFamily="34" charset="0"/>
              </a:rPr>
              <a:t>edges</a:t>
            </a:r>
            <a:r>
              <a:rPr lang="zh-CN" altLang="en-US" sz="2400">
                <a:latin typeface="Verdana" panose="020B0604030504040204" pitchFamily="34" charset="0"/>
                <a:ea typeface="微软雅黑" panose="020B0503020204020204" pitchFamily="34" charset="-122"/>
                <a:cs typeface="Verdana" panose="020B0604030504040204" pitchFamily="34" charset="0"/>
              </a:rPr>
              <a:t>数</a:t>
            </a:r>
            <a:r>
              <a:rPr lang="zh-CN" altLang="en-US" sz="2400" dirty="0">
                <a:latin typeface="Verdana" panose="020B0604030504040204" pitchFamily="34" charset="0"/>
                <a:ea typeface="微软雅黑" panose="020B0503020204020204" pitchFamily="34" charset="-122"/>
                <a:cs typeface="Verdana" panose="020B0604030504040204" pitchFamily="34" charset="0"/>
              </a:rPr>
              <a:t>组中的</a:t>
            </a:r>
            <a:r>
              <a:rPr lang="zh-CN" altLang="en-US" sz="2400">
                <a:latin typeface="Verdana" panose="020B0604030504040204" pitchFamily="34" charset="0"/>
                <a:ea typeface="微软雅黑" panose="020B0503020204020204" pitchFamily="34" charset="-122"/>
                <a:cs typeface="Verdana" panose="020B0604030504040204" pitchFamily="34" charset="0"/>
              </a:rPr>
              <a:t>元素含义</a:t>
            </a:r>
            <a:endParaRPr lang="zh-CN" altLang="en-US" sz="2400" dirty="0">
              <a:latin typeface="Verdana" panose="020B0604030504040204" pitchFamily="34" charset="0"/>
              <a:ea typeface="微软雅黑" panose="020B0503020204020204" pitchFamily="34" charset="-122"/>
              <a:cs typeface="Verdana" panose="020B0604030504040204" pitchFamily="34" charset="0"/>
            </a:endParaRPr>
          </a:p>
          <a:p>
            <a:pPr marL="0" indent="-468313">
              <a:lnSpc>
                <a:spcPct val="120000"/>
              </a:lnSpc>
              <a:spcBef>
                <a:spcPts val="0"/>
              </a:spcBef>
              <a:buClr>
                <a:schemeClr val="tx1"/>
              </a:buClr>
              <a:buSzPct val="60000"/>
              <a:buFont typeface="Wingdings" panose="05000000000000000000" pitchFamily="2" charset="2"/>
              <a:buChar char="l"/>
              <a:defRPr/>
            </a:pPr>
            <a:r>
              <a:rPr lang="en-US" altLang="zh-CN" sz="2400">
                <a:latin typeface="Verdana" panose="020B0604030504040204" pitchFamily="34" charset="0"/>
                <a:ea typeface="微软雅黑" panose="020B0503020204020204" pitchFamily="34" charset="-122"/>
                <a:cs typeface="Verdana" panose="020B0604030504040204" pitchFamily="34" charset="0"/>
              </a:rPr>
              <a:t>edges[i</a:t>
            </a:r>
            <a:r>
              <a:rPr lang="en-US" altLang="zh-CN" sz="2400" dirty="0">
                <a:latin typeface="Verdana" panose="020B0604030504040204" pitchFamily="34" charset="0"/>
                <a:ea typeface="微软雅黑" panose="020B0503020204020204" pitchFamily="34" charset="-122"/>
                <a:cs typeface="Verdana" panose="020B0604030504040204" pitchFamily="34" charset="0"/>
              </a:rPr>
              <a:t>].vex </a:t>
            </a:r>
            <a:r>
              <a:rPr lang="en-US" altLang="zh-CN" sz="2400">
                <a:latin typeface="Verdana" panose="020B0604030504040204" pitchFamily="34" charset="0"/>
                <a:ea typeface="微软雅黑" panose="020B0503020204020204" pitchFamily="34" charset="-122"/>
                <a:cs typeface="Verdana" panose="020B0604030504040204" pitchFamily="34" charset="0"/>
              </a:rPr>
              <a:t>= k (k</a:t>
            </a:r>
            <a:r>
              <a:rPr lang="en-US" altLang="zh-CN" sz="2400">
                <a:latin typeface="Verdana" panose="020B0604030504040204" pitchFamily="34" charset="0"/>
                <a:ea typeface="微软雅黑" panose="020B0503020204020204" pitchFamily="34" charset="-122"/>
                <a:cs typeface="Verdana" panose="020B0604030504040204" pitchFamily="34" charset="0"/>
                <a:sym typeface="Symbol" pitchFamily="18" charset="2"/>
              </a:rPr>
              <a:t></a:t>
            </a:r>
            <a:r>
              <a:rPr lang="en-US" altLang="zh-CN" sz="2400" dirty="0" err="1">
                <a:latin typeface="Verdana" panose="020B0604030504040204" pitchFamily="34" charset="0"/>
                <a:ea typeface="微软雅黑" panose="020B0503020204020204" pitchFamily="34" charset="-122"/>
                <a:cs typeface="Verdana" panose="020B0604030504040204" pitchFamily="34" charset="0"/>
                <a:sym typeface="Symbol" pitchFamily="18" charset="2"/>
              </a:rPr>
              <a:t>U</a:t>
            </a:r>
            <a:r>
              <a:rPr lang="en-US" altLang="zh-CN" sz="2400" dirty="0">
                <a:latin typeface="Verdana" panose="020B0604030504040204" pitchFamily="34" charset="0"/>
                <a:ea typeface="微软雅黑" panose="020B0503020204020204" pitchFamily="34" charset="-122"/>
                <a:cs typeface="Verdana" panose="020B0604030504040204" pitchFamily="34" charset="0"/>
                <a:sym typeface="Symbol" pitchFamily="18" charset="2"/>
              </a:rPr>
              <a:t>) </a:t>
            </a:r>
            <a:endParaRPr lang="en-US" altLang="zh-CN" sz="2400" dirty="0">
              <a:latin typeface="Verdana" panose="020B0604030504040204" pitchFamily="34" charset="0"/>
              <a:ea typeface="微软雅黑" panose="020B0503020204020204" pitchFamily="34" charset="-122"/>
              <a:cs typeface="Verdana" panose="020B0604030504040204" pitchFamily="34" charset="0"/>
            </a:endParaRPr>
          </a:p>
          <a:p>
            <a:pPr marL="946800" lvl="1" indent="-468000">
              <a:lnSpc>
                <a:spcPct val="120000"/>
              </a:lnSpc>
              <a:spcBef>
                <a:spcPts val="0"/>
              </a:spcBef>
              <a:buClr>
                <a:schemeClr val="tx1"/>
              </a:buClr>
              <a:buSzPct val="70000"/>
              <a:buFont typeface="Wingdings" panose="05000000000000000000" pitchFamily="2" charset="2"/>
              <a:buChar char="£"/>
              <a:defRPr/>
            </a:pPr>
            <a:r>
              <a:rPr lang="zh-CN" altLang="en-US" sz="2400">
                <a:latin typeface="Verdana" panose="020B0604030504040204" pitchFamily="34" charset="0"/>
                <a:ea typeface="微软雅黑" panose="020B0503020204020204" pitchFamily="34" charset="-122"/>
                <a:cs typeface="Verdana" panose="020B0604030504040204" pitchFamily="34" charset="0"/>
              </a:rPr>
              <a:t>边（</a:t>
            </a:r>
            <a:r>
              <a:rPr lang="en-US" altLang="zh-CN" sz="2400" dirty="0" err="1">
                <a:latin typeface="Verdana" panose="020B0604030504040204" pitchFamily="34" charset="0"/>
                <a:ea typeface="微软雅黑" panose="020B0503020204020204" pitchFamily="34" charset="-122"/>
                <a:cs typeface="Verdana" panose="020B0604030504040204" pitchFamily="34" charset="0"/>
              </a:rPr>
              <a:t>i</a:t>
            </a:r>
            <a:r>
              <a:rPr lang="en-US" altLang="zh-CN" sz="2400">
                <a:latin typeface="Verdana" panose="020B0604030504040204" pitchFamily="34" charset="0"/>
                <a:ea typeface="微软雅黑" panose="020B0503020204020204" pitchFamily="34" charset="-122"/>
                <a:cs typeface="Verdana" panose="020B0604030504040204" pitchFamily="34" charset="0"/>
              </a:rPr>
              <a:t>, k</a:t>
            </a:r>
            <a:r>
              <a:rPr lang="zh-CN" altLang="en-US" sz="2400">
                <a:latin typeface="Verdana" panose="020B0604030504040204" pitchFamily="34" charset="0"/>
                <a:ea typeface="微软雅黑" panose="020B0503020204020204" pitchFamily="34" charset="-122"/>
                <a:cs typeface="Verdana" panose="020B0604030504040204" pitchFamily="34" charset="0"/>
              </a:rPr>
              <a:t>）是 </a:t>
            </a:r>
            <a:r>
              <a:rPr lang="en-US" altLang="zh-CN" sz="2400" dirty="0" err="1">
                <a:latin typeface="Verdana" panose="020B0604030504040204" pitchFamily="34" charset="0"/>
                <a:ea typeface="微软雅黑" panose="020B0503020204020204" pitchFamily="34" charset="-122"/>
                <a:cs typeface="Verdana" panose="020B0604030504040204" pitchFamily="34" charset="0"/>
              </a:rPr>
              <a:t>i</a:t>
            </a:r>
            <a:r>
              <a:rPr lang="en-US" altLang="zh-CN" sz="2400" dirty="0">
                <a:latin typeface="Verdana" panose="020B0604030504040204" pitchFamily="34" charset="0"/>
                <a:ea typeface="微软雅黑" panose="020B0503020204020204" pitchFamily="34" charset="-122"/>
                <a:cs typeface="Verdana" panose="020B0604030504040204" pitchFamily="34" charset="0"/>
              </a:rPr>
              <a:t> </a:t>
            </a:r>
            <a:r>
              <a:rPr lang="zh-CN" altLang="en-US" sz="2400" dirty="0">
                <a:latin typeface="Verdana" panose="020B0604030504040204" pitchFamily="34" charset="0"/>
                <a:ea typeface="微软雅黑" panose="020B0503020204020204" pitchFamily="34" charset="-122"/>
                <a:cs typeface="Verdana" panose="020B0604030504040204" pitchFamily="34" charset="0"/>
              </a:rPr>
              <a:t>到 </a:t>
            </a:r>
            <a:r>
              <a:rPr lang="en-US" altLang="zh-CN" sz="2400" dirty="0">
                <a:latin typeface="Verdana" panose="020B0604030504040204" pitchFamily="34" charset="0"/>
                <a:ea typeface="微软雅黑" panose="020B0503020204020204" pitchFamily="34" charset="-122"/>
                <a:cs typeface="Verdana" panose="020B0604030504040204" pitchFamily="34" charset="0"/>
              </a:rPr>
              <a:t>U </a:t>
            </a:r>
            <a:r>
              <a:rPr lang="zh-CN" altLang="en-US" sz="2400" dirty="0">
                <a:latin typeface="Verdana" panose="020B0604030504040204" pitchFamily="34" charset="0"/>
                <a:ea typeface="微软雅黑" panose="020B0503020204020204" pitchFamily="34" charset="-122"/>
                <a:cs typeface="Verdana" panose="020B0604030504040204" pitchFamily="34" charset="0"/>
              </a:rPr>
              <a:t>中各顶点的“权最小边”</a:t>
            </a:r>
            <a:endParaRPr lang="zh-CN" altLang="en-US" sz="2400" dirty="0">
              <a:latin typeface="Verdana" panose="020B0604030504040204" pitchFamily="34" charset="0"/>
              <a:ea typeface="微软雅黑" panose="020B0503020204020204" pitchFamily="34" charset="-122"/>
              <a:cs typeface="Verdana" panose="020B0604030504040204" pitchFamily="34" charset="0"/>
              <a:sym typeface="Symbol" pitchFamily="18" charset="2"/>
            </a:endParaRPr>
          </a:p>
          <a:p>
            <a:pPr marL="0" indent="-468313">
              <a:lnSpc>
                <a:spcPct val="120000"/>
              </a:lnSpc>
              <a:spcBef>
                <a:spcPts val="0"/>
              </a:spcBef>
              <a:buClr>
                <a:schemeClr val="tx1"/>
              </a:buClr>
              <a:buSzPct val="60000"/>
              <a:buFont typeface="Wingdings" panose="05000000000000000000" pitchFamily="2" charset="2"/>
              <a:buChar char="l"/>
              <a:defRPr/>
            </a:pPr>
            <a:r>
              <a:rPr lang="en-US" altLang="zh-CN" sz="2400">
                <a:latin typeface="Verdana" panose="020B0604030504040204" pitchFamily="34" charset="0"/>
                <a:ea typeface="微软雅黑" panose="020B0503020204020204" pitchFamily="34" charset="-122"/>
                <a:cs typeface="Verdana" panose="020B0604030504040204" pitchFamily="34" charset="0"/>
              </a:rPr>
              <a:t>edges[i</a:t>
            </a:r>
            <a:r>
              <a:rPr lang="en-US" altLang="zh-CN" sz="2400" dirty="0">
                <a:latin typeface="Verdana" panose="020B0604030504040204" pitchFamily="34" charset="0"/>
                <a:ea typeface="微软雅黑" panose="020B0503020204020204" pitchFamily="34" charset="-122"/>
                <a:cs typeface="Verdana" panose="020B0604030504040204" pitchFamily="34" charset="0"/>
              </a:rPr>
              <a:t>].cost </a:t>
            </a:r>
            <a:endParaRPr lang="zh-CN" altLang="en-US" sz="2400" dirty="0">
              <a:latin typeface="Verdana" panose="020B0604030504040204" pitchFamily="34" charset="0"/>
              <a:ea typeface="微软雅黑" panose="020B0503020204020204" pitchFamily="34" charset="-122"/>
              <a:cs typeface="Verdana" panose="020B0604030504040204" pitchFamily="34" charset="0"/>
            </a:endParaRPr>
          </a:p>
          <a:p>
            <a:pPr marL="946800" lvl="1" indent="-468000">
              <a:lnSpc>
                <a:spcPct val="120000"/>
              </a:lnSpc>
              <a:spcBef>
                <a:spcPts val="0"/>
              </a:spcBef>
              <a:buClr>
                <a:schemeClr val="tx1"/>
              </a:buClr>
              <a:buSzPct val="70000"/>
              <a:buFont typeface="Wingdings" panose="05000000000000000000" pitchFamily="2" charset="2"/>
              <a:buChar char="£"/>
              <a:defRPr/>
            </a:pPr>
            <a:r>
              <a:rPr lang="zh-CN" altLang="en-US" sz="2400" dirty="0">
                <a:latin typeface="Verdana" panose="020B0604030504040204" pitchFamily="34" charset="0"/>
                <a:ea typeface="微软雅黑" panose="020B0503020204020204" pitchFamily="34" charset="-122"/>
                <a:cs typeface="Verdana" panose="020B0604030504040204" pitchFamily="34" charset="0"/>
              </a:rPr>
              <a:t>存放 </a:t>
            </a:r>
            <a:r>
              <a:rPr lang="en-US" altLang="zh-CN" sz="2400" dirty="0" err="1">
                <a:latin typeface="Verdana" panose="020B0604030504040204" pitchFamily="34" charset="0"/>
                <a:ea typeface="微软雅黑" panose="020B0503020204020204" pitchFamily="34" charset="-122"/>
                <a:cs typeface="Verdana" panose="020B0604030504040204" pitchFamily="34" charset="0"/>
              </a:rPr>
              <a:t>i</a:t>
            </a:r>
            <a:r>
              <a:rPr lang="en-US" altLang="zh-CN" sz="2400" dirty="0">
                <a:latin typeface="Verdana" panose="020B0604030504040204" pitchFamily="34" charset="0"/>
                <a:ea typeface="微软雅黑" panose="020B0503020204020204" pitchFamily="34" charset="-122"/>
                <a:cs typeface="Verdana" panose="020B0604030504040204" pitchFamily="34" charset="0"/>
              </a:rPr>
              <a:t> </a:t>
            </a:r>
            <a:r>
              <a:rPr lang="zh-CN" altLang="en-US" sz="2400" dirty="0">
                <a:latin typeface="Verdana" panose="020B0604030504040204" pitchFamily="34" charset="0"/>
                <a:ea typeface="微软雅黑" panose="020B0503020204020204" pitchFamily="34" charset="-122"/>
                <a:cs typeface="Verdana" panose="020B0604030504040204" pitchFamily="34" charset="0"/>
              </a:rPr>
              <a:t>到 </a:t>
            </a:r>
            <a:r>
              <a:rPr lang="en-US" altLang="zh-CN" sz="2400" dirty="0">
                <a:latin typeface="Verdana" panose="020B0604030504040204" pitchFamily="34" charset="0"/>
                <a:ea typeface="微软雅黑" panose="020B0503020204020204" pitchFamily="34" charset="-122"/>
                <a:cs typeface="Verdana" panose="020B0604030504040204" pitchFamily="34" charset="0"/>
              </a:rPr>
              <a:t>U </a:t>
            </a:r>
            <a:r>
              <a:rPr lang="zh-CN" altLang="en-US" sz="2400" dirty="0">
                <a:latin typeface="Verdana" panose="020B0604030504040204" pitchFamily="34" charset="0"/>
                <a:ea typeface="微软雅黑" panose="020B0503020204020204" pitchFamily="34" charset="-122"/>
                <a:cs typeface="Verdana" panose="020B0604030504040204" pitchFamily="34" charset="0"/>
              </a:rPr>
              <a:t>中当前各顶点的最小权重</a:t>
            </a:r>
          </a:p>
        </p:txBody>
      </p:sp>
      <p:grpSp>
        <p:nvGrpSpPr>
          <p:cNvPr id="6" name="Group 153"/>
          <p:cNvGrpSpPr>
            <a:grpSpLocks/>
          </p:cNvGrpSpPr>
          <p:nvPr/>
        </p:nvGrpSpPr>
        <p:grpSpPr bwMode="auto">
          <a:xfrm>
            <a:off x="105685" y="4534355"/>
            <a:ext cx="6149975" cy="477838"/>
            <a:chOff x="204" y="2902"/>
            <a:chExt cx="3874" cy="301"/>
          </a:xfrm>
        </p:grpSpPr>
        <p:sp>
          <p:nvSpPr>
            <p:cNvPr id="9" name="Text Box 27"/>
            <p:cNvSpPr txBox="1">
              <a:spLocks noChangeArrowheads="1"/>
            </p:cNvSpPr>
            <p:nvPr/>
          </p:nvSpPr>
          <p:spPr bwMode="auto">
            <a:xfrm>
              <a:off x="204" y="2902"/>
              <a:ext cx="15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dirty="0">
                  <a:solidFill>
                    <a:schemeClr val="bg2">
                      <a:lumMod val="10000"/>
                    </a:schemeClr>
                  </a:solidFill>
                  <a:latin typeface="Verdana" pitchFamily="34" charset="0"/>
                </a:rPr>
                <a:t>U</a:t>
              </a:r>
              <a:r>
                <a:rPr kumimoji="1" lang="en-US" altLang="zh-CN" sz="2400" b="1">
                  <a:solidFill>
                    <a:schemeClr val="bg2">
                      <a:lumMod val="10000"/>
                    </a:schemeClr>
                  </a:solidFill>
                  <a:latin typeface="Verdana" pitchFamily="34" charset="0"/>
                </a:rPr>
                <a:t>={</a:t>
              </a:r>
              <a:r>
                <a:rPr kumimoji="1" lang="en-US" altLang="zh-CN" sz="2400" b="1">
                  <a:solidFill>
                    <a:srgbClr val="0000CC"/>
                  </a:solidFill>
                  <a:latin typeface="Verdana" pitchFamily="34" charset="0"/>
                </a:rPr>
                <a:t>V</a:t>
              </a:r>
              <a:r>
                <a:rPr kumimoji="1" lang="en-US" altLang="zh-CN" sz="3200" b="1" baseline="-25000">
                  <a:solidFill>
                    <a:srgbClr val="0000CC"/>
                  </a:solidFill>
                  <a:latin typeface="Verdana" pitchFamily="34" charset="0"/>
                </a:rPr>
                <a:t>0</a:t>
              </a:r>
              <a:r>
                <a:rPr kumimoji="1" lang="en-US" altLang="zh-CN" sz="2400" b="1">
                  <a:solidFill>
                    <a:schemeClr val="bg2">
                      <a:lumMod val="10000"/>
                    </a:schemeClr>
                  </a:solidFill>
                  <a:latin typeface="Verdana" pitchFamily="34" charset="0"/>
                </a:rPr>
                <a:t>}</a:t>
              </a:r>
              <a:endParaRPr kumimoji="1" lang="en-US" altLang="zh-CN" sz="2400" b="1" dirty="0">
                <a:solidFill>
                  <a:schemeClr val="bg2">
                    <a:lumMod val="10000"/>
                  </a:schemeClr>
                </a:solidFill>
                <a:latin typeface="Verdana" pitchFamily="34" charset="0"/>
              </a:endParaRPr>
            </a:p>
          </p:txBody>
        </p:sp>
        <p:sp>
          <p:nvSpPr>
            <p:cNvPr id="10" name="Text Box 30"/>
            <p:cNvSpPr txBox="1">
              <a:spLocks noChangeArrowheads="1"/>
            </p:cNvSpPr>
            <p:nvPr/>
          </p:nvSpPr>
          <p:spPr bwMode="auto">
            <a:xfrm>
              <a:off x="1112" y="2902"/>
              <a:ext cx="2966"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dirty="0">
                  <a:solidFill>
                    <a:schemeClr val="bg2">
                      <a:lumMod val="10000"/>
                    </a:schemeClr>
                  </a:solidFill>
                  <a:latin typeface="Verdana" pitchFamily="34" charset="0"/>
                </a:rPr>
                <a:t>V-U</a:t>
              </a:r>
              <a:r>
                <a:rPr kumimoji="1" lang="en-US" altLang="zh-CN" sz="2400" b="1">
                  <a:solidFill>
                    <a:schemeClr val="bg2">
                      <a:lumMod val="10000"/>
                    </a:schemeClr>
                  </a:solidFill>
                  <a:latin typeface="Verdana" pitchFamily="34" charset="0"/>
                </a:rPr>
                <a:t>={ </a:t>
              </a:r>
              <a:r>
                <a:rPr kumimoji="1" lang="en-US" altLang="zh-CN" sz="2400" b="1">
                  <a:solidFill>
                    <a:srgbClr val="0000CC"/>
                  </a:solidFill>
                  <a:latin typeface="Verdana" pitchFamily="34" charset="0"/>
                </a:rPr>
                <a:t>V</a:t>
              </a:r>
              <a:r>
                <a:rPr kumimoji="1" lang="en-US" altLang="zh-CN" sz="3200" b="1" baseline="-25000">
                  <a:solidFill>
                    <a:srgbClr val="0000CC"/>
                  </a:solidFill>
                  <a:latin typeface="Verdana" pitchFamily="34" charset="0"/>
                </a:rPr>
                <a:t>1</a:t>
              </a:r>
              <a:r>
                <a:rPr kumimoji="1" lang="en-US" altLang="zh-CN" sz="2400" b="1">
                  <a:solidFill>
                    <a:srgbClr val="0000CC"/>
                  </a:solidFill>
                  <a:latin typeface="Verdana" pitchFamily="34" charset="0"/>
                </a:rPr>
                <a:t>, V</a:t>
              </a:r>
              <a:r>
                <a:rPr kumimoji="1" lang="en-US" altLang="zh-CN" sz="3200" b="1" baseline="-25000">
                  <a:solidFill>
                    <a:srgbClr val="0000CC"/>
                  </a:solidFill>
                  <a:latin typeface="Verdana" pitchFamily="34" charset="0"/>
                </a:rPr>
                <a:t>2</a:t>
              </a:r>
              <a:r>
                <a:rPr kumimoji="1" lang="en-US" altLang="zh-CN" sz="2400" b="1">
                  <a:solidFill>
                    <a:srgbClr val="0000CC"/>
                  </a:solidFill>
                  <a:latin typeface="Verdana" pitchFamily="34" charset="0"/>
                </a:rPr>
                <a:t>, V</a:t>
              </a:r>
              <a:r>
                <a:rPr kumimoji="1" lang="en-US" altLang="zh-CN" sz="3200" b="1" baseline="-25000">
                  <a:solidFill>
                    <a:srgbClr val="0000CC"/>
                  </a:solidFill>
                  <a:latin typeface="Verdana" pitchFamily="34" charset="0"/>
                </a:rPr>
                <a:t>3</a:t>
              </a:r>
              <a:r>
                <a:rPr kumimoji="1" lang="en-US" altLang="zh-CN" sz="2400" b="1">
                  <a:solidFill>
                    <a:srgbClr val="0000CC"/>
                  </a:solidFill>
                  <a:latin typeface="Verdana" pitchFamily="34" charset="0"/>
                </a:rPr>
                <a:t>, V</a:t>
              </a:r>
              <a:r>
                <a:rPr kumimoji="1" lang="en-US" altLang="zh-CN" sz="3200" b="1" baseline="-25000">
                  <a:solidFill>
                    <a:srgbClr val="0000CC"/>
                  </a:solidFill>
                  <a:latin typeface="Verdana" pitchFamily="34" charset="0"/>
                </a:rPr>
                <a:t>4</a:t>
              </a:r>
              <a:r>
                <a:rPr kumimoji="1" lang="en-US" altLang="zh-CN" sz="2400" b="1">
                  <a:solidFill>
                    <a:srgbClr val="0000CC"/>
                  </a:solidFill>
                  <a:latin typeface="Verdana" pitchFamily="34" charset="0"/>
                </a:rPr>
                <a:t>, V</a:t>
              </a:r>
              <a:r>
                <a:rPr kumimoji="1" lang="en-US" altLang="zh-CN" sz="3200" b="1" baseline="-25000">
                  <a:solidFill>
                    <a:srgbClr val="0000CC"/>
                  </a:solidFill>
                  <a:latin typeface="Verdana" pitchFamily="34" charset="0"/>
                </a:rPr>
                <a:t>5</a:t>
              </a:r>
              <a:r>
                <a:rPr kumimoji="1" lang="en-US" altLang="zh-CN" sz="2400" b="1">
                  <a:latin typeface="Verdana" pitchFamily="34" charset="0"/>
                </a:rPr>
                <a:t> </a:t>
              </a:r>
              <a:r>
                <a:rPr kumimoji="1" lang="en-US" altLang="zh-CN" sz="2400" b="1" dirty="0">
                  <a:solidFill>
                    <a:schemeClr val="bg2">
                      <a:lumMod val="10000"/>
                    </a:schemeClr>
                  </a:solidFill>
                  <a:latin typeface="Verdana" pitchFamily="34" charset="0"/>
                </a:rPr>
                <a:t>}</a:t>
              </a:r>
            </a:p>
          </p:txBody>
        </p:sp>
      </p:grpSp>
      <p:sp>
        <p:nvSpPr>
          <p:cNvPr id="11" name="Rectangle 131"/>
          <p:cNvSpPr>
            <a:spLocks noChangeArrowheads="1"/>
          </p:cNvSpPr>
          <p:nvPr/>
        </p:nvSpPr>
        <p:spPr bwMode="auto">
          <a:xfrm>
            <a:off x="1265238" y="5549900"/>
            <a:ext cx="569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dirty="0">
                <a:solidFill>
                  <a:srgbClr val="0000CC"/>
                </a:solidFill>
                <a:latin typeface="+mj-lt"/>
              </a:rPr>
              <a:t> </a:t>
            </a:r>
            <a:endParaRPr kumimoji="1" lang="zh-CN" altLang="en-US" sz="2800" b="1" dirty="0">
              <a:solidFill>
                <a:srgbClr val="0000CC"/>
              </a:solidFill>
              <a:latin typeface="+mj-lt"/>
            </a:endParaRPr>
          </a:p>
        </p:txBody>
      </p:sp>
      <p:sp>
        <p:nvSpPr>
          <p:cNvPr id="12" name="Rectangle 132"/>
          <p:cNvSpPr>
            <a:spLocks noChangeArrowheads="1"/>
          </p:cNvSpPr>
          <p:nvPr/>
        </p:nvSpPr>
        <p:spPr bwMode="auto">
          <a:xfrm>
            <a:off x="2012950" y="5549900"/>
            <a:ext cx="569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dirty="0">
                <a:solidFill>
                  <a:srgbClr val="0000CC"/>
                </a:solidFill>
                <a:latin typeface="Verdana" panose="020B0604030504040204" pitchFamily="34" charset="0"/>
                <a:ea typeface="Verdana" panose="020B0604030504040204" pitchFamily="34" charset="0"/>
                <a:cs typeface="Verdana" panose="020B0604030504040204" pitchFamily="34" charset="0"/>
              </a:rPr>
              <a:t>0</a:t>
            </a:r>
            <a:endParaRPr kumimoji="1" lang="zh-CN" altLang="en-US" sz="2800" b="1" dirty="0">
              <a:solidFill>
                <a:srgbClr val="0000CC"/>
              </a:solidFill>
              <a:latin typeface="Verdana" panose="020B0604030504040204" pitchFamily="34" charset="0"/>
              <a:cs typeface="Verdana" panose="020B0604030504040204" pitchFamily="34" charset="0"/>
            </a:endParaRPr>
          </a:p>
        </p:txBody>
      </p:sp>
      <p:sp>
        <p:nvSpPr>
          <p:cNvPr id="13" name="Rectangle 133"/>
          <p:cNvSpPr>
            <a:spLocks noChangeArrowheads="1"/>
          </p:cNvSpPr>
          <p:nvPr/>
        </p:nvSpPr>
        <p:spPr bwMode="auto">
          <a:xfrm>
            <a:off x="2760663" y="5549900"/>
            <a:ext cx="569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a:solidFill>
                  <a:srgbClr val="0000CC"/>
                </a:solidFill>
                <a:latin typeface="Verdana" panose="020B0604030504040204" pitchFamily="34" charset="0"/>
                <a:ea typeface="Verdana" panose="020B0604030504040204" pitchFamily="34" charset="0"/>
                <a:cs typeface="Verdana" panose="020B0604030504040204" pitchFamily="34" charset="0"/>
              </a:rPr>
              <a:t>0</a:t>
            </a:r>
            <a:endParaRPr kumimoji="1" lang="zh-CN" altLang="en-US" sz="2800" b="1">
              <a:solidFill>
                <a:srgbClr val="0000CC"/>
              </a:solidFill>
              <a:latin typeface="Verdana" panose="020B0604030504040204" pitchFamily="34" charset="0"/>
              <a:cs typeface="Verdana" panose="020B0604030504040204" pitchFamily="34" charset="0"/>
            </a:endParaRPr>
          </a:p>
        </p:txBody>
      </p:sp>
      <p:sp>
        <p:nvSpPr>
          <p:cNvPr id="14" name="Rectangle 134"/>
          <p:cNvSpPr>
            <a:spLocks noChangeArrowheads="1"/>
          </p:cNvSpPr>
          <p:nvPr/>
        </p:nvSpPr>
        <p:spPr bwMode="auto">
          <a:xfrm>
            <a:off x="3508375" y="5549900"/>
            <a:ext cx="569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a:solidFill>
                  <a:srgbClr val="0000CC"/>
                </a:solidFill>
                <a:latin typeface="Verdana" panose="020B0604030504040204" pitchFamily="34" charset="0"/>
                <a:ea typeface="Verdana" panose="020B0604030504040204" pitchFamily="34" charset="0"/>
                <a:cs typeface="Verdana" panose="020B0604030504040204" pitchFamily="34" charset="0"/>
              </a:rPr>
              <a:t>0</a:t>
            </a:r>
            <a:endParaRPr kumimoji="1" lang="zh-CN" altLang="en-US" sz="2800" b="1">
              <a:solidFill>
                <a:srgbClr val="0000CC"/>
              </a:solidFill>
              <a:latin typeface="Verdana" panose="020B0604030504040204" pitchFamily="34" charset="0"/>
              <a:cs typeface="Verdana" panose="020B0604030504040204" pitchFamily="34" charset="0"/>
            </a:endParaRPr>
          </a:p>
        </p:txBody>
      </p:sp>
      <p:sp>
        <p:nvSpPr>
          <p:cNvPr id="15" name="Rectangle 135"/>
          <p:cNvSpPr>
            <a:spLocks noChangeArrowheads="1"/>
          </p:cNvSpPr>
          <p:nvPr/>
        </p:nvSpPr>
        <p:spPr bwMode="auto">
          <a:xfrm>
            <a:off x="4256088" y="5549900"/>
            <a:ext cx="569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a:solidFill>
                  <a:srgbClr val="0000CC"/>
                </a:solidFill>
                <a:latin typeface="Verdana" panose="020B0604030504040204" pitchFamily="34" charset="0"/>
                <a:ea typeface="Verdana" panose="020B0604030504040204" pitchFamily="34" charset="0"/>
                <a:cs typeface="Verdana" panose="020B0604030504040204" pitchFamily="34" charset="0"/>
              </a:rPr>
              <a:t>0</a:t>
            </a:r>
            <a:endParaRPr kumimoji="1" lang="zh-CN" altLang="en-US" sz="2800" b="1">
              <a:solidFill>
                <a:srgbClr val="0000CC"/>
              </a:solidFill>
              <a:latin typeface="Verdana" panose="020B0604030504040204" pitchFamily="34" charset="0"/>
              <a:cs typeface="Verdana" panose="020B0604030504040204" pitchFamily="34" charset="0"/>
            </a:endParaRPr>
          </a:p>
        </p:txBody>
      </p:sp>
      <p:sp>
        <p:nvSpPr>
          <p:cNvPr id="16" name="Rectangle 136"/>
          <p:cNvSpPr>
            <a:spLocks noChangeArrowheads="1"/>
          </p:cNvSpPr>
          <p:nvPr/>
        </p:nvSpPr>
        <p:spPr bwMode="auto">
          <a:xfrm>
            <a:off x="5003800" y="5549900"/>
            <a:ext cx="569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a:solidFill>
                  <a:srgbClr val="0000CC"/>
                </a:solidFill>
                <a:latin typeface="Verdana" panose="020B0604030504040204" pitchFamily="34" charset="0"/>
                <a:ea typeface="Verdana" panose="020B0604030504040204" pitchFamily="34" charset="0"/>
                <a:cs typeface="Verdana" panose="020B0604030504040204" pitchFamily="34" charset="0"/>
              </a:rPr>
              <a:t>0</a:t>
            </a:r>
            <a:endParaRPr kumimoji="1" lang="zh-CN" altLang="en-US" sz="2800" b="1">
              <a:solidFill>
                <a:srgbClr val="0000CC"/>
              </a:solidFill>
              <a:latin typeface="Verdana" panose="020B0604030504040204" pitchFamily="34" charset="0"/>
              <a:cs typeface="Verdana" panose="020B0604030504040204" pitchFamily="34" charset="0"/>
            </a:endParaRPr>
          </a:p>
        </p:txBody>
      </p:sp>
      <p:sp>
        <p:nvSpPr>
          <p:cNvPr id="17" name="Rectangle 140"/>
          <p:cNvSpPr>
            <a:spLocks noChangeArrowheads="1"/>
          </p:cNvSpPr>
          <p:nvPr/>
        </p:nvSpPr>
        <p:spPr bwMode="auto">
          <a:xfrm>
            <a:off x="1265238" y="6135688"/>
            <a:ext cx="5699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a:solidFill>
                  <a:srgbClr val="CC0000"/>
                </a:solidFill>
                <a:latin typeface="Verdana" panose="020B0604030504040204" pitchFamily="34" charset="0"/>
                <a:ea typeface="Verdana" panose="020B0604030504040204" pitchFamily="34" charset="0"/>
                <a:cs typeface="Verdana" panose="020B0604030504040204" pitchFamily="34" charset="0"/>
              </a:rPr>
              <a:t>0</a:t>
            </a:r>
            <a:endParaRPr kumimoji="1" lang="zh-CN" altLang="en-US" sz="2800" b="1">
              <a:solidFill>
                <a:srgbClr val="CC0000"/>
              </a:solidFill>
              <a:latin typeface="Verdana" panose="020B0604030504040204" pitchFamily="34" charset="0"/>
              <a:cs typeface="Verdana" panose="020B0604030504040204" pitchFamily="34" charset="0"/>
            </a:endParaRPr>
          </a:p>
        </p:txBody>
      </p:sp>
      <p:sp>
        <p:nvSpPr>
          <p:cNvPr id="18" name="Rectangle 141"/>
          <p:cNvSpPr>
            <a:spLocks noChangeArrowheads="1"/>
          </p:cNvSpPr>
          <p:nvPr/>
        </p:nvSpPr>
        <p:spPr bwMode="auto">
          <a:xfrm>
            <a:off x="2012950" y="6135688"/>
            <a:ext cx="569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a:solidFill>
                  <a:srgbClr val="CC0000"/>
                </a:solidFill>
                <a:latin typeface="Verdana" panose="020B0604030504040204" pitchFamily="34" charset="0"/>
                <a:ea typeface="Verdana" panose="020B0604030504040204" pitchFamily="34" charset="0"/>
                <a:cs typeface="Verdana" panose="020B0604030504040204" pitchFamily="34" charset="0"/>
              </a:rPr>
              <a:t>6</a:t>
            </a:r>
            <a:endParaRPr kumimoji="1" lang="zh-CN" altLang="en-US" sz="2800" b="1">
              <a:solidFill>
                <a:srgbClr val="CC0000"/>
              </a:solidFill>
              <a:latin typeface="Verdana" panose="020B0604030504040204" pitchFamily="34" charset="0"/>
              <a:cs typeface="Verdana" panose="020B0604030504040204" pitchFamily="34" charset="0"/>
            </a:endParaRPr>
          </a:p>
        </p:txBody>
      </p:sp>
      <p:sp>
        <p:nvSpPr>
          <p:cNvPr id="19" name="Rectangle 142"/>
          <p:cNvSpPr>
            <a:spLocks noChangeArrowheads="1"/>
          </p:cNvSpPr>
          <p:nvPr/>
        </p:nvSpPr>
        <p:spPr bwMode="auto">
          <a:xfrm>
            <a:off x="2760663" y="6135688"/>
            <a:ext cx="5699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a:solidFill>
                  <a:srgbClr val="CC0000"/>
                </a:solidFill>
                <a:latin typeface="Verdana" panose="020B0604030504040204" pitchFamily="34" charset="0"/>
                <a:ea typeface="Verdana" panose="020B0604030504040204" pitchFamily="34" charset="0"/>
                <a:cs typeface="Verdana" panose="020B0604030504040204" pitchFamily="34" charset="0"/>
              </a:rPr>
              <a:t>1</a:t>
            </a:r>
            <a:endParaRPr kumimoji="1" lang="zh-CN" altLang="en-US" sz="2800" b="1">
              <a:solidFill>
                <a:srgbClr val="CC0000"/>
              </a:solidFill>
              <a:latin typeface="Verdana" panose="020B0604030504040204" pitchFamily="34" charset="0"/>
              <a:cs typeface="Verdana" panose="020B0604030504040204" pitchFamily="34" charset="0"/>
            </a:endParaRPr>
          </a:p>
        </p:txBody>
      </p:sp>
      <p:sp>
        <p:nvSpPr>
          <p:cNvPr id="20" name="Rectangle 143"/>
          <p:cNvSpPr>
            <a:spLocks noChangeArrowheads="1"/>
          </p:cNvSpPr>
          <p:nvPr/>
        </p:nvSpPr>
        <p:spPr bwMode="auto">
          <a:xfrm>
            <a:off x="3508375" y="6135688"/>
            <a:ext cx="569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a:solidFill>
                  <a:srgbClr val="CC0000"/>
                </a:solidFill>
                <a:latin typeface="Verdana" panose="020B0604030504040204" pitchFamily="34" charset="0"/>
                <a:ea typeface="Verdana" panose="020B0604030504040204" pitchFamily="34" charset="0"/>
                <a:cs typeface="Verdana" panose="020B0604030504040204" pitchFamily="34" charset="0"/>
              </a:rPr>
              <a:t>5</a:t>
            </a:r>
            <a:endParaRPr kumimoji="1" lang="zh-CN" altLang="en-US" sz="2800" b="1">
              <a:solidFill>
                <a:srgbClr val="CC0000"/>
              </a:solidFill>
              <a:latin typeface="Verdana" panose="020B0604030504040204" pitchFamily="34" charset="0"/>
              <a:cs typeface="Verdana" panose="020B0604030504040204" pitchFamily="34" charset="0"/>
            </a:endParaRPr>
          </a:p>
        </p:txBody>
      </p:sp>
      <p:sp>
        <p:nvSpPr>
          <p:cNvPr id="21" name="Rectangle 144"/>
          <p:cNvSpPr>
            <a:spLocks noChangeArrowheads="1"/>
          </p:cNvSpPr>
          <p:nvPr/>
        </p:nvSpPr>
        <p:spPr bwMode="auto">
          <a:xfrm>
            <a:off x="4256088" y="6135688"/>
            <a:ext cx="5699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dirty="0">
                <a:solidFill>
                  <a:srgbClr val="CC0000"/>
                </a:solidFill>
                <a:latin typeface="Verdana" panose="020B0604030504040204" pitchFamily="34" charset="0"/>
                <a:ea typeface="Verdana" panose="020B0604030504040204" pitchFamily="34" charset="0"/>
                <a:cs typeface="Verdana" panose="020B0604030504040204" pitchFamily="34" charset="0"/>
              </a:rPr>
              <a:t>∞</a:t>
            </a:r>
            <a:endParaRPr kumimoji="1" lang="zh-CN" altLang="en-US" sz="2800" b="1" dirty="0">
              <a:solidFill>
                <a:srgbClr val="CC0000"/>
              </a:solidFill>
              <a:latin typeface="Verdana" panose="020B0604030504040204" pitchFamily="34" charset="0"/>
              <a:cs typeface="Verdana" panose="020B0604030504040204" pitchFamily="34" charset="0"/>
            </a:endParaRPr>
          </a:p>
        </p:txBody>
      </p:sp>
      <p:sp>
        <p:nvSpPr>
          <p:cNvPr id="22" name="Rectangle 145"/>
          <p:cNvSpPr>
            <a:spLocks noChangeArrowheads="1"/>
          </p:cNvSpPr>
          <p:nvPr/>
        </p:nvSpPr>
        <p:spPr bwMode="auto">
          <a:xfrm>
            <a:off x="5003800" y="6135688"/>
            <a:ext cx="569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a:solidFill>
                  <a:srgbClr val="CC0000"/>
                </a:solidFill>
                <a:latin typeface="Verdana" panose="020B0604030504040204" pitchFamily="34" charset="0"/>
                <a:ea typeface="Verdana" panose="020B0604030504040204" pitchFamily="34" charset="0"/>
                <a:cs typeface="Verdana" panose="020B0604030504040204" pitchFamily="34" charset="0"/>
              </a:rPr>
              <a:t>∞</a:t>
            </a:r>
            <a:endParaRPr kumimoji="1" lang="zh-CN" altLang="en-US" sz="2800" b="1">
              <a:solidFill>
                <a:srgbClr val="CC0000"/>
              </a:solidFill>
              <a:latin typeface="Verdana" panose="020B0604030504040204" pitchFamily="34" charset="0"/>
              <a:cs typeface="Verdana" panose="020B0604030504040204" pitchFamily="34" charset="0"/>
            </a:endParaRPr>
          </a:p>
        </p:txBody>
      </p:sp>
      <p:grpSp>
        <p:nvGrpSpPr>
          <p:cNvPr id="23" name="Group 150"/>
          <p:cNvGrpSpPr>
            <a:grpSpLocks/>
          </p:cNvGrpSpPr>
          <p:nvPr/>
        </p:nvGrpSpPr>
        <p:grpSpPr bwMode="auto">
          <a:xfrm>
            <a:off x="107950" y="5064128"/>
            <a:ext cx="6000750" cy="1604966"/>
            <a:chOff x="204" y="1884"/>
            <a:chExt cx="3780" cy="1011"/>
          </a:xfrm>
        </p:grpSpPr>
        <p:grpSp>
          <p:nvGrpSpPr>
            <p:cNvPr id="24" name="Group 149"/>
            <p:cNvGrpSpPr>
              <a:grpSpLocks/>
            </p:cNvGrpSpPr>
            <p:nvPr/>
          </p:nvGrpSpPr>
          <p:grpSpPr bwMode="auto">
            <a:xfrm>
              <a:off x="294" y="1884"/>
              <a:ext cx="3690" cy="1011"/>
              <a:chOff x="294" y="1884"/>
              <a:chExt cx="3690" cy="1011"/>
            </a:xfrm>
          </p:grpSpPr>
          <p:grpSp>
            <p:nvGrpSpPr>
              <p:cNvPr id="27" name="Group 148"/>
              <p:cNvGrpSpPr>
                <a:grpSpLocks/>
              </p:cNvGrpSpPr>
              <p:nvPr/>
            </p:nvGrpSpPr>
            <p:grpSpPr bwMode="auto">
              <a:xfrm>
                <a:off x="892" y="2160"/>
                <a:ext cx="2804" cy="735"/>
                <a:chOff x="892" y="2160"/>
                <a:chExt cx="2804" cy="735"/>
              </a:xfrm>
            </p:grpSpPr>
            <p:sp>
              <p:nvSpPr>
                <p:cNvPr id="31" name="Rectangle 7"/>
                <p:cNvSpPr>
                  <a:spLocks noChangeArrowheads="1"/>
                </p:cNvSpPr>
                <p:nvPr/>
              </p:nvSpPr>
              <p:spPr bwMode="auto">
                <a:xfrm>
                  <a:off x="892" y="2160"/>
                  <a:ext cx="2804" cy="73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kumimoji="1" lang="zh-CN" altLang="en-US" sz="2000">
                    <a:latin typeface="+mj-lt"/>
                  </a:endParaRPr>
                </a:p>
              </p:txBody>
            </p:sp>
            <p:sp>
              <p:nvSpPr>
                <p:cNvPr id="32" name="Line 8"/>
                <p:cNvSpPr>
                  <a:spLocks noChangeShapeType="1"/>
                </p:cNvSpPr>
                <p:nvPr/>
              </p:nvSpPr>
              <p:spPr bwMode="auto">
                <a:xfrm>
                  <a:off x="892" y="2523"/>
                  <a:ext cx="28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lt"/>
                  </a:endParaRPr>
                </a:p>
              </p:txBody>
            </p:sp>
            <p:sp>
              <p:nvSpPr>
                <p:cNvPr id="33" name="Line 9"/>
                <p:cNvSpPr>
                  <a:spLocks noChangeShapeType="1"/>
                </p:cNvSpPr>
                <p:nvPr/>
              </p:nvSpPr>
              <p:spPr bwMode="auto">
                <a:xfrm>
                  <a:off x="1352" y="2160"/>
                  <a:ext cx="0" cy="7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lt"/>
                  </a:endParaRPr>
                </a:p>
              </p:txBody>
            </p:sp>
            <p:sp>
              <p:nvSpPr>
                <p:cNvPr id="34" name="Line 10"/>
                <p:cNvSpPr>
                  <a:spLocks noChangeShapeType="1"/>
                </p:cNvSpPr>
                <p:nvPr/>
              </p:nvSpPr>
              <p:spPr bwMode="auto">
                <a:xfrm>
                  <a:off x="2290" y="2160"/>
                  <a:ext cx="0" cy="7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lt"/>
                  </a:endParaRPr>
                </a:p>
              </p:txBody>
            </p:sp>
            <p:sp>
              <p:nvSpPr>
                <p:cNvPr id="35" name="Line 11"/>
                <p:cNvSpPr>
                  <a:spLocks noChangeShapeType="1"/>
                </p:cNvSpPr>
                <p:nvPr/>
              </p:nvSpPr>
              <p:spPr bwMode="auto">
                <a:xfrm>
                  <a:off x="1821" y="2160"/>
                  <a:ext cx="0" cy="7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lt"/>
                  </a:endParaRPr>
                </a:p>
              </p:txBody>
            </p:sp>
            <p:sp>
              <p:nvSpPr>
                <p:cNvPr id="36" name="Line 12"/>
                <p:cNvSpPr>
                  <a:spLocks noChangeShapeType="1"/>
                </p:cNvSpPr>
                <p:nvPr/>
              </p:nvSpPr>
              <p:spPr bwMode="auto">
                <a:xfrm>
                  <a:off x="3227" y="2160"/>
                  <a:ext cx="0" cy="7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lt"/>
                  </a:endParaRPr>
                </a:p>
              </p:txBody>
            </p:sp>
            <p:sp>
              <p:nvSpPr>
                <p:cNvPr id="37" name="Line 13"/>
                <p:cNvSpPr>
                  <a:spLocks noChangeShapeType="1"/>
                </p:cNvSpPr>
                <p:nvPr/>
              </p:nvSpPr>
              <p:spPr bwMode="auto">
                <a:xfrm>
                  <a:off x="2758" y="2160"/>
                  <a:ext cx="0" cy="7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lt"/>
                  </a:endParaRPr>
                </a:p>
              </p:txBody>
            </p:sp>
          </p:grpSp>
          <p:grpSp>
            <p:nvGrpSpPr>
              <p:cNvPr id="28" name="Group 147"/>
              <p:cNvGrpSpPr>
                <a:grpSpLocks/>
              </p:cNvGrpSpPr>
              <p:nvPr/>
            </p:nvGrpSpPr>
            <p:grpSpPr bwMode="auto">
              <a:xfrm>
                <a:off x="294" y="1884"/>
                <a:ext cx="3690" cy="298"/>
                <a:chOff x="294" y="1884"/>
                <a:chExt cx="3690" cy="298"/>
              </a:xfrm>
            </p:grpSpPr>
            <p:sp>
              <p:nvSpPr>
                <p:cNvPr id="29" name="Text Box 5"/>
                <p:cNvSpPr txBox="1">
                  <a:spLocks noChangeArrowheads="1"/>
                </p:cNvSpPr>
                <p:nvPr/>
              </p:nvSpPr>
              <p:spPr bwMode="auto">
                <a:xfrm>
                  <a:off x="892" y="1884"/>
                  <a:ext cx="30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400" b="1" dirty="0">
                      <a:solidFill>
                        <a:srgbClr val="660066"/>
                      </a:solidFill>
                      <a:latin typeface="Verdana"/>
                      <a:ea typeface="微软雅黑" pitchFamily="34" charset="-122"/>
                    </a:rPr>
                    <a:t> </a:t>
                  </a:r>
                  <a:r>
                    <a:rPr kumimoji="1" lang="en-US" altLang="zh-CN" sz="2400" b="1" dirty="0">
                      <a:solidFill>
                        <a:srgbClr val="660066"/>
                      </a:solidFill>
                      <a:latin typeface="Verdana"/>
                      <a:ea typeface="微软雅黑" pitchFamily="34" charset="-122"/>
                    </a:rPr>
                    <a:t>0     1      2     3     4     5</a:t>
                  </a:r>
                  <a:endParaRPr kumimoji="1" lang="en-US" altLang="zh-CN" b="1" dirty="0">
                    <a:solidFill>
                      <a:srgbClr val="660066"/>
                    </a:solidFill>
                    <a:latin typeface="+mj-lt"/>
                    <a:ea typeface="微软雅黑" pitchFamily="34" charset="-122"/>
                  </a:endParaRPr>
                </a:p>
              </p:txBody>
            </p:sp>
            <p:sp>
              <p:nvSpPr>
                <p:cNvPr id="30" name="Rectangle 137"/>
                <p:cNvSpPr>
                  <a:spLocks noChangeArrowheads="1"/>
                </p:cNvSpPr>
                <p:nvPr/>
              </p:nvSpPr>
              <p:spPr bwMode="auto">
                <a:xfrm>
                  <a:off x="294" y="1891"/>
                  <a:ext cx="5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0" bIns="0">
                  <a:noAutofit/>
                </a:bodyPr>
                <a:lstStyle/>
                <a:p>
                  <a:pPr algn="ctr"/>
                  <a:r>
                    <a:rPr kumimoji="1" lang="en-US" altLang="zh-CN" sz="2800" b="1">
                      <a:solidFill>
                        <a:srgbClr val="660066"/>
                      </a:solidFill>
                      <a:latin typeface="Verdana" panose="020B0604030504040204" pitchFamily="34" charset="0"/>
                      <a:ea typeface="Verdana" panose="020B0604030504040204" pitchFamily="34" charset="0"/>
                      <a:cs typeface="Verdana" panose="020B0604030504040204" pitchFamily="34" charset="0"/>
                    </a:rPr>
                    <a:t>i</a:t>
                  </a:r>
                  <a:endParaRPr kumimoji="1" lang="zh-CN" altLang="en-US" sz="2800" b="1" dirty="0">
                    <a:solidFill>
                      <a:srgbClr val="660066"/>
                    </a:solidFill>
                    <a:latin typeface="Verdana" panose="020B0604030504040204" pitchFamily="34" charset="0"/>
                    <a:cs typeface="Verdana" panose="020B0604030504040204" pitchFamily="34" charset="0"/>
                  </a:endParaRPr>
                </a:p>
              </p:txBody>
            </p:sp>
          </p:grpSp>
        </p:grpSp>
        <p:sp>
          <p:nvSpPr>
            <p:cNvPr id="25" name="Rectangle 138"/>
            <p:cNvSpPr>
              <a:spLocks noChangeArrowheads="1"/>
            </p:cNvSpPr>
            <p:nvPr/>
          </p:nvSpPr>
          <p:spPr bwMode="auto">
            <a:xfrm>
              <a:off x="204" y="2190"/>
              <a:ext cx="6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kumimoji="1" lang="en-US" altLang="zh-CN" sz="2400" b="1" dirty="0">
                  <a:latin typeface="Verdana" panose="020B0604030504040204" pitchFamily="34" charset="0"/>
                  <a:ea typeface="Verdana" panose="020B0604030504040204" pitchFamily="34" charset="0"/>
                  <a:cs typeface="Verdana" panose="020B0604030504040204" pitchFamily="34" charset="0"/>
                </a:rPr>
                <a:t>vex</a:t>
              </a:r>
              <a:endParaRPr kumimoji="1" lang="zh-CN" altLang="en-US" sz="2400" b="1" dirty="0">
                <a:latin typeface="Verdana" panose="020B0604030504040204" pitchFamily="34" charset="0"/>
                <a:cs typeface="Verdana" panose="020B0604030504040204" pitchFamily="34" charset="0"/>
              </a:endParaRPr>
            </a:p>
          </p:txBody>
        </p:sp>
        <p:sp>
          <p:nvSpPr>
            <p:cNvPr id="26" name="Rectangle 146"/>
            <p:cNvSpPr>
              <a:spLocks noChangeArrowheads="1"/>
            </p:cNvSpPr>
            <p:nvPr/>
          </p:nvSpPr>
          <p:spPr bwMode="auto">
            <a:xfrm>
              <a:off x="204" y="2559"/>
              <a:ext cx="6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kumimoji="1" lang="en-US" altLang="zh-CN" sz="2400" b="1">
                  <a:solidFill>
                    <a:srgbClr val="CC0000"/>
                  </a:solidFill>
                  <a:latin typeface="Verdana" panose="020B0604030504040204" pitchFamily="34" charset="0"/>
                  <a:ea typeface="Verdana" panose="020B0604030504040204" pitchFamily="34" charset="0"/>
                  <a:cs typeface="Verdana" panose="020B0604030504040204" pitchFamily="34" charset="0"/>
                </a:rPr>
                <a:t>cost</a:t>
              </a:r>
              <a:endParaRPr kumimoji="1" lang="zh-CN" altLang="en-US" sz="2400" b="1">
                <a:solidFill>
                  <a:srgbClr val="CC0000"/>
                </a:solidFill>
                <a:latin typeface="Verdana" panose="020B0604030504040204" pitchFamily="34" charset="0"/>
                <a:cs typeface="Verdana" panose="020B0604030504040204" pitchFamily="34" charset="0"/>
              </a:endParaRPr>
            </a:p>
          </p:txBody>
        </p:sp>
      </p:grpSp>
      <p:sp>
        <p:nvSpPr>
          <p:cNvPr id="38" name="Rectangle 152"/>
          <p:cNvSpPr>
            <a:spLocks noChangeArrowheads="1"/>
          </p:cNvSpPr>
          <p:nvPr/>
        </p:nvSpPr>
        <p:spPr bwMode="auto">
          <a:xfrm>
            <a:off x="134713" y="2506212"/>
            <a:ext cx="5857875"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45000"/>
              </a:lnSpc>
            </a:pPr>
            <a:r>
              <a:rPr lang="da-DK" altLang="zh-CN" sz="2200" b="1" dirty="0">
                <a:solidFill>
                  <a:schemeClr val="bg2">
                    <a:lumMod val="10000"/>
                  </a:schemeClr>
                </a:solidFill>
                <a:latin typeface="Verdana" pitchFamily="34" charset="0"/>
                <a:ea typeface="Verdana" panose="020B0604030504040204" pitchFamily="34" charset="0"/>
                <a:cs typeface="Verdana" panose="020B0604030504040204" pitchFamily="34" charset="0"/>
              </a:rPr>
              <a:t>for(v=1; v &lt; </a:t>
            </a:r>
            <a:r>
              <a:rPr lang="en-US" altLang="zh-CN" sz="2200" b="1" dirty="0">
                <a:solidFill>
                  <a:schemeClr val="bg2">
                    <a:lumMod val="10000"/>
                  </a:schemeClr>
                </a:solidFill>
                <a:latin typeface="Verdana" pitchFamily="34" charset="0"/>
                <a:ea typeface="Verdana" panose="020B0604030504040204" pitchFamily="34" charset="0"/>
                <a:cs typeface="Verdana" panose="020B0604030504040204" pitchFamily="34" charset="0"/>
              </a:rPr>
              <a:t>n</a:t>
            </a:r>
            <a:r>
              <a:rPr lang="da-DK" altLang="zh-CN" sz="2200" b="1" dirty="0">
                <a:solidFill>
                  <a:schemeClr val="bg2">
                    <a:lumMod val="10000"/>
                  </a:schemeClr>
                </a:solidFill>
                <a:latin typeface="Verdana" pitchFamily="34" charset="0"/>
                <a:ea typeface="Verdana" panose="020B0604030504040204" pitchFamily="34" charset="0"/>
                <a:cs typeface="Verdana" panose="020B0604030504040204" pitchFamily="34" charset="0"/>
              </a:rPr>
              <a:t>; ++v)</a:t>
            </a:r>
            <a:r>
              <a:rPr lang="en-US" altLang="zh-CN" sz="2200" b="1" dirty="0">
                <a:solidFill>
                  <a:schemeClr val="bg2">
                    <a:lumMod val="10000"/>
                  </a:schemeClr>
                </a:solidFill>
                <a:latin typeface="Verdana" pitchFamily="34" charset="0"/>
                <a:ea typeface="Verdana" panose="020B0604030504040204" pitchFamily="34" charset="0"/>
                <a:cs typeface="Verdana" panose="020B0604030504040204" pitchFamily="34" charset="0"/>
              </a:rPr>
              <a:t>{  </a:t>
            </a:r>
            <a:r>
              <a:rPr lang="en-US" altLang="zh-CN" sz="22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 V0</a:t>
            </a:r>
            <a:r>
              <a:rPr lang="zh-CN" altLang="en-US" sz="22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加</a:t>
            </a:r>
            <a:r>
              <a:rPr lang="zh-CN" altLang="en-US" sz="22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入</a:t>
            </a:r>
            <a:r>
              <a:rPr lang="en-US" altLang="zh-CN" sz="22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U</a:t>
            </a:r>
          </a:p>
          <a:p>
            <a:pPr>
              <a:lnSpc>
                <a:spcPct val="145000"/>
              </a:lnSpc>
            </a:pPr>
            <a:r>
              <a:rPr lang="da-DK" altLang="zh-CN" sz="2200" b="1">
                <a:solidFill>
                  <a:schemeClr val="bg2">
                    <a:lumMod val="10000"/>
                  </a:schemeClr>
                </a:solidFill>
                <a:latin typeface="Verdana" pitchFamily="34" charset="0"/>
                <a:ea typeface="Verdana" panose="020B0604030504040204" pitchFamily="34" charset="0"/>
                <a:cs typeface="Verdana" panose="020B0604030504040204" pitchFamily="34" charset="0"/>
              </a:rPr>
              <a:t>        </a:t>
            </a:r>
            <a:r>
              <a:rPr lang="en-US" altLang="zh-CN" sz="2200" b="1">
                <a:solidFill>
                  <a:schemeClr val="bg2">
                    <a:lumMod val="10000"/>
                  </a:schemeClr>
                </a:solidFill>
                <a:latin typeface="Verdana" pitchFamily="34" charset="0"/>
                <a:ea typeface="Verdana" panose="020B0604030504040204" pitchFamily="34" charset="0"/>
                <a:cs typeface="Verdana" panose="020B0604030504040204" pitchFamily="34" charset="0"/>
              </a:rPr>
              <a:t>edges[v</a:t>
            </a:r>
            <a:r>
              <a:rPr lang="en-US" altLang="zh-CN" sz="2200" b="1" dirty="0">
                <a:solidFill>
                  <a:schemeClr val="bg2">
                    <a:lumMod val="10000"/>
                  </a:schemeClr>
                </a:solidFill>
                <a:latin typeface="Verdana" pitchFamily="34" charset="0"/>
                <a:ea typeface="Verdana" panose="020B0604030504040204" pitchFamily="34" charset="0"/>
                <a:cs typeface="Verdana" panose="020B0604030504040204" pitchFamily="34" charset="0"/>
              </a:rPr>
              <a:t>].vex=0;</a:t>
            </a:r>
          </a:p>
          <a:p>
            <a:pPr>
              <a:lnSpc>
                <a:spcPct val="145000"/>
              </a:lnSpc>
            </a:pPr>
            <a:r>
              <a:rPr lang="da-DK" altLang="zh-CN" sz="2200" b="1">
                <a:solidFill>
                  <a:schemeClr val="bg2">
                    <a:lumMod val="10000"/>
                  </a:schemeClr>
                </a:solidFill>
                <a:latin typeface="Verdana" pitchFamily="34" charset="0"/>
                <a:ea typeface="Verdana" panose="020B0604030504040204" pitchFamily="34" charset="0"/>
                <a:cs typeface="Verdana" panose="020B0604030504040204" pitchFamily="34" charset="0"/>
              </a:rPr>
              <a:t>        </a:t>
            </a:r>
            <a:r>
              <a:rPr lang="en-US" altLang="zh-CN" sz="2200" b="1">
                <a:solidFill>
                  <a:schemeClr val="bg2">
                    <a:lumMod val="10000"/>
                  </a:schemeClr>
                </a:solidFill>
                <a:latin typeface="Verdana" pitchFamily="34" charset="0"/>
                <a:ea typeface="Verdana" panose="020B0604030504040204" pitchFamily="34" charset="0"/>
                <a:cs typeface="Verdana" panose="020B0604030504040204" pitchFamily="34" charset="0"/>
              </a:rPr>
              <a:t>edges[v</a:t>
            </a:r>
            <a:r>
              <a:rPr lang="en-US" altLang="zh-CN" sz="2200" b="1" dirty="0">
                <a:solidFill>
                  <a:schemeClr val="bg2">
                    <a:lumMod val="10000"/>
                  </a:schemeClr>
                </a:solidFill>
                <a:latin typeface="Verdana" pitchFamily="34" charset="0"/>
                <a:ea typeface="Verdana" panose="020B0604030504040204" pitchFamily="34" charset="0"/>
                <a:cs typeface="Verdana" panose="020B0604030504040204" pitchFamily="34" charset="0"/>
              </a:rPr>
              <a:t>].cost = G[0][v];</a:t>
            </a:r>
          </a:p>
          <a:p>
            <a:pPr>
              <a:lnSpc>
                <a:spcPct val="145000"/>
              </a:lnSpc>
            </a:pPr>
            <a:r>
              <a:rPr lang="en-US" altLang="zh-CN" sz="2200" b="1" dirty="0">
                <a:solidFill>
                  <a:schemeClr val="bg2">
                    <a:lumMod val="10000"/>
                  </a:schemeClr>
                </a:solidFill>
                <a:latin typeface="Verdana" pitchFamily="34" charset="0"/>
                <a:ea typeface="Verdana" panose="020B0604030504040204" pitchFamily="34" charset="0"/>
                <a:cs typeface="Verdana" panose="020B0604030504040204" pitchFamily="34" charset="0"/>
              </a:rPr>
              <a:t>} </a:t>
            </a:r>
          </a:p>
        </p:txBody>
      </p:sp>
      <p:grpSp>
        <p:nvGrpSpPr>
          <p:cNvPr id="42" name="Group 160"/>
          <p:cNvGrpSpPr>
            <a:grpSpLocks/>
          </p:cNvGrpSpPr>
          <p:nvPr/>
        </p:nvGrpSpPr>
        <p:grpSpPr bwMode="auto">
          <a:xfrm>
            <a:off x="6227763" y="1557338"/>
            <a:ext cx="2916237" cy="5184775"/>
            <a:chOff x="3923" y="981"/>
            <a:chExt cx="1837" cy="3266"/>
          </a:xfrm>
        </p:grpSpPr>
        <p:graphicFrame>
          <p:nvGraphicFramePr>
            <p:cNvPr id="43" name="Object 126"/>
            <p:cNvGraphicFramePr>
              <a:graphicFrameLocks noChangeAspect="1"/>
            </p:cNvGraphicFramePr>
            <p:nvPr>
              <p:extLst>
                <p:ext uri="{D42A27DB-BD31-4B8C-83A1-F6EECF244321}">
                  <p14:modId xmlns:p14="http://schemas.microsoft.com/office/powerpoint/2010/main" val="1666309072"/>
                </p:ext>
              </p:extLst>
            </p:nvPr>
          </p:nvGraphicFramePr>
          <p:xfrm>
            <a:off x="3923" y="981"/>
            <a:ext cx="1837" cy="1731"/>
          </p:xfrm>
          <a:graphic>
            <a:graphicData uri="http://schemas.openxmlformats.org/presentationml/2006/ole">
              <mc:AlternateContent xmlns:mc="http://schemas.openxmlformats.org/markup-compatibility/2006">
                <mc:Choice xmlns:v="urn:schemas-microsoft-com:vml" Requires="v">
                  <p:oleObj spid="_x0000_s198784" name="Visio" r:id="rId4" imgW="4896326" imgH="4615610" progId="Visio.Drawing.11">
                    <p:embed/>
                  </p:oleObj>
                </mc:Choice>
                <mc:Fallback>
                  <p:oleObj name="Visio" r:id="rId4" imgW="4896326" imgH="4615610" progId="Visio.Drawing.11">
                    <p:embed/>
                    <p:pic>
                      <p:nvPicPr>
                        <p:cNvPr id="0" name=""/>
                        <p:cNvPicPr>
                          <a:picLocks noChangeAspect="1" noChangeArrowheads="1"/>
                        </p:cNvPicPr>
                        <p:nvPr/>
                      </p:nvPicPr>
                      <p:blipFill>
                        <a:blip r:embed="rId5"/>
                        <a:srcRect/>
                        <a:stretch>
                          <a:fillRect/>
                        </a:stretch>
                      </p:blipFill>
                      <p:spPr bwMode="auto">
                        <a:xfrm>
                          <a:off x="3923" y="981"/>
                          <a:ext cx="1837" cy="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 name="Object 159"/>
            <p:cNvGraphicFramePr>
              <a:graphicFrameLocks noChangeAspect="1"/>
            </p:cNvGraphicFramePr>
            <p:nvPr/>
          </p:nvGraphicFramePr>
          <p:xfrm>
            <a:off x="4002" y="2733"/>
            <a:ext cx="1678" cy="1514"/>
          </p:xfrm>
          <a:graphic>
            <a:graphicData uri="http://schemas.openxmlformats.org/presentationml/2006/ole">
              <mc:AlternateContent xmlns:mc="http://schemas.openxmlformats.org/markup-compatibility/2006">
                <mc:Choice xmlns:v="urn:schemas-microsoft-com:vml" Requires="v">
                  <p:oleObj spid="_x0000_s198785" name="Visio" r:id="rId6" imgW="3668120" imgH="3308215" progId="Visio.Drawing.11">
                    <p:embed/>
                  </p:oleObj>
                </mc:Choice>
                <mc:Fallback>
                  <p:oleObj name="Visio" r:id="rId6" imgW="3668120" imgH="3308215"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2" y="2733"/>
                          <a:ext cx="1678" cy="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5" name="Oval 75"/>
          <p:cNvSpPr>
            <a:spLocks noChangeArrowheads="1"/>
          </p:cNvSpPr>
          <p:nvPr/>
        </p:nvSpPr>
        <p:spPr bwMode="auto">
          <a:xfrm>
            <a:off x="7216775" y="1412875"/>
            <a:ext cx="936625" cy="842963"/>
          </a:xfrm>
          <a:prstGeom prst="ellipse">
            <a:avLst/>
          </a:prstGeom>
          <a:noFill/>
          <a:ln w="57150">
            <a:solidFill>
              <a:srgbClr val="99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kumimoji="1" lang="zh-CN" altLang="zh-CN" sz="2000">
              <a:solidFill>
                <a:srgbClr val="0000FF"/>
              </a:solidFill>
              <a:latin typeface="Times New Roman" pitchFamily="18" charset="0"/>
            </a:endParaRPr>
          </a:p>
        </p:txBody>
      </p:sp>
      <p:sp>
        <p:nvSpPr>
          <p:cNvPr id="46" name="AutoShape 162"/>
          <p:cNvSpPr>
            <a:spLocks noChangeArrowheads="1"/>
          </p:cNvSpPr>
          <p:nvPr/>
        </p:nvSpPr>
        <p:spPr bwMode="auto">
          <a:xfrm>
            <a:off x="7956550" y="908050"/>
            <a:ext cx="914400" cy="609600"/>
          </a:xfrm>
          <a:prstGeom prst="cloudCallout">
            <a:avLst>
              <a:gd name="adj1" fmla="val -43750"/>
              <a:gd name="adj2" fmla="val 70000"/>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Verdana" pitchFamily="34" charset="0"/>
              </a:rPr>
              <a:t>U</a:t>
            </a:r>
          </a:p>
        </p:txBody>
      </p:sp>
      <p:sp>
        <p:nvSpPr>
          <p:cNvPr id="49" name="Rectangle 344"/>
          <p:cNvSpPr>
            <a:spLocks noChangeArrowheads="1"/>
          </p:cNvSpPr>
          <p:nvPr/>
        </p:nvSpPr>
        <p:spPr bwMode="auto">
          <a:xfrm>
            <a:off x="6482926" y="4367525"/>
            <a:ext cx="432000" cy="2340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2537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left)">
                                      <p:cBhvr>
                                        <p:cTn id="16" dur="500"/>
                                        <p:tgtEl>
                                          <p:spTgt spid="5">
                                            <p:txEl>
                                              <p:pRg st="1" end="1"/>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left)">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up)">
                                      <p:cBhvr>
                                        <p:cTn id="25" dur="500"/>
                                        <p:tgtEl>
                                          <p:spTgt spid="4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8">
                                            <p:txEl>
                                              <p:pRg st="0" end="0"/>
                                            </p:txEl>
                                          </p:spTgt>
                                        </p:tgtEl>
                                        <p:attrNameLst>
                                          <p:attrName>style.visibility</p:attrName>
                                        </p:attrNameLst>
                                      </p:cBhvr>
                                      <p:to>
                                        <p:strVal val="visible"/>
                                      </p:to>
                                    </p:set>
                                    <p:animEffect transition="in" filter="wipe(left)">
                                      <p:cBhvr>
                                        <p:cTn id="30" dur="500"/>
                                        <p:tgtEl>
                                          <p:spTgt spid="38">
                                            <p:txEl>
                                              <p:pRg st="0" end="0"/>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8">
                                            <p:txEl>
                                              <p:pRg st="3" end="3"/>
                                            </p:txEl>
                                          </p:spTgt>
                                        </p:tgtEl>
                                        <p:attrNameLst>
                                          <p:attrName>style.visibility</p:attrName>
                                        </p:attrNameLst>
                                      </p:cBhvr>
                                      <p:to>
                                        <p:strVal val="visible"/>
                                      </p:to>
                                    </p:set>
                                    <p:animEffect transition="in" filter="wipe(left)">
                                      <p:cBhvr>
                                        <p:cTn id="33" dur="500"/>
                                        <p:tgtEl>
                                          <p:spTgt spid="38">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wheel(1)">
                                      <p:cBhvr>
                                        <p:cTn id="38" dur="500"/>
                                        <p:tgtEl>
                                          <p:spTgt spid="45"/>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wipe(left)">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8">
                                            <p:txEl>
                                              <p:pRg st="1" end="1"/>
                                            </p:txEl>
                                          </p:spTgt>
                                        </p:tgtEl>
                                        <p:attrNameLst>
                                          <p:attrName>style.visibility</p:attrName>
                                        </p:attrNameLst>
                                      </p:cBhvr>
                                      <p:to>
                                        <p:strVal val="visible"/>
                                      </p:to>
                                    </p:set>
                                    <p:animEffect transition="in" filter="wipe(left)">
                                      <p:cBhvr>
                                        <p:cTn id="47" dur="500"/>
                                        <p:tgtEl>
                                          <p:spTgt spid="38">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childTnLst>
                          </p:cTn>
                        </p:par>
                        <p:par>
                          <p:cTn id="57" fill="hold">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left)">
                                      <p:cBhvr>
                                        <p:cTn id="60" dur="500"/>
                                        <p:tgtEl>
                                          <p:spTgt spid="13"/>
                                        </p:tgtEl>
                                      </p:cBhvr>
                                    </p:animEffect>
                                  </p:childTnLst>
                                </p:cTn>
                              </p:par>
                            </p:childTnLst>
                          </p:cTn>
                        </p:par>
                        <p:par>
                          <p:cTn id="61" fill="hold">
                            <p:stCondLst>
                              <p:cond delay="1500"/>
                            </p:stCondLst>
                            <p:childTnLst>
                              <p:par>
                                <p:cTn id="62" presetID="22" presetClass="entr" presetSubtype="8"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2000"/>
                            </p:stCondLst>
                            <p:childTnLst>
                              <p:par>
                                <p:cTn id="66" presetID="22" presetClass="entr" presetSubtype="8" fill="hold" grpId="0" nodeType="after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left)">
                                      <p:cBhvr>
                                        <p:cTn id="68" dur="500"/>
                                        <p:tgtEl>
                                          <p:spTgt spid="15"/>
                                        </p:tgtEl>
                                      </p:cBhvr>
                                    </p:animEffect>
                                  </p:childTnLst>
                                </p:cTn>
                              </p:par>
                            </p:childTnLst>
                          </p:cTn>
                        </p:par>
                        <p:par>
                          <p:cTn id="69" fill="hold">
                            <p:stCondLst>
                              <p:cond delay="2500"/>
                            </p:stCondLst>
                            <p:childTnLst>
                              <p:par>
                                <p:cTn id="70" presetID="22" presetClass="entr" presetSubtype="8" fill="hold" grpId="0" nodeType="after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left)">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
                                            <p:txEl>
                                              <p:pRg st="3" end="3"/>
                                            </p:txEl>
                                          </p:spTgt>
                                        </p:tgtEl>
                                        <p:attrNameLst>
                                          <p:attrName>style.visibility</p:attrName>
                                        </p:attrNameLst>
                                      </p:cBhvr>
                                      <p:to>
                                        <p:strVal val="visible"/>
                                      </p:to>
                                    </p:set>
                                    <p:animEffect transition="in" filter="wipe(left)">
                                      <p:cBhvr>
                                        <p:cTn id="77" dur="500"/>
                                        <p:tgtEl>
                                          <p:spTgt spid="5">
                                            <p:txEl>
                                              <p:pRg st="3" end="3"/>
                                            </p:txEl>
                                          </p:spTgt>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5">
                                            <p:txEl>
                                              <p:pRg st="4" end="4"/>
                                            </p:txEl>
                                          </p:spTgt>
                                        </p:tgtEl>
                                        <p:attrNameLst>
                                          <p:attrName>style.visibility</p:attrName>
                                        </p:attrNameLst>
                                      </p:cBhvr>
                                      <p:to>
                                        <p:strVal val="visible"/>
                                      </p:to>
                                    </p:set>
                                    <p:animEffect transition="in" filter="wipe(left)">
                                      <p:cBhvr>
                                        <p:cTn id="81" dur="500"/>
                                        <p:tgtEl>
                                          <p:spTgt spid="5">
                                            <p:txEl>
                                              <p:pRg st="4" end="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38">
                                            <p:txEl>
                                              <p:pRg st="2" end="2"/>
                                            </p:txEl>
                                          </p:spTgt>
                                        </p:tgtEl>
                                        <p:attrNameLst>
                                          <p:attrName>style.visibility</p:attrName>
                                        </p:attrNameLst>
                                      </p:cBhvr>
                                      <p:to>
                                        <p:strVal val="visible"/>
                                      </p:to>
                                    </p:set>
                                    <p:animEffect transition="in" filter="wipe(left)">
                                      <p:cBhvr>
                                        <p:cTn id="86" dur="500"/>
                                        <p:tgtEl>
                                          <p:spTgt spid="38">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1" presetClass="entr" presetSubtype="1" fill="hold" grpId="0" nodeType="click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wheel(1)">
                                      <p:cBhvr>
                                        <p:cTn id="91" dur="500"/>
                                        <p:tgtEl>
                                          <p:spTgt spid="4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wipe(left)">
                                      <p:cBhvr>
                                        <p:cTn id="96" dur="500"/>
                                        <p:tgtEl>
                                          <p:spTgt spid="17"/>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wipe(left)">
                                      <p:cBhvr>
                                        <p:cTn id="99" dur="500"/>
                                        <p:tgtEl>
                                          <p:spTgt spid="18"/>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wipe(left)">
                                      <p:cBhvr>
                                        <p:cTn id="102" dur="500"/>
                                        <p:tgtEl>
                                          <p:spTgt spid="19"/>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wipe(left)">
                                      <p:cBhvr>
                                        <p:cTn id="105" dur="500"/>
                                        <p:tgtEl>
                                          <p:spTgt spid="20"/>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wipe(left)">
                                      <p:cBhvr>
                                        <p:cTn id="108" dur="500"/>
                                        <p:tgtEl>
                                          <p:spTgt spid="21"/>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wipe(left)">
                                      <p:cBhvr>
                                        <p:cTn id="111" dur="500"/>
                                        <p:tgtEl>
                                          <p:spTgt spid="2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6"/>
                                        </p:tgtEl>
                                        <p:attrNameLst>
                                          <p:attrName>style.visibility</p:attrName>
                                        </p:attrNameLst>
                                      </p:cBhvr>
                                      <p:to>
                                        <p:strVal val="visible"/>
                                      </p:to>
                                    </p:set>
                                    <p:animEffect transition="in" filter="wipe(left)">
                                      <p:cBhvr>
                                        <p:cTn id="1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p:bldP spid="21" grpId="0"/>
      <p:bldP spid="22" grpId="0"/>
      <p:bldP spid="45" grpId="0" animBg="1"/>
      <p:bldP spid="46" grpId="0" animBg="1"/>
      <p:bldP spid="49"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p:cNvSpPr>
            <a:spLocks noGrp="1" noChangeArrowheads="1"/>
          </p:cNvSpPr>
          <p:nvPr>
            <p:ph idx="4294967295"/>
          </p:nvPr>
        </p:nvSpPr>
        <p:spPr>
          <a:xfrm>
            <a:off x="0" y="4149725"/>
            <a:ext cx="9144000" cy="2582863"/>
          </a:xfrm>
          <a:prstGeom prst="rect">
            <a:avLst/>
          </a:prstGeom>
        </p:spPr>
        <p:txBody>
          <a:bodyPr>
            <a:normAutofit/>
          </a:bodyPr>
          <a:lstStyle/>
          <a:p>
            <a:pPr marL="468000" lvl="1" indent="-468000">
              <a:spcBef>
                <a:spcPts val="6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有向图（</a:t>
            </a:r>
            <a:r>
              <a:rPr lang="en-US" altLang="zh-CN">
                <a:latin typeface="Verdana" panose="020B0604030504040204" pitchFamily="34" charset="0"/>
                <a:cs typeface="Verdana" panose="020B0604030504040204" pitchFamily="34" charset="0"/>
              </a:rPr>
              <a:t>directed gragh</a:t>
            </a:r>
            <a:r>
              <a:rPr lang="zh-CN" altLang="en-US">
                <a:latin typeface="Verdana" panose="020B0604030504040204" pitchFamily="34" charset="0"/>
                <a:cs typeface="Verdana" panose="020B0604030504040204" pitchFamily="34" charset="0"/>
              </a:rPr>
              <a:t>）：</a:t>
            </a:r>
            <a:r>
              <a:rPr lang="zh-CN" altLang="zh-CN">
                <a:latin typeface="Verdana" panose="020B0604030504040204" pitchFamily="34" charset="0"/>
                <a:cs typeface="Verdana" panose="020B0604030504040204" pitchFamily="34" charset="0"/>
              </a:rPr>
              <a:t>由两个集合</a:t>
            </a:r>
            <a:r>
              <a:rPr lang="en-US" altLang="zh-CN">
                <a:latin typeface="Verdana" panose="020B0604030504040204" pitchFamily="34" charset="0"/>
                <a:cs typeface="Verdana" panose="020B0604030504040204" pitchFamily="34" charset="0"/>
              </a:rPr>
              <a:t>V(G)</a:t>
            </a:r>
            <a:r>
              <a:rPr lang="zh-CN" altLang="zh-CN">
                <a:latin typeface="Verdana" panose="020B0604030504040204" pitchFamily="34" charset="0"/>
                <a:cs typeface="Verdana" panose="020B0604030504040204" pitchFamily="34" charset="0"/>
              </a:rPr>
              <a:t>和</a:t>
            </a:r>
            <a:r>
              <a:rPr lang="en-US" altLang="zh-CN">
                <a:latin typeface="Verdana" panose="020B0604030504040204" pitchFamily="34" charset="0"/>
                <a:cs typeface="Verdana" panose="020B0604030504040204" pitchFamily="34" charset="0"/>
              </a:rPr>
              <a:t>E(G)</a:t>
            </a:r>
            <a:r>
              <a:rPr lang="zh-CN" altLang="zh-CN">
                <a:latin typeface="Verdana" panose="020B0604030504040204" pitchFamily="34" charset="0"/>
                <a:cs typeface="Verdana" panose="020B0604030504040204" pitchFamily="34" charset="0"/>
              </a:rPr>
              <a:t>组成</a:t>
            </a:r>
          </a:p>
          <a:p>
            <a:pPr marL="936000" lvl="1" indent="-468000">
              <a:spcBef>
                <a:spcPts val="600"/>
              </a:spcBef>
              <a:buClr>
                <a:schemeClr val="tx1"/>
              </a:buClr>
              <a:defRPr/>
            </a:pPr>
            <a:r>
              <a:rPr lang="zh-CN" altLang="en-US">
                <a:latin typeface="Verdana" panose="020B0604030504040204" pitchFamily="34" charset="0"/>
                <a:cs typeface="Verdana" panose="020B0604030504040204" pitchFamily="34" charset="0"/>
              </a:rPr>
              <a:t>其中：</a:t>
            </a:r>
            <a:r>
              <a:rPr lang="en-US" altLang="zh-CN">
                <a:latin typeface="Verdana" panose="020B0604030504040204" pitchFamily="34" charset="0"/>
                <a:cs typeface="Verdana" panose="020B0604030504040204" pitchFamily="34" charset="0"/>
              </a:rPr>
              <a:t>V(G)</a:t>
            </a:r>
            <a:r>
              <a:rPr lang="zh-CN" altLang="zh-CN">
                <a:latin typeface="Verdana" panose="020B0604030504040204" pitchFamily="34" charset="0"/>
                <a:cs typeface="Verdana" panose="020B0604030504040204" pitchFamily="34" charset="0"/>
              </a:rPr>
              <a:t>是顶点的非空有限集合</a:t>
            </a:r>
          </a:p>
          <a:p>
            <a:pPr marL="936000" lvl="1" indent="-468000">
              <a:spcBef>
                <a:spcPts val="600"/>
              </a:spcBef>
              <a:buClr>
                <a:schemeClr val="tx1"/>
              </a:buClr>
              <a:defRPr/>
            </a:pPr>
            <a:r>
              <a:rPr lang="en-US" altLang="zh-CN">
                <a:latin typeface="Verdana" panose="020B0604030504040204" pitchFamily="34" charset="0"/>
                <a:cs typeface="Verdana" panose="020B0604030504040204" pitchFamily="34" charset="0"/>
              </a:rPr>
              <a:t>E(G)</a:t>
            </a:r>
            <a:r>
              <a:rPr lang="zh-CN" altLang="zh-CN">
                <a:latin typeface="Verdana" panose="020B0604030504040204" pitchFamily="34" charset="0"/>
                <a:cs typeface="Verdana" panose="020B0604030504040204" pitchFamily="34" charset="0"/>
              </a:rPr>
              <a:t>是</a:t>
            </a:r>
            <a:r>
              <a:rPr lang="zh-CN" altLang="en-US">
                <a:latin typeface="Verdana" panose="020B0604030504040204" pitchFamily="34" charset="0"/>
                <a:cs typeface="Verdana" panose="020B0604030504040204" pitchFamily="34" charset="0"/>
              </a:rPr>
              <a:t>有向边（也称弧）的有限集合，弧是顶点的有序对</a:t>
            </a:r>
            <a:endParaRPr lang="en-US" altLang="zh-CN">
              <a:latin typeface="Verdana" panose="020B0604030504040204" pitchFamily="34" charset="0"/>
              <a:cs typeface="Verdana" panose="020B0604030504040204" pitchFamily="34" charset="0"/>
            </a:endParaRPr>
          </a:p>
          <a:p>
            <a:pPr marL="1404000" lvl="2" indent="-468000">
              <a:spcBef>
                <a:spcPts val="600"/>
              </a:spcBef>
              <a:buClr>
                <a:schemeClr val="tx1"/>
              </a:buClr>
              <a:buSzPct val="70000"/>
              <a:defRPr/>
            </a:pPr>
            <a:r>
              <a:rPr lang="zh-CN" altLang="en-US">
                <a:latin typeface="Verdana" panose="020B0604030504040204" pitchFamily="34" charset="0"/>
                <a:cs typeface="Verdana" panose="020B0604030504040204" pitchFamily="34" charset="0"/>
              </a:rPr>
              <a:t>记为</a:t>
            </a:r>
            <a:r>
              <a:rPr lang="en-US" altLang="zh-CN">
                <a:latin typeface="Verdana" panose="020B0604030504040204" pitchFamily="34" charset="0"/>
                <a:cs typeface="Verdana" panose="020B0604030504040204" pitchFamily="34" charset="0"/>
              </a:rPr>
              <a:t>&lt;v, w&gt; </a:t>
            </a:r>
            <a:r>
              <a:rPr lang="zh-CN" altLang="en-US">
                <a:latin typeface="Verdana" panose="020B0604030504040204" pitchFamily="34" charset="0"/>
                <a:cs typeface="Verdana" panose="020B0604030504040204" pitchFamily="34" charset="0"/>
              </a:rPr>
              <a:t>（</a:t>
            </a:r>
            <a:r>
              <a:rPr lang="en-US" altLang="zh-CN">
                <a:latin typeface="Verdana" panose="020B0604030504040204" pitchFamily="34" charset="0"/>
                <a:cs typeface="Verdana" panose="020B0604030504040204" pitchFamily="34" charset="0"/>
              </a:rPr>
              <a:t>v</a:t>
            </a:r>
            <a:r>
              <a:rPr lang="zh-CN" altLang="en-US">
                <a:latin typeface="Verdana" panose="020B0604030504040204" pitchFamily="34" charset="0"/>
                <a:cs typeface="Verdana" panose="020B0604030504040204" pitchFamily="34" charset="0"/>
              </a:rPr>
              <a:t>和</a:t>
            </a:r>
            <a:r>
              <a:rPr lang="en-US" altLang="zh-CN">
                <a:latin typeface="Verdana" panose="020B0604030504040204" pitchFamily="34" charset="0"/>
                <a:cs typeface="Verdana" panose="020B0604030504040204" pitchFamily="34" charset="0"/>
              </a:rPr>
              <a:t>w</a:t>
            </a:r>
            <a:r>
              <a:rPr lang="zh-CN" altLang="en-US">
                <a:latin typeface="Verdana" panose="020B0604030504040204" pitchFamily="34" charset="0"/>
                <a:cs typeface="Verdana" panose="020B0604030504040204" pitchFamily="34" charset="0"/>
              </a:rPr>
              <a:t>是顶点，</a:t>
            </a:r>
            <a:r>
              <a:rPr lang="en-US" altLang="zh-CN">
                <a:latin typeface="Verdana" panose="020B0604030504040204" pitchFamily="34" charset="0"/>
                <a:cs typeface="Verdana" panose="020B0604030504040204" pitchFamily="34" charset="0"/>
              </a:rPr>
              <a:t>v</a:t>
            </a:r>
            <a:r>
              <a:rPr lang="zh-CN" altLang="en-US">
                <a:latin typeface="Verdana" panose="020B0604030504040204" pitchFamily="34" charset="0"/>
                <a:cs typeface="Verdana" panose="020B0604030504040204" pitchFamily="34" charset="0"/>
              </a:rPr>
              <a:t>为弧尾，</a:t>
            </a:r>
            <a:r>
              <a:rPr lang="en-US" altLang="zh-CN">
                <a:latin typeface="Verdana" panose="020B0604030504040204" pitchFamily="34" charset="0"/>
                <a:cs typeface="Verdana" panose="020B0604030504040204" pitchFamily="34" charset="0"/>
              </a:rPr>
              <a:t>w</a:t>
            </a:r>
            <a:r>
              <a:rPr lang="zh-CN" altLang="en-US">
                <a:latin typeface="Verdana" panose="020B0604030504040204" pitchFamily="34" charset="0"/>
                <a:cs typeface="Verdana" panose="020B0604030504040204" pitchFamily="34" charset="0"/>
              </a:rPr>
              <a:t>为弧头）</a:t>
            </a:r>
          </a:p>
        </p:txBody>
      </p:sp>
      <p:sp>
        <p:nvSpPr>
          <p:cNvPr id="12" name="标题 1"/>
          <p:cNvSpPr>
            <a:spLocks noGrp="1"/>
          </p:cNvSpPr>
          <p:nvPr>
            <p:ph type="title" idx="4294967295"/>
          </p:nvPr>
        </p:nvSpPr>
        <p:spPr>
          <a:xfrm>
            <a:off x="0" y="42863"/>
            <a:ext cx="9148763" cy="596900"/>
          </a:xfrm>
        </p:spPr>
        <p:txBody>
          <a:bodyPr/>
          <a:lstStyle/>
          <a:p>
            <a:pPr>
              <a:defRPr/>
            </a:pPr>
            <a:r>
              <a:rPr lang="zh-CN" altLang="en-US">
                <a:solidFill>
                  <a:schemeClr val="bg2">
                    <a:lumMod val="10000"/>
                  </a:schemeClr>
                </a:solidFill>
              </a:rPr>
              <a:t>图的分类</a:t>
            </a:r>
          </a:p>
        </p:txBody>
      </p:sp>
      <p:graphicFrame>
        <p:nvGraphicFramePr>
          <p:cNvPr id="652291" name="Object 3"/>
          <p:cNvGraphicFramePr>
            <a:graphicFrameLocks noChangeAspect="1"/>
          </p:cNvGraphicFramePr>
          <p:nvPr>
            <p:extLst>
              <p:ext uri="{D42A27DB-BD31-4B8C-83A1-F6EECF244321}">
                <p14:modId xmlns:p14="http://schemas.microsoft.com/office/powerpoint/2010/main" val="3645393688"/>
              </p:ext>
            </p:extLst>
          </p:nvPr>
        </p:nvGraphicFramePr>
        <p:xfrm>
          <a:off x="610295" y="955774"/>
          <a:ext cx="3311525" cy="2230438"/>
        </p:xfrm>
        <a:graphic>
          <a:graphicData uri="http://schemas.openxmlformats.org/presentationml/2006/ole">
            <mc:AlternateContent xmlns:mc="http://schemas.openxmlformats.org/markup-compatibility/2006">
              <mc:Choice xmlns:v="urn:schemas-microsoft-com:vml" Requires="v">
                <p:oleObj spid="_x0000_s157786" name="Visio" r:id="rId4" imgW="6044750" imgH="4071296" progId="Visio.Drawing.11">
                  <p:embed/>
                </p:oleObj>
              </mc:Choice>
              <mc:Fallback>
                <p:oleObj name="Visio" r:id="rId4" imgW="6044750" imgH="407129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295" y="955774"/>
                        <a:ext cx="3311525" cy="223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2294" name="Rectangle 6"/>
          <p:cNvSpPr>
            <a:spLocks noChangeArrowheads="1"/>
          </p:cNvSpPr>
          <p:nvPr/>
        </p:nvSpPr>
        <p:spPr bwMode="auto">
          <a:xfrm>
            <a:off x="251520" y="3403848"/>
            <a:ext cx="4119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dirty="0">
                <a:solidFill>
                  <a:schemeClr val="bg2">
                    <a:lumMod val="10000"/>
                  </a:schemeClr>
                </a:solidFill>
                <a:latin typeface="微软雅黑" panose="020B0503020204020204" pitchFamily="34" charset="-122"/>
                <a:ea typeface="微软雅黑" panose="020B0503020204020204" pitchFamily="34" charset="-122"/>
              </a:rPr>
              <a:t>有向图：</a:t>
            </a:r>
            <a:r>
              <a:rPr kumimoji="1" lang="zh-CN" altLang="zh-CN" sz="2000" b="1" dirty="0">
                <a:solidFill>
                  <a:schemeClr val="bg2">
                    <a:lumMod val="10000"/>
                  </a:schemeClr>
                </a:solidFill>
                <a:latin typeface="微软雅黑" panose="020B0503020204020204" pitchFamily="34" charset="-122"/>
                <a:ea typeface="微软雅黑" panose="020B0503020204020204" pitchFamily="34" charset="-122"/>
              </a:rPr>
              <a:t>边是顶点的</a:t>
            </a:r>
            <a:r>
              <a:rPr kumimoji="1" lang="zh-CN" altLang="en-US" sz="2000" b="1" dirty="0">
                <a:solidFill>
                  <a:schemeClr val="bg2">
                    <a:lumMod val="10000"/>
                  </a:schemeClr>
                </a:solidFill>
                <a:latin typeface="微软雅黑" panose="020B0503020204020204" pitchFamily="34" charset="-122"/>
                <a:ea typeface="微软雅黑" panose="020B0503020204020204" pitchFamily="34" charset="-122"/>
              </a:rPr>
              <a:t>有</a:t>
            </a:r>
            <a:r>
              <a:rPr kumimoji="1" lang="zh-CN" altLang="zh-CN" sz="2000" b="1" dirty="0">
                <a:solidFill>
                  <a:schemeClr val="bg2">
                    <a:lumMod val="10000"/>
                  </a:schemeClr>
                </a:solidFill>
                <a:latin typeface="微软雅黑" panose="020B0503020204020204" pitchFamily="34" charset="-122"/>
                <a:ea typeface="微软雅黑" panose="020B0503020204020204" pitchFamily="34" charset="-122"/>
              </a:rPr>
              <a:t>序对</a:t>
            </a:r>
            <a:endParaRPr kumimoji="1" lang="zh-CN" altLang="en-US" sz="2000" b="1" dirty="0">
              <a:solidFill>
                <a:schemeClr val="bg2">
                  <a:lumMod val="10000"/>
                </a:schemeClr>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bwMode="auto">
          <a:xfrm>
            <a:off x="-3304" y="4005064"/>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cxnSp>
        <p:nvCxnSpPr>
          <p:cNvPr id="10" name="直接连接符 9"/>
          <p:cNvCxnSpPr/>
          <p:nvPr/>
        </p:nvCxnSpPr>
        <p:spPr bwMode="auto">
          <a:xfrm>
            <a:off x="4463988" y="745261"/>
            <a:ext cx="0" cy="3223799"/>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
        <p:nvSpPr>
          <p:cNvPr id="11" name="Text Box 19"/>
          <p:cNvSpPr txBox="1">
            <a:spLocks noChangeArrowheads="1"/>
          </p:cNvSpPr>
          <p:nvPr/>
        </p:nvSpPr>
        <p:spPr bwMode="auto">
          <a:xfrm>
            <a:off x="4572000" y="766057"/>
            <a:ext cx="4554164"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0" bIns="108000"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spcBef>
                <a:spcPts val="600"/>
              </a:spcBef>
            </a:pPr>
            <a:r>
              <a:rPr kumimoji="1" lang="zh-CN" altLang="en-US" sz="2400">
                <a:solidFill>
                  <a:schemeClr val="bg2">
                    <a:lumMod val="10000"/>
                  </a:schemeClr>
                </a:solidFill>
                <a:latin typeface="Verdana" pitchFamily="34" charset="0"/>
                <a:ea typeface="微软雅黑" pitchFamily="34" charset="-122"/>
              </a:rPr>
              <a:t>有向图</a:t>
            </a:r>
            <a:r>
              <a:rPr kumimoji="1" lang="en-US" altLang="zh-CN" sz="2400">
                <a:solidFill>
                  <a:schemeClr val="bg2">
                    <a:lumMod val="10000"/>
                  </a:schemeClr>
                </a:solidFill>
                <a:latin typeface="Verdana" pitchFamily="34" charset="0"/>
                <a:ea typeface="微软雅黑" pitchFamily="34" charset="-122"/>
              </a:rPr>
              <a:t>G1</a:t>
            </a:r>
            <a:r>
              <a:rPr kumimoji="1" lang="zh-CN" altLang="zh-CN" sz="2400">
                <a:solidFill>
                  <a:schemeClr val="bg2">
                    <a:lumMod val="10000"/>
                  </a:schemeClr>
                </a:solidFill>
                <a:latin typeface="Verdana" pitchFamily="34" charset="0"/>
                <a:ea typeface="微软雅黑" pitchFamily="34" charset="-122"/>
              </a:rPr>
              <a:t>中</a:t>
            </a:r>
            <a:r>
              <a:rPr kumimoji="1" lang="zh-CN" altLang="zh-CN" sz="2400" dirty="0">
                <a:solidFill>
                  <a:schemeClr val="bg2">
                    <a:lumMod val="10000"/>
                  </a:schemeClr>
                </a:solidFill>
                <a:latin typeface="Verdana" pitchFamily="34" charset="0"/>
                <a:ea typeface="微软雅黑" pitchFamily="34" charset="-122"/>
              </a:rPr>
              <a:t>：</a:t>
            </a:r>
            <a:endParaRPr kumimoji="1" lang="zh-CN" altLang="en-US" sz="2400" dirty="0">
              <a:solidFill>
                <a:schemeClr val="bg2">
                  <a:lumMod val="10000"/>
                </a:schemeClr>
              </a:solidFill>
              <a:latin typeface="Verdana" pitchFamily="34" charset="0"/>
              <a:ea typeface="微软雅黑" pitchFamily="34" charset="-122"/>
            </a:endParaRPr>
          </a:p>
          <a:p>
            <a:pPr eaLnBrk="1" hangingPunct="1">
              <a:lnSpc>
                <a:spcPct val="150000"/>
              </a:lnSpc>
              <a:spcBef>
                <a:spcPts val="600"/>
              </a:spcBef>
            </a:pPr>
            <a:r>
              <a:rPr kumimoji="1" lang="en-US" altLang="zh-CN" sz="2400">
                <a:solidFill>
                  <a:schemeClr val="bg2">
                    <a:lumMod val="10000"/>
                  </a:schemeClr>
                </a:solidFill>
                <a:latin typeface="Verdana" pitchFamily="34" charset="0"/>
                <a:ea typeface="微软雅黑" pitchFamily="34" charset="-122"/>
              </a:rPr>
              <a:t>V(G1)={</a:t>
            </a:r>
            <a:r>
              <a:rPr kumimoji="1" lang="en-US" altLang="zh-CN" sz="2400" dirty="0">
                <a:solidFill>
                  <a:schemeClr val="bg2">
                    <a:lumMod val="10000"/>
                  </a:schemeClr>
                </a:solidFill>
                <a:latin typeface="Verdana" pitchFamily="34" charset="0"/>
                <a:ea typeface="微软雅黑" pitchFamily="34" charset="-122"/>
              </a:rPr>
              <a:t>1, 2, 3, 4, 5</a:t>
            </a:r>
            <a:r>
              <a:rPr kumimoji="1" lang="en-US" altLang="zh-CN" sz="2400">
                <a:solidFill>
                  <a:schemeClr val="bg2">
                    <a:lumMod val="10000"/>
                  </a:schemeClr>
                </a:solidFill>
                <a:latin typeface="Verdana" pitchFamily="34" charset="0"/>
                <a:ea typeface="微软雅黑" pitchFamily="34" charset="-122"/>
              </a:rPr>
              <a:t>, 6}</a:t>
            </a:r>
            <a:endParaRPr kumimoji="1" lang="en-US" altLang="zh-CN" sz="2400" dirty="0">
              <a:solidFill>
                <a:schemeClr val="bg2">
                  <a:lumMod val="10000"/>
                </a:schemeClr>
              </a:solidFill>
              <a:latin typeface="Verdana" pitchFamily="34" charset="0"/>
              <a:ea typeface="微软雅黑" pitchFamily="34" charset="-122"/>
            </a:endParaRPr>
          </a:p>
          <a:p>
            <a:pPr eaLnBrk="1" hangingPunct="1">
              <a:lnSpc>
                <a:spcPct val="150000"/>
              </a:lnSpc>
              <a:spcBef>
                <a:spcPts val="600"/>
              </a:spcBef>
            </a:pPr>
            <a:r>
              <a:rPr kumimoji="1" lang="en-US" altLang="zh-CN" sz="2400">
                <a:solidFill>
                  <a:schemeClr val="bg2">
                    <a:lumMod val="10000"/>
                  </a:schemeClr>
                </a:solidFill>
                <a:latin typeface="Verdana" pitchFamily="34" charset="0"/>
                <a:ea typeface="微软雅黑" pitchFamily="34" charset="-122"/>
              </a:rPr>
              <a:t>E(G1)={  &lt;1,2&gt;, &lt;2,1&gt;,</a:t>
            </a:r>
          </a:p>
          <a:p>
            <a:pPr eaLnBrk="1" hangingPunct="1">
              <a:lnSpc>
                <a:spcPct val="150000"/>
              </a:lnSpc>
              <a:spcBef>
                <a:spcPts val="600"/>
              </a:spcBef>
            </a:pPr>
            <a:r>
              <a:rPr kumimoji="1" lang="en-US" altLang="zh-CN" sz="2400">
                <a:solidFill>
                  <a:schemeClr val="bg2">
                    <a:lumMod val="10000"/>
                  </a:schemeClr>
                </a:solidFill>
                <a:latin typeface="Verdana" pitchFamily="34" charset="0"/>
                <a:ea typeface="微软雅黑" pitchFamily="34" charset="-122"/>
              </a:rPr>
              <a:t>   &lt;2,3&gt;, &lt;2,4&gt;, &lt;3,5&gt;,</a:t>
            </a:r>
          </a:p>
          <a:p>
            <a:pPr eaLnBrk="1" hangingPunct="1">
              <a:lnSpc>
                <a:spcPct val="150000"/>
              </a:lnSpc>
              <a:spcBef>
                <a:spcPts val="600"/>
              </a:spcBef>
            </a:pPr>
            <a:r>
              <a:rPr kumimoji="1" lang="en-US" altLang="zh-CN" sz="2400">
                <a:solidFill>
                  <a:schemeClr val="bg2">
                    <a:lumMod val="10000"/>
                  </a:schemeClr>
                </a:solidFill>
                <a:latin typeface="Verdana" pitchFamily="34" charset="0"/>
                <a:ea typeface="微软雅黑" pitchFamily="34" charset="-122"/>
              </a:rPr>
              <a:t>   &lt;5,6&gt;, &lt;6,3&gt; }</a:t>
            </a:r>
            <a:endParaRPr kumimoji="1" lang="en-US" altLang="zh-CN" sz="2400" dirty="0">
              <a:solidFill>
                <a:schemeClr val="bg2">
                  <a:lumMod val="10000"/>
                </a:schemeClr>
              </a:solidFill>
              <a:latin typeface="Verdana" pitchFamily="34" charset="0"/>
              <a:ea typeface="微软雅黑" pitchFamily="34" charset="-122"/>
            </a:endParaRPr>
          </a:p>
        </p:txBody>
      </p:sp>
    </p:spTree>
    <p:extLst>
      <p:ext uri="{BB962C8B-B14F-4D97-AF65-F5344CB8AC3E}">
        <p14:creationId xmlns:p14="http://schemas.microsoft.com/office/powerpoint/2010/main" val="1144977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652291"/>
                                        </p:tgtEl>
                                        <p:attrNameLst>
                                          <p:attrName>style.visibility</p:attrName>
                                        </p:attrNameLst>
                                      </p:cBhvr>
                                      <p:to>
                                        <p:strVal val="visible"/>
                                      </p:to>
                                    </p:set>
                                    <p:animEffect transition="in" filter="fade">
                                      <p:cBhvr>
                                        <p:cTn id="7" dur="500"/>
                                        <p:tgtEl>
                                          <p:spTgt spid="6522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2294"/>
                                        </p:tgtEl>
                                        <p:attrNameLst>
                                          <p:attrName>style.visibility</p:attrName>
                                        </p:attrNameLst>
                                      </p:cBhvr>
                                      <p:to>
                                        <p:strVal val="visible"/>
                                      </p:to>
                                    </p:set>
                                    <p:animEffect transition="in" filter="fade">
                                      <p:cBhvr>
                                        <p:cTn id="10" dur="500"/>
                                        <p:tgtEl>
                                          <p:spTgt spid="65229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243">
                                            <p:txEl>
                                              <p:pRg st="0" end="0"/>
                                            </p:txEl>
                                          </p:spTgt>
                                        </p:tgtEl>
                                        <p:attrNameLst>
                                          <p:attrName>style.visibility</p:attrName>
                                        </p:attrNameLst>
                                      </p:cBhvr>
                                      <p:to>
                                        <p:strVal val="visible"/>
                                      </p:to>
                                    </p:set>
                                    <p:animEffect transition="in" filter="wipe(left)">
                                      <p:cBhvr>
                                        <p:cTn id="14" dur="500"/>
                                        <p:tgtEl>
                                          <p:spTgt spid="1024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243">
                                            <p:txEl>
                                              <p:pRg st="1" end="1"/>
                                            </p:txEl>
                                          </p:spTgt>
                                        </p:tgtEl>
                                        <p:attrNameLst>
                                          <p:attrName>style.visibility</p:attrName>
                                        </p:attrNameLst>
                                      </p:cBhvr>
                                      <p:to>
                                        <p:strVal val="visible"/>
                                      </p:to>
                                    </p:set>
                                    <p:animEffect transition="in" filter="wipe(left)">
                                      <p:cBhvr>
                                        <p:cTn id="19" dur="500"/>
                                        <p:tgtEl>
                                          <p:spTgt spid="10243">
                                            <p:txEl>
                                              <p:pRg st="1" end="1"/>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wipe(left)">
                                      <p:cBhvr>
                                        <p:cTn id="22" dur="500"/>
                                        <p:tgtEl>
                                          <p:spTgt spid="11">
                                            <p:txEl>
                                              <p:pRg st="0" end="0"/>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wipe(left)">
                                      <p:cBhvr>
                                        <p:cTn id="26" dur="500"/>
                                        <p:tgtEl>
                                          <p:spTgt spid="1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243">
                                            <p:txEl>
                                              <p:pRg st="2" end="2"/>
                                            </p:txEl>
                                          </p:spTgt>
                                        </p:tgtEl>
                                        <p:attrNameLst>
                                          <p:attrName>style.visibility</p:attrName>
                                        </p:attrNameLst>
                                      </p:cBhvr>
                                      <p:to>
                                        <p:strVal val="visible"/>
                                      </p:to>
                                    </p:set>
                                    <p:animEffect transition="in" filter="wipe(left)">
                                      <p:cBhvr>
                                        <p:cTn id="31" dur="500"/>
                                        <p:tgtEl>
                                          <p:spTgt spid="1024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243">
                                            <p:txEl>
                                              <p:pRg st="3" end="3"/>
                                            </p:txEl>
                                          </p:spTgt>
                                        </p:tgtEl>
                                        <p:attrNameLst>
                                          <p:attrName>style.visibility</p:attrName>
                                        </p:attrNameLst>
                                      </p:cBhvr>
                                      <p:to>
                                        <p:strVal val="visible"/>
                                      </p:to>
                                    </p:set>
                                    <p:animEffect transition="in" filter="wipe(left)">
                                      <p:cBhvr>
                                        <p:cTn id="36" dur="500"/>
                                        <p:tgtEl>
                                          <p:spTgt spid="10243">
                                            <p:txEl>
                                              <p:pRg st="3" end="3"/>
                                            </p:txEl>
                                          </p:spTgt>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1">
                                            <p:txEl>
                                              <p:pRg st="2" end="2"/>
                                            </p:txEl>
                                          </p:spTgt>
                                        </p:tgtEl>
                                        <p:attrNameLst>
                                          <p:attrName>style.visibility</p:attrName>
                                        </p:attrNameLst>
                                      </p:cBhvr>
                                      <p:to>
                                        <p:strVal val="visible"/>
                                      </p:to>
                                    </p:set>
                                    <p:animEffect transition="in" filter="wipe(left)">
                                      <p:cBhvr>
                                        <p:cTn id="40" dur="500"/>
                                        <p:tgtEl>
                                          <p:spTgt spid="11">
                                            <p:txEl>
                                              <p:pRg st="2" end="2"/>
                                            </p:txEl>
                                          </p:spTgt>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1">
                                            <p:txEl>
                                              <p:pRg st="3" end="3"/>
                                            </p:txEl>
                                          </p:spTgt>
                                        </p:tgtEl>
                                        <p:attrNameLst>
                                          <p:attrName>style.visibility</p:attrName>
                                        </p:attrNameLst>
                                      </p:cBhvr>
                                      <p:to>
                                        <p:strVal val="visible"/>
                                      </p:to>
                                    </p:set>
                                    <p:animEffect transition="in" filter="wipe(left)">
                                      <p:cBhvr>
                                        <p:cTn id="44" dur="500"/>
                                        <p:tgtEl>
                                          <p:spTgt spid="11">
                                            <p:txEl>
                                              <p:pRg st="3" end="3"/>
                                            </p:txEl>
                                          </p:spTgt>
                                        </p:tgtEl>
                                      </p:cBhvr>
                                    </p:animEffect>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11">
                                            <p:txEl>
                                              <p:pRg st="4" end="4"/>
                                            </p:txEl>
                                          </p:spTgt>
                                        </p:tgtEl>
                                        <p:attrNameLst>
                                          <p:attrName>style.visibility</p:attrName>
                                        </p:attrNameLst>
                                      </p:cBhvr>
                                      <p:to>
                                        <p:strVal val="visible"/>
                                      </p:to>
                                    </p:set>
                                    <p:animEffect transition="in" filter="wipe(left)">
                                      <p:cBhvr>
                                        <p:cTn id="48"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bldLvl="5" autoUpdateAnimBg="0"/>
      <p:bldP spid="652294" grpId="0"/>
      <p:bldP spid="11" grpId="0" uiExpand="1" build="allAtOnce"/>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Text Box 32"/>
          <p:cNvSpPr txBox="1">
            <a:spLocks noChangeArrowheads="1"/>
          </p:cNvSpPr>
          <p:nvPr/>
        </p:nvSpPr>
        <p:spPr bwMode="auto">
          <a:xfrm>
            <a:off x="0" y="1"/>
            <a:ext cx="9143999" cy="6858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grpSp>
        <p:nvGrpSpPr>
          <p:cNvPr id="3" name="Group 51"/>
          <p:cNvGrpSpPr>
            <a:grpSpLocks/>
          </p:cNvGrpSpPr>
          <p:nvPr/>
        </p:nvGrpSpPr>
        <p:grpSpPr bwMode="auto">
          <a:xfrm>
            <a:off x="35496" y="4581128"/>
            <a:ext cx="6192838" cy="477838"/>
            <a:chOff x="158" y="2750"/>
            <a:chExt cx="3901" cy="301"/>
          </a:xfrm>
        </p:grpSpPr>
        <p:sp>
          <p:nvSpPr>
            <p:cNvPr id="4" name="Text Box 27"/>
            <p:cNvSpPr txBox="1">
              <a:spLocks noChangeArrowheads="1"/>
            </p:cNvSpPr>
            <p:nvPr/>
          </p:nvSpPr>
          <p:spPr bwMode="auto">
            <a:xfrm>
              <a:off x="158" y="2750"/>
              <a:ext cx="15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dirty="0">
                  <a:solidFill>
                    <a:schemeClr val="bg2">
                      <a:lumMod val="10000"/>
                    </a:schemeClr>
                  </a:solidFill>
                  <a:latin typeface="Verdana" pitchFamily="34" charset="0"/>
                </a:rPr>
                <a:t>U</a:t>
              </a:r>
              <a:r>
                <a:rPr kumimoji="1" lang="en-US" altLang="zh-CN" sz="2400" b="1">
                  <a:solidFill>
                    <a:schemeClr val="bg2">
                      <a:lumMod val="10000"/>
                    </a:schemeClr>
                  </a:solidFill>
                  <a:latin typeface="Verdana" pitchFamily="34" charset="0"/>
                </a:rPr>
                <a:t>={</a:t>
              </a:r>
              <a:r>
                <a:rPr kumimoji="1" lang="en-US" altLang="zh-CN" sz="2400" b="1">
                  <a:solidFill>
                    <a:srgbClr val="0000CC"/>
                  </a:solidFill>
                  <a:latin typeface="Verdana" pitchFamily="34" charset="0"/>
                </a:rPr>
                <a:t>v</a:t>
              </a:r>
              <a:r>
                <a:rPr kumimoji="1" lang="en-US" altLang="zh-CN" sz="3200" b="1" baseline="-25000">
                  <a:solidFill>
                    <a:srgbClr val="0000CC"/>
                  </a:solidFill>
                  <a:latin typeface="Verdana" pitchFamily="34" charset="0"/>
                </a:rPr>
                <a:t>0</a:t>
              </a:r>
              <a:r>
                <a:rPr kumimoji="1" lang="en-US" altLang="zh-CN" sz="2400" b="1">
                  <a:solidFill>
                    <a:srgbClr val="0000CC"/>
                  </a:solidFill>
                  <a:latin typeface="Verdana" pitchFamily="34" charset="0"/>
                </a:rPr>
                <a:t>, v</a:t>
              </a:r>
              <a:r>
                <a:rPr kumimoji="1" lang="en-US" altLang="zh-CN" sz="3200" b="1" baseline="-25000">
                  <a:solidFill>
                    <a:srgbClr val="0000CC"/>
                  </a:solidFill>
                  <a:latin typeface="Verdana" pitchFamily="34" charset="0"/>
                </a:rPr>
                <a:t>2</a:t>
              </a:r>
              <a:r>
                <a:rPr kumimoji="1" lang="en-US" altLang="zh-CN" sz="2400" b="1">
                  <a:solidFill>
                    <a:schemeClr val="bg2">
                      <a:lumMod val="10000"/>
                    </a:schemeClr>
                  </a:solidFill>
                  <a:latin typeface="Verdana" pitchFamily="34" charset="0"/>
                </a:rPr>
                <a:t>}</a:t>
              </a:r>
              <a:endParaRPr kumimoji="1" lang="en-US" altLang="zh-CN" sz="2400" b="1" dirty="0">
                <a:solidFill>
                  <a:schemeClr val="bg2">
                    <a:lumMod val="10000"/>
                  </a:schemeClr>
                </a:solidFill>
                <a:latin typeface="Verdana" pitchFamily="34" charset="0"/>
              </a:endParaRPr>
            </a:p>
          </p:txBody>
        </p:sp>
        <p:sp>
          <p:nvSpPr>
            <p:cNvPr id="5" name="Text Box 30"/>
            <p:cNvSpPr txBox="1">
              <a:spLocks noChangeArrowheads="1"/>
            </p:cNvSpPr>
            <p:nvPr/>
          </p:nvSpPr>
          <p:spPr bwMode="auto">
            <a:xfrm>
              <a:off x="1519" y="2750"/>
              <a:ext cx="254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dirty="0">
                  <a:solidFill>
                    <a:schemeClr val="bg2">
                      <a:lumMod val="10000"/>
                    </a:schemeClr>
                  </a:solidFill>
                  <a:latin typeface="Verdana" pitchFamily="34" charset="0"/>
                </a:rPr>
                <a:t>V-U</a:t>
              </a:r>
              <a:r>
                <a:rPr kumimoji="1" lang="en-US" altLang="zh-CN" sz="2400" b="1">
                  <a:solidFill>
                    <a:schemeClr val="bg2">
                      <a:lumMod val="10000"/>
                    </a:schemeClr>
                  </a:solidFill>
                  <a:latin typeface="Verdana" pitchFamily="34" charset="0"/>
                </a:rPr>
                <a:t>={ </a:t>
              </a:r>
              <a:r>
                <a:rPr kumimoji="1" lang="en-US" altLang="zh-CN" sz="2400" b="1">
                  <a:solidFill>
                    <a:srgbClr val="0000CC"/>
                  </a:solidFill>
                  <a:latin typeface="Verdana" pitchFamily="34" charset="0"/>
                </a:rPr>
                <a:t>v</a:t>
              </a:r>
              <a:r>
                <a:rPr kumimoji="1" lang="en-US" altLang="zh-CN" sz="3200" b="1" baseline="-25000">
                  <a:solidFill>
                    <a:srgbClr val="0000CC"/>
                  </a:solidFill>
                  <a:latin typeface="Verdana" pitchFamily="34" charset="0"/>
                </a:rPr>
                <a:t>1</a:t>
              </a:r>
              <a:r>
                <a:rPr kumimoji="1" lang="en-US" altLang="zh-CN" sz="2400" b="1">
                  <a:solidFill>
                    <a:srgbClr val="0000CC"/>
                  </a:solidFill>
                  <a:latin typeface="Verdana" pitchFamily="34" charset="0"/>
                </a:rPr>
                <a:t>, v</a:t>
              </a:r>
              <a:r>
                <a:rPr kumimoji="1" lang="en-US" altLang="zh-CN" sz="3200" b="1" baseline="-25000">
                  <a:solidFill>
                    <a:srgbClr val="0000CC"/>
                  </a:solidFill>
                  <a:latin typeface="Verdana" pitchFamily="34" charset="0"/>
                </a:rPr>
                <a:t>3</a:t>
              </a:r>
              <a:r>
                <a:rPr kumimoji="1" lang="en-US" altLang="zh-CN" sz="2400" b="1">
                  <a:solidFill>
                    <a:srgbClr val="0000CC"/>
                  </a:solidFill>
                  <a:latin typeface="Verdana" pitchFamily="34" charset="0"/>
                </a:rPr>
                <a:t>, v</a:t>
              </a:r>
              <a:r>
                <a:rPr kumimoji="1" lang="en-US" altLang="zh-CN" sz="3200" b="1" baseline="-25000">
                  <a:solidFill>
                    <a:srgbClr val="0000CC"/>
                  </a:solidFill>
                  <a:latin typeface="Verdana" pitchFamily="34" charset="0"/>
                </a:rPr>
                <a:t>4</a:t>
              </a:r>
              <a:r>
                <a:rPr kumimoji="1" lang="en-US" altLang="zh-CN" sz="2400" b="1">
                  <a:solidFill>
                    <a:srgbClr val="0000CC"/>
                  </a:solidFill>
                  <a:latin typeface="Verdana" pitchFamily="34" charset="0"/>
                </a:rPr>
                <a:t>, v</a:t>
              </a:r>
              <a:r>
                <a:rPr kumimoji="1" lang="en-US" altLang="zh-CN" sz="3200" b="1" baseline="-25000">
                  <a:solidFill>
                    <a:srgbClr val="0000CC"/>
                  </a:solidFill>
                  <a:latin typeface="Verdana" pitchFamily="34" charset="0"/>
                </a:rPr>
                <a:t>5</a:t>
              </a:r>
              <a:r>
                <a:rPr kumimoji="1" lang="en-US" altLang="zh-CN" sz="2400" b="1">
                  <a:latin typeface="Verdana" pitchFamily="34" charset="0"/>
                </a:rPr>
                <a:t> </a:t>
              </a:r>
              <a:r>
                <a:rPr kumimoji="1" lang="en-US" altLang="zh-CN" sz="2400" b="1" dirty="0">
                  <a:solidFill>
                    <a:schemeClr val="bg2">
                      <a:lumMod val="10000"/>
                    </a:schemeClr>
                  </a:solidFill>
                  <a:latin typeface="Verdana" pitchFamily="34" charset="0"/>
                </a:rPr>
                <a:t>}</a:t>
              </a:r>
            </a:p>
          </p:txBody>
        </p:sp>
      </p:grpSp>
      <p:sp>
        <p:nvSpPr>
          <p:cNvPr id="6" name="Rectangle 6"/>
          <p:cNvSpPr>
            <a:spLocks noChangeArrowheads="1"/>
          </p:cNvSpPr>
          <p:nvPr/>
        </p:nvSpPr>
        <p:spPr bwMode="auto">
          <a:xfrm>
            <a:off x="1265238" y="5549900"/>
            <a:ext cx="569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dirty="0">
                <a:solidFill>
                  <a:srgbClr val="0000CC"/>
                </a:solidFill>
                <a:latin typeface="Verdana" pitchFamily="34" charset="0"/>
              </a:rPr>
              <a:t> </a:t>
            </a:r>
            <a:endParaRPr kumimoji="1" lang="zh-CN" altLang="en-US" sz="2800" b="1" dirty="0">
              <a:solidFill>
                <a:srgbClr val="0000CC"/>
              </a:solidFill>
              <a:latin typeface="Verdana" pitchFamily="34" charset="0"/>
            </a:endParaRPr>
          </a:p>
        </p:txBody>
      </p:sp>
      <p:sp>
        <p:nvSpPr>
          <p:cNvPr id="7" name="Rectangle 7"/>
          <p:cNvSpPr>
            <a:spLocks noChangeArrowheads="1"/>
          </p:cNvSpPr>
          <p:nvPr/>
        </p:nvSpPr>
        <p:spPr bwMode="auto">
          <a:xfrm>
            <a:off x="2012950" y="5549900"/>
            <a:ext cx="569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dirty="0">
                <a:solidFill>
                  <a:srgbClr val="0000CC"/>
                </a:solidFill>
                <a:latin typeface="Verdana" pitchFamily="34" charset="0"/>
              </a:rPr>
              <a:t>0</a:t>
            </a:r>
            <a:endParaRPr kumimoji="1" lang="zh-CN" altLang="en-US" sz="2800" b="1" dirty="0">
              <a:solidFill>
                <a:srgbClr val="0000CC"/>
              </a:solidFill>
              <a:latin typeface="Verdana" pitchFamily="34" charset="0"/>
            </a:endParaRPr>
          </a:p>
        </p:txBody>
      </p:sp>
      <p:sp>
        <p:nvSpPr>
          <p:cNvPr id="8" name="Rectangle 8"/>
          <p:cNvSpPr>
            <a:spLocks noChangeArrowheads="1"/>
          </p:cNvSpPr>
          <p:nvPr/>
        </p:nvSpPr>
        <p:spPr bwMode="auto">
          <a:xfrm>
            <a:off x="2760663" y="5549900"/>
            <a:ext cx="569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dirty="0">
                <a:solidFill>
                  <a:srgbClr val="0000CC"/>
                </a:solidFill>
                <a:latin typeface="Verdana" pitchFamily="34" charset="0"/>
              </a:rPr>
              <a:t>0</a:t>
            </a:r>
            <a:endParaRPr kumimoji="1" lang="zh-CN" altLang="en-US" sz="2800" b="1" dirty="0">
              <a:solidFill>
                <a:srgbClr val="0000CC"/>
              </a:solidFill>
              <a:latin typeface="Verdana" pitchFamily="34" charset="0"/>
            </a:endParaRPr>
          </a:p>
        </p:txBody>
      </p:sp>
      <p:sp>
        <p:nvSpPr>
          <p:cNvPr id="9" name="Rectangle 9"/>
          <p:cNvSpPr>
            <a:spLocks noChangeArrowheads="1"/>
          </p:cNvSpPr>
          <p:nvPr/>
        </p:nvSpPr>
        <p:spPr bwMode="auto">
          <a:xfrm>
            <a:off x="3508375" y="5549900"/>
            <a:ext cx="569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a:solidFill>
                  <a:srgbClr val="0000CC"/>
                </a:solidFill>
                <a:latin typeface="Verdana" pitchFamily="34" charset="0"/>
              </a:rPr>
              <a:t>0</a:t>
            </a:r>
            <a:endParaRPr kumimoji="1" lang="zh-CN" altLang="en-US" sz="2800" b="1">
              <a:solidFill>
                <a:srgbClr val="0000CC"/>
              </a:solidFill>
              <a:latin typeface="Verdana" pitchFamily="34" charset="0"/>
            </a:endParaRPr>
          </a:p>
        </p:txBody>
      </p:sp>
      <p:sp>
        <p:nvSpPr>
          <p:cNvPr id="10" name="Rectangle 10"/>
          <p:cNvSpPr>
            <a:spLocks noChangeArrowheads="1"/>
          </p:cNvSpPr>
          <p:nvPr/>
        </p:nvSpPr>
        <p:spPr bwMode="auto">
          <a:xfrm>
            <a:off x="4256088" y="5549900"/>
            <a:ext cx="569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dirty="0">
                <a:solidFill>
                  <a:srgbClr val="0000CC"/>
                </a:solidFill>
                <a:latin typeface="Verdana" pitchFamily="34" charset="0"/>
              </a:rPr>
              <a:t>0</a:t>
            </a:r>
            <a:endParaRPr kumimoji="1" lang="zh-CN" altLang="en-US" sz="2800" b="1" dirty="0">
              <a:solidFill>
                <a:srgbClr val="0000CC"/>
              </a:solidFill>
              <a:latin typeface="Verdana" pitchFamily="34" charset="0"/>
            </a:endParaRPr>
          </a:p>
        </p:txBody>
      </p:sp>
      <p:sp>
        <p:nvSpPr>
          <p:cNvPr id="11" name="Rectangle 11"/>
          <p:cNvSpPr>
            <a:spLocks noChangeArrowheads="1"/>
          </p:cNvSpPr>
          <p:nvPr/>
        </p:nvSpPr>
        <p:spPr bwMode="auto">
          <a:xfrm>
            <a:off x="5003800" y="5549900"/>
            <a:ext cx="569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a:solidFill>
                  <a:srgbClr val="0000CC"/>
                </a:solidFill>
                <a:latin typeface="Verdana" pitchFamily="34" charset="0"/>
              </a:rPr>
              <a:t>0</a:t>
            </a:r>
            <a:endParaRPr kumimoji="1" lang="zh-CN" altLang="en-US" sz="2800" b="1">
              <a:solidFill>
                <a:srgbClr val="0000CC"/>
              </a:solidFill>
              <a:latin typeface="Verdana" pitchFamily="34" charset="0"/>
            </a:endParaRPr>
          </a:p>
        </p:txBody>
      </p:sp>
      <p:sp>
        <p:nvSpPr>
          <p:cNvPr id="12" name="Rectangle 12"/>
          <p:cNvSpPr>
            <a:spLocks noChangeArrowheads="1"/>
          </p:cNvSpPr>
          <p:nvPr/>
        </p:nvSpPr>
        <p:spPr bwMode="auto">
          <a:xfrm>
            <a:off x="1265238" y="6135688"/>
            <a:ext cx="5699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a:solidFill>
                  <a:srgbClr val="CC0000"/>
                </a:solidFill>
                <a:latin typeface="Verdana" pitchFamily="34" charset="0"/>
              </a:rPr>
              <a:t>0</a:t>
            </a:r>
            <a:endParaRPr kumimoji="1" lang="zh-CN" altLang="en-US" sz="2800" b="1">
              <a:solidFill>
                <a:srgbClr val="CC0000"/>
              </a:solidFill>
              <a:latin typeface="Verdana" pitchFamily="34" charset="0"/>
            </a:endParaRPr>
          </a:p>
        </p:txBody>
      </p:sp>
      <p:sp>
        <p:nvSpPr>
          <p:cNvPr id="13" name="Rectangle 13"/>
          <p:cNvSpPr>
            <a:spLocks noChangeArrowheads="1"/>
          </p:cNvSpPr>
          <p:nvPr/>
        </p:nvSpPr>
        <p:spPr bwMode="auto">
          <a:xfrm>
            <a:off x="2000250" y="6142038"/>
            <a:ext cx="569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a:solidFill>
                  <a:srgbClr val="CC0000"/>
                </a:solidFill>
                <a:latin typeface="Verdana" pitchFamily="34" charset="0"/>
              </a:rPr>
              <a:t>6</a:t>
            </a:r>
            <a:endParaRPr kumimoji="1" lang="zh-CN" altLang="en-US" sz="2800" b="1">
              <a:solidFill>
                <a:srgbClr val="CC0000"/>
              </a:solidFill>
              <a:latin typeface="Verdana" pitchFamily="34" charset="0"/>
            </a:endParaRPr>
          </a:p>
        </p:txBody>
      </p:sp>
      <p:sp>
        <p:nvSpPr>
          <p:cNvPr id="14" name="Rectangle 14"/>
          <p:cNvSpPr>
            <a:spLocks noChangeArrowheads="1"/>
          </p:cNvSpPr>
          <p:nvPr/>
        </p:nvSpPr>
        <p:spPr bwMode="auto">
          <a:xfrm>
            <a:off x="2774950" y="6126163"/>
            <a:ext cx="569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a:solidFill>
                  <a:srgbClr val="CC0000"/>
                </a:solidFill>
                <a:latin typeface="Verdana" pitchFamily="34" charset="0"/>
              </a:rPr>
              <a:t>1</a:t>
            </a:r>
            <a:endParaRPr kumimoji="1" lang="zh-CN" altLang="en-US" sz="2800" b="1">
              <a:solidFill>
                <a:srgbClr val="CC0000"/>
              </a:solidFill>
              <a:latin typeface="Verdana" pitchFamily="34" charset="0"/>
            </a:endParaRPr>
          </a:p>
        </p:txBody>
      </p:sp>
      <p:sp>
        <p:nvSpPr>
          <p:cNvPr id="15" name="Rectangle 15"/>
          <p:cNvSpPr>
            <a:spLocks noChangeArrowheads="1"/>
          </p:cNvSpPr>
          <p:nvPr/>
        </p:nvSpPr>
        <p:spPr bwMode="auto">
          <a:xfrm>
            <a:off x="3508375" y="6135688"/>
            <a:ext cx="569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a:solidFill>
                  <a:srgbClr val="CC0000"/>
                </a:solidFill>
                <a:latin typeface="Verdana" pitchFamily="34" charset="0"/>
              </a:rPr>
              <a:t>5</a:t>
            </a:r>
            <a:endParaRPr kumimoji="1" lang="zh-CN" altLang="en-US" sz="2800" b="1">
              <a:solidFill>
                <a:srgbClr val="CC0000"/>
              </a:solidFill>
              <a:latin typeface="Verdana" pitchFamily="34" charset="0"/>
            </a:endParaRPr>
          </a:p>
        </p:txBody>
      </p:sp>
      <p:sp>
        <p:nvSpPr>
          <p:cNvPr id="16" name="Rectangle 16"/>
          <p:cNvSpPr>
            <a:spLocks noChangeArrowheads="1"/>
          </p:cNvSpPr>
          <p:nvPr/>
        </p:nvSpPr>
        <p:spPr bwMode="auto">
          <a:xfrm>
            <a:off x="4256088" y="6135688"/>
            <a:ext cx="5699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a:solidFill>
                  <a:srgbClr val="CC0000"/>
                </a:solidFill>
                <a:latin typeface="Verdana" pitchFamily="34" charset="0"/>
              </a:rPr>
              <a:t>∞</a:t>
            </a:r>
            <a:endParaRPr kumimoji="1" lang="zh-CN" altLang="en-US" sz="2800" b="1">
              <a:solidFill>
                <a:srgbClr val="CC0000"/>
              </a:solidFill>
              <a:latin typeface="Verdana" pitchFamily="34" charset="0"/>
            </a:endParaRPr>
          </a:p>
        </p:txBody>
      </p:sp>
      <p:sp>
        <p:nvSpPr>
          <p:cNvPr id="17" name="Rectangle 17"/>
          <p:cNvSpPr>
            <a:spLocks noChangeArrowheads="1"/>
          </p:cNvSpPr>
          <p:nvPr/>
        </p:nvSpPr>
        <p:spPr bwMode="auto">
          <a:xfrm>
            <a:off x="5003800" y="6135688"/>
            <a:ext cx="569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a:solidFill>
                  <a:srgbClr val="CC0000"/>
                </a:solidFill>
                <a:latin typeface="Verdana" pitchFamily="34" charset="0"/>
              </a:rPr>
              <a:t>∞</a:t>
            </a:r>
            <a:endParaRPr kumimoji="1" lang="zh-CN" altLang="en-US" sz="2800" b="1">
              <a:solidFill>
                <a:srgbClr val="CC0000"/>
              </a:solidFill>
              <a:latin typeface="Verdana" pitchFamily="34" charset="0"/>
            </a:endParaRPr>
          </a:p>
        </p:txBody>
      </p:sp>
      <p:grpSp>
        <p:nvGrpSpPr>
          <p:cNvPr id="18" name="Group 18"/>
          <p:cNvGrpSpPr>
            <a:grpSpLocks/>
          </p:cNvGrpSpPr>
          <p:nvPr/>
        </p:nvGrpSpPr>
        <p:grpSpPr bwMode="auto">
          <a:xfrm>
            <a:off x="179388" y="5003805"/>
            <a:ext cx="5929313" cy="1665293"/>
            <a:chOff x="249" y="1846"/>
            <a:chExt cx="3735" cy="1049"/>
          </a:xfrm>
        </p:grpSpPr>
        <p:grpSp>
          <p:nvGrpSpPr>
            <p:cNvPr id="19" name="Group 19"/>
            <p:cNvGrpSpPr>
              <a:grpSpLocks/>
            </p:cNvGrpSpPr>
            <p:nvPr/>
          </p:nvGrpSpPr>
          <p:grpSpPr bwMode="auto">
            <a:xfrm>
              <a:off x="461" y="1846"/>
              <a:ext cx="3523" cy="1049"/>
              <a:chOff x="461" y="1846"/>
              <a:chExt cx="3523" cy="1049"/>
            </a:xfrm>
          </p:grpSpPr>
          <p:grpSp>
            <p:nvGrpSpPr>
              <p:cNvPr id="22" name="Group 20"/>
              <p:cNvGrpSpPr>
                <a:grpSpLocks/>
              </p:cNvGrpSpPr>
              <p:nvPr/>
            </p:nvGrpSpPr>
            <p:grpSpPr bwMode="auto">
              <a:xfrm>
                <a:off x="892" y="2160"/>
                <a:ext cx="2804" cy="735"/>
                <a:chOff x="892" y="2160"/>
                <a:chExt cx="2804" cy="735"/>
              </a:xfrm>
            </p:grpSpPr>
            <p:sp>
              <p:nvSpPr>
                <p:cNvPr id="26" name="Rectangle 7"/>
                <p:cNvSpPr>
                  <a:spLocks noChangeArrowheads="1"/>
                </p:cNvSpPr>
                <p:nvPr/>
              </p:nvSpPr>
              <p:spPr bwMode="auto">
                <a:xfrm>
                  <a:off x="892" y="2160"/>
                  <a:ext cx="2804" cy="73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kumimoji="1" lang="zh-CN" altLang="en-US" sz="2000">
                    <a:latin typeface="+mj-lt"/>
                  </a:endParaRPr>
                </a:p>
              </p:txBody>
            </p:sp>
            <p:sp>
              <p:nvSpPr>
                <p:cNvPr id="27" name="Line 8"/>
                <p:cNvSpPr>
                  <a:spLocks noChangeShapeType="1"/>
                </p:cNvSpPr>
                <p:nvPr/>
              </p:nvSpPr>
              <p:spPr bwMode="auto">
                <a:xfrm>
                  <a:off x="892" y="2523"/>
                  <a:ext cx="28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lt"/>
                  </a:endParaRPr>
                </a:p>
              </p:txBody>
            </p:sp>
            <p:sp>
              <p:nvSpPr>
                <p:cNvPr id="28" name="Line 9"/>
                <p:cNvSpPr>
                  <a:spLocks noChangeShapeType="1"/>
                </p:cNvSpPr>
                <p:nvPr/>
              </p:nvSpPr>
              <p:spPr bwMode="auto">
                <a:xfrm>
                  <a:off x="1352" y="2160"/>
                  <a:ext cx="0" cy="7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lt"/>
                  </a:endParaRPr>
                </a:p>
              </p:txBody>
            </p:sp>
            <p:sp>
              <p:nvSpPr>
                <p:cNvPr id="29" name="Line 10"/>
                <p:cNvSpPr>
                  <a:spLocks noChangeShapeType="1"/>
                </p:cNvSpPr>
                <p:nvPr/>
              </p:nvSpPr>
              <p:spPr bwMode="auto">
                <a:xfrm>
                  <a:off x="2290" y="2160"/>
                  <a:ext cx="0" cy="7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lt"/>
                  </a:endParaRPr>
                </a:p>
              </p:txBody>
            </p:sp>
            <p:sp>
              <p:nvSpPr>
                <p:cNvPr id="30" name="Line 11"/>
                <p:cNvSpPr>
                  <a:spLocks noChangeShapeType="1"/>
                </p:cNvSpPr>
                <p:nvPr/>
              </p:nvSpPr>
              <p:spPr bwMode="auto">
                <a:xfrm>
                  <a:off x="1821" y="2160"/>
                  <a:ext cx="0" cy="7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lt"/>
                  </a:endParaRPr>
                </a:p>
              </p:txBody>
            </p:sp>
            <p:sp>
              <p:nvSpPr>
                <p:cNvPr id="31" name="Line 12"/>
                <p:cNvSpPr>
                  <a:spLocks noChangeShapeType="1"/>
                </p:cNvSpPr>
                <p:nvPr/>
              </p:nvSpPr>
              <p:spPr bwMode="auto">
                <a:xfrm>
                  <a:off x="3227" y="2160"/>
                  <a:ext cx="0" cy="7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lt"/>
                  </a:endParaRPr>
                </a:p>
              </p:txBody>
            </p:sp>
            <p:sp>
              <p:nvSpPr>
                <p:cNvPr id="32" name="Line 13"/>
                <p:cNvSpPr>
                  <a:spLocks noChangeShapeType="1"/>
                </p:cNvSpPr>
                <p:nvPr/>
              </p:nvSpPr>
              <p:spPr bwMode="auto">
                <a:xfrm>
                  <a:off x="2758" y="2160"/>
                  <a:ext cx="0" cy="7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lt"/>
                  </a:endParaRPr>
                </a:p>
              </p:txBody>
            </p:sp>
          </p:grpSp>
          <p:grpSp>
            <p:nvGrpSpPr>
              <p:cNvPr id="23" name="Group 28"/>
              <p:cNvGrpSpPr>
                <a:grpSpLocks/>
              </p:cNvGrpSpPr>
              <p:nvPr/>
            </p:nvGrpSpPr>
            <p:grpSpPr bwMode="auto">
              <a:xfrm>
                <a:off x="461" y="1846"/>
                <a:ext cx="3523" cy="365"/>
                <a:chOff x="461" y="1846"/>
                <a:chExt cx="3523" cy="365"/>
              </a:xfrm>
            </p:grpSpPr>
            <p:sp>
              <p:nvSpPr>
                <p:cNvPr id="24" name="Text Box 5"/>
                <p:cNvSpPr txBox="1">
                  <a:spLocks noChangeArrowheads="1"/>
                </p:cNvSpPr>
                <p:nvPr/>
              </p:nvSpPr>
              <p:spPr bwMode="auto">
                <a:xfrm>
                  <a:off x="892" y="1920"/>
                  <a:ext cx="30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ts val="0"/>
                    </a:spcBef>
                  </a:pPr>
                  <a:r>
                    <a:rPr kumimoji="1" lang="zh-CN" altLang="en-US" sz="2400" b="1" dirty="0">
                      <a:solidFill>
                        <a:srgbClr val="660066"/>
                      </a:solidFill>
                      <a:latin typeface="Verdana"/>
                      <a:ea typeface="微软雅黑" pitchFamily="34" charset="-122"/>
                    </a:rPr>
                    <a:t>  </a:t>
                  </a:r>
                  <a:r>
                    <a:rPr kumimoji="1" lang="en-US" altLang="zh-CN" sz="2400" b="1" dirty="0">
                      <a:solidFill>
                        <a:srgbClr val="660066"/>
                      </a:solidFill>
                      <a:latin typeface="Verdana"/>
                      <a:ea typeface="微软雅黑" pitchFamily="34" charset="-122"/>
                    </a:rPr>
                    <a:t>0     1     2     3     4     5</a:t>
                  </a:r>
                  <a:endParaRPr kumimoji="1" lang="en-US" altLang="zh-CN" sz="2400" b="1" dirty="0">
                    <a:solidFill>
                      <a:srgbClr val="660066"/>
                    </a:solidFill>
                    <a:latin typeface="+mj-lt"/>
                    <a:ea typeface="微软雅黑" pitchFamily="34" charset="-122"/>
                  </a:endParaRPr>
                </a:p>
              </p:txBody>
            </p:sp>
            <p:sp>
              <p:nvSpPr>
                <p:cNvPr id="25" name="Rectangle 30"/>
                <p:cNvSpPr>
                  <a:spLocks noChangeArrowheads="1"/>
                </p:cNvSpPr>
                <p:nvPr/>
              </p:nvSpPr>
              <p:spPr bwMode="auto">
                <a:xfrm>
                  <a:off x="461" y="1846"/>
                  <a:ext cx="3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a:solidFill>
                        <a:srgbClr val="660066"/>
                      </a:solidFill>
                      <a:latin typeface="+mj-lt"/>
                    </a:rPr>
                    <a:t>i</a:t>
                  </a:r>
                  <a:endParaRPr kumimoji="1" lang="zh-CN" altLang="en-US" sz="2800" b="1" dirty="0">
                    <a:solidFill>
                      <a:srgbClr val="660066"/>
                    </a:solidFill>
                    <a:latin typeface="+mj-lt"/>
                  </a:endParaRPr>
                </a:p>
              </p:txBody>
            </p:sp>
          </p:grpSp>
        </p:grpSp>
        <p:sp>
          <p:nvSpPr>
            <p:cNvPr id="20" name="Rectangle 31"/>
            <p:cNvSpPr>
              <a:spLocks noChangeArrowheads="1"/>
            </p:cNvSpPr>
            <p:nvPr/>
          </p:nvSpPr>
          <p:spPr bwMode="auto">
            <a:xfrm>
              <a:off x="249" y="2190"/>
              <a:ext cx="6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kumimoji="1" lang="en-US" altLang="zh-CN" sz="2400" b="1" dirty="0">
                  <a:latin typeface="Verdana" panose="020B0604030504040204" pitchFamily="34" charset="0"/>
                  <a:ea typeface="Verdana" panose="020B0604030504040204" pitchFamily="34" charset="0"/>
                  <a:cs typeface="Verdana" panose="020B0604030504040204" pitchFamily="34" charset="0"/>
                </a:rPr>
                <a:t>vex</a:t>
              </a:r>
              <a:endParaRPr kumimoji="1" lang="zh-CN" altLang="en-US" sz="2400" b="1" dirty="0">
                <a:latin typeface="Verdana" panose="020B0604030504040204" pitchFamily="34" charset="0"/>
                <a:cs typeface="Verdana" panose="020B0604030504040204" pitchFamily="34" charset="0"/>
              </a:endParaRPr>
            </a:p>
          </p:txBody>
        </p:sp>
        <p:sp>
          <p:nvSpPr>
            <p:cNvPr id="21" name="Rectangle 32"/>
            <p:cNvSpPr>
              <a:spLocks noChangeArrowheads="1"/>
            </p:cNvSpPr>
            <p:nvPr/>
          </p:nvSpPr>
          <p:spPr bwMode="auto">
            <a:xfrm>
              <a:off x="249" y="2559"/>
              <a:ext cx="6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kumimoji="1" lang="en-US" altLang="zh-CN" sz="2400" b="1">
                  <a:solidFill>
                    <a:srgbClr val="CC0000"/>
                  </a:solidFill>
                  <a:latin typeface="Verdana" panose="020B0604030504040204" pitchFamily="34" charset="0"/>
                  <a:ea typeface="Verdana" panose="020B0604030504040204" pitchFamily="34" charset="0"/>
                  <a:cs typeface="Verdana" panose="020B0604030504040204" pitchFamily="34" charset="0"/>
                </a:rPr>
                <a:t>cost</a:t>
              </a:r>
              <a:endParaRPr kumimoji="1" lang="zh-CN" altLang="en-US" sz="2400" b="1">
                <a:solidFill>
                  <a:srgbClr val="CC0000"/>
                </a:solidFill>
                <a:latin typeface="Verdana" panose="020B0604030504040204" pitchFamily="34" charset="0"/>
                <a:cs typeface="Verdana" panose="020B0604030504040204" pitchFamily="34" charset="0"/>
              </a:endParaRPr>
            </a:p>
          </p:txBody>
        </p:sp>
      </p:grpSp>
      <p:sp>
        <p:nvSpPr>
          <p:cNvPr id="33" name="Rectangle 33"/>
          <p:cNvSpPr>
            <a:spLocks noChangeArrowheads="1"/>
          </p:cNvSpPr>
          <p:nvPr/>
        </p:nvSpPr>
        <p:spPr bwMode="auto">
          <a:xfrm>
            <a:off x="-1" y="0"/>
            <a:ext cx="9143999"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lnSpc>
                <a:spcPct val="120000"/>
              </a:lnSpc>
            </a:pPr>
            <a:r>
              <a:rPr lang="en-US" altLang="zh-CN" sz="2400" b="1" dirty="0">
                <a:solidFill>
                  <a:schemeClr val="bg2">
                    <a:lumMod val="10000"/>
                  </a:schemeClr>
                </a:solidFill>
                <a:latin typeface="Verdana" pitchFamily="34" charset="0"/>
                <a:ea typeface="Verdana" panose="020B0604030504040204" pitchFamily="34" charset="0"/>
                <a:cs typeface="Verdana" panose="020B0604030504040204" pitchFamily="34" charset="0"/>
              </a:rPr>
              <a:t>for</a:t>
            </a:r>
            <a:r>
              <a:rPr lang="en-US" altLang="zh-CN" sz="2400" b="1">
                <a:solidFill>
                  <a:schemeClr val="bg2">
                    <a:lumMod val="10000"/>
                  </a:schemeClr>
                </a:solidFill>
                <a:latin typeface="Verdana" pitchFamily="34" charset="0"/>
                <a:ea typeface="Verdana" panose="020B0604030504040204" pitchFamily="34" charset="0"/>
                <a:cs typeface="Verdana" panose="020B0604030504040204" pitchFamily="34" charset="0"/>
              </a:rPr>
              <a:t>( a=1; a&lt; </a:t>
            </a:r>
            <a:r>
              <a:rPr lang="en-US" altLang="zh-CN" sz="2400" b="1" dirty="0">
                <a:solidFill>
                  <a:schemeClr val="bg2">
                    <a:lumMod val="10000"/>
                  </a:schemeClr>
                </a:solidFill>
                <a:latin typeface="Verdana" pitchFamily="34" charset="0"/>
                <a:ea typeface="Verdana" panose="020B0604030504040204" pitchFamily="34" charset="0"/>
                <a:cs typeface="Verdana" panose="020B0604030504040204" pitchFamily="34" charset="0"/>
              </a:rPr>
              <a:t>n</a:t>
            </a:r>
            <a:r>
              <a:rPr lang="en-US" altLang="zh-CN" sz="2400" b="1">
                <a:solidFill>
                  <a:schemeClr val="bg2">
                    <a:lumMod val="10000"/>
                  </a:schemeClr>
                </a:solidFill>
                <a:latin typeface="Verdana" pitchFamily="34" charset="0"/>
                <a:ea typeface="Verdana" panose="020B0604030504040204" pitchFamily="34" charset="0"/>
                <a:cs typeface="Verdana" panose="020B0604030504040204" pitchFamily="34" charset="0"/>
              </a:rPr>
              <a:t>; ++a )  {   </a:t>
            </a:r>
            <a:r>
              <a:rPr lang="en-US" altLang="zh-CN"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逐一选择顶点加入</a:t>
            </a:r>
            <a:r>
              <a:rPr lang="en-US" altLang="zh-CN"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U</a:t>
            </a:r>
          </a:p>
          <a:p>
            <a:pPr>
              <a:lnSpc>
                <a:spcPct val="120000"/>
              </a:lnSpc>
            </a:pPr>
            <a:r>
              <a:rPr lang="en-US" altLang="zh-CN" sz="2400" b="1">
                <a:solidFill>
                  <a:schemeClr val="bg2">
                    <a:lumMod val="10000"/>
                  </a:schemeClr>
                </a:solidFill>
                <a:latin typeface="Verdana" pitchFamily="34" charset="0"/>
                <a:ea typeface="Verdana" panose="020B0604030504040204" pitchFamily="34" charset="0"/>
                <a:cs typeface="Verdana" panose="020B0604030504040204" pitchFamily="34" charset="0"/>
              </a:rPr>
              <a:t>     k = </a:t>
            </a:r>
            <a:r>
              <a:rPr lang="en-US" altLang="zh-CN" sz="2400" b="1">
                <a:solidFill>
                  <a:srgbClr val="FF0000"/>
                </a:solidFill>
                <a:latin typeface="Verdana" pitchFamily="34" charset="0"/>
                <a:ea typeface="Verdana" panose="020B0604030504040204" pitchFamily="34" charset="0"/>
                <a:cs typeface="Verdana" panose="020B0604030504040204" pitchFamily="34" charset="0"/>
              </a:rPr>
              <a:t>select</a:t>
            </a:r>
            <a:r>
              <a:rPr lang="en-US" altLang="zh-CN" sz="2400" b="1">
                <a:solidFill>
                  <a:schemeClr val="bg2">
                    <a:lumMod val="10000"/>
                  </a:schemeClr>
                </a:solidFill>
                <a:latin typeface="Verdana" pitchFamily="34" charset="0"/>
                <a:ea typeface="Verdana" panose="020B0604030504040204" pitchFamily="34" charset="0"/>
                <a:cs typeface="Verdana" panose="020B0604030504040204" pitchFamily="34" charset="0"/>
              </a:rPr>
              <a:t>(edges);     </a:t>
            </a:r>
            <a:r>
              <a:rPr lang="en-US" altLang="zh-CN"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选出当前的最小权边</a:t>
            </a:r>
            <a:endParaRPr lang="en-US" altLang="zh-CN"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endParaRPr>
          </a:p>
          <a:p>
            <a:pPr>
              <a:lnSpc>
                <a:spcPct val="120000"/>
              </a:lnSpc>
            </a:pPr>
            <a:r>
              <a:rPr lang="en-US"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edges[k</a:t>
            </a:r>
            <a:r>
              <a:rPr lang="en-US" altLang="zh-CN" sz="2400" b="1" dirty="0">
                <a:solidFill>
                  <a:schemeClr val="bg2">
                    <a:lumMod val="10000"/>
                  </a:schemeClr>
                </a:solidFill>
                <a:latin typeface="Verdana" pitchFamily="34" charset="0"/>
                <a:ea typeface="Verdana" panose="020B0604030504040204" pitchFamily="34" charset="0"/>
                <a:cs typeface="Verdana" panose="020B0604030504040204" pitchFamily="34" charset="0"/>
              </a:rPr>
              <a:t>].cost=0</a:t>
            </a:r>
            <a:r>
              <a:rPr lang="en-US" altLang="zh-CN" sz="2400" b="1">
                <a:solidFill>
                  <a:schemeClr val="bg2">
                    <a:lumMod val="10000"/>
                  </a:schemeClr>
                </a:solidFill>
                <a:latin typeface="Verdana" pitchFamily="34" charset="0"/>
                <a:ea typeface="Verdana" panose="020B0604030504040204" pitchFamily="34" charset="0"/>
                <a:cs typeface="Verdana" panose="020B0604030504040204" pitchFamily="34" charset="0"/>
              </a:rPr>
              <a:t>;      </a:t>
            </a:r>
            <a:r>
              <a:rPr lang="en-US" altLang="zh-CN"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对应顶点加入</a:t>
            </a:r>
            <a:r>
              <a:rPr lang="en-US" altLang="zh-CN"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U</a:t>
            </a:r>
            <a:endParaRPr lang="da-DK" altLang="zh-CN"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endParaRPr>
          </a:p>
          <a:p>
            <a:pPr>
              <a:lnSpc>
                <a:spcPct val="120000"/>
              </a:lnSpc>
            </a:pPr>
            <a:r>
              <a:rPr lang="en-US"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t>
            </a:r>
            <a:r>
              <a:rPr lang="da-DK" altLang="zh-CN" sz="2400" b="1">
                <a:solidFill>
                  <a:schemeClr val="bg2">
                    <a:lumMod val="10000"/>
                  </a:schemeClr>
                </a:solidFill>
                <a:latin typeface="Verdana" pitchFamily="34" charset="0"/>
                <a:ea typeface="Verdana" panose="020B0604030504040204" pitchFamily="34" charset="0"/>
                <a:cs typeface="Verdana" panose="020B0604030504040204" pitchFamily="34" charset="0"/>
              </a:rPr>
              <a:t>for(i=1; i&lt;n; i++)  {  </a:t>
            </a:r>
            <a:r>
              <a:rPr lang="en-US" altLang="zh-CN"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更新</a:t>
            </a:r>
            <a:r>
              <a:rPr lang="en-US" altLang="zh-CN"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cost</a:t>
            </a:r>
            <a:r>
              <a:rPr lang="zh-CN" altLang="en-US"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值</a:t>
            </a:r>
            <a:endParaRPr lang="da-DK" altLang="zh-CN"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endParaRPr>
          </a:p>
          <a:p>
            <a:pPr>
              <a:lnSpc>
                <a:spcPct val="120000"/>
              </a:lnSpc>
            </a:pPr>
            <a:r>
              <a:rPr lang="da-DK" altLang="zh-CN" sz="2400" b="1" dirty="0">
                <a:solidFill>
                  <a:schemeClr val="bg2">
                    <a:lumMod val="10000"/>
                  </a:schemeClr>
                </a:solidFill>
                <a:latin typeface="Verdana" pitchFamily="34" charset="0"/>
                <a:ea typeface="Verdana" panose="020B0604030504040204" pitchFamily="34" charset="0"/>
                <a:cs typeface="Verdana" panose="020B0604030504040204" pitchFamily="34" charset="0"/>
              </a:rPr>
              <a:t>     </a:t>
            </a:r>
            <a:r>
              <a:rPr lang="en-US" altLang="zh-CN" sz="24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if( </a:t>
            </a:r>
            <a:r>
              <a:rPr lang="en-US" altLang="zh-CN" sz="2400" b="1">
                <a:solidFill>
                  <a:schemeClr val="bg2">
                    <a:lumMod val="10000"/>
                  </a:schemeClr>
                </a:solidFill>
                <a:latin typeface="Verdana" pitchFamily="34" charset="0"/>
                <a:ea typeface="Verdana" panose="020B0604030504040204" pitchFamily="34" charset="0"/>
                <a:cs typeface="Verdana" panose="020B0604030504040204" pitchFamily="34" charset="0"/>
              </a:rPr>
              <a:t>G[k][i]&lt;edges[i].</a:t>
            </a:r>
            <a:r>
              <a:rPr lang="en-US" altLang="zh-CN" sz="2400" b="1" dirty="0">
                <a:solidFill>
                  <a:schemeClr val="bg2">
                    <a:lumMod val="10000"/>
                  </a:schemeClr>
                </a:solidFill>
                <a:latin typeface="Verdana" pitchFamily="34" charset="0"/>
                <a:ea typeface="Verdana" panose="020B0604030504040204" pitchFamily="34" charset="0"/>
                <a:cs typeface="Verdana" panose="020B0604030504040204" pitchFamily="34" charset="0"/>
              </a:rPr>
              <a:t>cost ) {</a:t>
            </a:r>
          </a:p>
          <a:p>
            <a:pPr>
              <a:lnSpc>
                <a:spcPct val="120000"/>
              </a:lnSpc>
            </a:pPr>
            <a:r>
              <a:rPr lang="da-DK"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t>
            </a:r>
            <a:r>
              <a:rPr lang="en-US"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t>
            </a:r>
            <a:r>
              <a:rPr lang="da-DK"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t>
            </a:r>
            <a:r>
              <a:rPr lang="en-US" altLang="zh-CN" sz="2400" b="1">
                <a:solidFill>
                  <a:schemeClr val="bg2">
                    <a:lumMod val="10000"/>
                  </a:schemeClr>
                </a:solidFill>
                <a:latin typeface="Verdana" pitchFamily="34" charset="0"/>
                <a:ea typeface="Verdana" panose="020B0604030504040204" pitchFamily="34" charset="0"/>
                <a:cs typeface="Verdana" panose="020B0604030504040204" pitchFamily="34" charset="0"/>
              </a:rPr>
              <a:t>edges[i].</a:t>
            </a:r>
            <a:r>
              <a:rPr lang="en-US" altLang="zh-CN" sz="2400" b="1" dirty="0">
                <a:solidFill>
                  <a:schemeClr val="bg2">
                    <a:lumMod val="10000"/>
                  </a:schemeClr>
                </a:solidFill>
                <a:latin typeface="Verdana" pitchFamily="34" charset="0"/>
                <a:ea typeface="Verdana" panose="020B0604030504040204" pitchFamily="34" charset="0"/>
                <a:cs typeface="Verdana" panose="020B0604030504040204" pitchFamily="34" charset="0"/>
              </a:rPr>
              <a:t>cost = </a:t>
            </a:r>
            <a:r>
              <a:rPr lang="en-US" altLang="zh-CN" sz="2400" b="1">
                <a:solidFill>
                  <a:schemeClr val="bg2">
                    <a:lumMod val="10000"/>
                  </a:schemeClr>
                </a:solidFill>
                <a:latin typeface="Verdana" pitchFamily="34" charset="0"/>
                <a:ea typeface="Verdana" panose="020B0604030504040204" pitchFamily="34" charset="0"/>
                <a:cs typeface="Verdana" panose="020B0604030504040204" pitchFamily="34" charset="0"/>
              </a:rPr>
              <a:t>G[k][i];</a:t>
            </a:r>
            <a:endParaRPr lang="en-US" altLang="zh-CN" sz="2400" b="1" dirty="0">
              <a:solidFill>
                <a:schemeClr val="bg2">
                  <a:lumMod val="10000"/>
                </a:schemeClr>
              </a:solidFill>
              <a:latin typeface="Verdana" pitchFamily="34" charset="0"/>
              <a:ea typeface="Verdana" panose="020B0604030504040204" pitchFamily="34" charset="0"/>
              <a:cs typeface="Verdana" panose="020B0604030504040204" pitchFamily="34" charset="0"/>
            </a:endParaRPr>
          </a:p>
          <a:p>
            <a:pPr>
              <a:lnSpc>
                <a:spcPct val="120000"/>
              </a:lnSpc>
            </a:pPr>
            <a:r>
              <a:rPr lang="da-DK"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t>
            </a:r>
            <a:r>
              <a:rPr lang="en-US"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edges[i].</a:t>
            </a:r>
            <a:r>
              <a:rPr lang="en-US" altLang="zh-CN" sz="2400" b="1" dirty="0">
                <a:solidFill>
                  <a:schemeClr val="bg2">
                    <a:lumMod val="10000"/>
                  </a:schemeClr>
                </a:solidFill>
                <a:latin typeface="Verdana" pitchFamily="34" charset="0"/>
                <a:ea typeface="Verdana" panose="020B0604030504040204" pitchFamily="34" charset="0"/>
                <a:cs typeface="Verdana" panose="020B0604030504040204" pitchFamily="34" charset="0"/>
              </a:rPr>
              <a:t>vex = k; </a:t>
            </a:r>
            <a:endParaRPr lang="da-DK" altLang="zh-CN" sz="24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endParaRPr>
          </a:p>
          <a:p>
            <a:pPr>
              <a:lnSpc>
                <a:spcPct val="120000"/>
              </a:lnSpc>
            </a:pPr>
            <a:r>
              <a:rPr lang="en-US" altLang="zh-CN" sz="2400" b="1" dirty="0">
                <a:solidFill>
                  <a:schemeClr val="bg2">
                    <a:lumMod val="10000"/>
                  </a:schemeClr>
                </a:solidFill>
                <a:latin typeface="Verdana" pitchFamily="34" charset="0"/>
                <a:ea typeface="Verdana" panose="020B0604030504040204" pitchFamily="34" charset="0"/>
                <a:cs typeface="Verdana" panose="020B0604030504040204" pitchFamily="34" charset="0"/>
              </a:rPr>
              <a:t>         }</a:t>
            </a:r>
          </a:p>
          <a:p>
            <a:pPr>
              <a:lnSpc>
                <a:spcPct val="120000"/>
              </a:lnSpc>
            </a:pPr>
            <a:r>
              <a:rPr lang="en-US" altLang="zh-CN" sz="2400" b="1" dirty="0">
                <a:solidFill>
                  <a:schemeClr val="bg2">
                    <a:lumMod val="10000"/>
                  </a:schemeClr>
                </a:solidFill>
                <a:latin typeface="Verdana" pitchFamily="34" charset="0"/>
                <a:ea typeface="Verdana" panose="020B0604030504040204" pitchFamily="34" charset="0"/>
                <a:cs typeface="Verdana" panose="020B0604030504040204" pitchFamily="34" charset="0"/>
              </a:rPr>
              <a:t>    }</a:t>
            </a:r>
          </a:p>
          <a:p>
            <a:pPr>
              <a:lnSpc>
                <a:spcPct val="120000"/>
              </a:lnSpc>
            </a:pPr>
            <a:r>
              <a:rPr lang="en-US" altLang="zh-CN" sz="2400" b="1" dirty="0">
                <a:solidFill>
                  <a:schemeClr val="bg2">
                    <a:lumMod val="10000"/>
                  </a:schemeClr>
                </a:solidFill>
                <a:latin typeface="Verdana" pitchFamily="34" charset="0"/>
                <a:ea typeface="Verdana" panose="020B0604030504040204" pitchFamily="34" charset="0"/>
                <a:cs typeface="Verdana" panose="020B0604030504040204" pitchFamily="34" charset="0"/>
              </a:rPr>
              <a:t>} </a:t>
            </a:r>
          </a:p>
        </p:txBody>
      </p:sp>
      <p:grpSp>
        <p:nvGrpSpPr>
          <p:cNvPr id="34" name="Group 37"/>
          <p:cNvGrpSpPr>
            <a:grpSpLocks/>
          </p:cNvGrpSpPr>
          <p:nvPr/>
        </p:nvGrpSpPr>
        <p:grpSpPr bwMode="auto">
          <a:xfrm>
            <a:off x="6227763" y="1557338"/>
            <a:ext cx="2916237" cy="5184775"/>
            <a:chOff x="3923" y="981"/>
            <a:chExt cx="1837" cy="3266"/>
          </a:xfrm>
        </p:grpSpPr>
        <p:graphicFrame>
          <p:nvGraphicFramePr>
            <p:cNvPr id="35" name="Object 38"/>
            <p:cNvGraphicFramePr>
              <a:graphicFrameLocks noChangeAspect="1"/>
            </p:cNvGraphicFramePr>
            <p:nvPr>
              <p:extLst>
                <p:ext uri="{D42A27DB-BD31-4B8C-83A1-F6EECF244321}">
                  <p14:modId xmlns:p14="http://schemas.microsoft.com/office/powerpoint/2010/main" val="2749724578"/>
                </p:ext>
              </p:extLst>
            </p:nvPr>
          </p:nvGraphicFramePr>
          <p:xfrm>
            <a:off x="3923" y="981"/>
            <a:ext cx="1837" cy="1731"/>
          </p:xfrm>
          <a:graphic>
            <a:graphicData uri="http://schemas.openxmlformats.org/presentationml/2006/ole">
              <mc:AlternateContent xmlns:mc="http://schemas.openxmlformats.org/markup-compatibility/2006">
                <mc:Choice xmlns:v="urn:schemas-microsoft-com:vml" Requires="v">
                  <p:oleObj spid="_x0000_s199808" name="Visio" r:id="rId4" imgW="4896326" imgH="4615610" progId="Visio.Drawing.11">
                    <p:embed/>
                  </p:oleObj>
                </mc:Choice>
                <mc:Fallback>
                  <p:oleObj name="Visio" r:id="rId4" imgW="4896326" imgH="4615610" progId="Visio.Drawing.11">
                    <p:embed/>
                    <p:pic>
                      <p:nvPicPr>
                        <p:cNvPr id="0" name=""/>
                        <p:cNvPicPr>
                          <a:picLocks noChangeAspect="1" noChangeArrowheads="1"/>
                        </p:cNvPicPr>
                        <p:nvPr/>
                      </p:nvPicPr>
                      <p:blipFill>
                        <a:blip r:embed="rId5"/>
                        <a:srcRect/>
                        <a:stretch>
                          <a:fillRect/>
                        </a:stretch>
                      </p:blipFill>
                      <p:spPr bwMode="auto">
                        <a:xfrm>
                          <a:off x="3923" y="981"/>
                          <a:ext cx="1837" cy="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 name="Object 39"/>
            <p:cNvGraphicFramePr>
              <a:graphicFrameLocks noChangeAspect="1"/>
            </p:cNvGraphicFramePr>
            <p:nvPr/>
          </p:nvGraphicFramePr>
          <p:xfrm>
            <a:off x="4002" y="2733"/>
            <a:ext cx="1678" cy="1514"/>
          </p:xfrm>
          <a:graphic>
            <a:graphicData uri="http://schemas.openxmlformats.org/presentationml/2006/ole">
              <mc:AlternateContent xmlns:mc="http://schemas.openxmlformats.org/markup-compatibility/2006">
                <mc:Choice xmlns:v="urn:schemas-microsoft-com:vml" Requires="v">
                  <p:oleObj spid="_x0000_s199809" name="Visio" r:id="rId6" imgW="3668120" imgH="3308215" progId="Visio.Drawing.11">
                    <p:embed/>
                  </p:oleObj>
                </mc:Choice>
                <mc:Fallback>
                  <p:oleObj name="Visio" r:id="rId6" imgW="3668120" imgH="3308215"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2" y="2733"/>
                          <a:ext cx="1678" cy="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7" name="Oval 75"/>
          <p:cNvSpPr>
            <a:spLocks noChangeArrowheads="1"/>
          </p:cNvSpPr>
          <p:nvPr/>
        </p:nvSpPr>
        <p:spPr bwMode="auto">
          <a:xfrm>
            <a:off x="7216775" y="1412875"/>
            <a:ext cx="936625" cy="2087563"/>
          </a:xfrm>
          <a:prstGeom prst="ellipse">
            <a:avLst/>
          </a:prstGeom>
          <a:noFill/>
          <a:ln w="57150">
            <a:solidFill>
              <a:srgbClr val="99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kumimoji="1" lang="zh-CN" altLang="zh-CN" sz="2000">
              <a:solidFill>
                <a:srgbClr val="0000FF"/>
              </a:solidFill>
              <a:latin typeface="Times New Roman" pitchFamily="18" charset="0"/>
            </a:endParaRPr>
          </a:p>
        </p:txBody>
      </p:sp>
      <p:sp>
        <p:nvSpPr>
          <p:cNvPr id="38" name="AutoShape 41"/>
          <p:cNvSpPr>
            <a:spLocks noChangeArrowheads="1"/>
          </p:cNvSpPr>
          <p:nvPr/>
        </p:nvSpPr>
        <p:spPr bwMode="auto">
          <a:xfrm>
            <a:off x="7956550" y="908050"/>
            <a:ext cx="914400" cy="609600"/>
          </a:xfrm>
          <a:prstGeom prst="cloudCallout">
            <a:avLst>
              <a:gd name="adj1" fmla="val -43750"/>
              <a:gd name="adj2" fmla="val 58333"/>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a:latin typeface="Verdana" pitchFamily="34" charset="0"/>
              </a:rPr>
              <a:t>U</a:t>
            </a:r>
          </a:p>
        </p:txBody>
      </p:sp>
      <p:sp>
        <p:nvSpPr>
          <p:cNvPr id="41" name="Oval 75"/>
          <p:cNvSpPr>
            <a:spLocks noChangeArrowheads="1"/>
          </p:cNvSpPr>
          <p:nvPr/>
        </p:nvSpPr>
        <p:spPr bwMode="auto">
          <a:xfrm>
            <a:off x="2700338" y="6092825"/>
            <a:ext cx="719137" cy="584200"/>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kumimoji="1" lang="zh-CN" altLang="zh-CN" sz="2000">
              <a:solidFill>
                <a:srgbClr val="0000FF"/>
              </a:solidFill>
              <a:latin typeface="Times New Roman" pitchFamily="18" charset="0"/>
            </a:endParaRPr>
          </a:p>
        </p:txBody>
      </p:sp>
      <p:sp>
        <p:nvSpPr>
          <p:cNvPr id="42" name="Rectangle 45"/>
          <p:cNvSpPr>
            <a:spLocks noChangeArrowheads="1"/>
          </p:cNvSpPr>
          <p:nvPr/>
        </p:nvSpPr>
        <p:spPr bwMode="auto">
          <a:xfrm>
            <a:off x="2774950" y="6126163"/>
            <a:ext cx="569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a:solidFill>
                  <a:srgbClr val="000066"/>
                </a:solidFill>
                <a:latin typeface="Verdana" pitchFamily="34" charset="0"/>
              </a:rPr>
              <a:t>0</a:t>
            </a:r>
            <a:endParaRPr kumimoji="1" lang="zh-CN" altLang="en-US" sz="2800" b="1">
              <a:solidFill>
                <a:srgbClr val="000066"/>
              </a:solidFill>
              <a:latin typeface="Verdana" pitchFamily="34" charset="0"/>
            </a:endParaRPr>
          </a:p>
        </p:txBody>
      </p:sp>
      <p:sp>
        <p:nvSpPr>
          <p:cNvPr id="45" name="Rectangle 48"/>
          <p:cNvSpPr>
            <a:spLocks noChangeArrowheads="1"/>
          </p:cNvSpPr>
          <p:nvPr/>
        </p:nvSpPr>
        <p:spPr bwMode="auto">
          <a:xfrm>
            <a:off x="1998663" y="6143625"/>
            <a:ext cx="569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dirty="0">
                <a:solidFill>
                  <a:srgbClr val="000066"/>
                </a:solidFill>
                <a:latin typeface="Verdana" pitchFamily="34" charset="0"/>
              </a:rPr>
              <a:t>5</a:t>
            </a:r>
            <a:endParaRPr kumimoji="1" lang="zh-CN" altLang="en-US" sz="2800" b="1" dirty="0">
              <a:solidFill>
                <a:srgbClr val="000066"/>
              </a:solidFill>
              <a:latin typeface="Verdana" pitchFamily="34" charset="0"/>
            </a:endParaRPr>
          </a:p>
        </p:txBody>
      </p:sp>
      <p:sp>
        <p:nvSpPr>
          <p:cNvPr id="46" name="Rectangle 49"/>
          <p:cNvSpPr>
            <a:spLocks noChangeArrowheads="1"/>
          </p:cNvSpPr>
          <p:nvPr/>
        </p:nvSpPr>
        <p:spPr bwMode="auto">
          <a:xfrm>
            <a:off x="4248468" y="6135688"/>
            <a:ext cx="5699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dirty="0">
                <a:solidFill>
                  <a:srgbClr val="000066"/>
                </a:solidFill>
                <a:latin typeface="Verdana" pitchFamily="34" charset="0"/>
              </a:rPr>
              <a:t>6</a:t>
            </a:r>
            <a:endParaRPr kumimoji="1" lang="zh-CN" altLang="en-US" sz="2800" b="1" dirty="0">
              <a:solidFill>
                <a:srgbClr val="000066"/>
              </a:solidFill>
              <a:latin typeface="Verdana" pitchFamily="34" charset="0"/>
            </a:endParaRPr>
          </a:p>
        </p:txBody>
      </p:sp>
      <p:sp>
        <p:nvSpPr>
          <p:cNvPr id="48" name="Rectangle 50"/>
          <p:cNvSpPr>
            <a:spLocks noChangeArrowheads="1"/>
          </p:cNvSpPr>
          <p:nvPr/>
        </p:nvSpPr>
        <p:spPr bwMode="auto">
          <a:xfrm>
            <a:off x="5003800" y="6135688"/>
            <a:ext cx="569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dirty="0">
                <a:solidFill>
                  <a:srgbClr val="000066"/>
                </a:solidFill>
                <a:latin typeface="Verdana" pitchFamily="34" charset="0"/>
              </a:rPr>
              <a:t>4</a:t>
            </a:r>
            <a:endParaRPr kumimoji="1" lang="zh-CN" altLang="en-US" sz="2800" b="1" dirty="0">
              <a:solidFill>
                <a:srgbClr val="000066"/>
              </a:solidFill>
              <a:latin typeface="Verdana" pitchFamily="34" charset="0"/>
            </a:endParaRPr>
          </a:p>
        </p:txBody>
      </p:sp>
      <p:sp>
        <p:nvSpPr>
          <p:cNvPr id="52" name="Rectangle 7"/>
          <p:cNvSpPr>
            <a:spLocks noChangeArrowheads="1"/>
          </p:cNvSpPr>
          <p:nvPr/>
        </p:nvSpPr>
        <p:spPr bwMode="auto">
          <a:xfrm>
            <a:off x="2010192" y="5548600"/>
            <a:ext cx="569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dirty="0">
                <a:solidFill>
                  <a:srgbClr val="002060"/>
                </a:solidFill>
                <a:latin typeface="Verdana" pitchFamily="34" charset="0"/>
              </a:rPr>
              <a:t>2</a:t>
            </a:r>
            <a:endParaRPr kumimoji="1" lang="zh-CN" altLang="en-US" sz="2800" b="1" dirty="0">
              <a:solidFill>
                <a:srgbClr val="002060"/>
              </a:solidFill>
              <a:latin typeface="Verdana" pitchFamily="34" charset="0"/>
            </a:endParaRPr>
          </a:p>
        </p:txBody>
      </p:sp>
      <p:sp>
        <p:nvSpPr>
          <p:cNvPr id="54" name="Rectangle 10"/>
          <p:cNvSpPr>
            <a:spLocks noChangeArrowheads="1"/>
          </p:cNvSpPr>
          <p:nvPr/>
        </p:nvSpPr>
        <p:spPr bwMode="auto">
          <a:xfrm>
            <a:off x="4253330" y="5548600"/>
            <a:ext cx="569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dirty="0">
                <a:solidFill>
                  <a:srgbClr val="002060"/>
                </a:solidFill>
                <a:latin typeface="Verdana" pitchFamily="34" charset="0"/>
              </a:rPr>
              <a:t>2</a:t>
            </a:r>
            <a:endParaRPr kumimoji="1" lang="zh-CN" altLang="en-US" sz="2800" b="1" dirty="0">
              <a:solidFill>
                <a:srgbClr val="002060"/>
              </a:solidFill>
              <a:latin typeface="Verdana" pitchFamily="34" charset="0"/>
            </a:endParaRPr>
          </a:p>
        </p:txBody>
      </p:sp>
      <p:sp>
        <p:nvSpPr>
          <p:cNvPr id="55" name="Rectangle 11"/>
          <p:cNvSpPr>
            <a:spLocks noChangeArrowheads="1"/>
          </p:cNvSpPr>
          <p:nvPr/>
        </p:nvSpPr>
        <p:spPr bwMode="auto">
          <a:xfrm>
            <a:off x="5001042" y="5548600"/>
            <a:ext cx="569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800" b="1" dirty="0">
                <a:solidFill>
                  <a:srgbClr val="002060"/>
                </a:solidFill>
                <a:latin typeface="Verdana" pitchFamily="34" charset="0"/>
              </a:rPr>
              <a:t>2</a:t>
            </a:r>
            <a:endParaRPr kumimoji="1" lang="zh-CN" altLang="en-US" sz="2800" b="1" dirty="0">
              <a:solidFill>
                <a:srgbClr val="002060"/>
              </a:solidFill>
              <a:latin typeface="Verdana" pitchFamily="34" charset="0"/>
            </a:endParaRPr>
          </a:p>
        </p:txBody>
      </p:sp>
      <p:sp>
        <p:nvSpPr>
          <p:cNvPr id="56" name="Oval 75"/>
          <p:cNvSpPr>
            <a:spLocks noChangeArrowheads="1"/>
          </p:cNvSpPr>
          <p:nvPr/>
        </p:nvSpPr>
        <p:spPr bwMode="auto">
          <a:xfrm>
            <a:off x="6851360" y="2456656"/>
            <a:ext cx="540000" cy="540000"/>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kumimoji="1" lang="zh-CN" altLang="zh-CN" sz="2000">
              <a:solidFill>
                <a:srgbClr val="0000FF"/>
              </a:solidFill>
              <a:latin typeface="Times New Roman" pitchFamily="18" charset="0"/>
            </a:endParaRPr>
          </a:p>
        </p:txBody>
      </p:sp>
      <p:sp>
        <p:nvSpPr>
          <p:cNvPr id="57" name="Oval 75"/>
          <p:cNvSpPr>
            <a:spLocks noChangeArrowheads="1"/>
          </p:cNvSpPr>
          <p:nvPr/>
        </p:nvSpPr>
        <p:spPr bwMode="auto">
          <a:xfrm>
            <a:off x="6946775" y="3128521"/>
            <a:ext cx="540000" cy="540000"/>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kumimoji="1" lang="zh-CN" altLang="zh-CN" sz="2000">
              <a:solidFill>
                <a:srgbClr val="0000FF"/>
              </a:solidFill>
              <a:latin typeface="Times New Roman" pitchFamily="18" charset="0"/>
            </a:endParaRPr>
          </a:p>
        </p:txBody>
      </p:sp>
      <p:sp>
        <p:nvSpPr>
          <p:cNvPr id="58" name="Oval 75"/>
          <p:cNvSpPr>
            <a:spLocks noChangeArrowheads="1"/>
          </p:cNvSpPr>
          <p:nvPr/>
        </p:nvSpPr>
        <p:spPr bwMode="auto">
          <a:xfrm>
            <a:off x="8107640" y="1844198"/>
            <a:ext cx="540000" cy="540000"/>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kumimoji="1" lang="zh-CN" altLang="zh-CN" sz="2000">
              <a:solidFill>
                <a:srgbClr val="0000FF"/>
              </a:solidFill>
              <a:latin typeface="Times New Roman" pitchFamily="18" charset="0"/>
            </a:endParaRPr>
          </a:p>
        </p:txBody>
      </p:sp>
      <p:sp>
        <p:nvSpPr>
          <p:cNvPr id="60" name="Rectangle 51"/>
          <p:cNvSpPr>
            <a:spLocks noChangeArrowheads="1"/>
          </p:cNvSpPr>
          <p:nvPr/>
        </p:nvSpPr>
        <p:spPr bwMode="auto">
          <a:xfrm>
            <a:off x="2283619" y="3681028"/>
            <a:ext cx="1831975" cy="576262"/>
          </a:xfrm>
          <a:prstGeom prst="rect">
            <a:avLst/>
          </a:prstGeom>
          <a:solidFill>
            <a:srgbClr val="FFFF99"/>
          </a:solidFill>
          <a:ln w="38100">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46800"/>
          <a:lstStyle/>
          <a:p>
            <a:pPr algn="ctr"/>
            <a:r>
              <a:rPr lang="en-US" altLang="zh-CN" sz="2800" b="1" dirty="0">
                <a:solidFill>
                  <a:srgbClr val="CC0000"/>
                </a:solidFill>
                <a:latin typeface="Verdana" pitchFamily="34" charset="0"/>
              </a:rPr>
              <a:t>k = 2</a:t>
            </a:r>
            <a:endParaRPr lang="zh-CN" altLang="en-US" sz="2800" b="1" dirty="0">
              <a:solidFill>
                <a:srgbClr val="CC0000"/>
              </a:solidFill>
              <a:latin typeface="Verdana" pitchFamily="34" charset="0"/>
            </a:endParaRPr>
          </a:p>
        </p:txBody>
      </p:sp>
      <p:sp>
        <p:nvSpPr>
          <p:cNvPr id="61" name="Oval 75"/>
          <p:cNvSpPr>
            <a:spLocks noChangeArrowheads="1"/>
          </p:cNvSpPr>
          <p:nvPr/>
        </p:nvSpPr>
        <p:spPr bwMode="auto">
          <a:xfrm>
            <a:off x="7862445" y="3128521"/>
            <a:ext cx="540000" cy="540000"/>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kumimoji="1" lang="zh-CN" altLang="zh-CN" sz="2000">
              <a:solidFill>
                <a:srgbClr val="0000FF"/>
              </a:solidFill>
              <a:latin typeface="Times New Roman" pitchFamily="18" charset="0"/>
            </a:endParaRPr>
          </a:p>
        </p:txBody>
      </p:sp>
      <p:sp>
        <p:nvSpPr>
          <p:cNvPr id="62" name="Rectangle 344"/>
          <p:cNvSpPr>
            <a:spLocks noChangeArrowheads="1"/>
          </p:cNvSpPr>
          <p:nvPr/>
        </p:nvSpPr>
        <p:spPr bwMode="auto">
          <a:xfrm>
            <a:off x="6482926" y="5121961"/>
            <a:ext cx="2388024" cy="3960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01901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dissolve">
                                      <p:cBhvr>
                                        <p:cTn id="35" dur="500"/>
                                        <p:tgtEl>
                                          <p:spTgt spid="14"/>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dissolve">
                                      <p:cBhvr>
                                        <p:cTn id="38" dur="500"/>
                                        <p:tgtEl>
                                          <p:spTgt spid="15"/>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dissolve">
                                      <p:cBhvr>
                                        <p:cTn id="41" dur="500"/>
                                        <p:tgtEl>
                                          <p:spTgt spid="16"/>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dissolve">
                                      <p:cBhvr>
                                        <p:cTn id="44" dur="500"/>
                                        <p:tgtEl>
                                          <p:spTgt spid="17"/>
                                        </p:tgtEl>
                                      </p:cBhvr>
                                    </p:animEffect>
                                  </p:childTnLst>
                                </p:cTn>
                              </p:par>
                              <p:par>
                                <p:cTn id="45" presetID="9"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dissolv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3">
                                            <p:txEl>
                                              <p:pRg st="0" end="0"/>
                                            </p:txEl>
                                          </p:spTgt>
                                        </p:tgtEl>
                                        <p:attrNameLst>
                                          <p:attrName>style.visibility</p:attrName>
                                        </p:attrNameLst>
                                      </p:cBhvr>
                                      <p:to>
                                        <p:strVal val="visible"/>
                                      </p:to>
                                    </p:set>
                                    <p:animEffect transition="in" filter="wipe(left)">
                                      <p:cBhvr>
                                        <p:cTn id="52" dur="500"/>
                                        <p:tgtEl>
                                          <p:spTgt spid="33">
                                            <p:txEl>
                                              <p:pRg st="0" end="0"/>
                                            </p:txEl>
                                          </p:spTgt>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33">
                                            <p:txEl>
                                              <p:pRg st="9" end="9"/>
                                            </p:txEl>
                                          </p:spTgt>
                                        </p:tgtEl>
                                        <p:attrNameLst>
                                          <p:attrName>style.visibility</p:attrName>
                                        </p:attrNameLst>
                                      </p:cBhvr>
                                      <p:to>
                                        <p:strVal val="visible"/>
                                      </p:to>
                                    </p:set>
                                    <p:animEffect transition="in" filter="wipe(left)">
                                      <p:cBhvr>
                                        <p:cTn id="56" dur="500"/>
                                        <p:tgtEl>
                                          <p:spTgt spid="3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3">
                                            <p:txEl>
                                              <p:pRg st="1" end="1"/>
                                            </p:txEl>
                                          </p:spTgt>
                                        </p:tgtEl>
                                        <p:attrNameLst>
                                          <p:attrName>style.visibility</p:attrName>
                                        </p:attrNameLst>
                                      </p:cBhvr>
                                      <p:to>
                                        <p:strVal val="visible"/>
                                      </p:to>
                                    </p:set>
                                    <p:animEffect transition="in" filter="wipe(left)">
                                      <p:cBhvr>
                                        <p:cTn id="61" dur="500"/>
                                        <p:tgtEl>
                                          <p:spTgt spid="33">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wipe(left)">
                                      <p:cBhvr>
                                        <p:cTn id="66" dur="500"/>
                                        <p:tgtEl>
                                          <p:spTgt spid="60"/>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heel(1)">
                                      <p:cBhvr>
                                        <p:cTn id="71" dur="500"/>
                                        <p:tgtEl>
                                          <p:spTgt spid="4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3">
                                            <p:txEl>
                                              <p:pRg st="2" end="2"/>
                                            </p:txEl>
                                          </p:spTgt>
                                        </p:tgtEl>
                                        <p:attrNameLst>
                                          <p:attrName>style.visibility</p:attrName>
                                        </p:attrNameLst>
                                      </p:cBhvr>
                                      <p:to>
                                        <p:strVal val="visible"/>
                                      </p:to>
                                    </p:set>
                                    <p:animEffect transition="in" filter="wipe(left)">
                                      <p:cBhvr>
                                        <p:cTn id="76" dur="500"/>
                                        <p:tgtEl>
                                          <p:spTgt spid="33">
                                            <p:txEl>
                                              <p:pRg st="2" end="2"/>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14"/>
                                        </p:tgtEl>
                                        <p:attrNameLst>
                                          <p:attrName>style.visibility</p:attrName>
                                        </p:attrNameLst>
                                      </p:cBhvr>
                                      <p:to>
                                        <p:strVal val="hidden"/>
                                      </p:to>
                                    </p:set>
                                  </p:childTnLst>
                                </p:cTn>
                              </p:par>
                            </p:childTnLst>
                          </p:cTn>
                        </p:par>
                        <p:par>
                          <p:cTn id="81" fill="hold">
                            <p:stCondLst>
                              <p:cond delay="0"/>
                            </p:stCondLst>
                            <p:childTnLst>
                              <p:par>
                                <p:cTn id="82" presetID="9" presetClass="entr" presetSubtype="0" fill="hold" grpId="0" nodeType="after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dissolve">
                                      <p:cBhvr>
                                        <p:cTn id="84" dur="500"/>
                                        <p:tgtEl>
                                          <p:spTgt spid="42"/>
                                        </p:tgtEl>
                                      </p:cBhvr>
                                    </p:animEffect>
                                  </p:childTnLst>
                                </p:cTn>
                              </p:par>
                            </p:childTnLst>
                          </p:cTn>
                        </p:par>
                      </p:childTnLst>
                    </p:cTn>
                  </p:par>
                  <p:par>
                    <p:cTn id="85" fill="hold">
                      <p:stCondLst>
                        <p:cond delay="indefinite"/>
                      </p:stCondLst>
                      <p:childTnLst>
                        <p:par>
                          <p:cTn id="86" fill="hold">
                            <p:stCondLst>
                              <p:cond delay="0"/>
                            </p:stCondLst>
                            <p:childTnLst>
                              <p:par>
                                <p:cTn id="87" presetID="21" presetClass="entr" presetSubtype="1"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wheel(1)">
                                      <p:cBhvr>
                                        <p:cTn id="89" dur="500"/>
                                        <p:tgtEl>
                                          <p:spTgt spid="37"/>
                                        </p:tgtEl>
                                      </p:cBhvr>
                                    </p:animEffect>
                                  </p:childTnLst>
                                </p:cTn>
                              </p:par>
                            </p:childTnLst>
                          </p:cTn>
                        </p:par>
                        <p:par>
                          <p:cTn id="90" fill="hold">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wipe(left)">
                                      <p:cBhvr>
                                        <p:cTn id="93" dur="500"/>
                                        <p:tgtEl>
                                          <p:spTgt spid="3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wipe(left)">
                                      <p:cBhvr>
                                        <p:cTn id="98" dur="500"/>
                                        <p:tgtEl>
                                          <p:spTgt spid="3"/>
                                        </p:tgtEl>
                                      </p:cBhvr>
                                    </p:animEffect>
                                  </p:childTnLst>
                                </p:cTn>
                              </p:par>
                              <p:par>
                                <p:cTn id="99" presetID="10" presetClass="exit" presetSubtype="0" fill="hold" grpId="1" nodeType="withEffect">
                                  <p:stCondLst>
                                    <p:cond delay="0"/>
                                  </p:stCondLst>
                                  <p:childTnLst>
                                    <p:animEffect transition="out" filter="fade">
                                      <p:cBhvr>
                                        <p:cTn id="100" dur="500"/>
                                        <p:tgtEl>
                                          <p:spTgt spid="41"/>
                                        </p:tgtEl>
                                      </p:cBhvr>
                                    </p:animEffect>
                                    <p:set>
                                      <p:cBhvr>
                                        <p:cTn id="101" dur="1" fill="hold">
                                          <p:stCondLst>
                                            <p:cond delay="499"/>
                                          </p:stCondLst>
                                        </p:cTn>
                                        <p:tgtEl>
                                          <p:spTgt spid="41"/>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33">
                                            <p:txEl>
                                              <p:pRg st="3" end="3"/>
                                            </p:txEl>
                                          </p:spTgt>
                                        </p:tgtEl>
                                        <p:attrNameLst>
                                          <p:attrName>style.visibility</p:attrName>
                                        </p:attrNameLst>
                                      </p:cBhvr>
                                      <p:to>
                                        <p:strVal val="visible"/>
                                      </p:to>
                                    </p:set>
                                    <p:animEffect transition="in" filter="wipe(left)">
                                      <p:cBhvr>
                                        <p:cTn id="106" dur="500"/>
                                        <p:tgtEl>
                                          <p:spTgt spid="33">
                                            <p:txEl>
                                              <p:pRg st="3" end="3"/>
                                            </p:txEl>
                                          </p:spTgt>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33">
                                            <p:txEl>
                                              <p:pRg st="8" end="8"/>
                                            </p:txEl>
                                          </p:spTgt>
                                        </p:tgtEl>
                                        <p:attrNameLst>
                                          <p:attrName>style.visibility</p:attrName>
                                        </p:attrNameLst>
                                      </p:cBhvr>
                                      <p:to>
                                        <p:strVal val="visible"/>
                                      </p:to>
                                    </p:set>
                                    <p:animEffect transition="in" filter="wipe(left)">
                                      <p:cBhvr>
                                        <p:cTn id="110" dur="500"/>
                                        <p:tgtEl>
                                          <p:spTgt spid="33">
                                            <p:txEl>
                                              <p:pRg st="8" end="8"/>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1" presetClass="entr" presetSubtype="1" fill="hold" grpId="0" nodeType="click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wheel(1)">
                                      <p:cBhvr>
                                        <p:cTn id="115" dur="500"/>
                                        <p:tgtEl>
                                          <p:spTgt spid="6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33">
                                            <p:txEl>
                                              <p:pRg st="4" end="4"/>
                                            </p:txEl>
                                          </p:spTgt>
                                        </p:tgtEl>
                                        <p:attrNameLst>
                                          <p:attrName>style.visibility</p:attrName>
                                        </p:attrNameLst>
                                      </p:cBhvr>
                                      <p:to>
                                        <p:strVal val="visible"/>
                                      </p:to>
                                    </p:set>
                                    <p:animEffect transition="in" filter="wipe(left)">
                                      <p:cBhvr>
                                        <p:cTn id="120" dur="500"/>
                                        <p:tgtEl>
                                          <p:spTgt spid="33">
                                            <p:txEl>
                                              <p:pRg st="4" end="4"/>
                                            </p:txEl>
                                          </p:spTgt>
                                        </p:tgtEl>
                                      </p:cBhvr>
                                    </p:animEffect>
                                  </p:childTnLst>
                                </p:cTn>
                              </p:par>
                            </p:childTnLst>
                          </p:cTn>
                        </p:par>
                        <p:par>
                          <p:cTn id="121" fill="hold">
                            <p:stCondLst>
                              <p:cond delay="500"/>
                            </p:stCondLst>
                            <p:childTnLst>
                              <p:par>
                                <p:cTn id="122" presetID="22" presetClass="entr" presetSubtype="8" fill="hold" nodeType="afterEffect">
                                  <p:stCondLst>
                                    <p:cond delay="0"/>
                                  </p:stCondLst>
                                  <p:childTnLst>
                                    <p:set>
                                      <p:cBhvr>
                                        <p:cTn id="123" dur="1" fill="hold">
                                          <p:stCondLst>
                                            <p:cond delay="0"/>
                                          </p:stCondLst>
                                        </p:cTn>
                                        <p:tgtEl>
                                          <p:spTgt spid="33">
                                            <p:txEl>
                                              <p:pRg st="7" end="7"/>
                                            </p:txEl>
                                          </p:spTgt>
                                        </p:tgtEl>
                                        <p:attrNameLst>
                                          <p:attrName>style.visibility</p:attrName>
                                        </p:attrNameLst>
                                      </p:cBhvr>
                                      <p:to>
                                        <p:strVal val="visible"/>
                                      </p:to>
                                    </p:set>
                                    <p:animEffect transition="in" filter="wipe(left)">
                                      <p:cBhvr>
                                        <p:cTn id="124" dur="500"/>
                                        <p:tgtEl>
                                          <p:spTgt spid="33">
                                            <p:txEl>
                                              <p:pRg st="7" end="7"/>
                                            </p:txEl>
                                          </p:spTgt>
                                        </p:tgtEl>
                                      </p:cBhvr>
                                    </p:animEffect>
                                  </p:childTnLst>
                                </p:cTn>
                              </p:par>
                            </p:childTnLst>
                          </p:cTn>
                        </p:par>
                        <p:par>
                          <p:cTn id="125" fill="hold">
                            <p:stCondLst>
                              <p:cond delay="1000"/>
                            </p:stCondLst>
                            <p:childTnLst>
                              <p:par>
                                <p:cTn id="126" presetID="22" presetClass="entr" presetSubtype="8" fill="hold" nodeType="afterEffect">
                                  <p:stCondLst>
                                    <p:cond delay="0"/>
                                  </p:stCondLst>
                                  <p:childTnLst>
                                    <p:set>
                                      <p:cBhvr>
                                        <p:cTn id="127" dur="1" fill="hold">
                                          <p:stCondLst>
                                            <p:cond delay="0"/>
                                          </p:stCondLst>
                                        </p:cTn>
                                        <p:tgtEl>
                                          <p:spTgt spid="33">
                                            <p:txEl>
                                              <p:pRg st="5" end="5"/>
                                            </p:txEl>
                                          </p:spTgt>
                                        </p:tgtEl>
                                        <p:attrNameLst>
                                          <p:attrName>style.visibility</p:attrName>
                                        </p:attrNameLst>
                                      </p:cBhvr>
                                      <p:to>
                                        <p:strVal val="visible"/>
                                      </p:to>
                                    </p:set>
                                    <p:animEffect transition="in" filter="wipe(left)">
                                      <p:cBhvr>
                                        <p:cTn id="128" dur="500"/>
                                        <p:tgtEl>
                                          <p:spTgt spid="33">
                                            <p:txEl>
                                              <p:pRg st="5" end="5"/>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33">
                                            <p:txEl>
                                              <p:pRg st="6" end="6"/>
                                            </p:txEl>
                                          </p:spTgt>
                                        </p:tgtEl>
                                        <p:attrNameLst>
                                          <p:attrName>style.visibility</p:attrName>
                                        </p:attrNameLst>
                                      </p:cBhvr>
                                      <p:to>
                                        <p:strVal val="visible"/>
                                      </p:to>
                                    </p:set>
                                    <p:animEffect transition="in" filter="wipe(left)">
                                      <p:cBhvr>
                                        <p:cTn id="133" dur="500"/>
                                        <p:tgtEl>
                                          <p:spTgt spid="33">
                                            <p:txEl>
                                              <p:pRg st="6" end="6"/>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13"/>
                                        </p:tgtEl>
                                        <p:attrNameLst>
                                          <p:attrName>style.visibility</p:attrName>
                                        </p:attrNameLst>
                                      </p:cBhvr>
                                      <p:to>
                                        <p:strVal val="hidden"/>
                                      </p:to>
                                    </p:set>
                                  </p:childTnLst>
                                </p:cTn>
                              </p:par>
                            </p:childTnLst>
                          </p:cTn>
                        </p:par>
                        <p:par>
                          <p:cTn id="138" fill="hold">
                            <p:stCondLst>
                              <p:cond delay="0"/>
                            </p:stCondLst>
                            <p:childTnLst>
                              <p:par>
                                <p:cTn id="139" presetID="9" presetClass="entr" presetSubtype="0" fill="hold" grpId="0" nodeType="afterEffect">
                                  <p:stCondLst>
                                    <p:cond delay="0"/>
                                  </p:stCondLst>
                                  <p:childTnLst>
                                    <p:set>
                                      <p:cBhvr>
                                        <p:cTn id="140" dur="1" fill="hold">
                                          <p:stCondLst>
                                            <p:cond delay="0"/>
                                          </p:stCondLst>
                                        </p:cTn>
                                        <p:tgtEl>
                                          <p:spTgt spid="45"/>
                                        </p:tgtEl>
                                        <p:attrNameLst>
                                          <p:attrName>style.visibility</p:attrName>
                                        </p:attrNameLst>
                                      </p:cBhvr>
                                      <p:to>
                                        <p:strVal val="visible"/>
                                      </p:to>
                                    </p:set>
                                    <p:animEffect transition="in" filter="dissolve">
                                      <p:cBhvr>
                                        <p:cTn id="141" dur="500"/>
                                        <p:tgtEl>
                                          <p:spTgt spid="45"/>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xit" presetSubtype="0" fill="hold" grpId="1" nodeType="clickEffect">
                                  <p:stCondLst>
                                    <p:cond delay="0"/>
                                  </p:stCondLst>
                                  <p:childTnLst>
                                    <p:animEffect transition="out" filter="fade">
                                      <p:cBhvr>
                                        <p:cTn id="145" dur="500"/>
                                        <p:tgtEl>
                                          <p:spTgt spid="7"/>
                                        </p:tgtEl>
                                      </p:cBhvr>
                                    </p:animEffect>
                                    <p:set>
                                      <p:cBhvr>
                                        <p:cTn id="146" dur="1" fill="hold">
                                          <p:stCondLst>
                                            <p:cond delay="499"/>
                                          </p:stCondLst>
                                        </p:cTn>
                                        <p:tgtEl>
                                          <p:spTgt spid="7"/>
                                        </p:tgtEl>
                                        <p:attrNameLst>
                                          <p:attrName>style.visibility</p:attrName>
                                        </p:attrNameLst>
                                      </p:cBhvr>
                                      <p:to>
                                        <p:strVal val="hidden"/>
                                      </p:to>
                                    </p:set>
                                  </p:childTnLst>
                                </p:cTn>
                              </p:par>
                              <p:par>
                                <p:cTn id="147" presetID="9" presetClass="entr" presetSubtype="0" fill="hold" grpId="0" nodeType="with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dissolve">
                                      <p:cBhvr>
                                        <p:cTn id="149" dur="500"/>
                                        <p:tgtEl>
                                          <p:spTgt spid="52"/>
                                        </p:tgtEl>
                                      </p:cBhvr>
                                    </p:animEffect>
                                  </p:childTnLst>
                                </p:cTn>
                              </p:par>
                            </p:childTnLst>
                          </p:cTn>
                        </p:par>
                      </p:childTnLst>
                    </p:cTn>
                  </p:par>
                  <p:par>
                    <p:cTn id="150" fill="hold">
                      <p:stCondLst>
                        <p:cond delay="indefinite"/>
                      </p:stCondLst>
                      <p:childTnLst>
                        <p:par>
                          <p:cTn id="151" fill="hold">
                            <p:stCondLst>
                              <p:cond delay="0"/>
                            </p:stCondLst>
                            <p:childTnLst>
                              <p:par>
                                <p:cTn id="152" presetID="21" presetClass="entr" presetSubtype="1" fill="hold" grpId="0" nodeType="clickEffect">
                                  <p:stCondLst>
                                    <p:cond delay="0"/>
                                  </p:stCondLst>
                                  <p:childTnLst>
                                    <p:set>
                                      <p:cBhvr>
                                        <p:cTn id="153" dur="1" fill="hold">
                                          <p:stCondLst>
                                            <p:cond delay="0"/>
                                          </p:stCondLst>
                                        </p:cTn>
                                        <p:tgtEl>
                                          <p:spTgt spid="56"/>
                                        </p:tgtEl>
                                        <p:attrNameLst>
                                          <p:attrName>style.visibility</p:attrName>
                                        </p:attrNameLst>
                                      </p:cBhvr>
                                      <p:to>
                                        <p:strVal val="visible"/>
                                      </p:to>
                                    </p:set>
                                    <p:animEffect transition="in" filter="wheel(1)">
                                      <p:cBhvr>
                                        <p:cTn id="154" dur="500"/>
                                        <p:tgtEl>
                                          <p:spTgt spid="56"/>
                                        </p:tgtEl>
                                      </p:cBhvr>
                                    </p:animEffect>
                                  </p:childTnLst>
                                </p:cTn>
                              </p:par>
                            </p:childTnLst>
                          </p:cTn>
                        </p:par>
                      </p:childTnLst>
                    </p:cTn>
                  </p:par>
                  <p:par>
                    <p:cTn id="155" fill="hold">
                      <p:stCondLst>
                        <p:cond delay="indefinite"/>
                      </p:stCondLst>
                      <p:childTnLst>
                        <p:par>
                          <p:cTn id="156" fill="hold">
                            <p:stCondLst>
                              <p:cond delay="0"/>
                            </p:stCondLst>
                            <p:childTnLst>
                              <p:par>
                                <p:cTn id="157" presetID="21" presetClass="entr" presetSubtype="1" fill="hold" grpId="0" nodeType="clickEffect">
                                  <p:stCondLst>
                                    <p:cond delay="0"/>
                                  </p:stCondLst>
                                  <p:childTnLst>
                                    <p:set>
                                      <p:cBhvr>
                                        <p:cTn id="158" dur="1" fill="hold">
                                          <p:stCondLst>
                                            <p:cond delay="0"/>
                                          </p:stCondLst>
                                        </p:cTn>
                                        <p:tgtEl>
                                          <p:spTgt spid="58"/>
                                        </p:tgtEl>
                                        <p:attrNameLst>
                                          <p:attrName>style.visibility</p:attrName>
                                        </p:attrNameLst>
                                      </p:cBhvr>
                                      <p:to>
                                        <p:strVal val="visible"/>
                                      </p:to>
                                    </p:set>
                                    <p:animEffect transition="in" filter="wheel(1)">
                                      <p:cBhvr>
                                        <p:cTn id="159" dur="500"/>
                                        <p:tgtEl>
                                          <p:spTgt spid="58"/>
                                        </p:tgtEl>
                                      </p:cBhvr>
                                    </p:animEffect>
                                  </p:childTnLst>
                                </p:cTn>
                              </p:par>
                            </p:childTnLst>
                          </p:cTn>
                        </p:par>
                      </p:childTnLst>
                    </p:cTn>
                  </p:par>
                  <p:par>
                    <p:cTn id="160" fill="hold">
                      <p:stCondLst>
                        <p:cond delay="indefinite"/>
                      </p:stCondLst>
                      <p:childTnLst>
                        <p:par>
                          <p:cTn id="161" fill="hold">
                            <p:stCondLst>
                              <p:cond delay="0"/>
                            </p:stCondLst>
                            <p:childTnLst>
                              <p:par>
                                <p:cTn id="162" presetID="1" presetClass="exit" presetSubtype="0" fill="hold" grpId="1" nodeType="clickEffect">
                                  <p:stCondLst>
                                    <p:cond delay="0"/>
                                  </p:stCondLst>
                                  <p:childTnLst>
                                    <p:set>
                                      <p:cBhvr>
                                        <p:cTn id="163" dur="1" fill="hold">
                                          <p:stCondLst>
                                            <p:cond delay="0"/>
                                          </p:stCondLst>
                                        </p:cTn>
                                        <p:tgtEl>
                                          <p:spTgt spid="16"/>
                                        </p:tgtEl>
                                        <p:attrNameLst>
                                          <p:attrName>style.visibility</p:attrName>
                                        </p:attrNameLst>
                                      </p:cBhvr>
                                      <p:to>
                                        <p:strVal val="hidden"/>
                                      </p:to>
                                    </p:set>
                                  </p:childTnLst>
                                </p:cTn>
                              </p:par>
                            </p:childTnLst>
                          </p:cTn>
                        </p:par>
                        <p:par>
                          <p:cTn id="164" fill="hold">
                            <p:stCondLst>
                              <p:cond delay="0"/>
                            </p:stCondLst>
                            <p:childTnLst>
                              <p:par>
                                <p:cTn id="165" presetID="9" presetClass="entr" presetSubtype="0" fill="hold" grpId="0" nodeType="afterEffect">
                                  <p:stCondLst>
                                    <p:cond delay="0"/>
                                  </p:stCondLst>
                                  <p:childTnLst>
                                    <p:set>
                                      <p:cBhvr>
                                        <p:cTn id="166" dur="1" fill="hold">
                                          <p:stCondLst>
                                            <p:cond delay="0"/>
                                          </p:stCondLst>
                                        </p:cTn>
                                        <p:tgtEl>
                                          <p:spTgt spid="46"/>
                                        </p:tgtEl>
                                        <p:attrNameLst>
                                          <p:attrName>style.visibility</p:attrName>
                                        </p:attrNameLst>
                                      </p:cBhvr>
                                      <p:to>
                                        <p:strVal val="visible"/>
                                      </p:to>
                                    </p:set>
                                    <p:animEffect transition="in" filter="dissolve">
                                      <p:cBhvr>
                                        <p:cTn id="167" dur="500"/>
                                        <p:tgtEl>
                                          <p:spTgt spid="46"/>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grpId="1" nodeType="clickEffect">
                                  <p:stCondLst>
                                    <p:cond delay="0"/>
                                  </p:stCondLst>
                                  <p:childTnLst>
                                    <p:animEffect transition="out" filter="fade">
                                      <p:cBhvr>
                                        <p:cTn id="171" dur="500"/>
                                        <p:tgtEl>
                                          <p:spTgt spid="10"/>
                                        </p:tgtEl>
                                      </p:cBhvr>
                                    </p:animEffect>
                                    <p:set>
                                      <p:cBhvr>
                                        <p:cTn id="172" dur="1" fill="hold">
                                          <p:stCondLst>
                                            <p:cond delay="499"/>
                                          </p:stCondLst>
                                        </p:cTn>
                                        <p:tgtEl>
                                          <p:spTgt spid="10"/>
                                        </p:tgtEl>
                                        <p:attrNameLst>
                                          <p:attrName>style.visibility</p:attrName>
                                        </p:attrNameLst>
                                      </p:cBhvr>
                                      <p:to>
                                        <p:strVal val="hidden"/>
                                      </p:to>
                                    </p:set>
                                  </p:childTnLst>
                                </p:cTn>
                              </p:par>
                              <p:par>
                                <p:cTn id="173" presetID="9" presetClass="entr" presetSubtype="0" fill="hold" grpId="0" nodeType="withEffect">
                                  <p:stCondLst>
                                    <p:cond delay="0"/>
                                  </p:stCondLst>
                                  <p:childTnLst>
                                    <p:set>
                                      <p:cBhvr>
                                        <p:cTn id="174" dur="1" fill="hold">
                                          <p:stCondLst>
                                            <p:cond delay="0"/>
                                          </p:stCondLst>
                                        </p:cTn>
                                        <p:tgtEl>
                                          <p:spTgt spid="54"/>
                                        </p:tgtEl>
                                        <p:attrNameLst>
                                          <p:attrName>style.visibility</p:attrName>
                                        </p:attrNameLst>
                                      </p:cBhvr>
                                      <p:to>
                                        <p:strVal val="visible"/>
                                      </p:to>
                                    </p:set>
                                    <p:animEffect transition="in" filter="dissolve">
                                      <p:cBhvr>
                                        <p:cTn id="175" dur="500"/>
                                        <p:tgtEl>
                                          <p:spTgt spid="54"/>
                                        </p:tgtEl>
                                      </p:cBhvr>
                                    </p:animEffect>
                                  </p:childTnLst>
                                </p:cTn>
                              </p:par>
                            </p:childTnLst>
                          </p:cTn>
                        </p:par>
                      </p:childTnLst>
                    </p:cTn>
                  </p:par>
                  <p:par>
                    <p:cTn id="176" fill="hold">
                      <p:stCondLst>
                        <p:cond delay="indefinite"/>
                      </p:stCondLst>
                      <p:childTnLst>
                        <p:par>
                          <p:cTn id="177" fill="hold">
                            <p:stCondLst>
                              <p:cond delay="0"/>
                            </p:stCondLst>
                            <p:childTnLst>
                              <p:par>
                                <p:cTn id="178" presetID="21" presetClass="entr" presetSubtype="1" fill="hold" grpId="0" nodeType="clickEffect">
                                  <p:stCondLst>
                                    <p:cond delay="0"/>
                                  </p:stCondLst>
                                  <p:childTnLst>
                                    <p:set>
                                      <p:cBhvr>
                                        <p:cTn id="179" dur="1" fill="hold">
                                          <p:stCondLst>
                                            <p:cond delay="0"/>
                                          </p:stCondLst>
                                        </p:cTn>
                                        <p:tgtEl>
                                          <p:spTgt spid="57"/>
                                        </p:tgtEl>
                                        <p:attrNameLst>
                                          <p:attrName>style.visibility</p:attrName>
                                        </p:attrNameLst>
                                      </p:cBhvr>
                                      <p:to>
                                        <p:strVal val="visible"/>
                                      </p:to>
                                    </p:set>
                                    <p:animEffect transition="in" filter="wheel(1)">
                                      <p:cBhvr>
                                        <p:cTn id="180" dur="500"/>
                                        <p:tgtEl>
                                          <p:spTgt spid="57"/>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17"/>
                                        </p:tgtEl>
                                        <p:attrNameLst>
                                          <p:attrName>style.visibility</p:attrName>
                                        </p:attrNameLst>
                                      </p:cBhvr>
                                      <p:to>
                                        <p:strVal val="hidden"/>
                                      </p:to>
                                    </p:set>
                                  </p:childTnLst>
                                </p:cTn>
                              </p:par>
                            </p:childTnLst>
                          </p:cTn>
                        </p:par>
                        <p:par>
                          <p:cTn id="185" fill="hold">
                            <p:stCondLst>
                              <p:cond delay="0"/>
                            </p:stCondLst>
                            <p:childTnLst>
                              <p:par>
                                <p:cTn id="186" presetID="9" presetClass="entr" presetSubtype="0" fill="hold" grpId="0" nodeType="afterEffect">
                                  <p:stCondLst>
                                    <p:cond delay="0"/>
                                  </p:stCondLst>
                                  <p:childTnLst>
                                    <p:set>
                                      <p:cBhvr>
                                        <p:cTn id="187" dur="1" fill="hold">
                                          <p:stCondLst>
                                            <p:cond delay="0"/>
                                          </p:stCondLst>
                                        </p:cTn>
                                        <p:tgtEl>
                                          <p:spTgt spid="48"/>
                                        </p:tgtEl>
                                        <p:attrNameLst>
                                          <p:attrName>style.visibility</p:attrName>
                                        </p:attrNameLst>
                                      </p:cBhvr>
                                      <p:to>
                                        <p:strVal val="visible"/>
                                      </p:to>
                                    </p:set>
                                    <p:animEffect transition="in" filter="dissolve">
                                      <p:cBhvr>
                                        <p:cTn id="188" dur="500"/>
                                        <p:tgtEl>
                                          <p:spTgt spid="48"/>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xit" presetSubtype="0" fill="hold" grpId="1" nodeType="clickEffect">
                                  <p:stCondLst>
                                    <p:cond delay="0"/>
                                  </p:stCondLst>
                                  <p:childTnLst>
                                    <p:animEffect transition="out" filter="fade">
                                      <p:cBhvr>
                                        <p:cTn id="192" dur="500"/>
                                        <p:tgtEl>
                                          <p:spTgt spid="11"/>
                                        </p:tgtEl>
                                      </p:cBhvr>
                                    </p:animEffect>
                                    <p:set>
                                      <p:cBhvr>
                                        <p:cTn id="193" dur="1" fill="hold">
                                          <p:stCondLst>
                                            <p:cond delay="499"/>
                                          </p:stCondLst>
                                        </p:cTn>
                                        <p:tgtEl>
                                          <p:spTgt spid="11"/>
                                        </p:tgtEl>
                                        <p:attrNameLst>
                                          <p:attrName>style.visibility</p:attrName>
                                        </p:attrNameLst>
                                      </p:cBhvr>
                                      <p:to>
                                        <p:strVal val="hidden"/>
                                      </p:to>
                                    </p:set>
                                  </p:childTnLst>
                                </p:cTn>
                              </p:par>
                              <p:par>
                                <p:cTn id="194" presetID="9" presetClass="entr" presetSubtype="0" fill="hold" grpId="0" nodeType="withEffect">
                                  <p:stCondLst>
                                    <p:cond delay="0"/>
                                  </p:stCondLst>
                                  <p:childTnLst>
                                    <p:set>
                                      <p:cBhvr>
                                        <p:cTn id="195" dur="1" fill="hold">
                                          <p:stCondLst>
                                            <p:cond delay="0"/>
                                          </p:stCondLst>
                                        </p:cTn>
                                        <p:tgtEl>
                                          <p:spTgt spid="55"/>
                                        </p:tgtEl>
                                        <p:attrNameLst>
                                          <p:attrName>style.visibility</p:attrName>
                                        </p:attrNameLst>
                                      </p:cBhvr>
                                      <p:to>
                                        <p:strVal val="visible"/>
                                      </p:to>
                                    </p:set>
                                    <p:animEffect transition="in" filter="dissolve">
                                      <p:cBhvr>
                                        <p:cTn id="196" dur="500"/>
                                        <p:tgtEl>
                                          <p:spTgt spid="55"/>
                                        </p:tgtEl>
                                      </p:cBhvr>
                                    </p:animEffect>
                                  </p:childTnLst>
                                </p:cTn>
                              </p:par>
                            </p:childTnLst>
                          </p:cTn>
                        </p:par>
                      </p:childTnLst>
                    </p:cTn>
                  </p:par>
                  <p:par>
                    <p:cTn id="197" fill="hold">
                      <p:stCondLst>
                        <p:cond delay="indefinite"/>
                      </p:stCondLst>
                      <p:childTnLst>
                        <p:par>
                          <p:cTn id="198" fill="hold">
                            <p:stCondLst>
                              <p:cond delay="0"/>
                            </p:stCondLst>
                            <p:childTnLst>
                              <p:par>
                                <p:cTn id="199" presetID="21" presetClass="entr" presetSubtype="1" fill="hold" grpId="0" nodeType="clickEffect">
                                  <p:stCondLst>
                                    <p:cond delay="0"/>
                                  </p:stCondLst>
                                  <p:childTnLst>
                                    <p:set>
                                      <p:cBhvr>
                                        <p:cTn id="200" dur="1" fill="hold">
                                          <p:stCondLst>
                                            <p:cond delay="0"/>
                                          </p:stCondLst>
                                        </p:cTn>
                                        <p:tgtEl>
                                          <p:spTgt spid="61"/>
                                        </p:tgtEl>
                                        <p:attrNameLst>
                                          <p:attrName>style.visibility</p:attrName>
                                        </p:attrNameLst>
                                      </p:cBhvr>
                                      <p:to>
                                        <p:strVal val="visible"/>
                                      </p:to>
                                    </p:set>
                                    <p:animEffect transition="in" filter="wheel(1)">
                                      <p:cBhvr>
                                        <p:cTn id="20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7" grpId="1"/>
      <p:bldP spid="8" grpId="0"/>
      <p:bldP spid="9" grpId="0"/>
      <p:bldP spid="10" grpId="0"/>
      <p:bldP spid="10" grpId="1"/>
      <p:bldP spid="11" grpId="0"/>
      <p:bldP spid="11" grpId="1"/>
      <p:bldP spid="12" grpId="0"/>
      <p:bldP spid="13" grpId="0"/>
      <p:bldP spid="13" grpId="1"/>
      <p:bldP spid="14" grpId="0"/>
      <p:bldP spid="14" grpId="1"/>
      <p:bldP spid="15" grpId="0"/>
      <p:bldP spid="16" grpId="0"/>
      <p:bldP spid="16" grpId="1"/>
      <p:bldP spid="17" grpId="0"/>
      <p:bldP spid="17" grpId="1"/>
      <p:bldP spid="37" grpId="0" animBg="1"/>
      <p:bldP spid="38" grpId="0" animBg="1"/>
      <p:bldP spid="41" grpId="0" animBg="1"/>
      <p:bldP spid="41" grpId="1" animBg="1"/>
      <p:bldP spid="42" grpId="0"/>
      <p:bldP spid="45" grpId="0"/>
      <p:bldP spid="46" grpId="0"/>
      <p:bldP spid="48" grpId="0"/>
      <p:bldP spid="52" grpId="0"/>
      <p:bldP spid="54" grpId="0"/>
      <p:bldP spid="55" grpId="0"/>
      <p:bldP spid="56" grpId="0" animBg="1"/>
      <p:bldP spid="57" grpId="0" animBg="1"/>
      <p:bldP spid="58" grpId="0" animBg="1"/>
      <p:bldP spid="60" grpId="0" animBg="1"/>
      <p:bldP spid="61" grpId="0" animBg="1"/>
      <p:bldP spid="62"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5" name="Object 34"/>
          <p:cNvGraphicFramePr>
            <a:graphicFrameLocks noChangeAspect="1"/>
          </p:cNvGraphicFramePr>
          <p:nvPr>
            <p:extLst>
              <p:ext uri="{D42A27DB-BD31-4B8C-83A1-F6EECF244321}">
                <p14:modId xmlns:p14="http://schemas.microsoft.com/office/powerpoint/2010/main" val="2133665459"/>
              </p:ext>
            </p:extLst>
          </p:nvPr>
        </p:nvGraphicFramePr>
        <p:xfrm>
          <a:off x="5327997" y="1268760"/>
          <a:ext cx="2916237" cy="2747963"/>
        </p:xfrm>
        <a:graphic>
          <a:graphicData uri="http://schemas.openxmlformats.org/presentationml/2006/ole">
            <mc:AlternateContent xmlns:mc="http://schemas.openxmlformats.org/markup-compatibility/2006">
              <mc:Choice xmlns:v="urn:schemas-microsoft-com:vml" Requires="v">
                <p:oleObj spid="_x0000_s200833" name="Visio" r:id="rId4" imgW="4896326" imgH="4615610" progId="Visio.Drawing.11">
                  <p:embed/>
                </p:oleObj>
              </mc:Choice>
              <mc:Fallback>
                <p:oleObj name="Visio" r:id="rId4" imgW="4896326" imgH="4615610" progId="Visio.Drawing.11">
                  <p:embed/>
                  <p:pic>
                    <p:nvPicPr>
                      <p:cNvPr id="0" name=""/>
                      <p:cNvPicPr>
                        <a:picLocks noChangeAspect="1" noChangeArrowheads="1"/>
                      </p:cNvPicPr>
                      <p:nvPr/>
                    </p:nvPicPr>
                    <p:blipFill>
                      <a:blip r:embed="rId5"/>
                      <a:srcRect/>
                      <a:stretch>
                        <a:fillRect/>
                      </a:stretch>
                    </p:blipFill>
                    <p:spPr bwMode="auto">
                      <a:xfrm>
                        <a:off x="5327997" y="1268760"/>
                        <a:ext cx="2916237" cy="274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5"/>
          <p:cNvSpPr>
            <a:spLocks noChangeArrowheads="1"/>
          </p:cNvSpPr>
          <p:nvPr/>
        </p:nvSpPr>
        <p:spPr bwMode="auto">
          <a:xfrm>
            <a:off x="2896890" y="4570750"/>
            <a:ext cx="5699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kumimoji="1" lang="en-US" altLang="zh-CN" sz="2800" b="1" dirty="0">
                <a:solidFill>
                  <a:srgbClr val="0000CC"/>
                </a:solidFill>
                <a:latin typeface="Verdana" pitchFamily="34" charset="0"/>
              </a:rPr>
              <a:t>0</a:t>
            </a:r>
            <a:endParaRPr kumimoji="1" lang="zh-CN" altLang="en-US" sz="2800" b="1" dirty="0">
              <a:solidFill>
                <a:srgbClr val="0000CC"/>
              </a:solidFill>
              <a:latin typeface="Verdana" pitchFamily="34" charset="0"/>
            </a:endParaRPr>
          </a:p>
        </p:txBody>
      </p:sp>
      <p:sp>
        <p:nvSpPr>
          <p:cNvPr id="11" name="Rectangle 6"/>
          <p:cNvSpPr>
            <a:spLocks noChangeArrowheads="1"/>
          </p:cNvSpPr>
          <p:nvPr/>
        </p:nvSpPr>
        <p:spPr bwMode="auto">
          <a:xfrm>
            <a:off x="3644602" y="4570750"/>
            <a:ext cx="569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kumimoji="1" lang="en-US" altLang="zh-CN" sz="2800" b="1" dirty="0">
                <a:solidFill>
                  <a:srgbClr val="0000CC"/>
                </a:solidFill>
                <a:latin typeface="Verdana" pitchFamily="34" charset="0"/>
              </a:rPr>
              <a:t>2</a:t>
            </a:r>
            <a:endParaRPr kumimoji="1" lang="zh-CN" altLang="en-US" sz="2800" b="1" dirty="0">
              <a:solidFill>
                <a:srgbClr val="0000CC"/>
              </a:solidFill>
              <a:latin typeface="Verdana" pitchFamily="34" charset="0"/>
            </a:endParaRPr>
          </a:p>
        </p:txBody>
      </p:sp>
      <p:sp>
        <p:nvSpPr>
          <p:cNvPr id="12" name="Rectangle 7"/>
          <p:cNvSpPr>
            <a:spLocks noChangeArrowheads="1"/>
          </p:cNvSpPr>
          <p:nvPr/>
        </p:nvSpPr>
        <p:spPr bwMode="auto">
          <a:xfrm>
            <a:off x="4392315" y="4570750"/>
            <a:ext cx="5699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kumimoji="1" lang="en-US" altLang="zh-CN" sz="2800" b="1">
                <a:solidFill>
                  <a:srgbClr val="0000CC"/>
                </a:solidFill>
                <a:latin typeface="Verdana" pitchFamily="34" charset="0"/>
              </a:rPr>
              <a:t>0</a:t>
            </a:r>
            <a:endParaRPr kumimoji="1" lang="zh-CN" altLang="en-US" sz="2800" b="1">
              <a:solidFill>
                <a:srgbClr val="0000CC"/>
              </a:solidFill>
              <a:latin typeface="Verdana" pitchFamily="34" charset="0"/>
            </a:endParaRPr>
          </a:p>
        </p:txBody>
      </p:sp>
      <p:sp>
        <p:nvSpPr>
          <p:cNvPr id="13" name="Rectangle 8"/>
          <p:cNvSpPr>
            <a:spLocks noChangeArrowheads="1"/>
          </p:cNvSpPr>
          <p:nvPr/>
        </p:nvSpPr>
        <p:spPr bwMode="auto">
          <a:xfrm>
            <a:off x="5140027" y="4570750"/>
            <a:ext cx="569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kumimoji="1" lang="en-US" altLang="zh-CN" sz="2800" b="1" dirty="0">
                <a:solidFill>
                  <a:srgbClr val="0000CC"/>
                </a:solidFill>
                <a:latin typeface="Verdana" pitchFamily="34" charset="0"/>
              </a:rPr>
              <a:t>5</a:t>
            </a:r>
            <a:endParaRPr kumimoji="1" lang="zh-CN" altLang="en-US" sz="2800" b="1" dirty="0">
              <a:solidFill>
                <a:srgbClr val="0000CC"/>
              </a:solidFill>
              <a:latin typeface="Verdana" pitchFamily="34" charset="0"/>
            </a:endParaRPr>
          </a:p>
        </p:txBody>
      </p:sp>
      <p:sp>
        <p:nvSpPr>
          <p:cNvPr id="14" name="Rectangle 9"/>
          <p:cNvSpPr>
            <a:spLocks noChangeArrowheads="1"/>
          </p:cNvSpPr>
          <p:nvPr/>
        </p:nvSpPr>
        <p:spPr bwMode="auto">
          <a:xfrm>
            <a:off x="5887740" y="4570750"/>
            <a:ext cx="5699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kumimoji="1" lang="en-US" altLang="zh-CN" sz="2800" b="1" dirty="0">
                <a:solidFill>
                  <a:srgbClr val="0000CC"/>
                </a:solidFill>
                <a:latin typeface="Verdana" pitchFamily="34" charset="0"/>
              </a:rPr>
              <a:t>1</a:t>
            </a:r>
            <a:endParaRPr kumimoji="1" lang="zh-CN" altLang="en-US" sz="2800" b="1" dirty="0">
              <a:solidFill>
                <a:srgbClr val="0000CC"/>
              </a:solidFill>
              <a:latin typeface="Verdana" pitchFamily="34" charset="0"/>
            </a:endParaRPr>
          </a:p>
        </p:txBody>
      </p:sp>
      <p:sp>
        <p:nvSpPr>
          <p:cNvPr id="15" name="Rectangle 10"/>
          <p:cNvSpPr>
            <a:spLocks noChangeArrowheads="1"/>
          </p:cNvSpPr>
          <p:nvPr/>
        </p:nvSpPr>
        <p:spPr bwMode="auto">
          <a:xfrm>
            <a:off x="6635452" y="4570750"/>
            <a:ext cx="569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kumimoji="1" lang="en-US" altLang="zh-CN" sz="2800" b="1" dirty="0">
                <a:solidFill>
                  <a:srgbClr val="0000CC"/>
                </a:solidFill>
                <a:latin typeface="Verdana" pitchFamily="34" charset="0"/>
              </a:rPr>
              <a:t>2</a:t>
            </a:r>
            <a:endParaRPr kumimoji="1" lang="zh-CN" altLang="en-US" sz="2800" b="1" dirty="0">
              <a:solidFill>
                <a:srgbClr val="0000CC"/>
              </a:solidFill>
              <a:latin typeface="Verdana" pitchFamily="34" charset="0"/>
            </a:endParaRPr>
          </a:p>
        </p:txBody>
      </p:sp>
      <p:sp>
        <p:nvSpPr>
          <p:cNvPr id="16" name="Rectangle 11"/>
          <p:cNvSpPr>
            <a:spLocks noChangeArrowheads="1"/>
          </p:cNvSpPr>
          <p:nvPr/>
        </p:nvSpPr>
        <p:spPr bwMode="auto">
          <a:xfrm>
            <a:off x="2896890" y="5159712"/>
            <a:ext cx="569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kumimoji="1" lang="en-US" altLang="zh-CN" sz="2800" b="1" dirty="0">
                <a:solidFill>
                  <a:srgbClr val="CC0000"/>
                </a:solidFill>
                <a:latin typeface="Verdana" pitchFamily="34" charset="0"/>
              </a:rPr>
              <a:t>0</a:t>
            </a:r>
            <a:endParaRPr kumimoji="1" lang="zh-CN" altLang="en-US" sz="2800" b="1" dirty="0">
              <a:solidFill>
                <a:srgbClr val="CC0000"/>
              </a:solidFill>
              <a:latin typeface="Verdana" pitchFamily="34" charset="0"/>
            </a:endParaRPr>
          </a:p>
        </p:txBody>
      </p:sp>
      <p:sp>
        <p:nvSpPr>
          <p:cNvPr id="17" name="Rectangle 12"/>
          <p:cNvSpPr>
            <a:spLocks noChangeArrowheads="1"/>
          </p:cNvSpPr>
          <p:nvPr/>
        </p:nvSpPr>
        <p:spPr bwMode="auto">
          <a:xfrm>
            <a:off x="3631902" y="5159712"/>
            <a:ext cx="569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kumimoji="1" lang="en-US" altLang="zh-CN" sz="2800" b="1" dirty="0">
                <a:solidFill>
                  <a:srgbClr val="CC0000"/>
                </a:solidFill>
                <a:latin typeface="Verdana" pitchFamily="34" charset="0"/>
              </a:rPr>
              <a:t>0</a:t>
            </a:r>
            <a:endParaRPr kumimoji="1" lang="zh-CN" altLang="en-US" sz="2800" b="1" dirty="0">
              <a:solidFill>
                <a:srgbClr val="CC0000"/>
              </a:solidFill>
              <a:latin typeface="Verdana" pitchFamily="34" charset="0"/>
            </a:endParaRPr>
          </a:p>
        </p:txBody>
      </p:sp>
      <p:sp>
        <p:nvSpPr>
          <p:cNvPr id="18" name="Rectangle 13"/>
          <p:cNvSpPr>
            <a:spLocks noChangeArrowheads="1"/>
          </p:cNvSpPr>
          <p:nvPr/>
        </p:nvSpPr>
        <p:spPr bwMode="auto">
          <a:xfrm>
            <a:off x="4406602" y="5159712"/>
            <a:ext cx="569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kumimoji="1" lang="en-US" altLang="zh-CN" sz="2800" b="1">
                <a:solidFill>
                  <a:srgbClr val="CC0000"/>
                </a:solidFill>
                <a:latin typeface="Verdana" pitchFamily="34" charset="0"/>
              </a:rPr>
              <a:t>0</a:t>
            </a:r>
            <a:endParaRPr kumimoji="1" lang="zh-CN" altLang="en-US" sz="2800" b="1">
              <a:solidFill>
                <a:srgbClr val="CC0000"/>
              </a:solidFill>
              <a:latin typeface="Verdana" pitchFamily="34" charset="0"/>
            </a:endParaRPr>
          </a:p>
        </p:txBody>
      </p:sp>
      <p:sp>
        <p:nvSpPr>
          <p:cNvPr id="19" name="Rectangle 14"/>
          <p:cNvSpPr>
            <a:spLocks noChangeArrowheads="1"/>
          </p:cNvSpPr>
          <p:nvPr/>
        </p:nvSpPr>
        <p:spPr bwMode="auto">
          <a:xfrm>
            <a:off x="5140027" y="5159712"/>
            <a:ext cx="569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kumimoji="1" lang="en-US" altLang="zh-CN" sz="2800" b="1">
                <a:solidFill>
                  <a:srgbClr val="CC0000"/>
                </a:solidFill>
                <a:latin typeface="Verdana" pitchFamily="34" charset="0"/>
              </a:rPr>
              <a:t>0</a:t>
            </a:r>
            <a:endParaRPr kumimoji="1" lang="zh-CN" altLang="en-US" sz="2800" b="1">
              <a:solidFill>
                <a:srgbClr val="CC0000"/>
              </a:solidFill>
              <a:latin typeface="Verdana" pitchFamily="34" charset="0"/>
            </a:endParaRPr>
          </a:p>
        </p:txBody>
      </p:sp>
      <p:sp>
        <p:nvSpPr>
          <p:cNvPr id="20" name="Rectangle 15"/>
          <p:cNvSpPr>
            <a:spLocks noChangeArrowheads="1"/>
          </p:cNvSpPr>
          <p:nvPr/>
        </p:nvSpPr>
        <p:spPr bwMode="auto">
          <a:xfrm>
            <a:off x="5887740" y="5159712"/>
            <a:ext cx="569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kumimoji="1" lang="en-US" altLang="zh-CN" sz="2800" b="1" dirty="0">
                <a:solidFill>
                  <a:srgbClr val="CC0000"/>
                </a:solidFill>
                <a:latin typeface="Verdana" pitchFamily="34" charset="0"/>
              </a:rPr>
              <a:t>0</a:t>
            </a:r>
            <a:endParaRPr kumimoji="1" lang="zh-CN" altLang="en-US" sz="2800" b="1" dirty="0">
              <a:solidFill>
                <a:srgbClr val="CC0000"/>
              </a:solidFill>
              <a:latin typeface="Verdana" pitchFamily="34" charset="0"/>
            </a:endParaRPr>
          </a:p>
        </p:txBody>
      </p:sp>
      <p:sp>
        <p:nvSpPr>
          <p:cNvPr id="21" name="Rectangle 16"/>
          <p:cNvSpPr>
            <a:spLocks noChangeArrowheads="1"/>
          </p:cNvSpPr>
          <p:nvPr/>
        </p:nvSpPr>
        <p:spPr bwMode="auto">
          <a:xfrm>
            <a:off x="6635452" y="5159712"/>
            <a:ext cx="5699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gn="ctr"/>
            <a:r>
              <a:rPr kumimoji="1" lang="en-US" altLang="zh-CN" sz="2800" b="1" dirty="0">
                <a:solidFill>
                  <a:srgbClr val="CC0000"/>
                </a:solidFill>
                <a:latin typeface="Verdana" pitchFamily="34" charset="0"/>
              </a:rPr>
              <a:t>0</a:t>
            </a:r>
            <a:endParaRPr kumimoji="1" lang="zh-CN" altLang="en-US" sz="2800" b="1" dirty="0">
              <a:solidFill>
                <a:srgbClr val="CC0000"/>
              </a:solidFill>
              <a:latin typeface="Verdana" pitchFamily="34" charset="0"/>
            </a:endParaRPr>
          </a:p>
        </p:txBody>
      </p:sp>
      <p:grpSp>
        <p:nvGrpSpPr>
          <p:cNvPr id="22" name="Group 17"/>
          <p:cNvGrpSpPr>
            <a:grpSpLocks/>
          </p:cNvGrpSpPr>
          <p:nvPr/>
        </p:nvGrpSpPr>
        <p:grpSpPr bwMode="auto">
          <a:xfrm>
            <a:off x="1631652" y="4048606"/>
            <a:ext cx="6108700" cy="1658936"/>
            <a:chOff x="136" y="1850"/>
            <a:chExt cx="3848" cy="1045"/>
          </a:xfrm>
        </p:grpSpPr>
        <p:grpSp>
          <p:nvGrpSpPr>
            <p:cNvPr id="23" name="Group 18"/>
            <p:cNvGrpSpPr>
              <a:grpSpLocks/>
            </p:cNvGrpSpPr>
            <p:nvPr/>
          </p:nvGrpSpPr>
          <p:grpSpPr bwMode="auto">
            <a:xfrm>
              <a:off x="385" y="1850"/>
              <a:ext cx="3599" cy="1045"/>
              <a:chOff x="385" y="1850"/>
              <a:chExt cx="3599" cy="1045"/>
            </a:xfrm>
          </p:grpSpPr>
          <p:grpSp>
            <p:nvGrpSpPr>
              <p:cNvPr id="26" name="Group 19"/>
              <p:cNvGrpSpPr>
                <a:grpSpLocks/>
              </p:cNvGrpSpPr>
              <p:nvPr/>
            </p:nvGrpSpPr>
            <p:grpSpPr bwMode="auto">
              <a:xfrm>
                <a:off x="892" y="2160"/>
                <a:ext cx="2804" cy="735"/>
                <a:chOff x="892" y="2160"/>
                <a:chExt cx="2804" cy="735"/>
              </a:xfrm>
            </p:grpSpPr>
            <p:sp>
              <p:nvSpPr>
                <p:cNvPr id="30" name="Rectangle 7"/>
                <p:cNvSpPr>
                  <a:spLocks noChangeArrowheads="1"/>
                </p:cNvSpPr>
                <p:nvPr/>
              </p:nvSpPr>
              <p:spPr bwMode="auto">
                <a:xfrm>
                  <a:off x="892" y="2160"/>
                  <a:ext cx="2804" cy="73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kumimoji="1" lang="zh-CN" altLang="en-US" sz="2000">
                    <a:latin typeface="Times New Roman" pitchFamily="18" charset="0"/>
                  </a:endParaRPr>
                </a:p>
              </p:txBody>
            </p:sp>
            <p:sp>
              <p:nvSpPr>
                <p:cNvPr id="31" name="Line 8"/>
                <p:cNvSpPr>
                  <a:spLocks noChangeShapeType="1"/>
                </p:cNvSpPr>
                <p:nvPr/>
              </p:nvSpPr>
              <p:spPr bwMode="auto">
                <a:xfrm>
                  <a:off x="892" y="2523"/>
                  <a:ext cx="28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9"/>
                <p:cNvSpPr>
                  <a:spLocks noChangeShapeType="1"/>
                </p:cNvSpPr>
                <p:nvPr/>
              </p:nvSpPr>
              <p:spPr bwMode="auto">
                <a:xfrm>
                  <a:off x="1352" y="2160"/>
                  <a:ext cx="0" cy="7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0"/>
                <p:cNvSpPr>
                  <a:spLocks noChangeShapeType="1"/>
                </p:cNvSpPr>
                <p:nvPr/>
              </p:nvSpPr>
              <p:spPr bwMode="auto">
                <a:xfrm>
                  <a:off x="2290" y="2160"/>
                  <a:ext cx="0" cy="7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11"/>
                <p:cNvSpPr>
                  <a:spLocks noChangeShapeType="1"/>
                </p:cNvSpPr>
                <p:nvPr/>
              </p:nvSpPr>
              <p:spPr bwMode="auto">
                <a:xfrm>
                  <a:off x="1821" y="2160"/>
                  <a:ext cx="0" cy="7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12"/>
                <p:cNvSpPr>
                  <a:spLocks noChangeShapeType="1"/>
                </p:cNvSpPr>
                <p:nvPr/>
              </p:nvSpPr>
              <p:spPr bwMode="auto">
                <a:xfrm>
                  <a:off x="3227" y="2160"/>
                  <a:ext cx="0" cy="7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13"/>
                <p:cNvSpPr>
                  <a:spLocks noChangeShapeType="1"/>
                </p:cNvSpPr>
                <p:nvPr/>
              </p:nvSpPr>
              <p:spPr bwMode="auto">
                <a:xfrm>
                  <a:off x="2758" y="2160"/>
                  <a:ext cx="0" cy="7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 name="Group 27"/>
              <p:cNvGrpSpPr>
                <a:grpSpLocks/>
              </p:cNvGrpSpPr>
              <p:nvPr/>
            </p:nvGrpSpPr>
            <p:grpSpPr bwMode="auto">
              <a:xfrm>
                <a:off x="385" y="1850"/>
                <a:ext cx="3599" cy="331"/>
                <a:chOff x="385" y="1850"/>
                <a:chExt cx="3599" cy="331"/>
              </a:xfrm>
            </p:grpSpPr>
            <p:sp>
              <p:nvSpPr>
                <p:cNvPr id="28" name="Text Box 5"/>
                <p:cNvSpPr txBox="1">
                  <a:spLocks noChangeArrowheads="1"/>
                </p:cNvSpPr>
                <p:nvPr/>
              </p:nvSpPr>
              <p:spPr bwMode="auto">
                <a:xfrm>
                  <a:off x="892" y="1893"/>
                  <a:ext cx="30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ts val="0"/>
                    </a:spcBef>
                  </a:pPr>
                  <a:r>
                    <a:rPr kumimoji="1" lang="zh-CN" altLang="en-US" sz="1800" b="1" dirty="0">
                      <a:solidFill>
                        <a:srgbClr val="660066"/>
                      </a:solidFill>
                      <a:latin typeface="Verdana"/>
                      <a:ea typeface="微软雅黑" pitchFamily="34" charset="-122"/>
                    </a:rPr>
                    <a:t>  </a:t>
                  </a:r>
                  <a:r>
                    <a:rPr kumimoji="1" lang="en-US" altLang="zh-CN" sz="2400" b="1" dirty="0">
                      <a:solidFill>
                        <a:srgbClr val="660066"/>
                      </a:solidFill>
                      <a:latin typeface="Verdana"/>
                      <a:ea typeface="微软雅黑" pitchFamily="34" charset="-122"/>
                    </a:rPr>
                    <a:t>0     1     2     3     4     5</a:t>
                  </a:r>
                  <a:endParaRPr kumimoji="1" lang="en-US" altLang="zh-CN" b="1" dirty="0">
                    <a:solidFill>
                      <a:srgbClr val="660066"/>
                    </a:solidFill>
                    <a:ea typeface="微软雅黑" pitchFamily="34" charset="-122"/>
                  </a:endParaRPr>
                </a:p>
              </p:txBody>
            </p:sp>
            <p:sp>
              <p:nvSpPr>
                <p:cNvPr id="29" name="Rectangle 29"/>
                <p:cNvSpPr>
                  <a:spLocks noChangeArrowheads="1"/>
                </p:cNvSpPr>
                <p:nvPr/>
              </p:nvSpPr>
              <p:spPr bwMode="auto">
                <a:xfrm>
                  <a:off x="385" y="1850"/>
                  <a:ext cx="49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2800" b="1">
                      <a:solidFill>
                        <a:srgbClr val="660066"/>
                      </a:solidFill>
                      <a:latin typeface="Verdana" panose="020B0604030504040204" pitchFamily="34" charset="0"/>
                      <a:ea typeface="Verdana" panose="020B0604030504040204" pitchFamily="34" charset="0"/>
                      <a:cs typeface="Verdana" panose="020B0604030504040204" pitchFamily="34" charset="0"/>
                    </a:rPr>
                    <a:t>i</a:t>
                  </a:r>
                  <a:endParaRPr kumimoji="1" lang="zh-CN" altLang="en-US" sz="2800" b="1" dirty="0">
                    <a:solidFill>
                      <a:srgbClr val="660066"/>
                    </a:solidFill>
                    <a:latin typeface="Verdana" panose="020B0604030504040204" pitchFamily="34" charset="0"/>
                    <a:cs typeface="Verdana" panose="020B0604030504040204" pitchFamily="34" charset="0"/>
                  </a:endParaRPr>
                </a:p>
              </p:txBody>
            </p:sp>
          </p:grpSp>
        </p:grpSp>
        <p:sp>
          <p:nvSpPr>
            <p:cNvPr id="24" name="Rectangle 30"/>
            <p:cNvSpPr>
              <a:spLocks noChangeArrowheads="1"/>
            </p:cNvSpPr>
            <p:nvPr/>
          </p:nvSpPr>
          <p:spPr bwMode="auto">
            <a:xfrm>
              <a:off x="136" y="2190"/>
              <a:ext cx="74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kumimoji="1" lang="en-US" altLang="zh-CN" sz="2400" b="1" dirty="0">
                  <a:latin typeface="Verdana" panose="020B0604030504040204" pitchFamily="34" charset="0"/>
                  <a:ea typeface="Verdana" panose="020B0604030504040204" pitchFamily="34" charset="0"/>
                  <a:cs typeface="Verdana" panose="020B0604030504040204" pitchFamily="34" charset="0"/>
                </a:rPr>
                <a:t>vex</a:t>
              </a:r>
              <a:endParaRPr kumimoji="1" lang="zh-CN" altLang="en-US" sz="2400" b="1" dirty="0">
                <a:latin typeface="Verdana" panose="020B0604030504040204" pitchFamily="34" charset="0"/>
                <a:cs typeface="Verdana" panose="020B0604030504040204" pitchFamily="34" charset="0"/>
              </a:endParaRPr>
            </a:p>
          </p:txBody>
        </p:sp>
        <p:sp>
          <p:nvSpPr>
            <p:cNvPr id="25" name="Rectangle 31"/>
            <p:cNvSpPr>
              <a:spLocks noChangeArrowheads="1"/>
            </p:cNvSpPr>
            <p:nvPr/>
          </p:nvSpPr>
          <p:spPr bwMode="auto">
            <a:xfrm>
              <a:off x="136" y="2559"/>
              <a:ext cx="74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kumimoji="1" lang="en-US" altLang="zh-CN" sz="2400" b="1">
                  <a:solidFill>
                    <a:srgbClr val="CC0000"/>
                  </a:solidFill>
                  <a:latin typeface="Verdana" panose="020B0604030504040204" pitchFamily="34" charset="0"/>
                  <a:ea typeface="Verdana" panose="020B0604030504040204" pitchFamily="34" charset="0"/>
                  <a:cs typeface="Verdana" panose="020B0604030504040204" pitchFamily="34" charset="0"/>
                </a:rPr>
                <a:t>cost</a:t>
              </a:r>
              <a:endParaRPr kumimoji="1" lang="zh-CN" altLang="en-US" sz="2400" b="1">
                <a:solidFill>
                  <a:srgbClr val="CC0000"/>
                </a:solidFill>
                <a:latin typeface="Verdana" panose="020B0604030504040204" pitchFamily="34" charset="0"/>
                <a:cs typeface="Verdana" panose="020B0604030504040204" pitchFamily="34" charset="0"/>
              </a:endParaRPr>
            </a:p>
          </p:txBody>
        </p:sp>
      </p:grpSp>
      <p:graphicFrame>
        <p:nvGraphicFramePr>
          <p:cNvPr id="2" name="对象 1"/>
          <p:cNvGraphicFramePr>
            <a:graphicFrameLocks noChangeAspect="1"/>
          </p:cNvGraphicFramePr>
          <p:nvPr>
            <p:extLst>
              <p:ext uri="{D42A27DB-BD31-4B8C-83A1-F6EECF244321}">
                <p14:modId xmlns:p14="http://schemas.microsoft.com/office/powerpoint/2010/main" val="3072869497"/>
              </p:ext>
            </p:extLst>
          </p:nvPr>
        </p:nvGraphicFramePr>
        <p:xfrm>
          <a:off x="755576" y="1268760"/>
          <a:ext cx="2916237" cy="2747962"/>
        </p:xfrm>
        <a:graphic>
          <a:graphicData uri="http://schemas.openxmlformats.org/presentationml/2006/ole">
            <mc:AlternateContent xmlns:mc="http://schemas.openxmlformats.org/markup-compatibility/2006">
              <mc:Choice xmlns:v="urn:schemas-microsoft-com:vml" Requires="v">
                <p:oleObj spid="_x0000_s200834" name="Visio" r:id="rId6" imgW="4896326" imgH="4615610" progId="Visio.Drawing.11">
                  <p:embed/>
                </p:oleObj>
              </mc:Choice>
              <mc:Fallback>
                <p:oleObj name="Visio" r:id="rId6" imgW="4896326" imgH="4615610" progId="Visio.Drawing.11">
                  <p:embed/>
                  <p:pic>
                    <p:nvPicPr>
                      <p:cNvPr id="0" name=""/>
                      <p:cNvPicPr>
                        <a:picLocks noChangeAspect="1" noChangeArrowheads="1"/>
                      </p:cNvPicPr>
                      <p:nvPr/>
                    </p:nvPicPr>
                    <p:blipFill>
                      <a:blip r:embed="rId7"/>
                      <a:srcRect/>
                      <a:stretch>
                        <a:fillRect/>
                      </a:stretch>
                    </p:blipFill>
                    <p:spPr bwMode="auto">
                      <a:xfrm>
                        <a:off x="755576" y="1268760"/>
                        <a:ext cx="2916237" cy="274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 name="Line 40"/>
          <p:cNvSpPr>
            <a:spLocks noChangeShapeType="1"/>
          </p:cNvSpPr>
          <p:nvPr/>
        </p:nvSpPr>
        <p:spPr bwMode="auto">
          <a:xfrm>
            <a:off x="3810516" y="2348880"/>
            <a:ext cx="1440000" cy="0"/>
          </a:xfrm>
          <a:prstGeom prst="line">
            <a:avLst/>
          </a:prstGeom>
          <a:noFill/>
          <a:ln w="76200" cap="rnd">
            <a:solidFill>
              <a:srgbClr val="990099"/>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矩形 2"/>
          <p:cNvSpPr/>
          <p:nvPr/>
        </p:nvSpPr>
        <p:spPr>
          <a:xfrm>
            <a:off x="539553" y="5944216"/>
            <a:ext cx="8136903" cy="545124"/>
          </a:xfrm>
          <a:prstGeom prst="rect">
            <a:avLst/>
          </a:prstGeom>
        </p:spPr>
        <p:txBody>
          <a:bodyPr wrap="square">
            <a:noAutofit/>
          </a:bodyPr>
          <a:lstStyle/>
          <a:p>
            <a:pPr algn="ctr"/>
            <a:r>
              <a:rPr lang="zh-CN" altLang="en-US" sz="2400" b="1" dirty="0">
                <a:solidFill>
                  <a:schemeClr val="bg2">
                    <a:lumMod val="10000"/>
                  </a:schemeClr>
                </a:solidFill>
                <a:latin typeface="Verdana" panose="020B0604030504040204" pitchFamily="34" charset="0"/>
                <a:ea typeface="微软雅黑" panose="020B0503020204020204" pitchFamily="34" charset="-122"/>
                <a:cs typeface="Verdana" panose="020B0604030504040204" pitchFamily="34" charset="0"/>
              </a:rPr>
              <a:t>边的加入顺序：</a:t>
            </a:r>
            <a:r>
              <a:rPr lang="en-US" altLang="zh-CN" sz="24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(1,3) (3,6) (4,6) (2,3) (2,5)</a:t>
            </a:r>
            <a:endParaRPr lang="zh-CN" altLang="en-US" sz="2400" b="1" dirty="0">
              <a:solidFill>
                <a:schemeClr val="bg2">
                  <a:lumMod val="10000"/>
                </a:schemeClr>
              </a:solidFill>
              <a:latin typeface="Verdana" panose="020B0604030504040204" pitchFamily="34" charset="0"/>
              <a:cs typeface="Verdana" panose="020B0604030504040204" pitchFamily="34" charset="0"/>
            </a:endParaRPr>
          </a:p>
        </p:txBody>
      </p:sp>
      <p:sp>
        <p:nvSpPr>
          <p:cNvPr id="34" name="Rectangle 4"/>
          <p:cNvSpPr>
            <a:spLocks noChangeArrowheads="1"/>
          </p:cNvSpPr>
          <p:nvPr/>
        </p:nvSpPr>
        <p:spPr bwMode="auto">
          <a:xfrm>
            <a:off x="0" y="8620"/>
            <a:ext cx="9144000" cy="1268413"/>
          </a:xfrm>
          <a:prstGeom prst="rect">
            <a:avLst/>
          </a:prstGeom>
          <a:noFill/>
          <a:ln w="381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118800" rIns="90000"/>
          <a:lstStyle/>
          <a:p>
            <a:pPr>
              <a:lnSpc>
                <a:spcPct val="140000"/>
              </a:lnSpc>
              <a:spcBef>
                <a:spcPct val="40000"/>
              </a:spcBef>
            </a:pPr>
            <a:r>
              <a:rPr lang="en-US" altLang="zh-CN" sz="2400" b="1" dirty="0">
                <a:solidFill>
                  <a:schemeClr val="bg2">
                    <a:lumMod val="10000"/>
                  </a:schemeClr>
                </a:solidFill>
                <a:latin typeface="Verdana" panose="020B0604030504040204" pitchFamily="34" charset="0"/>
                <a:ea typeface="微软雅黑" panose="020B0503020204020204" pitchFamily="34" charset="-122"/>
              </a:rPr>
              <a:t>Prim</a:t>
            </a:r>
            <a:r>
              <a:rPr lang="zh-CN" altLang="en-US" sz="2400" b="1" dirty="0">
                <a:solidFill>
                  <a:schemeClr val="bg2">
                    <a:lumMod val="10000"/>
                  </a:schemeClr>
                </a:solidFill>
                <a:latin typeface="Verdana" panose="020B0604030504040204" pitchFamily="34" charset="0"/>
                <a:ea typeface="微软雅黑" panose="020B0503020204020204" pitchFamily="34" charset="-122"/>
              </a:rPr>
              <a:t>算法：从序号为</a:t>
            </a:r>
            <a:r>
              <a:rPr lang="en-US" altLang="zh-CN" sz="2400" b="1" dirty="0">
                <a:solidFill>
                  <a:schemeClr val="bg2">
                    <a:lumMod val="10000"/>
                  </a:schemeClr>
                </a:solidFill>
                <a:latin typeface="Verdana" panose="020B0604030504040204" pitchFamily="34" charset="0"/>
                <a:ea typeface="微软雅黑" panose="020B0503020204020204" pitchFamily="34" charset="-122"/>
              </a:rPr>
              <a:t>0</a:t>
            </a:r>
            <a:r>
              <a:rPr lang="zh-CN" altLang="en-US" sz="2400" b="1" dirty="0">
                <a:solidFill>
                  <a:schemeClr val="bg2">
                    <a:lumMod val="10000"/>
                  </a:schemeClr>
                </a:solidFill>
                <a:latin typeface="Verdana" panose="020B0604030504040204" pitchFamily="34" charset="0"/>
                <a:ea typeface="微软雅黑" panose="020B0503020204020204" pitchFamily="34" charset="-122"/>
              </a:rPr>
              <a:t>的顶点出发，构造有</a:t>
            </a:r>
            <a:r>
              <a:rPr lang="en-US" altLang="zh-CN" sz="2400" b="1" dirty="0">
                <a:solidFill>
                  <a:schemeClr val="bg2">
                    <a:lumMod val="10000"/>
                  </a:schemeClr>
                </a:solidFill>
                <a:latin typeface="Verdana" panose="020B0604030504040204" pitchFamily="34" charset="0"/>
                <a:ea typeface="微软雅黑" panose="020B0503020204020204" pitchFamily="34" charset="-122"/>
              </a:rPr>
              <a:t>n</a:t>
            </a:r>
            <a:r>
              <a:rPr lang="zh-CN" altLang="en-US" sz="2400" b="1" dirty="0">
                <a:solidFill>
                  <a:schemeClr val="bg2">
                    <a:lumMod val="10000"/>
                  </a:schemeClr>
                </a:solidFill>
                <a:latin typeface="Verdana" panose="020B0604030504040204" pitchFamily="34" charset="0"/>
                <a:ea typeface="微软雅黑" panose="020B0503020204020204" pitchFamily="34" charset="-122"/>
              </a:rPr>
              <a:t>个顶点的网</a:t>
            </a:r>
            <a:r>
              <a:rPr lang="en-US" altLang="zh-CN" sz="2400" b="1" dirty="0">
                <a:solidFill>
                  <a:schemeClr val="bg2">
                    <a:lumMod val="10000"/>
                  </a:schemeClr>
                </a:solidFill>
                <a:latin typeface="Verdana" panose="020B0604030504040204" pitchFamily="34" charset="0"/>
                <a:ea typeface="微软雅黑" panose="020B0503020204020204" pitchFamily="34" charset="-122"/>
              </a:rPr>
              <a:t>G</a:t>
            </a:r>
            <a:r>
              <a:rPr lang="zh-CN" altLang="en-US" sz="2400" b="1" dirty="0">
                <a:solidFill>
                  <a:schemeClr val="bg2">
                    <a:lumMod val="10000"/>
                  </a:schemeClr>
                </a:solidFill>
                <a:latin typeface="Verdana" panose="020B0604030504040204" pitchFamily="34" charset="0"/>
                <a:ea typeface="微软雅黑" panose="020B0503020204020204" pitchFamily="34" charset="-122"/>
              </a:rPr>
              <a:t>的最小生成树</a:t>
            </a:r>
            <a:r>
              <a:rPr lang="en-US" altLang="zh-CN" sz="2400" b="1" dirty="0">
                <a:solidFill>
                  <a:schemeClr val="bg2">
                    <a:lumMod val="10000"/>
                  </a:schemeClr>
                </a:solidFill>
                <a:latin typeface="Verdana" panose="020B0604030504040204" pitchFamily="34" charset="0"/>
                <a:ea typeface="微软雅黑" panose="020B0503020204020204" pitchFamily="34" charset="-122"/>
              </a:rPr>
              <a:t>MST</a:t>
            </a:r>
            <a:r>
              <a:rPr lang="zh-CN" altLang="en-US" sz="2400" b="1" dirty="0">
                <a:solidFill>
                  <a:schemeClr val="bg2">
                    <a:lumMod val="10000"/>
                  </a:schemeClr>
                </a:solidFill>
                <a:latin typeface="Verdana" panose="020B0604030504040204" pitchFamily="34" charset="0"/>
                <a:ea typeface="微软雅黑" panose="020B0503020204020204" pitchFamily="34" charset="-122"/>
              </a:rPr>
              <a:t>，并输出</a:t>
            </a:r>
            <a:r>
              <a:rPr lang="en-US" altLang="zh-CN" sz="2400" b="1" dirty="0">
                <a:solidFill>
                  <a:schemeClr val="bg2">
                    <a:lumMod val="10000"/>
                  </a:schemeClr>
                </a:solidFill>
                <a:latin typeface="Verdana" panose="020B0604030504040204" pitchFamily="34" charset="0"/>
                <a:ea typeface="微软雅黑" panose="020B0503020204020204" pitchFamily="34" charset="-122"/>
              </a:rPr>
              <a:t>MST</a:t>
            </a:r>
            <a:r>
              <a:rPr lang="zh-CN" altLang="en-US" sz="2400" b="1" dirty="0">
                <a:solidFill>
                  <a:schemeClr val="bg2">
                    <a:lumMod val="10000"/>
                  </a:schemeClr>
                </a:solidFill>
                <a:latin typeface="Verdana" panose="020B0604030504040204" pitchFamily="34" charset="0"/>
                <a:ea typeface="微软雅黑" panose="020B0503020204020204" pitchFamily="34" charset="-122"/>
              </a:rPr>
              <a:t>的各条边，</a:t>
            </a:r>
            <a:r>
              <a:rPr lang="en-US" altLang="zh-CN" sz="2400" b="1" dirty="0">
                <a:solidFill>
                  <a:schemeClr val="bg2">
                    <a:lumMod val="10000"/>
                  </a:schemeClr>
                </a:solidFill>
                <a:latin typeface="Verdana" panose="020B0604030504040204" pitchFamily="34" charset="0"/>
                <a:ea typeface="微软雅黑" panose="020B0503020204020204" pitchFamily="34" charset="-122"/>
              </a:rPr>
              <a:t>G</a:t>
            </a:r>
            <a:r>
              <a:rPr lang="zh-CN" altLang="en-US" sz="2400" b="1" dirty="0">
                <a:solidFill>
                  <a:schemeClr val="bg2">
                    <a:lumMod val="10000"/>
                  </a:schemeClr>
                </a:solidFill>
                <a:latin typeface="Verdana" panose="020B0604030504040204" pitchFamily="34" charset="0"/>
                <a:ea typeface="微软雅黑" panose="020B0503020204020204" pitchFamily="34" charset="-122"/>
              </a:rPr>
              <a:t>采用邻接矩阵存储</a:t>
            </a:r>
            <a:r>
              <a:rPr lang="en-US" altLang="zh-CN" sz="2400" dirty="0">
                <a:solidFill>
                  <a:schemeClr val="bg2">
                    <a:lumMod val="10000"/>
                  </a:schemeClr>
                </a:solidFill>
                <a:latin typeface="Verdana" panose="020B0604030504040204" pitchFamily="34" charset="0"/>
                <a:ea typeface="微软雅黑" panose="020B0503020204020204" pitchFamily="34" charset="-122"/>
              </a:rPr>
              <a:t>  </a:t>
            </a:r>
          </a:p>
        </p:txBody>
      </p:sp>
    </p:spTree>
    <p:extLst>
      <p:ext uri="{BB962C8B-B14F-4D97-AF65-F5344CB8AC3E}">
        <p14:creationId xmlns:p14="http://schemas.microsoft.com/office/powerpoint/2010/main" val="375546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38588" y="0"/>
            <a:ext cx="8969916" cy="6858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r>
              <a:rPr lang="en-US" altLang="zh-CN" sz="2200" b="1">
                <a:solidFill>
                  <a:schemeClr val="bg2">
                    <a:lumMod val="10000"/>
                  </a:schemeClr>
                </a:solidFill>
                <a:latin typeface="Verdana" pitchFamily="34" charset="0"/>
                <a:ea typeface="微软雅黑" panose="020B0503020204020204" pitchFamily="34" charset="-122"/>
              </a:rPr>
              <a:t>void </a:t>
            </a:r>
            <a:r>
              <a:rPr lang="en-US" altLang="zh-CN" sz="2200" b="1">
                <a:solidFill>
                  <a:srgbClr val="FF0000"/>
                </a:solidFill>
                <a:latin typeface="Verdana" pitchFamily="34" charset="0"/>
                <a:ea typeface="微软雅黑" panose="020B0503020204020204" pitchFamily="34" charset="-122"/>
              </a:rPr>
              <a:t>prim_mst</a:t>
            </a:r>
            <a:r>
              <a:rPr lang="en-US" altLang="zh-CN" sz="2200" b="1">
                <a:solidFill>
                  <a:schemeClr val="bg2">
                    <a:lumMod val="10000"/>
                  </a:schemeClr>
                </a:solidFill>
                <a:latin typeface="Verdana" pitchFamily="34" charset="0"/>
                <a:ea typeface="微软雅黑" panose="020B0503020204020204" pitchFamily="34" charset="-122"/>
              </a:rPr>
              <a:t>(int G[][N], Edge *edges) {</a:t>
            </a:r>
          </a:p>
          <a:p>
            <a:pPr>
              <a:lnSpc>
                <a:spcPct val="120000"/>
              </a:lnSpc>
            </a:pPr>
            <a:r>
              <a:rPr lang="en-US" altLang="zh-CN" sz="2200" b="1">
                <a:solidFill>
                  <a:schemeClr val="bg2">
                    <a:lumMod val="10000"/>
                  </a:schemeClr>
                </a:solidFill>
                <a:latin typeface="Verdana" pitchFamily="34" charset="0"/>
                <a:ea typeface="微软雅黑" panose="020B0503020204020204" pitchFamily="34" charset="-122"/>
              </a:rPr>
              <a:t>    int a, i, j, k;  float min;</a:t>
            </a:r>
          </a:p>
          <a:p>
            <a:pPr>
              <a:lnSpc>
                <a:spcPct val="120000"/>
              </a:lnSpc>
            </a:pPr>
            <a:r>
              <a:rPr lang="en-US" altLang="zh-CN" sz="2200" b="1">
                <a:solidFill>
                  <a:schemeClr val="bg2">
                    <a:lumMod val="10000"/>
                  </a:schemeClr>
                </a:solidFill>
                <a:latin typeface="Verdana" pitchFamily="34" charset="0"/>
                <a:ea typeface="微软雅黑" panose="020B0503020204020204" pitchFamily="34" charset="-122"/>
              </a:rPr>
              <a:t>    for(i = 1; i &lt; N; i++){ </a:t>
            </a:r>
            <a:r>
              <a:rPr lang="en-US" altLang="zh-CN" sz="2200" b="1">
                <a:solidFill>
                  <a:srgbClr val="006600"/>
                </a:solidFill>
                <a:latin typeface="微软雅黑" panose="020B0503020204020204" pitchFamily="34" charset="-122"/>
                <a:ea typeface="微软雅黑" panose="020B0503020204020204" pitchFamily="34" charset="-122"/>
              </a:rPr>
              <a:t>// </a:t>
            </a:r>
            <a:r>
              <a:rPr lang="zh-CN" altLang="en-US" sz="2200" b="1">
                <a:solidFill>
                  <a:srgbClr val="006600"/>
                </a:solidFill>
                <a:latin typeface="微软雅黑" panose="020B0503020204020204" pitchFamily="34" charset="-122"/>
                <a:ea typeface="微软雅黑" panose="020B0503020204020204" pitchFamily="34" charset="-122"/>
              </a:rPr>
              <a:t>初始化</a:t>
            </a:r>
          </a:p>
          <a:p>
            <a:pPr>
              <a:lnSpc>
                <a:spcPct val="120000"/>
              </a:lnSpc>
            </a:pPr>
            <a:r>
              <a:rPr lang="zh-CN" altLang="en-US" sz="2200" b="1">
                <a:solidFill>
                  <a:schemeClr val="bg2">
                    <a:lumMod val="10000"/>
                  </a:schemeClr>
                </a:solidFill>
                <a:latin typeface="Verdana" pitchFamily="34" charset="0"/>
                <a:ea typeface="微软雅黑" panose="020B0503020204020204" pitchFamily="34" charset="-122"/>
              </a:rPr>
              <a:t>        </a:t>
            </a:r>
            <a:r>
              <a:rPr lang="en-US" altLang="zh-CN" sz="2200" b="1">
                <a:solidFill>
                  <a:schemeClr val="bg2">
                    <a:lumMod val="10000"/>
                  </a:schemeClr>
                </a:solidFill>
                <a:latin typeface="Verdana" pitchFamily="34" charset="0"/>
                <a:ea typeface="微软雅黑" panose="020B0503020204020204" pitchFamily="34" charset="-122"/>
              </a:rPr>
              <a:t>edges[i].vex=0; edges[i].cost = G[0][i];</a:t>
            </a:r>
          </a:p>
          <a:p>
            <a:pPr>
              <a:lnSpc>
                <a:spcPct val="120000"/>
              </a:lnSpc>
            </a:pPr>
            <a:r>
              <a:rPr lang="en-US" altLang="zh-CN" sz="2200" b="1">
                <a:solidFill>
                  <a:schemeClr val="bg2">
                    <a:lumMod val="10000"/>
                  </a:schemeClr>
                </a:solidFill>
                <a:latin typeface="Verdana" pitchFamily="34" charset="0"/>
                <a:ea typeface="微软雅黑" panose="020B0503020204020204" pitchFamily="34" charset="-122"/>
              </a:rPr>
              <a:t>    } </a:t>
            </a:r>
          </a:p>
          <a:p>
            <a:pPr>
              <a:lnSpc>
                <a:spcPct val="120000"/>
              </a:lnSpc>
            </a:pPr>
            <a:r>
              <a:rPr lang="en-US" altLang="zh-CN" sz="2200" b="1">
                <a:solidFill>
                  <a:schemeClr val="bg2">
                    <a:lumMod val="10000"/>
                  </a:schemeClr>
                </a:solidFill>
                <a:latin typeface="Verdana" pitchFamily="34" charset="0"/>
                <a:ea typeface="微软雅黑" panose="020B0503020204020204" pitchFamily="34" charset="-122"/>
              </a:rPr>
              <a:t>    edges[0].cost=0; edges[0].vex=0;  </a:t>
            </a:r>
            <a:r>
              <a:rPr lang="en-US" altLang="zh-CN" sz="2200" b="1">
                <a:solidFill>
                  <a:srgbClr val="006600"/>
                </a:solidFill>
                <a:latin typeface="微软雅黑" panose="020B0503020204020204" pitchFamily="34" charset="-122"/>
                <a:ea typeface="微软雅黑" panose="020B0503020204020204" pitchFamily="34" charset="-122"/>
              </a:rPr>
              <a:t>// </a:t>
            </a:r>
            <a:r>
              <a:rPr lang="zh-CN" altLang="en-US" sz="2200" b="1">
                <a:solidFill>
                  <a:srgbClr val="006600"/>
                </a:solidFill>
                <a:latin typeface="微软雅黑" panose="020B0503020204020204" pitchFamily="34" charset="-122"/>
                <a:ea typeface="微软雅黑" panose="020B0503020204020204" pitchFamily="34" charset="-122"/>
              </a:rPr>
              <a:t>将顶点</a:t>
            </a:r>
            <a:r>
              <a:rPr lang="en-US" altLang="zh-CN" sz="2200" b="1">
                <a:solidFill>
                  <a:srgbClr val="006600"/>
                </a:solidFill>
                <a:latin typeface="微软雅黑" panose="020B0503020204020204" pitchFamily="34" charset="-122"/>
                <a:ea typeface="微软雅黑" panose="020B0503020204020204" pitchFamily="34" charset="-122"/>
              </a:rPr>
              <a:t>0</a:t>
            </a:r>
            <a:r>
              <a:rPr lang="zh-CN" altLang="en-US" sz="2200" b="1">
                <a:solidFill>
                  <a:srgbClr val="006600"/>
                </a:solidFill>
                <a:latin typeface="微软雅黑" panose="020B0503020204020204" pitchFamily="34" charset="-122"/>
                <a:ea typeface="微软雅黑" panose="020B0503020204020204" pitchFamily="34" charset="-122"/>
              </a:rPr>
              <a:t>加入</a:t>
            </a:r>
            <a:r>
              <a:rPr lang="en-US" altLang="zh-CN" sz="2200" b="1">
                <a:solidFill>
                  <a:srgbClr val="006600"/>
                </a:solidFill>
                <a:latin typeface="微软雅黑" panose="020B0503020204020204" pitchFamily="34" charset="-122"/>
                <a:ea typeface="微软雅黑" panose="020B0503020204020204" pitchFamily="34" charset="-122"/>
              </a:rPr>
              <a:t>U</a:t>
            </a:r>
          </a:p>
          <a:p>
            <a:pPr>
              <a:lnSpc>
                <a:spcPct val="120000"/>
              </a:lnSpc>
            </a:pPr>
            <a:r>
              <a:rPr lang="en-US" altLang="zh-CN" sz="2200" b="1">
                <a:solidFill>
                  <a:schemeClr val="bg2">
                    <a:lumMod val="10000"/>
                  </a:schemeClr>
                </a:solidFill>
                <a:latin typeface="Verdana" pitchFamily="34" charset="0"/>
                <a:ea typeface="微软雅黑" panose="020B0503020204020204" pitchFamily="34" charset="-122"/>
              </a:rPr>
              <a:t>    for( a = 1; a &lt; N; ++a ){ </a:t>
            </a:r>
          </a:p>
          <a:p>
            <a:pPr>
              <a:lnSpc>
                <a:spcPct val="120000"/>
              </a:lnSpc>
            </a:pPr>
            <a:r>
              <a:rPr lang="en-US" altLang="zh-CN" sz="2200" b="1">
                <a:solidFill>
                  <a:schemeClr val="bg2">
                    <a:lumMod val="10000"/>
                  </a:schemeClr>
                </a:solidFill>
                <a:latin typeface="Verdana" pitchFamily="34" charset="0"/>
                <a:ea typeface="微软雅黑" panose="020B0503020204020204" pitchFamily="34" charset="-122"/>
              </a:rPr>
              <a:t>        k = </a:t>
            </a:r>
            <a:r>
              <a:rPr lang="en-US" altLang="zh-CN" sz="2200" b="1">
                <a:solidFill>
                  <a:srgbClr val="FF0000"/>
                </a:solidFill>
                <a:latin typeface="Verdana" pitchFamily="34" charset="0"/>
                <a:ea typeface="微软雅黑" panose="020B0503020204020204" pitchFamily="34" charset="-122"/>
              </a:rPr>
              <a:t>select</a:t>
            </a:r>
            <a:r>
              <a:rPr lang="en-US" altLang="zh-CN" sz="2200" b="1">
                <a:solidFill>
                  <a:schemeClr val="bg2">
                    <a:lumMod val="10000"/>
                  </a:schemeClr>
                </a:solidFill>
                <a:latin typeface="Verdana" pitchFamily="34" charset="0"/>
                <a:ea typeface="微软雅黑" panose="020B0503020204020204" pitchFamily="34" charset="-122"/>
              </a:rPr>
              <a:t>(edges); </a:t>
            </a:r>
            <a:r>
              <a:rPr lang="en-US" altLang="zh-CN" sz="2200" b="1">
                <a:solidFill>
                  <a:srgbClr val="006600"/>
                </a:solidFill>
                <a:latin typeface="微软雅黑" panose="020B0503020204020204" pitchFamily="34" charset="-122"/>
                <a:ea typeface="微软雅黑" panose="020B0503020204020204" pitchFamily="34" charset="-122"/>
              </a:rPr>
              <a:t>// </a:t>
            </a:r>
            <a:r>
              <a:rPr lang="zh-CN" altLang="en-US" sz="2200" b="1">
                <a:solidFill>
                  <a:srgbClr val="006600"/>
                </a:solidFill>
                <a:latin typeface="微软雅黑" panose="020B0503020204020204" pitchFamily="34" charset="-122"/>
                <a:ea typeface="微软雅黑" panose="020B0503020204020204" pitchFamily="34" charset="-122"/>
              </a:rPr>
              <a:t>从候选边中选择权值最小的顶点</a:t>
            </a:r>
          </a:p>
          <a:p>
            <a:pPr>
              <a:lnSpc>
                <a:spcPct val="120000"/>
              </a:lnSpc>
            </a:pPr>
            <a:r>
              <a:rPr lang="zh-CN" altLang="en-US" sz="2200" b="1">
                <a:solidFill>
                  <a:schemeClr val="bg2">
                    <a:lumMod val="10000"/>
                  </a:schemeClr>
                </a:solidFill>
                <a:latin typeface="Verdana" pitchFamily="34" charset="0"/>
                <a:ea typeface="微软雅黑" panose="020B0503020204020204" pitchFamily="34" charset="-122"/>
              </a:rPr>
              <a:t>        </a:t>
            </a:r>
            <a:r>
              <a:rPr lang="en-US" altLang="zh-CN" sz="2200" b="1">
                <a:solidFill>
                  <a:schemeClr val="bg2">
                    <a:lumMod val="10000"/>
                  </a:schemeClr>
                </a:solidFill>
                <a:latin typeface="Verdana" pitchFamily="34" charset="0"/>
                <a:ea typeface="微软雅黑" panose="020B0503020204020204" pitchFamily="34" charset="-122"/>
              </a:rPr>
              <a:t>printf("(%i, %i)\n", edges[k].vex, k );  </a:t>
            </a:r>
          </a:p>
          <a:p>
            <a:pPr>
              <a:lnSpc>
                <a:spcPct val="120000"/>
              </a:lnSpc>
            </a:pPr>
            <a:r>
              <a:rPr lang="en-US" altLang="zh-CN" sz="2200" b="1">
                <a:solidFill>
                  <a:schemeClr val="bg2">
                    <a:lumMod val="10000"/>
                  </a:schemeClr>
                </a:solidFill>
                <a:latin typeface="Verdana" pitchFamily="34" charset="0"/>
                <a:ea typeface="微软雅黑" panose="020B0503020204020204" pitchFamily="34" charset="-122"/>
              </a:rPr>
              <a:t>        edges[k].cost=0;  </a:t>
            </a:r>
            <a:r>
              <a:rPr lang="en-US" altLang="zh-CN" sz="2200" b="1">
                <a:solidFill>
                  <a:srgbClr val="006600"/>
                </a:solidFill>
                <a:latin typeface="微软雅黑" panose="020B0503020204020204" pitchFamily="34" charset="-122"/>
                <a:ea typeface="微软雅黑" panose="020B0503020204020204" pitchFamily="34" charset="-122"/>
              </a:rPr>
              <a:t>// </a:t>
            </a:r>
            <a:r>
              <a:rPr lang="zh-CN" altLang="en-US" sz="2200" b="1">
                <a:solidFill>
                  <a:srgbClr val="006600"/>
                </a:solidFill>
                <a:latin typeface="微软雅黑" panose="020B0503020204020204" pitchFamily="34" charset="-122"/>
                <a:ea typeface="微软雅黑" panose="020B0503020204020204" pitchFamily="34" charset="-122"/>
              </a:rPr>
              <a:t>将顶点</a:t>
            </a:r>
            <a:r>
              <a:rPr lang="en-US" altLang="zh-CN" sz="2200" b="1">
                <a:solidFill>
                  <a:srgbClr val="006600"/>
                </a:solidFill>
                <a:latin typeface="微软雅黑" panose="020B0503020204020204" pitchFamily="34" charset="-122"/>
                <a:ea typeface="微软雅黑" panose="020B0503020204020204" pitchFamily="34" charset="-122"/>
              </a:rPr>
              <a:t>k</a:t>
            </a:r>
            <a:r>
              <a:rPr lang="zh-CN" altLang="en-US" sz="2200" b="1">
                <a:solidFill>
                  <a:srgbClr val="006600"/>
                </a:solidFill>
                <a:latin typeface="微软雅黑" panose="020B0503020204020204" pitchFamily="34" charset="-122"/>
                <a:ea typeface="微软雅黑" panose="020B0503020204020204" pitchFamily="34" charset="-122"/>
              </a:rPr>
              <a:t>并入集合</a:t>
            </a:r>
            <a:r>
              <a:rPr lang="en-US" altLang="zh-CN" sz="2200" b="1">
                <a:solidFill>
                  <a:srgbClr val="006600"/>
                </a:solidFill>
                <a:latin typeface="微软雅黑" panose="020B0503020204020204" pitchFamily="34" charset="-122"/>
                <a:ea typeface="微软雅黑" panose="020B0503020204020204" pitchFamily="34" charset="-122"/>
              </a:rPr>
              <a:t>U</a:t>
            </a:r>
          </a:p>
          <a:p>
            <a:pPr>
              <a:lnSpc>
                <a:spcPct val="120000"/>
              </a:lnSpc>
            </a:pPr>
            <a:r>
              <a:rPr lang="en-US" altLang="zh-CN" sz="2200" b="1">
                <a:solidFill>
                  <a:schemeClr val="bg2">
                    <a:lumMod val="10000"/>
                  </a:schemeClr>
                </a:solidFill>
                <a:latin typeface="Verdana" pitchFamily="34" charset="0"/>
                <a:ea typeface="微软雅黑" panose="020B0503020204020204" pitchFamily="34" charset="-122"/>
              </a:rPr>
              <a:t>        for( i = 1; i &lt; N; ++i)  {   </a:t>
            </a:r>
            <a:r>
              <a:rPr lang="en-US" altLang="zh-CN" sz="2200" b="1">
                <a:solidFill>
                  <a:srgbClr val="006600"/>
                </a:solidFill>
                <a:latin typeface="微软雅黑" panose="020B0503020204020204" pitchFamily="34" charset="-122"/>
                <a:ea typeface="微软雅黑" panose="020B0503020204020204" pitchFamily="34" charset="-122"/>
              </a:rPr>
              <a:t>// </a:t>
            </a:r>
            <a:r>
              <a:rPr lang="zh-CN" altLang="en-US" sz="2200" b="1">
                <a:solidFill>
                  <a:srgbClr val="006600"/>
                </a:solidFill>
                <a:latin typeface="微软雅黑" panose="020B0503020204020204" pitchFamily="34" charset="-122"/>
                <a:ea typeface="微软雅黑" panose="020B0503020204020204" pitchFamily="34" charset="-122"/>
              </a:rPr>
              <a:t>更新候选边数组 </a:t>
            </a:r>
          </a:p>
          <a:p>
            <a:pPr>
              <a:lnSpc>
                <a:spcPct val="120000"/>
              </a:lnSpc>
            </a:pPr>
            <a:r>
              <a:rPr lang="zh-CN" altLang="en-US" sz="2200" b="1">
                <a:solidFill>
                  <a:schemeClr val="bg2">
                    <a:lumMod val="10000"/>
                  </a:schemeClr>
                </a:solidFill>
                <a:latin typeface="Verdana" pitchFamily="34" charset="0"/>
                <a:ea typeface="微软雅黑" panose="020B0503020204020204" pitchFamily="34" charset="-122"/>
              </a:rPr>
              <a:t>            </a:t>
            </a:r>
            <a:r>
              <a:rPr lang="en-US" altLang="zh-CN" sz="2200" b="1">
                <a:solidFill>
                  <a:schemeClr val="bg2">
                    <a:lumMod val="10000"/>
                  </a:schemeClr>
                </a:solidFill>
                <a:latin typeface="Verdana" pitchFamily="34" charset="0"/>
                <a:ea typeface="微软雅黑" panose="020B0503020204020204" pitchFamily="34" charset="-122"/>
              </a:rPr>
              <a:t>if( G[k][i]&lt;edges[i].cost ) {</a:t>
            </a:r>
          </a:p>
          <a:p>
            <a:pPr>
              <a:lnSpc>
                <a:spcPct val="120000"/>
              </a:lnSpc>
            </a:pPr>
            <a:r>
              <a:rPr lang="en-US" altLang="zh-CN" sz="2200" b="1">
                <a:solidFill>
                  <a:schemeClr val="bg2">
                    <a:lumMod val="10000"/>
                  </a:schemeClr>
                </a:solidFill>
                <a:latin typeface="Verdana" pitchFamily="34" charset="0"/>
                <a:ea typeface="微软雅黑" panose="020B0503020204020204" pitchFamily="34" charset="-122"/>
              </a:rPr>
              <a:t>                edges[i].cost = G[k][i]; edges[i].vex = k;</a:t>
            </a:r>
          </a:p>
          <a:p>
            <a:pPr>
              <a:lnSpc>
                <a:spcPct val="120000"/>
              </a:lnSpc>
            </a:pPr>
            <a:r>
              <a:rPr lang="en-US" altLang="zh-CN" sz="2200" b="1">
                <a:solidFill>
                  <a:schemeClr val="bg2">
                    <a:lumMod val="10000"/>
                  </a:schemeClr>
                </a:solidFill>
                <a:latin typeface="Verdana" pitchFamily="34" charset="0"/>
                <a:ea typeface="微软雅黑" panose="020B0503020204020204" pitchFamily="34" charset="-122"/>
              </a:rPr>
              <a:t>            }</a:t>
            </a:r>
          </a:p>
          <a:p>
            <a:pPr>
              <a:lnSpc>
                <a:spcPct val="120000"/>
              </a:lnSpc>
            </a:pPr>
            <a:r>
              <a:rPr lang="en-US" altLang="zh-CN" sz="2200" b="1">
                <a:solidFill>
                  <a:schemeClr val="bg2">
                    <a:lumMod val="10000"/>
                  </a:schemeClr>
                </a:solidFill>
                <a:latin typeface="Verdana" pitchFamily="34" charset="0"/>
                <a:ea typeface="微软雅黑" panose="020B0503020204020204" pitchFamily="34" charset="-122"/>
              </a:rPr>
              <a:t>        } </a:t>
            </a:r>
          </a:p>
          <a:p>
            <a:pPr>
              <a:lnSpc>
                <a:spcPct val="120000"/>
              </a:lnSpc>
            </a:pPr>
            <a:r>
              <a:rPr lang="en-US" altLang="zh-CN" sz="2200" b="1">
                <a:solidFill>
                  <a:schemeClr val="bg2">
                    <a:lumMod val="10000"/>
                  </a:schemeClr>
                </a:solidFill>
                <a:latin typeface="Verdana" pitchFamily="34" charset="0"/>
                <a:ea typeface="微软雅黑" panose="020B0503020204020204" pitchFamily="34" charset="-122"/>
              </a:rPr>
              <a:t>    }</a:t>
            </a:r>
          </a:p>
          <a:p>
            <a:pPr>
              <a:lnSpc>
                <a:spcPct val="120000"/>
              </a:lnSpc>
            </a:pPr>
            <a:r>
              <a:rPr lang="en-US" altLang="zh-CN" sz="2200" b="1">
                <a:solidFill>
                  <a:schemeClr val="bg2">
                    <a:lumMod val="10000"/>
                  </a:schemeClr>
                </a:solidFill>
                <a:latin typeface="Verdana" pitchFamily="34" charset="0"/>
                <a:ea typeface="微软雅黑" panose="020B0503020204020204" pitchFamily="34" charset="-122"/>
              </a:rPr>
              <a:t>}</a:t>
            </a:r>
            <a:endParaRPr lang="en-US" altLang="zh-CN" sz="2200" b="1" dirty="0">
              <a:solidFill>
                <a:schemeClr val="bg2">
                  <a:lumMod val="10000"/>
                </a:schemeClr>
              </a:solidFill>
              <a:latin typeface="Verdana" pitchFamily="34" charset="0"/>
              <a:ea typeface="微软雅黑" panose="020B0503020204020204" pitchFamily="34" charset="-122"/>
            </a:endParaRPr>
          </a:p>
        </p:txBody>
      </p:sp>
      <p:sp>
        <p:nvSpPr>
          <p:cNvPr id="7" name="Text Box 3"/>
          <p:cNvSpPr txBox="1">
            <a:spLocks noChangeArrowheads="1"/>
          </p:cNvSpPr>
          <p:nvPr/>
        </p:nvSpPr>
        <p:spPr bwMode="auto">
          <a:xfrm>
            <a:off x="3193606" y="5594452"/>
            <a:ext cx="2926566" cy="606856"/>
          </a:xfrm>
          <a:prstGeom prst="rect">
            <a:avLst/>
          </a:prstGeom>
          <a:noFill/>
          <a:ln w="38100" algn="ctr">
            <a:noFill/>
            <a:miter lim="800000"/>
            <a:headEnd/>
            <a:tailEnd/>
          </a:ln>
          <a:effectLst/>
          <a:extLst/>
        </p:spPr>
        <p:txBody>
          <a:bodyPr/>
          <a:lstStyle/>
          <a:p>
            <a:pPr algn="ctr">
              <a:lnSpc>
                <a:spcPct val="120000"/>
              </a:lnSpc>
            </a:pPr>
            <a:r>
              <a:rPr lang="zh-CN" altLang="en-US" sz="2400" b="1" dirty="0">
                <a:solidFill>
                  <a:schemeClr val="bg2">
                    <a:lumMod val="10000"/>
                  </a:schemeClr>
                </a:solidFill>
                <a:latin typeface="微软雅黑" panose="020B0503020204020204" pitchFamily="34" charset="-122"/>
                <a:ea typeface="微软雅黑" panose="020B0503020204020204" pitchFamily="34" charset="-122"/>
              </a:rPr>
              <a:t>算法的时间复杂度？</a:t>
            </a:r>
          </a:p>
        </p:txBody>
      </p:sp>
      <p:sp>
        <p:nvSpPr>
          <p:cNvPr id="8" name="Text Box 3"/>
          <p:cNvSpPr txBox="1">
            <a:spLocks noChangeArrowheads="1"/>
          </p:cNvSpPr>
          <p:nvPr/>
        </p:nvSpPr>
        <p:spPr bwMode="auto">
          <a:xfrm>
            <a:off x="5436030" y="5577090"/>
            <a:ext cx="2592288" cy="564425"/>
          </a:xfrm>
          <a:prstGeom prst="rect">
            <a:avLst/>
          </a:prstGeom>
          <a:noFill/>
          <a:ln w="38100" algn="ctr">
            <a:noFill/>
            <a:miter lim="800000"/>
            <a:headEnd/>
            <a:tailEnd/>
          </a:ln>
          <a:effectLst/>
          <a:extLst/>
        </p:spPr>
        <p:txBody>
          <a:bodyPr/>
          <a:lstStyle/>
          <a:p>
            <a:pPr algn="ctr">
              <a:lnSpc>
                <a:spcPct val="120000"/>
              </a:lnSpc>
            </a:pPr>
            <a:r>
              <a:rPr lang="en-US" altLang="zh-CN" sz="2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O(</a:t>
            </a:r>
            <a:r>
              <a:rPr lang="en-US" altLang="zh-CN" sz="2800" b="1" dirty="0">
                <a:solidFill>
                  <a:srgbClr val="FF0000"/>
                </a:solidFill>
                <a:latin typeface="Verdana" panose="020B0604030504040204" pitchFamily="34" charset="0"/>
                <a:ea typeface="Verdana" panose="020B0604030504040204" pitchFamily="34" charset="0"/>
                <a:cs typeface="Verdana" panose="020B0604030504040204" pitchFamily="34" charset="0"/>
              </a:rPr>
              <a:t>n</a:t>
            </a:r>
            <a:r>
              <a:rPr lang="en-US" altLang="zh-CN" sz="2800" b="1" baseline="30000" dirty="0">
                <a:solidFill>
                  <a:srgbClr val="FF0000"/>
                </a:solidFill>
                <a:latin typeface="Verdana" panose="020B0604030504040204" pitchFamily="34" charset="0"/>
                <a:ea typeface="Verdana" panose="020B0604030504040204" pitchFamily="34" charset="0"/>
                <a:cs typeface="Verdana" panose="020B0604030504040204" pitchFamily="34" charset="0"/>
              </a:rPr>
              <a:t>2</a:t>
            </a:r>
            <a:r>
              <a:rPr lang="en-US" altLang="zh-CN" sz="2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endParaRPr lang="zh-CN" altLang="en-US" sz="2800" b="1" dirty="0">
              <a:solidFill>
                <a:schemeClr val="bg2">
                  <a:lumMod val="10000"/>
                </a:schemeClr>
              </a:solidFill>
              <a:latin typeface="Verdana" panose="020B0604030504040204" pitchFamily="34" charset="0"/>
              <a:cs typeface="Verdana" panose="020B0604030504040204" pitchFamily="34" charset="0"/>
            </a:endParaRPr>
          </a:p>
        </p:txBody>
      </p:sp>
      <p:sp>
        <p:nvSpPr>
          <p:cNvPr id="9" name="矩形 8"/>
          <p:cNvSpPr/>
          <p:nvPr/>
        </p:nvSpPr>
        <p:spPr>
          <a:xfrm>
            <a:off x="3383868" y="6166718"/>
            <a:ext cx="3929054" cy="466638"/>
          </a:xfrm>
          <a:prstGeom prst="rect">
            <a:avLst/>
          </a:prstGeom>
        </p:spPr>
        <p:txBody>
          <a:bodyPr wrap="none">
            <a:noAutofit/>
          </a:bodyPr>
          <a:lstStyle/>
          <a:p>
            <a:pPr marL="0" lvl="1" algn="ctr">
              <a:spcBef>
                <a:spcPts val="0"/>
              </a:spcBef>
            </a:pPr>
            <a:r>
              <a:rPr lang="zh-CN" altLang="en-US" sz="2400" b="1" kern="0">
                <a:solidFill>
                  <a:srgbClr val="FF0000"/>
                </a:solidFill>
                <a:latin typeface="微软雅黑" panose="020B0503020204020204" pitchFamily="34" charset="-122"/>
                <a:ea typeface="微软雅黑" panose="020B0503020204020204" pitchFamily="34" charset="-122"/>
              </a:rPr>
              <a:t>适用于边稠密的图</a:t>
            </a:r>
            <a:endParaRPr lang="zh-CN" altLang="en-US" sz="2400" b="1" kern="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730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left)">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left)">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wipe(left)">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wipe(left)">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wipe(left)">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wipe(left)">
                                      <p:cBhvr>
                                        <p:cTn id="87" dur="5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wipe(left)">
                                      <p:cBhvr>
                                        <p:cTn id="92" dur="500"/>
                                        <p:tgtEl>
                                          <p:spTgt spid="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wipe(left)">
                                      <p:cBhvr>
                                        <p:cTn id="97" dur="500"/>
                                        <p:tgtEl>
                                          <p:spTgt spid="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9"/>
                                        </p:tgtEl>
                                        <p:attrNameLst>
                                          <p:attrName>style.visibility</p:attrName>
                                        </p:attrNameLst>
                                      </p:cBhvr>
                                      <p:to>
                                        <p:strVal val="visible"/>
                                      </p:to>
                                    </p:set>
                                    <p:animEffect transition="in" filter="wipe(left)">
                                      <p:cBhvr>
                                        <p:cTn id="10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0" y="728700"/>
            <a:ext cx="9144000" cy="61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ts val="600"/>
              </a:spcBef>
            </a:pP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int </a:t>
            </a:r>
            <a:r>
              <a:rPr lang="en-US" altLang="zh-CN" sz="2300" b="1" dirty="0">
                <a:solidFill>
                  <a:srgbClr val="FF0000"/>
                </a:solidFill>
                <a:latin typeface="Verdana" panose="020B0604030504040204" pitchFamily="34" charset="0"/>
                <a:ea typeface="Verdana" panose="020B0604030504040204" pitchFamily="34" charset="0"/>
                <a:cs typeface="Verdana" panose="020B0604030504040204" pitchFamily="34" charset="0"/>
              </a:rPr>
              <a:t>select</a:t>
            </a: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(Edge edges[]) {      </a:t>
            </a:r>
          </a:p>
          <a:p>
            <a:pPr>
              <a:lnSpc>
                <a:spcPct val="150000"/>
              </a:lnSpc>
              <a:spcBef>
                <a:spcPts val="600"/>
              </a:spcBef>
            </a:pP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int min = </a:t>
            </a:r>
            <a:r>
              <a:rPr lang="en-US" altLang="zh-CN" sz="2300" b="1" dirty="0">
                <a:solidFill>
                  <a:srgbClr val="0033CC"/>
                </a:solidFill>
                <a:latin typeface="Verdana" panose="020B0604030504040204" pitchFamily="34" charset="0"/>
                <a:ea typeface="Verdana" panose="020B0604030504040204" pitchFamily="34" charset="0"/>
                <a:cs typeface="Verdana" panose="020B0604030504040204" pitchFamily="34" charset="0"/>
              </a:rPr>
              <a:t>INT_MAX</a:t>
            </a: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t>
            </a:r>
            <a:r>
              <a:rPr lang="en-US" altLang="zh-CN" sz="2300" b="1"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idx</a:t>
            </a: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 1; int </a:t>
            </a:r>
            <a:r>
              <a:rPr lang="en-US" altLang="zh-CN" sz="2300" b="1"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i</a:t>
            </a: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p>
          <a:p>
            <a:pPr algn="just">
              <a:lnSpc>
                <a:spcPct val="150000"/>
              </a:lnSpc>
              <a:spcBef>
                <a:spcPts val="600"/>
              </a:spcBef>
            </a:pP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for( </a:t>
            </a:r>
            <a:r>
              <a:rPr lang="en-US" altLang="zh-CN" sz="2300" b="1"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i</a:t>
            </a: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 1; </a:t>
            </a:r>
            <a:r>
              <a:rPr lang="en-US" altLang="zh-CN" sz="2300" b="1"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i</a:t>
            </a: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&lt; N; ++</a:t>
            </a:r>
            <a:r>
              <a:rPr lang="en-US" altLang="zh-CN" sz="2300" b="1"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i</a:t>
            </a: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   </a:t>
            </a:r>
          </a:p>
          <a:p>
            <a:pPr>
              <a:lnSpc>
                <a:spcPct val="150000"/>
              </a:lnSpc>
              <a:spcBef>
                <a:spcPts val="600"/>
              </a:spcBef>
            </a:pP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if ( </a:t>
            </a:r>
            <a:r>
              <a:rPr lang="en-US" altLang="zh-CN" sz="2300" b="1" dirty="0">
                <a:solidFill>
                  <a:srgbClr val="FF0000"/>
                </a:solidFill>
                <a:latin typeface="Verdana" panose="020B0604030504040204" pitchFamily="34" charset="0"/>
                <a:ea typeface="Verdana" panose="020B0604030504040204" pitchFamily="34" charset="0"/>
                <a:cs typeface="Verdana" panose="020B0604030504040204" pitchFamily="34" charset="0"/>
              </a:rPr>
              <a:t>edges[</a:t>
            </a:r>
            <a:r>
              <a:rPr lang="en-US" altLang="zh-CN" sz="2300" b="1" dirty="0" err="1">
                <a:solidFill>
                  <a:srgbClr val="FF0000"/>
                </a:solidFill>
                <a:latin typeface="Verdana" panose="020B0604030504040204" pitchFamily="34" charset="0"/>
                <a:ea typeface="Verdana" panose="020B0604030504040204" pitchFamily="34" charset="0"/>
                <a:cs typeface="Verdana" panose="020B0604030504040204" pitchFamily="34" charset="0"/>
              </a:rPr>
              <a:t>i</a:t>
            </a:r>
            <a:r>
              <a:rPr lang="en-US" altLang="zh-CN" sz="2300" b="1" dirty="0">
                <a:solidFill>
                  <a:srgbClr val="FF0000"/>
                </a:solidFill>
                <a:latin typeface="Verdana" panose="020B0604030504040204" pitchFamily="34" charset="0"/>
                <a:ea typeface="Verdana" panose="020B0604030504040204" pitchFamily="34" charset="0"/>
                <a:cs typeface="Verdana" panose="020B0604030504040204" pitchFamily="34" charset="0"/>
              </a:rPr>
              <a:t>].cost != 0 </a:t>
            </a: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&amp;&amp; edges[</a:t>
            </a:r>
            <a:r>
              <a:rPr lang="en-US" altLang="zh-CN" sz="2300" b="1"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i</a:t>
            </a: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].cost &lt; min){</a:t>
            </a:r>
          </a:p>
          <a:p>
            <a:pPr>
              <a:lnSpc>
                <a:spcPct val="150000"/>
              </a:lnSpc>
              <a:spcBef>
                <a:spcPts val="600"/>
              </a:spcBef>
            </a:pP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min = edges[</a:t>
            </a:r>
            <a:r>
              <a:rPr lang="en-US" altLang="zh-CN" sz="2300" b="1"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i</a:t>
            </a: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].cost;</a:t>
            </a:r>
          </a:p>
          <a:p>
            <a:pPr>
              <a:lnSpc>
                <a:spcPct val="150000"/>
              </a:lnSpc>
              <a:spcBef>
                <a:spcPts val="600"/>
              </a:spcBef>
            </a:pP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t>
            </a:r>
            <a:r>
              <a:rPr lang="en-US" altLang="zh-CN" sz="2300" b="1"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idx</a:t>
            </a: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 </a:t>
            </a:r>
            <a:r>
              <a:rPr lang="en-US" altLang="zh-CN" sz="2300" b="1"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i</a:t>
            </a: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p>
          <a:p>
            <a:pPr>
              <a:lnSpc>
                <a:spcPct val="150000"/>
              </a:lnSpc>
              <a:spcBef>
                <a:spcPts val="600"/>
              </a:spcBef>
            </a:pP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t>
            </a:r>
          </a:p>
          <a:p>
            <a:pPr>
              <a:lnSpc>
                <a:spcPct val="150000"/>
              </a:lnSpc>
              <a:spcBef>
                <a:spcPts val="600"/>
              </a:spcBef>
            </a:pP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t>
            </a:r>
          </a:p>
          <a:p>
            <a:pPr>
              <a:lnSpc>
                <a:spcPct val="150000"/>
              </a:lnSpc>
              <a:spcBef>
                <a:spcPts val="600"/>
              </a:spcBef>
            </a:pP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return </a:t>
            </a:r>
            <a:r>
              <a:rPr lang="en-US" altLang="zh-CN" sz="2300" b="1" dirty="0" err="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idx</a:t>
            </a: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p>
          <a:p>
            <a:pPr>
              <a:lnSpc>
                <a:spcPct val="150000"/>
              </a:lnSpc>
              <a:spcBef>
                <a:spcPts val="600"/>
              </a:spcBef>
            </a:pPr>
            <a:r>
              <a:rPr lang="en-US" altLang="zh-CN" sz="23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a:t>
            </a:r>
          </a:p>
        </p:txBody>
      </p:sp>
      <p:sp>
        <p:nvSpPr>
          <p:cNvPr id="10" name="标题 1"/>
          <p:cNvSpPr txBox="1">
            <a:spLocks/>
          </p:cNvSpPr>
          <p:nvPr/>
        </p:nvSpPr>
        <p:spPr bwMode="auto">
          <a:xfrm>
            <a:off x="0" y="60110"/>
            <a:ext cx="9144000" cy="572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200" kern="1200">
                <a:solidFill>
                  <a:schemeClr val="tx1"/>
                </a:solidFill>
                <a:latin typeface="微软雅黑" panose="020B0503020204020204" pitchFamily="34" charset="-122"/>
                <a:ea typeface="微软雅黑" panose="020B0503020204020204" pitchFamily="34" charset="-122"/>
                <a:cs typeface="+mj-cs"/>
              </a:defRPr>
            </a:lvl1pPr>
            <a:lvl2pPr algn="ctr" rtl="0" fontAlgn="base">
              <a:spcBef>
                <a:spcPct val="0"/>
              </a:spcBef>
              <a:spcAft>
                <a:spcPct val="0"/>
              </a:spcAft>
              <a:defRPr sz="3200">
                <a:solidFill>
                  <a:schemeClr val="tx1"/>
                </a:solidFill>
                <a:latin typeface="微软雅黑" pitchFamily="34" charset="-122"/>
                <a:ea typeface="微软雅黑" pitchFamily="34" charset="-122"/>
              </a:defRPr>
            </a:lvl2pPr>
            <a:lvl3pPr algn="ctr" rtl="0" fontAlgn="base">
              <a:spcBef>
                <a:spcPct val="0"/>
              </a:spcBef>
              <a:spcAft>
                <a:spcPct val="0"/>
              </a:spcAft>
              <a:defRPr sz="3200">
                <a:solidFill>
                  <a:schemeClr val="tx1"/>
                </a:solidFill>
                <a:latin typeface="微软雅黑" pitchFamily="34" charset="-122"/>
                <a:ea typeface="微软雅黑" pitchFamily="34" charset="-122"/>
              </a:defRPr>
            </a:lvl3pPr>
            <a:lvl4pPr algn="ctr" rtl="0" fontAlgn="base">
              <a:spcBef>
                <a:spcPct val="0"/>
              </a:spcBef>
              <a:spcAft>
                <a:spcPct val="0"/>
              </a:spcAft>
              <a:defRPr sz="3200">
                <a:solidFill>
                  <a:schemeClr val="tx1"/>
                </a:solidFill>
                <a:latin typeface="微软雅黑" pitchFamily="34" charset="-122"/>
                <a:ea typeface="微软雅黑" pitchFamily="34" charset="-122"/>
              </a:defRPr>
            </a:lvl4pPr>
            <a:lvl5pPr algn="ctr" rtl="0" fontAlgn="base">
              <a:spcBef>
                <a:spcPct val="0"/>
              </a:spcBef>
              <a:spcAft>
                <a:spcPct val="0"/>
              </a:spcAft>
              <a:defRPr sz="3200">
                <a:solidFill>
                  <a:schemeClr val="tx1"/>
                </a:solidFill>
                <a:latin typeface="微软雅黑" pitchFamily="34" charset="-122"/>
                <a:ea typeface="微软雅黑" pitchFamily="34" charset="-122"/>
              </a:defRPr>
            </a:lvl5pPr>
            <a:lvl6pPr marL="457200" algn="ctr" rtl="0" fontAlgn="base">
              <a:spcBef>
                <a:spcPct val="0"/>
              </a:spcBef>
              <a:spcAft>
                <a:spcPct val="0"/>
              </a:spcAft>
              <a:defRPr sz="3200">
                <a:solidFill>
                  <a:schemeClr val="tx1"/>
                </a:solidFill>
                <a:latin typeface="微软雅黑" pitchFamily="34" charset="-122"/>
                <a:ea typeface="微软雅黑" pitchFamily="34" charset="-122"/>
              </a:defRPr>
            </a:lvl6pPr>
            <a:lvl7pPr marL="914400" algn="ctr" rtl="0" fontAlgn="base">
              <a:spcBef>
                <a:spcPct val="0"/>
              </a:spcBef>
              <a:spcAft>
                <a:spcPct val="0"/>
              </a:spcAft>
              <a:defRPr sz="3200">
                <a:solidFill>
                  <a:schemeClr val="tx1"/>
                </a:solidFill>
                <a:latin typeface="微软雅黑" pitchFamily="34" charset="-122"/>
                <a:ea typeface="微软雅黑" pitchFamily="34" charset="-122"/>
              </a:defRPr>
            </a:lvl7pPr>
            <a:lvl8pPr marL="1371600" algn="ctr" rtl="0" fontAlgn="base">
              <a:spcBef>
                <a:spcPct val="0"/>
              </a:spcBef>
              <a:spcAft>
                <a:spcPct val="0"/>
              </a:spcAft>
              <a:defRPr sz="3200">
                <a:solidFill>
                  <a:schemeClr val="tx1"/>
                </a:solidFill>
                <a:latin typeface="微软雅黑" pitchFamily="34" charset="-122"/>
                <a:ea typeface="微软雅黑" pitchFamily="34" charset="-122"/>
              </a:defRPr>
            </a:lvl8pPr>
            <a:lvl9pPr marL="1828800" algn="ctr" rtl="0" fontAlgn="base">
              <a:spcBef>
                <a:spcPct val="0"/>
              </a:spcBef>
              <a:spcAft>
                <a:spcPct val="0"/>
              </a:spcAft>
              <a:defRPr sz="3200">
                <a:solidFill>
                  <a:schemeClr val="tx1"/>
                </a:solidFill>
                <a:latin typeface="微软雅黑" pitchFamily="34" charset="-122"/>
                <a:ea typeface="微软雅黑" pitchFamily="34" charset="-122"/>
              </a:defRPr>
            </a:lvl9pPr>
          </a:lstStyle>
          <a:p>
            <a:pPr eaLnBrk="1" hangingPunct="1">
              <a:defRPr/>
            </a:pPr>
            <a:r>
              <a:rPr lang="en-US" altLang="zh-CN"/>
              <a:t>Prim</a:t>
            </a:r>
            <a:r>
              <a:rPr lang="zh-CN" altLang="en-US"/>
              <a:t>算法：从候选边中选择权值最小的顶点</a:t>
            </a:r>
            <a:endParaRPr lang="zh-CN" altLang="en-US">
              <a:solidFill>
                <a:schemeClr val="bg2">
                  <a:lumMod val="10000"/>
                </a:schemeClr>
              </a:solidFill>
            </a:endParaRPr>
          </a:p>
        </p:txBody>
      </p:sp>
      <p:pic>
        <p:nvPicPr>
          <p:cNvPr id="1976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321" y="4797152"/>
            <a:ext cx="52101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381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animEffect transition="in" filter="wipe(left)">
                                      <p:cBhvr>
                                        <p:cTn id="11" dur="500"/>
                                        <p:tgtEl>
                                          <p:spTgt spid="9">
                                            <p:txEl>
                                              <p:pRg st="9" end="9"/>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wipe(left)">
                                      <p:cBhvr>
                                        <p:cTn id="16" dur="500"/>
                                        <p:tgtEl>
                                          <p:spTgt spid="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wipe(left)">
                                      <p:cBhvr>
                                        <p:cTn id="21" dur="500"/>
                                        <p:tgtEl>
                                          <p:spTgt spid="9">
                                            <p:txEl>
                                              <p:pRg st="2" end="2"/>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animEffect transition="in" filter="wipe(left)">
                                      <p:cBhvr>
                                        <p:cTn id="25" dur="500"/>
                                        <p:tgtEl>
                                          <p:spTgt spid="9">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Effect transition="in" filter="wipe(left)">
                                      <p:cBhvr>
                                        <p:cTn id="30" dur="500"/>
                                        <p:tgtEl>
                                          <p:spTgt spid="9">
                                            <p:txEl>
                                              <p:pRg st="3" end="3"/>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9">
                                            <p:txEl>
                                              <p:pRg st="6" end="6"/>
                                            </p:txEl>
                                          </p:spTgt>
                                        </p:tgtEl>
                                        <p:attrNameLst>
                                          <p:attrName>style.visibility</p:attrName>
                                        </p:attrNameLst>
                                      </p:cBhvr>
                                      <p:to>
                                        <p:strVal val="visible"/>
                                      </p:to>
                                    </p:set>
                                    <p:animEffect transition="in" filter="wipe(left)">
                                      <p:cBhvr>
                                        <p:cTn id="34" dur="500"/>
                                        <p:tgtEl>
                                          <p:spTgt spid="9">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animEffect transition="in" filter="wipe(left)">
                                      <p:cBhvr>
                                        <p:cTn id="39" dur="500"/>
                                        <p:tgtEl>
                                          <p:spTgt spid="9">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
                                            <p:txEl>
                                              <p:pRg st="5" end="5"/>
                                            </p:txEl>
                                          </p:spTgt>
                                        </p:tgtEl>
                                        <p:attrNameLst>
                                          <p:attrName>style.visibility</p:attrName>
                                        </p:attrNameLst>
                                      </p:cBhvr>
                                      <p:to>
                                        <p:strVal val="visible"/>
                                      </p:to>
                                    </p:set>
                                    <p:animEffect transition="in" filter="wipe(left)">
                                      <p:cBhvr>
                                        <p:cTn id="44" dur="500"/>
                                        <p:tgtEl>
                                          <p:spTgt spid="9">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Effect transition="in" filter="wipe(left)">
                                      <p:cBhvr>
                                        <p:cTn id="49"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933700"/>
            <a:ext cx="9144000" cy="1143000"/>
          </a:xfrm>
          <a:prstGeom prst="rect">
            <a:avLst/>
          </a:prstGeom>
        </p:spPr>
        <p:txBody>
          <a:bodyPr/>
          <a:lstStyle/>
          <a:p>
            <a:pPr eaLnBrk="0" latinLnBrk="1" hangingPunct="0"/>
            <a:r>
              <a:rPr kumimoji="1" lang="en-US" altLang="zh-CN" sz="4800" b="1">
                <a:solidFill>
                  <a:srgbClr val="C00000"/>
                </a:solidFill>
                <a:latin typeface="Verdana" panose="020B0604030504040204" pitchFamily="34" charset="0"/>
                <a:cs typeface="Verdana" panose="020B0604030504040204" pitchFamily="34" charset="0"/>
              </a:rPr>
              <a:t>Kruskal</a:t>
            </a:r>
            <a:r>
              <a:rPr kumimoji="1" lang="zh-CN" altLang="en-US" sz="4800" b="1">
                <a:solidFill>
                  <a:srgbClr val="C00000"/>
                </a:solidFill>
                <a:latin typeface="Verdana" panose="020B0604030504040204" pitchFamily="34" charset="0"/>
                <a:cs typeface="Verdana" panose="020B0604030504040204" pitchFamily="34" charset="0"/>
              </a:rPr>
              <a:t>算法</a:t>
            </a:r>
            <a:endParaRPr kumimoji="1" lang="zh-CN" altLang="en-US" sz="4800" b="1">
              <a:solidFill>
                <a:srgbClr val="C00000"/>
              </a:solidFill>
              <a:latin typeface="Verdana" panose="020B0604030504040204" pitchFamily="34" charset="0"/>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45608429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Text Box 2"/>
          <p:cNvSpPr txBox="1">
            <a:spLocks noChangeArrowheads="1"/>
          </p:cNvSpPr>
          <p:nvPr/>
        </p:nvSpPr>
        <p:spPr bwMode="auto">
          <a:xfrm>
            <a:off x="43542" y="808809"/>
            <a:ext cx="9072563" cy="5940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609600" indent="-609600" eaLnBrk="0" hangingPunct="0">
              <a:defRPr>
                <a:solidFill>
                  <a:schemeClr val="tx1"/>
                </a:solidFill>
                <a:latin typeface="Arial" charset="0"/>
                <a:ea typeface="宋体" charset="-122"/>
              </a:defRPr>
            </a:lvl1pPr>
            <a:lvl2pPr marL="990600" indent="-533400" eaLnBrk="0" hangingPunct="0">
              <a:defRPr>
                <a:solidFill>
                  <a:schemeClr val="tx1"/>
                </a:solidFill>
                <a:latin typeface="Arial" charset="0"/>
                <a:ea typeface="宋体" charset="-122"/>
              </a:defRPr>
            </a:lvl2pPr>
            <a:lvl3pPr marL="1371600" indent="-457200" eaLnBrk="0" hangingPunct="0">
              <a:defRPr>
                <a:solidFill>
                  <a:schemeClr val="tx1"/>
                </a:solidFill>
                <a:latin typeface="Arial" charset="0"/>
                <a:ea typeface="宋体" charset="-122"/>
              </a:defRPr>
            </a:lvl3pPr>
            <a:lvl4pPr marL="1752600" indent="-381000" eaLnBrk="0" hangingPunct="0">
              <a:defRPr>
                <a:solidFill>
                  <a:schemeClr val="tx1"/>
                </a:solidFill>
                <a:latin typeface="Arial" charset="0"/>
                <a:ea typeface="宋体" charset="-122"/>
              </a:defRPr>
            </a:lvl4pPr>
            <a:lvl5pPr marL="2209800" indent="-381000" eaLnBrk="0" hangingPunct="0">
              <a:defRPr>
                <a:solidFill>
                  <a:schemeClr val="tx1"/>
                </a:solidFill>
                <a:latin typeface="Arial" charset="0"/>
                <a:ea typeface="宋体" charset="-122"/>
              </a:defRPr>
            </a:lvl5pPr>
            <a:lvl6pPr marL="2667000" indent="-381000" eaLnBrk="0" fontAlgn="base" hangingPunct="0">
              <a:spcBef>
                <a:spcPct val="0"/>
              </a:spcBef>
              <a:spcAft>
                <a:spcPct val="0"/>
              </a:spcAft>
              <a:defRPr>
                <a:solidFill>
                  <a:schemeClr val="tx1"/>
                </a:solidFill>
                <a:latin typeface="Arial" charset="0"/>
                <a:ea typeface="宋体" charset="-122"/>
              </a:defRPr>
            </a:lvl6pPr>
            <a:lvl7pPr marL="3124200" indent="-381000" eaLnBrk="0" fontAlgn="base" hangingPunct="0">
              <a:spcBef>
                <a:spcPct val="0"/>
              </a:spcBef>
              <a:spcAft>
                <a:spcPct val="0"/>
              </a:spcAft>
              <a:defRPr>
                <a:solidFill>
                  <a:schemeClr val="tx1"/>
                </a:solidFill>
                <a:latin typeface="Arial" charset="0"/>
                <a:ea typeface="宋体" charset="-122"/>
              </a:defRPr>
            </a:lvl7pPr>
            <a:lvl8pPr marL="3581400" indent="-381000" eaLnBrk="0" fontAlgn="base" hangingPunct="0">
              <a:spcBef>
                <a:spcPct val="0"/>
              </a:spcBef>
              <a:spcAft>
                <a:spcPct val="0"/>
              </a:spcAft>
              <a:defRPr>
                <a:solidFill>
                  <a:schemeClr val="tx1"/>
                </a:solidFill>
                <a:latin typeface="Arial" charset="0"/>
                <a:ea typeface="宋体" charset="-122"/>
              </a:defRPr>
            </a:lvl8pPr>
            <a:lvl9pPr marL="4038600" indent="-381000" eaLnBrk="0" fontAlgn="base" hangingPunct="0">
              <a:spcBef>
                <a:spcPct val="0"/>
              </a:spcBef>
              <a:spcAft>
                <a:spcPct val="0"/>
              </a:spcAft>
              <a:defRPr>
                <a:solidFill>
                  <a:schemeClr val="tx1"/>
                </a:solidFill>
                <a:latin typeface="Arial" charset="0"/>
                <a:ea typeface="宋体" charset="-122"/>
              </a:defRPr>
            </a:lvl9pPr>
          </a:lstStyle>
          <a:p>
            <a:pPr marL="0" lvl="1" indent="-468313" eaLnBrk="1" hangingPunct="1">
              <a:lnSpc>
                <a:spcPct val="150000"/>
              </a:lnSpc>
              <a:spcBef>
                <a:spcPts val="1200"/>
              </a:spcBef>
              <a:buClr>
                <a:schemeClr val="tx1"/>
              </a:buClr>
              <a:buSzPct val="100000"/>
              <a:buFont typeface="Wingdings" pitchFamily="2" charset="2"/>
              <a:buChar char=""/>
              <a:defRPr/>
            </a:pPr>
            <a:r>
              <a:rPr lang="en-US" altLang="zh-CN" sz="2400" dirty="0" err="1">
                <a:latin typeface="Verdana" panose="020B0604030504040204" pitchFamily="34" charset="0"/>
                <a:ea typeface="微软雅黑" panose="020B0503020204020204" pitchFamily="34" charset="-122"/>
                <a:cs typeface="Verdana" panose="020B0604030504040204" pitchFamily="34" charset="0"/>
              </a:rPr>
              <a:t>Kruskal</a:t>
            </a:r>
            <a:r>
              <a:rPr lang="zh-CN" altLang="en-US" sz="2400">
                <a:latin typeface="Verdana" panose="020B0604030504040204" pitchFamily="34" charset="0"/>
                <a:ea typeface="微软雅黑" panose="020B0503020204020204" pitchFamily="34" charset="-122"/>
                <a:cs typeface="Verdana" panose="020B0604030504040204" pitchFamily="34" charset="0"/>
              </a:rPr>
              <a:t>算法设</a:t>
            </a:r>
            <a:r>
              <a:rPr lang="zh-CN" altLang="en-US" sz="2400" dirty="0">
                <a:latin typeface="Verdana" panose="020B0604030504040204" pitchFamily="34" charset="0"/>
                <a:ea typeface="微软雅黑" panose="020B0503020204020204" pitchFamily="34" charset="-122"/>
                <a:cs typeface="Verdana" panose="020B0604030504040204" pitchFamily="34" charset="0"/>
              </a:rPr>
              <a:t>计思想</a:t>
            </a:r>
          </a:p>
          <a:p>
            <a:pPr marL="936000" lvl="1" indent="-468000" eaLnBrk="1" hangingPunct="1">
              <a:lnSpc>
                <a:spcPct val="150000"/>
              </a:lnSpc>
              <a:spcBef>
                <a:spcPts val="1200"/>
              </a:spcBef>
              <a:buClr>
                <a:schemeClr val="tx1"/>
              </a:buClr>
              <a:buSzPct val="60000"/>
              <a:buFont typeface="Wingdings" panose="05000000000000000000" pitchFamily="2" charset="2"/>
              <a:buChar char="l"/>
              <a:defRPr/>
            </a:pPr>
            <a:r>
              <a:rPr lang="zh-CN" altLang="zh-CN" sz="2400">
                <a:latin typeface="Verdana" panose="020B0604030504040204" pitchFamily="34" charset="0"/>
                <a:ea typeface="微软雅黑" panose="020B0503020204020204" pitchFamily="34" charset="-122"/>
                <a:cs typeface="Verdana" panose="020B0604030504040204" pitchFamily="34" charset="0"/>
              </a:rPr>
              <a:t>逐步</a:t>
            </a:r>
            <a:r>
              <a:rPr lang="zh-CN" altLang="en-US" sz="2400">
                <a:latin typeface="Verdana" panose="020B0604030504040204" pitchFamily="34" charset="0"/>
                <a:ea typeface="微软雅黑" panose="020B0503020204020204" pitchFamily="34" charset="-122"/>
                <a:cs typeface="Verdana" panose="020B0604030504040204" pitchFamily="34" charset="0"/>
              </a:rPr>
              <a:t>向森林</a:t>
            </a:r>
            <a:r>
              <a:rPr lang="en-US" altLang="zh-CN" sz="2400">
                <a:latin typeface="Verdana" panose="020B0604030504040204" pitchFamily="34" charset="0"/>
                <a:ea typeface="微软雅黑" panose="020B0503020204020204" pitchFamily="34" charset="-122"/>
                <a:cs typeface="Verdana" panose="020B0604030504040204" pitchFamily="34" charset="0"/>
              </a:rPr>
              <a:t>T</a:t>
            </a:r>
            <a:r>
              <a:rPr lang="zh-CN" altLang="zh-CN" sz="2400">
                <a:latin typeface="Verdana" panose="020B0604030504040204" pitchFamily="34" charset="0"/>
                <a:ea typeface="微软雅黑" panose="020B0503020204020204" pitchFamily="34" charset="-122"/>
                <a:cs typeface="Verdana" panose="020B0604030504040204" pitchFamily="34" charset="0"/>
              </a:rPr>
              <a:t>中添加不</a:t>
            </a:r>
            <a:r>
              <a:rPr lang="zh-CN" altLang="en-US" sz="2400">
                <a:latin typeface="Verdana" panose="020B0604030504040204" pitchFamily="34" charset="0"/>
                <a:ea typeface="微软雅黑" panose="020B0503020204020204" pitchFamily="34" charset="-122"/>
                <a:cs typeface="Verdana" panose="020B0604030504040204" pitchFamily="34" charset="0"/>
              </a:rPr>
              <a:t>与</a:t>
            </a:r>
            <a:r>
              <a:rPr lang="en-US" altLang="zh-CN" sz="2400">
                <a:latin typeface="Verdana" panose="020B0604030504040204" pitchFamily="34" charset="0"/>
                <a:ea typeface="微软雅黑" panose="020B0503020204020204" pitchFamily="34" charset="-122"/>
                <a:cs typeface="Verdana" panose="020B0604030504040204" pitchFamily="34" charset="0"/>
              </a:rPr>
              <a:t>T</a:t>
            </a:r>
            <a:r>
              <a:rPr lang="zh-CN" altLang="zh-CN" sz="2400">
                <a:latin typeface="Verdana" panose="020B0604030504040204" pitchFamily="34" charset="0"/>
                <a:ea typeface="微软雅黑" panose="020B0503020204020204" pitchFamily="34" charset="-122"/>
                <a:cs typeface="Verdana" panose="020B0604030504040204" pitchFamily="34" charset="0"/>
              </a:rPr>
              <a:t>中的边构成回路的当前最小代价边</a:t>
            </a:r>
            <a:endParaRPr lang="zh-CN" altLang="en-US" sz="2400">
              <a:latin typeface="Verdana" panose="020B0604030504040204" pitchFamily="34" charset="0"/>
              <a:ea typeface="微软雅黑" panose="020B0503020204020204" pitchFamily="34" charset="-122"/>
              <a:cs typeface="Verdana" panose="020B0604030504040204" pitchFamily="34" charset="0"/>
            </a:endParaRPr>
          </a:p>
          <a:p>
            <a:pPr marL="936000" lvl="1" indent="-468000" eaLnBrk="1" hangingPunct="1">
              <a:lnSpc>
                <a:spcPct val="150000"/>
              </a:lnSpc>
              <a:spcBef>
                <a:spcPts val="1200"/>
              </a:spcBef>
              <a:buClr>
                <a:schemeClr val="tx1"/>
              </a:buClr>
              <a:buSzPct val="60000"/>
              <a:buFont typeface="Wingdings" panose="05000000000000000000" pitchFamily="2" charset="2"/>
              <a:buChar char="l"/>
              <a:defRPr/>
            </a:pPr>
            <a:r>
              <a:rPr lang="zh-CN" altLang="zh-CN" sz="2400">
                <a:latin typeface="Verdana" panose="020B0604030504040204" pitchFamily="34" charset="0"/>
                <a:ea typeface="微软雅黑" panose="020B0503020204020204" pitchFamily="34" charset="-122"/>
                <a:cs typeface="Verdana" panose="020B0604030504040204" pitchFamily="34" charset="0"/>
              </a:rPr>
              <a:t>算法</a:t>
            </a:r>
            <a:r>
              <a:rPr lang="zh-CN" altLang="en-US" sz="2400">
                <a:latin typeface="Verdana" panose="020B0604030504040204" pitchFamily="34" charset="0"/>
                <a:ea typeface="微软雅黑" panose="020B0503020204020204" pitchFamily="34" charset="-122"/>
                <a:cs typeface="Verdana" panose="020B0604030504040204" pitchFamily="34" charset="0"/>
              </a:rPr>
              <a:t>特点：</a:t>
            </a:r>
            <a:r>
              <a:rPr lang="en-US" altLang="zh-CN" sz="2400">
                <a:latin typeface="Verdana" panose="020B0604030504040204" pitchFamily="34" charset="0"/>
                <a:ea typeface="微软雅黑" panose="020B0503020204020204" pitchFamily="34" charset="-122"/>
                <a:cs typeface="Verdana" panose="020B0604030504040204" pitchFamily="34" charset="0"/>
              </a:rPr>
              <a:t>以最小代价边主 </a:t>
            </a:r>
          </a:p>
          <a:p>
            <a:pPr marL="0" lvl="1" indent="-468313" eaLnBrk="1" hangingPunct="1">
              <a:lnSpc>
                <a:spcPct val="150000"/>
              </a:lnSpc>
              <a:spcBef>
                <a:spcPts val="1200"/>
              </a:spcBef>
              <a:buClr>
                <a:schemeClr val="tx1"/>
              </a:buClr>
              <a:buSzPct val="100000"/>
              <a:buFont typeface="Wingdings" pitchFamily="2" charset="2"/>
              <a:buChar char=""/>
              <a:defRPr/>
            </a:pPr>
            <a:r>
              <a:rPr lang="en-US" altLang="zh-CN" sz="2400">
                <a:latin typeface="Verdana" panose="020B0604030504040204" pitchFamily="34" charset="0"/>
                <a:ea typeface="微软雅黑" panose="020B0503020204020204" pitchFamily="34" charset="-122"/>
                <a:cs typeface="Verdana" panose="020B0604030504040204" pitchFamily="34" charset="0"/>
              </a:rPr>
              <a:t>Kruskal</a:t>
            </a:r>
            <a:r>
              <a:rPr lang="zh-CN" altLang="en-US" sz="2400" dirty="0">
                <a:latin typeface="Verdana" panose="020B0604030504040204" pitchFamily="34" charset="0"/>
                <a:ea typeface="微软雅黑" panose="020B0503020204020204" pitchFamily="34" charset="-122"/>
                <a:cs typeface="Verdana" panose="020B0604030504040204" pitchFamily="34" charset="0"/>
              </a:rPr>
              <a:t>算法思路</a:t>
            </a:r>
          </a:p>
          <a:p>
            <a:pPr marL="936000" lvl="1" indent="-468000" eaLnBrk="1" hangingPunct="1">
              <a:lnSpc>
                <a:spcPct val="150000"/>
              </a:lnSpc>
              <a:spcBef>
                <a:spcPts val="1200"/>
              </a:spcBef>
              <a:buClr>
                <a:schemeClr val="tx1"/>
              </a:buClr>
              <a:buSzPct val="60000"/>
              <a:buFont typeface="Wingdings" panose="05000000000000000000" pitchFamily="2" charset="2"/>
              <a:buChar char="l"/>
              <a:defRPr/>
            </a:pPr>
            <a:r>
              <a:rPr lang="zh-CN" altLang="en-US" sz="2400" dirty="0">
                <a:latin typeface="Verdana" panose="020B0604030504040204" pitchFamily="34" charset="0"/>
                <a:ea typeface="微软雅黑" panose="020B0503020204020204" pitchFamily="34" charset="-122"/>
                <a:cs typeface="Verdana" panose="020B0604030504040204" pitchFamily="34" charset="0"/>
              </a:rPr>
              <a:t>先构造一个只含 </a:t>
            </a:r>
            <a:r>
              <a:rPr lang="en-US" altLang="zh-CN" sz="2400" dirty="0">
                <a:latin typeface="Verdana" panose="020B0604030504040204" pitchFamily="34" charset="0"/>
                <a:ea typeface="微软雅黑" panose="020B0503020204020204" pitchFamily="34" charset="-122"/>
                <a:cs typeface="Verdana" panose="020B0604030504040204" pitchFamily="34" charset="0"/>
              </a:rPr>
              <a:t>n </a:t>
            </a:r>
            <a:r>
              <a:rPr lang="zh-CN" altLang="en-US" sz="2400" dirty="0">
                <a:latin typeface="Verdana" panose="020B0604030504040204" pitchFamily="34" charset="0"/>
                <a:ea typeface="微软雅黑" panose="020B0503020204020204" pitchFamily="34" charset="-122"/>
                <a:cs typeface="Verdana" panose="020B0604030504040204" pitchFamily="34" charset="0"/>
              </a:rPr>
              <a:t>个顶点的</a:t>
            </a:r>
            <a:r>
              <a:rPr lang="zh-CN" altLang="en-US" sz="2400">
                <a:latin typeface="Verdana" panose="020B0604030504040204" pitchFamily="34" charset="0"/>
                <a:ea typeface="微软雅黑" panose="020B0503020204020204" pitchFamily="34" charset="-122"/>
                <a:cs typeface="Verdana" panose="020B0604030504040204" pitchFamily="34" charset="0"/>
              </a:rPr>
              <a:t>子图 </a:t>
            </a:r>
            <a:r>
              <a:rPr lang="en-US" altLang="zh-CN" sz="2400">
                <a:latin typeface="Verdana" panose="020B0604030504040204" pitchFamily="34" charset="0"/>
                <a:ea typeface="微软雅黑" panose="020B0503020204020204" pitchFamily="34" charset="-122"/>
                <a:cs typeface="Verdana" panose="020B0604030504040204" pitchFamily="34" charset="0"/>
              </a:rPr>
              <a:t>T</a:t>
            </a:r>
            <a:endParaRPr lang="zh-CN" altLang="en-US" sz="2400" dirty="0">
              <a:latin typeface="Verdana" panose="020B0604030504040204" pitchFamily="34" charset="0"/>
              <a:ea typeface="微软雅黑" panose="020B0503020204020204" pitchFamily="34" charset="-122"/>
              <a:cs typeface="Verdana" panose="020B0604030504040204" pitchFamily="34" charset="0"/>
            </a:endParaRPr>
          </a:p>
          <a:p>
            <a:pPr marL="936000" lvl="1" indent="-468000" eaLnBrk="1" hangingPunct="1">
              <a:lnSpc>
                <a:spcPct val="150000"/>
              </a:lnSpc>
              <a:spcBef>
                <a:spcPts val="1200"/>
              </a:spcBef>
              <a:buClr>
                <a:schemeClr val="tx1"/>
              </a:buClr>
              <a:buSzPct val="60000"/>
              <a:buFont typeface="Wingdings" panose="05000000000000000000" pitchFamily="2" charset="2"/>
              <a:buChar char="l"/>
              <a:defRPr/>
            </a:pPr>
            <a:r>
              <a:rPr lang="zh-CN" altLang="en-US" sz="2400" dirty="0">
                <a:latin typeface="Verdana" panose="020B0604030504040204" pitchFamily="34" charset="0"/>
                <a:ea typeface="微软雅黑" panose="020B0503020204020204" pitchFamily="34" charset="-122"/>
                <a:cs typeface="Verdana" panose="020B0604030504040204" pitchFamily="34" charset="0"/>
              </a:rPr>
              <a:t>然后从权值最小的</a:t>
            </a:r>
            <a:r>
              <a:rPr lang="zh-CN" altLang="en-US" sz="2400">
                <a:latin typeface="Verdana" panose="020B0604030504040204" pitchFamily="34" charset="0"/>
                <a:ea typeface="微软雅黑" panose="020B0503020204020204" pitchFamily="34" charset="-122"/>
                <a:cs typeface="Verdana" panose="020B0604030504040204" pitchFamily="34" charset="0"/>
              </a:rPr>
              <a:t>边 </a:t>
            </a:r>
            <a:r>
              <a:rPr lang="en-US" altLang="zh-CN" sz="2400">
                <a:latin typeface="Verdana" panose="020B0604030504040204" pitchFamily="34" charset="0"/>
                <a:ea typeface="微软雅黑" panose="020B0503020204020204" pitchFamily="34" charset="-122"/>
                <a:cs typeface="Verdana" panose="020B0604030504040204" pitchFamily="34" charset="0"/>
              </a:rPr>
              <a:t>e</a:t>
            </a:r>
            <a:r>
              <a:rPr lang="en-US" altLang="zh-CN" sz="2400" b="1" baseline="-25000">
                <a:latin typeface="Verdana" panose="020B0604030504040204" pitchFamily="34" charset="0"/>
                <a:ea typeface="微软雅黑" panose="020B0503020204020204" pitchFamily="34" charset="-122"/>
                <a:cs typeface="Verdana" panose="020B0604030504040204" pitchFamily="34" charset="0"/>
              </a:rPr>
              <a:t>i</a:t>
            </a:r>
            <a:r>
              <a:rPr lang="en-US" altLang="zh-CN" sz="2400">
                <a:latin typeface="Verdana" panose="020B0604030504040204" pitchFamily="34" charset="0"/>
                <a:ea typeface="微软雅黑" panose="020B0503020204020204" pitchFamily="34" charset="-122"/>
                <a:cs typeface="Verdana" panose="020B0604030504040204" pitchFamily="34" charset="0"/>
              </a:rPr>
              <a:t> </a:t>
            </a:r>
            <a:r>
              <a:rPr lang="zh-CN" altLang="en-US" sz="2400" dirty="0">
                <a:latin typeface="Verdana" panose="020B0604030504040204" pitchFamily="34" charset="0"/>
                <a:ea typeface="微软雅黑" panose="020B0503020204020204" pitchFamily="34" charset="-122"/>
                <a:cs typeface="Verdana" panose="020B0604030504040204" pitchFamily="34" charset="0"/>
              </a:rPr>
              <a:t>开始</a:t>
            </a:r>
            <a:r>
              <a:rPr lang="zh-CN" altLang="en-US" sz="2400">
                <a:latin typeface="Verdana" panose="020B0604030504040204" pitchFamily="34" charset="0"/>
                <a:ea typeface="微软雅黑" panose="020B0503020204020204" pitchFamily="34" charset="-122"/>
                <a:cs typeface="Verdana" panose="020B0604030504040204" pitchFamily="34" charset="0"/>
              </a:rPr>
              <a:t>考察</a:t>
            </a:r>
            <a:endParaRPr lang="zh-CN" altLang="en-US" sz="2400" dirty="0">
              <a:latin typeface="Verdana" panose="020B0604030504040204" pitchFamily="34" charset="0"/>
              <a:ea typeface="微软雅黑" panose="020B0503020204020204" pitchFamily="34" charset="-122"/>
              <a:cs typeface="Verdana" panose="020B0604030504040204" pitchFamily="34" charset="0"/>
            </a:endParaRPr>
          </a:p>
          <a:p>
            <a:pPr marL="1404000" lvl="2" indent="-468000" eaLnBrk="1" hangingPunct="1">
              <a:lnSpc>
                <a:spcPct val="150000"/>
              </a:lnSpc>
              <a:spcBef>
                <a:spcPts val="1200"/>
              </a:spcBef>
              <a:buClr>
                <a:schemeClr val="tx1"/>
              </a:buClr>
              <a:buSzPct val="70000"/>
              <a:buFont typeface="Wingdings" panose="05000000000000000000" pitchFamily="2" charset="2"/>
              <a:buChar char="£"/>
              <a:defRPr/>
            </a:pPr>
            <a:r>
              <a:rPr lang="zh-CN" altLang="en-US" sz="2400" dirty="0">
                <a:latin typeface="Verdana" panose="020B0604030504040204" pitchFamily="34" charset="0"/>
                <a:ea typeface="微软雅黑" panose="020B0503020204020204" pitchFamily="34" charset="-122"/>
                <a:cs typeface="Verdana" panose="020B0604030504040204" pitchFamily="34" charset="0"/>
              </a:rPr>
              <a:t>若添</a:t>
            </a:r>
            <a:r>
              <a:rPr lang="zh-CN" altLang="en-US" sz="2400">
                <a:latin typeface="Verdana" panose="020B0604030504040204" pitchFamily="34" charset="0"/>
                <a:ea typeface="微软雅黑" panose="020B0503020204020204" pitchFamily="34" charset="-122"/>
                <a:cs typeface="Verdana" panose="020B0604030504040204" pitchFamily="34" charset="0"/>
              </a:rPr>
              <a:t>加 </a:t>
            </a:r>
            <a:r>
              <a:rPr lang="en-US" altLang="zh-CN" sz="2400">
                <a:latin typeface="Verdana" panose="020B0604030504040204" pitchFamily="34" charset="0"/>
                <a:ea typeface="微软雅黑" panose="020B0503020204020204" pitchFamily="34" charset="-122"/>
                <a:cs typeface="Verdana" panose="020B0604030504040204" pitchFamily="34" charset="0"/>
              </a:rPr>
              <a:t>e</a:t>
            </a:r>
            <a:r>
              <a:rPr lang="en-US" altLang="zh-CN" sz="2400" b="1" baseline="-25000">
                <a:latin typeface="Verdana" panose="020B0604030504040204" pitchFamily="34" charset="0"/>
                <a:ea typeface="微软雅黑" panose="020B0503020204020204" pitchFamily="34" charset="-122"/>
                <a:cs typeface="Verdana" panose="020B0604030504040204" pitchFamily="34" charset="0"/>
              </a:rPr>
              <a:t>i</a:t>
            </a:r>
            <a:r>
              <a:rPr lang="en-US" altLang="zh-CN" sz="2400">
                <a:latin typeface="Verdana" panose="020B0604030504040204" pitchFamily="34" charset="0"/>
                <a:ea typeface="微软雅黑" panose="020B0503020204020204" pitchFamily="34" charset="-122"/>
                <a:cs typeface="Verdana" panose="020B0604030504040204" pitchFamily="34" charset="0"/>
              </a:rPr>
              <a:t> </a:t>
            </a:r>
            <a:r>
              <a:rPr lang="zh-CN" altLang="en-US" sz="2400" dirty="0">
                <a:latin typeface="Verdana" panose="020B0604030504040204" pitchFamily="34" charset="0"/>
                <a:ea typeface="微软雅黑" panose="020B0503020204020204" pitchFamily="34" charset="-122"/>
                <a:cs typeface="Verdana" panose="020B0604030504040204" pitchFamily="34" charset="0"/>
              </a:rPr>
              <a:t>不使</a:t>
            </a:r>
            <a:r>
              <a:rPr lang="en-US" altLang="zh-CN" sz="2400" dirty="0">
                <a:latin typeface="Verdana" panose="020B0604030504040204" pitchFamily="34" charset="0"/>
                <a:ea typeface="微软雅黑" panose="020B0503020204020204" pitchFamily="34" charset="-122"/>
                <a:cs typeface="Verdana" panose="020B0604030504040204" pitchFamily="34" charset="0"/>
              </a:rPr>
              <a:t>T</a:t>
            </a:r>
            <a:r>
              <a:rPr lang="zh-CN" altLang="en-US" sz="2400" dirty="0">
                <a:latin typeface="Verdana" panose="020B0604030504040204" pitchFamily="34" charset="0"/>
                <a:ea typeface="微软雅黑" panose="020B0503020204020204" pitchFamily="34" charset="-122"/>
                <a:cs typeface="Verdana" panose="020B0604030504040204" pitchFamily="34" charset="0"/>
              </a:rPr>
              <a:t>中产生回路，则在</a:t>
            </a:r>
            <a:r>
              <a:rPr lang="en-US" altLang="zh-CN" sz="2400" dirty="0">
                <a:latin typeface="Verdana" panose="020B0604030504040204" pitchFamily="34" charset="0"/>
                <a:ea typeface="微软雅黑" panose="020B0503020204020204" pitchFamily="34" charset="-122"/>
                <a:cs typeface="Verdana" panose="020B0604030504040204" pitchFamily="34" charset="0"/>
              </a:rPr>
              <a:t>T</a:t>
            </a:r>
            <a:r>
              <a:rPr lang="zh-CN" altLang="en-US" sz="2400" dirty="0">
                <a:latin typeface="Verdana" panose="020B0604030504040204" pitchFamily="34" charset="0"/>
                <a:ea typeface="微软雅黑" panose="020B0503020204020204" pitchFamily="34" charset="-122"/>
                <a:cs typeface="Verdana" panose="020B0604030504040204" pitchFamily="34" charset="0"/>
              </a:rPr>
              <a:t>中加上这条边</a:t>
            </a:r>
          </a:p>
          <a:p>
            <a:pPr marL="936000" lvl="1" indent="-468000" eaLnBrk="1" hangingPunct="1">
              <a:lnSpc>
                <a:spcPct val="150000"/>
              </a:lnSpc>
              <a:spcBef>
                <a:spcPts val="1200"/>
              </a:spcBef>
              <a:buClr>
                <a:schemeClr val="tx1"/>
              </a:buClr>
              <a:buSzPct val="60000"/>
              <a:buFont typeface="Wingdings" panose="05000000000000000000" pitchFamily="2" charset="2"/>
              <a:buChar char="l"/>
              <a:defRPr/>
            </a:pPr>
            <a:r>
              <a:rPr lang="zh-CN" altLang="en-US" sz="2400" dirty="0">
                <a:latin typeface="Verdana" panose="020B0604030504040204" pitchFamily="34" charset="0"/>
                <a:ea typeface="微软雅黑" panose="020B0503020204020204" pitchFamily="34" charset="-122"/>
                <a:cs typeface="Verdana" panose="020B0604030504040204" pitchFamily="34" charset="0"/>
              </a:rPr>
              <a:t>如此</a:t>
            </a:r>
            <a:r>
              <a:rPr lang="zh-CN" altLang="en-US" sz="2400">
                <a:latin typeface="Verdana" panose="020B0604030504040204" pitchFamily="34" charset="0"/>
                <a:ea typeface="微软雅黑" panose="020B0503020204020204" pitchFamily="34" charset="-122"/>
                <a:cs typeface="Verdana" panose="020B0604030504040204" pitchFamily="34" charset="0"/>
              </a:rPr>
              <a:t>重复，直</a:t>
            </a:r>
            <a:r>
              <a:rPr lang="zh-CN" altLang="en-US" sz="2400" dirty="0">
                <a:latin typeface="Verdana" panose="020B0604030504040204" pitchFamily="34" charset="0"/>
                <a:ea typeface="微软雅黑" panose="020B0503020204020204" pitchFamily="34" charset="-122"/>
                <a:cs typeface="Verdana" panose="020B0604030504040204" pitchFamily="34" charset="0"/>
              </a:rPr>
              <a:t>至加上 </a:t>
            </a:r>
            <a:r>
              <a:rPr lang="en-US" altLang="zh-CN" sz="2400" dirty="0">
                <a:latin typeface="Verdana" panose="020B0604030504040204" pitchFamily="34" charset="0"/>
                <a:ea typeface="微软雅黑" panose="020B0503020204020204" pitchFamily="34" charset="-122"/>
                <a:cs typeface="Verdana" panose="020B0604030504040204" pitchFamily="34" charset="0"/>
              </a:rPr>
              <a:t>n-1 </a:t>
            </a:r>
            <a:r>
              <a:rPr lang="zh-CN" altLang="en-US" sz="2400" dirty="0">
                <a:latin typeface="Verdana" panose="020B0604030504040204" pitchFamily="34" charset="0"/>
                <a:ea typeface="微软雅黑" panose="020B0503020204020204" pitchFamily="34" charset="-122"/>
                <a:cs typeface="Verdana" panose="020B0604030504040204" pitchFamily="34" charset="0"/>
              </a:rPr>
              <a:t>条边为止</a:t>
            </a:r>
          </a:p>
        </p:txBody>
      </p:sp>
      <p:sp>
        <p:nvSpPr>
          <p:cNvPr id="3"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defRPr/>
            </a:pPr>
            <a:r>
              <a:rPr lang="en-US" altLang="zh-CN" sz="3200" b="0" dirty="0" err="1">
                <a:solidFill>
                  <a:schemeClr val="bg2">
                    <a:lumMod val="10000"/>
                  </a:schemeClr>
                </a:solidFill>
                <a:cs typeface="+mn-cs"/>
              </a:rPr>
              <a:t>Kruskal</a:t>
            </a:r>
            <a:r>
              <a:rPr lang="zh-CN" altLang="en-US" sz="3200" b="0" dirty="0">
                <a:solidFill>
                  <a:schemeClr val="bg2">
                    <a:lumMod val="10000"/>
                  </a:schemeClr>
                </a:solidFill>
                <a:cs typeface="+mn-cs"/>
              </a:rPr>
              <a:t>算法</a:t>
            </a:r>
          </a:p>
        </p:txBody>
      </p:sp>
    </p:spTree>
    <p:extLst>
      <p:ext uri="{BB962C8B-B14F-4D97-AF65-F5344CB8AC3E}">
        <p14:creationId xmlns:p14="http://schemas.microsoft.com/office/powerpoint/2010/main" val="51654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79266">
                                            <p:txEl>
                                              <p:pRg st="0" end="0"/>
                                            </p:txEl>
                                          </p:spTgt>
                                        </p:tgtEl>
                                        <p:attrNameLst>
                                          <p:attrName>style.visibility</p:attrName>
                                        </p:attrNameLst>
                                      </p:cBhvr>
                                      <p:to>
                                        <p:strVal val="visible"/>
                                      </p:to>
                                    </p:set>
                                    <p:animEffect transition="in" filter="wipe(left)">
                                      <p:cBhvr>
                                        <p:cTn id="7" dur="500"/>
                                        <p:tgtEl>
                                          <p:spTgt spid="7792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79266">
                                            <p:txEl>
                                              <p:pRg st="1" end="1"/>
                                            </p:txEl>
                                          </p:spTgt>
                                        </p:tgtEl>
                                        <p:attrNameLst>
                                          <p:attrName>style.visibility</p:attrName>
                                        </p:attrNameLst>
                                      </p:cBhvr>
                                      <p:to>
                                        <p:strVal val="visible"/>
                                      </p:to>
                                    </p:set>
                                    <p:animEffect transition="in" filter="wipe(left)">
                                      <p:cBhvr>
                                        <p:cTn id="12" dur="500"/>
                                        <p:tgtEl>
                                          <p:spTgt spid="7792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79266">
                                            <p:txEl>
                                              <p:pRg st="2" end="2"/>
                                            </p:txEl>
                                          </p:spTgt>
                                        </p:tgtEl>
                                        <p:attrNameLst>
                                          <p:attrName>style.visibility</p:attrName>
                                        </p:attrNameLst>
                                      </p:cBhvr>
                                      <p:to>
                                        <p:strVal val="visible"/>
                                      </p:to>
                                    </p:set>
                                    <p:animEffect transition="in" filter="wipe(left)">
                                      <p:cBhvr>
                                        <p:cTn id="17" dur="500"/>
                                        <p:tgtEl>
                                          <p:spTgt spid="7792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79266">
                                            <p:txEl>
                                              <p:pRg st="3" end="3"/>
                                            </p:txEl>
                                          </p:spTgt>
                                        </p:tgtEl>
                                        <p:attrNameLst>
                                          <p:attrName>style.visibility</p:attrName>
                                        </p:attrNameLst>
                                      </p:cBhvr>
                                      <p:to>
                                        <p:strVal val="visible"/>
                                      </p:to>
                                    </p:set>
                                    <p:animEffect transition="in" filter="wipe(left)">
                                      <p:cBhvr>
                                        <p:cTn id="22" dur="500"/>
                                        <p:tgtEl>
                                          <p:spTgt spid="7792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79266">
                                            <p:txEl>
                                              <p:pRg st="4" end="4"/>
                                            </p:txEl>
                                          </p:spTgt>
                                        </p:tgtEl>
                                        <p:attrNameLst>
                                          <p:attrName>style.visibility</p:attrName>
                                        </p:attrNameLst>
                                      </p:cBhvr>
                                      <p:to>
                                        <p:strVal val="visible"/>
                                      </p:to>
                                    </p:set>
                                    <p:animEffect transition="in" filter="wipe(left)">
                                      <p:cBhvr>
                                        <p:cTn id="27" dur="500"/>
                                        <p:tgtEl>
                                          <p:spTgt spid="7792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79266">
                                            <p:txEl>
                                              <p:pRg st="5" end="5"/>
                                            </p:txEl>
                                          </p:spTgt>
                                        </p:tgtEl>
                                        <p:attrNameLst>
                                          <p:attrName>style.visibility</p:attrName>
                                        </p:attrNameLst>
                                      </p:cBhvr>
                                      <p:to>
                                        <p:strVal val="visible"/>
                                      </p:to>
                                    </p:set>
                                    <p:animEffect transition="in" filter="wipe(left)">
                                      <p:cBhvr>
                                        <p:cTn id="32" dur="500"/>
                                        <p:tgtEl>
                                          <p:spTgt spid="7792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79266">
                                            <p:txEl>
                                              <p:pRg st="6" end="6"/>
                                            </p:txEl>
                                          </p:spTgt>
                                        </p:tgtEl>
                                        <p:attrNameLst>
                                          <p:attrName>style.visibility</p:attrName>
                                        </p:attrNameLst>
                                      </p:cBhvr>
                                      <p:to>
                                        <p:strVal val="visible"/>
                                      </p:to>
                                    </p:set>
                                    <p:animEffect transition="in" filter="wipe(left)">
                                      <p:cBhvr>
                                        <p:cTn id="37" dur="500"/>
                                        <p:tgtEl>
                                          <p:spTgt spid="77926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79266">
                                            <p:txEl>
                                              <p:pRg st="7" end="7"/>
                                            </p:txEl>
                                          </p:spTgt>
                                        </p:tgtEl>
                                        <p:attrNameLst>
                                          <p:attrName>style.visibility</p:attrName>
                                        </p:attrNameLst>
                                      </p:cBhvr>
                                      <p:to>
                                        <p:strVal val="visible"/>
                                      </p:to>
                                    </p:set>
                                    <p:animEffect transition="in" filter="wipe(left)">
                                      <p:cBhvr>
                                        <p:cTn id="42" dur="500"/>
                                        <p:tgtEl>
                                          <p:spTgt spid="77926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Oval 2"/>
          <p:cNvSpPr>
            <a:spLocks noChangeArrowheads="1"/>
          </p:cNvSpPr>
          <p:nvPr/>
        </p:nvSpPr>
        <p:spPr bwMode="auto">
          <a:xfrm>
            <a:off x="2444750" y="1235075"/>
            <a:ext cx="533400" cy="532800"/>
          </a:xfrm>
          <a:prstGeom prst="ellipse">
            <a:avLst/>
          </a:prstGeom>
          <a:solidFill>
            <a:srgbClr val="CCFFCC"/>
          </a:solidFill>
          <a:ln w="28575" cap="sq">
            <a:solidFill>
              <a:srgbClr val="00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spcAft>
                <a:spcPts val="0"/>
              </a:spcAft>
            </a:pPr>
            <a:r>
              <a:rPr kumimoji="1" lang="en-US" altLang="zh-CN" sz="2600" b="1" dirty="0">
                <a:solidFill>
                  <a:srgbClr val="0000FF"/>
                </a:solidFill>
                <a:latin typeface="Verdana" pitchFamily="34" charset="0"/>
                <a:ea typeface="宋体" charset="-122"/>
              </a:rPr>
              <a:t>A</a:t>
            </a:r>
          </a:p>
        </p:txBody>
      </p:sp>
      <p:sp>
        <p:nvSpPr>
          <p:cNvPr id="717827" name="Oval 3"/>
          <p:cNvSpPr>
            <a:spLocks noChangeArrowheads="1"/>
          </p:cNvSpPr>
          <p:nvPr/>
        </p:nvSpPr>
        <p:spPr bwMode="auto">
          <a:xfrm>
            <a:off x="5264150" y="1235075"/>
            <a:ext cx="533400" cy="532800"/>
          </a:xfrm>
          <a:prstGeom prst="ellipse">
            <a:avLst/>
          </a:prstGeom>
          <a:solidFill>
            <a:srgbClr val="CCFFCC"/>
          </a:solidFill>
          <a:ln w="28575" cap="sq">
            <a:solidFill>
              <a:srgbClr val="00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spcAft>
                <a:spcPts val="0"/>
              </a:spcAft>
            </a:pPr>
            <a:r>
              <a:rPr kumimoji="1" lang="en-US" altLang="zh-CN" sz="2600" b="1" dirty="0">
                <a:solidFill>
                  <a:srgbClr val="0000FF"/>
                </a:solidFill>
                <a:latin typeface="Verdana" pitchFamily="34" charset="0"/>
                <a:ea typeface="宋体" charset="-122"/>
              </a:rPr>
              <a:t>B</a:t>
            </a:r>
          </a:p>
        </p:txBody>
      </p:sp>
      <p:sp>
        <p:nvSpPr>
          <p:cNvPr id="717828" name="Oval 4"/>
          <p:cNvSpPr>
            <a:spLocks noChangeArrowheads="1"/>
          </p:cNvSpPr>
          <p:nvPr/>
        </p:nvSpPr>
        <p:spPr bwMode="auto">
          <a:xfrm>
            <a:off x="7016750" y="2073275"/>
            <a:ext cx="533400" cy="532800"/>
          </a:xfrm>
          <a:prstGeom prst="ellipse">
            <a:avLst/>
          </a:prstGeom>
          <a:solidFill>
            <a:srgbClr val="CCFFCC"/>
          </a:solidFill>
          <a:ln w="28575" cap="sq">
            <a:solidFill>
              <a:srgbClr val="00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spcAft>
                <a:spcPts val="0"/>
              </a:spcAft>
            </a:pPr>
            <a:r>
              <a:rPr kumimoji="1" lang="en-US" altLang="zh-CN" sz="2600" b="1" dirty="0">
                <a:solidFill>
                  <a:srgbClr val="0000FF"/>
                </a:solidFill>
                <a:latin typeface="Verdana" pitchFamily="34" charset="0"/>
                <a:ea typeface="宋体" charset="-122"/>
              </a:rPr>
              <a:t>C</a:t>
            </a:r>
          </a:p>
        </p:txBody>
      </p:sp>
      <p:sp>
        <p:nvSpPr>
          <p:cNvPr id="717829" name="Oval 5"/>
          <p:cNvSpPr>
            <a:spLocks noChangeArrowheads="1"/>
          </p:cNvSpPr>
          <p:nvPr/>
        </p:nvSpPr>
        <p:spPr bwMode="auto">
          <a:xfrm>
            <a:off x="5492750" y="3749675"/>
            <a:ext cx="533400" cy="532800"/>
          </a:xfrm>
          <a:prstGeom prst="ellipse">
            <a:avLst/>
          </a:prstGeom>
          <a:solidFill>
            <a:srgbClr val="CCFFCC"/>
          </a:solidFill>
          <a:ln w="28575" cap="sq">
            <a:solidFill>
              <a:srgbClr val="00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spcAft>
                <a:spcPts val="0"/>
              </a:spcAft>
            </a:pPr>
            <a:r>
              <a:rPr kumimoji="1" lang="en-US" altLang="zh-CN" sz="2600" b="1" dirty="0">
                <a:solidFill>
                  <a:srgbClr val="0000FF"/>
                </a:solidFill>
                <a:latin typeface="Verdana" pitchFamily="34" charset="0"/>
                <a:ea typeface="宋体" charset="-122"/>
              </a:rPr>
              <a:t>D</a:t>
            </a:r>
          </a:p>
        </p:txBody>
      </p:sp>
      <p:sp>
        <p:nvSpPr>
          <p:cNvPr id="717830" name="Oval 6"/>
          <p:cNvSpPr>
            <a:spLocks noChangeArrowheads="1"/>
          </p:cNvSpPr>
          <p:nvPr/>
        </p:nvSpPr>
        <p:spPr bwMode="auto">
          <a:xfrm>
            <a:off x="3816350" y="2835275"/>
            <a:ext cx="533400" cy="532800"/>
          </a:xfrm>
          <a:prstGeom prst="ellipse">
            <a:avLst/>
          </a:prstGeom>
          <a:solidFill>
            <a:srgbClr val="CCFFCC"/>
          </a:solidFill>
          <a:ln w="28575" cap="sq">
            <a:solidFill>
              <a:srgbClr val="00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spcAft>
                <a:spcPts val="0"/>
              </a:spcAft>
            </a:pPr>
            <a:r>
              <a:rPr kumimoji="1" lang="en-US" altLang="zh-CN" sz="2600" b="1" dirty="0">
                <a:solidFill>
                  <a:srgbClr val="0000FF"/>
                </a:solidFill>
                <a:latin typeface="Verdana" pitchFamily="34" charset="0"/>
                <a:ea typeface="宋体" charset="-122"/>
              </a:rPr>
              <a:t>E</a:t>
            </a:r>
          </a:p>
        </p:txBody>
      </p:sp>
      <p:sp>
        <p:nvSpPr>
          <p:cNvPr id="717831" name="Oval 7"/>
          <p:cNvSpPr>
            <a:spLocks noChangeArrowheads="1"/>
          </p:cNvSpPr>
          <p:nvPr/>
        </p:nvSpPr>
        <p:spPr bwMode="auto">
          <a:xfrm>
            <a:off x="1835150" y="3749675"/>
            <a:ext cx="533400" cy="532800"/>
          </a:xfrm>
          <a:prstGeom prst="ellipse">
            <a:avLst/>
          </a:prstGeom>
          <a:solidFill>
            <a:srgbClr val="CCFFCC"/>
          </a:solidFill>
          <a:ln w="28575" cap="sq">
            <a:solidFill>
              <a:srgbClr val="00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spcAft>
                <a:spcPts val="0"/>
              </a:spcAft>
            </a:pPr>
            <a:r>
              <a:rPr kumimoji="1" lang="en-US" altLang="zh-CN" sz="2600" b="1" dirty="0">
                <a:solidFill>
                  <a:srgbClr val="0000FF"/>
                </a:solidFill>
                <a:latin typeface="Verdana" pitchFamily="34" charset="0"/>
                <a:ea typeface="宋体" charset="-122"/>
              </a:rPr>
              <a:t>G</a:t>
            </a:r>
          </a:p>
        </p:txBody>
      </p:sp>
      <p:sp>
        <p:nvSpPr>
          <p:cNvPr id="717832" name="Oval 8"/>
          <p:cNvSpPr>
            <a:spLocks noChangeArrowheads="1"/>
          </p:cNvSpPr>
          <p:nvPr/>
        </p:nvSpPr>
        <p:spPr bwMode="auto">
          <a:xfrm>
            <a:off x="4121150" y="4892675"/>
            <a:ext cx="533400" cy="532800"/>
          </a:xfrm>
          <a:prstGeom prst="ellipse">
            <a:avLst/>
          </a:prstGeom>
          <a:solidFill>
            <a:srgbClr val="CCFFCC"/>
          </a:solidFill>
          <a:ln w="28575" cap="sq">
            <a:solidFill>
              <a:srgbClr val="0033CC"/>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spcAft>
                <a:spcPts val="0"/>
              </a:spcAft>
            </a:pPr>
            <a:r>
              <a:rPr kumimoji="1" lang="en-US" altLang="zh-CN" sz="2600" b="1" dirty="0">
                <a:solidFill>
                  <a:srgbClr val="0000FF"/>
                </a:solidFill>
                <a:latin typeface="Verdana" pitchFamily="34" charset="0"/>
                <a:ea typeface="宋体" charset="-122"/>
              </a:rPr>
              <a:t>F</a:t>
            </a:r>
          </a:p>
        </p:txBody>
      </p:sp>
      <p:sp>
        <p:nvSpPr>
          <p:cNvPr id="717833" name="Line 9"/>
          <p:cNvSpPr>
            <a:spLocks noChangeShapeType="1"/>
          </p:cNvSpPr>
          <p:nvPr/>
        </p:nvSpPr>
        <p:spPr bwMode="auto">
          <a:xfrm>
            <a:off x="2983230" y="1519555"/>
            <a:ext cx="2268000" cy="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17834" name="Line 10"/>
          <p:cNvSpPr>
            <a:spLocks noChangeShapeType="1"/>
          </p:cNvSpPr>
          <p:nvPr/>
        </p:nvSpPr>
        <p:spPr bwMode="auto">
          <a:xfrm>
            <a:off x="2896870" y="1707515"/>
            <a:ext cx="990600" cy="118800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17835" name="Line 11"/>
          <p:cNvSpPr>
            <a:spLocks noChangeShapeType="1"/>
          </p:cNvSpPr>
          <p:nvPr/>
        </p:nvSpPr>
        <p:spPr bwMode="auto">
          <a:xfrm flipH="1">
            <a:off x="4278630" y="1697355"/>
            <a:ext cx="1044000" cy="121920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17836" name="Line 12"/>
          <p:cNvSpPr>
            <a:spLocks noChangeShapeType="1"/>
          </p:cNvSpPr>
          <p:nvPr/>
        </p:nvSpPr>
        <p:spPr bwMode="auto">
          <a:xfrm flipH="1">
            <a:off x="2155190" y="1753322"/>
            <a:ext cx="457200" cy="1980000"/>
          </a:xfrm>
          <a:prstGeom prst="line">
            <a:avLst/>
          </a:prstGeom>
          <a:noFill/>
          <a:ln w="38100" cap="rnd">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17837" name="Line 13"/>
          <p:cNvSpPr>
            <a:spLocks noChangeShapeType="1"/>
          </p:cNvSpPr>
          <p:nvPr/>
        </p:nvSpPr>
        <p:spPr bwMode="auto">
          <a:xfrm flipV="1">
            <a:off x="2368550" y="3191768"/>
            <a:ext cx="1440000" cy="72000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17838" name="Line 14"/>
          <p:cNvSpPr>
            <a:spLocks noChangeShapeType="1"/>
          </p:cNvSpPr>
          <p:nvPr/>
        </p:nvSpPr>
        <p:spPr bwMode="auto">
          <a:xfrm>
            <a:off x="4349750" y="3216275"/>
            <a:ext cx="1152000" cy="64800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17839" name="Line 15"/>
          <p:cNvSpPr>
            <a:spLocks noChangeShapeType="1"/>
          </p:cNvSpPr>
          <p:nvPr/>
        </p:nvSpPr>
        <p:spPr bwMode="auto">
          <a:xfrm>
            <a:off x="5812790" y="1586483"/>
            <a:ext cx="1260000" cy="57600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17840" name="Line 16"/>
          <p:cNvSpPr>
            <a:spLocks noChangeShapeType="1"/>
          </p:cNvSpPr>
          <p:nvPr/>
        </p:nvSpPr>
        <p:spPr bwMode="auto">
          <a:xfrm flipH="1">
            <a:off x="6002568" y="2560955"/>
            <a:ext cx="1116000" cy="129600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17841" name="Line 17"/>
          <p:cNvSpPr>
            <a:spLocks noChangeShapeType="1"/>
          </p:cNvSpPr>
          <p:nvPr/>
        </p:nvSpPr>
        <p:spPr bwMode="auto">
          <a:xfrm>
            <a:off x="5568950" y="1778635"/>
            <a:ext cx="152400" cy="196200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17842" name="Line 18"/>
          <p:cNvSpPr>
            <a:spLocks noChangeShapeType="1"/>
          </p:cNvSpPr>
          <p:nvPr/>
        </p:nvSpPr>
        <p:spPr bwMode="auto">
          <a:xfrm>
            <a:off x="2297430" y="4206875"/>
            <a:ext cx="1828800" cy="838200"/>
          </a:xfrm>
          <a:prstGeom prst="line">
            <a:avLst/>
          </a:prstGeom>
          <a:noFill/>
          <a:ln w="38100" cap="rnd">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17843" name="Line 19"/>
          <p:cNvSpPr>
            <a:spLocks noChangeShapeType="1"/>
          </p:cNvSpPr>
          <p:nvPr/>
        </p:nvSpPr>
        <p:spPr bwMode="auto">
          <a:xfrm flipH="1">
            <a:off x="4654550" y="4206875"/>
            <a:ext cx="914400" cy="83820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17845" name="Text Box 21"/>
          <p:cNvSpPr txBox="1">
            <a:spLocks noChangeArrowheads="1"/>
          </p:cNvSpPr>
          <p:nvPr/>
        </p:nvSpPr>
        <p:spPr bwMode="auto">
          <a:xfrm>
            <a:off x="3461400" y="1008068"/>
            <a:ext cx="5501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FF"/>
                </a:solidFill>
                <a:latin typeface="Verdana" pitchFamily="34" charset="0"/>
                <a:ea typeface="宋体" charset="-122"/>
              </a:rPr>
              <a:t>19</a:t>
            </a:r>
          </a:p>
        </p:txBody>
      </p:sp>
      <p:sp>
        <p:nvSpPr>
          <p:cNvPr id="717846" name="Text Box 22"/>
          <p:cNvSpPr txBox="1">
            <a:spLocks noChangeArrowheads="1"/>
          </p:cNvSpPr>
          <p:nvPr/>
        </p:nvSpPr>
        <p:spPr bwMode="auto">
          <a:xfrm>
            <a:off x="6205538" y="1412875"/>
            <a:ext cx="38504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dirty="0">
                <a:solidFill>
                  <a:srgbClr val="0000FF"/>
                </a:solidFill>
                <a:latin typeface="Verdana" pitchFamily="34" charset="0"/>
                <a:ea typeface="宋体" charset="-122"/>
              </a:rPr>
              <a:t>5</a:t>
            </a:r>
          </a:p>
        </p:txBody>
      </p:sp>
      <p:sp>
        <p:nvSpPr>
          <p:cNvPr id="717847" name="Text Box 23"/>
          <p:cNvSpPr txBox="1">
            <a:spLocks noChangeArrowheads="1"/>
          </p:cNvSpPr>
          <p:nvPr/>
        </p:nvSpPr>
        <p:spPr bwMode="auto">
          <a:xfrm>
            <a:off x="3414713" y="1989138"/>
            <a:ext cx="58541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a:solidFill>
                  <a:srgbClr val="0000FF"/>
                </a:solidFill>
                <a:latin typeface="Verdana" pitchFamily="34" charset="0"/>
                <a:ea typeface="宋体" charset="-122"/>
              </a:rPr>
              <a:t>14</a:t>
            </a:r>
          </a:p>
        </p:txBody>
      </p:sp>
      <p:sp>
        <p:nvSpPr>
          <p:cNvPr id="717848" name="Text Box 24"/>
          <p:cNvSpPr txBox="1">
            <a:spLocks noChangeArrowheads="1"/>
          </p:cNvSpPr>
          <p:nvPr/>
        </p:nvSpPr>
        <p:spPr bwMode="auto">
          <a:xfrm>
            <a:off x="1743710" y="2531745"/>
            <a:ext cx="58541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dirty="0">
                <a:solidFill>
                  <a:srgbClr val="0000FF"/>
                </a:solidFill>
                <a:latin typeface="Verdana" pitchFamily="34" charset="0"/>
                <a:ea typeface="宋体" charset="-122"/>
              </a:rPr>
              <a:t>18</a:t>
            </a:r>
          </a:p>
        </p:txBody>
      </p:sp>
      <p:sp>
        <p:nvSpPr>
          <p:cNvPr id="717849" name="Text Box 25"/>
          <p:cNvSpPr txBox="1">
            <a:spLocks noChangeArrowheads="1"/>
          </p:cNvSpPr>
          <p:nvPr/>
        </p:nvSpPr>
        <p:spPr bwMode="auto">
          <a:xfrm>
            <a:off x="2886075" y="4645025"/>
            <a:ext cx="58541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dirty="0">
                <a:solidFill>
                  <a:srgbClr val="0033CC"/>
                </a:solidFill>
                <a:latin typeface="Verdana" pitchFamily="34" charset="0"/>
                <a:ea typeface="宋体" charset="-122"/>
              </a:rPr>
              <a:t>27</a:t>
            </a:r>
          </a:p>
        </p:txBody>
      </p:sp>
      <p:sp>
        <p:nvSpPr>
          <p:cNvPr id="717850" name="Text Box 26"/>
          <p:cNvSpPr txBox="1">
            <a:spLocks noChangeArrowheads="1"/>
          </p:cNvSpPr>
          <p:nvPr/>
        </p:nvSpPr>
        <p:spPr bwMode="auto">
          <a:xfrm>
            <a:off x="2771775" y="3068960"/>
            <a:ext cx="58541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dirty="0">
                <a:solidFill>
                  <a:srgbClr val="0000FF"/>
                </a:solidFill>
                <a:latin typeface="Verdana" pitchFamily="34" charset="0"/>
                <a:ea typeface="宋体" charset="-122"/>
              </a:rPr>
              <a:t>16</a:t>
            </a:r>
          </a:p>
        </p:txBody>
      </p:sp>
      <p:sp>
        <p:nvSpPr>
          <p:cNvPr id="717851" name="Text Box 27"/>
          <p:cNvSpPr txBox="1">
            <a:spLocks noChangeArrowheads="1"/>
          </p:cNvSpPr>
          <p:nvPr/>
        </p:nvSpPr>
        <p:spPr bwMode="auto">
          <a:xfrm>
            <a:off x="4765675" y="3073400"/>
            <a:ext cx="38504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a:solidFill>
                  <a:srgbClr val="0000FF"/>
                </a:solidFill>
                <a:latin typeface="Verdana" pitchFamily="34" charset="0"/>
                <a:ea typeface="宋体" charset="-122"/>
              </a:rPr>
              <a:t>8</a:t>
            </a:r>
          </a:p>
        </p:txBody>
      </p:sp>
      <p:sp>
        <p:nvSpPr>
          <p:cNvPr id="717852" name="Text Box 28"/>
          <p:cNvSpPr txBox="1">
            <a:spLocks noChangeArrowheads="1"/>
          </p:cNvSpPr>
          <p:nvPr/>
        </p:nvSpPr>
        <p:spPr bwMode="auto">
          <a:xfrm>
            <a:off x="4999038" y="4625975"/>
            <a:ext cx="58541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a:solidFill>
                  <a:srgbClr val="0000FF"/>
                </a:solidFill>
                <a:latin typeface="Verdana" pitchFamily="34" charset="0"/>
                <a:ea typeface="宋体" charset="-122"/>
              </a:rPr>
              <a:t>21</a:t>
            </a:r>
          </a:p>
        </p:txBody>
      </p:sp>
      <p:sp>
        <p:nvSpPr>
          <p:cNvPr id="717853" name="Text Box 29"/>
          <p:cNvSpPr txBox="1">
            <a:spLocks noChangeArrowheads="1"/>
          </p:cNvSpPr>
          <p:nvPr/>
        </p:nvSpPr>
        <p:spPr bwMode="auto">
          <a:xfrm>
            <a:off x="6421438" y="3273425"/>
            <a:ext cx="38504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a:solidFill>
                  <a:srgbClr val="0000FF"/>
                </a:solidFill>
                <a:latin typeface="Verdana" pitchFamily="34" charset="0"/>
                <a:ea typeface="宋体" charset="-122"/>
              </a:rPr>
              <a:t>3</a:t>
            </a:r>
          </a:p>
        </p:txBody>
      </p:sp>
      <p:sp>
        <p:nvSpPr>
          <p:cNvPr id="717854" name="Oval 30"/>
          <p:cNvSpPr>
            <a:spLocks noChangeArrowheads="1"/>
          </p:cNvSpPr>
          <p:nvPr/>
        </p:nvSpPr>
        <p:spPr bwMode="auto">
          <a:xfrm>
            <a:off x="2437723" y="1227455"/>
            <a:ext cx="550800" cy="550800"/>
          </a:xfrm>
          <a:prstGeom prst="ellipse">
            <a:avLst/>
          </a:prstGeom>
          <a:solidFill>
            <a:srgbClr val="FFFF99"/>
          </a:solidFill>
          <a:ln w="57150" cap="sq">
            <a:solidFill>
              <a:srgbClr val="993300"/>
            </a:solidFill>
            <a:round/>
            <a:headEnd type="none" w="sm" len="sm"/>
            <a:tailEnd type="none" w="sm" len="sm"/>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r>
              <a:rPr kumimoji="1" lang="en-US" altLang="zh-CN" sz="2600" b="1" dirty="0">
                <a:solidFill>
                  <a:schemeClr val="bg2">
                    <a:lumMod val="10000"/>
                  </a:schemeClr>
                </a:solidFill>
                <a:latin typeface="Verdana" pitchFamily="34" charset="0"/>
                <a:ea typeface="宋体" charset="-122"/>
              </a:rPr>
              <a:t>A</a:t>
            </a:r>
          </a:p>
        </p:txBody>
      </p:sp>
      <p:sp>
        <p:nvSpPr>
          <p:cNvPr id="717855" name="Line 31"/>
          <p:cNvSpPr>
            <a:spLocks noChangeShapeType="1"/>
          </p:cNvSpPr>
          <p:nvPr/>
        </p:nvSpPr>
        <p:spPr bwMode="auto">
          <a:xfrm>
            <a:off x="2918976" y="1743100"/>
            <a:ext cx="936000" cy="1116000"/>
          </a:xfrm>
          <a:prstGeom prst="line">
            <a:avLst/>
          </a:prstGeom>
          <a:noFill/>
          <a:ln w="76200" cap="rnd">
            <a:solidFill>
              <a:srgbClr val="99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17857" name="Line 33"/>
          <p:cNvSpPr>
            <a:spLocks noChangeShapeType="1"/>
          </p:cNvSpPr>
          <p:nvPr/>
        </p:nvSpPr>
        <p:spPr bwMode="auto">
          <a:xfrm>
            <a:off x="4349750" y="3211200"/>
            <a:ext cx="1152000" cy="648000"/>
          </a:xfrm>
          <a:prstGeom prst="line">
            <a:avLst/>
          </a:prstGeom>
          <a:noFill/>
          <a:ln w="76200" cap="rnd">
            <a:solidFill>
              <a:srgbClr val="99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17858" name="Text Box 34"/>
          <p:cNvSpPr txBox="1">
            <a:spLocks noChangeArrowheads="1"/>
          </p:cNvSpPr>
          <p:nvPr/>
        </p:nvSpPr>
        <p:spPr bwMode="auto">
          <a:xfrm>
            <a:off x="4304030" y="1806258"/>
            <a:ext cx="58541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a:solidFill>
                  <a:srgbClr val="0000FF"/>
                </a:solidFill>
                <a:latin typeface="Verdana" pitchFamily="34" charset="0"/>
                <a:ea typeface="宋体" charset="-122"/>
              </a:rPr>
              <a:t>12</a:t>
            </a:r>
          </a:p>
        </p:txBody>
      </p:sp>
      <p:sp>
        <p:nvSpPr>
          <p:cNvPr id="717860" name="Line 36"/>
          <p:cNvSpPr>
            <a:spLocks noChangeShapeType="1"/>
          </p:cNvSpPr>
          <p:nvPr/>
        </p:nvSpPr>
        <p:spPr bwMode="auto">
          <a:xfrm flipH="1">
            <a:off x="6007648" y="2578472"/>
            <a:ext cx="1080000" cy="1260000"/>
          </a:xfrm>
          <a:prstGeom prst="line">
            <a:avLst/>
          </a:prstGeom>
          <a:noFill/>
          <a:ln w="76200" cap="rnd">
            <a:solidFill>
              <a:srgbClr val="99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17862" name="Line 38"/>
          <p:cNvSpPr>
            <a:spLocks noChangeShapeType="1"/>
          </p:cNvSpPr>
          <p:nvPr/>
        </p:nvSpPr>
        <p:spPr bwMode="auto">
          <a:xfrm>
            <a:off x="5812790" y="1578064"/>
            <a:ext cx="1224000" cy="576000"/>
          </a:xfrm>
          <a:prstGeom prst="line">
            <a:avLst/>
          </a:prstGeom>
          <a:noFill/>
          <a:ln w="76200" cap="rnd">
            <a:solidFill>
              <a:srgbClr val="99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17863" name="Oval 39"/>
          <p:cNvSpPr>
            <a:spLocks noChangeArrowheads="1"/>
          </p:cNvSpPr>
          <p:nvPr/>
        </p:nvSpPr>
        <p:spPr bwMode="auto">
          <a:xfrm>
            <a:off x="5257123" y="1227455"/>
            <a:ext cx="550800" cy="550800"/>
          </a:xfrm>
          <a:prstGeom prst="ellipse">
            <a:avLst/>
          </a:prstGeom>
          <a:solidFill>
            <a:srgbClr val="FFFF99"/>
          </a:solidFill>
          <a:ln w="57150" cap="sq">
            <a:solidFill>
              <a:srgbClr val="993300"/>
            </a:solidFill>
            <a:round/>
            <a:headEnd type="none" w="sm" len="sm"/>
            <a:tailEnd type="none" w="sm" len="sm"/>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r>
              <a:rPr kumimoji="1" lang="en-US" altLang="zh-CN" sz="2600" b="1" dirty="0">
                <a:solidFill>
                  <a:schemeClr val="bg2">
                    <a:lumMod val="10000"/>
                  </a:schemeClr>
                </a:solidFill>
                <a:latin typeface="Verdana" pitchFamily="34" charset="0"/>
                <a:ea typeface="宋体" charset="-122"/>
              </a:rPr>
              <a:t>B</a:t>
            </a:r>
          </a:p>
        </p:txBody>
      </p:sp>
      <p:sp>
        <p:nvSpPr>
          <p:cNvPr id="717864" name="Line 40"/>
          <p:cNvSpPr>
            <a:spLocks noChangeShapeType="1"/>
          </p:cNvSpPr>
          <p:nvPr/>
        </p:nvSpPr>
        <p:spPr bwMode="auto">
          <a:xfrm flipV="1">
            <a:off x="2358390" y="3180720"/>
            <a:ext cx="1440000" cy="720000"/>
          </a:xfrm>
          <a:prstGeom prst="line">
            <a:avLst/>
          </a:prstGeom>
          <a:noFill/>
          <a:ln w="76200" cap="rnd">
            <a:solidFill>
              <a:srgbClr val="99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17865" name="Oval 41"/>
          <p:cNvSpPr>
            <a:spLocks noChangeArrowheads="1"/>
          </p:cNvSpPr>
          <p:nvPr/>
        </p:nvSpPr>
        <p:spPr bwMode="auto">
          <a:xfrm>
            <a:off x="1828076" y="3742055"/>
            <a:ext cx="550800" cy="550800"/>
          </a:xfrm>
          <a:prstGeom prst="ellipse">
            <a:avLst/>
          </a:prstGeom>
          <a:solidFill>
            <a:srgbClr val="FFFF99"/>
          </a:solidFill>
          <a:ln w="57150" cap="sq">
            <a:solidFill>
              <a:srgbClr val="993300"/>
            </a:solidFill>
            <a:round/>
            <a:headEnd type="none" w="sm" len="sm"/>
            <a:tailEnd type="none" w="sm" len="sm"/>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r>
              <a:rPr kumimoji="1" lang="en-US" altLang="zh-CN" sz="2600" b="1" dirty="0">
                <a:solidFill>
                  <a:schemeClr val="bg2">
                    <a:lumMod val="10000"/>
                  </a:schemeClr>
                </a:solidFill>
                <a:latin typeface="Verdana" pitchFamily="34" charset="0"/>
                <a:ea typeface="宋体" charset="-122"/>
              </a:rPr>
              <a:t>G</a:t>
            </a:r>
          </a:p>
        </p:txBody>
      </p:sp>
      <p:sp>
        <p:nvSpPr>
          <p:cNvPr id="717866" name="Line 42"/>
          <p:cNvSpPr>
            <a:spLocks noChangeShapeType="1"/>
          </p:cNvSpPr>
          <p:nvPr/>
        </p:nvSpPr>
        <p:spPr bwMode="auto">
          <a:xfrm flipH="1">
            <a:off x="4669790" y="4225776"/>
            <a:ext cx="864000" cy="792000"/>
          </a:xfrm>
          <a:prstGeom prst="line">
            <a:avLst/>
          </a:prstGeom>
          <a:noFill/>
          <a:ln w="76200" cap="rnd">
            <a:solidFill>
              <a:srgbClr val="99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17867" name="Oval 43"/>
          <p:cNvSpPr>
            <a:spLocks noChangeArrowheads="1"/>
          </p:cNvSpPr>
          <p:nvPr/>
        </p:nvSpPr>
        <p:spPr bwMode="auto">
          <a:xfrm>
            <a:off x="4114123" y="4885055"/>
            <a:ext cx="550800" cy="550800"/>
          </a:xfrm>
          <a:prstGeom prst="ellipse">
            <a:avLst/>
          </a:prstGeom>
          <a:solidFill>
            <a:srgbClr val="FFFF99"/>
          </a:solidFill>
          <a:ln w="57150" cap="sq">
            <a:solidFill>
              <a:srgbClr val="800000"/>
            </a:solidFill>
            <a:round/>
            <a:headEnd type="none" w="sm" len="sm"/>
            <a:tailEnd type="none" w="sm" len="sm"/>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r>
              <a:rPr kumimoji="1" lang="en-US" altLang="zh-CN" sz="2600" b="1" dirty="0">
                <a:solidFill>
                  <a:schemeClr val="bg2">
                    <a:lumMod val="10000"/>
                  </a:schemeClr>
                </a:solidFill>
                <a:latin typeface="Verdana" pitchFamily="34" charset="0"/>
                <a:ea typeface="宋体" charset="-122"/>
              </a:rPr>
              <a:t>F</a:t>
            </a:r>
          </a:p>
        </p:txBody>
      </p:sp>
      <p:sp>
        <p:nvSpPr>
          <p:cNvPr id="717868" name="Text Box 44"/>
          <p:cNvSpPr txBox="1">
            <a:spLocks noChangeArrowheads="1"/>
          </p:cNvSpPr>
          <p:nvPr/>
        </p:nvSpPr>
        <p:spPr bwMode="auto">
          <a:xfrm>
            <a:off x="5761355" y="2307352"/>
            <a:ext cx="38504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dirty="0">
                <a:solidFill>
                  <a:srgbClr val="0000FF"/>
                </a:solidFill>
                <a:latin typeface="Verdana" pitchFamily="34" charset="0"/>
                <a:ea typeface="宋体" charset="-122"/>
              </a:rPr>
              <a:t>7</a:t>
            </a:r>
          </a:p>
        </p:txBody>
      </p:sp>
      <p:sp>
        <p:nvSpPr>
          <p:cNvPr id="717869" name="Text Box 45"/>
          <p:cNvSpPr txBox="1">
            <a:spLocks noChangeArrowheads="1"/>
          </p:cNvSpPr>
          <p:nvPr/>
        </p:nvSpPr>
        <p:spPr bwMode="auto">
          <a:xfrm>
            <a:off x="3414738" y="1989138"/>
            <a:ext cx="58541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dirty="0">
                <a:solidFill>
                  <a:srgbClr val="FF0000"/>
                </a:solidFill>
                <a:latin typeface="Verdana" pitchFamily="34" charset="0"/>
                <a:ea typeface="宋体" charset="-122"/>
              </a:rPr>
              <a:t>14</a:t>
            </a:r>
          </a:p>
        </p:txBody>
      </p:sp>
      <p:sp>
        <p:nvSpPr>
          <p:cNvPr id="717870" name="Text Box 46"/>
          <p:cNvSpPr txBox="1">
            <a:spLocks noChangeArrowheads="1"/>
          </p:cNvSpPr>
          <p:nvPr/>
        </p:nvSpPr>
        <p:spPr bwMode="auto">
          <a:xfrm>
            <a:off x="4765700" y="3073400"/>
            <a:ext cx="38504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dirty="0">
                <a:solidFill>
                  <a:srgbClr val="FF0000"/>
                </a:solidFill>
                <a:latin typeface="Verdana" pitchFamily="34" charset="0"/>
                <a:ea typeface="宋体" charset="-122"/>
              </a:rPr>
              <a:t>8</a:t>
            </a:r>
            <a:endParaRPr kumimoji="1" lang="en-US" altLang="zh-CN" sz="2200" b="1" dirty="0">
              <a:latin typeface="Verdana" pitchFamily="34" charset="0"/>
              <a:ea typeface="宋体" charset="-122"/>
            </a:endParaRPr>
          </a:p>
        </p:txBody>
      </p:sp>
      <p:sp>
        <p:nvSpPr>
          <p:cNvPr id="717871" name="Text Box 47"/>
          <p:cNvSpPr txBox="1">
            <a:spLocks noChangeArrowheads="1"/>
          </p:cNvSpPr>
          <p:nvPr/>
        </p:nvSpPr>
        <p:spPr bwMode="auto">
          <a:xfrm>
            <a:off x="6205563" y="1412875"/>
            <a:ext cx="38504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dirty="0">
                <a:solidFill>
                  <a:srgbClr val="FF0000"/>
                </a:solidFill>
                <a:latin typeface="Verdana" pitchFamily="34" charset="0"/>
                <a:ea typeface="宋体" charset="-122"/>
              </a:rPr>
              <a:t>5</a:t>
            </a:r>
            <a:endParaRPr kumimoji="1" lang="en-US" altLang="zh-CN" sz="2200" b="1" dirty="0">
              <a:solidFill>
                <a:schemeClr val="tx2"/>
              </a:solidFill>
              <a:latin typeface="Verdana" pitchFamily="34" charset="0"/>
              <a:ea typeface="宋体" charset="-122"/>
            </a:endParaRPr>
          </a:p>
        </p:txBody>
      </p:sp>
      <p:sp>
        <p:nvSpPr>
          <p:cNvPr id="717872" name="Text Box 48"/>
          <p:cNvSpPr txBox="1">
            <a:spLocks noChangeArrowheads="1"/>
          </p:cNvSpPr>
          <p:nvPr/>
        </p:nvSpPr>
        <p:spPr bwMode="auto">
          <a:xfrm>
            <a:off x="6421463" y="3273425"/>
            <a:ext cx="38504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dirty="0">
                <a:solidFill>
                  <a:srgbClr val="FF0000"/>
                </a:solidFill>
                <a:latin typeface="Verdana" pitchFamily="34" charset="0"/>
                <a:ea typeface="宋体" charset="-122"/>
              </a:rPr>
              <a:t>3</a:t>
            </a:r>
            <a:endParaRPr kumimoji="1" lang="en-US" altLang="zh-CN" sz="2200" b="1" dirty="0">
              <a:latin typeface="Verdana" pitchFamily="34" charset="0"/>
              <a:ea typeface="宋体" charset="-122"/>
            </a:endParaRPr>
          </a:p>
        </p:txBody>
      </p:sp>
      <p:sp>
        <p:nvSpPr>
          <p:cNvPr id="717873" name="Text Box 49"/>
          <p:cNvSpPr txBox="1">
            <a:spLocks noChangeArrowheads="1"/>
          </p:cNvSpPr>
          <p:nvPr/>
        </p:nvSpPr>
        <p:spPr bwMode="auto">
          <a:xfrm>
            <a:off x="2771800" y="3068960"/>
            <a:ext cx="58541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dirty="0">
                <a:solidFill>
                  <a:srgbClr val="FF0000"/>
                </a:solidFill>
                <a:latin typeface="Verdana" pitchFamily="34" charset="0"/>
                <a:ea typeface="宋体" charset="-122"/>
              </a:rPr>
              <a:t>16</a:t>
            </a:r>
          </a:p>
        </p:txBody>
      </p:sp>
      <p:sp>
        <p:nvSpPr>
          <p:cNvPr id="717874" name="Text Box 50"/>
          <p:cNvSpPr txBox="1">
            <a:spLocks noChangeArrowheads="1"/>
          </p:cNvSpPr>
          <p:nvPr/>
        </p:nvSpPr>
        <p:spPr bwMode="auto">
          <a:xfrm>
            <a:off x="4999063" y="4625975"/>
            <a:ext cx="58541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dirty="0">
                <a:solidFill>
                  <a:srgbClr val="FF0000"/>
                </a:solidFill>
                <a:latin typeface="Verdana" pitchFamily="34" charset="0"/>
                <a:ea typeface="宋体" charset="-122"/>
              </a:rPr>
              <a:t>21</a:t>
            </a:r>
            <a:endParaRPr kumimoji="1" lang="en-US" altLang="zh-CN" sz="2200" b="1" dirty="0">
              <a:latin typeface="Verdana" pitchFamily="34" charset="0"/>
              <a:ea typeface="宋体" charset="-122"/>
            </a:endParaRPr>
          </a:p>
        </p:txBody>
      </p:sp>
      <p:sp>
        <p:nvSpPr>
          <p:cNvPr id="717877" name="Oval 53"/>
          <p:cNvSpPr>
            <a:spLocks noChangeArrowheads="1"/>
          </p:cNvSpPr>
          <p:nvPr/>
        </p:nvSpPr>
        <p:spPr bwMode="auto">
          <a:xfrm>
            <a:off x="6981148" y="2060893"/>
            <a:ext cx="550800" cy="550800"/>
          </a:xfrm>
          <a:prstGeom prst="ellipse">
            <a:avLst/>
          </a:prstGeom>
          <a:solidFill>
            <a:srgbClr val="FFFF99"/>
          </a:solidFill>
          <a:ln w="57150" cap="sq">
            <a:solidFill>
              <a:srgbClr val="993300"/>
            </a:solidFill>
            <a:round/>
            <a:headEnd type="none" w="sm" len="sm"/>
            <a:tailEnd type="none" w="sm" len="sm"/>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r>
              <a:rPr kumimoji="1" lang="en-US" altLang="zh-CN" sz="2600" b="1" dirty="0">
                <a:solidFill>
                  <a:schemeClr val="bg2">
                    <a:lumMod val="10000"/>
                  </a:schemeClr>
                </a:solidFill>
                <a:latin typeface="Verdana" pitchFamily="34" charset="0"/>
                <a:ea typeface="宋体" charset="-122"/>
              </a:rPr>
              <a:t>C</a:t>
            </a:r>
          </a:p>
        </p:txBody>
      </p:sp>
      <p:sp>
        <p:nvSpPr>
          <p:cNvPr id="717878" name="Oval 54"/>
          <p:cNvSpPr>
            <a:spLocks noChangeArrowheads="1"/>
          </p:cNvSpPr>
          <p:nvPr/>
        </p:nvSpPr>
        <p:spPr bwMode="auto">
          <a:xfrm>
            <a:off x="3812498" y="2822893"/>
            <a:ext cx="550800" cy="550800"/>
          </a:xfrm>
          <a:prstGeom prst="ellipse">
            <a:avLst/>
          </a:prstGeom>
          <a:solidFill>
            <a:srgbClr val="FFFF99"/>
          </a:solidFill>
          <a:ln w="57150" cap="sq">
            <a:solidFill>
              <a:srgbClr val="993300"/>
            </a:solidFill>
            <a:round/>
            <a:headEnd type="none" w="sm" len="sm"/>
            <a:tailEnd type="none" w="sm" len="sm"/>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r>
              <a:rPr kumimoji="1" lang="en-US" altLang="zh-CN" sz="2600" b="1" dirty="0">
                <a:solidFill>
                  <a:schemeClr val="bg2">
                    <a:lumMod val="10000"/>
                  </a:schemeClr>
                </a:solidFill>
                <a:latin typeface="Verdana" pitchFamily="34" charset="0"/>
                <a:ea typeface="宋体" charset="-122"/>
              </a:rPr>
              <a:t>E</a:t>
            </a:r>
          </a:p>
        </p:txBody>
      </p:sp>
      <p:sp>
        <p:nvSpPr>
          <p:cNvPr id="717879" name="Oval 55"/>
          <p:cNvSpPr>
            <a:spLocks noChangeArrowheads="1"/>
          </p:cNvSpPr>
          <p:nvPr/>
        </p:nvSpPr>
        <p:spPr bwMode="auto">
          <a:xfrm>
            <a:off x="5468261" y="3716655"/>
            <a:ext cx="550800" cy="550800"/>
          </a:xfrm>
          <a:prstGeom prst="ellipse">
            <a:avLst/>
          </a:prstGeom>
          <a:solidFill>
            <a:srgbClr val="FFFF99"/>
          </a:solidFill>
          <a:ln w="57150" cap="sq">
            <a:solidFill>
              <a:srgbClr val="993300"/>
            </a:solidFill>
            <a:round/>
            <a:headEnd type="none" w="sm" len="sm"/>
            <a:tailEnd type="none" w="sm" len="sm"/>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36000" anchor="ctr"/>
          <a:lstStyle/>
          <a:p>
            <a:pPr algn="ctr"/>
            <a:r>
              <a:rPr kumimoji="1" lang="en-US" altLang="zh-CN" sz="2600" b="1" dirty="0">
                <a:solidFill>
                  <a:schemeClr val="bg2">
                    <a:lumMod val="10000"/>
                  </a:schemeClr>
                </a:solidFill>
                <a:latin typeface="Verdana" pitchFamily="34" charset="0"/>
                <a:ea typeface="宋体" charset="-122"/>
              </a:rPr>
              <a:t>D</a:t>
            </a:r>
          </a:p>
        </p:txBody>
      </p:sp>
      <p:sp>
        <p:nvSpPr>
          <p:cNvPr id="52"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defRPr/>
            </a:pPr>
            <a:r>
              <a:rPr lang="en-US" altLang="zh-CN" sz="3200" b="0" dirty="0" err="1">
                <a:solidFill>
                  <a:schemeClr val="bg2">
                    <a:lumMod val="10000"/>
                  </a:schemeClr>
                </a:solidFill>
                <a:cs typeface="+mn-cs"/>
              </a:rPr>
              <a:t>Kruskal</a:t>
            </a:r>
            <a:r>
              <a:rPr lang="zh-CN" altLang="en-US" sz="3200" b="0" dirty="0">
                <a:solidFill>
                  <a:schemeClr val="bg2">
                    <a:lumMod val="10000"/>
                  </a:schemeClr>
                </a:solidFill>
                <a:cs typeface="+mn-cs"/>
              </a:rPr>
              <a:t>算法</a:t>
            </a:r>
          </a:p>
        </p:txBody>
      </p:sp>
      <p:sp>
        <p:nvSpPr>
          <p:cNvPr id="54" name="Text Box 51"/>
          <p:cNvSpPr txBox="1">
            <a:spLocks noChangeArrowheads="1"/>
          </p:cNvSpPr>
          <p:nvPr/>
        </p:nvSpPr>
        <p:spPr bwMode="auto">
          <a:xfrm>
            <a:off x="5807923" y="6095898"/>
            <a:ext cx="3205515" cy="623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50000"/>
              </a:lnSpc>
              <a:spcBef>
                <a:spcPts val="1200"/>
              </a:spcBef>
            </a:pPr>
            <a:r>
              <a:rPr kumimoji="1" lang="zh-CN" altLang="en-US" sz="2400" b="1" dirty="0">
                <a:solidFill>
                  <a:schemeClr val="bg2">
                    <a:lumMod val="10000"/>
                  </a:schemeClr>
                </a:solidFill>
                <a:latin typeface="Verdana" panose="020B0604030504040204" pitchFamily="34" charset="0"/>
                <a:ea typeface="微软雅黑" panose="020B0503020204020204" pitchFamily="34" charset="-122"/>
              </a:rPr>
              <a:t>生成树</a:t>
            </a:r>
            <a:r>
              <a:rPr kumimoji="1" lang="zh-CN" altLang="en-US" sz="2400" b="1">
                <a:solidFill>
                  <a:schemeClr val="bg2">
                    <a:lumMod val="10000"/>
                  </a:schemeClr>
                </a:solidFill>
                <a:latin typeface="Verdana" panose="020B0604030504040204" pitchFamily="34" charset="0"/>
                <a:ea typeface="微软雅黑" panose="020B0503020204020204" pitchFamily="34" charset="-122"/>
              </a:rPr>
              <a:t>代价 </a:t>
            </a:r>
            <a:r>
              <a:rPr kumimoji="1" lang="en-US" altLang="zh-CN" sz="2400" b="1">
                <a:solidFill>
                  <a:schemeClr val="bg2">
                    <a:lumMod val="10000"/>
                  </a:schemeClr>
                </a:solidFill>
                <a:latin typeface="Verdana" panose="020B0604030504040204" pitchFamily="34" charset="0"/>
                <a:ea typeface="微软雅黑" panose="020B0503020204020204" pitchFamily="34" charset="-122"/>
              </a:rPr>
              <a:t>= 67</a:t>
            </a:r>
            <a:endParaRPr kumimoji="1" lang="zh-CN" altLang="en-US" sz="2400" b="1" dirty="0">
              <a:solidFill>
                <a:schemeClr val="bg2">
                  <a:lumMod val="10000"/>
                </a:schemeClr>
              </a:solidFill>
              <a:latin typeface="Verdana" panose="020B0604030504040204" pitchFamily="34" charset="0"/>
              <a:ea typeface="微软雅黑" panose="020B0503020204020204" pitchFamily="34" charset="-122"/>
            </a:endParaRPr>
          </a:p>
        </p:txBody>
      </p:sp>
      <p:grpSp>
        <p:nvGrpSpPr>
          <p:cNvPr id="56" name="Group 52"/>
          <p:cNvGrpSpPr>
            <a:grpSpLocks/>
          </p:cNvGrpSpPr>
          <p:nvPr/>
        </p:nvGrpSpPr>
        <p:grpSpPr bwMode="auto">
          <a:xfrm rot="2856411">
            <a:off x="5400675" y="2744788"/>
            <a:ext cx="503238" cy="576262"/>
            <a:chOff x="4105" y="3656"/>
            <a:chExt cx="363" cy="363"/>
          </a:xfrm>
        </p:grpSpPr>
        <p:sp>
          <p:nvSpPr>
            <p:cNvPr id="57" name="Line 53"/>
            <p:cNvSpPr>
              <a:spLocks noChangeShapeType="1"/>
            </p:cNvSpPr>
            <p:nvPr/>
          </p:nvSpPr>
          <p:spPr bwMode="auto">
            <a:xfrm>
              <a:off x="4105" y="3837"/>
              <a:ext cx="363" cy="0"/>
            </a:xfrm>
            <a:prstGeom prst="line">
              <a:avLst/>
            </a:prstGeom>
            <a:noFill/>
            <a:ln w="7620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8" name="Line 54"/>
            <p:cNvSpPr>
              <a:spLocks noChangeShapeType="1"/>
            </p:cNvSpPr>
            <p:nvPr/>
          </p:nvSpPr>
          <p:spPr bwMode="auto">
            <a:xfrm rot="16200000" flipV="1">
              <a:off x="4105" y="3838"/>
              <a:ext cx="363" cy="0"/>
            </a:xfrm>
            <a:prstGeom prst="line">
              <a:avLst/>
            </a:prstGeom>
            <a:noFill/>
            <a:ln w="7620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59" name="Group 55"/>
          <p:cNvGrpSpPr>
            <a:grpSpLocks/>
          </p:cNvGrpSpPr>
          <p:nvPr/>
        </p:nvGrpSpPr>
        <p:grpSpPr bwMode="auto">
          <a:xfrm rot="5400000">
            <a:off x="4320480" y="2282706"/>
            <a:ext cx="503238" cy="576262"/>
            <a:chOff x="4105" y="3656"/>
            <a:chExt cx="363" cy="363"/>
          </a:xfrm>
        </p:grpSpPr>
        <p:sp>
          <p:nvSpPr>
            <p:cNvPr id="60" name="Line 56"/>
            <p:cNvSpPr>
              <a:spLocks noChangeShapeType="1"/>
            </p:cNvSpPr>
            <p:nvPr/>
          </p:nvSpPr>
          <p:spPr bwMode="auto">
            <a:xfrm>
              <a:off x="4105" y="3837"/>
              <a:ext cx="363" cy="0"/>
            </a:xfrm>
            <a:prstGeom prst="line">
              <a:avLst/>
            </a:prstGeom>
            <a:noFill/>
            <a:ln w="7620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1" name="Line 57"/>
            <p:cNvSpPr>
              <a:spLocks noChangeShapeType="1"/>
            </p:cNvSpPr>
            <p:nvPr/>
          </p:nvSpPr>
          <p:spPr bwMode="auto">
            <a:xfrm rot="16200000" flipV="1">
              <a:off x="4105" y="3838"/>
              <a:ext cx="363" cy="0"/>
            </a:xfrm>
            <a:prstGeom prst="line">
              <a:avLst/>
            </a:prstGeom>
            <a:noFill/>
            <a:ln w="7620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62" name="Oval 58"/>
          <p:cNvSpPr>
            <a:spLocks noChangeArrowheads="1"/>
          </p:cNvSpPr>
          <p:nvPr/>
        </p:nvSpPr>
        <p:spPr bwMode="auto">
          <a:xfrm>
            <a:off x="5683250" y="2266315"/>
            <a:ext cx="574675" cy="517525"/>
          </a:xfrm>
          <a:prstGeom prst="ellipse">
            <a:avLst/>
          </a:prstGeom>
          <a:noFill/>
          <a:ln w="57150">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63" name="Oval 59"/>
          <p:cNvSpPr>
            <a:spLocks noChangeArrowheads="1"/>
          </p:cNvSpPr>
          <p:nvPr/>
        </p:nvSpPr>
        <p:spPr bwMode="auto">
          <a:xfrm>
            <a:off x="4336733" y="1749187"/>
            <a:ext cx="574675" cy="517525"/>
          </a:xfrm>
          <a:prstGeom prst="ellipse">
            <a:avLst/>
          </a:prstGeom>
          <a:noFill/>
          <a:ln w="57150">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64" name="Group 55"/>
          <p:cNvGrpSpPr>
            <a:grpSpLocks/>
          </p:cNvGrpSpPr>
          <p:nvPr/>
        </p:nvGrpSpPr>
        <p:grpSpPr bwMode="auto">
          <a:xfrm rot="8813352">
            <a:off x="2222783" y="2041247"/>
            <a:ext cx="503238" cy="576262"/>
            <a:chOff x="4105" y="3656"/>
            <a:chExt cx="363" cy="363"/>
          </a:xfrm>
        </p:grpSpPr>
        <p:sp>
          <p:nvSpPr>
            <p:cNvPr id="65" name="Line 56"/>
            <p:cNvSpPr>
              <a:spLocks noChangeShapeType="1"/>
            </p:cNvSpPr>
            <p:nvPr/>
          </p:nvSpPr>
          <p:spPr bwMode="auto">
            <a:xfrm>
              <a:off x="4105" y="3837"/>
              <a:ext cx="363" cy="0"/>
            </a:xfrm>
            <a:prstGeom prst="line">
              <a:avLst/>
            </a:prstGeom>
            <a:noFill/>
            <a:ln w="7620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6" name="Line 57"/>
            <p:cNvSpPr>
              <a:spLocks noChangeShapeType="1"/>
            </p:cNvSpPr>
            <p:nvPr/>
          </p:nvSpPr>
          <p:spPr bwMode="auto">
            <a:xfrm rot="16200000" flipV="1">
              <a:off x="4105" y="3838"/>
              <a:ext cx="363" cy="0"/>
            </a:xfrm>
            <a:prstGeom prst="line">
              <a:avLst/>
            </a:prstGeom>
            <a:noFill/>
            <a:ln w="7620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grpSp>
        <p:nvGrpSpPr>
          <p:cNvPr id="67" name="Group 55"/>
          <p:cNvGrpSpPr>
            <a:grpSpLocks/>
          </p:cNvGrpSpPr>
          <p:nvPr/>
        </p:nvGrpSpPr>
        <p:grpSpPr bwMode="auto">
          <a:xfrm rot="13673213">
            <a:off x="3983236" y="1240235"/>
            <a:ext cx="503238" cy="576262"/>
            <a:chOff x="4105" y="3656"/>
            <a:chExt cx="363" cy="363"/>
          </a:xfrm>
        </p:grpSpPr>
        <p:sp>
          <p:nvSpPr>
            <p:cNvPr id="68" name="Line 56"/>
            <p:cNvSpPr>
              <a:spLocks noChangeShapeType="1"/>
            </p:cNvSpPr>
            <p:nvPr/>
          </p:nvSpPr>
          <p:spPr bwMode="auto">
            <a:xfrm>
              <a:off x="4105" y="3837"/>
              <a:ext cx="363" cy="0"/>
            </a:xfrm>
            <a:prstGeom prst="line">
              <a:avLst/>
            </a:prstGeom>
            <a:noFill/>
            <a:ln w="7620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9" name="Line 57"/>
            <p:cNvSpPr>
              <a:spLocks noChangeShapeType="1"/>
            </p:cNvSpPr>
            <p:nvPr/>
          </p:nvSpPr>
          <p:spPr bwMode="auto">
            <a:xfrm rot="16200000" flipV="1">
              <a:off x="4105" y="3838"/>
              <a:ext cx="363" cy="0"/>
            </a:xfrm>
            <a:prstGeom prst="line">
              <a:avLst/>
            </a:prstGeom>
            <a:noFill/>
            <a:ln w="76200" cap="rnd">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70" name="Oval 58"/>
          <p:cNvSpPr>
            <a:spLocks noChangeArrowheads="1"/>
          </p:cNvSpPr>
          <p:nvPr/>
        </p:nvSpPr>
        <p:spPr bwMode="auto">
          <a:xfrm>
            <a:off x="1763147" y="2487813"/>
            <a:ext cx="574675" cy="517525"/>
          </a:xfrm>
          <a:prstGeom prst="ellipse">
            <a:avLst/>
          </a:prstGeom>
          <a:noFill/>
          <a:ln w="57150">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1" name="Oval 58"/>
          <p:cNvSpPr>
            <a:spLocks noChangeArrowheads="1"/>
          </p:cNvSpPr>
          <p:nvPr/>
        </p:nvSpPr>
        <p:spPr bwMode="auto">
          <a:xfrm>
            <a:off x="3449137" y="949360"/>
            <a:ext cx="574675" cy="517525"/>
          </a:xfrm>
          <a:prstGeom prst="ellipse">
            <a:avLst/>
          </a:prstGeom>
          <a:noFill/>
          <a:ln w="57150">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72" name="矩形 71"/>
          <p:cNvSpPr/>
          <p:nvPr/>
        </p:nvSpPr>
        <p:spPr>
          <a:xfrm>
            <a:off x="40010" y="5589240"/>
            <a:ext cx="5972150" cy="576064"/>
          </a:xfrm>
          <a:prstGeom prst="rect">
            <a:avLst/>
          </a:prstGeom>
        </p:spPr>
        <p:txBody>
          <a:bodyPr wrap="none">
            <a:noAutofit/>
          </a:bodyPr>
          <a:lstStyle/>
          <a:p>
            <a:r>
              <a:rPr kumimoji="1" lang="zh-CN" altLang="en-US" sz="2400" b="1" dirty="0">
                <a:solidFill>
                  <a:schemeClr val="bg2">
                    <a:lumMod val="10000"/>
                  </a:schemeClr>
                </a:solidFill>
                <a:latin typeface="Verdana" pitchFamily="34" charset="0"/>
                <a:ea typeface="微软雅黑" panose="020B0503020204020204" pitchFamily="34" charset="-122"/>
              </a:rPr>
              <a:t>提示：顶点</a:t>
            </a:r>
            <a:r>
              <a:rPr kumimoji="1" lang="en-US" altLang="zh-CN" sz="2400" b="1" dirty="0">
                <a:solidFill>
                  <a:schemeClr val="bg2">
                    <a:lumMod val="10000"/>
                  </a:schemeClr>
                </a:solidFill>
                <a:latin typeface="Verdana" pitchFamily="34" charset="0"/>
                <a:ea typeface="微软雅黑" panose="020B0503020204020204" pitchFamily="34" charset="-122"/>
              </a:rPr>
              <a:t>u</a:t>
            </a:r>
            <a:r>
              <a:rPr kumimoji="1" lang="zh-CN" altLang="en-US" sz="2400" b="1" dirty="0">
                <a:solidFill>
                  <a:schemeClr val="bg2">
                    <a:lumMod val="10000"/>
                  </a:schemeClr>
                </a:solidFill>
                <a:latin typeface="Verdana" pitchFamily="34" charset="0"/>
                <a:ea typeface="微软雅黑" panose="020B0503020204020204" pitchFamily="34" charset="-122"/>
              </a:rPr>
              <a:t>和顶点</a:t>
            </a:r>
            <a:r>
              <a:rPr kumimoji="1" lang="en-US" altLang="zh-CN" sz="2400" b="1" dirty="0">
                <a:solidFill>
                  <a:schemeClr val="bg2">
                    <a:lumMod val="10000"/>
                  </a:schemeClr>
                </a:solidFill>
                <a:latin typeface="Verdana" pitchFamily="34" charset="0"/>
                <a:ea typeface="微软雅黑" panose="020B0503020204020204" pitchFamily="34" charset="-122"/>
              </a:rPr>
              <a:t>v</a:t>
            </a:r>
            <a:r>
              <a:rPr kumimoji="1" lang="zh-CN" altLang="en-US" sz="2400" b="1" dirty="0">
                <a:solidFill>
                  <a:schemeClr val="bg2">
                    <a:lumMod val="10000"/>
                  </a:schemeClr>
                </a:solidFill>
                <a:latin typeface="Verdana" pitchFamily="34" charset="0"/>
                <a:ea typeface="微软雅黑" panose="020B0503020204020204" pitchFamily="34" charset="-122"/>
              </a:rPr>
              <a:t>来自不同的连通分量</a:t>
            </a:r>
          </a:p>
        </p:txBody>
      </p:sp>
      <p:sp>
        <p:nvSpPr>
          <p:cNvPr id="73" name="矩形 72"/>
          <p:cNvSpPr/>
          <p:nvPr/>
        </p:nvSpPr>
        <p:spPr>
          <a:xfrm>
            <a:off x="5871071" y="5553236"/>
            <a:ext cx="3371123" cy="576064"/>
          </a:xfrm>
          <a:prstGeom prst="rect">
            <a:avLst/>
          </a:prstGeom>
        </p:spPr>
        <p:txBody>
          <a:bodyPr wrap="none">
            <a:noAutofit/>
          </a:bodyPr>
          <a:lstStyle/>
          <a:p>
            <a:pPr algn="ctr"/>
            <a:r>
              <a:rPr kumimoji="1" lang="zh-CN" altLang="en-US" sz="2400" b="1" dirty="0">
                <a:solidFill>
                  <a:srgbClr val="FF0000"/>
                </a:solidFill>
                <a:latin typeface="Verdana" pitchFamily="34" charset="0"/>
                <a:ea typeface="微软雅黑" panose="020B0503020204020204" pitchFamily="34" charset="-122"/>
              </a:rPr>
              <a:t>思考：</a:t>
            </a:r>
            <a:r>
              <a:rPr kumimoji="1" lang="zh-CN" altLang="en-US" sz="2400" b="1">
                <a:solidFill>
                  <a:srgbClr val="FF0000"/>
                </a:solidFill>
                <a:latin typeface="Verdana" pitchFamily="34" charset="0"/>
                <a:ea typeface="微软雅黑" panose="020B0503020204020204" pitchFamily="34" charset="-122"/>
              </a:rPr>
              <a:t>怎样判断环路？</a:t>
            </a:r>
            <a:endParaRPr kumimoji="1" lang="zh-CN" altLang="en-US" sz="2400" b="1" dirty="0">
              <a:solidFill>
                <a:srgbClr val="FF0000"/>
              </a:solidFill>
              <a:latin typeface="Verdana" pitchFamily="34" charset="0"/>
              <a:ea typeface="微软雅黑" panose="020B0503020204020204" pitchFamily="34" charset="-122"/>
            </a:endParaRPr>
          </a:p>
        </p:txBody>
      </p:sp>
      <p:sp>
        <p:nvSpPr>
          <p:cNvPr id="74" name="矩形 73"/>
          <p:cNvSpPr/>
          <p:nvPr/>
        </p:nvSpPr>
        <p:spPr>
          <a:xfrm>
            <a:off x="40010" y="6237312"/>
            <a:ext cx="5972150" cy="576064"/>
          </a:xfrm>
          <a:prstGeom prst="rect">
            <a:avLst/>
          </a:prstGeom>
        </p:spPr>
        <p:txBody>
          <a:bodyPr wrap="none">
            <a:noAutofit/>
          </a:bodyPr>
          <a:lstStyle/>
          <a:p>
            <a:r>
              <a:rPr kumimoji="1" lang="zh-CN" altLang="en-US" sz="2400" b="1" dirty="0">
                <a:solidFill>
                  <a:schemeClr val="bg2">
                    <a:lumMod val="10000"/>
                  </a:schemeClr>
                </a:solidFill>
                <a:latin typeface="Verdana" pitchFamily="34" charset="0"/>
                <a:ea typeface="微软雅黑" panose="020B0503020204020204" pitchFamily="34" charset="-122"/>
              </a:rPr>
              <a:t>方案：为每个连通分量设置一个编号</a:t>
            </a:r>
          </a:p>
        </p:txBody>
      </p:sp>
    </p:spTree>
    <p:extLst>
      <p:ext uri="{BB962C8B-B14F-4D97-AF65-F5344CB8AC3E}">
        <p14:creationId xmlns:p14="http://schemas.microsoft.com/office/powerpoint/2010/main" val="452911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717826"/>
                                        </p:tgtEl>
                                        <p:attrNameLst>
                                          <p:attrName>style.visibility</p:attrName>
                                        </p:attrNameLst>
                                      </p:cBhvr>
                                      <p:to>
                                        <p:strVal val="visible"/>
                                      </p:to>
                                    </p:set>
                                    <p:animEffect transition="in" filter="box(in)">
                                      <p:cBhvr>
                                        <p:cTn id="7" dur="500"/>
                                        <p:tgtEl>
                                          <p:spTgt spid="71782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17827"/>
                                        </p:tgtEl>
                                        <p:attrNameLst>
                                          <p:attrName>style.visibility</p:attrName>
                                        </p:attrNameLst>
                                      </p:cBhvr>
                                      <p:to>
                                        <p:strVal val="visible"/>
                                      </p:to>
                                    </p:set>
                                    <p:animEffect transition="in" filter="box(in)">
                                      <p:cBhvr>
                                        <p:cTn id="10" dur="500"/>
                                        <p:tgtEl>
                                          <p:spTgt spid="71782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17828"/>
                                        </p:tgtEl>
                                        <p:attrNameLst>
                                          <p:attrName>style.visibility</p:attrName>
                                        </p:attrNameLst>
                                      </p:cBhvr>
                                      <p:to>
                                        <p:strVal val="visible"/>
                                      </p:to>
                                    </p:set>
                                    <p:animEffect transition="in" filter="box(in)">
                                      <p:cBhvr>
                                        <p:cTn id="13" dur="500"/>
                                        <p:tgtEl>
                                          <p:spTgt spid="71782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17829"/>
                                        </p:tgtEl>
                                        <p:attrNameLst>
                                          <p:attrName>style.visibility</p:attrName>
                                        </p:attrNameLst>
                                      </p:cBhvr>
                                      <p:to>
                                        <p:strVal val="visible"/>
                                      </p:to>
                                    </p:set>
                                    <p:animEffect transition="in" filter="box(in)">
                                      <p:cBhvr>
                                        <p:cTn id="16" dur="500"/>
                                        <p:tgtEl>
                                          <p:spTgt spid="717829"/>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717830"/>
                                        </p:tgtEl>
                                        <p:attrNameLst>
                                          <p:attrName>style.visibility</p:attrName>
                                        </p:attrNameLst>
                                      </p:cBhvr>
                                      <p:to>
                                        <p:strVal val="visible"/>
                                      </p:to>
                                    </p:set>
                                    <p:animEffect transition="in" filter="box(in)">
                                      <p:cBhvr>
                                        <p:cTn id="19" dur="500"/>
                                        <p:tgtEl>
                                          <p:spTgt spid="717830"/>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717831"/>
                                        </p:tgtEl>
                                        <p:attrNameLst>
                                          <p:attrName>style.visibility</p:attrName>
                                        </p:attrNameLst>
                                      </p:cBhvr>
                                      <p:to>
                                        <p:strVal val="visible"/>
                                      </p:to>
                                    </p:set>
                                    <p:animEffect transition="in" filter="box(in)">
                                      <p:cBhvr>
                                        <p:cTn id="22" dur="500"/>
                                        <p:tgtEl>
                                          <p:spTgt spid="717831"/>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717832"/>
                                        </p:tgtEl>
                                        <p:attrNameLst>
                                          <p:attrName>style.visibility</p:attrName>
                                        </p:attrNameLst>
                                      </p:cBhvr>
                                      <p:to>
                                        <p:strVal val="visible"/>
                                      </p:to>
                                    </p:set>
                                    <p:animEffect transition="in" filter="box(in)">
                                      <p:cBhvr>
                                        <p:cTn id="25" dur="500"/>
                                        <p:tgtEl>
                                          <p:spTgt spid="717832"/>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717833"/>
                                        </p:tgtEl>
                                        <p:attrNameLst>
                                          <p:attrName>style.visibility</p:attrName>
                                        </p:attrNameLst>
                                      </p:cBhvr>
                                      <p:to>
                                        <p:strVal val="visible"/>
                                      </p:to>
                                    </p:set>
                                    <p:animEffect transition="in" filter="box(in)">
                                      <p:cBhvr>
                                        <p:cTn id="28" dur="500"/>
                                        <p:tgtEl>
                                          <p:spTgt spid="717833"/>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717834"/>
                                        </p:tgtEl>
                                        <p:attrNameLst>
                                          <p:attrName>style.visibility</p:attrName>
                                        </p:attrNameLst>
                                      </p:cBhvr>
                                      <p:to>
                                        <p:strVal val="visible"/>
                                      </p:to>
                                    </p:set>
                                    <p:animEffect transition="in" filter="box(in)">
                                      <p:cBhvr>
                                        <p:cTn id="31" dur="500"/>
                                        <p:tgtEl>
                                          <p:spTgt spid="717834"/>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717835"/>
                                        </p:tgtEl>
                                        <p:attrNameLst>
                                          <p:attrName>style.visibility</p:attrName>
                                        </p:attrNameLst>
                                      </p:cBhvr>
                                      <p:to>
                                        <p:strVal val="visible"/>
                                      </p:to>
                                    </p:set>
                                    <p:animEffect transition="in" filter="box(in)">
                                      <p:cBhvr>
                                        <p:cTn id="34" dur="500"/>
                                        <p:tgtEl>
                                          <p:spTgt spid="717835"/>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717836"/>
                                        </p:tgtEl>
                                        <p:attrNameLst>
                                          <p:attrName>style.visibility</p:attrName>
                                        </p:attrNameLst>
                                      </p:cBhvr>
                                      <p:to>
                                        <p:strVal val="visible"/>
                                      </p:to>
                                    </p:set>
                                    <p:animEffect transition="in" filter="box(in)">
                                      <p:cBhvr>
                                        <p:cTn id="37" dur="500"/>
                                        <p:tgtEl>
                                          <p:spTgt spid="717836"/>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717837"/>
                                        </p:tgtEl>
                                        <p:attrNameLst>
                                          <p:attrName>style.visibility</p:attrName>
                                        </p:attrNameLst>
                                      </p:cBhvr>
                                      <p:to>
                                        <p:strVal val="visible"/>
                                      </p:to>
                                    </p:set>
                                    <p:animEffect transition="in" filter="box(in)">
                                      <p:cBhvr>
                                        <p:cTn id="40" dur="500"/>
                                        <p:tgtEl>
                                          <p:spTgt spid="717837"/>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717838"/>
                                        </p:tgtEl>
                                        <p:attrNameLst>
                                          <p:attrName>style.visibility</p:attrName>
                                        </p:attrNameLst>
                                      </p:cBhvr>
                                      <p:to>
                                        <p:strVal val="visible"/>
                                      </p:to>
                                    </p:set>
                                    <p:animEffect transition="in" filter="box(in)">
                                      <p:cBhvr>
                                        <p:cTn id="43" dur="500"/>
                                        <p:tgtEl>
                                          <p:spTgt spid="717838"/>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717839"/>
                                        </p:tgtEl>
                                        <p:attrNameLst>
                                          <p:attrName>style.visibility</p:attrName>
                                        </p:attrNameLst>
                                      </p:cBhvr>
                                      <p:to>
                                        <p:strVal val="visible"/>
                                      </p:to>
                                    </p:set>
                                    <p:animEffect transition="in" filter="box(in)">
                                      <p:cBhvr>
                                        <p:cTn id="46" dur="500"/>
                                        <p:tgtEl>
                                          <p:spTgt spid="717839"/>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717840"/>
                                        </p:tgtEl>
                                        <p:attrNameLst>
                                          <p:attrName>style.visibility</p:attrName>
                                        </p:attrNameLst>
                                      </p:cBhvr>
                                      <p:to>
                                        <p:strVal val="visible"/>
                                      </p:to>
                                    </p:set>
                                    <p:animEffect transition="in" filter="box(in)">
                                      <p:cBhvr>
                                        <p:cTn id="49" dur="500"/>
                                        <p:tgtEl>
                                          <p:spTgt spid="717840"/>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717841"/>
                                        </p:tgtEl>
                                        <p:attrNameLst>
                                          <p:attrName>style.visibility</p:attrName>
                                        </p:attrNameLst>
                                      </p:cBhvr>
                                      <p:to>
                                        <p:strVal val="visible"/>
                                      </p:to>
                                    </p:set>
                                    <p:animEffect transition="in" filter="box(in)">
                                      <p:cBhvr>
                                        <p:cTn id="52" dur="500"/>
                                        <p:tgtEl>
                                          <p:spTgt spid="717841"/>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717842"/>
                                        </p:tgtEl>
                                        <p:attrNameLst>
                                          <p:attrName>style.visibility</p:attrName>
                                        </p:attrNameLst>
                                      </p:cBhvr>
                                      <p:to>
                                        <p:strVal val="visible"/>
                                      </p:to>
                                    </p:set>
                                    <p:animEffect transition="in" filter="box(in)">
                                      <p:cBhvr>
                                        <p:cTn id="55" dur="500"/>
                                        <p:tgtEl>
                                          <p:spTgt spid="717842"/>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717843"/>
                                        </p:tgtEl>
                                        <p:attrNameLst>
                                          <p:attrName>style.visibility</p:attrName>
                                        </p:attrNameLst>
                                      </p:cBhvr>
                                      <p:to>
                                        <p:strVal val="visible"/>
                                      </p:to>
                                    </p:set>
                                    <p:animEffect transition="in" filter="box(in)">
                                      <p:cBhvr>
                                        <p:cTn id="58" dur="500"/>
                                        <p:tgtEl>
                                          <p:spTgt spid="717843"/>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717845"/>
                                        </p:tgtEl>
                                        <p:attrNameLst>
                                          <p:attrName>style.visibility</p:attrName>
                                        </p:attrNameLst>
                                      </p:cBhvr>
                                      <p:to>
                                        <p:strVal val="visible"/>
                                      </p:to>
                                    </p:set>
                                    <p:animEffect transition="in" filter="box(in)">
                                      <p:cBhvr>
                                        <p:cTn id="61" dur="500"/>
                                        <p:tgtEl>
                                          <p:spTgt spid="717845"/>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717846"/>
                                        </p:tgtEl>
                                        <p:attrNameLst>
                                          <p:attrName>style.visibility</p:attrName>
                                        </p:attrNameLst>
                                      </p:cBhvr>
                                      <p:to>
                                        <p:strVal val="visible"/>
                                      </p:to>
                                    </p:set>
                                    <p:animEffect transition="in" filter="box(in)">
                                      <p:cBhvr>
                                        <p:cTn id="64" dur="500"/>
                                        <p:tgtEl>
                                          <p:spTgt spid="717846"/>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717847"/>
                                        </p:tgtEl>
                                        <p:attrNameLst>
                                          <p:attrName>style.visibility</p:attrName>
                                        </p:attrNameLst>
                                      </p:cBhvr>
                                      <p:to>
                                        <p:strVal val="visible"/>
                                      </p:to>
                                    </p:set>
                                    <p:animEffect transition="in" filter="box(in)">
                                      <p:cBhvr>
                                        <p:cTn id="67" dur="500"/>
                                        <p:tgtEl>
                                          <p:spTgt spid="717847"/>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717848"/>
                                        </p:tgtEl>
                                        <p:attrNameLst>
                                          <p:attrName>style.visibility</p:attrName>
                                        </p:attrNameLst>
                                      </p:cBhvr>
                                      <p:to>
                                        <p:strVal val="visible"/>
                                      </p:to>
                                    </p:set>
                                    <p:animEffect transition="in" filter="box(in)">
                                      <p:cBhvr>
                                        <p:cTn id="70" dur="500"/>
                                        <p:tgtEl>
                                          <p:spTgt spid="717848"/>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717849"/>
                                        </p:tgtEl>
                                        <p:attrNameLst>
                                          <p:attrName>style.visibility</p:attrName>
                                        </p:attrNameLst>
                                      </p:cBhvr>
                                      <p:to>
                                        <p:strVal val="visible"/>
                                      </p:to>
                                    </p:set>
                                    <p:animEffect transition="in" filter="box(in)">
                                      <p:cBhvr>
                                        <p:cTn id="73" dur="500"/>
                                        <p:tgtEl>
                                          <p:spTgt spid="717849"/>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717850"/>
                                        </p:tgtEl>
                                        <p:attrNameLst>
                                          <p:attrName>style.visibility</p:attrName>
                                        </p:attrNameLst>
                                      </p:cBhvr>
                                      <p:to>
                                        <p:strVal val="visible"/>
                                      </p:to>
                                    </p:set>
                                    <p:animEffect transition="in" filter="box(in)">
                                      <p:cBhvr>
                                        <p:cTn id="76" dur="500"/>
                                        <p:tgtEl>
                                          <p:spTgt spid="717850"/>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717851"/>
                                        </p:tgtEl>
                                        <p:attrNameLst>
                                          <p:attrName>style.visibility</p:attrName>
                                        </p:attrNameLst>
                                      </p:cBhvr>
                                      <p:to>
                                        <p:strVal val="visible"/>
                                      </p:to>
                                    </p:set>
                                    <p:animEffect transition="in" filter="box(in)">
                                      <p:cBhvr>
                                        <p:cTn id="79" dur="500"/>
                                        <p:tgtEl>
                                          <p:spTgt spid="717851"/>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717852"/>
                                        </p:tgtEl>
                                        <p:attrNameLst>
                                          <p:attrName>style.visibility</p:attrName>
                                        </p:attrNameLst>
                                      </p:cBhvr>
                                      <p:to>
                                        <p:strVal val="visible"/>
                                      </p:to>
                                    </p:set>
                                    <p:animEffect transition="in" filter="box(in)">
                                      <p:cBhvr>
                                        <p:cTn id="82" dur="500"/>
                                        <p:tgtEl>
                                          <p:spTgt spid="717852"/>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717853"/>
                                        </p:tgtEl>
                                        <p:attrNameLst>
                                          <p:attrName>style.visibility</p:attrName>
                                        </p:attrNameLst>
                                      </p:cBhvr>
                                      <p:to>
                                        <p:strVal val="visible"/>
                                      </p:to>
                                    </p:set>
                                    <p:animEffect transition="in" filter="box(in)">
                                      <p:cBhvr>
                                        <p:cTn id="85" dur="500"/>
                                        <p:tgtEl>
                                          <p:spTgt spid="717853"/>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717858"/>
                                        </p:tgtEl>
                                        <p:attrNameLst>
                                          <p:attrName>style.visibility</p:attrName>
                                        </p:attrNameLst>
                                      </p:cBhvr>
                                      <p:to>
                                        <p:strVal val="visible"/>
                                      </p:to>
                                    </p:set>
                                    <p:animEffect transition="in" filter="box(in)">
                                      <p:cBhvr>
                                        <p:cTn id="88" dur="500"/>
                                        <p:tgtEl>
                                          <p:spTgt spid="717858"/>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717868"/>
                                        </p:tgtEl>
                                        <p:attrNameLst>
                                          <p:attrName>style.visibility</p:attrName>
                                        </p:attrNameLst>
                                      </p:cBhvr>
                                      <p:to>
                                        <p:strVal val="visible"/>
                                      </p:to>
                                    </p:set>
                                    <p:animEffect transition="in" filter="box(in)">
                                      <p:cBhvr>
                                        <p:cTn id="91" dur="500"/>
                                        <p:tgtEl>
                                          <p:spTgt spid="71786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717872"/>
                                        </p:tgtEl>
                                        <p:attrNameLst>
                                          <p:attrName>style.visibility</p:attrName>
                                        </p:attrNameLst>
                                      </p:cBhvr>
                                      <p:to>
                                        <p:strVal val="visible"/>
                                      </p:to>
                                    </p:set>
                                    <p:animEffect transition="in" filter="fade">
                                      <p:cBhvr>
                                        <p:cTn id="96" dur="500"/>
                                        <p:tgtEl>
                                          <p:spTgt spid="717872"/>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717879"/>
                                        </p:tgtEl>
                                        <p:attrNameLst>
                                          <p:attrName>style.visibility</p:attrName>
                                        </p:attrNameLst>
                                      </p:cBhvr>
                                      <p:to>
                                        <p:strVal val="visible"/>
                                      </p:to>
                                    </p:set>
                                    <p:animEffect transition="in" filter="fade">
                                      <p:cBhvr>
                                        <p:cTn id="101" dur="500"/>
                                        <p:tgtEl>
                                          <p:spTgt spid="717879"/>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717877"/>
                                        </p:tgtEl>
                                        <p:attrNameLst>
                                          <p:attrName>style.visibility</p:attrName>
                                        </p:attrNameLst>
                                      </p:cBhvr>
                                      <p:to>
                                        <p:strVal val="visible"/>
                                      </p:to>
                                    </p:set>
                                    <p:animEffect transition="in" filter="fade">
                                      <p:cBhvr>
                                        <p:cTn id="104" dur="500"/>
                                        <p:tgtEl>
                                          <p:spTgt spid="717877"/>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717860"/>
                                        </p:tgtEl>
                                        <p:attrNameLst>
                                          <p:attrName>style.visibility</p:attrName>
                                        </p:attrNameLst>
                                      </p:cBhvr>
                                      <p:to>
                                        <p:strVal val="visible"/>
                                      </p:to>
                                    </p:set>
                                    <p:animEffect transition="in" filter="wipe(down)">
                                      <p:cBhvr>
                                        <p:cTn id="109" dur="500"/>
                                        <p:tgtEl>
                                          <p:spTgt spid="717860"/>
                                        </p:tgtEl>
                                      </p:cBhvr>
                                    </p:animEffect>
                                  </p:childTnLst>
                                </p:cTn>
                              </p:par>
                            </p:childTnLst>
                          </p:cTn>
                        </p:par>
                      </p:childTnLst>
                    </p:cTn>
                  </p:par>
                  <p:par>
                    <p:cTn id="110" fill="hold">
                      <p:stCondLst>
                        <p:cond delay="indefinite"/>
                      </p:stCondLst>
                      <p:childTnLst>
                        <p:par>
                          <p:cTn id="111" fill="hold">
                            <p:stCondLst>
                              <p:cond delay="0"/>
                            </p:stCondLst>
                            <p:childTnLst>
                              <p:par>
                                <p:cTn id="112" presetID="4" presetClass="entr" presetSubtype="16" fill="hold" grpId="0" nodeType="clickEffect">
                                  <p:stCondLst>
                                    <p:cond delay="0"/>
                                  </p:stCondLst>
                                  <p:childTnLst>
                                    <p:set>
                                      <p:cBhvr>
                                        <p:cTn id="113" dur="1" fill="hold">
                                          <p:stCondLst>
                                            <p:cond delay="0"/>
                                          </p:stCondLst>
                                        </p:cTn>
                                        <p:tgtEl>
                                          <p:spTgt spid="717871"/>
                                        </p:tgtEl>
                                        <p:attrNameLst>
                                          <p:attrName>style.visibility</p:attrName>
                                        </p:attrNameLst>
                                      </p:cBhvr>
                                      <p:to>
                                        <p:strVal val="visible"/>
                                      </p:to>
                                    </p:set>
                                    <p:animEffect transition="in" filter="box(in)">
                                      <p:cBhvr>
                                        <p:cTn id="114" dur="500"/>
                                        <p:tgtEl>
                                          <p:spTgt spid="717871"/>
                                        </p:tgtEl>
                                      </p:cBhvr>
                                    </p:animEffect>
                                  </p:childTnLst>
                                </p:cTn>
                              </p:par>
                            </p:childTnLst>
                          </p:cTn>
                        </p:par>
                      </p:childTnLst>
                    </p:cTn>
                  </p:par>
                  <p:par>
                    <p:cTn id="115" fill="hold">
                      <p:stCondLst>
                        <p:cond delay="indefinite"/>
                      </p:stCondLst>
                      <p:childTnLst>
                        <p:par>
                          <p:cTn id="116" fill="hold">
                            <p:stCondLst>
                              <p:cond delay="0"/>
                            </p:stCondLst>
                            <p:childTnLst>
                              <p:par>
                                <p:cTn id="117" presetID="6" presetClass="entr" presetSubtype="32" fill="hold" grpId="0" nodeType="clickEffect">
                                  <p:stCondLst>
                                    <p:cond delay="0"/>
                                  </p:stCondLst>
                                  <p:childTnLst>
                                    <p:set>
                                      <p:cBhvr>
                                        <p:cTn id="118" dur="1" fill="hold">
                                          <p:stCondLst>
                                            <p:cond delay="0"/>
                                          </p:stCondLst>
                                        </p:cTn>
                                        <p:tgtEl>
                                          <p:spTgt spid="717863"/>
                                        </p:tgtEl>
                                        <p:attrNameLst>
                                          <p:attrName>style.visibility</p:attrName>
                                        </p:attrNameLst>
                                      </p:cBhvr>
                                      <p:to>
                                        <p:strVal val="visible"/>
                                      </p:to>
                                    </p:set>
                                    <p:animEffect transition="in" filter="circle(out)">
                                      <p:cBhvr>
                                        <p:cTn id="119" dur="500"/>
                                        <p:tgtEl>
                                          <p:spTgt spid="717863"/>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717862"/>
                                        </p:tgtEl>
                                        <p:attrNameLst>
                                          <p:attrName>style.visibility</p:attrName>
                                        </p:attrNameLst>
                                      </p:cBhvr>
                                      <p:to>
                                        <p:strVal val="visible"/>
                                      </p:to>
                                    </p:set>
                                    <p:animEffect transition="in" filter="wipe(down)">
                                      <p:cBhvr>
                                        <p:cTn id="124" dur="500"/>
                                        <p:tgtEl>
                                          <p:spTgt spid="717862"/>
                                        </p:tgtEl>
                                      </p:cBhvr>
                                    </p:animEffect>
                                  </p:childTnLst>
                                </p:cTn>
                              </p:par>
                            </p:childTnLst>
                          </p:cTn>
                        </p:par>
                      </p:childTnLst>
                    </p:cTn>
                  </p:par>
                  <p:par>
                    <p:cTn id="125" fill="hold">
                      <p:stCondLst>
                        <p:cond delay="indefinite"/>
                      </p:stCondLst>
                      <p:childTnLst>
                        <p:par>
                          <p:cTn id="126" fill="hold">
                            <p:stCondLst>
                              <p:cond delay="0"/>
                            </p:stCondLst>
                            <p:childTnLst>
                              <p:par>
                                <p:cTn id="127" presetID="21" presetClass="entr" presetSubtype="1" fill="hold" grpId="0" nodeType="clickEffect">
                                  <p:stCondLst>
                                    <p:cond delay="0"/>
                                  </p:stCondLst>
                                  <p:childTnLst>
                                    <p:set>
                                      <p:cBhvr>
                                        <p:cTn id="128" dur="1" fill="hold">
                                          <p:stCondLst>
                                            <p:cond delay="0"/>
                                          </p:stCondLst>
                                        </p:cTn>
                                        <p:tgtEl>
                                          <p:spTgt spid="62"/>
                                        </p:tgtEl>
                                        <p:attrNameLst>
                                          <p:attrName>style.visibility</p:attrName>
                                        </p:attrNameLst>
                                      </p:cBhvr>
                                      <p:to>
                                        <p:strVal val="visible"/>
                                      </p:to>
                                    </p:set>
                                    <p:animEffect transition="in" filter="wheel(1)">
                                      <p:cBhvr>
                                        <p:cTn id="129" dur="500"/>
                                        <p:tgtEl>
                                          <p:spTgt spid="62"/>
                                        </p:tgtEl>
                                      </p:cBhvr>
                                    </p:animEffect>
                                  </p:childTnLst>
                                </p:cTn>
                              </p:par>
                            </p:childTnLst>
                          </p:cTn>
                        </p:par>
                      </p:childTnLst>
                    </p:cTn>
                  </p:par>
                  <p:par>
                    <p:cTn id="130" fill="hold">
                      <p:stCondLst>
                        <p:cond delay="indefinite"/>
                      </p:stCondLst>
                      <p:childTnLst>
                        <p:par>
                          <p:cTn id="131" fill="hold">
                            <p:stCondLst>
                              <p:cond delay="0"/>
                            </p:stCondLst>
                            <p:childTnLst>
                              <p:par>
                                <p:cTn id="132" presetID="4" presetClass="entr" presetSubtype="32" fill="hold" nodeType="clickEffect">
                                  <p:stCondLst>
                                    <p:cond delay="0"/>
                                  </p:stCondLst>
                                  <p:childTnLst>
                                    <p:set>
                                      <p:cBhvr>
                                        <p:cTn id="133" dur="1" fill="hold">
                                          <p:stCondLst>
                                            <p:cond delay="0"/>
                                          </p:stCondLst>
                                        </p:cTn>
                                        <p:tgtEl>
                                          <p:spTgt spid="56"/>
                                        </p:tgtEl>
                                        <p:attrNameLst>
                                          <p:attrName>style.visibility</p:attrName>
                                        </p:attrNameLst>
                                      </p:cBhvr>
                                      <p:to>
                                        <p:strVal val="visible"/>
                                      </p:to>
                                    </p:set>
                                    <p:animEffect transition="in" filter="box(out)">
                                      <p:cBhvr>
                                        <p:cTn id="134" dur="500"/>
                                        <p:tgtEl>
                                          <p:spTgt spid="56"/>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wipe(left)">
                                      <p:cBhvr>
                                        <p:cTn id="139" dur="500"/>
                                        <p:tgtEl>
                                          <p:spTgt spid="73"/>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72"/>
                                        </p:tgtEl>
                                        <p:attrNameLst>
                                          <p:attrName>style.visibility</p:attrName>
                                        </p:attrNameLst>
                                      </p:cBhvr>
                                      <p:to>
                                        <p:strVal val="visible"/>
                                      </p:to>
                                    </p:set>
                                    <p:animEffect transition="in" filter="wipe(left)">
                                      <p:cBhvr>
                                        <p:cTn id="144" dur="500"/>
                                        <p:tgtEl>
                                          <p:spTgt spid="72"/>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74"/>
                                        </p:tgtEl>
                                        <p:attrNameLst>
                                          <p:attrName>style.visibility</p:attrName>
                                        </p:attrNameLst>
                                      </p:cBhvr>
                                      <p:to>
                                        <p:strVal val="visible"/>
                                      </p:to>
                                    </p:set>
                                    <p:animEffect transition="in" filter="wipe(left)">
                                      <p:cBhvr>
                                        <p:cTn id="149" dur="500"/>
                                        <p:tgtEl>
                                          <p:spTgt spid="74"/>
                                        </p:tgtEl>
                                      </p:cBhvr>
                                    </p:animEffect>
                                  </p:childTnLst>
                                </p:cTn>
                              </p:par>
                            </p:childTnLst>
                          </p:cTn>
                        </p:par>
                      </p:childTnLst>
                    </p:cTn>
                  </p:par>
                  <p:par>
                    <p:cTn id="150" fill="hold">
                      <p:stCondLst>
                        <p:cond delay="indefinite"/>
                      </p:stCondLst>
                      <p:childTnLst>
                        <p:par>
                          <p:cTn id="151" fill="hold">
                            <p:stCondLst>
                              <p:cond delay="0"/>
                            </p:stCondLst>
                            <p:childTnLst>
                              <p:par>
                                <p:cTn id="152" presetID="4" presetClass="entr" presetSubtype="16" fill="hold" grpId="0" nodeType="clickEffect">
                                  <p:stCondLst>
                                    <p:cond delay="0"/>
                                  </p:stCondLst>
                                  <p:childTnLst>
                                    <p:set>
                                      <p:cBhvr>
                                        <p:cTn id="153" dur="1" fill="hold">
                                          <p:stCondLst>
                                            <p:cond delay="0"/>
                                          </p:stCondLst>
                                        </p:cTn>
                                        <p:tgtEl>
                                          <p:spTgt spid="717870"/>
                                        </p:tgtEl>
                                        <p:attrNameLst>
                                          <p:attrName>style.visibility</p:attrName>
                                        </p:attrNameLst>
                                      </p:cBhvr>
                                      <p:to>
                                        <p:strVal val="visible"/>
                                      </p:to>
                                    </p:set>
                                    <p:animEffect transition="in" filter="box(in)">
                                      <p:cBhvr>
                                        <p:cTn id="154" dur="500"/>
                                        <p:tgtEl>
                                          <p:spTgt spid="717870"/>
                                        </p:tgtEl>
                                      </p:cBhvr>
                                    </p:animEffect>
                                  </p:childTnLst>
                                </p:cTn>
                              </p:par>
                            </p:childTnLst>
                          </p:cTn>
                        </p:par>
                      </p:childTnLst>
                    </p:cTn>
                  </p:par>
                  <p:par>
                    <p:cTn id="155" fill="hold">
                      <p:stCondLst>
                        <p:cond delay="indefinite"/>
                      </p:stCondLst>
                      <p:childTnLst>
                        <p:par>
                          <p:cTn id="156" fill="hold">
                            <p:stCondLst>
                              <p:cond delay="0"/>
                            </p:stCondLst>
                            <p:childTnLst>
                              <p:par>
                                <p:cTn id="157" presetID="6" presetClass="entr" presetSubtype="32" fill="hold" grpId="0" nodeType="clickEffect">
                                  <p:stCondLst>
                                    <p:cond delay="0"/>
                                  </p:stCondLst>
                                  <p:childTnLst>
                                    <p:set>
                                      <p:cBhvr>
                                        <p:cTn id="158" dur="1" fill="hold">
                                          <p:stCondLst>
                                            <p:cond delay="0"/>
                                          </p:stCondLst>
                                        </p:cTn>
                                        <p:tgtEl>
                                          <p:spTgt spid="717878"/>
                                        </p:tgtEl>
                                        <p:attrNameLst>
                                          <p:attrName>style.visibility</p:attrName>
                                        </p:attrNameLst>
                                      </p:cBhvr>
                                      <p:to>
                                        <p:strVal val="visible"/>
                                      </p:to>
                                    </p:set>
                                    <p:animEffect transition="in" filter="circle(out)">
                                      <p:cBhvr>
                                        <p:cTn id="159" dur="500"/>
                                        <p:tgtEl>
                                          <p:spTgt spid="717878"/>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1" fill="hold" grpId="0" nodeType="clickEffect">
                                  <p:stCondLst>
                                    <p:cond delay="0"/>
                                  </p:stCondLst>
                                  <p:childTnLst>
                                    <p:set>
                                      <p:cBhvr>
                                        <p:cTn id="163" dur="1" fill="hold">
                                          <p:stCondLst>
                                            <p:cond delay="0"/>
                                          </p:stCondLst>
                                        </p:cTn>
                                        <p:tgtEl>
                                          <p:spTgt spid="717857"/>
                                        </p:tgtEl>
                                        <p:attrNameLst>
                                          <p:attrName>style.visibility</p:attrName>
                                        </p:attrNameLst>
                                      </p:cBhvr>
                                      <p:to>
                                        <p:strVal val="visible"/>
                                      </p:to>
                                    </p:set>
                                    <p:animEffect transition="in" filter="wipe(up)">
                                      <p:cBhvr>
                                        <p:cTn id="164" dur="500"/>
                                        <p:tgtEl>
                                          <p:spTgt spid="717857"/>
                                        </p:tgtEl>
                                      </p:cBhvr>
                                    </p:animEffect>
                                  </p:childTnLst>
                                </p:cTn>
                              </p:par>
                            </p:childTnLst>
                          </p:cTn>
                        </p:par>
                      </p:childTnLst>
                    </p:cTn>
                  </p:par>
                  <p:par>
                    <p:cTn id="165" fill="hold">
                      <p:stCondLst>
                        <p:cond delay="indefinite"/>
                      </p:stCondLst>
                      <p:childTnLst>
                        <p:par>
                          <p:cTn id="166" fill="hold">
                            <p:stCondLst>
                              <p:cond delay="0"/>
                            </p:stCondLst>
                            <p:childTnLst>
                              <p:par>
                                <p:cTn id="167" presetID="21" presetClass="entr" presetSubtype="1" fill="hold" grpId="0" nodeType="clickEffect">
                                  <p:stCondLst>
                                    <p:cond delay="0"/>
                                  </p:stCondLst>
                                  <p:childTnLst>
                                    <p:set>
                                      <p:cBhvr>
                                        <p:cTn id="168" dur="1" fill="hold">
                                          <p:stCondLst>
                                            <p:cond delay="0"/>
                                          </p:stCondLst>
                                        </p:cTn>
                                        <p:tgtEl>
                                          <p:spTgt spid="63"/>
                                        </p:tgtEl>
                                        <p:attrNameLst>
                                          <p:attrName>style.visibility</p:attrName>
                                        </p:attrNameLst>
                                      </p:cBhvr>
                                      <p:to>
                                        <p:strVal val="visible"/>
                                      </p:to>
                                    </p:set>
                                    <p:animEffect transition="in" filter="wheel(1)">
                                      <p:cBhvr>
                                        <p:cTn id="169" dur="500"/>
                                        <p:tgtEl>
                                          <p:spTgt spid="63"/>
                                        </p:tgtEl>
                                      </p:cBhvr>
                                    </p:animEffect>
                                  </p:childTnLst>
                                </p:cTn>
                              </p:par>
                            </p:childTnLst>
                          </p:cTn>
                        </p:par>
                      </p:childTnLst>
                    </p:cTn>
                  </p:par>
                  <p:par>
                    <p:cTn id="170" fill="hold">
                      <p:stCondLst>
                        <p:cond delay="indefinite"/>
                      </p:stCondLst>
                      <p:childTnLst>
                        <p:par>
                          <p:cTn id="171" fill="hold">
                            <p:stCondLst>
                              <p:cond delay="0"/>
                            </p:stCondLst>
                            <p:childTnLst>
                              <p:par>
                                <p:cTn id="172" presetID="4" presetClass="entr" presetSubtype="32" fill="hold" nodeType="click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box(out)">
                                      <p:cBhvr>
                                        <p:cTn id="174" dur="500"/>
                                        <p:tgtEl>
                                          <p:spTgt spid="59"/>
                                        </p:tgtEl>
                                      </p:cBhvr>
                                    </p:animEffect>
                                  </p:childTnLst>
                                </p:cTn>
                              </p:par>
                            </p:childTnLst>
                          </p:cTn>
                        </p:par>
                      </p:childTnLst>
                    </p:cTn>
                  </p:par>
                  <p:par>
                    <p:cTn id="175" fill="hold">
                      <p:stCondLst>
                        <p:cond delay="indefinite"/>
                      </p:stCondLst>
                      <p:childTnLst>
                        <p:par>
                          <p:cTn id="176" fill="hold">
                            <p:stCondLst>
                              <p:cond delay="0"/>
                            </p:stCondLst>
                            <p:childTnLst>
                              <p:par>
                                <p:cTn id="177" presetID="4" presetClass="entr" presetSubtype="16" fill="hold" grpId="0" nodeType="clickEffect">
                                  <p:stCondLst>
                                    <p:cond delay="0"/>
                                  </p:stCondLst>
                                  <p:childTnLst>
                                    <p:set>
                                      <p:cBhvr>
                                        <p:cTn id="178" dur="1" fill="hold">
                                          <p:stCondLst>
                                            <p:cond delay="0"/>
                                          </p:stCondLst>
                                        </p:cTn>
                                        <p:tgtEl>
                                          <p:spTgt spid="717869"/>
                                        </p:tgtEl>
                                        <p:attrNameLst>
                                          <p:attrName>style.visibility</p:attrName>
                                        </p:attrNameLst>
                                      </p:cBhvr>
                                      <p:to>
                                        <p:strVal val="visible"/>
                                      </p:to>
                                    </p:set>
                                    <p:animEffect transition="in" filter="box(in)">
                                      <p:cBhvr>
                                        <p:cTn id="179" dur="500"/>
                                        <p:tgtEl>
                                          <p:spTgt spid="717869"/>
                                        </p:tgtEl>
                                      </p:cBhvr>
                                    </p:animEffect>
                                  </p:childTnLst>
                                </p:cTn>
                              </p:par>
                            </p:childTnLst>
                          </p:cTn>
                        </p:par>
                      </p:childTnLst>
                    </p:cTn>
                  </p:par>
                  <p:par>
                    <p:cTn id="180" fill="hold">
                      <p:stCondLst>
                        <p:cond delay="indefinite"/>
                      </p:stCondLst>
                      <p:childTnLst>
                        <p:par>
                          <p:cTn id="181" fill="hold">
                            <p:stCondLst>
                              <p:cond delay="0"/>
                            </p:stCondLst>
                            <p:childTnLst>
                              <p:par>
                                <p:cTn id="182" presetID="6" presetClass="entr" presetSubtype="32" fill="hold" grpId="0" nodeType="clickEffect">
                                  <p:stCondLst>
                                    <p:cond delay="0"/>
                                  </p:stCondLst>
                                  <p:childTnLst>
                                    <p:set>
                                      <p:cBhvr>
                                        <p:cTn id="183" dur="1" fill="hold">
                                          <p:stCondLst>
                                            <p:cond delay="0"/>
                                          </p:stCondLst>
                                        </p:cTn>
                                        <p:tgtEl>
                                          <p:spTgt spid="717854"/>
                                        </p:tgtEl>
                                        <p:attrNameLst>
                                          <p:attrName>style.visibility</p:attrName>
                                        </p:attrNameLst>
                                      </p:cBhvr>
                                      <p:to>
                                        <p:strVal val="visible"/>
                                      </p:to>
                                    </p:set>
                                    <p:animEffect transition="in" filter="circle(out)">
                                      <p:cBhvr>
                                        <p:cTn id="184" dur="500"/>
                                        <p:tgtEl>
                                          <p:spTgt spid="717854"/>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1" fill="hold" grpId="0" nodeType="clickEffect">
                                  <p:stCondLst>
                                    <p:cond delay="0"/>
                                  </p:stCondLst>
                                  <p:childTnLst>
                                    <p:set>
                                      <p:cBhvr>
                                        <p:cTn id="188" dur="1" fill="hold">
                                          <p:stCondLst>
                                            <p:cond delay="0"/>
                                          </p:stCondLst>
                                        </p:cTn>
                                        <p:tgtEl>
                                          <p:spTgt spid="717855"/>
                                        </p:tgtEl>
                                        <p:attrNameLst>
                                          <p:attrName>style.visibility</p:attrName>
                                        </p:attrNameLst>
                                      </p:cBhvr>
                                      <p:to>
                                        <p:strVal val="visible"/>
                                      </p:to>
                                    </p:set>
                                    <p:animEffect transition="in" filter="wipe(up)">
                                      <p:cBhvr>
                                        <p:cTn id="189" dur="500"/>
                                        <p:tgtEl>
                                          <p:spTgt spid="717855"/>
                                        </p:tgtEl>
                                      </p:cBhvr>
                                    </p:animEffect>
                                  </p:childTnLst>
                                </p:cTn>
                              </p:par>
                            </p:childTnLst>
                          </p:cTn>
                        </p:par>
                      </p:childTnLst>
                    </p:cTn>
                  </p:par>
                  <p:par>
                    <p:cTn id="190" fill="hold">
                      <p:stCondLst>
                        <p:cond delay="indefinite"/>
                      </p:stCondLst>
                      <p:childTnLst>
                        <p:par>
                          <p:cTn id="191" fill="hold">
                            <p:stCondLst>
                              <p:cond delay="0"/>
                            </p:stCondLst>
                            <p:childTnLst>
                              <p:par>
                                <p:cTn id="192" presetID="4" presetClass="entr" presetSubtype="16" fill="hold" nodeType="clickEffect">
                                  <p:stCondLst>
                                    <p:cond delay="0"/>
                                  </p:stCondLst>
                                  <p:childTnLst>
                                    <p:set>
                                      <p:cBhvr>
                                        <p:cTn id="193" dur="1" fill="hold">
                                          <p:stCondLst>
                                            <p:cond delay="0"/>
                                          </p:stCondLst>
                                        </p:cTn>
                                        <p:tgtEl>
                                          <p:spTgt spid="717873"/>
                                        </p:tgtEl>
                                        <p:attrNameLst>
                                          <p:attrName>style.visibility</p:attrName>
                                        </p:attrNameLst>
                                      </p:cBhvr>
                                      <p:to>
                                        <p:strVal val="visible"/>
                                      </p:to>
                                    </p:set>
                                    <p:animEffect transition="in" filter="box(in)">
                                      <p:cBhvr>
                                        <p:cTn id="194" dur="500"/>
                                        <p:tgtEl>
                                          <p:spTgt spid="717873"/>
                                        </p:tgtEl>
                                      </p:cBhvr>
                                    </p:animEffect>
                                  </p:childTnLst>
                                </p:cTn>
                              </p:par>
                            </p:childTnLst>
                          </p:cTn>
                        </p:par>
                      </p:childTnLst>
                    </p:cTn>
                  </p:par>
                  <p:par>
                    <p:cTn id="195" fill="hold">
                      <p:stCondLst>
                        <p:cond delay="indefinite"/>
                      </p:stCondLst>
                      <p:childTnLst>
                        <p:par>
                          <p:cTn id="196" fill="hold">
                            <p:stCondLst>
                              <p:cond delay="0"/>
                            </p:stCondLst>
                            <p:childTnLst>
                              <p:par>
                                <p:cTn id="197" presetID="6" presetClass="entr" presetSubtype="32" fill="hold" grpId="0" nodeType="clickEffect">
                                  <p:stCondLst>
                                    <p:cond delay="0"/>
                                  </p:stCondLst>
                                  <p:childTnLst>
                                    <p:set>
                                      <p:cBhvr>
                                        <p:cTn id="198" dur="1" fill="hold">
                                          <p:stCondLst>
                                            <p:cond delay="0"/>
                                          </p:stCondLst>
                                        </p:cTn>
                                        <p:tgtEl>
                                          <p:spTgt spid="717865"/>
                                        </p:tgtEl>
                                        <p:attrNameLst>
                                          <p:attrName>style.visibility</p:attrName>
                                        </p:attrNameLst>
                                      </p:cBhvr>
                                      <p:to>
                                        <p:strVal val="visible"/>
                                      </p:to>
                                    </p:set>
                                    <p:animEffect transition="in" filter="circle(out)">
                                      <p:cBhvr>
                                        <p:cTn id="199" dur="500"/>
                                        <p:tgtEl>
                                          <p:spTgt spid="717865"/>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4" fill="hold" grpId="0" nodeType="clickEffect">
                                  <p:stCondLst>
                                    <p:cond delay="0"/>
                                  </p:stCondLst>
                                  <p:childTnLst>
                                    <p:set>
                                      <p:cBhvr>
                                        <p:cTn id="203" dur="1" fill="hold">
                                          <p:stCondLst>
                                            <p:cond delay="0"/>
                                          </p:stCondLst>
                                        </p:cTn>
                                        <p:tgtEl>
                                          <p:spTgt spid="717864"/>
                                        </p:tgtEl>
                                        <p:attrNameLst>
                                          <p:attrName>style.visibility</p:attrName>
                                        </p:attrNameLst>
                                      </p:cBhvr>
                                      <p:to>
                                        <p:strVal val="visible"/>
                                      </p:to>
                                    </p:set>
                                    <p:animEffect transition="in" filter="wipe(down)">
                                      <p:cBhvr>
                                        <p:cTn id="204" dur="500"/>
                                        <p:tgtEl>
                                          <p:spTgt spid="717864"/>
                                        </p:tgtEl>
                                      </p:cBhvr>
                                    </p:animEffect>
                                  </p:childTnLst>
                                </p:cTn>
                              </p:par>
                            </p:childTnLst>
                          </p:cTn>
                        </p:par>
                      </p:childTnLst>
                    </p:cTn>
                  </p:par>
                  <p:par>
                    <p:cTn id="205" fill="hold">
                      <p:stCondLst>
                        <p:cond delay="indefinite"/>
                      </p:stCondLst>
                      <p:childTnLst>
                        <p:par>
                          <p:cTn id="206" fill="hold">
                            <p:stCondLst>
                              <p:cond delay="0"/>
                            </p:stCondLst>
                            <p:childTnLst>
                              <p:par>
                                <p:cTn id="207" presetID="21" presetClass="entr" presetSubtype="1" fill="hold" grpId="0" nodeType="clickEffect">
                                  <p:stCondLst>
                                    <p:cond delay="0"/>
                                  </p:stCondLst>
                                  <p:childTnLst>
                                    <p:set>
                                      <p:cBhvr>
                                        <p:cTn id="208" dur="1" fill="hold">
                                          <p:stCondLst>
                                            <p:cond delay="0"/>
                                          </p:stCondLst>
                                        </p:cTn>
                                        <p:tgtEl>
                                          <p:spTgt spid="70"/>
                                        </p:tgtEl>
                                        <p:attrNameLst>
                                          <p:attrName>style.visibility</p:attrName>
                                        </p:attrNameLst>
                                      </p:cBhvr>
                                      <p:to>
                                        <p:strVal val="visible"/>
                                      </p:to>
                                    </p:set>
                                    <p:animEffect transition="in" filter="wheel(1)">
                                      <p:cBhvr>
                                        <p:cTn id="209" dur="500"/>
                                        <p:tgtEl>
                                          <p:spTgt spid="70"/>
                                        </p:tgtEl>
                                      </p:cBhvr>
                                    </p:animEffect>
                                  </p:childTnLst>
                                </p:cTn>
                              </p:par>
                            </p:childTnLst>
                          </p:cTn>
                        </p:par>
                      </p:childTnLst>
                    </p:cTn>
                  </p:par>
                  <p:par>
                    <p:cTn id="210" fill="hold">
                      <p:stCondLst>
                        <p:cond delay="indefinite"/>
                      </p:stCondLst>
                      <p:childTnLst>
                        <p:par>
                          <p:cTn id="211" fill="hold">
                            <p:stCondLst>
                              <p:cond delay="0"/>
                            </p:stCondLst>
                            <p:childTnLst>
                              <p:par>
                                <p:cTn id="212" presetID="4" presetClass="entr" presetSubtype="32" fill="hold" nodeType="clickEffect">
                                  <p:stCondLst>
                                    <p:cond delay="0"/>
                                  </p:stCondLst>
                                  <p:childTnLst>
                                    <p:set>
                                      <p:cBhvr>
                                        <p:cTn id="213" dur="1" fill="hold">
                                          <p:stCondLst>
                                            <p:cond delay="0"/>
                                          </p:stCondLst>
                                        </p:cTn>
                                        <p:tgtEl>
                                          <p:spTgt spid="64"/>
                                        </p:tgtEl>
                                        <p:attrNameLst>
                                          <p:attrName>style.visibility</p:attrName>
                                        </p:attrNameLst>
                                      </p:cBhvr>
                                      <p:to>
                                        <p:strVal val="visible"/>
                                      </p:to>
                                    </p:set>
                                    <p:animEffect transition="in" filter="box(out)">
                                      <p:cBhvr>
                                        <p:cTn id="214" dur="500"/>
                                        <p:tgtEl>
                                          <p:spTgt spid="64"/>
                                        </p:tgtEl>
                                      </p:cBhvr>
                                    </p:animEffect>
                                  </p:childTnLst>
                                </p:cTn>
                              </p:par>
                            </p:childTnLst>
                          </p:cTn>
                        </p:par>
                      </p:childTnLst>
                    </p:cTn>
                  </p:par>
                  <p:par>
                    <p:cTn id="215" fill="hold">
                      <p:stCondLst>
                        <p:cond delay="indefinite"/>
                      </p:stCondLst>
                      <p:childTnLst>
                        <p:par>
                          <p:cTn id="216" fill="hold">
                            <p:stCondLst>
                              <p:cond delay="0"/>
                            </p:stCondLst>
                            <p:childTnLst>
                              <p:par>
                                <p:cTn id="217" presetID="21" presetClass="entr" presetSubtype="1" fill="hold" grpId="0" nodeType="clickEffect">
                                  <p:stCondLst>
                                    <p:cond delay="0"/>
                                  </p:stCondLst>
                                  <p:childTnLst>
                                    <p:set>
                                      <p:cBhvr>
                                        <p:cTn id="218" dur="1" fill="hold">
                                          <p:stCondLst>
                                            <p:cond delay="0"/>
                                          </p:stCondLst>
                                        </p:cTn>
                                        <p:tgtEl>
                                          <p:spTgt spid="71"/>
                                        </p:tgtEl>
                                        <p:attrNameLst>
                                          <p:attrName>style.visibility</p:attrName>
                                        </p:attrNameLst>
                                      </p:cBhvr>
                                      <p:to>
                                        <p:strVal val="visible"/>
                                      </p:to>
                                    </p:set>
                                    <p:animEffect transition="in" filter="wheel(1)">
                                      <p:cBhvr>
                                        <p:cTn id="219" dur="500"/>
                                        <p:tgtEl>
                                          <p:spTgt spid="71"/>
                                        </p:tgtEl>
                                      </p:cBhvr>
                                    </p:animEffect>
                                  </p:childTnLst>
                                </p:cTn>
                              </p:par>
                            </p:childTnLst>
                          </p:cTn>
                        </p:par>
                      </p:childTnLst>
                    </p:cTn>
                  </p:par>
                  <p:par>
                    <p:cTn id="220" fill="hold">
                      <p:stCondLst>
                        <p:cond delay="indefinite"/>
                      </p:stCondLst>
                      <p:childTnLst>
                        <p:par>
                          <p:cTn id="221" fill="hold">
                            <p:stCondLst>
                              <p:cond delay="0"/>
                            </p:stCondLst>
                            <p:childTnLst>
                              <p:par>
                                <p:cTn id="222" presetID="4" presetClass="entr" presetSubtype="32" fill="hold" nodeType="clickEffect">
                                  <p:stCondLst>
                                    <p:cond delay="0"/>
                                  </p:stCondLst>
                                  <p:childTnLst>
                                    <p:set>
                                      <p:cBhvr>
                                        <p:cTn id="223" dur="1" fill="hold">
                                          <p:stCondLst>
                                            <p:cond delay="0"/>
                                          </p:stCondLst>
                                        </p:cTn>
                                        <p:tgtEl>
                                          <p:spTgt spid="67"/>
                                        </p:tgtEl>
                                        <p:attrNameLst>
                                          <p:attrName>style.visibility</p:attrName>
                                        </p:attrNameLst>
                                      </p:cBhvr>
                                      <p:to>
                                        <p:strVal val="visible"/>
                                      </p:to>
                                    </p:set>
                                    <p:animEffect transition="in" filter="box(out)">
                                      <p:cBhvr>
                                        <p:cTn id="224" dur="500"/>
                                        <p:tgtEl>
                                          <p:spTgt spid="67"/>
                                        </p:tgtEl>
                                      </p:cBhvr>
                                    </p:animEffect>
                                  </p:childTnLst>
                                </p:cTn>
                              </p:par>
                            </p:childTnLst>
                          </p:cTn>
                        </p:par>
                      </p:childTnLst>
                    </p:cTn>
                  </p:par>
                  <p:par>
                    <p:cTn id="225" fill="hold">
                      <p:stCondLst>
                        <p:cond delay="indefinite"/>
                      </p:stCondLst>
                      <p:childTnLst>
                        <p:par>
                          <p:cTn id="226" fill="hold">
                            <p:stCondLst>
                              <p:cond delay="0"/>
                            </p:stCondLst>
                            <p:childTnLst>
                              <p:par>
                                <p:cTn id="227" presetID="4" presetClass="entr" presetSubtype="16" fill="hold" grpId="0" nodeType="clickEffect">
                                  <p:stCondLst>
                                    <p:cond delay="0"/>
                                  </p:stCondLst>
                                  <p:childTnLst>
                                    <p:set>
                                      <p:cBhvr>
                                        <p:cTn id="228" dur="1" fill="hold">
                                          <p:stCondLst>
                                            <p:cond delay="0"/>
                                          </p:stCondLst>
                                        </p:cTn>
                                        <p:tgtEl>
                                          <p:spTgt spid="717874"/>
                                        </p:tgtEl>
                                        <p:attrNameLst>
                                          <p:attrName>style.visibility</p:attrName>
                                        </p:attrNameLst>
                                      </p:cBhvr>
                                      <p:to>
                                        <p:strVal val="visible"/>
                                      </p:to>
                                    </p:set>
                                    <p:animEffect transition="in" filter="box(in)">
                                      <p:cBhvr>
                                        <p:cTn id="229" dur="500"/>
                                        <p:tgtEl>
                                          <p:spTgt spid="717874"/>
                                        </p:tgtEl>
                                      </p:cBhvr>
                                    </p:animEffect>
                                  </p:childTnLst>
                                </p:cTn>
                              </p:par>
                            </p:childTnLst>
                          </p:cTn>
                        </p:par>
                      </p:childTnLst>
                    </p:cTn>
                  </p:par>
                  <p:par>
                    <p:cTn id="230" fill="hold">
                      <p:stCondLst>
                        <p:cond delay="indefinite"/>
                      </p:stCondLst>
                      <p:childTnLst>
                        <p:par>
                          <p:cTn id="231" fill="hold">
                            <p:stCondLst>
                              <p:cond delay="0"/>
                            </p:stCondLst>
                            <p:childTnLst>
                              <p:par>
                                <p:cTn id="232" presetID="6" presetClass="entr" presetSubtype="32" fill="hold" grpId="0" nodeType="clickEffect">
                                  <p:stCondLst>
                                    <p:cond delay="0"/>
                                  </p:stCondLst>
                                  <p:childTnLst>
                                    <p:set>
                                      <p:cBhvr>
                                        <p:cTn id="233" dur="1" fill="hold">
                                          <p:stCondLst>
                                            <p:cond delay="0"/>
                                          </p:stCondLst>
                                        </p:cTn>
                                        <p:tgtEl>
                                          <p:spTgt spid="717867"/>
                                        </p:tgtEl>
                                        <p:attrNameLst>
                                          <p:attrName>style.visibility</p:attrName>
                                        </p:attrNameLst>
                                      </p:cBhvr>
                                      <p:to>
                                        <p:strVal val="visible"/>
                                      </p:to>
                                    </p:set>
                                    <p:animEffect transition="in" filter="circle(out)">
                                      <p:cBhvr>
                                        <p:cTn id="234" dur="500"/>
                                        <p:tgtEl>
                                          <p:spTgt spid="717867"/>
                                        </p:tgtEl>
                                      </p:cBhvr>
                                    </p:animEffect>
                                  </p:childTnLst>
                                </p:cTn>
                              </p:par>
                            </p:childTnLst>
                          </p:cTn>
                        </p:par>
                        <p:par>
                          <p:cTn id="235" fill="hold">
                            <p:stCondLst>
                              <p:cond delay="500"/>
                            </p:stCondLst>
                            <p:childTnLst>
                              <p:par>
                                <p:cTn id="236" presetID="22" presetClass="entr" presetSubtype="4" fill="hold" grpId="0" nodeType="afterEffect">
                                  <p:stCondLst>
                                    <p:cond delay="0"/>
                                  </p:stCondLst>
                                  <p:childTnLst>
                                    <p:set>
                                      <p:cBhvr>
                                        <p:cTn id="237" dur="1" fill="hold">
                                          <p:stCondLst>
                                            <p:cond delay="0"/>
                                          </p:stCondLst>
                                        </p:cTn>
                                        <p:tgtEl>
                                          <p:spTgt spid="717866"/>
                                        </p:tgtEl>
                                        <p:attrNameLst>
                                          <p:attrName>style.visibility</p:attrName>
                                        </p:attrNameLst>
                                      </p:cBhvr>
                                      <p:to>
                                        <p:strVal val="visible"/>
                                      </p:to>
                                    </p:set>
                                    <p:animEffect transition="in" filter="wipe(down)">
                                      <p:cBhvr>
                                        <p:cTn id="238" dur="500"/>
                                        <p:tgtEl>
                                          <p:spTgt spid="717866"/>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54"/>
                                        </p:tgtEl>
                                        <p:attrNameLst>
                                          <p:attrName>style.visibility</p:attrName>
                                        </p:attrNameLst>
                                      </p:cBhvr>
                                      <p:to>
                                        <p:strVal val="visible"/>
                                      </p:to>
                                    </p:set>
                                    <p:animEffect transition="in" filter="wipe(left)">
                                      <p:cBhvr>
                                        <p:cTn id="24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6" grpId="0" animBg="1" autoUpdateAnimBg="0"/>
      <p:bldP spid="717827" grpId="0" animBg="1" autoUpdateAnimBg="0"/>
      <p:bldP spid="717828" grpId="0" animBg="1" autoUpdateAnimBg="0"/>
      <p:bldP spid="717829" grpId="0" animBg="1" autoUpdateAnimBg="0"/>
      <p:bldP spid="717830" grpId="0" animBg="1" autoUpdateAnimBg="0"/>
      <p:bldP spid="717831" grpId="0" animBg="1" autoUpdateAnimBg="0"/>
      <p:bldP spid="717832" grpId="0" animBg="1" autoUpdateAnimBg="0"/>
      <p:bldP spid="717833" grpId="0" animBg="1"/>
      <p:bldP spid="717834" grpId="0" animBg="1"/>
      <p:bldP spid="717835" grpId="0" animBg="1"/>
      <p:bldP spid="717836" grpId="0" animBg="1"/>
      <p:bldP spid="717837" grpId="0" animBg="1"/>
      <p:bldP spid="717838" grpId="0" animBg="1"/>
      <p:bldP spid="717839" grpId="0" animBg="1"/>
      <p:bldP spid="717840" grpId="0" animBg="1"/>
      <p:bldP spid="717841" grpId="0" animBg="1"/>
      <p:bldP spid="717842" grpId="0" animBg="1"/>
      <p:bldP spid="717843" grpId="0" animBg="1"/>
      <p:bldP spid="717845" grpId="0" autoUpdateAnimBg="0"/>
      <p:bldP spid="717846" grpId="0" autoUpdateAnimBg="0"/>
      <p:bldP spid="717847" grpId="0" autoUpdateAnimBg="0"/>
      <p:bldP spid="717848" grpId="0" autoUpdateAnimBg="0"/>
      <p:bldP spid="717849" grpId="0" autoUpdateAnimBg="0"/>
      <p:bldP spid="717850" grpId="0" autoUpdateAnimBg="0"/>
      <p:bldP spid="717851" grpId="0" autoUpdateAnimBg="0"/>
      <p:bldP spid="717852" grpId="0" autoUpdateAnimBg="0"/>
      <p:bldP spid="717853" grpId="0" autoUpdateAnimBg="0"/>
      <p:bldP spid="717854" grpId="0" animBg="1"/>
      <p:bldP spid="717855" grpId="0" animBg="1"/>
      <p:bldP spid="717857" grpId="0" animBg="1"/>
      <p:bldP spid="717858" grpId="0" autoUpdateAnimBg="0"/>
      <p:bldP spid="717860" grpId="0" animBg="1"/>
      <p:bldP spid="717862" grpId="0" animBg="1"/>
      <p:bldP spid="717863" grpId="0" animBg="1"/>
      <p:bldP spid="717864" grpId="0" animBg="1"/>
      <p:bldP spid="717865" grpId="0" animBg="1"/>
      <p:bldP spid="717866" grpId="0" animBg="1"/>
      <p:bldP spid="717867" grpId="0" animBg="1"/>
      <p:bldP spid="717868" grpId="0" autoUpdateAnimBg="0"/>
      <p:bldP spid="717869" grpId="0" autoUpdateAnimBg="0"/>
      <p:bldP spid="717870" grpId="0" autoUpdateAnimBg="0"/>
      <p:bldP spid="717871" grpId="0" autoUpdateAnimBg="0"/>
      <p:bldP spid="717872" grpId="0" autoUpdateAnimBg="0"/>
      <p:bldP spid="717874" grpId="0" autoUpdateAnimBg="0"/>
      <p:bldP spid="717877" grpId="0" animBg="1"/>
      <p:bldP spid="717878" grpId="0" animBg="1"/>
      <p:bldP spid="717879" grpId="0" animBg="1"/>
      <p:bldP spid="54" grpId="0" autoUpdateAnimBg="0"/>
      <p:bldP spid="62" grpId="0" animBg="1"/>
      <p:bldP spid="63" grpId="0" animBg="1"/>
      <p:bldP spid="70" grpId="0" animBg="1"/>
      <p:bldP spid="71" grpId="0" animBg="1"/>
      <p:bldP spid="72" grpId="0"/>
      <p:bldP spid="73" grpId="0"/>
      <p:bldP spid="74" grpId="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0" y="794294"/>
            <a:ext cx="9144000"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609600" indent="-609600" eaLnBrk="0" hangingPunct="0">
              <a:defRPr>
                <a:solidFill>
                  <a:schemeClr val="tx1"/>
                </a:solidFill>
                <a:latin typeface="Arial" charset="0"/>
                <a:ea typeface="宋体" charset="-122"/>
              </a:defRPr>
            </a:lvl1pPr>
            <a:lvl2pPr marL="990600" indent="-533400" eaLnBrk="0" hangingPunct="0">
              <a:defRPr>
                <a:solidFill>
                  <a:schemeClr val="tx1"/>
                </a:solidFill>
                <a:latin typeface="Arial" charset="0"/>
                <a:ea typeface="宋体" charset="-122"/>
              </a:defRPr>
            </a:lvl2pPr>
            <a:lvl3pPr marL="1371600" indent="-457200" eaLnBrk="0" hangingPunct="0">
              <a:defRPr>
                <a:solidFill>
                  <a:schemeClr val="tx1"/>
                </a:solidFill>
                <a:latin typeface="Arial" charset="0"/>
                <a:ea typeface="宋体" charset="-122"/>
              </a:defRPr>
            </a:lvl3pPr>
            <a:lvl4pPr marL="1752600" indent="-381000" eaLnBrk="0" hangingPunct="0">
              <a:defRPr>
                <a:solidFill>
                  <a:schemeClr val="tx1"/>
                </a:solidFill>
                <a:latin typeface="Arial" charset="0"/>
                <a:ea typeface="宋体" charset="-122"/>
              </a:defRPr>
            </a:lvl4pPr>
            <a:lvl5pPr marL="2209800" indent="-381000" eaLnBrk="0" hangingPunct="0">
              <a:defRPr>
                <a:solidFill>
                  <a:schemeClr val="tx1"/>
                </a:solidFill>
                <a:latin typeface="Arial" charset="0"/>
                <a:ea typeface="宋体" charset="-122"/>
              </a:defRPr>
            </a:lvl5pPr>
            <a:lvl6pPr marL="2667000" indent="-381000" eaLnBrk="0" fontAlgn="base" hangingPunct="0">
              <a:spcBef>
                <a:spcPct val="0"/>
              </a:spcBef>
              <a:spcAft>
                <a:spcPct val="0"/>
              </a:spcAft>
              <a:defRPr>
                <a:solidFill>
                  <a:schemeClr val="tx1"/>
                </a:solidFill>
                <a:latin typeface="Arial" charset="0"/>
                <a:ea typeface="宋体" charset="-122"/>
              </a:defRPr>
            </a:lvl6pPr>
            <a:lvl7pPr marL="3124200" indent="-381000" eaLnBrk="0" fontAlgn="base" hangingPunct="0">
              <a:spcBef>
                <a:spcPct val="0"/>
              </a:spcBef>
              <a:spcAft>
                <a:spcPct val="0"/>
              </a:spcAft>
              <a:defRPr>
                <a:solidFill>
                  <a:schemeClr val="tx1"/>
                </a:solidFill>
                <a:latin typeface="Arial" charset="0"/>
                <a:ea typeface="宋体" charset="-122"/>
              </a:defRPr>
            </a:lvl7pPr>
            <a:lvl8pPr marL="3581400" indent="-381000" eaLnBrk="0" fontAlgn="base" hangingPunct="0">
              <a:spcBef>
                <a:spcPct val="0"/>
              </a:spcBef>
              <a:spcAft>
                <a:spcPct val="0"/>
              </a:spcAft>
              <a:defRPr>
                <a:solidFill>
                  <a:schemeClr val="tx1"/>
                </a:solidFill>
                <a:latin typeface="Arial" charset="0"/>
                <a:ea typeface="宋体" charset="-122"/>
              </a:defRPr>
            </a:lvl8pPr>
            <a:lvl9pPr marL="4038600" indent="-381000" eaLnBrk="0" fontAlgn="base" hangingPunct="0">
              <a:spcBef>
                <a:spcPct val="0"/>
              </a:spcBef>
              <a:spcAft>
                <a:spcPct val="0"/>
              </a:spcAft>
              <a:defRPr>
                <a:solidFill>
                  <a:schemeClr val="tx1"/>
                </a:solidFill>
                <a:latin typeface="Arial" charset="0"/>
                <a:ea typeface="宋体" charset="-122"/>
              </a:defRPr>
            </a:lvl9pPr>
          </a:lstStyle>
          <a:p>
            <a:pPr marL="0" lvl="1" indent="-468313" eaLnBrk="1" hangingPunct="1">
              <a:lnSpc>
                <a:spcPct val="150000"/>
              </a:lnSpc>
              <a:spcBef>
                <a:spcPts val="1200"/>
              </a:spcBef>
              <a:buClr>
                <a:schemeClr val="tx1"/>
              </a:buClr>
              <a:buSzPct val="100000"/>
              <a:buFont typeface="Wingdings" pitchFamily="2" charset="2"/>
              <a:buChar char=""/>
              <a:defRPr/>
            </a:pPr>
            <a:r>
              <a:rPr lang="en-US" altLang="zh-CN" sz="2400">
                <a:latin typeface="Verdana" panose="020B0604030504040204" pitchFamily="34" charset="0"/>
                <a:ea typeface="微软雅黑" panose="020B0503020204020204" pitchFamily="34" charset="-122"/>
                <a:cs typeface="Verdana" panose="020B0604030504040204" pitchFamily="34" charset="0"/>
              </a:rPr>
              <a:t>Kruskal</a:t>
            </a:r>
            <a:r>
              <a:rPr lang="zh-CN" altLang="zh-CN" sz="2400" dirty="0">
                <a:latin typeface="Verdana" panose="020B0604030504040204" pitchFamily="34" charset="0"/>
                <a:ea typeface="微软雅黑" panose="020B0503020204020204" pitchFamily="34" charset="-122"/>
                <a:cs typeface="Verdana" panose="020B0604030504040204" pitchFamily="34" charset="0"/>
              </a:rPr>
              <a:t>算法</a:t>
            </a:r>
            <a:r>
              <a:rPr lang="zh-CN" altLang="en-US" sz="2400">
                <a:latin typeface="Verdana" panose="020B0604030504040204" pitchFamily="34" charset="0"/>
                <a:ea typeface="微软雅黑" panose="020B0503020204020204" pitchFamily="34" charset="-122"/>
                <a:cs typeface="Verdana" panose="020B0604030504040204" pitchFamily="34" charset="0"/>
              </a:rPr>
              <a:t>流程</a:t>
            </a:r>
            <a:endParaRPr lang="en-US" altLang="zh-CN" sz="2400">
              <a:latin typeface="Verdana" panose="020B0604030504040204" pitchFamily="34" charset="0"/>
              <a:ea typeface="微软雅黑" panose="020B0503020204020204" pitchFamily="34" charset="-122"/>
              <a:cs typeface="Verdana" panose="020B0604030504040204" pitchFamily="34" charset="0"/>
            </a:endParaRPr>
          </a:p>
          <a:p>
            <a:pPr marL="936000" lvl="1" indent="-468000" eaLnBrk="1" hangingPunct="1">
              <a:lnSpc>
                <a:spcPct val="150000"/>
              </a:lnSpc>
              <a:spcBef>
                <a:spcPts val="1200"/>
              </a:spcBef>
              <a:buClr>
                <a:schemeClr val="tx1"/>
              </a:buClr>
              <a:buSzPct val="60000"/>
              <a:buFont typeface="Wingdings" panose="05000000000000000000" pitchFamily="2" charset="2"/>
              <a:buChar char="l"/>
              <a:defRPr/>
            </a:pPr>
            <a:r>
              <a:rPr lang="zh-CN" altLang="en-US" sz="2400">
                <a:latin typeface="Verdana" panose="020B0604030504040204" pitchFamily="34" charset="0"/>
                <a:ea typeface="微软雅黑" panose="020B0503020204020204" pitchFamily="34" charset="-122"/>
                <a:cs typeface="Verdana" panose="020B0604030504040204" pitchFamily="34" charset="0"/>
              </a:rPr>
              <a:t>设</a:t>
            </a:r>
            <a:r>
              <a:rPr lang="en-US" altLang="zh-CN" sz="2400">
                <a:latin typeface="Verdana" panose="020B0604030504040204" pitchFamily="34" charset="0"/>
                <a:ea typeface="微软雅黑" panose="020B0503020204020204" pitchFamily="34" charset="-122"/>
                <a:cs typeface="Verdana" panose="020B0604030504040204" pitchFamily="34" charset="0"/>
              </a:rPr>
              <a:t> </a:t>
            </a:r>
            <a:r>
              <a:rPr lang="en-US" altLang="zh-CN" sz="2400" dirty="0">
                <a:latin typeface="Verdana" panose="020B0604030504040204" pitchFamily="34" charset="0"/>
                <a:ea typeface="微软雅黑" panose="020B0503020204020204" pitchFamily="34" charset="-122"/>
                <a:cs typeface="Verdana" panose="020B0604030504040204" pitchFamily="34" charset="0"/>
              </a:rPr>
              <a:t>G ={V</a:t>
            </a:r>
            <a:r>
              <a:rPr lang="zh-CN" altLang="en-US" sz="2400" dirty="0">
                <a:latin typeface="Verdana" panose="020B0604030504040204" pitchFamily="34" charset="0"/>
                <a:ea typeface="微软雅黑" panose="020B0503020204020204" pitchFamily="34" charset="-122"/>
                <a:cs typeface="Verdana" panose="020B0604030504040204" pitchFamily="34" charset="0"/>
              </a:rPr>
              <a:t>，</a:t>
            </a:r>
            <a:r>
              <a:rPr lang="en-US" altLang="zh-CN" sz="2400" dirty="0">
                <a:latin typeface="Verdana" panose="020B0604030504040204" pitchFamily="34" charset="0"/>
                <a:ea typeface="微软雅黑" panose="020B0503020204020204" pitchFamily="34" charset="-122"/>
                <a:cs typeface="Verdana" panose="020B0604030504040204" pitchFamily="34" charset="0"/>
              </a:rPr>
              <a:t>{E</a:t>
            </a:r>
            <a:r>
              <a:rPr lang="en-US" altLang="zh-CN" sz="2400">
                <a:latin typeface="Verdana" panose="020B0604030504040204" pitchFamily="34" charset="0"/>
                <a:ea typeface="微软雅黑" panose="020B0503020204020204" pitchFamily="34" charset="-122"/>
                <a:cs typeface="Verdana" panose="020B0604030504040204" pitchFamily="34" charset="0"/>
              </a:rPr>
              <a:t>}}</a:t>
            </a:r>
            <a:r>
              <a:rPr lang="zh-CN" altLang="en-US" sz="2400">
                <a:latin typeface="Verdana" panose="020B0604030504040204" pitchFamily="34" charset="0"/>
                <a:ea typeface="微软雅黑" panose="020B0503020204020204" pitchFamily="34" charset="-122"/>
                <a:cs typeface="Verdana" panose="020B0604030504040204" pitchFamily="34" charset="0"/>
              </a:rPr>
              <a:t>为给定的连通网</a:t>
            </a:r>
            <a:endParaRPr lang="zh-CN" altLang="en-US" sz="2400" dirty="0">
              <a:latin typeface="Verdana" panose="020B0604030504040204" pitchFamily="34" charset="0"/>
              <a:ea typeface="微软雅黑" panose="020B0503020204020204" pitchFamily="34" charset="-122"/>
              <a:cs typeface="Verdana" panose="020B0604030504040204" pitchFamily="34" charset="0"/>
            </a:endParaRPr>
          </a:p>
          <a:p>
            <a:pPr marL="936000" lvl="1" indent="-468000" eaLnBrk="1" hangingPunct="1">
              <a:lnSpc>
                <a:spcPct val="150000"/>
              </a:lnSpc>
              <a:spcBef>
                <a:spcPts val="1200"/>
              </a:spcBef>
              <a:buClr>
                <a:schemeClr val="tx1"/>
              </a:buClr>
              <a:buSzPct val="60000"/>
              <a:buFont typeface="Wingdings" panose="05000000000000000000" pitchFamily="2" charset="2"/>
              <a:buChar char="l"/>
              <a:defRPr/>
            </a:pPr>
            <a:r>
              <a:rPr lang="zh-CN" altLang="en-US" sz="2400" dirty="0">
                <a:latin typeface="Verdana" panose="020B0604030504040204" pitchFamily="34" charset="0"/>
                <a:ea typeface="微软雅黑" panose="020B0503020204020204" pitchFamily="34" charset="-122"/>
                <a:cs typeface="Verdana" panose="020B0604030504040204" pitchFamily="34" charset="0"/>
              </a:rPr>
              <a:t>将</a:t>
            </a:r>
            <a:r>
              <a:rPr lang="en-US" altLang="zh-CN" sz="2400" dirty="0" err="1">
                <a:latin typeface="Verdana" panose="020B0604030504040204" pitchFamily="34" charset="0"/>
                <a:ea typeface="微软雅黑" panose="020B0503020204020204" pitchFamily="34" charset="-122"/>
                <a:cs typeface="Verdana" panose="020B0604030504040204" pitchFamily="34" charset="0"/>
              </a:rPr>
              <a:t>生成树T的初始状态置为</a:t>
            </a:r>
            <a:r>
              <a:rPr lang="en-US" altLang="zh-CN" sz="2400" dirty="0">
                <a:latin typeface="Verdana" panose="020B0604030504040204" pitchFamily="34" charset="0"/>
                <a:ea typeface="微软雅黑" panose="020B0503020204020204" pitchFamily="34" charset="-122"/>
                <a:cs typeface="Verdana" panose="020B0604030504040204" pitchFamily="34" charset="0"/>
              </a:rPr>
              <a:t> T={V，{Ф}}</a:t>
            </a:r>
          </a:p>
          <a:p>
            <a:pPr marL="936000" lvl="1" indent="-468000" eaLnBrk="1" hangingPunct="1">
              <a:lnSpc>
                <a:spcPct val="150000"/>
              </a:lnSpc>
              <a:spcBef>
                <a:spcPts val="1200"/>
              </a:spcBef>
              <a:buClr>
                <a:schemeClr val="tx1"/>
              </a:buClr>
              <a:buSzPct val="60000"/>
              <a:buFont typeface="Wingdings" panose="05000000000000000000" pitchFamily="2" charset="2"/>
              <a:buChar char="l"/>
              <a:defRPr/>
            </a:pPr>
            <a:r>
              <a:rPr lang="zh-CN" altLang="en-US" sz="2400" dirty="0">
                <a:latin typeface="Verdana" panose="020B0604030504040204" pitchFamily="34" charset="0"/>
                <a:ea typeface="微软雅黑" panose="020B0503020204020204" pitchFamily="34" charset="-122"/>
                <a:cs typeface="Verdana" panose="020B0604030504040204" pitchFamily="34" charset="0"/>
              </a:rPr>
              <a:t>当</a:t>
            </a:r>
            <a:r>
              <a:rPr lang="en-US" altLang="zh-CN" sz="2400" dirty="0">
                <a:latin typeface="Verdana" panose="020B0604030504040204" pitchFamily="34" charset="0"/>
                <a:ea typeface="微软雅黑" panose="020B0503020204020204" pitchFamily="34" charset="-122"/>
                <a:cs typeface="Verdana" panose="020B0604030504040204" pitchFamily="34" charset="0"/>
              </a:rPr>
              <a:t>T</a:t>
            </a:r>
            <a:r>
              <a:rPr lang="zh-CN" altLang="en-US" sz="2400" dirty="0">
                <a:latin typeface="Verdana" panose="020B0604030504040204" pitchFamily="34" charset="0"/>
                <a:ea typeface="微软雅黑" panose="020B0503020204020204" pitchFamily="34" charset="-122"/>
                <a:cs typeface="Verdana" panose="020B0604030504040204" pitchFamily="34" charset="0"/>
              </a:rPr>
              <a:t>中</a:t>
            </a:r>
            <a:r>
              <a:rPr lang="zh-CN" altLang="en-US" sz="2400">
                <a:latin typeface="Verdana" panose="020B0604030504040204" pitchFamily="34" charset="0"/>
                <a:ea typeface="微软雅黑" panose="020B0503020204020204" pitchFamily="34" charset="-122"/>
                <a:cs typeface="Verdana" panose="020B0604030504040204" pitchFamily="34" charset="0"/>
              </a:rPr>
              <a:t>边数小于</a:t>
            </a:r>
            <a:r>
              <a:rPr lang="en-US" altLang="zh-CN" sz="2400">
                <a:latin typeface="Verdana" panose="020B0604030504040204" pitchFamily="34" charset="0"/>
                <a:ea typeface="微软雅黑" panose="020B0503020204020204" pitchFamily="34" charset="-122"/>
                <a:cs typeface="Verdana" panose="020B0604030504040204" pitchFamily="34" charset="0"/>
              </a:rPr>
              <a:t>n-1</a:t>
            </a:r>
            <a:r>
              <a:rPr lang="zh-CN" altLang="en-US" sz="2400" dirty="0">
                <a:latin typeface="Verdana" panose="020B0604030504040204" pitchFamily="34" charset="0"/>
                <a:ea typeface="微软雅黑" panose="020B0503020204020204" pitchFamily="34" charset="-122"/>
                <a:cs typeface="Verdana" panose="020B0604030504040204" pitchFamily="34" charset="0"/>
              </a:rPr>
              <a:t>时</a:t>
            </a:r>
            <a:r>
              <a:rPr lang="en-US" altLang="zh-CN" sz="2400" dirty="0">
                <a:latin typeface="Verdana" panose="020B0604030504040204" pitchFamily="34" charset="0"/>
                <a:ea typeface="微软雅黑" panose="020B0503020204020204" pitchFamily="34" charset="-122"/>
                <a:cs typeface="Verdana" panose="020B0604030504040204" pitchFamily="34" charset="0"/>
              </a:rPr>
              <a:t>, </a:t>
            </a:r>
            <a:r>
              <a:rPr lang="zh-CN" altLang="en-US" sz="2400" dirty="0">
                <a:latin typeface="Verdana" panose="020B0604030504040204" pitchFamily="34" charset="0"/>
                <a:ea typeface="微软雅黑" panose="020B0503020204020204" pitchFamily="34" charset="-122"/>
                <a:cs typeface="Verdana" panose="020B0604030504040204" pitchFamily="34" charset="0"/>
              </a:rPr>
              <a:t>重复下列步骤</a:t>
            </a:r>
            <a:r>
              <a:rPr lang="en-US" altLang="zh-CN" sz="2400" dirty="0">
                <a:latin typeface="Verdana" panose="020B0604030504040204" pitchFamily="34" charset="0"/>
                <a:ea typeface="微软雅黑" panose="020B0503020204020204" pitchFamily="34" charset="-122"/>
                <a:cs typeface="Verdana" panose="020B0604030504040204" pitchFamily="34" charset="0"/>
              </a:rPr>
              <a:t>:</a:t>
            </a:r>
            <a:endParaRPr lang="zh-CN" altLang="en-US" sz="2400" dirty="0">
              <a:latin typeface="Verdana" panose="020B0604030504040204" pitchFamily="34" charset="0"/>
              <a:ea typeface="微软雅黑" panose="020B0503020204020204" pitchFamily="34" charset="-122"/>
              <a:cs typeface="Verdana" panose="020B0604030504040204" pitchFamily="34" charset="0"/>
            </a:endParaRPr>
          </a:p>
          <a:p>
            <a:pPr marL="1404000" lvl="2" indent="-468000">
              <a:lnSpc>
                <a:spcPct val="150000"/>
              </a:lnSpc>
              <a:spcBef>
                <a:spcPts val="1200"/>
              </a:spcBef>
              <a:buClr>
                <a:schemeClr val="tx1"/>
              </a:buClr>
              <a:buSzPct val="70000"/>
              <a:buFont typeface="Wingdings" panose="05000000000000000000" pitchFamily="2" charset="2"/>
              <a:buChar char="£"/>
              <a:defRPr/>
            </a:pPr>
            <a:r>
              <a:rPr lang="zh-CN" altLang="zh-CN" sz="2400" dirty="0">
                <a:latin typeface="Verdana" panose="020B0604030504040204" pitchFamily="34" charset="0"/>
                <a:ea typeface="微软雅黑" panose="020B0503020204020204" pitchFamily="34" charset="-122"/>
                <a:cs typeface="Verdana" panose="020B0604030504040204" pitchFamily="34" charset="0"/>
              </a:rPr>
              <a:t>从E中选取代价最小的边（v, u）</a:t>
            </a:r>
            <a:endParaRPr lang="zh-CN" altLang="en-US" sz="2400" dirty="0">
              <a:latin typeface="Verdana" panose="020B0604030504040204" pitchFamily="34" charset="0"/>
              <a:ea typeface="微软雅黑" panose="020B0503020204020204" pitchFamily="34" charset="-122"/>
              <a:cs typeface="Verdana" panose="020B0604030504040204" pitchFamily="34" charset="0"/>
            </a:endParaRPr>
          </a:p>
          <a:p>
            <a:pPr marL="1404000" lvl="2" indent="-468000">
              <a:lnSpc>
                <a:spcPct val="150000"/>
              </a:lnSpc>
              <a:spcBef>
                <a:spcPts val="1200"/>
              </a:spcBef>
              <a:buClr>
                <a:schemeClr val="tx1"/>
              </a:buClr>
              <a:buSzPct val="70000"/>
              <a:buFont typeface="Wingdings" panose="05000000000000000000" pitchFamily="2" charset="2"/>
              <a:buChar char="£"/>
              <a:defRPr/>
            </a:pPr>
            <a:r>
              <a:rPr lang="zh-CN" altLang="en-US" sz="2400" dirty="0">
                <a:latin typeface="Verdana" panose="020B0604030504040204" pitchFamily="34" charset="0"/>
                <a:ea typeface="微软雅黑" panose="020B0503020204020204" pitchFamily="34" charset="-122"/>
                <a:cs typeface="Verdana" panose="020B0604030504040204" pitchFamily="34" charset="0"/>
              </a:rPr>
              <a:t>若顶点</a:t>
            </a:r>
            <a:r>
              <a:rPr lang="en-US" altLang="zh-CN" sz="2400" dirty="0">
                <a:latin typeface="Verdana" panose="020B0604030504040204" pitchFamily="34" charset="0"/>
                <a:ea typeface="微软雅黑" panose="020B0503020204020204" pitchFamily="34" charset="-122"/>
                <a:cs typeface="Verdana" panose="020B0604030504040204" pitchFamily="34" charset="0"/>
              </a:rPr>
              <a:t>v</a:t>
            </a:r>
            <a:r>
              <a:rPr lang="zh-CN" altLang="en-US" sz="2400" dirty="0">
                <a:latin typeface="Verdana" panose="020B0604030504040204" pitchFamily="34" charset="0"/>
                <a:ea typeface="微软雅黑" panose="020B0503020204020204" pitchFamily="34" charset="-122"/>
                <a:cs typeface="Verdana" panose="020B0604030504040204" pitchFamily="34" charset="0"/>
              </a:rPr>
              <a:t>和</a:t>
            </a:r>
            <a:r>
              <a:rPr lang="en-US" altLang="zh-CN" sz="2400" dirty="0">
                <a:latin typeface="Verdana" panose="020B0604030504040204" pitchFamily="34" charset="0"/>
                <a:ea typeface="微软雅黑" panose="020B0503020204020204" pitchFamily="34" charset="-122"/>
                <a:cs typeface="Verdana" panose="020B0604030504040204" pitchFamily="34" charset="0"/>
              </a:rPr>
              <a:t>u</a:t>
            </a:r>
            <a:r>
              <a:rPr lang="zh-CN" altLang="en-US" sz="2400" dirty="0">
                <a:latin typeface="Verdana" panose="020B0604030504040204" pitchFamily="34" charset="0"/>
                <a:ea typeface="微软雅黑" panose="020B0503020204020204" pitchFamily="34" charset="-122"/>
                <a:cs typeface="Verdana" panose="020B0604030504040204" pitchFamily="34" charset="0"/>
              </a:rPr>
              <a:t>落在</a:t>
            </a:r>
            <a:r>
              <a:rPr lang="en-US" altLang="zh-CN" sz="2400" dirty="0">
                <a:latin typeface="Verdana" panose="020B0604030504040204" pitchFamily="34" charset="0"/>
                <a:ea typeface="微软雅黑" panose="020B0503020204020204" pitchFamily="34" charset="-122"/>
                <a:cs typeface="Verdana" panose="020B0604030504040204" pitchFamily="34" charset="0"/>
              </a:rPr>
              <a:t>T</a:t>
            </a:r>
            <a:r>
              <a:rPr lang="zh-CN" altLang="en-US" sz="2400" dirty="0">
                <a:latin typeface="Verdana" panose="020B0604030504040204" pitchFamily="34" charset="0"/>
                <a:ea typeface="微软雅黑" panose="020B0503020204020204" pitchFamily="34" charset="-122"/>
                <a:cs typeface="Verdana" panose="020B0604030504040204" pitchFamily="34" charset="0"/>
              </a:rPr>
              <a:t>中不同的连同分量上</a:t>
            </a:r>
          </a:p>
          <a:p>
            <a:pPr marL="1944000" lvl="3" indent="-468000">
              <a:lnSpc>
                <a:spcPct val="150000"/>
              </a:lnSpc>
              <a:spcBef>
                <a:spcPts val="1200"/>
              </a:spcBef>
              <a:buClr>
                <a:schemeClr val="tx1"/>
              </a:buClr>
              <a:buSzPct val="70000"/>
              <a:buFont typeface="Wingdings" panose="05000000000000000000" pitchFamily="2" charset="2"/>
              <a:buChar char="p"/>
              <a:defRPr/>
            </a:pPr>
            <a:r>
              <a:rPr lang="zh-CN" altLang="en-US" sz="2400" dirty="0">
                <a:latin typeface="Verdana" panose="020B0604030504040204" pitchFamily="34" charset="0"/>
                <a:ea typeface="微软雅黑" panose="020B0503020204020204" pitchFamily="34" charset="-122"/>
                <a:cs typeface="Verdana" panose="020B0604030504040204" pitchFamily="34" charset="0"/>
              </a:rPr>
              <a:t>则：将其加入生成树</a:t>
            </a:r>
            <a:r>
              <a:rPr lang="en-US" altLang="zh-CN" sz="2400" dirty="0">
                <a:latin typeface="Verdana" panose="020B0604030504040204" pitchFamily="34" charset="0"/>
                <a:ea typeface="微软雅黑" panose="020B0503020204020204" pitchFamily="34" charset="-122"/>
                <a:cs typeface="Verdana" panose="020B0604030504040204" pitchFamily="34" charset="0"/>
              </a:rPr>
              <a:t>T</a:t>
            </a:r>
            <a:r>
              <a:rPr lang="zh-CN" altLang="en-US" sz="2400" dirty="0">
                <a:latin typeface="Verdana" panose="020B0604030504040204" pitchFamily="34" charset="0"/>
                <a:ea typeface="微软雅黑" panose="020B0503020204020204" pitchFamily="34" charset="-122"/>
                <a:cs typeface="Verdana" panose="020B0604030504040204" pitchFamily="34" charset="0"/>
              </a:rPr>
              <a:t>中</a:t>
            </a:r>
            <a:r>
              <a:rPr lang="zh-CN" altLang="zh-CN" sz="2400" dirty="0">
                <a:latin typeface="Verdana" panose="020B0604030504040204" pitchFamily="34" charset="0"/>
                <a:ea typeface="微软雅黑" panose="020B0503020204020204" pitchFamily="34" charset="-122"/>
                <a:cs typeface="Verdana" panose="020B0604030504040204" pitchFamily="34" charset="0"/>
              </a:rPr>
              <a:t>, 并从E中</a:t>
            </a:r>
            <a:r>
              <a:rPr lang="zh-CN" altLang="en-US" sz="2400" dirty="0">
                <a:latin typeface="Verdana" panose="020B0604030504040204" pitchFamily="34" charset="0"/>
                <a:ea typeface="微软雅黑" panose="020B0503020204020204" pitchFamily="34" charset="-122"/>
                <a:cs typeface="Verdana" panose="020B0604030504040204" pitchFamily="34" charset="0"/>
              </a:rPr>
              <a:t>将其</a:t>
            </a:r>
            <a:r>
              <a:rPr lang="zh-CN" altLang="zh-CN" sz="2400" dirty="0">
                <a:latin typeface="Verdana" panose="020B0604030504040204" pitchFamily="34" charset="0"/>
                <a:ea typeface="微软雅黑" panose="020B0503020204020204" pitchFamily="34" charset="-122"/>
                <a:cs typeface="Verdana" panose="020B0604030504040204" pitchFamily="34" charset="0"/>
              </a:rPr>
              <a:t>删除</a:t>
            </a:r>
            <a:endParaRPr lang="zh-CN" altLang="en-US" sz="2400" dirty="0">
              <a:latin typeface="Verdana" panose="020B0604030504040204" pitchFamily="34" charset="0"/>
              <a:ea typeface="微软雅黑" panose="020B0503020204020204" pitchFamily="34" charset="-122"/>
              <a:cs typeface="Verdana" panose="020B0604030504040204" pitchFamily="34" charset="0"/>
            </a:endParaRPr>
          </a:p>
          <a:p>
            <a:pPr marL="1404000" lvl="2" indent="-468000">
              <a:lnSpc>
                <a:spcPct val="150000"/>
              </a:lnSpc>
              <a:spcBef>
                <a:spcPts val="1200"/>
              </a:spcBef>
              <a:buClr>
                <a:schemeClr val="tx1"/>
              </a:buClr>
              <a:buSzPct val="70000"/>
              <a:buFont typeface="Wingdings" panose="05000000000000000000" pitchFamily="2" charset="2"/>
              <a:buChar char="£"/>
              <a:defRPr/>
            </a:pPr>
            <a:r>
              <a:rPr lang="zh-CN" altLang="zh-CN" sz="2400" dirty="0">
                <a:latin typeface="Verdana" panose="020B0604030504040204" pitchFamily="34" charset="0"/>
                <a:ea typeface="微软雅黑" panose="020B0503020204020204" pitchFamily="34" charset="-122"/>
                <a:cs typeface="Verdana" panose="020B0604030504040204" pitchFamily="34" charset="0"/>
              </a:rPr>
              <a:t>否则</a:t>
            </a:r>
            <a:r>
              <a:rPr lang="zh-CN" altLang="en-US" sz="2400" dirty="0">
                <a:latin typeface="Verdana" panose="020B0604030504040204" pitchFamily="34" charset="0"/>
                <a:ea typeface="微软雅黑" panose="020B0503020204020204" pitchFamily="34" charset="-122"/>
                <a:cs typeface="Verdana" panose="020B0604030504040204" pitchFamily="34" charset="0"/>
              </a:rPr>
              <a:t>：</a:t>
            </a:r>
            <a:r>
              <a:rPr lang="zh-CN" altLang="zh-CN" sz="2400" dirty="0">
                <a:latin typeface="Verdana" panose="020B0604030504040204" pitchFamily="34" charset="0"/>
                <a:ea typeface="微软雅黑" panose="020B0503020204020204" pitchFamily="34" charset="-122"/>
                <a:cs typeface="Verdana" panose="020B0604030504040204" pitchFamily="34" charset="0"/>
              </a:rPr>
              <a:t>从E中</a:t>
            </a:r>
            <a:r>
              <a:rPr lang="zh-CN" altLang="en-US" sz="2400" dirty="0">
                <a:latin typeface="Verdana" panose="020B0604030504040204" pitchFamily="34" charset="0"/>
                <a:ea typeface="微软雅黑" panose="020B0503020204020204" pitchFamily="34" charset="-122"/>
                <a:cs typeface="Verdana" panose="020B0604030504040204" pitchFamily="34" charset="0"/>
              </a:rPr>
              <a:t>将其</a:t>
            </a:r>
            <a:r>
              <a:rPr lang="zh-CN" altLang="zh-CN" sz="2400" dirty="0">
                <a:latin typeface="Verdana" panose="020B0604030504040204" pitchFamily="34" charset="0"/>
                <a:ea typeface="微软雅黑" panose="020B0503020204020204" pitchFamily="34" charset="-122"/>
                <a:cs typeface="Verdana" panose="020B0604030504040204" pitchFamily="34" charset="0"/>
              </a:rPr>
              <a:t>删除，选择下一条代价最小的边</a:t>
            </a:r>
            <a:endParaRPr lang="en-US" altLang="zh-CN" sz="2400" dirty="0">
              <a:latin typeface="Verdana" panose="020B0604030504040204" pitchFamily="34" charset="0"/>
              <a:ea typeface="微软雅黑" panose="020B0503020204020204" pitchFamily="34" charset="-122"/>
              <a:cs typeface="Verdana" panose="020B0604030504040204" pitchFamily="34" charset="0"/>
            </a:endParaRPr>
          </a:p>
        </p:txBody>
      </p:sp>
      <p:sp>
        <p:nvSpPr>
          <p:cNvPr id="4"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defRPr/>
            </a:pPr>
            <a:r>
              <a:rPr lang="en-US" altLang="zh-CN" sz="3200" b="0" dirty="0" err="1">
                <a:solidFill>
                  <a:schemeClr val="bg2">
                    <a:lumMod val="10000"/>
                  </a:schemeClr>
                </a:solidFill>
                <a:cs typeface="+mn-cs"/>
              </a:rPr>
              <a:t>Kruskal</a:t>
            </a:r>
            <a:r>
              <a:rPr lang="zh-CN" altLang="en-US" sz="3200" b="0" dirty="0">
                <a:solidFill>
                  <a:schemeClr val="bg2">
                    <a:lumMod val="10000"/>
                  </a:schemeClr>
                </a:solidFill>
                <a:cs typeface="+mn-cs"/>
              </a:rPr>
              <a:t>算法</a:t>
            </a:r>
          </a:p>
        </p:txBody>
      </p:sp>
    </p:spTree>
    <p:extLst>
      <p:ext uri="{BB962C8B-B14F-4D97-AF65-F5344CB8AC3E}">
        <p14:creationId xmlns:p14="http://schemas.microsoft.com/office/powerpoint/2010/main" val="360679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left)">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left)">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Kruskal</a:t>
            </a:r>
            <a:r>
              <a:rPr lang="zh-CN" altLang="en-US"/>
              <a:t>算法的数据结构设计</a:t>
            </a:r>
          </a:p>
        </p:txBody>
      </p:sp>
      <p:sp>
        <p:nvSpPr>
          <p:cNvPr id="3" name="内容占位符 2"/>
          <p:cNvSpPr>
            <a:spLocks noGrp="1"/>
          </p:cNvSpPr>
          <p:nvPr>
            <p:ph idx="1"/>
          </p:nvPr>
        </p:nvSpPr>
        <p:spPr>
          <a:xfrm>
            <a:off x="0" y="739304"/>
            <a:ext cx="9144000" cy="2653692"/>
          </a:xfrm>
        </p:spPr>
        <p:txBody>
          <a:bodyPr/>
          <a:lstStyle/>
          <a:p>
            <a:pPr marL="0" indent="0">
              <a:spcBef>
                <a:spcPts val="600"/>
              </a:spcBef>
              <a:buNone/>
            </a:pPr>
            <a:r>
              <a:rPr lang="en-US" altLang="zh-CN" b="1">
                <a:latin typeface="Verdana" panose="020B0604030504040204" pitchFamily="34" charset="0"/>
                <a:ea typeface="Verdana" panose="020B0604030504040204" pitchFamily="34" charset="0"/>
                <a:cs typeface="Verdana" panose="020B0604030504040204" pitchFamily="34" charset="0"/>
              </a:rPr>
              <a:t>typedef   struct {    </a:t>
            </a:r>
            <a:r>
              <a:rPr lang="en-US" altLang="zh-CN" b="1">
                <a:solidFill>
                  <a:srgbClr val="006600"/>
                </a:solidFill>
                <a:cs typeface="Verdana" panose="020B0604030504040204" pitchFamily="34" charset="0"/>
              </a:rPr>
              <a:t>// </a:t>
            </a:r>
            <a:r>
              <a:rPr lang="zh-CN" altLang="en-US" b="1">
                <a:solidFill>
                  <a:srgbClr val="006600"/>
                </a:solidFill>
                <a:cs typeface="Verdana" panose="020B0604030504040204" pitchFamily="34" charset="0"/>
              </a:rPr>
              <a:t>顶点结点</a:t>
            </a:r>
          </a:p>
          <a:p>
            <a:pPr marL="0" indent="0">
              <a:spcBef>
                <a:spcPts val="600"/>
              </a:spcBef>
              <a:buNone/>
            </a:pPr>
            <a:r>
              <a:rPr lang="zh-CN" altLang="en-US" b="1">
                <a:latin typeface="Verdana" panose="020B0604030504040204" pitchFamily="34" charset="0"/>
                <a:cs typeface="Verdana" panose="020B0604030504040204" pitchFamily="34" charset="0"/>
              </a:rPr>
              <a:t>      </a:t>
            </a:r>
            <a:r>
              <a:rPr lang="en-US" altLang="zh-CN" b="1">
                <a:latin typeface="Verdana" panose="020B0604030504040204" pitchFamily="34" charset="0"/>
                <a:ea typeface="Verdana" panose="020B0604030504040204" pitchFamily="34" charset="0"/>
                <a:cs typeface="Verdana" panose="020B0604030504040204" pitchFamily="34" charset="0"/>
              </a:rPr>
              <a:t>int  vex;             </a:t>
            </a:r>
            <a:r>
              <a:rPr lang="en-US" altLang="zh-CN" b="1">
                <a:solidFill>
                  <a:srgbClr val="006600"/>
                </a:solidFill>
                <a:cs typeface="Verdana" panose="020B0604030504040204" pitchFamily="34" charset="0"/>
              </a:rPr>
              <a:t>// </a:t>
            </a:r>
            <a:r>
              <a:rPr lang="zh-CN" altLang="en-US" b="1">
                <a:solidFill>
                  <a:srgbClr val="006600"/>
                </a:solidFill>
                <a:cs typeface="Verdana" panose="020B0604030504040204" pitchFamily="34" charset="0"/>
              </a:rPr>
              <a:t>顶点信息</a:t>
            </a:r>
          </a:p>
          <a:p>
            <a:pPr marL="0" indent="0">
              <a:spcBef>
                <a:spcPts val="600"/>
              </a:spcBef>
              <a:buNone/>
            </a:pPr>
            <a:r>
              <a:rPr lang="zh-CN" altLang="en-US" b="1">
                <a:latin typeface="Verdana" panose="020B0604030504040204" pitchFamily="34" charset="0"/>
                <a:cs typeface="Verdana" panose="020B0604030504040204" pitchFamily="34" charset="0"/>
              </a:rPr>
              <a:t>      </a:t>
            </a:r>
            <a:r>
              <a:rPr lang="en-US" altLang="zh-CN" b="1">
                <a:latin typeface="Verdana" panose="020B0604030504040204" pitchFamily="34" charset="0"/>
                <a:ea typeface="Verdana" panose="020B0604030504040204" pitchFamily="34" charset="0"/>
                <a:cs typeface="Verdana" panose="020B0604030504040204" pitchFamily="34" charset="0"/>
              </a:rPr>
              <a:t>int  gno;            </a:t>
            </a:r>
            <a:r>
              <a:rPr lang="en-US" altLang="zh-CN" b="1">
                <a:solidFill>
                  <a:srgbClr val="006600"/>
                </a:solidFill>
                <a:cs typeface="Verdana" panose="020B0604030504040204" pitchFamily="34" charset="0"/>
              </a:rPr>
              <a:t>// </a:t>
            </a:r>
            <a:r>
              <a:rPr lang="zh-CN" altLang="en-US" b="1">
                <a:solidFill>
                  <a:srgbClr val="006600"/>
                </a:solidFill>
                <a:cs typeface="Verdana" panose="020B0604030504040204" pitchFamily="34" charset="0"/>
              </a:rPr>
              <a:t>顶点所在的连通分量编号  </a:t>
            </a:r>
          </a:p>
          <a:p>
            <a:pPr marL="0" indent="0">
              <a:spcBef>
                <a:spcPts val="600"/>
              </a:spcBef>
              <a:buNone/>
            </a:pPr>
            <a:r>
              <a:rPr lang="en-US" altLang="zh-CN" b="1">
                <a:latin typeface="Verdana" panose="020B0604030504040204" pitchFamily="34" charset="0"/>
                <a:ea typeface="Verdana" panose="020B0604030504040204" pitchFamily="34" charset="0"/>
                <a:cs typeface="Verdana" panose="020B0604030504040204" pitchFamily="34" charset="0"/>
              </a:rPr>
              <a:t>}</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TVex</a:t>
            </a:r>
            <a:r>
              <a:rPr lang="en-US" altLang="zh-CN" b="1">
                <a:latin typeface="Verdana" panose="020B0604030504040204" pitchFamily="34" charset="0"/>
                <a:ea typeface="Verdana" panose="020B0604030504040204" pitchFamily="34" charset="0"/>
                <a:cs typeface="Verdana" panose="020B0604030504040204" pitchFamily="34" charset="0"/>
              </a:rPr>
              <a:t>;</a:t>
            </a:r>
            <a:endParaRPr lang="zh-CN" altLang="en-US" b="1">
              <a:latin typeface="Verdana" panose="020B0604030504040204" pitchFamily="34" charset="0"/>
              <a:cs typeface="Verdana" panose="020B0604030504040204" pitchFamily="34" charset="0"/>
            </a:endParaRPr>
          </a:p>
        </p:txBody>
      </p:sp>
      <p:cxnSp>
        <p:nvCxnSpPr>
          <p:cNvPr id="4" name="直接连接符 3"/>
          <p:cNvCxnSpPr/>
          <p:nvPr/>
        </p:nvCxnSpPr>
        <p:spPr bwMode="auto">
          <a:xfrm>
            <a:off x="-3304" y="3537012"/>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
        <p:nvSpPr>
          <p:cNvPr id="5" name="Text Box 9"/>
          <p:cNvSpPr txBox="1">
            <a:spLocks noChangeArrowheads="1"/>
          </p:cNvSpPr>
          <p:nvPr/>
        </p:nvSpPr>
        <p:spPr bwMode="auto">
          <a:xfrm>
            <a:off x="0" y="3580256"/>
            <a:ext cx="9144000" cy="327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spcBef>
                <a:spcPts val="600"/>
              </a:spcBef>
            </a:pPr>
            <a:r>
              <a:rPr lang="en-US" altLang="zh-CN" sz="2400" b="1">
                <a:latin typeface="Verdana" panose="020B0604030504040204" pitchFamily="34" charset="0"/>
                <a:ea typeface="Verdana" panose="020B0604030504040204" pitchFamily="34" charset="0"/>
                <a:cs typeface="Verdana" panose="020B0604030504040204" pitchFamily="34" charset="0"/>
              </a:rPr>
              <a:t>typedef   </a:t>
            </a:r>
            <a:r>
              <a:rPr lang="en-US" altLang="zh-CN" sz="2400" b="1" err="1">
                <a:latin typeface="Verdana" panose="020B0604030504040204" pitchFamily="34" charset="0"/>
                <a:ea typeface="Verdana" panose="020B0604030504040204" pitchFamily="34" charset="0"/>
                <a:cs typeface="Verdana" panose="020B0604030504040204" pitchFamily="34" charset="0"/>
              </a:rPr>
              <a:t>struct</a:t>
            </a:r>
            <a:r>
              <a:rPr lang="en-US" altLang="zh-CN" sz="2400" b="1">
                <a:latin typeface="Verdana" panose="020B0604030504040204" pitchFamily="34" charset="0"/>
                <a:ea typeface="Verdana" panose="020B0604030504040204" pitchFamily="34" charset="0"/>
                <a:cs typeface="Verdana" panose="020B0604030504040204" pitchFamily="34" charset="0"/>
              </a:rPr>
              <a:t> {      </a:t>
            </a:r>
            <a:r>
              <a:rPr lang="en-US" altLang="zh-CN"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边结点</a:t>
            </a:r>
            <a:endParaRPr lang="en-US" altLang="zh-CN"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endParaRPr>
          </a:p>
          <a:p>
            <a:pPr eaLnBrk="1" hangingPunct="1">
              <a:lnSpc>
                <a:spcPct val="150000"/>
              </a:lnSpc>
              <a:spcBef>
                <a:spcPts val="600"/>
              </a:spcBef>
            </a:pPr>
            <a:r>
              <a:rPr lang="en-US" altLang="zh-CN" sz="2400" b="1" dirty="0">
                <a:latin typeface="Verdana" panose="020B0604030504040204" pitchFamily="34" charset="0"/>
                <a:ea typeface="Verdana" panose="020B0604030504040204" pitchFamily="34" charset="0"/>
                <a:cs typeface="Verdana" panose="020B0604030504040204" pitchFamily="34" charset="0"/>
              </a:rPr>
              <a:t>     </a:t>
            </a:r>
            <a:r>
              <a:rPr lang="en-US" altLang="zh-CN" sz="2400" b="1" err="1">
                <a:latin typeface="Verdana" panose="020B0604030504040204" pitchFamily="34" charset="0"/>
                <a:ea typeface="Verdana" panose="020B0604030504040204" pitchFamily="34" charset="0"/>
                <a:cs typeface="Verdana" panose="020B0604030504040204" pitchFamily="34" charset="0"/>
              </a:rPr>
              <a:t>int</a:t>
            </a:r>
            <a:r>
              <a:rPr lang="en-US" altLang="zh-CN" sz="2400" b="1">
                <a:latin typeface="Verdana" panose="020B0604030504040204" pitchFamily="34" charset="0"/>
                <a:ea typeface="Verdana" panose="020B0604030504040204" pitchFamily="34" charset="0"/>
                <a:cs typeface="Verdana" panose="020B0604030504040204" pitchFamily="34" charset="0"/>
              </a:rPr>
              <a:t>  vh, vt;            </a:t>
            </a:r>
            <a:r>
              <a:rPr lang="en-US" altLang="zh-CN"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边依附的两顶点</a:t>
            </a:r>
          </a:p>
          <a:p>
            <a:pPr eaLnBrk="1" hangingPunct="1">
              <a:lnSpc>
                <a:spcPct val="150000"/>
              </a:lnSpc>
              <a:spcBef>
                <a:spcPts val="600"/>
              </a:spcBef>
            </a:pPr>
            <a:r>
              <a:rPr lang="zh-CN" altLang="en-US" sz="2400" b="1" dirty="0">
                <a:latin typeface="Verdana" panose="020B0604030504040204" pitchFamily="34" charset="0"/>
                <a:ea typeface="Verdana" panose="020B0604030504040204" pitchFamily="34" charset="0"/>
                <a:cs typeface="Verdana" panose="020B0604030504040204" pitchFamily="34" charset="0"/>
              </a:rPr>
              <a:t>     </a:t>
            </a:r>
            <a:r>
              <a:rPr lang="en-US" altLang="zh-CN" sz="2400" b="1" err="1">
                <a:latin typeface="Verdana" panose="020B0604030504040204" pitchFamily="34" charset="0"/>
                <a:ea typeface="Verdana" panose="020B0604030504040204" pitchFamily="34" charset="0"/>
                <a:cs typeface="Verdana" panose="020B0604030504040204" pitchFamily="34" charset="0"/>
              </a:rPr>
              <a:t>int</a:t>
            </a:r>
            <a:r>
              <a:rPr lang="en-US" altLang="zh-CN" sz="2400" b="1">
                <a:latin typeface="Verdana" panose="020B0604030504040204" pitchFamily="34" charset="0"/>
                <a:ea typeface="Verdana" panose="020B0604030504040204" pitchFamily="34" charset="0"/>
                <a:cs typeface="Verdana" panose="020B0604030504040204" pitchFamily="34" charset="0"/>
              </a:rPr>
              <a:t>  cost;              </a:t>
            </a:r>
            <a:r>
              <a:rPr lang="en-US" altLang="zh-CN"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 </a:t>
            </a:r>
            <a:r>
              <a:rPr lang="zh-CN" altLang="en-US"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边的权值</a:t>
            </a:r>
          </a:p>
          <a:p>
            <a:pPr eaLnBrk="1" hangingPunct="1">
              <a:lnSpc>
                <a:spcPct val="150000"/>
              </a:lnSpc>
              <a:spcBef>
                <a:spcPts val="600"/>
              </a:spcBef>
            </a:pPr>
            <a:r>
              <a:rPr lang="zh-CN" altLang="en-US" sz="2400" b="1" dirty="0">
                <a:latin typeface="Verdana" panose="020B0604030504040204" pitchFamily="34" charset="0"/>
                <a:ea typeface="Verdana" panose="020B0604030504040204" pitchFamily="34" charset="0"/>
                <a:cs typeface="Verdana" panose="020B0604030504040204" pitchFamily="34" charset="0"/>
              </a:rPr>
              <a:t>     </a:t>
            </a:r>
            <a:r>
              <a:rPr lang="en-US" altLang="zh-CN" sz="2400" b="1" dirty="0" err="1">
                <a:latin typeface="Verdana" panose="020B0604030504040204" pitchFamily="34" charset="0"/>
                <a:ea typeface="Verdana" panose="020B0604030504040204" pitchFamily="34" charset="0"/>
                <a:cs typeface="Verdana" panose="020B0604030504040204" pitchFamily="34" charset="0"/>
              </a:rPr>
              <a:t>int</a:t>
            </a:r>
            <a:r>
              <a:rPr lang="en-US" altLang="zh-CN" sz="2400" b="1" dirty="0">
                <a:latin typeface="Verdana" panose="020B0604030504040204" pitchFamily="34" charset="0"/>
                <a:ea typeface="Verdana" panose="020B0604030504040204" pitchFamily="34" charset="0"/>
                <a:cs typeface="Verdana" panose="020B0604030504040204" pitchFamily="34" charset="0"/>
              </a:rPr>
              <a:t>  flag;       </a:t>
            </a:r>
            <a:r>
              <a:rPr lang="en-US" altLang="zh-CN"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 0</a:t>
            </a:r>
            <a:r>
              <a:rPr lang="zh-CN" altLang="en-US"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：未加入</a:t>
            </a:r>
            <a:r>
              <a:rPr lang="en-US" altLang="zh-CN"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MST;  </a:t>
            </a:r>
            <a:r>
              <a:rPr lang="en-US" altLang="zh-CN"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1</a:t>
            </a:r>
            <a:r>
              <a:rPr lang="zh-CN" altLang="en-US"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rPr>
              <a:t>：已入</a:t>
            </a:r>
            <a:r>
              <a:rPr lang="zh-CN" altLang="en-US"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选</a:t>
            </a:r>
            <a:r>
              <a:rPr lang="en-US" altLang="zh-CN"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   -1</a:t>
            </a:r>
            <a:r>
              <a:rPr lang="zh-CN" altLang="en-US" sz="2400" b="1" dirty="0">
                <a:solidFill>
                  <a:srgbClr val="006600"/>
                </a:solidFill>
                <a:latin typeface="微软雅黑" panose="020B0503020204020204" pitchFamily="34" charset="-122"/>
                <a:ea typeface="微软雅黑" panose="020B0503020204020204" pitchFamily="34" charset="-122"/>
                <a:cs typeface="Verdana" panose="020B0604030504040204" pitchFamily="34" charset="0"/>
              </a:rPr>
              <a:t>：已删除</a:t>
            </a:r>
          </a:p>
          <a:p>
            <a:pPr eaLnBrk="1" hangingPunct="1">
              <a:lnSpc>
                <a:spcPct val="150000"/>
              </a:lnSpc>
              <a:spcBef>
                <a:spcPts val="600"/>
              </a:spcBef>
            </a:pPr>
            <a:r>
              <a:rPr lang="en-US" altLang="zh-CN" sz="2400" b="1">
                <a:latin typeface="Verdana" panose="020B0604030504040204" pitchFamily="34" charset="0"/>
                <a:ea typeface="Verdana" panose="020B0604030504040204" pitchFamily="34" charset="0"/>
                <a:cs typeface="Verdana" panose="020B0604030504040204" pitchFamily="34" charset="0"/>
              </a:rPr>
              <a:t>}</a:t>
            </a:r>
            <a:r>
              <a:rPr lang="en-US" altLang="zh-CN" sz="2400" b="1">
                <a:solidFill>
                  <a:srgbClr val="FF0000"/>
                </a:solidFill>
                <a:latin typeface="Verdana" panose="020B0604030504040204" pitchFamily="34" charset="0"/>
                <a:ea typeface="Verdana" panose="020B0604030504040204" pitchFamily="34" charset="0"/>
                <a:cs typeface="Verdana" panose="020B0604030504040204" pitchFamily="34" charset="0"/>
              </a:rPr>
              <a:t>TEdge</a:t>
            </a:r>
            <a:r>
              <a:rPr lang="en-US" altLang="zh-CN" sz="2400" b="1">
                <a:latin typeface="Verdana" panose="020B0604030504040204" pitchFamily="34" charset="0"/>
                <a:ea typeface="Verdana" panose="020B0604030504040204" pitchFamily="34" charset="0"/>
                <a:cs typeface="Verdana" panose="020B0604030504040204" pitchFamily="34" charset="0"/>
              </a:rPr>
              <a:t>;</a:t>
            </a:r>
            <a:endParaRPr lang="en-US" altLang="zh-CN" sz="2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8578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500"/>
                                        <p:tgtEl>
                                          <p:spTgt spid="5">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fade">
                                      <p:cBhvr>
                                        <p:cTn id="26" dur="500"/>
                                        <p:tgtEl>
                                          <p:spTgt spid="5">
                                            <p:txEl>
                                              <p:p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wipe(left)">
                                      <p:cBhvr>
                                        <p:cTn id="34" dur="500"/>
                                        <p:tgtEl>
                                          <p:spTgt spid="5">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wipe(left)">
                                      <p:cBhvr>
                                        <p:cTn id="3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0">
                <a:solidFill>
                  <a:schemeClr val="bg2">
                    <a:lumMod val="10000"/>
                  </a:schemeClr>
                </a:solidFill>
              </a:rPr>
              <a:t>Kruskal</a:t>
            </a:r>
            <a:r>
              <a:rPr lang="zh-CN" altLang="en-US" kern="0">
                <a:solidFill>
                  <a:schemeClr val="bg2">
                    <a:lumMod val="10000"/>
                  </a:schemeClr>
                </a:solidFill>
              </a:rPr>
              <a:t>算法的详细设计</a:t>
            </a:r>
            <a:endParaRPr lang="zh-CN" altLang="en-US"/>
          </a:p>
        </p:txBody>
      </p:sp>
      <p:sp>
        <p:nvSpPr>
          <p:cNvPr id="3" name="内容占位符 2"/>
          <p:cNvSpPr>
            <a:spLocks noGrp="1"/>
          </p:cNvSpPr>
          <p:nvPr>
            <p:ph idx="1"/>
          </p:nvPr>
        </p:nvSpPr>
        <p:spPr/>
        <p:txBody>
          <a:bodyPr/>
          <a:lstStyle/>
          <a:p>
            <a:pPr marL="0" indent="-468313">
              <a:spcBef>
                <a:spcPts val="300"/>
              </a:spcBef>
              <a:buClr>
                <a:schemeClr val="tx1"/>
              </a:buClr>
              <a:buSzPct val="100000"/>
              <a:defRPr/>
            </a:pPr>
            <a:r>
              <a:rPr lang="zh-CN" altLang="en-US">
                <a:latin typeface="Verdana" panose="020B0604030504040204" pitchFamily="34" charset="0"/>
                <a:cs typeface="Verdana" panose="020B0604030504040204" pitchFamily="34" charset="0"/>
              </a:rPr>
              <a:t>用顶点数组和边数组存放顶点和边信息</a:t>
            </a:r>
          </a:p>
          <a:p>
            <a:pPr marL="0" indent="-468313">
              <a:spcBef>
                <a:spcPts val="300"/>
              </a:spcBef>
              <a:buClr>
                <a:schemeClr val="tx1"/>
              </a:buClr>
              <a:buSzPct val="100000"/>
              <a:defRPr/>
            </a:pPr>
            <a:r>
              <a:rPr lang="zh-CN" altLang="en-US">
                <a:latin typeface="Verdana" panose="020B0604030504040204" pitchFamily="34" charset="0"/>
                <a:cs typeface="Verdana" panose="020B0604030504040204" pitchFamily="34" charset="0"/>
              </a:rPr>
              <a:t>初始化：令每个顶点的</a:t>
            </a:r>
            <a:r>
              <a:rPr lang="en-US" altLang="zh-CN">
                <a:latin typeface="Verdana" panose="020B0604030504040204" pitchFamily="34" charset="0"/>
                <a:cs typeface="Verdana" panose="020B0604030504040204" pitchFamily="34" charset="0"/>
              </a:rPr>
              <a:t>gno</a:t>
            </a:r>
            <a:r>
              <a:rPr lang="zh-CN" altLang="en-US">
                <a:latin typeface="Verdana" panose="020B0604030504040204" pitchFamily="34" charset="0"/>
                <a:cs typeface="Verdana" panose="020B0604030504040204" pitchFamily="34" charset="0"/>
              </a:rPr>
              <a:t>互不相同，每个边的</a:t>
            </a:r>
            <a:r>
              <a:rPr lang="en-US" altLang="zh-CN">
                <a:latin typeface="Verdana" panose="020B0604030504040204" pitchFamily="34" charset="0"/>
                <a:cs typeface="Verdana" panose="020B0604030504040204" pitchFamily="34" charset="0"/>
              </a:rPr>
              <a:t>flag</a:t>
            </a:r>
            <a:r>
              <a:rPr lang="zh-CN" altLang="en-US">
                <a:latin typeface="Verdana" panose="020B0604030504040204" pitchFamily="34" charset="0"/>
                <a:cs typeface="Verdana" panose="020B0604030504040204" pitchFamily="34" charset="0"/>
              </a:rPr>
              <a:t>为</a:t>
            </a:r>
            <a:r>
              <a:rPr lang="en-US" altLang="zh-CN">
                <a:latin typeface="Verdana" panose="020B0604030504040204" pitchFamily="34" charset="0"/>
                <a:cs typeface="Verdana" panose="020B0604030504040204" pitchFamily="34" charset="0"/>
              </a:rPr>
              <a:t>0</a:t>
            </a:r>
          </a:p>
          <a:p>
            <a:pPr marL="0" indent="-468313">
              <a:spcBef>
                <a:spcPts val="300"/>
              </a:spcBef>
              <a:buClr>
                <a:schemeClr val="tx1"/>
              </a:buClr>
              <a:buSzPct val="100000"/>
              <a:defRPr/>
            </a:pPr>
            <a:r>
              <a:rPr lang="zh-CN" altLang="en-US">
                <a:latin typeface="Verdana" panose="020B0604030504040204" pitchFamily="34" charset="0"/>
                <a:cs typeface="Verdana" panose="020B0604030504040204" pitchFamily="34" charset="0"/>
              </a:rPr>
              <a:t>选出权值最小且未加入</a:t>
            </a:r>
            <a:r>
              <a:rPr lang="en-US" altLang="zh-CN">
                <a:latin typeface="Verdana" panose="020B0604030504040204" pitchFamily="34" charset="0"/>
                <a:cs typeface="Verdana" panose="020B0604030504040204" pitchFamily="34" charset="0"/>
              </a:rPr>
              <a:t>MST</a:t>
            </a:r>
            <a:r>
              <a:rPr lang="zh-CN" altLang="en-US">
                <a:latin typeface="Verdana" panose="020B0604030504040204" pitchFamily="34" charset="0"/>
                <a:cs typeface="Verdana" panose="020B0604030504040204" pitchFamily="34" charset="0"/>
              </a:rPr>
              <a:t>的边（</a:t>
            </a:r>
            <a:r>
              <a:rPr lang="en-US" altLang="zh-CN">
                <a:latin typeface="Verdana" panose="020B0604030504040204" pitchFamily="34" charset="0"/>
                <a:cs typeface="Verdana" panose="020B0604030504040204" pitchFamily="34" charset="0"/>
              </a:rPr>
              <a:t>u, v</a:t>
            </a:r>
            <a:r>
              <a:rPr lang="zh-CN" altLang="en-US">
                <a:latin typeface="Verdana" panose="020B0604030504040204" pitchFamily="34" charset="0"/>
                <a:cs typeface="Verdana" panose="020B0604030504040204" pitchFamily="34" charset="0"/>
              </a:rPr>
              <a:t>）</a:t>
            </a:r>
          </a:p>
          <a:p>
            <a:pPr marL="936000" lvl="1" indent="-468000">
              <a:spcBef>
                <a:spcPts val="300"/>
              </a:spcBef>
              <a:buClr>
                <a:schemeClr val="tx1"/>
              </a:buClr>
              <a:defRPr/>
            </a:pPr>
            <a:r>
              <a:rPr lang="zh-CN" altLang="en-US">
                <a:latin typeface="Verdana" panose="020B0604030504040204" pitchFamily="34" charset="0"/>
                <a:cs typeface="Verdana" panose="020B0604030504040204" pitchFamily="34" charset="0"/>
              </a:rPr>
              <a:t>若（</a:t>
            </a:r>
            <a:r>
              <a:rPr lang="en-US" altLang="zh-CN">
                <a:latin typeface="Verdana" panose="020B0604030504040204" pitchFamily="34" charset="0"/>
                <a:cs typeface="Verdana" panose="020B0604030504040204" pitchFamily="34" charset="0"/>
              </a:rPr>
              <a:t>u, v</a:t>
            </a:r>
            <a:r>
              <a:rPr lang="zh-CN" altLang="en-US">
                <a:latin typeface="Verdana" panose="020B0604030504040204" pitchFamily="34" charset="0"/>
                <a:cs typeface="Verdana" panose="020B0604030504040204" pitchFamily="34" charset="0"/>
              </a:rPr>
              <a:t>）依附的两个顶点的</a:t>
            </a:r>
            <a:r>
              <a:rPr lang="en-US" altLang="zh-CN">
                <a:latin typeface="Verdana" panose="020B0604030504040204" pitchFamily="34" charset="0"/>
                <a:cs typeface="Verdana" panose="020B0604030504040204" pitchFamily="34" charset="0"/>
              </a:rPr>
              <a:t>gno</a:t>
            </a:r>
            <a:r>
              <a:rPr lang="zh-CN" altLang="en-US">
                <a:latin typeface="Verdana" panose="020B0604030504040204" pitchFamily="34" charset="0"/>
                <a:cs typeface="Verdana" panose="020B0604030504040204" pitchFamily="34" charset="0"/>
              </a:rPr>
              <a:t>值相同，则：</a:t>
            </a:r>
          </a:p>
          <a:p>
            <a:pPr marL="1404000" lvl="2" indent="-468000">
              <a:spcBef>
                <a:spcPts val="300"/>
              </a:spcBef>
              <a:buClr>
                <a:schemeClr val="tx1"/>
              </a:buClr>
              <a:buSzPct val="70000"/>
              <a:defRPr/>
            </a:pPr>
            <a:r>
              <a:rPr lang="zh-CN" altLang="en-US">
                <a:latin typeface="Verdana" panose="020B0604030504040204" pitchFamily="34" charset="0"/>
                <a:cs typeface="Verdana" panose="020B0604030504040204" pitchFamily="34" charset="0"/>
              </a:rPr>
              <a:t> 令（</a:t>
            </a:r>
            <a:r>
              <a:rPr lang="en-US" altLang="zh-CN">
                <a:latin typeface="Verdana" panose="020B0604030504040204" pitchFamily="34" charset="0"/>
                <a:cs typeface="Verdana" panose="020B0604030504040204" pitchFamily="34" charset="0"/>
              </a:rPr>
              <a:t>u, v</a:t>
            </a:r>
            <a:r>
              <a:rPr lang="zh-CN" altLang="en-US">
                <a:latin typeface="Verdana" panose="020B0604030504040204" pitchFamily="34" charset="0"/>
                <a:cs typeface="Verdana" panose="020B0604030504040204" pitchFamily="34" charset="0"/>
              </a:rPr>
              <a:t>）的</a:t>
            </a:r>
            <a:r>
              <a:rPr lang="en-US" altLang="zh-CN">
                <a:latin typeface="Verdana" panose="020B0604030504040204" pitchFamily="34" charset="0"/>
                <a:cs typeface="Verdana" panose="020B0604030504040204" pitchFamily="34" charset="0"/>
              </a:rPr>
              <a:t>flag=-1 </a:t>
            </a:r>
            <a:r>
              <a:rPr lang="zh-CN" altLang="en-US">
                <a:latin typeface="Verdana" panose="020B0604030504040204" pitchFamily="34" charset="0"/>
                <a:cs typeface="Verdana" panose="020B0604030504040204" pitchFamily="34" charset="0"/>
              </a:rPr>
              <a:t>（表示舍去该边）</a:t>
            </a:r>
          </a:p>
          <a:p>
            <a:pPr marL="936000" lvl="1" indent="-468000">
              <a:spcBef>
                <a:spcPts val="300"/>
              </a:spcBef>
              <a:buClr>
                <a:schemeClr val="tx1"/>
              </a:buClr>
              <a:defRPr/>
            </a:pPr>
            <a:r>
              <a:rPr lang="zh-CN" altLang="en-US">
                <a:latin typeface="Verdana" panose="020B0604030504040204" pitchFamily="34" charset="0"/>
                <a:cs typeface="Verdana" panose="020B0604030504040204" pitchFamily="34" charset="0"/>
              </a:rPr>
              <a:t>若该边依附的两个顶点的</a:t>
            </a:r>
            <a:r>
              <a:rPr lang="en-US" altLang="zh-CN">
                <a:latin typeface="Verdana" panose="020B0604030504040204" pitchFamily="34" charset="0"/>
                <a:cs typeface="Verdana" panose="020B0604030504040204" pitchFamily="34" charset="0"/>
              </a:rPr>
              <a:t>gno</a:t>
            </a:r>
            <a:r>
              <a:rPr lang="zh-CN" altLang="en-US">
                <a:latin typeface="Verdana" panose="020B0604030504040204" pitchFamily="34" charset="0"/>
                <a:cs typeface="Verdana" panose="020B0604030504040204" pitchFamily="34" charset="0"/>
              </a:rPr>
              <a:t>值不同，则：</a:t>
            </a:r>
          </a:p>
          <a:p>
            <a:pPr marL="1404000" lvl="2" indent="-468000">
              <a:spcBef>
                <a:spcPts val="300"/>
              </a:spcBef>
              <a:buClr>
                <a:schemeClr val="tx1"/>
              </a:buClr>
              <a:buSzPct val="70000"/>
              <a:defRPr/>
            </a:pPr>
            <a:r>
              <a:rPr lang="zh-CN" altLang="en-US">
                <a:latin typeface="Verdana" panose="020B0604030504040204" pitchFamily="34" charset="0"/>
                <a:cs typeface="Verdana" panose="020B0604030504040204" pitchFamily="34" charset="0"/>
              </a:rPr>
              <a:t> 令（</a:t>
            </a:r>
            <a:r>
              <a:rPr lang="en-US" altLang="zh-CN">
                <a:latin typeface="Verdana" panose="020B0604030504040204" pitchFamily="34" charset="0"/>
                <a:cs typeface="Verdana" panose="020B0604030504040204" pitchFamily="34" charset="0"/>
              </a:rPr>
              <a:t>u, v</a:t>
            </a:r>
            <a:r>
              <a:rPr lang="zh-CN" altLang="en-US">
                <a:latin typeface="Verdana" panose="020B0604030504040204" pitchFamily="34" charset="0"/>
                <a:cs typeface="Verdana" panose="020B0604030504040204" pitchFamily="34" charset="0"/>
              </a:rPr>
              <a:t>）的</a:t>
            </a:r>
            <a:r>
              <a:rPr lang="en-US" altLang="zh-CN">
                <a:latin typeface="Verdana" panose="020B0604030504040204" pitchFamily="34" charset="0"/>
                <a:cs typeface="Verdana" panose="020B0604030504040204" pitchFamily="34" charset="0"/>
              </a:rPr>
              <a:t>flag=1</a:t>
            </a:r>
            <a:r>
              <a:rPr lang="zh-CN" altLang="en-US">
                <a:latin typeface="Verdana" panose="020B0604030504040204" pitchFamily="34" charset="0"/>
                <a:cs typeface="Verdana" panose="020B0604030504040204" pitchFamily="34" charset="0"/>
              </a:rPr>
              <a:t>（表示选中该边加入</a:t>
            </a:r>
            <a:r>
              <a:rPr lang="en-US" altLang="zh-CN">
                <a:latin typeface="Verdana" panose="020B0604030504040204" pitchFamily="34" charset="0"/>
                <a:cs typeface="Verdana" panose="020B0604030504040204" pitchFamily="34" charset="0"/>
              </a:rPr>
              <a:t>MST</a:t>
            </a:r>
            <a:r>
              <a:rPr lang="zh-CN" altLang="en-US">
                <a:latin typeface="Verdana" panose="020B0604030504040204" pitchFamily="34" charset="0"/>
                <a:cs typeface="Verdana" panose="020B0604030504040204" pitchFamily="34" charset="0"/>
              </a:rPr>
              <a:t>）</a:t>
            </a:r>
          </a:p>
          <a:p>
            <a:pPr marL="1404000" lvl="2" indent="-468000">
              <a:spcBef>
                <a:spcPts val="300"/>
              </a:spcBef>
              <a:buClr>
                <a:schemeClr val="tx1"/>
              </a:buClr>
              <a:buSzPct val="70000"/>
              <a:defRPr/>
            </a:pPr>
            <a:r>
              <a:rPr lang="zh-CN" altLang="en-US">
                <a:latin typeface="Verdana" panose="020B0604030504040204" pitchFamily="34" charset="0"/>
                <a:cs typeface="Verdana" panose="020B0604030504040204" pitchFamily="34" charset="0"/>
              </a:rPr>
              <a:t> 令 </a:t>
            </a:r>
            <a:r>
              <a:rPr lang="en-US" altLang="zh-CN">
                <a:latin typeface="Verdana" panose="020B0604030504040204" pitchFamily="34" charset="0"/>
                <a:cs typeface="Verdana" panose="020B0604030504040204" pitchFamily="34" charset="0"/>
              </a:rPr>
              <a:t>v.gno = u.gno</a:t>
            </a:r>
            <a:endParaRPr lang="zh-CN" altLang="en-US">
              <a:latin typeface="Verdana" panose="020B0604030504040204" pitchFamily="34" charset="0"/>
              <a:cs typeface="Verdana" panose="020B0604030504040204" pitchFamily="34" charset="0"/>
            </a:endParaRPr>
          </a:p>
          <a:p>
            <a:pPr marL="1872000" lvl="3" indent="-342900">
              <a:spcBef>
                <a:spcPts val="300"/>
              </a:spcBef>
              <a:buClr>
                <a:schemeClr val="tx1"/>
              </a:buClr>
              <a:buSzPct val="70000"/>
              <a:buFont typeface="Wingdings" panose="05000000000000000000" pitchFamily="2" charset="2"/>
              <a:buChar char="p"/>
              <a:defRPr/>
            </a:pPr>
            <a:r>
              <a:rPr lang="zh-CN" altLang="en-US">
                <a:latin typeface="Verdana" panose="020B0604030504040204" pitchFamily="34" charset="0"/>
                <a:cs typeface="Verdana" panose="020B0604030504040204" pitchFamily="34" charset="0"/>
              </a:rPr>
              <a:t>并修改</a:t>
            </a:r>
            <a:r>
              <a:rPr lang="en-US" altLang="zh-CN">
                <a:latin typeface="Verdana" panose="020B0604030504040204" pitchFamily="34" charset="0"/>
                <a:cs typeface="Verdana" panose="020B0604030504040204" pitchFamily="34" charset="0"/>
              </a:rPr>
              <a:t>v</a:t>
            </a:r>
            <a:r>
              <a:rPr lang="zh-CN" altLang="en-US">
                <a:latin typeface="Verdana" panose="020B0604030504040204" pitchFamily="34" charset="0"/>
                <a:cs typeface="Verdana" panose="020B0604030504040204" pitchFamily="34" charset="0"/>
              </a:rPr>
              <a:t>所在集合中所有顶点的</a:t>
            </a:r>
            <a:r>
              <a:rPr lang="en-US" altLang="zh-CN">
                <a:latin typeface="Verdana" panose="020B0604030504040204" pitchFamily="34" charset="0"/>
                <a:cs typeface="Verdana" panose="020B0604030504040204" pitchFamily="34" charset="0"/>
              </a:rPr>
              <a:t>gno</a:t>
            </a:r>
            <a:r>
              <a:rPr lang="zh-CN" altLang="en-US">
                <a:latin typeface="Verdana" panose="020B0604030504040204" pitchFamily="34" charset="0"/>
                <a:cs typeface="Verdana" panose="020B0604030504040204" pitchFamily="34" charset="0"/>
              </a:rPr>
              <a:t>为</a:t>
            </a:r>
            <a:r>
              <a:rPr lang="en-US" altLang="zh-CN">
                <a:latin typeface="Verdana" panose="020B0604030504040204" pitchFamily="34" charset="0"/>
                <a:cs typeface="Verdana" panose="020B0604030504040204" pitchFamily="34" charset="0"/>
              </a:rPr>
              <a:t>u.gno</a:t>
            </a:r>
            <a:endParaRPr lang="zh-CN" altLang="en-US">
              <a:latin typeface="Verdana" panose="020B0604030504040204" pitchFamily="34" charset="0"/>
              <a:cs typeface="Verdana" panose="020B0604030504040204" pitchFamily="34" charset="0"/>
            </a:endParaRPr>
          </a:p>
          <a:p>
            <a:pPr marL="0" indent="-468313">
              <a:spcBef>
                <a:spcPts val="300"/>
              </a:spcBef>
              <a:buClr>
                <a:schemeClr val="tx1"/>
              </a:buClr>
              <a:buSzPct val="100000"/>
              <a:defRPr/>
            </a:pPr>
            <a:r>
              <a:rPr lang="zh-CN" altLang="en-US">
                <a:latin typeface="Verdana" panose="020B0604030504040204" pitchFamily="34" charset="0"/>
                <a:cs typeface="Verdana" panose="020B0604030504040204" pitchFamily="34" charset="0"/>
              </a:rPr>
              <a:t>重复上述步骤，直到选出</a:t>
            </a:r>
            <a:r>
              <a:rPr lang="en-US" altLang="zh-CN">
                <a:latin typeface="Verdana" panose="020B0604030504040204" pitchFamily="34" charset="0"/>
                <a:cs typeface="Verdana" panose="020B0604030504040204" pitchFamily="34" charset="0"/>
              </a:rPr>
              <a:t>n-1</a:t>
            </a:r>
            <a:r>
              <a:rPr lang="zh-CN" altLang="en-US">
                <a:latin typeface="Verdana" panose="020B0604030504040204" pitchFamily="34" charset="0"/>
                <a:cs typeface="Verdana" panose="020B0604030504040204" pitchFamily="34" charset="0"/>
              </a:rPr>
              <a:t>条边为止</a:t>
            </a:r>
            <a:endParaRPr lang="zh-CN" altLang="en-US"/>
          </a:p>
        </p:txBody>
      </p:sp>
    </p:spTree>
    <p:extLst>
      <p:ext uri="{BB962C8B-B14F-4D97-AF65-F5344CB8AC3E}">
        <p14:creationId xmlns:p14="http://schemas.microsoft.com/office/powerpoint/2010/main" val="324537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0" y="4075955"/>
            <a:ext cx="9144000" cy="2665413"/>
          </a:xfrm>
          <a:prstGeom prst="rect">
            <a:avLst/>
          </a:prstGeom>
        </p:spPr>
        <p:txBody>
          <a:bodyPr/>
          <a:lstStyle/>
          <a:p>
            <a:pPr marL="468000" lvl="1" indent="-468000">
              <a:spcBef>
                <a:spcPts val="600"/>
              </a:spcBef>
              <a:buClr>
                <a:schemeClr val="tx1"/>
              </a:buClr>
              <a:buSzPct val="100000"/>
              <a:buFont typeface="Wingdings" panose="05000000000000000000" pitchFamily="2" charset="2"/>
              <a:buChar char=""/>
              <a:defRPr/>
            </a:pPr>
            <a:r>
              <a:rPr lang="zh-CN" altLang="en-US" dirty="0">
                <a:latin typeface="Verdana" panose="020B0604030504040204" pitchFamily="34" charset="0"/>
                <a:cs typeface="Verdana" panose="020B0604030504040204" pitchFamily="34" charset="0"/>
              </a:rPr>
              <a:t> 无</a:t>
            </a:r>
            <a:r>
              <a:rPr lang="zh-CN" altLang="zh-CN" dirty="0">
                <a:latin typeface="Verdana" panose="020B0604030504040204" pitchFamily="34" charset="0"/>
                <a:cs typeface="Verdana" panose="020B0604030504040204" pitchFamily="34" charset="0"/>
              </a:rPr>
              <a:t>向完全图</a:t>
            </a:r>
            <a:r>
              <a:rPr lang="zh-CN" altLang="en-US" dirty="0">
                <a:latin typeface="Verdana" panose="020B0604030504040204" pitchFamily="34" charset="0"/>
                <a:cs typeface="Verdana" panose="020B0604030504040204" pitchFamily="34" charset="0"/>
              </a:rPr>
              <a:t>（</a:t>
            </a:r>
            <a:r>
              <a:rPr lang="zh-CN" altLang="zh-CN" dirty="0">
                <a:latin typeface="Verdana" panose="020B0604030504040204" pitchFamily="34" charset="0"/>
                <a:cs typeface="Verdana" panose="020B0604030504040204" pitchFamily="34" charset="0"/>
              </a:rPr>
              <a:t>Undirected </a:t>
            </a:r>
            <a:r>
              <a:rPr lang="zh-CN" altLang="en-US" dirty="0">
                <a:latin typeface="Verdana" panose="020B0604030504040204" pitchFamily="34" charset="0"/>
                <a:cs typeface="Verdana" panose="020B0604030504040204" pitchFamily="34" charset="0"/>
              </a:rPr>
              <a:t>C</a:t>
            </a:r>
            <a:r>
              <a:rPr lang="zh-CN" altLang="zh-CN" dirty="0">
                <a:latin typeface="Verdana" panose="020B0604030504040204" pitchFamily="34" charset="0"/>
                <a:cs typeface="Verdana" panose="020B0604030504040204" pitchFamily="34" charset="0"/>
              </a:rPr>
              <a:t>omplete </a:t>
            </a:r>
            <a:r>
              <a:rPr lang="zh-CN" altLang="en-US" dirty="0">
                <a:latin typeface="Verdana" panose="020B0604030504040204" pitchFamily="34" charset="0"/>
                <a:cs typeface="Verdana" panose="020B0604030504040204" pitchFamily="34" charset="0"/>
              </a:rPr>
              <a:t>G</a:t>
            </a:r>
            <a:r>
              <a:rPr lang="zh-CN" altLang="zh-CN" dirty="0">
                <a:latin typeface="Verdana" panose="020B0604030504040204" pitchFamily="34" charset="0"/>
                <a:cs typeface="Verdana" panose="020B0604030504040204" pitchFamily="34" charset="0"/>
              </a:rPr>
              <a:t>raph</a:t>
            </a:r>
            <a:r>
              <a:rPr lang="zh-CN" altLang="en-US" dirty="0">
                <a:latin typeface="Verdana" panose="020B0604030504040204" pitchFamily="34" charset="0"/>
                <a:cs typeface="Verdana" panose="020B0604030504040204" pitchFamily="34" charset="0"/>
              </a:rPr>
              <a:t>）</a:t>
            </a:r>
            <a:endParaRPr lang="en-US" altLang="zh-CN" dirty="0">
              <a:latin typeface="Verdana" panose="020B0604030504040204" pitchFamily="34" charset="0"/>
              <a:cs typeface="Verdana" panose="020B0604030504040204" pitchFamily="34" charset="0"/>
            </a:endParaRPr>
          </a:p>
          <a:p>
            <a:pPr marL="936000" lvl="1" indent="-468000">
              <a:spcBef>
                <a:spcPts val="600"/>
              </a:spcBef>
              <a:buClr>
                <a:schemeClr val="tx1"/>
              </a:buClr>
              <a:defRPr/>
            </a:pPr>
            <a:r>
              <a:rPr lang="zh-CN" altLang="zh-CN" dirty="0">
                <a:latin typeface="Verdana" panose="020B0604030504040204" pitchFamily="34" charset="0"/>
                <a:cs typeface="Verdana" panose="020B0604030504040204" pitchFamily="34" charset="0"/>
              </a:rPr>
              <a:t>n个顶点的</a:t>
            </a:r>
            <a:r>
              <a:rPr lang="zh-CN" altLang="en-US" dirty="0">
                <a:latin typeface="Verdana" panose="020B0604030504040204" pitchFamily="34" charset="0"/>
                <a:cs typeface="Verdana" panose="020B0604030504040204" pitchFamily="34" charset="0"/>
              </a:rPr>
              <a:t>无</a:t>
            </a:r>
            <a:r>
              <a:rPr lang="zh-CN" altLang="zh-CN" dirty="0">
                <a:latin typeface="Verdana" panose="020B0604030504040204" pitchFamily="34" charset="0"/>
                <a:cs typeface="Verdana" panose="020B0604030504040204" pitchFamily="34" charset="0"/>
              </a:rPr>
              <a:t>向图最大边数</a:t>
            </a:r>
            <a:r>
              <a:rPr lang="zh-CN" altLang="en-US" dirty="0">
                <a:latin typeface="Verdana" panose="020B0604030504040204" pitchFamily="34" charset="0"/>
                <a:cs typeface="Verdana" panose="020B0604030504040204" pitchFamily="34" charset="0"/>
              </a:rPr>
              <a:t>：</a:t>
            </a:r>
            <a:r>
              <a:rPr kumimoji="1" lang="en-US" altLang="zh-CN" b="1" dirty="0">
                <a:latin typeface="Verdana" pitchFamily="34" charset="0"/>
              </a:rPr>
              <a:t>#</a:t>
            </a:r>
            <a:r>
              <a:rPr kumimoji="1" lang="en-US" altLang="zh-CN" b="1" dirty="0">
                <a:solidFill>
                  <a:srgbClr val="0000FF"/>
                </a:solidFill>
                <a:latin typeface="Verdana" pitchFamily="34" charset="0"/>
              </a:rPr>
              <a:t>edges </a:t>
            </a:r>
            <a:r>
              <a:rPr kumimoji="1" lang="en-US" altLang="zh-CN" b="1" dirty="0">
                <a:latin typeface="Verdana" pitchFamily="34" charset="0"/>
              </a:rPr>
              <a:t>=</a:t>
            </a:r>
            <a:r>
              <a:rPr kumimoji="1" lang="en-US" altLang="zh-CN" b="1" dirty="0">
                <a:solidFill>
                  <a:srgbClr val="0000FF"/>
                </a:solidFill>
                <a:latin typeface="Verdana" pitchFamily="34" charset="0"/>
              </a:rPr>
              <a:t> </a:t>
            </a:r>
            <a:r>
              <a:rPr kumimoji="1" lang="zh-CN" altLang="zh-CN" b="1" dirty="0">
                <a:solidFill>
                  <a:srgbClr val="FF0000"/>
                </a:solidFill>
                <a:latin typeface="Verdana" pitchFamily="34" charset="0"/>
              </a:rPr>
              <a:t>n(n-1)/2</a:t>
            </a:r>
          </a:p>
          <a:p>
            <a:pPr marL="468000" lvl="1" indent="-468000">
              <a:spcBef>
                <a:spcPts val="600"/>
              </a:spcBef>
              <a:buClr>
                <a:schemeClr val="tx1"/>
              </a:buClr>
              <a:buSzPct val="100000"/>
              <a:buFont typeface="Wingdings" panose="05000000000000000000" pitchFamily="2" charset="2"/>
              <a:buChar char=""/>
              <a:defRPr/>
            </a:pPr>
            <a:r>
              <a:rPr lang="zh-CN" altLang="zh-CN">
                <a:latin typeface="Verdana" panose="020B0604030504040204" pitchFamily="34" charset="0"/>
                <a:cs typeface="Verdana" panose="020B0604030504040204" pitchFamily="34" charset="0"/>
              </a:rPr>
              <a:t>有向完全图</a:t>
            </a:r>
            <a:r>
              <a:rPr lang="zh-CN" altLang="en-US">
                <a:latin typeface="Verdana" panose="020B0604030504040204" pitchFamily="34" charset="0"/>
                <a:cs typeface="Verdana" panose="020B0604030504040204" pitchFamily="34" charset="0"/>
              </a:rPr>
              <a:t>（</a:t>
            </a:r>
            <a:r>
              <a:rPr lang="zh-CN" altLang="zh-CN">
                <a:latin typeface="Verdana" panose="020B0604030504040204" pitchFamily="34" charset="0"/>
                <a:cs typeface="Verdana" panose="020B0604030504040204" pitchFamily="34" charset="0"/>
              </a:rPr>
              <a:t>Directed </a:t>
            </a:r>
            <a:r>
              <a:rPr lang="zh-CN" altLang="en-US">
                <a:latin typeface="Verdana" panose="020B0604030504040204" pitchFamily="34" charset="0"/>
                <a:cs typeface="Verdana" panose="020B0604030504040204" pitchFamily="34" charset="0"/>
              </a:rPr>
              <a:t>C</a:t>
            </a:r>
            <a:r>
              <a:rPr lang="zh-CN" altLang="zh-CN">
                <a:latin typeface="Verdana" panose="020B0604030504040204" pitchFamily="34" charset="0"/>
                <a:cs typeface="Verdana" panose="020B0604030504040204" pitchFamily="34" charset="0"/>
              </a:rPr>
              <a:t>omplete </a:t>
            </a:r>
            <a:r>
              <a:rPr lang="zh-CN" altLang="en-US">
                <a:latin typeface="Verdana" panose="020B0604030504040204" pitchFamily="34" charset="0"/>
                <a:cs typeface="Verdana" panose="020B0604030504040204" pitchFamily="34" charset="0"/>
              </a:rPr>
              <a:t>G</a:t>
            </a:r>
            <a:r>
              <a:rPr lang="zh-CN" altLang="zh-CN">
                <a:latin typeface="Verdana" panose="020B0604030504040204" pitchFamily="34" charset="0"/>
                <a:cs typeface="Verdana" panose="020B0604030504040204" pitchFamily="34" charset="0"/>
              </a:rPr>
              <a:t>raph</a:t>
            </a:r>
            <a:r>
              <a:rPr lang="zh-CN" altLang="en-US">
                <a:latin typeface="Verdana" panose="020B0604030504040204" pitchFamily="34" charset="0"/>
                <a:cs typeface="Verdana" panose="020B0604030504040204" pitchFamily="34" charset="0"/>
              </a:rPr>
              <a:t>）</a:t>
            </a:r>
            <a:endParaRPr lang="en-US" altLang="zh-CN">
              <a:latin typeface="Verdana" panose="020B0604030504040204" pitchFamily="34" charset="0"/>
              <a:cs typeface="Verdana" panose="020B0604030504040204" pitchFamily="34" charset="0"/>
            </a:endParaRPr>
          </a:p>
          <a:p>
            <a:pPr marL="936000" lvl="1" indent="-468000">
              <a:spcBef>
                <a:spcPts val="600"/>
              </a:spcBef>
              <a:buClr>
                <a:schemeClr val="tx1"/>
              </a:buClr>
              <a:defRPr/>
            </a:pPr>
            <a:r>
              <a:rPr lang="zh-CN" altLang="zh-CN">
                <a:latin typeface="Verdana" panose="020B0604030504040204" pitchFamily="34" charset="0"/>
                <a:cs typeface="Verdana" panose="020B0604030504040204" pitchFamily="34" charset="0"/>
              </a:rPr>
              <a:t>n</a:t>
            </a:r>
            <a:r>
              <a:rPr lang="zh-CN" altLang="zh-CN" dirty="0">
                <a:latin typeface="Verdana" panose="020B0604030504040204" pitchFamily="34" charset="0"/>
                <a:cs typeface="Verdana" panose="020B0604030504040204" pitchFamily="34" charset="0"/>
              </a:rPr>
              <a:t>个顶点的有向图最大边数</a:t>
            </a:r>
            <a:r>
              <a:rPr lang="zh-CN" altLang="en-US" dirty="0">
                <a:latin typeface="Verdana" panose="020B0604030504040204" pitchFamily="34" charset="0"/>
                <a:cs typeface="Verdana" panose="020B0604030504040204" pitchFamily="34" charset="0"/>
              </a:rPr>
              <a:t>：</a:t>
            </a:r>
            <a:r>
              <a:rPr kumimoji="1" lang="en-US" altLang="zh-CN" b="1" dirty="0">
                <a:latin typeface="Verdana" pitchFamily="34" charset="0"/>
              </a:rPr>
              <a:t>#</a:t>
            </a:r>
            <a:r>
              <a:rPr kumimoji="1" lang="en-US" altLang="zh-CN" b="1" dirty="0">
                <a:solidFill>
                  <a:srgbClr val="0000FF"/>
                </a:solidFill>
                <a:latin typeface="Verdana" pitchFamily="34" charset="0"/>
              </a:rPr>
              <a:t>edges</a:t>
            </a:r>
            <a:r>
              <a:rPr lang="en-US" altLang="zh-CN" dirty="0">
                <a:latin typeface="Verdana" panose="020B0604030504040204" pitchFamily="34" charset="0"/>
                <a:cs typeface="Verdana" panose="020B0604030504040204" pitchFamily="34" charset="0"/>
              </a:rPr>
              <a:t> </a:t>
            </a:r>
            <a:r>
              <a:rPr kumimoji="1" lang="en-US" altLang="zh-CN" b="1" dirty="0">
                <a:latin typeface="Verdana" pitchFamily="34" charset="0"/>
              </a:rPr>
              <a:t>=</a:t>
            </a:r>
            <a:r>
              <a:rPr lang="en-US" altLang="zh-CN" dirty="0">
                <a:latin typeface="Verdana" panose="020B0604030504040204" pitchFamily="34" charset="0"/>
                <a:cs typeface="Verdana" panose="020B0604030504040204" pitchFamily="34" charset="0"/>
              </a:rPr>
              <a:t> </a:t>
            </a:r>
            <a:r>
              <a:rPr kumimoji="1" lang="zh-CN" altLang="zh-CN" b="1" dirty="0">
                <a:solidFill>
                  <a:srgbClr val="FF0000"/>
                </a:solidFill>
                <a:latin typeface="Verdana" pitchFamily="34" charset="0"/>
              </a:rPr>
              <a:t>n(n-1)</a:t>
            </a:r>
            <a:endParaRPr kumimoji="1" lang="zh-CN" altLang="en-US" b="1" dirty="0">
              <a:solidFill>
                <a:srgbClr val="FF0000"/>
              </a:solidFill>
              <a:latin typeface="Verdana" pitchFamily="34" charset="0"/>
            </a:endParaRPr>
          </a:p>
        </p:txBody>
      </p:sp>
      <p:pic>
        <p:nvPicPr>
          <p:cNvPr id="694275" name="Picture 3" descr="5顶点完全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663" y="884932"/>
            <a:ext cx="2228850" cy="2311400"/>
          </a:xfrm>
          <a:prstGeom prst="rect">
            <a:avLst/>
          </a:prstGeom>
          <a:noFill/>
          <a:extLst>
            <a:ext uri="{909E8E84-426E-40DD-AFC4-6F175D3DCCD1}">
              <a14:hiddenFill xmlns:a14="http://schemas.microsoft.com/office/drawing/2010/main">
                <a:solidFill>
                  <a:srgbClr val="FFFFFF"/>
                </a:solidFill>
              </a14:hiddenFill>
            </a:ext>
          </a:extLst>
        </p:spPr>
      </p:pic>
      <p:pic>
        <p:nvPicPr>
          <p:cNvPr id="694276" name="Picture 4" descr="6顶点完全图"/>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113" y="883345"/>
            <a:ext cx="2644775" cy="2312987"/>
          </a:xfrm>
          <a:prstGeom prst="rect">
            <a:avLst/>
          </a:prstGeom>
          <a:noFill/>
          <a:extLst>
            <a:ext uri="{909E8E84-426E-40DD-AFC4-6F175D3DCCD1}">
              <a14:hiddenFill xmlns:a14="http://schemas.microsoft.com/office/drawing/2010/main">
                <a:solidFill>
                  <a:srgbClr val="FFFFFF"/>
                </a:solidFill>
              </a14:hiddenFill>
            </a:ext>
          </a:extLst>
        </p:spPr>
      </p:pic>
      <p:pic>
        <p:nvPicPr>
          <p:cNvPr id="694277" name="Picture 5" descr="4顶点完全图"/>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725" y="907157"/>
            <a:ext cx="2193925" cy="2193925"/>
          </a:xfrm>
          <a:prstGeom prst="rect">
            <a:avLst/>
          </a:prstGeom>
          <a:noFill/>
          <a:extLst>
            <a:ext uri="{909E8E84-426E-40DD-AFC4-6F175D3DCCD1}">
              <a14:hiddenFill xmlns:a14="http://schemas.microsoft.com/office/drawing/2010/main">
                <a:solidFill>
                  <a:srgbClr val="FFFFFF"/>
                </a:solidFill>
              </a14:hiddenFill>
            </a:ext>
          </a:extLst>
        </p:spPr>
      </p:pic>
      <p:sp>
        <p:nvSpPr>
          <p:cNvPr id="694278" name="Rectangle 6"/>
          <p:cNvSpPr>
            <a:spLocks noChangeArrowheads="1"/>
          </p:cNvSpPr>
          <p:nvPr/>
        </p:nvSpPr>
        <p:spPr bwMode="auto">
          <a:xfrm>
            <a:off x="1155700" y="3259832"/>
            <a:ext cx="1255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E(4)=6</a:t>
            </a:r>
            <a:endParaRPr lang="zh-CN" altLang="en-US" sz="2000" b="1" dirty="0">
              <a:solidFill>
                <a:schemeClr val="bg2">
                  <a:lumMod val="10000"/>
                </a:schemeClr>
              </a:solidFill>
              <a:latin typeface="Verdana" panose="020B0604030504040204" pitchFamily="34" charset="0"/>
              <a:cs typeface="Verdana" panose="020B0604030504040204" pitchFamily="34" charset="0"/>
            </a:endParaRPr>
          </a:p>
        </p:txBody>
      </p:sp>
      <p:sp>
        <p:nvSpPr>
          <p:cNvPr id="694279" name="Rectangle 7"/>
          <p:cNvSpPr>
            <a:spLocks noChangeArrowheads="1"/>
          </p:cNvSpPr>
          <p:nvPr/>
        </p:nvSpPr>
        <p:spPr bwMode="auto">
          <a:xfrm>
            <a:off x="3276600" y="3259832"/>
            <a:ext cx="1871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E(5)=10</a:t>
            </a:r>
            <a:endParaRPr lang="zh-CN" altLang="en-US" sz="2000" b="1" dirty="0">
              <a:solidFill>
                <a:schemeClr val="bg2">
                  <a:lumMod val="10000"/>
                </a:schemeClr>
              </a:solidFill>
              <a:latin typeface="Verdana" panose="020B0604030504040204" pitchFamily="34" charset="0"/>
              <a:cs typeface="Verdana" panose="020B0604030504040204" pitchFamily="34" charset="0"/>
            </a:endParaRPr>
          </a:p>
        </p:txBody>
      </p:sp>
      <p:sp>
        <p:nvSpPr>
          <p:cNvPr id="694280" name="Rectangle 8"/>
          <p:cNvSpPr>
            <a:spLocks noChangeArrowheads="1"/>
          </p:cNvSpPr>
          <p:nvPr/>
        </p:nvSpPr>
        <p:spPr bwMode="auto">
          <a:xfrm>
            <a:off x="5724525" y="3259832"/>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E(6)=15</a:t>
            </a:r>
            <a:endParaRPr lang="zh-CN" altLang="en-US" sz="2000" b="1" dirty="0">
              <a:solidFill>
                <a:schemeClr val="bg2">
                  <a:lumMod val="10000"/>
                </a:schemeClr>
              </a:solidFill>
              <a:latin typeface="Verdana" panose="020B0604030504040204" pitchFamily="34" charset="0"/>
              <a:cs typeface="Verdana" panose="020B0604030504040204" pitchFamily="34" charset="0"/>
            </a:endParaRPr>
          </a:p>
        </p:txBody>
      </p:sp>
      <p:sp>
        <p:nvSpPr>
          <p:cNvPr id="9"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a:defRPr/>
            </a:pPr>
            <a:r>
              <a:rPr lang="zh-CN" altLang="en-US" sz="3200" b="0"/>
              <a:t>图的定义：</a:t>
            </a:r>
            <a:r>
              <a:rPr lang="zh-CN" altLang="en-US" sz="3200" b="0">
                <a:solidFill>
                  <a:schemeClr val="bg2">
                    <a:lumMod val="10000"/>
                  </a:schemeClr>
                </a:solidFill>
              </a:rPr>
              <a:t>完</a:t>
            </a:r>
            <a:r>
              <a:rPr lang="zh-CN" altLang="en-US" sz="3200" b="0" dirty="0">
                <a:solidFill>
                  <a:schemeClr val="bg2">
                    <a:lumMod val="10000"/>
                  </a:schemeClr>
                </a:solidFill>
              </a:rPr>
              <a:t>全图（</a:t>
            </a:r>
            <a:r>
              <a:rPr lang="en-US" altLang="zh-CN" sz="3200" b="0" dirty="0">
                <a:solidFill>
                  <a:schemeClr val="bg2">
                    <a:lumMod val="10000"/>
                  </a:schemeClr>
                </a:solidFill>
              </a:rPr>
              <a:t>Complete Graph</a:t>
            </a:r>
            <a:r>
              <a:rPr lang="zh-CN" altLang="en-US" sz="3200" b="0" dirty="0">
                <a:solidFill>
                  <a:schemeClr val="bg2">
                    <a:lumMod val="10000"/>
                  </a:schemeClr>
                </a:solidFill>
              </a:rPr>
              <a:t>）</a:t>
            </a:r>
          </a:p>
        </p:txBody>
      </p:sp>
      <p:sp>
        <p:nvSpPr>
          <p:cNvPr id="10" name="Rectangle 6"/>
          <p:cNvSpPr>
            <a:spLocks noChangeArrowheads="1"/>
          </p:cNvSpPr>
          <p:nvPr/>
        </p:nvSpPr>
        <p:spPr bwMode="auto">
          <a:xfrm>
            <a:off x="159192" y="3229352"/>
            <a:ext cx="122413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400" b="1" dirty="0">
                <a:solidFill>
                  <a:schemeClr val="bg2">
                    <a:lumMod val="10000"/>
                  </a:schemeClr>
                </a:solidFill>
                <a:latin typeface="微软雅黑" panose="020B0503020204020204" pitchFamily="34" charset="-122"/>
                <a:ea typeface="微软雅黑" panose="020B0503020204020204" pitchFamily="34" charset="-122"/>
              </a:rPr>
              <a:t>边数？</a:t>
            </a:r>
          </a:p>
        </p:txBody>
      </p:sp>
      <p:cxnSp>
        <p:nvCxnSpPr>
          <p:cNvPr id="11" name="直接连接符 10"/>
          <p:cNvCxnSpPr/>
          <p:nvPr/>
        </p:nvCxnSpPr>
        <p:spPr bwMode="auto">
          <a:xfrm>
            <a:off x="-3304" y="3897052"/>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372671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left)">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94277"/>
                                        </p:tgtEl>
                                        <p:attrNameLst>
                                          <p:attrName>style.visibility</p:attrName>
                                        </p:attrNameLst>
                                      </p:cBhvr>
                                      <p:to>
                                        <p:strVal val="visible"/>
                                      </p:to>
                                    </p:set>
                                    <p:animEffect transition="in" filter="dissolve">
                                      <p:cBhvr>
                                        <p:cTn id="12" dur="500"/>
                                        <p:tgtEl>
                                          <p:spTgt spid="6942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4278"/>
                                        </p:tgtEl>
                                        <p:attrNameLst>
                                          <p:attrName>style.visibility</p:attrName>
                                        </p:attrNameLst>
                                      </p:cBhvr>
                                      <p:to>
                                        <p:strVal val="visible"/>
                                      </p:to>
                                    </p:set>
                                    <p:animEffect transition="in" filter="wipe(left)">
                                      <p:cBhvr>
                                        <p:cTn id="22" dur="500"/>
                                        <p:tgtEl>
                                          <p:spTgt spid="6942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94275"/>
                                        </p:tgtEl>
                                        <p:attrNameLst>
                                          <p:attrName>style.visibility</p:attrName>
                                        </p:attrNameLst>
                                      </p:cBhvr>
                                      <p:to>
                                        <p:strVal val="visible"/>
                                      </p:to>
                                    </p:set>
                                    <p:animEffect transition="in" filter="dissolve">
                                      <p:cBhvr>
                                        <p:cTn id="27" dur="500"/>
                                        <p:tgtEl>
                                          <p:spTgt spid="6942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4279"/>
                                        </p:tgtEl>
                                        <p:attrNameLst>
                                          <p:attrName>style.visibility</p:attrName>
                                        </p:attrNameLst>
                                      </p:cBhvr>
                                      <p:to>
                                        <p:strVal val="visible"/>
                                      </p:to>
                                    </p:set>
                                    <p:animEffect transition="in" filter="wipe(left)">
                                      <p:cBhvr>
                                        <p:cTn id="32" dur="500"/>
                                        <p:tgtEl>
                                          <p:spTgt spid="6942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94276"/>
                                        </p:tgtEl>
                                        <p:attrNameLst>
                                          <p:attrName>style.visibility</p:attrName>
                                        </p:attrNameLst>
                                      </p:cBhvr>
                                      <p:to>
                                        <p:strVal val="visible"/>
                                      </p:to>
                                    </p:set>
                                    <p:animEffect transition="in" filter="dissolve">
                                      <p:cBhvr>
                                        <p:cTn id="37" dur="500"/>
                                        <p:tgtEl>
                                          <p:spTgt spid="69427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94280"/>
                                        </p:tgtEl>
                                        <p:attrNameLst>
                                          <p:attrName>style.visibility</p:attrName>
                                        </p:attrNameLst>
                                      </p:cBhvr>
                                      <p:to>
                                        <p:strVal val="visible"/>
                                      </p:to>
                                    </p:set>
                                    <p:animEffect transition="in" filter="wipe(left)">
                                      <p:cBhvr>
                                        <p:cTn id="42" dur="500"/>
                                        <p:tgtEl>
                                          <p:spTgt spid="6942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243">
                                            <p:txEl>
                                              <p:pRg st="1" end="1"/>
                                            </p:txEl>
                                          </p:spTgt>
                                        </p:tgtEl>
                                        <p:attrNameLst>
                                          <p:attrName>style.visibility</p:attrName>
                                        </p:attrNameLst>
                                      </p:cBhvr>
                                      <p:to>
                                        <p:strVal val="visible"/>
                                      </p:to>
                                    </p:set>
                                    <p:animEffect transition="in" filter="wipe(left)">
                                      <p:cBhvr>
                                        <p:cTn id="47" dur="500"/>
                                        <p:tgtEl>
                                          <p:spTgt spid="10243">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243">
                                            <p:txEl>
                                              <p:pRg st="2" end="2"/>
                                            </p:txEl>
                                          </p:spTgt>
                                        </p:tgtEl>
                                        <p:attrNameLst>
                                          <p:attrName>style.visibility</p:attrName>
                                        </p:attrNameLst>
                                      </p:cBhvr>
                                      <p:to>
                                        <p:strVal val="visible"/>
                                      </p:to>
                                    </p:set>
                                    <p:animEffect transition="in" filter="wipe(left)">
                                      <p:cBhvr>
                                        <p:cTn id="52" dur="500"/>
                                        <p:tgtEl>
                                          <p:spTgt spid="10243">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243">
                                            <p:txEl>
                                              <p:pRg st="3" end="3"/>
                                            </p:txEl>
                                          </p:spTgt>
                                        </p:tgtEl>
                                        <p:attrNameLst>
                                          <p:attrName>style.visibility</p:attrName>
                                        </p:attrNameLst>
                                      </p:cBhvr>
                                      <p:to>
                                        <p:strVal val="visible"/>
                                      </p:to>
                                    </p:set>
                                    <p:animEffect transition="in" filter="wipe(left)">
                                      <p:cBhvr>
                                        <p:cTn id="57"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P spid="694278" grpId="0"/>
      <p:bldP spid="694279" grpId="0"/>
      <p:bldP spid="694280" grpId="0"/>
      <p:bldP spid="1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Kruskal</a:t>
            </a:r>
            <a:r>
              <a:rPr lang="zh-CN" altLang="en-US"/>
              <a:t>算法的数据结构设计</a:t>
            </a:r>
          </a:p>
        </p:txBody>
      </p:sp>
      <p:sp>
        <p:nvSpPr>
          <p:cNvPr id="3" name="内容占位符 2"/>
          <p:cNvSpPr>
            <a:spLocks noGrp="1"/>
          </p:cNvSpPr>
          <p:nvPr>
            <p:ph idx="1"/>
          </p:nvPr>
        </p:nvSpPr>
        <p:spPr>
          <a:xfrm>
            <a:off x="0" y="3654096"/>
            <a:ext cx="9144000" cy="3203904"/>
          </a:xfrm>
        </p:spPr>
        <p:txBody>
          <a:bodyPr>
            <a:normAutofit lnSpcReduction="10000"/>
          </a:bodyPr>
          <a:lstStyle/>
          <a:p>
            <a:r>
              <a:rPr lang="zh-CN" altLang="en-US"/>
              <a:t>图的存储方式</a:t>
            </a:r>
            <a:endParaRPr lang="en-US" altLang="zh-CN"/>
          </a:p>
          <a:p>
            <a:pPr marL="468313" lvl="1" indent="0">
              <a:buNone/>
            </a:pPr>
            <a:r>
              <a:rPr lang="en-US" altLang="zh-CN" b="1">
                <a:latin typeface="Verdana" panose="020B0604030504040204" pitchFamily="34" charset="0"/>
                <a:ea typeface="Verdana" panose="020B0604030504040204" pitchFamily="34" charset="0"/>
                <a:cs typeface="Verdana" panose="020B0604030504040204" pitchFamily="34" charset="0"/>
              </a:rPr>
              <a:t>typedef struct{      </a:t>
            </a:r>
            <a:r>
              <a:rPr lang="en-US" altLang="zh-CN" b="1">
                <a:solidFill>
                  <a:srgbClr val="006600"/>
                </a:solidFill>
                <a:cs typeface="Verdana" panose="020B0604030504040204" pitchFamily="34" charset="0"/>
              </a:rPr>
              <a:t>// </a:t>
            </a:r>
            <a:r>
              <a:rPr lang="zh-CN" altLang="en-US" b="1">
                <a:solidFill>
                  <a:srgbClr val="006600"/>
                </a:solidFill>
                <a:cs typeface="Verdana" panose="020B0604030504040204" pitchFamily="34" charset="0"/>
              </a:rPr>
              <a:t>图结构定义</a:t>
            </a:r>
            <a:endParaRPr lang="en-US" altLang="zh-CN" b="1">
              <a:solidFill>
                <a:srgbClr val="006600"/>
              </a:solidFill>
              <a:cs typeface="Verdana" panose="020B0604030504040204" pitchFamily="34" charset="0"/>
            </a:endParaRPr>
          </a:p>
          <a:p>
            <a:pPr marL="468313" lvl="1" indent="0">
              <a:buNone/>
            </a:pPr>
            <a:r>
              <a:rPr lang="en-US" altLang="zh-CN" b="1">
                <a:latin typeface="Verdana" panose="020B0604030504040204" pitchFamily="34" charset="0"/>
                <a:ea typeface="Verdana" panose="020B0604030504040204" pitchFamily="34" charset="0"/>
                <a:cs typeface="Verdana" panose="020B0604030504040204" pitchFamily="34" charset="0"/>
              </a:rPr>
              <a:t>       </a:t>
            </a:r>
            <a:r>
              <a:rPr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TVex * </a:t>
            </a:r>
            <a:r>
              <a:rPr lang="en-US" altLang="zh-CN" b="1">
                <a:latin typeface="Verdana" panose="020B0604030504040204" pitchFamily="34" charset="0"/>
                <a:ea typeface="Verdana" panose="020B0604030504040204" pitchFamily="34" charset="0"/>
                <a:cs typeface="Verdana" panose="020B0604030504040204" pitchFamily="34" charset="0"/>
              </a:rPr>
              <a:t>pv;       </a:t>
            </a:r>
            <a:r>
              <a:rPr lang="en-US" altLang="zh-CN" b="1">
                <a:solidFill>
                  <a:srgbClr val="006600"/>
                </a:solidFill>
                <a:cs typeface="Verdana" panose="020B0604030504040204" pitchFamily="34" charset="0"/>
              </a:rPr>
              <a:t>// </a:t>
            </a:r>
            <a:r>
              <a:rPr lang="zh-CN" altLang="en-US" b="1">
                <a:solidFill>
                  <a:srgbClr val="006600"/>
                </a:solidFill>
                <a:cs typeface="Verdana" panose="020B0604030504040204" pitchFamily="34" charset="0"/>
              </a:rPr>
              <a:t>顶点数组</a:t>
            </a:r>
            <a:endParaRPr lang="en-US" altLang="zh-CN" b="1">
              <a:latin typeface="Verdana" panose="020B0604030504040204" pitchFamily="34" charset="0"/>
              <a:ea typeface="Verdana" panose="020B0604030504040204" pitchFamily="34" charset="0"/>
              <a:cs typeface="Verdana" panose="020B0604030504040204" pitchFamily="34" charset="0"/>
            </a:endParaRPr>
          </a:p>
          <a:p>
            <a:pPr marL="468313" lvl="1" indent="0">
              <a:buNone/>
            </a:pPr>
            <a:r>
              <a:rPr lang="en-US" altLang="zh-CN" b="1">
                <a:latin typeface="Verdana" panose="020B0604030504040204" pitchFamily="34" charset="0"/>
                <a:ea typeface="Verdana" panose="020B0604030504040204" pitchFamily="34" charset="0"/>
                <a:cs typeface="Verdana" panose="020B0604030504040204" pitchFamily="34" charset="0"/>
              </a:rPr>
              <a:t>       </a:t>
            </a:r>
            <a:r>
              <a:rPr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TEdge</a:t>
            </a:r>
            <a:r>
              <a:rPr lang="en-US" altLang="zh-CN" b="1">
                <a:latin typeface="Verdana" panose="020B0604030504040204" pitchFamily="34" charset="0"/>
                <a:ea typeface="Verdana" panose="020B0604030504040204" pitchFamily="34" charset="0"/>
                <a:cs typeface="Verdana" panose="020B0604030504040204" pitchFamily="34" charset="0"/>
              </a:rPr>
              <a:t> </a:t>
            </a:r>
            <a:r>
              <a:rPr lang="en-US" altLang="zh-CN" b="1">
                <a:solidFill>
                  <a:srgbClr val="3333FF"/>
                </a:solidFill>
                <a:latin typeface="Verdana" panose="020B0604030504040204" pitchFamily="34" charset="0"/>
                <a:ea typeface="Verdana" panose="020B0604030504040204" pitchFamily="34" charset="0"/>
                <a:cs typeface="Verdana" panose="020B0604030504040204" pitchFamily="34" charset="0"/>
              </a:rPr>
              <a:t>*</a:t>
            </a:r>
            <a:r>
              <a:rPr lang="en-US" altLang="zh-CN" b="1">
                <a:latin typeface="Verdana" panose="020B0604030504040204" pitchFamily="34" charset="0"/>
                <a:ea typeface="Verdana" panose="020B0604030504040204" pitchFamily="34" charset="0"/>
                <a:cs typeface="Verdana" panose="020B0604030504040204" pitchFamily="34" charset="0"/>
              </a:rPr>
              <a:t>pe;     </a:t>
            </a:r>
            <a:r>
              <a:rPr lang="en-US" altLang="zh-CN" b="1">
                <a:solidFill>
                  <a:srgbClr val="006600"/>
                </a:solidFill>
                <a:cs typeface="Verdana" panose="020B0604030504040204" pitchFamily="34" charset="0"/>
              </a:rPr>
              <a:t>// </a:t>
            </a:r>
            <a:r>
              <a:rPr lang="zh-CN" altLang="en-US" b="1">
                <a:solidFill>
                  <a:srgbClr val="006600"/>
                </a:solidFill>
                <a:cs typeface="Verdana" panose="020B0604030504040204" pitchFamily="34" charset="0"/>
              </a:rPr>
              <a:t>边数组</a:t>
            </a:r>
            <a:endParaRPr lang="en-US" altLang="zh-CN" b="1">
              <a:latin typeface="Verdana" panose="020B0604030504040204" pitchFamily="34" charset="0"/>
              <a:ea typeface="Verdana" panose="020B0604030504040204" pitchFamily="34" charset="0"/>
              <a:cs typeface="Verdana" panose="020B0604030504040204" pitchFamily="34" charset="0"/>
            </a:endParaRPr>
          </a:p>
          <a:p>
            <a:pPr marL="468313" lvl="1" indent="0">
              <a:buNone/>
            </a:pPr>
            <a:r>
              <a:rPr lang="en-US" altLang="zh-CN" b="1">
                <a:latin typeface="Verdana" panose="020B0604030504040204" pitchFamily="34" charset="0"/>
                <a:ea typeface="Verdana" panose="020B0604030504040204" pitchFamily="34" charset="0"/>
                <a:cs typeface="Verdana" panose="020B0604030504040204" pitchFamily="34" charset="0"/>
              </a:rPr>
              <a:t>       int nv, ne;</a:t>
            </a:r>
          </a:p>
          <a:p>
            <a:pPr marL="468313" lvl="1" indent="0">
              <a:buNone/>
            </a:pPr>
            <a:r>
              <a:rPr lang="en-US" altLang="zh-CN" b="1">
                <a:latin typeface="Verdana" panose="020B0604030504040204" pitchFamily="34" charset="0"/>
                <a:ea typeface="Verdana" panose="020B0604030504040204" pitchFamily="34" charset="0"/>
                <a:cs typeface="Verdana" panose="020B0604030504040204" pitchFamily="34" charset="0"/>
              </a:rPr>
              <a:t>}TGraph, * PGraph; </a:t>
            </a:r>
            <a:endParaRPr lang="zh-CN" altLang="en-US" b="1">
              <a:latin typeface="Verdana" panose="020B0604030504040204" pitchFamily="34" charset="0"/>
              <a:cs typeface="Verdana" panose="020B0604030504040204" pitchFamily="34" charset="0"/>
            </a:endParaRPr>
          </a:p>
        </p:txBody>
      </p:sp>
      <p:sp>
        <p:nvSpPr>
          <p:cNvPr id="6" name="矩形 5"/>
          <p:cNvSpPr/>
          <p:nvPr/>
        </p:nvSpPr>
        <p:spPr>
          <a:xfrm>
            <a:off x="359532" y="802804"/>
            <a:ext cx="3420380" cy="2535390"/>
          </a:xfrm>
          <a:prstGeom prst="rect">
            <a:avLst/>
          </a:prstGeom>
        </p:spPr>
        <p:txBody>
          <a:bodyPr wrap="square">
            <a:noAutofit/>
          </a:bodyPr>
          <a:lstStyle/>
          <a:p>
            <a:pPr marL="0" indent="0">
              <a:lnSpc>
                <a:spcPct val="150000"/>
              </a:lnSpc>
              <a:spcBef>
                <a:spcPts val="600"/>
              </a:spcBef>
              <a:buNone/>
            </a:pPr>
            <a:r>
              <a:rPr lang="en-US" altLang="zh-CN" sz="2400" b="1">
                <a:latin typeface="Verdana" panose="020B0604030504040204" pitchFamily="34" charset="0"/>
                <a:ea typeface="Verdana" panose="020B0604030504040204" pitchFamily="34" charset="0"/>
                <a:cs typeface="Verdana" panose="020B0604030504040204" pitchFamily="34" charset="0"/>
              </a:rPr>
              <a:t>typedef   struct { </a:t>
            </a:r>
            <a:endParaRPr lang="zh-CN" altLang="en-US" sz="2400" b="1">
              <a:solidFill>
                <a:srgbClr val="006600"/>
              </a:solidFill>
              <a:cs typeface="Verdana" panose="020B0604030504040204" pitchFamily="34" charset="0"/>
            </a:endParaRPr>
          </a:p>
          <a:p>
            <a:pPr marL="0" indent="0">
              <a:lnSpc>
                <a:spcPct val="150000"/>
              </a:lnSpc>
              <a:spcBef>
                <a:spcPts val="600"/>
              </a:spcBef>
              <a:buNone/>
            </a:pPr>
            <a:r>
              <a:rPr lang="zh-CN" altLang="en-US" sz="2400" b="1">
                <a:latin typeface="Verdana" panose="020B0604030504040204" pitchFamily="34" charset="0"/>
                <a:cs typeface="Verdana" panose="020B0604030504040204" pitchFamily="34" charset="0"/>
              </a:rPr>
              <a:t>      </a:t>
            </a:r>
            <a:r>
              <a:rPr lang="en-US" altLang="zh-CN" sz="2400" b="1">
                <a:latin typeface="Verdana" panose="020B0604030504040204" pitchFamily="34" charset="0"/>
                <a:ea typeface="Verdana" panose="020B0604030504040204" pitchFamily="34" charset="0"/>
                <a:cs typeface="Verdana" panose="020B0604030504040204" pitchFamily="34" charset="0"/>
              </a:rPr>
              <a:t>int  vex;       </a:t>
            </a:r>
            <a:endParaRPr lang="zh-CN" altLang="en-US" sz="2400" b="1">
              <a:solidFill>
                <a:srgbClr val="006600"/>
              </a:solidFill>
              <a:cs typeface="Verdana" panose="020B0604030504040204" pitchFamily="34" charset="0"/>
            </a:endParaRPr>
          </a:p>
          <a:p>
            <a:pPr marL="0" indent="0">
              <a:lnSpc>
                <a:spcPct val="150000"/>
              </a:lnSpc>
              <a:spcBef>
                <a:spcPts val="600"/>
              </a:spcBef>
              <a:buNone/>
            </a:pPr>
            <a:r>
              <a:rPr lang="zh-CN" altLang="en-US" sz="2400" b="1">
                <a:latin typeface="Verdana" panose="020B0604030504040204" pitchFamily="34" charset="0"/>
                <a:cs typeface="Verdana" panose="020B0604030504040204" pitchFamily="34" charset="0"/>
              </a:rPr>
              <a:t>      </a:t>
            </a:r>
            <a:r>
              <a:rPr lang="en-US" altLang="zh-CN" sz="2400" b="1">
                <a:latin typeface="Verdana" panose="020B0604030504040204" pitchFamily="34" charset="0"/>
                <a:ea typeface="Verdana" panose="020B0604030504040204" pitchFamily="34" charset="0"/>
                <a:cs typeface="Verdana" panose="020B0604030504040204" pitchFamily="34" charset="0"/>
              </a:rPr>
              <a:t>int  gno;      </a:t>
            </a:r>
            <a:r>
              <a:rPr lang="zh-CN" altLang="en-US" sz="2400" b="1">
                <a:solidFill>
                  <a:srgbClr val="006600"/>
                </a:solidFill>
                <a:cs typeface="Verdana" panose="020B0604030504040204" pitchFamily="34" charset="0"/>
              </a:rPr>
              <a:t> </a:t>
            </a:r>
          </a:p>
          <a:p>
            <a:pPr marL="0" indent="0">
              <a:lnSpc>
                <a:spcPct val="150000"/>
              </a:lnSpc>
              <a:spcBef>
                <a:spcPts val="600"/>
              </a:spcBef>
              <a:buNone/>
            </a:pPr>
            <a:r>
              <a:rPr lang="en-US" altLang="zh-CN" sz="2400" b="1">
                <a:latin typeface="Verdana" panose="020B0604030504040204" pitchFamily="34" charset="0"/>
                <a:ea typeface="Verdana" panose="020B0604030504040204" pitchFamily="34" charset="0"/>
                <a:cs typeface="Verdana" panose="020B0604030504040204" pitchFamily="34" charset="0"/>
              </a:rPr>
              <a:t>}</a:t>
            </a:r>
            <a:r>
              <a:rPr lang="en-US" altLang="zh-CN" sz="2400" b="1">
                <a:solidFill>
                  <a:srgbClr val="FF0000"/>
                </a:solidFill>
                <a:latin typeface="Verdana" panose="020B0604030504040204" pitchFamily="34" charset="0"/>
                <a:ea typeface="Verdana" panose="020B0604030504040204" pitchFamily="34" charset="0"/>
                <a:cs typeface="Verdana" panose="020B0604030504040204" pitchFamily="34" charset="0"/>
              </a:rPr>
              <a:t>TVex</a:t>
            </a:r>
            <a:r>
              <a:rPr lang="en-US" altLang="zh-CN" sz="2400" b="1">
                <a:latin typeface="Verdana" panose="020B0604030504040204" pitchFamily="34" charset="0"/>
                <a:ea typeface="Verdana" panose="020B0604030504040204" pitchFamily="34" charset="0"/>
                <a:cs typeface="Verdana" panose="020B0604030504040204" pitchFamily="34" charset="0"/>
              </a:rPr>
              <a:t>;</a:t>
            </a:r>
            <a:endParaRPr lang="zh-CN" altLang="en-US" sz="2400" b="1">
              <a:latin typeface="Verdana" panose="020B0604030504040204" pitchFamily="34" charset="0"/>
              <a:cs typeface="Verdana" panose="020B0604030504040204" pitchFamily="34" charset="0"/>
            </a:endParaRPr>
          </a:p>
        </p:txBody>
      </p:sp>
      <p:cxnSp>
        <p:nvCxnSpPr>
          <p:cNvPr id="7" name="直接连接符 6"/>
          <p:cNvCxnSpPr/>
          <p:nvPr/>
        </p:nvCxnSpPr>
        <p:spPr bwMode="auto">
          <a:xfrm>
            <a:off x="-3304" y="3575112"/>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cxnSp>
        <p:nvCxnSpPr>
          <p:cNvPr id="8" name="直接连接符 7"/>
          <p:cNvCxnSpPr/>
          <p:nvPr/>
        </p:nvCxnSpPr>
        <p:spPr bwMode="auto">
          <a:xfrm>
            <a:off x="4283968" y="690507"/>
            <a:ext cx="0" cy="284400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
        <p:nvSpPr>
          <p:cNvPr id="9" name="矩形 8"/>
          <p:cNvSpPr/>
          <p:nvPr/>
        </p:nvSpPr>
        <p:spPr>
          <a:xfrm>
            <a:off x="4979324" y="839226"/>
            <a:ext cx="3841148" cy="2627874"/>
          </a:xfrm>
          <a:prstGeom prst="rect">
            <a:avLst/>
          </a:prstGeom>
        </p:spPr>
        <p:txBody>
          <a:bodyPr wrap="square">
            <a:noAutofit/>
          </a:bodyPr>
          <a:lstStyle/>
          <a:p>
            <a:pPr eaLnBrk="1" hangingPunct="1">
              <a:lnSpc>
                <a:spcPct val="120000"/>
              </a:lnSpc>
              <a:spcBef>
                <a:spcPts val="600"/>
              </a:spcBef>
            </a:pPr>
            <a:r>
              <a:rPr lang="en-US" altLang="zh-CN" sz="2400" b="1">
                <a:latin typeface="Verdana" panose="020B0604030504040204" pitchFamily="34" charset="0"/>
                <a:ea typeface="Verdana" panose="020B0604030504040204" pitchFamily="34" charset="0"/>
                <a:cs typeface="Verdana" panose="020B0604030504040204" pitchFamily="34" charset="0"/>
              </a:rPr>
              <a:t>typedef   struct {    </a:t>
            </a:r>
            <a:endParaRPr lang="en-US" altLang="zh-CN"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endParaRPr>
          </a:p>
          <a:p>
            <a:pPr eaLnBrk="1" hangingPunct="1">
              <a:lnSpc>
                <a:spcPct val="120000"/>
              </a:lnSpc>
              <a:spcBef>
                <a:spcPts val="600"/>
              </a:spcBef>
            </a:pPr>
            <a:r>
              <a:rPr lang="en-US" altLang="zh-CN" sz="2400" b="1">
                <a:latin typeface="Verdana" panose="020B0604030504040204" pitchFamily="34" charset="0"/>
                <a:ea typeface="Verdana" panose="020B0604030504040204" pitchFamily="34" charset="0"/>
                <a:cs typeface="Verdana" panose="020B0604030504040204" pitchFamily="34" charset="0"/>
              </a:rPr>
              <a:t>     int  vh, vt;  </a:t>
            </a:r>
            <a:endParaRPr lang="zh-CN" altLang="en-US"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endParaRPr>
          </a:p>
          <a:p>
            <a:pPr eaLnBrk="1" hangingPunct="1">
              <a:lnSpc>
                <a:spcPct val="120000"/>
              </a:lnSpc>
              <a:spcBef>
                <a:spcPts val="600"/>
              </a:spcBef>
            </a:pPr>
            <a:r>
              <a:rPr lang="zh-CN" altLang="en-US" sz="2400" b="1">
                <a:latin typeface="Verdana" panose="020B0604030504040204" pitchFamily="34" charset="0"/>
                <a:ea typeface="Verdana" panose="020B0604030504040204" pitchFamily="34" charset="0"/>
                <a:cs typeface="Verdana" panose="020B0604030504040204" pitchFamily="34" charset="0"/>
              </a:rPr>
              <a:t>     </a:t>
            </a:r>
            <a:r>
              <a:rPr lang="en-US" altLang="zh-CN" sz="2400" b="1">
                <a:latin typeface="Verdana" panose="020B0604030504040204" pitchFamily="34" charset="0"/>
                <a:ea typeface="Verdana" panose="020B0604030504040204" pitchFamily="34" charset="0"/>
                <a:cs typeface="Verdana" panose="020B0604030504040204" pitchFamily="34" charset="0"/>
              </a:rPr>
              <a:t>int  cost;    </a:t>
            </a:r>
            <a:endParaRPr lang="zh-CN" altLang="en-US"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endParaRPr>
          </a:p>
          <a:p>
            <a:pPr eaLnBrk="1" hangingPunct="1">
              <a:lnSpc>
                <a:spcPct val="120000"/>
              </a:lnSpc>
              <a:spcBef>
                <a:spcPts val="600"/>
              </a:spcBef>
            </a:pPr>
            <a:r>
              <a:rPr lang="zh-CN" altLang="en-US" sz="2400" b="1">
                <a:latin typeface="Verdana" panose="020B0604030504040204" pitchFamily="34" charset="0"/>
                <a:ea typeface="Verdana" panose="020B0604030504040204" pitchFamily="34" charset="0"/>
                <a:cs typeface="Verdana" panose="020B0604030504040204" pitchFamily="34" charset="0"/>
              </a:rPr>
              <a:t>     </a:t>
            </a:r>
            <a:r>
              <a:rPr lang="en-US" altLang="zh-CN" sz="2400" b="1">
                <a:latin typeface="Verdana" panose="020B0604030504040204" pitchFamily="34" charset="0"/>
                <a:ea typeface="Verdana" panose="020B0604030504040204" pitchFamily="34" charset="0"/>
                <a:cs typeface="Verdana" panose="020B0604030504040204" pitchFamily="34" charset="0"/>
              </a:rPr>
              <a:t>int  flag; </a:t>
            </a:r>
            <a:endParaRPr lang="zh-CN" altLang="en-US" sz="2400" b="1">
              <a:solidFill>
                <a:srgbClr val="006600"/>
              </a:solidFill>
              <a:latin typeface="微软雅黑" panose="020B0503020204020204" pitchFamily="34" charset="-122"/>
              <a:ea typeface="微软雅黑" panose="020B0503020204020204" pitchFamily="34" charset="-122"/>
              <a:cs typeface="Verdana" panose="020B0604030504040204" pitchFamily="34" charset="0"/>
            </a:endParaRPr>
          </a:p>
          <a:p>
            <a:pPr eaLnBrk="1" hangingPunct="1">
              <a:lnSpc>
                <a:spcPct val="120000"/>
              </a:lnSpc>
              <a:spcBef>
                <a:spcPts val="600"/>
              </a:spcBef>
            </a:pPr>
            <a:r>
              <a:rPr lang="en-US" altLang="zh-CN" sz="2400" b="1">
                <a:latin typeface="Verdana" panose="020B0604030504040204" pitchFamily="34" charset="0"/>
                <a:ea typeface="Verdana" panose="020B0604030504040204" pitchFamily="34" charset="0"/>
                <a:cs typeface="Verdana" panose="020B0604030504040204" pitchFamily="34" charset="0"/>
              </a:rPr>
              <a:t>}</a:t>
            </a:r>
            <a:r>
              <a:rPr lang="en-US" altLang="zh-CN" sz="2400" b="1">
                <a:solidFill>
                  <a:srgbClr val="FF0000"/>
                </a:solidFill>
                <a:latin typeface="Verdana" panose="020B0604030504040204" pitchFamily="34" charset="0"/>
                <a:ea typeface="Verdana" panose="020B0604030504040204" pitchFamily="34" charset="0"/>
                <a:cs typeface="Verdana" panose="020B0604030504040204" pitchFamily="34" charset="0"/>
              </a:rPr>
              <a:t>TEdge</a:t>
            </a:r>
            <a:r>
              <a:rPr lang="en-US" altLang="zh-CN" sz="2400" b="1">
                <a:latin typeface="Verdana" panose="020B0604030504040204" pitchFamily="34" charset="0"/>
                <a:ea typeface="Verdana" panose="020B0604030504040204" pitchFamily="34" charset="0"/>
                <a:cs typeface="Verdana" panose="020B0604030504040204" pitchFamily="34" charset="0"/>
              </a:rPr>
              <a:t>;</a:t>
            </a:r>
            <a:endParaRPr lang="en-US" altLang="zh-CN" sz="2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4021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left)">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 name="Text Box 32"/>
          <p:cNvSpPr txBox="1">
            <a:spLocks noChangeArrowheads="1"/>
          </p:cNvSpPr>
          <p:nvPr/>
        </p:nvSpPr>
        <p:spPr bwMode="auto">
          <a:xfrm>
            <a:off x="0" y="1"/>
            <a:ext cx="9143999" cy="6858000"/>
          </a:xfrm>
          <a:prstGeom prst="rect">
            <a:avLst/>
          </a:prstGeom>
          <a:solidFill>
            <a:schemeClr val="bg1"/>
          </a:solidFill>
          <a:ln>
            <a:noFill/>
          </a:ln>
          <a:effectLst/>
        </p:spPr>
        <p:txBody>
          <a:bodyPr/>
          <a:lstStyle/>
          <a:p>
            <a:pPr eaLnBrk="1" hangingPunct="1">
              <a:lnSpc>
                <a:spcPct val="130000"/>
              </a:lnSpc>
              <a:spcBef>
                <a:spcPct val="20000"/>
              </a:spcBef>
            </a:pPr>
            <a:endParaRPr lang="zh-CN" altLang="en-US" dirty="0">
              <a:solidFill>
                <a:schemeClr val="tx1"/>
              </a:solidFill>
              <a:latin typeface="Verdana" pitchFamily="34" charset="0"/>
            </a:endParaRPr>
          </a:p>
        </p:txBody>
      </p:sp>
      <p:sp>
        <p:nvSpPr>
          <p:cNvPr id="3" name="Text Box 2"/>
          <p:cNvSpPr txBox="1">
            <a:spLocks noChangeArrowheads="1"/>
          </p:cNvSpPr>
          <p:nvPr/>
        </p:nvSpPr>
        <p:spPr bwMode="auto">
          <a:xfrm>
            <a:off x="107950" y="44450"/>
            <a:ext cx="89646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609600" indent="-609600" eaLnBrk="0" hangingPunct="0">
              <a:defRPr>
                <a:solidFill>
                  <a:schemeClr val="tx1"/>
                </a:solidFill>
                <a:latin typeface="Arial" charset="0"/>
                <a:ea typeface="宋体" charset="-122"/>
              </a:defRPr>
            </a:lvl1pPr>
            <a:lvl2pPr marL="990600" indent="-533400" eaLnBrk="0" hangingPunct="0">
              <a:defRPr>
                <a:solidFill>
                  <a:schemeClr val="tx1"/>
                </a:solidFill>
                <a:latin typeface="Arial" charset="0"/>
                <a:ea typeface="宋体" charset="-122"/>
              </a:defRPr>
            </a:lvl2pPr>
            <a:lvl3pPr marL="1371600" indent="-457200" eaLnBrk="0" hangingPunct="0">
              <a:defRPr>
                <a:solidFill>
                  <a:schemeClr val="tx1"/>
                </a:solidFill>
                <a:latin typeface="Arial" charset="0"/>
                <a:ea typeface="宋体" charset="-122"/>
              </a:defRPr>
            </a:lvl3pPr>
            <a:lvl4pPr marL="1752600" indent="-381000" eaLnBrk="0" hangingPunct="0">
              <a:defRPr>
                <a:solidFill>
                  <a:schemeClr val="tx1"/>
                </a:solidFill>
                <a:latin typeface="Arial" charset="0"/>
                <a:ea typeface="宋体" charset="-122"/>
              </a:defRPr>
            </a:lvl4pPr>
            <a:lvl5pPr marL="2209800" indent="-381000" eaLnBrk="0" hangingPunct="0">
              <a:defRPr>
                <a:solidFill>
                  <a:schemeClr val="tx1"/>
                </a:solidFill>
                <a:latin typeface="Arial" charset="0"/>
                <a:ea typeface="宋体" charset="-122"/>
              </a:defRPr>
            </a:lvl5pPr>
            <a:lvl6pPr marL="2667000" indent="-381000" eaLnBrk="0" fontAlgn="base" hangingPunct="0">
              <a:spcBef>
                <a:spcPct val="0"/>
              </a:spcBef>
              <a:spcAft>
                <a:spcPct val="0"/>
              </a:spcAft>
              <a:defRPr>
                <a:solidFill>
                  <a:schemeClr val="tx1"/>
                </a:solidFill>
                <a:latin typeface="Arial" charset="0"/>
                <a:ea typeface="宋体" charset="-122"/>
              </a:defRPr>
            </a:lvl6pPr>
            <a:lvl7pPr marL="3124200" indent="-381000" eaLnBrk="0" fontAlgn="base" hangingPunct="0">
              <a:spcBef>
                <a:spcPct val="0"/>
              </a:spcBef>
              <a:spcAft>
                <a:spcPct val="0"/>
              </a:spcAft>
              <a:defRPr>
                <a:solidFill>
                  <a:schemeClr val="tx1"/>
                </a:solidFill>
                <a:latin typeface="Arial" charset="0"/>
                <a:ea typeface="宋体" charset="-122"/>
              </a:defRPr>
            </a:lvl7pPr>
            <a:lvl8pPr marL="3581400" indent="-381000" eaLnBrk="0" fontAlgn="base" hangingPunct="0">
              <a:spcBef>
                <a:spcPct val="0"/>
              </a:spcBef>
              <a:spcAft>
                <a:spcPct val="0"/>
              </a:spcAft>
              <a:defRPr>
                <a:solidFill>
                  <a:schemeClr val="tx1"/>
                </a:solidFill>
                <a:latin typeface="Arial" charset="0"/>
                <a:ea typeface="宋体" charset="-122"/>
              </a:defRPr>
            </a:lvl8pPr>
            <a:lvl9pPr marL="4038600" indent="-381000" eaLnBrk="0" fontAlgn="base" hangingPunct="0">
              <a:spcBef>
                <a:spcPct val="0"/>
              </a:spcBef>
              <a:spcAft>
                <a:spcPct val="0"/>
              </a:spcAft>
              <a:defRPr>
                <a:solidFill>
                  <a:schemeClr val="tx1"/>
                </a:solidFill>
                <a:latin typeface="Arial" charset="0"/>
                <a:ea typeface="宋体" charset="-122"/>
              </a:defRPr>
            </a:lvl9pPr>
          </a:lstStyle>
          <a:p>
            <a:pPr marL="0" indent="0">
              <a:lnSpc>
                <a:spcPct val="145000"/>
              </a:lnSpc>
              <a:spcBef>
                <a:spcPct val="35000"/>
              </a:spcBef>
            </a:pPr>
            <a:r>
              <a:rPr kumimoji="1" lang="en-US" altLang="zh-CN" sz="2400" b="1" dirty="0" err="1">
                <a:solidFill>
                  <a:schemeClr val="bg2">
                    <a:lumMod val="10000"/>
                  </a:schemeClr>
                </a:solidFill>
                <a:latin typeface="Verdana" pitchFamily="34" charset="0"/>
                <a:ea typeface="微软雅黑" pitchFamily="34" charset="-122"/>
              </a:rPr>
              <a:t>Kruskal</a:t>
            </a:r>
            <a:r>
              <a:rPr kumimoji="1" lang="zh-CN" altLang="en-US" sz="2400" b="1" dirty="0">
                <a:solidFill>
                  <a:schemeClr val="bg2">
                    <a:lumMod val="10000"/>
                  </a:schemeClr>
                </a:solidFill>
                <a:latin typeface="Verdana" pitchFamily="34" charset="0"/>
                <a:ea typeface="微软雅黑" pitchFamily="34" charset="-122"/>
              </a:rPr>
              <a:t>算法的实现</a:t>
            </a:r>
          </a:p>
        </p:txBody>
      </p:sp>
      <p:graphicFrame>
        <p:nvGraphicFramePr>
          <p:cNvPr id="4" name="Object 3"/>
          <p:cNvGraphicFramePr>
            <a:graphicFrameLocks/>
          </p:cNvGraphicFramePr>
          <p:nvPr>
            <p:extLst>
              <p:ext uri="{D42A27DB-BD31-4B8C-83A1-F6EECF244321}">
                <p14:modId xmlns:p14="http://schemas.microsoft.com/office/powerpoint/2010/main" val="2113212403"/>
              </p:ext>
            </p:extLst>
          </p:nvPr>
        </p:nvGraphicFramePr>
        <p:xfrm>
          <a:off x="143669" y="981008"/>
          <a:ext cx="2520000" cy="2520000"/>
        </p:xfrm>
        <a:graphic>
          <a:graphicData uri="http://schemas.openxmlformats.org/presentationml/2006/ole">
            <mc:AlternateContent xmlns:mc="http://schemas.openxmlformats.org/markup-compatibility/2006">
              <mc:Choice xmlns:v="urn:schemas-microsoft-com:vml" Requires="v">
                <p:oleObj spid="_x0000_s226342" name="Visio" r:id="rId4" imgW="4322226" imgH="4571189" progId="Visio.Drawing.11">
                  <p:embed/>
                </p:oleObj>
              </mc:Choice>
              <mc:Fallback>
                <p:oleObj name="Visio" r:id="rId4" imgW="4322226" imgH="457118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669" y="981008"/>
                        <a:ext cx="2520000" cy="2520000"/>
                      </a:xfrm>
                      <a:prstGeom prst="rect">
                        <a:avLst/>
                      </a:prstGeom>
                      <a:noFill/>
                      <a:ln>
                        <a:noFill/>
                      </a:ln>
                      <a:effectLst/>
                      <a:extLst/>
                    </p:spPr>
                  </p:pic>
                </p:oleObj>
              </mc:Fallback>
            </mc:AlternateContent>
          </a:graphicData>
        </a:graphic>
      </p:graphicFrame>
      <p:sp>
        <p:nvSpPr>
          <p:cNvPr id="5" name="Text Box 59"/>
          <p:cNvSpPr txBox="1">
            <a:spLocks noChangeArrowheads="1"/>
          </p:cNvSpPr>
          <p:nvPr/>
        </p:nvSpPr>
        <p:spPr bwMode="auto">
          <a:xfrm>
            <a:off x="4346768" y="2048510"/>
            <a:ext cx="792000" cy="5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latin typeface="Verdana" pitchFamily="34" charset="0"/>
              </a:rPr>
              <a:t>1</a:t>
            </a:r>
          </a:p>
        </p:txBody>
      </p:sp>
      <p:sp>
        <p:nvSpPr>
          <p:cNvPr id="6" name="Text Box 60"/>
          <p:cNvSpPr txBox="1">
            <a:spLocks noChangeArrowheads="1"/>
          </p:cNvSpPr>
          <p:nvPr/>
        </p:nvSpPr>
        <p:spPr bwMode="auto">
          <a:xfrm>
            <a:off x="4355976" y="2585085"/>
            <a:ext cx="7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dirty="0">
                <a:latin typeface="Verdana" pitchFamily="34" charset="0"/>
              </a:rPr>
              <a:t>2</a:t>
            </a:r>
          </a:p>
        </p:txBody>
      </p:sp>
      <p:sp>
        <p:nvSpPr>
          <p:cNvPr id="7" name="Text Box 61"/>
          <p:cNvSpPr txBox="1">
            <a:spLocks noChangeArrowheads="1"/>
          </p:cNvSpPr>
          <p:nvPr/>
        </p:nvSpPr>
        <p:spPr bwMode="auto">
          <a:xfrm>
            <a:off x="4352166" y="3577115"/>
            <a:ext cx="792000" cy="5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latin typeface="Verdana" pitchFamily="34" charset="0"/>
              </a:rPr>
              <a:t>4</a:t>
            </a:r>
          </a:p>
        </p:txBody>
      </p:sp>
      <p:sp>
        <p:nvSpPr>
          <p:cNvPr id="8" name="Text Box 62"/>
          <p:cNvSpPr txBox="1">
            <a:spLocks noChangeArrowheads="1"/>
          </p:cNvSpPr>
          <p:nvPr/>
        </p:nvSpPr>
        <p:spPr bwMode="auto">
          <a:xfrm>
            <a:off x="4354388" y="4075430"/>
            <a:ext cx="792000" cy="5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latin typeface="Verdana" pitchFamily="34" charset="0"/>
              </a:rPr>
              <a:t>5</a:t>
            </a:r>
          </a:p>
        </p:txBody>
      </p:sp>
      <p:sp>
        <p:nvSpPr>
          <p:cNvPr id="9" name="Text Box 63"/>
          <p:cNvSpPr txBox="1">
            <a:spLocks noChangeArrowheads="1"/>
          </p:cNvSpPr>
          <p:nvPr/>
        </p:nvSpPr>
        <p:spPr bwMode="auto">
          <a:xfrm>
            <a:off x="4352254" y="3071813"/>
            <a:ext cx="792000" cy="5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latin typeface="Verdana" pitchFamily="34" charset="0"/>
              </a:rPr>
              <a:t>3</a:t>
            </a:r>
          </a:p>
        </p:txBody>
      </p:sp>
      <p:sp>
        <p:nvSpPr>
          <p:cNvPr id="10" name="Text Box 64"/>
          <p:cNvSpPr txBox="1">
            <a:spLocks noChangeArrowheads="1"/>
          </p:cNvSpPr>
          <p:nvPr/>
        </p:nvSpPr>
        <p:spPr bwMode="auto">
          <a:xfrm>
            <a:off x="4356064" y="4579996"/>
            <a:ext cx="792000" cy="5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latin typeface="Verdana" pitchFamily="34" charset="0"/>
              </a:rPr>
              <a:t>6</a:t>
            </a:r>
          </a:p>
        </p:txBody>
      </p:sp>
      <p:grpSp>
        <p:nvGrpSpPr>
          <p:cNvPr id="11" name="Group 74"/>
          <p:cNvGrpSpPr>
            <a:grpSpLocks/>
          </p:cNvGrpSpPr>
          <p:nvPr/>
        </p:nvGrpSpPr>
        <p:grpSpPr bwMode="auto">
          <a:xfrm>
            <a:off x="120525" y="3861048"/>
            <a:ext cx="2556002" cy="2196000"/>
            <a:chOff x="371" y="2519"/>
            <a:chExt cx="1988" cy="1632"/>
          </a:xfrm>
        </p:grpSpPr>
        <p:sp>
          <p:nvSpPr>
            <p:cNvPr id="12" name="Text Box 180"/>
            <p:cNvSpPr txBox="1">
              <a:spLocks noChangeArrowheads="1"/>
            </p:cNvSpPr>
            <p:nvPr/>
          </p:nvSpPr>
          <p:spPr bwMode="auto">
            <a:xfrm>
              <a:off x="1334" y="2916"/>
              <a:ext cx="28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rgbClr val="FF0000"/>
                  </a:solidFill>
                  <a:latin typeface="+mj-lt"/>
                  <a:ea typeface="微软雅黑" pitchFamily="34" charset="-122"/>
                </a:rPr>
                <a:t>1</a:t>
              </a:r>
            </a:p>
          </p:txBody>
        </p:sp>
        <p:sp>
          <p:nvSpPr>
            <p:cNvPr id="13" name="Text Box 183"/>
            <p:cNvSpPr txBox="1">
              <a:spLocks noChangeArrowheads="1"/>
            </p:cNvSpPr>
            <p:nvPr/>
          </p:nvSpPr>
          <p:spPr bwMode="auto">
            <a:xfrm>
              <a:off x="2073" y="3370"/>
              <a:ext cx="28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rgbClr val="FF0000"/>
                  </a:solidFill>
                  <a:latin typeface="+mj-lt"/>
                </a:rPr>
                <a:t>2</a:t>
              </a:r>
            </a:p>
          </p:txBody>
        </p:sp>
        <p:sp>
          <p:nvSpPr>
            <p:cNvPr id="14" name="Text Box 186"/>
            <p:cNvSpPr txBox="1">
              <a:spLocks noChangeArrowheads="1"/>
            </p:cNvSpPr>
            <p:nvPr/>
          </p:nvSpPr>
          <p:spPr bwMode="auto">
            <a:xfrm>
              <a:off x="371" y="3370"/>
              <a:ext cx="28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dirty="0">
                  <a:solidFill>
                    <a:srgbClr val="FF0000"/>
                  </a:solidFill>
                  <a:latin typeface="+mj-lt"/>
                </a:rPr>
                <a:t>3</a:t>
              </a:r>
            </a:p>
          </p:txBody>
        </p:sp>
        <p:sp>
          <p:nvSpPr>
            <p:cNvPr id="15" name="Line 188"/>
            <p:cNvSpPr>
              <a:spLocks noChangeShapeType="1"/>
            </p:cNvSpPr>
            <p:nvPr/>
          </p:nvSpPr>
          <p:spPr bwMode="auto">
            <a:xfrm>
              <a:off x="1321" y="3443"/>
              <a:ext cx="644" cy="45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16" name="Text Box 189"/>
            <p:cNvSpPr txBox="1">
              <a:spLocks noChangeArrowheads="1"/>
            </p:cNvSpPr>
            <p:nvPr/>
          </p:nvSpPr>
          <p:spPr bwMode="auto">
            <a:xfrm>
              <a:off x="1640" y="3476"/>
              <a:ext cx="28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dirty="0">
                  <a:solidFill>
                    <a:srgbClr val="FF0000"/>
                  </a:solidFill>
                  <a:latin typeface="+mj-lt"/>
                </a:rPr>
                <a:t>4</a:t>
              </a:r>
            </a:p>
          </p:txBody>
        </p:sp>
        <p:sp>
          <p:nvSpPr>
            <p:cNvPr id="17" name="Line 191"/>
            <p:cNvSpPr>
              <a:spLocks noChangeShapeType="1"/>
            </p:cNvSpPr>
            <p:nvPr/>
          </p:nvSpPr>
          <p:spPr bwMode="auto">
            <a:xfrm>
              <a:off x="644" y="3067"/>
              <a:ext cx="603" cy="36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18" name="Text Box 192"/>
            <p:cNvSpPr txBox="1">
              <a:spLocks noChangeArrowheads="1"/>
            </p:cNvSpPr>
            <p:nvPr/>
          </p:nvSpPr>
          <p:spPr bwMode="auto">
            <a:xfrm>
              <a:off x="926" y="3052"/>
              <a:ext cx="28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dirty="0">
                  <a:solidFill>
                    <a:srgbClr val="FF0000"/>
                  </a:solidFill>
                  <a:latin typeface="+mj-lt"/>
                </a:rPr>
                <a:t>5</a:t>
              </a:r>
            </a:p>
          </p:txBody>
        </p:sp>
        <p:grpSp>
          <p:nvGrpSpPr>
            <p:cNvPr id="19" name="Group 73"/>
            <p:cNvGrpSpPr>
              <a:grpSpLocks/>
            </p:cNvGrpSpPr>
            <p:nvPr/>
          </p:nvGrpSpPr>
          <p:grpSpPr bwMode="auto">
            <a:xfrm>
              <a:off x="1195" y="2519"/>
              <a:ext cx="348" cy="1138"/>
              <a:chOff x="1156" y="2428"/>
              <a:chExt cx="348" cy="1138"/>
            </a:xfrm>
          </p:grpSpPr>
          <p:sp>
            <p:nvSpPr>
              <p:cNvPr id="28" name="Line 179"/>
              <p:cNvSpPr>
                <a:spLocks noChangeShapeType="1"/>
              </p:cNvSpPr>
              <p:nvPr/>
            </p:nvSpPr>
            <p:spPr bwMode="auto">
              <a:xfrm>
                <a:off x="1330" y="2645"/>
                <a:ext cx="0" cy="611"/>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29" name="Oval 172"/>
              <p:cNvSpPr>
                <a:spLocks noChangeArrowheads="1"/>
              </p:cNvSpPr>
              <p:nvPr/>
            </p:nvSpPr>
            <p:spPr bwMode="auto">
              <a:xfrm>
                <a:off x="1156" y="2428"/>
                <a:ext cx="348" cy="331"/>
              </a:xfrm>
              <a:prstGeom prst="ellipse">
                <a:avLst/>
              </a:prstGeom>
              <a:solidFill>
                <a:schemeClr val="bg1"/>
              </a:solidFill>
              <a:ln w="28575">
                <a:solidFill>
                  <a:schemeClr val="bg2">
                    <a:lumMod val="10000"/>
                  </a:schemeClr>
                </a:solidFill>
                <a:round/>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solidFill>
                      <a:schemeClr val="bg2">
                        <a:lumMod val="10000"/>
                      </a:schemeClr>
                    </a:solidFill>
                    <a:latin typeface="+mj-lt"/>
                  </a:rPr>
                  <a:t>1</a:t>
                </a:r>
              </a:p>
            </p:txBody>
          </p:sp>
          <p:sp>
            <p:nvSpPr>
              <p:cNvPr id="30" name="Oval 176"/>
              <p:cNvSpPr>
                <a:spLocks noChangeArrowheads="1"/>
              </p:cNvSpPr>
              <p:nvPr/>
            </p:nvSpPr>
            <p:spPr bwMode="auto">
              <a:xfrm>
                <a:off x="1156" y="3235"/>
                <a:ext cx="348" cy="331"/>
              </a:xfrm>
              <a:prstGeom prst="ellipse">
                <a:avLst/>
              </a:prstGeom>
              <a:solidFill>
                <a:schemeClr val="bg1"/>
              </a:solidFill>
              <a:ln w="28575">
                <a:solidFill>
                  <a:schemeClr val="bg2">
                    <a:lumMod val="10000"/>
                  </a:schemeClr>
                </a:solidFill>
                <a:round/>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dirty="0">
                    <a:solidFill>
                      <a:schemeClr val="bg2">
                        <a:lumMod val="10000"/>
                      </a:schemeClr>
                    </a:solidFill>
                    <a:latin typeface="+mj-lt"/>
                  </a:rPr>
                  <a:t>3</a:t>
                </a:r>
              </a:p>
            </p:txBody>
          </p:sp>
        </p:grpSp>
        <p:grpSp>
          <p:nvGrpSpPr>
            <p:cNvPr id="20" name="Group 71"/>
            <p:cNvGrpSpPr>
              <a:grpSpLocks/>
            </p:cNvGrpSpPr>
            <p:nvPr/>
          </p:nvGrpSpPr>
          <p:grpSpPr bwMode="auto">
            <a:xfrm>
              <a:off x="1942" y="2905"/>
              <a:ext cx="348" cy="1246"/>
              <a:chOff x="1942" y="2905"/>
              <a:chExt cx="348" cy="1246"/>
            </a:xfrm>
          </p:grpSpPr>
          <p:sp>
            <p:nvSpPr>
              <p:cNvPr id="25" name="Line 182"/>
              <p:cNvSpPr>
                <a:spLocks noChangeShapeType="1"/>
              </p:cNvSpPr>
              <p:nvPr/>
            </p:nvSpPr>
            <p:spPr bwMode="auto">
              <a:xfrm>
                <a:off x="2116" y="3133"/>
                <a:ext cx="0" cy="711"/>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26" name="Oval 173"/>
              <p:cNvSpPr>
                <a:spLocks noChangeArrowheads="1"/>
              </p:cNvSpPr>
              <p:nvPr/>
            </p:nvSpPr>
            <p:spPr bwMode="auto">
              <a:xfrm>
                <a:off x="1942" y="3820"/>
                <a:ext cx="348" cy="331"/>
              </a:xfrm>
              <a:prstGeom prst="ellipse">
                <a:avLst/>
              </a:prstGeom>
              <a:solidFill>
                <a:schemeClr val="bg1"/>
              </a:solidFill>
              <a:ln w="28575">
                <a:solidFill>
                  <a:schemeClr val="bg2">
                    <a:lumMod val="10000"/>
                  </a:schemeClr>
                </a:solidFill>
                <a:round/>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dirty="0">
                    <a:solidFill>
                      <a:schemeClr val="bg2">
                        <a:lumMod val="10000"/>
                      </a:schemeClr>
                    </a:solidFill>
                    <a:latin typeface="+mj-lt"/>
                  </a:rPr>
                  <a:t>6</a:t>
                </a:r>
              </a:p>
            </p:txBody>
          </p:sp>
          <p:sp>
            <p:nvSpPr>
              <p:cNvPr id="27" name="Oval 175"/>
              <p:cNvSpPr>
                <a:spLocks noChangeArrowheads="1"/>
              </p:cNvSpPr>
              <p:nvPr/>
            </p:nvSpPr>
            <p:spPr bwMode="auto">
              <a:xfrm>
                <a:off x="1942" y="2905"/>
                <a:ext cx="348" cy="331"/>
              </a:xfrm>
              <a:prstGeom prst="ellipse">
                <a:avLst/>
              </a:prstGeom>
              <a:solidFill>
                <a:schemeClr val="bg1"/>
              </a:solidFill>
              <a:ln w="28575">
                <a:solidFill>
                  <a:schemeClr val="bg2">
                    <a:lumMod val="10000"/>
                  </a:schemeClr>
                </a:solidFill>
                <a:round/>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solidFill>
                      <a:schemeClr val="bg2">
                        <a:lumMod val="10000"/>
                      </a:schemeClr>
                    </a:solidFill>
                    <a:latin typeface="+mj-lt"/>
                  </a:rPr>
                  <a:t>4</a:t>
                </a:r>
              </a:p>
            </p:txBody>
          </p:sp>
        </p:grpSp>
        <p:grpSp>
          <p:nvGrpSpPr>
            <p:cNvPr id="21" name="Group 72"/>
            <p:cNvGrpSpPr>
              <a:grpSpLocks/>
            </p:cNvGrpSpPr>
            <p:nvPr/>
          </p:nvGrpSpPr>
          <p:grpSpPr bwMode="auto">
            <a:xfrm>
              <a:off x="448" y="2905"/>
              <a:ext cx="348" cy="1246"/>
              <a:chOff x="448" y="2905"/>
              <a:chExt cx="348" cy="1246"/>
            </a:xfrm>
          </p:grpSpPr>
          <p:sp>
            <p:nvSpPr>
              <p:cNvPr id="22" name="Line 185"/>
              <p:cNvSpPr>
                <a:spLocks noChangeShapeType="1"/>
              </p:cNvSpPr>
              <p:nvPr/>
            </p:nvSpPr>
            <p:spPr bwMode="auto">
              <a:xfrm flipH="1">
                <a:off x="622" y="3100"/>
                <a:ext cx="0" cy="72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mj-lt"/>
                </a:endParaRPr>
              </a:p>
            </p:txBody>
          </p:sp>
          <p:sp>
            <p:nvSpPr>
              <p:cNvPr id="23" name="Oval 177"/>
              <p:cNvSpPr>
                <a:spLocks noChangeArrowheads="1"/>
              </p:cNvSpPr>
              <p:nvPr/>
            </p:nvSpPr>
            <p:spPr bwMode="auto">
              <a:xfrm>
                <a:off x="448" y="2905"/>
                <a:ext cx="348" cy="331"/>
              </a:xfrm>
              <a:prstGeom prst="ellipse">
                <a:avLst/>
              </a:prstGeom>
              <a:solidFill>
                <a:schemeClr val="bg1"/>
              </a:solidFill>
              <a:ln w="28575">
                <a:solidFill>
                  <a:schemeClr val="bg2">
                    <a:lumMod val="10000"/>
                  </a:schemeClr>
                </a:solidFill>
                <a:round/>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solidFill>
                      <a:schemeClr val="bg2">
                        <a:lumMod val="10000"/>
                      </a:schemeClr>
                    </a:solidFill>
                    <a:latin typeface="+mj-lt"/>
                  </a:rPr>
                  <a:t>2</a:t>
                </a:r>
              </a:p>
            </p:txBody>
          </p:sp>
          <p:sp>
            <p:nvSpPr>
              <p:cNvPr id="24" name="Oval 174"/>
              <p:cNvSpPr>
                <a:spLocks noChangeArrowheads="1"/>
              </p:cNvSpPr>
              <p:nvPr/>
            </p:nvSpPr>
            <p:spPr bwMode="auto">
              <a:xfrm>
                <a:off x="448" y="3820"/>
                <a:ext cx="348" cy="331"/>
              </a:xfrm>
              <a:prstGeom prst="ellipse">
                <a:avLst/>
              </a:prstGeom>
              <a:solidFill>
                <a:schemeClr val="bg1"/>
              </a:solidFill>
              <a:ln w="28575">
                <a:solidFill>
                  <a:schemeClr val="bg2">
                    <a:lumMod val="10000"/>
                  </a:schemeClr>
                </a:solidFill>
                <a:round/>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solidFill>
                      <a:schemeClr val="bg2">
                        <a:lumMod val="10000"/>
                      </a:schemeClr>
                    </a:solidFill>
                    <a:latin typeface="+mj-lt"/>
                  </a:rPr>
                  <a:t>5</a:t>
                </a:r>
              </a:p>
            </p:txBody>
          </p:sp>
        </p:grpSp>
      </p:grpSp>
      <p:grpSp>
        <p:nvGrpSpPr>
          <p:cNvPr id="31" name="Group 157"/>
          <p:cNvGrpSpPr>
            <a:grpSpLocks/>
          </p:cNvGrpSpPr>
          <p:nvPr/>
        </p:nvGrpSpPr>
        <p:grpSpPr bwMode="auto">
          <a:xfrm>
            <a:off x="3132138" y="1196975"/>
            <a:ext cx="2038350" cy="3895726"/>
            <a:chOff x="1973" y="754"/>
            <a:chExt cx="1284" cy="2454"/>
          </a:xfrm>
        </p:grpSpPr>
        <p:grpSp>
          <p:nvGrpSpPr>
            <p:cNvPr id="32" name="Group 41"/>
            <p:cNvGrpSpPr>
              <a:grpSpLocks/>
            </p:cNvGrpSpPr>
            <p:nvPr/>
          </p:nvGrpSpPr>
          <p:grpSpPr bwMode="auto">
            <a:xfrm>
              <a:off x="1973" y="1002"/>
              <a:ext cx="1284" cy="2206"/>
              <a:chOff x="2014" y="639"/>
              <a:chExt cx="1284" cy="2206"/>
            </a:xfrm>
          </p:grpSpPr>
          <p:sp>
            <p:nvSpPr>
              <p:cNvPr id="34" name="Text Box 38"/>
              <p:cNvSpPr txBox="1">
                <a:spLocks noChangeArrowheads="1"/>
              </p:cNvSpPr>
              <p:nvPr/>
            </p:nvSpPr>
            <p:spPr bwMode="auto">
              <a:xfrm>
                <a:off x="2245" y="640"/>
                <a:ext cx="5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rgbClr val="0000CC"/>
                    </a:solidFill>
                    <a:latin typeface="Verdana" panose="020B0604030504040204" pitchFamily="34" charset="0"/>
                    <a:ea typeface="微软雅黑" panose="020B0503020204020204" pitchFamily="34" charset="-122"/>
                  </a:rPr>
                  <a:t>vex</a:t>
                </a:r>
              </a:p>
            </p:txBody>
          </p:sp>
          <p:sp>
            <p:nvSpPr>
              <p:cNvPr id="35" name="Text Box 39"/>
              <p:cNvSpPr txBox="1">
                <a:spLocks noChangeArrowheads="1"/>
              </p:cNvSpPr>
              <p:nvPr/>
            </p:nvSpPr>
            <p:spPr bwMode="auto">
              <a:xfrm>
                <a:off x="2744" y="639"/>
                <a:ext cx="5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rgbClr val="0000CC"/>
                    </a:solidFill>
                    <a:latin typeface="Verdana" panose="020B0604030504040204" pitchFamily="34" charset="0"/>
                    <a:ea typeface="微软雅黑" panose="020B0503020204020204" pitchFamily="34" charset="-122"/>
                  </a:rPr>
                  <a:t>gno</a:t>
                </a:r>
              </a:p>
            </p:txBody>
          </p:sp>
          <p:grpSp>
            <p:nvGrpSpPr>
              <p:cNvPr id="36" name="Group 40"/>
              <p:cNvGrpSpPr>
                <a:grpSpLocks/>
              </p:cNvGrpSpPr>
              <p:nvPr/>
            </p:nvGrpSpPr>
            <p:grpSpPr bwMode="auto">
              <a:xfrm>
                <a:off x="2014" y="920"/>
                <a:ext cx="1274" cy="1925"/>
                <a:chOff x="2014" y="920"/>
                <a:chExt cx="1274" cy="1925"/>
              </a:xfrm>
            </p:grpSpPr>
            <p:sp>
              <p:nvSpPr>
                <p:cNvPr id="37" name="Rectangle 30"/>
                <p:cNvSpPr>
                  <a:spLocks noChangeArrowheads="1"/>
                </p:cNvSpPr>
                <p:nvPr/>
              </p:nvSpPr>
              <p:spPr bwMode="auto">
                <a:xfrm>
                  <a:off x="2253" y="920"/>
                  <a:ext cx="1035" cy="192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kumimoji="1" lang="zh-CN" altLang="en-US" sz="2000">
                    <a:latin typeface="Verdana" panose="020B0604030504040204" pitchFamily="34" charset="0"/>
                    <a:ea typeface="微软雅黑" panose="020B0503020204020204" pitchFamily="34" charset="-122"/>
                  </a:endParaRPr>
                </a:p>
              </p:txBody>
            </p:sp>
            <p:sp>
              <p:nvSpPr>
                <p:cNvPr id="38" name="Line 31"/>
                <p:cNvSpPr>
                  <a:spLocks noChangeShapeType="1"/>
                </p:cNvSpPr>
                <p:nvPr/>
              </p:nvSpPr>
              <p:spPr bwMode="auto">
                <a:xfrm>
                  <a:off x="2770" y="920"/>
                  <a:ext cx="1" cy="19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Verdana" panose="020B0604030504040204" pitchFamily="34" charset="0"/>
                    <a:ea typeface="微软雅黑" panose="020B0503020204020204" pitchFamily="34" charset="-122"/>
                  </a:endParaRPr>
                </a:p>
              </p:txBody>
            </p:sp>
            <p:sp>
              <p:nvSpPr>
                <p:cNvPr id="39" name="Line 32"/>
                <p:cNvSpPr>
                  <a:spLocks noChangeShapeType="1"/>
                </p:cNvSpPr>
                <p:nvPr/>
              </p:nvSpPr>
              <p:spPr bwMode="auto">
                <a:xfrm>
                  <a:off x="2248" y="1252"/>
                  <a:ext cx="10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Verdana" panose="020B0604030504040204" pitchFamily="34" charset="0"/>
                    <a:ea typeface="微软雅黑" panose="020B0503020204020204" pitchFamily="34" charset="-122"/>
                  </a:endParaRPr>
                </a:p>
              </p:txBody>
            </p:sp>
            <p:sp>
              <p:nvSpPr>
                <p:cNvPr id="40" name="Line 33"/>
                <p:cNvSpPr>
                  <a:spLocks noChangeShapeType="1"/>
                </p:cNvSpPr>
                <p:nvPr/>
              </p:nvSpPr>
              <p:spPr bwMode="auto">
                <a:xfrm>
                  <a:off x="2248" y="1570"/>
                  <a:ext cx="10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Verdana" panose="020B0604030504040204" pitchFamily="34" charset="0"/>
                    <a:ea typeface="微软雅黑" panose="020B0503020204020204" pitchFamily="34" charset="-122"/>
                  </a:endParaRPr>
                </a:p>
              </p:txBody>
            </p:sp>
            <p:sp>
              <p:nvSpPr>
                <p:cNvPr id="41" name="Line 34"/>
                <p:cNvSpPr>
                  <a:spLocks noChangeShapeType="1"/>
                </p:cNvSpPr>
                <p:nvPr/>
              </p:nvSpPr>
              <p:spPr bwMode="auto">
                <a:xfrm>
                  <a:off x="2248" y="1887"/>
                  <a:ext cx="10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Verdana" panose="020B0604030504040204" pitchFamily="34" charset="0"/>
                    <a:ea typeface="微软雅黑" panose="020B0503020204020204" pitchFamily="34" charset="-122"/>
                  </a:endParaRPr>
                </a:p>
              </p:txBody>
            </p:sp>
            <p:sp>
              <p:nvSpPr>
                <p:cNvPr id="42" name="Line 35"/>
                <p:cNvSpPr>
                  <a:spLocks noChangeShapeType="1"/>
                </p:cNvSpPr>
                <p:nvPr/>
              </p:nvSpPr>
              <p:spPr bwMode="auto">
                <a:xfrm>
                  <a:off x="2248" y="2205"/>
                  <a:ext cx="10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Verdana" panose="020B0604030504040204" pitchFamily="34" charset="0"/>
                    <a:ea typeface="微软雅黑" panose="020B0503020204020204" pitchFamily="34" charset="-122"/>
                  </a:endParaRPr>
                </a:p>
              </p:txBody>
            </p:sp>
            <p:sp>
              <p:nvSpPr>
                <p:cNvPr id="43" name="Line 36"/>
                <p:cNvSpPr>
                  <a:spLocks noChangeShapeType="1"/>
                </p:cNvSpPr>
                <p:nvPr/>
              </p:nvSpPr>
              <p:spPr bwMode="auto">
                <a:xfrm>
                  <a:off x="2248" y="2522"/>
                  <a:ext cx="103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Verdana" panose="020B0604030504040204" pitchFamily="34" charset="0"/>
                    <a:ea typeface="微软雅黑" panose="020B0503020204020204" pitchFamily="34" charset="-122"/>
                  </a:endParaRPr>
                </a:p>
              </p:txBody>
            </p:sp>
            <p:sp>
              <p:nvSpPr>
                <p:cNvPr id="44" name="Text Box 44"/>
                <p:cNvSpPr txBox="1">
                  <a:spLocks noChangeArrowheads="1"/>
                </p:cNvSpPr>
                <p:nvPr/>
              </p:nvSpPr>
              <p:spPr bwMode="auto">
                <a:xfrm>
                  <a:off x="2014" y="957"/>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dirty="0">
                      <a:solidFill>
                        <a:schemeClr val="bg2">
                          <a:lumMod val="10000"/>
                        </a:schemeClr>
                      </a:solidFill>
                      <a:latin typeface="Verdana" panose="020B0604030504040204" pitchFamily="34" charset="0"/>
                      <a:ea typeface="微软雅黑" panose="020B0503020204020204" pitchFamily="34" charset="-122"/>
                    </a:rPr>
                    <a:t>0</a:t>
                  </a:r>
                </a:p>
              </p:txBody>
            </p:sp>
            <p:sp>
              <p:nvSpPr>
                <p:cNvPr id="45" name="Text Box 45"/>
                <p:cNvSpPr txBox="1">
                  <a:spLocks noChangeArrowheads="1"/>
                </p:cNvSpPr>
                <p:nvPr/>
              </p:nvSpPr>
              <p:spPr bwMode="auto">
                <a:xfrm>
                  <a:off x="2014" y="1275"/>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dirty="0">
                      <a:solidFill>
                        <a:schemeClr val="bg2">
                          <a:lumMod val="10000"/>
                        </a:schemeClr>
                      </a:solidFill>
                      <a:latin typeface="Verdana" panose="020B0604030504040204" pitchFamily="34" charset="0"/>
                      <a:ea typeface="微软雅黑" panose="020B0503020204020204" pitchFamily="34" charset="-122"/>
                    </a:rPr>
                    <a:t>1</a:t>
                  </a:r>
                </a:p>
              </p:txBody>
            </p:sp>
            <p:sp>
              <p:nvSpPr>
                <p:cNvPr id="46" name="Text Box 46"/>
                <p:cNvSpPr txBox="1">
                  <a:spLocks noChangeArrowheads="1"/>
                </p:cNvSpPr>
                <p:nvPr/>
              </p:nvSpPr>
              <p:spPr bwMode="auto">
                <a:xfrm>
                  <a:off x="2014" y="1912"/>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dirty="0">
                      <a:solidFill>
                        <a:schemeClr val="bg2">
                          <a:lumMod val="10000"/>
                        </a:schemeClr>
                      </a:solidFill>
                      <a:latin typeface="Verdana" panose="020B0604030504040204" pitchFamily="34" charset="0"/>
                      <a:ea typeface="微软雅黑" panose="020B0503020204020204" pitchFamily="34" charset="-122"/>
                    </a:rPr>
                    <a:t>3</a:t>
                  </a:r>
                </a:p>
              </p:txBody>
            </p:sp>
            <p:sp>
              <p:nvSpPr>
                <p:cNvPr id="48" name="Text Box 47"/>
                <p:cNvSpPr txBox="1">
                  <a:spLocks noChangeArrowheads="1"/>
                </p:cNvSpPr>
                <p:nvPr/>
              </p:nvSpPr>
              <p:spPr bwMode="auto">
                <a:xfrm>
                  <a:off x="2014" y="2231"/>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dirty="0">
                      <a:solidFill>
                        <a:schemeClr val="bg2">
                          <a:lumMod val="10000"/>
                        </a:schemeClr>
                      </a:solidFill>
                      <a:latin typeface="Verdana" panose="020B0604030504040204" pitchFamily="34" charset="0"/>
                      <a:ea typeface="微软雅黑" panose="020B0503020204020204" pitchFamily="34" charset="-122"/>
                    </a:rPr>
                    <a:t>4</a:t>
                  </a:r>
                </a:p>
              </p:txBody>
            </p:sp>
            <p:sp>
              <p:nvSpPr>
                <p:cNvPr id="49" name="Text Box 48"/>
                <p:cNvSpPr txBox="1">
                  <a:spLocks noChangeArrowheads="1"/>
                </p:cNvSpPr>
                <p:nvPr/>
              </p:nvSpPr>
              <p:spPr bwMode="auto">
                <a:xfrm>
                  <a:off x="2014" y="1594"/>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dirty="0">
                      <a:solidFill>
                        <a:schemeClr val="bg2">
                          <a:lumMod val="10000"/>
                        </a:schemeClr>
                      </a:solidFill>
                      <a:latin typeface="Verdana" panose="020B0604030504040204" pitchFamily="34" charset="0"/>
                      <a:ea typeface="微软雅黑" panose="020B0503020204020204" pitchFamily="34" charset="-122"/>
                    </a:rPr>
                    <a:t>2</a:t>
                  </a:r>
                </a:p>
              </p:txBody>
            </p:sp>
            <p:sp>
              <p:nvSpPr>
                <p:cNvPr id="50" name="Text Box 49"/>
                <p:cNvSpPr txBox="1">
                  <a:spLocks noChangeArrowheads="1"/>
                </p:cNvSpPr>
                <p:nvPr/>
              </p:nvSpPr>
              <p:spPr bwMode="auto">
                <a:xfrm>
                  <a:off x="2014" y="2544"/>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dirty="0">
                      <a:solidFill>
                        <a:schemeClr val="bg2">
                          <a:lumMod val="10000"/>
                        </a:schemeClr>
                      </a:solidFill>
                      <a:latin typeface="Verdana" panose="020B0604030504040204" pitchFamily="34" charset="0"/>
                      <a:ea typeface="微软雅黑" panose="020B0503020204020204" pitchFamily="34" charset="-122"/>
                    </a:rPr>
                    <a:t>5</a:t>
                  </a:r>
                </a:p>
              </p:txBody>
            </p:sp>
            <p:sp>
              <p:nvSpPr>
                <p:cNvPr id="51" name="Text Box 52"/>
                <p:cNvSpPr txBox="1">
                  <a:spLocks noChangeArrowheads="1"/>
                </p:cNvSpPr>
                <p:nvPr/>
              </p:nvSpPr>
              <p:spPr bwMode="auto">
                <a:xfrm>
                  <a:off x="2264" y="931"/>
                  <a:ext cx="49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dirty="0">
                      <a:solidFill>
                        <a:schemeClr val="bg2">
                          <a:lumMod val="10000"/>
                        </a:schemeClr>
                      </a:solidFill>
                      <a:latin typeface="Verdana" panose="020B0604030504040204" pitchFamily="34" charset="0"/>
                      <a:ea typeface="微软雅黑" panose="020B0503020204020204" pitchFamily="34" charset="-122"/>
                    </a:rPr>
                    <a:t>1</a:t>
                  </a:r>
                </a:p>
              </p:txBody>
            </p:sp>
            <p:sp>
              <p:nvSpPr>
                <p:cNvPr id="52" name="Text Box 53"/>
                <p:cNvSpPr txBox="1">
                  <a:spLocks noChangeArrowheads="1"/>
                </p:cNvSpPr>
                <p:nvPr/>
              </p:nvSpPr>
              <p:spPr bwMode="auto">
                <a:xfrm>
                  <a:off x="2264" y="1257"/>
                  <a:ext cx="49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dirty="0">
                      <a:solidFill>
                        <a:schemeClr val="bg2">
                          <a:lumMod val="10000"/>
                        </a:schemeClr>
                      </a:solidFill>
                      <a:latin typeface="Verdana" panose="020B0604030504040204" pitchFamily="34" charset="0"/>
                      <a:ea typeface="微软雅黑" panose="020B0503020204020204" pitchFamily="34" charset="-122"/>
                    </a:rPr>
                    <a:t>2</a:t>
                  </a:r>
                </a:p>
              </p:txBody>
            </p:sp>
            <p:sp>
              <p:nvSpPr>
                <p:cNvPr id="53" name="Text Box 54"/>
                <p:cNvSpPr txBox="1">
                  <a:spLocks noChangeArrowheads="1"/>
                </p:cNvSpPr>
                <p:nvPr/>
              </p:nvSpPr>
              <p:spPr bwMode="auto">
                <a:xfrm>
                  <a:off x="2266" y="1895"/>
                  <a:ext cx="49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dirty="0">
                      <a:solidFill>
                        <a:schemeClr val="bg2">
                          <a:lumMod val="10000"/>
                        </a:schemeClr>
                      </a:solidFill>
                      <a:latin typeface="Verdana" panose="020B0604030504040204" pitchFamily="34" charset="0"/>
                      <a:ea typeface="微软雅黑" panose="020B0503020204020204" pitchFamily="34" charset="-122"/>
                    </a:rPr>
                    <a:t>4</a:t>
                  </a:r>
                </a:p>
              </p:txBody>
            </p:sp>
            <p:sp>
              <p:nvSpPr>
                <p:cNvPr id="54" name="Text Box 55"/>
                <p:cNvSpPr txBox="1">
                  <a:spLocks noChangeArrowheads="1"/>
                </p:cNvSpPr>
                <p:nvPr/>
              </p:nvSpPr>
              <p:spPr bwMode="auto">
                <a:xfrm>
                  <a:off x="2266" y="2215"/>
                  <a:ext cx="49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solidFill>
                        <a:schemeClr val="bg2">
                          <a:lumMod val="10000"/>
                        </a:schemeClr>
                      </a:solidFill>
                      <a:latin typeface="Verdana" panose="020B0604030504040204" pitchFamily="34" charset="0"/>
                      <a:ea typeface="微软雅黑" panose="020B0503020204020204" pitchFamily="34" charset="-122"/>
                    </a:rPr>
                    <a:t>5</a:t>
                  </a:r>
                </a:p>
              </p:txBody>
            </p:sp>
            <p:sp>
              <p:nvSpPr>
                <p:cNvPr id="55" name="Text Box 56"/>
                <p:cNvSpPr txBox="1">
                  <a:spLocks noChangeArrowheads="1"/>
                </p:cNvSpPr>
                <p:nvPr/>
              </p:nvSpPr>
              <p:spPr bwMode="auto">
                <a:xfrm>
                  <a:off x="2266" y="1578"/>
                  <a:ext cx="49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dirty="0">
                      <a:solidFill>
                        <a:schemeClr val="bg2">
                          <a:lumMod val="10000"/>
                        </a:schemeClr>
                      </a:solidFill>
                      <a:latin typeface="Verdana" panose="020B0604030504040204" pitchFamily="34" charset="0"/>
                      <a:ea typeface="微软雅黑" panose="020B0503020204020204" pitchFamily="34" charset="-122"/>
                    </a:rPr>
                    <a:t>3</a:t>
                  </a:r>
                </a:p>
              </p:txBody>
            </p:sp>
            <p:sp>
              <p:nvSpPr>
                <p:cNvPr id="56" name="Text Box 57"/>
                <p:cNvSpPr txBox="1">
                  <a:spLocks noChangeArrowheads="1"/>
                </p:cNvSpPr>
                <p:nvPr/>
              </p:nvSpPr>
              <p:spPr bwMode="auto">
                <a:xfrm>
                  <a:off x="2266" y="2528"/>
                  <a:ext cx="49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dirty="0">
                      <a:solidFill>
                        <a:schemeClr val="bg2">
                          <a:lumMod val="10000"/>
                        </a:schemeClr>
                      </a:solidFill>
                      <a:latin typeface="Verdana" panose="020B0604030504040204" pitchFamily="34" charset="0"/>
                      <a:ea typeface="微软雅黑" panose="020B0503020204020204" pitchFamily="34" charset="-122"/>
                    </a:rPr>
                    <a:t>6</a:t>
                  </a:r>
                </a:p>
              </p:txBody>
            </p:sp>
          </p:grpSp>
        </p:grpSp>
        <p:sp>
          <p:nvSpPr>
            <p:cNvPr id="33" name="Rectangle 154"/>
            <p:cNvSpPr>
              <a:spLocks noChangeArrowheads="1"/>
            </p:cNvSpPr>
            <p:nvPr/>
          </p:nvSpPr>
          <p:spPr bwMode="auto">
            <a:xfrm>
              <a:off x="2200" y="754"/>
              <a:ext cx="10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zh-CN" sz="2400" b="1" dirty="0">
                  <a:solidFill>
                    <a:srgbClr val="CC0000"/>
                  </a:solidFill>
                  <a:latin typeface="Verdana" panose="020B0604030504040204" pitchFamily="34" charset="0"/>
                  <a:ea typeface="微软雅黑" panose="020B0503020204020204" pitchFamily="34" charset="-122"/>
                </a:rPr>
                <a:t>顶点</a:t>
              </a:r>
              <a:r>
                <a:rPr kumimoji="1" lang="zh-CN" altLang="en-US" sz="2400" b="1" dirty="0">
                  <a:solidFill>
                    <a:srgbClr val="CC0000"/>
                  </a:solidFill>
                  <a:latin typeface="Verdana" panose="020B0604030504040204" pitchFamily="34" charset="0"/>
                  <a:ea typeface="微软雅黑" panose="020B0503020204020204" pitchFamily="34" charset="-122"/>
                </a:rPr>
                <a:t>数组</a:t>
              </a:r>
              <a:endParaRPr kumimoji="1" lang="en-US" altLang="zh-CN" sz="2400" b="1" dirty="0">
                <a:solidFill>
                  <a:srgbClr val="CC0000"/>
                </a:solidFill>
                <a:latin typeface="Verdana" panose="020B0604030504040204" pitchFamily="34" charset="0"/>
                <a:ea typeface="微软雅黑" panose="020B0503020204020204" pitchFamily="34" charset="-122"/>
              </a:endParaRPr>
            </a:p>
          </p:txBody>
        </p:sp>
      </p:grpSp>
      <p:sp>
        <p:nvSpPr>
          <p:cNvPr id="57" name="Text Box 111"/>
          <p:cNvSpPr txBox="1">
            <a:spLocks noChangeArrowheads="1"/>
          </p:cNvSpPr>
          <p:nvPr/>
        </p:nvSpPr>
        <p:spPr bwMode="auto">
          <a:xfrm>
            <a:off x="8225472" y="1902460"/>
            <a:ext cx="79200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latin typeface="Verdana" pitchFamily="34" charset="0"/>
              </a:rPr>
              <a:t>0</a:t>
            </a:r>
          </a:p>
        </p:txBody>
      </p:sp>
      <p:sp>
        <p:nvSpPr>
          <p:cNvPr id="58" name="Text Box 112"/>
          <p:cNvSpPr txBox="1">
            <a:spLocks noChangeArrowheads="1"/>
          </p:cNvSpPr>
          <p:nvPr/>
        </p:nvSpPr>
        <p:spPr bwMode="auto">
          <a:xfrm>
            <a:off x="8224088" y="2932748"/>
            <a:ext cx="79200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latin typeface="Verdana" pitchFamily="34" charset="0"/>
              </a:rPr>
              <a:t>0</a:t>
            </a:r>
          </a:p>
        </p:txBody>
      </p:sp>
      <p:sp>
        <p:nvSpPr>
          <p:cNvPr id="59" name="Text Box 113"/>
          <p:cNvSpPr txBox="1">
            <a:spLocks noChangeArrowheads="1"/>
          </p:cNvSpPr>
          <p:nvPr/>
        </p:nvSpPr>
        <p:spPr bwMode="auto">
          <a:xfrm>
            <a:off x="8234248" y="3439160"/>
            <a:ext cx="79200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latin typeface="Verdana" pitchFamily="34" charset="0"/>
              </a:rPr>
              <a:t>0</a:t>
            </a:r>
          </a:p>
        </p:txBody>
      </p:sp>
      <p:sp>
        <p:nvSpPr>
          <p:cNvPr id="60" name="Text Box 143"/>
          <p:cNvSpPr txBox="1">
            <a:spLocks noChangeArrowheads="1"/>
          </p:cNvSpPr>
          <p:nvPr/>
        </p:nvSpPr>
        <p:spPr bwMode="auto">
          <a:xfrm>
            <a:off x="8234045" y="4982528"/>
            <a:ext cx="79200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latin typeface="Verdana" pitchFamily="34" charset="0"/>
              </a:rPr>
              <a:t>0</a:t>
            </a:r>
          </a:p>
        </p:txBody>
      </p:sp>
      <p:sp>
        <p:nvSpPr>
          <p:cNvPr id="61" name="Text Box 144"/>
          <p:cNvSpPr txBox="1">
            <a:spLocks noChangeArrowheads="1"/>
          </p:cNvSpPr>
          <p:nvPr/>
        </p:nvSpPr>
        <p:spPr bwMode="auto">
          <a:xfrm>
            <a:off x="8234248" y="5493385"/>
            <a:ext cx="79200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latin typeface="Verdana" pitchFamily="34" charset="0"/>
              </a:rPr>
              <a:t>0</a:t>
            </a:r>
          </a:p>
        </p:txBody>
      </p:sp>
      <p:grpSp>
        <p:nvGrpSpPr>
          <p:cNvPr id="62" name="Group 159"/>
          <p:cNvGrpSpPr>
            <a:grpSpLocks/>
          </p:cNvGrpSpPr>
          <p:nvPr/>
        </p:nvGrpSpPr>
        <p:grpSpPr bwMode="auto">
          <a:xfrm>
            <a:off x="5321301" y="476250"/>
            <a:ext cx="3721101" cy="5964238"/>
            <a:chOff x="3352" y="300"/>
            <a:chExt cx="2344" cy="3757"/>
          </a:xfrm>
        </p:grpSpPr>
        <p:sp>
          <p:nvSpPr>
            <p:cNvPr id="63" name="Line 70"/>
            <p:cNvSpPr>
              <a:spLocks noChangeShapeType="1"/>
            </p:cNvSpPr>
            <p:nvPr/>
          </p:nvSpPr>
          <p:spPr bwMode="auto">
            <a:xfrm>
              <a:off x="3610" y="1170"/>
              <a:ext cx="20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71"/>
            <p:cNvSpPr>
              <a:spLocks noChangeShapeType="1"/>
            </p:cNvSpPr>
            <p:nvPr/>
          </p:nvSpPr>
          <p:spPr bwMode="auto">
            <a:xfrm>
              <a:off x="3610" y="1493"/>
              <a:ext cx="20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72"/>
            <p:cNvSpPr>
              <a:spLocks noChangeShapeType="1"/>
            </p:cNvSpPr>
            <p:nvPr/>
          </p:nvSpPr>
          <p:spPr bwMode="auto">
            <a:xfrm>
              <a:off x="3610" y="1816"/>
              <a:ext cx="20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73"/>
            <p:cNvSpPr>
              <a:spLocks noChangeShapeType="1"/>
            </p:cNvSpPr>
            <p:nvPr/>
          </p:nvSpPr>
          <p:spPr bwMode="auto">
            <a:xfrm>
              <a:off x="3610" y="2140"/>
              <a:ext cx="20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74"/>
            <p:cNvSpPr>
              <a:spLocks noChangeShapeType="1"/>
            </p:cNvSpPr>
            <p:nvPr/>
          </p:nvSpPr>
          <p:spPr bwMode="auto">
            <a:xfrm>
              <a:off x="3610" y="2463"/>
              <a:ext cx="20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Text Box 75"/>
            <p:cNvSpPr txBox="1">
              <a:spLocks noChangeArrowheads="1"/>
            </p:cNvSpPr>
            <p:nvPr/>
          </p:nvSpPr>
          <p:spPr bwMode="auto">
            <a:xfrm>
              <a:off x="3524" y="572"/>
              <a:ext cx="61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rgbClr val="0000CC"/>
                  </a:solidFill>
                  <a:latin typeface="Verdana" panose="020B0604030504040204" pitchFamily="34" charset="0"/>
                  <a:ea typeface="Verdana" panose="020B0604030504040204" pitchFamily="34" charset="0"/>
                  <a:cs typeface="Verdana" panose="020B0604030504040204" pitchFamily="34" charset="0"/>
                </a:rPr>
                <a:t>vhead</a:t>
              </a:r>
            </a:p>
          </p:txBody>
        </p:sp>
        <p:sp>
          <p:nvSpPr>
            <p:cNvPr id="69" name="Text Box 76"/>
            <p:cNvSpPr txBox="1">
              <a:spLocks noChangeArrowheads="1"/>
            </p:cNvSpPr>
            <p:nvPr/>
          </p:nvSpPr>
          <p:spPr bwMode="auto">
            <a:xfrm>
              <a:off x="4649" y="572"/>
              <a:ext cx="4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rgbClr val="0000CC"/>
                  </a:solidFill>
                  <a:latin typeface="Verdana" panose="020B0604030504040204" pitchFamily="34" charset="0"/>
                  <a:ea typeface="Verdana" panose="020B0604030504040204" pitchFamily="34" charset="0"/>
                  <a:cs typeface="Verdana" panose="020B0604030504040204" pitchFamily="34" charset="0"/>
                </a:rPr>
                <a:t>cost</a:t>
              </a:r>
            </a:p>
          </p:txBody>
        </p:sp>
        <p:sp>
          <p:nvSpPr>
            <p:cNvPr id="70" name="Text Box 85"/>
            <p:cNvSpPr txBox="1">
              <a:spLocks noChangeArrowheads="1"/>
            </p:cNvSpPr>
            <p:nvPr/>
          </p:nvSpPr>
          <p:spPr bwMode="auto">
            <a:xfrm>
              <a:off x="3620" y="884"/>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dirty="0">
                  <a:solidFill>
                    <a:schemeClr val="bg2">
                      <a:lumMod val="10000"/>
                    </a:schemeClr>
                  </a:solidFill>
                  <a:latin typeface="Verdana" pitchFamily="34" charset="0"/>
                </a:rPr>
                <a:t>1</a:t>
              </a:r>
            </a:p>
          </p:txBody>
        </p:sp>
        <p:sp>
          <p:nvSpPr>
            <p:cNvPr id="71" name="Text Box 86"/>
            <p:cNvSpPr txBox="1">
              <a:spLocks noChangeArrowheads="1"/>
            </p:cNvSpPr>
            <p:nvPr/>
          </p:nvSpPr>
          <p:spPr bwMode="auto">
            <a:xfrm>
              <a:off x="3620" y="1196"/>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dirty="0">
                  <a:solidFill>
                    <a:schemeClr val="bg2">
                      <a:lumMod val="10000"/>
                    </a:schemeClr>
                  </a:solidFill>
                  <a:latin typeface="Verdana" pitchFamily="34" charset="0"/>
                </a:rPr>
                <a:t>1</a:t>
              </a:r>
            </a:p>
          </p:txBody>
        </p:sp>
        <p:sp>
          <p:nvSpPr>
            <p:cNvPr id="72" name="Text Box 87"/>
            <p:cNvSpPr txBox="1">
              <a:spLocks noChangeArrowheads="1"/>
            </p:cNvSpPr>
            <p:nvPr/>
          </p:nvSpPr>
          <p:spPr bwMode="auto">
            <a:xfrm>
              <a:off x="3620" y="1841"/>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dirty="0">
                  <a:solidFill>
                    <a:schemeClr val="bg2">
                      <a:lumMod val="10000"/>
                    </a:schemeClr>
                  </a:solidFill>
                  <a:latin typeface="Verdana" pitchFamily="34" charset="0"/>
                </a:rPr>
                <a:t>2</a:t>
              </a:r>
            </a:p>
          </p:txBody>
        </p:sp>
        <p:sp>
          <p:nvSpPr>
            <p:cNvPr id="73" name="Text Box 88"/>
            <p:cNvSpPr txBox="1">
              <a:spLocks noChangeArrowheads="1"/>
            </p:cNvSpPr>
            <p:nvPr/>
          </p:nvSpPr>
          <p:spPr bwMode="auto">
            <a:xfrm>
              <a:off x="3620" y="2164"/>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bg2">
                      <a:lumMod val="10000"/>
                    </a:schemeClr>
                  </a:solidFill>
                  <a:latin typeface="Verdana" pitchFamily="34" charset="0"/>
                </a:rPr>
                <a:t>2</a:t>
              </a:r>
            </a:p>
          </p:txBody>
        </p:sp>
        <p:sp>
          <p:nvSpPr>
            <p:cNvPr id="74" name="Text Box 89"/>
            <p:cNvSpPr txBox="1">
              <a:spLocks noChangeArrowheads="1"/>
            </p:cNvSpPr>
            <p:nvPr/>
          </p:nvSpPr>
          <p:spPr bwMode="auto">
            <a:xfrm>
              <a:off x="3620" y="1519"/>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dirty="0">
                  <a:solidFill>
                    <a:schemeClr val="bg2">
                      <a:lumMod val="10000"/>
                    </a:schemeClr>
                  </a:solidFill>
                  <a:latin typeface="Verdana" pitchFamily="34" charset="0"/>
                </a:rPr>
                <a:t>1</a:t>
              </a:r>
            </a:p>
          </p:txBody>
        </p:sp>
        <p:sp>
          <p:nvSpPr>
            <p:cNvPr id="75" name="Text Box 90"/>
            <p:cNvSpPr txBox="1">
              <a:spLocks noChangeArrowheads="1"/>
            </p:cNvSpPr>
            <p:nvPr/>
          </p:nvSpPr>
          <p:spPr bwMode="auto">
            <a:xfrm>
              <a:off x="3620" y="2486"/>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dirty="0">
                  <a:solidFill>
                    <a:schemeClr val="bg2">
                      <a:lumMod val="10000"/>
                    </a:schemeClr>
                  </a:solidFill>
                  <a:latin typeface="Verdana" pitchFamily="34" charset="0"/>
                </a:rPr>
                <a:t>3</a:t>
              </a:r>
            </a:p>
          </p:txBody>
        </p:sp>
        <p:sp>
          <p:nvSpPr>
            <p:cNvPr id="76" name="Text Box 92"/>
            <p:cNvSpPr txBox="1">
              <a:spLocks noChangeArrowheads="1"/>
            </p:cNvSpPr>
            <p:nvPr/>
          </p:nvSpPr>
          <p:spPr bwMode="auto">
            <a:xfrm>
              <a:off x="4129" y="874"/>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dirty="0">
                  <a:solidFill>
                    <a:schemeClr val="bg2">
                      <a:lumMod val="10000"/>
                    </a:schemeClr>
                  </a:solidFill>
                  <a:latin typeface="Verdana" pitchFamily="34" charset="0"/>
                </a:rPr>
                <a:t>2</a:t>
              </a:r>
            </a:p>
          </p:txBody>
        </p:sp>
        <p:sp>
          <p:nvSpPr>
            <p:cNvPr id="77" name="Text Box 93"/>
            <p:cNvSpPr txBox="1">
              <a:spLocks noChangeArrowheads="1"/>
            </p:cNvSpPr>
            <p:nvPr/>
          </p:nvSpPr>
          <p:spPr bwMode="auto">
            <a:xfrm>
              <a:off x="4129" y="1196"/>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bg2">
                      <a:lumMod val="10000"/>
                    </a:schemeClr>
                  </a:solidFill>
                  <a:latin typeface="Verdana" pitchFamily="34" charset="0"/>
                </a:rPr>
                <a:t>3</a:t>
              </a:r>
            </a:p>
          </p:txBody>
        </p:sp>
        <p:sp>
          <p:nvSpPr>
            <p:cNvPr id="78" name="Text Box 94"/>
            <p:cNvSpPr txBox="1">
              <a:spLocks noChangeArrowheads="1"/>
            </p:cNvSpPr>
            <p:nvPr/>
          </p:nvSpPr>
          <p:spPr bwMode="auto">
            <a:xfrm>
              <a:off x="4129" y="1841"/>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bg2">
                      <a:lumMod val="10000"/>
                    </a:schemeClr>
                  </a:solidFill>
                  <a:latin typeface="Verdana" pitchFamily="34" charset="0"/>
                </a:rPr>
                <a:t>3</a:t>
              </a:r>
            </a:p>
          </p:txBody>
        </p:sp>
        <p:sp>
          <p:nvSpPr>
            <p:cNvPr id="79" name="Text Box 95"/>
            <p:cNvSpPr txBox="1">
              <a:spLocks noChangeArrowheads="1"/>
            </p:cNvSpPr>
            <p:nvPr/>
          </p:nvSpPr>
          <p:spPr bwMode="auto">
            <a:xfrm>
              <a:off x="4129" y="2164"/>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bg2">
                      <a:lumMod val="10000"/>
                    </a:schemeClr>
                  </a:solidFill>
                  <a:latin typeface="Verdana" pitchFamily="34" charset="0"/>
                </a:rPr>
                <a:t>5</a:t>
              </a:r>
            </a:p>
          </p:txBody>
        </p:sp>
        <p:sp>
          <p:nvSpPr>
            <p:cNvPr id="80" name="Text Box 96"/>
            <p:cNvSpPr txBox="1">
              <a:spLocks noChangeArrowheads="1"/>
            </p:cNvSpPr>
            <p:nvPr/>
          </p:nvSpPr>
          <p:spPr bwMode="auto">
            <a:xfrm>
              <a:off x="4129" y="1519"/>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bg2">
                      <a:lumMod val="10000"/>
                    </a:schemeClr>
                  </a:solidFill>
                  <a:latin typeface="Verdana" pitchFamily="34" charset="0"/>
                </a:rPr>
                <a:t>4</a:t>
              </a:r>
            </a:p>
          </p:txBody>
        </p:sp>
        <p:sp>
          <p:nvSpPr>
            <p:cNvPr id="81" name="Text Box 97"/>
            <p:cNvSpPr txBox="1">
              <a:spLocks noChangeArrowheads="1"/>
            </p:cNvSpPr>
            <p:nvPr/>
          </p:nvSpPr>
          <p:spPr bwMode="auto">
            <a:xfrm>
              <a:off x="4129" y="2486"/>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bg2">
                      <a:lumMod val="10000"/>
                    </a:schemeClr>
                  </a:solidFill>
                  <a:latin typeface="Verdana" pitchFamily="34" charset="0"/>
                </a:rPr>
                <a:t>4</a:t>
              </a:r>
            </a:p>
          </p:txBody>
        </p:sp>
        <p:grpSp>
          <p:nvGrpSpPr>
            <p:cNvPr id="82" name="Group 116"/>
            <p:cNvGrpSpPr>
              <a:grpSpLocks/>
            </p:cNvGrpSpPr>
            <p:nvPr/>
          </p:nvGrpSpPr>
          <p:grpSpPr bwMode="auto">
            <a:xfrm>
              <a:off x="3606" y="881"/>
              <a:ext cx="2080" cy="3176"/>
              <a:chOff x="4047" y="1140"/>
              <a:chExt cx="1572" cy="1513"/>
            </a:xfrm>
          </p:grpSpPr>
          <p:sp>
            <p:nvSpPr>
              <p:cNvPr id="124" name="Rectangle 68"/>
              <p:cNvSpPr>
                <a:spLocks noChangeArrowheads="1"/>
              </p:cNvSpPr>
              <p:nvPr/>
            </p:nvSpPr>
            <p:spPr bwMode="auto">
              <a:xfrm>
                <a:off x="4047" y="1140"/>
                <a:ext cx="1572" cy="151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kumimoji="1" lang="zh-CN" altLang="en-US" sz="2000">
                  <a:latin typeface="Times New Roman" pitchFamily="18" charset="0"/>
                </a:endParaRPr>
              </a:p>
            </p:txBody>
          </p:sp>
          <p:sp>
            <p:nvSpPr>
              <p:cNvPr id="125" name="Line 69"/>
              <p:cNvSpPr>
                <a:spLocks noChangeShapeType="1"/>
              </p:cNvSpPr>
              <p:nvPr/>
            </p:nvSpPr>
            <p:spPr bwMode="auto">
              <a:xfrm>
                <a:off x="4832" y="1140"/>
                <a:ext cx="2" cy="1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Line 98"/>
              <p:cNvSpPr>
                <a:spLocks noChangeShapeType="1"/>
              </p:cNvSpPr>
              <p:nvPr/>
            </p:nvSpPr>
            <p:spPr bwMode="auto">
              <a:xfrm>
                <a:off x="4434" y="1142"/>
                <a:ext cx="0" cy="15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99"/>
              <p:cNvSpPr>
                <a:spLocks noChangeShapeType="1"/>
              </p:cNvSpPr>
              <p:nvPr/>
            </p:nvSpPr>
            <p:spPr bwMode="auto">
              <a:xfrm>
                <a:off x="5230" y="1140"/>
                <a:ext cx="0" cy="15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3" name="Text Box 100"/>
            <p:cNvSpPr txBox="1">
              <a:spLocks noChangeArrowheads="1"/>
            </p:cNvSpPr>
            <p:nvPr/>
          </p:nvSpPr>
          <p:spPr bwMode="auto">
            <a:xfrm>
              <a:off x="4150" y="572"/>
              <a:ext cx="47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dirty="0" err="1">
                  <a:solidFill>
                    <a:srgbClr val="0000CC"/>
                  </a:solidFill>
                  <a:latin typeface="Verdana" panose="020B0604030504040204" pitchFamily="34" charset="0"/>
                  <a:ea typeface="Verdana" panose="020B0604030504040204" pitchFamily="34" charset="0"/>
                  <a:cs typeface="Verdana" panose="020B0604030504040204" pitchFamily="34" charset="0"/>
                </a:rPr>
                <a:t>vtail</a:t>
              </a:r>
              <a:endParaRPr kumimoji="1" lang="en-US" altLang="zh-CN" b="1" dirty="0">
                <a:solidFill>
                  <a:srgbClr val="0000CC"/>
                </a:solidFill>
                <a:latin typeface="Verdana" panose="020B0604030504040204" pitchFamily="34" charset="0"/>
                <a:ea typeface="Verdana" panose="020B0604030504040204" pitchFamily="34" charset="0"/>
                <a:cs typeface="Verdana" panose="020B0604030504040204" pitchFamily="34" charset="0"/>
              </a:endParaRPr>
            </a:p>
          </p:txBody>
        </p:sp>
        <p:sp>
          <p:nvSpPr>
            <p:cNvPr id="84" name="Text Box 101"/>
            <p:cNvSpPr txBox="1">
              <a:spLocks noChangeArrowheads="1"/>
            </p:cNvSpPr>
            <p:nvPr/>
          </p:nvSpPr>
          <p:spPr bwMode="auto">
            <a:xfrm>
              <a:off x="5239" y="572"/>
              <a:ext cx="4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rgbClr val="0000CC"/>
                  </a:solidFill>
                  <a:latin typeface="Verdana" panose="020B0604030504040204" pitchFamily="34" charset="0"/>
                  <a:ea typeface="Verdana" panose="020B0604030504040204" pitchFamily="34" charset="0"/>
                  <a:cs typeface="Verdana" panose="020B0604030504040204" pitchFamily="34" charset="0"/>
                </a:rPr>
                <a:t>flag</a:t>
              </a:r>
            </a:p>
          </p:txBody>
        </p:sp>
        <p:sp>
          <p:nvSpPr>
            <p:cNvPr id="85" name="Text Box 103"/>
            <p:cNvSpPr txBox="1">
              <a:spLocks noChangeArrowheads="1"/>
            </p:cNvSpPr>
            <p:nvPr/>
          </p:nvSpPr>
          <p:spPr bwMode="auto">
            <a:xfrm>
              <a:off x="4663" y="874"/>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bg2">
                      <a:lumMod val="10000"/>
                    </a:schemeClr>
                  </a:solidFill>
                  <a:latin typeface="Verdana" pitchFamily="34" charset="0"/>
                </a:rPr>
                <a:t>6</a:t>
              </a:r>
            </a:p>
          </p:txBody>
        </p:sp>
        <p:sp>
          <p:nvSpPr>
            <p:cNvPr id="86" name="Text Box 104"/>
            <p:cNvSpPr txBox="1">
              <a:spLocks noChangeArrowheads="1"/>
            </p:cNvSpPr>
            <p:nvPr/>
          </p:nvSpPr>
          <p:spPr bwMode="auto">
            <a:xfrm>
              <a:off x="4663" y="1196"/>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bg2">
                      <a:lumMod val="10000"/>
                    </a:schemeClr>
                  </a:solidFill>
                  <a:latin typeface="Verdana" pitchFamily="34" charset="0"/>
                </a:rPr>
                <a:t>1</a:t>
              </a:r>
            </a:p>
          </p:txBody>
        </p:sp>
        <p:sp>
          <p:nvSpPr>
            <p:cNvPr id="87" name="Text Box 105"/>
            <p:cNvSpPr txBox="1">
              <a:spLocks noChangeArrowheads="1"/>
            </p:cNvSpPr>
            <p:nvPr/>
          </p:nvSpPr>
          <p:spPr bwMode="auto">
            <a:xfrm>
              <a:off x="4663" y="1841"/>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bg2">
                      <a:lumMod val="10000"/>
                    </a:schemeClr>
                  </a:solidFill>
                  <a:latin typeface="Verdana" pitchFamily="34" charset="0"/>
                </a:rPr>
                <a:t>5</a:t>
              </a:r>
            </a:p>
          </p:txBody>
        </p:sp>
        <p:sp>
          <p:nvSpPr>
            <p:cNvPr id="88" name="Text Box 106"/>
            <p:cNvSpPr txBox="1">
              <a:spLocks noChangeArrowheads="1"/>
            </p:cNvSpPr>
            <p:nvPr/>
          </p:nvSpPr>
          <p:spPr bwMode="auto">
            <a:xfrm>
              <a:off x="4663" y="2164"/>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bg2">
                      <a:lumMod val="10000"/>
                    </a:schemeClr>
                  </a:solidFill>
                  <a:latin typeface="Verdana" pitchFamily="34" charset="0"/>
                </a:rPr>
                <a:t>3</a:t>
              </a:r>
            </a:p>
          </p:txBody>
        </p:sp>
        <p:sp>
          <p:nvSpPr>
            <p:cNvPr id="89" name="Text Box 107"/>
            <p:cNvSpPr txBox="1">
              <a:spLocks noChangeArrowheads="1"/>
            </p:cNvSpPr>
            <p:nvPr/>
          </p:nvSpPr>
          <p:spPr bwMode="auto">
            <a:xfrm>
              <a:off x="4663" y="1519"/>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bg2">
                      <a:lumMod val="10000"/>
                    </a:schemeClr>
                  </a:solidFill>
                  <a:latin typeface="Verdana" pitchFamily="34" charset="0"/>
                </a:rPr>
                <a:t>5</a:t>
              </a:r>
            </a:p>
          </p:txBody>
        </p:sp>
        <p:sp>
          <p:nvSpPr>
            <p:cNvPr id="90" name="Text Box 108"/>
            <p:cNvSpPr txBox="1">
              <a:spLocks noChangeArrowheads="1"/>
            </p:cNvSpPr>
            <p:nvPr/>
          </p:nvSpPr>
          <p:spPr bwMode="auto">
            <a:xfrm>
              <a:off x="4663" y="2486"/>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bg2">
                      <a:lumMod val="10000"/>
                    </a:schemeClr>
                  </a:solidFill>
                  <a:latin typeface="Verdana" pitchFamily="34" charset="0"/>
                </a:rPr>
                <a:t>5</a:t>
              </a:r>
            </a:p>
          </p:txBody>
        </p:sp>
        <p:sp>
          <p:nvSpPr>
            <p:cNvPr id="91" name="Text Box 110"/>
            <p:cNvSpPr txBox="1">
              <a:spLocks noChangeArrowheads="1"/>
            </p:cNvSpPr>
            <p:nvPr/>
          </p:nvSpPr>
          <p:spPr bwMode="auto">
            <a:xfrm>
              <a:off x="5183" y="886"/>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dirty="0">
                  <a:latin typeface="Verdana" pitchFamily="34" charset="0"/>
                </a:rPr>
                <a:t>0</a:t>
              </a:r>
            </a:p>
          </p:txBody>
        </p:sp>
        <p:sp>
          <p:nvSpPr>
            <p:cNvPr id="92" name="Text Box 114"/>
            <p:cNvSpPr txBox="1">
              <a:spLocks noChangeArrowheads="1"/>
            </p:cNvSpPr>
            <p:nvPr/>
          </p:nvSpPr>
          <p:spPr bwMode="auto">
            <a:xfrm>
              <a:off x="5183" y="1519"/>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dirty="0">
                  <a:latin typeface="Verdana" pitchFamily="34" charset="0"/>
                </a:rPr>
                <a:t>0</a:t>
              </a:r>
            </a:p>
          </p:txBody>
        </p:sp>
        <p:sp>
          <p:nvSpPr>
            <p:cNvPr id="93" name="Text Box 115"/>
            <p:cNvSpPr txBox="1">
              <a:spLocks noChangeArrowheads="1"/>
            </p:cNvSpPr>
            <p:nvPr/>
          </p:nvSpPr>
          <p:spPr bwMode="auto">
            <a:xfrm>
              <a:off x="5188" y="2492"/>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dirty="0">
                  <a:latin typeface="Verdana" pitchFamily="34" charset="0"/>
                </a:rPr>
                <a:t>0</a:t>
              </a:r>
            </a:p>
          </p:txBody>
        </p:sp>
        <p:sp>
          <p:nvSpPr>
            <p:cNvPr id="94" name="Line 117"/>
            <p:cNvSpPr>
              <a:spLocks noChangeShapeType="1"/>
            </p:cNvSpPr>
            <p:nvPr/>
          </p:nvSpPr>
          <p:spPr bwMode="auto">
            <a:xfrm>
              <a:off x="3610" y="2786"/>
              <a:ext cx="20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 name="Line 118"/>
            <p:cNvSpPr>
              <a:spLocks noChangeShapeType="1"/>
            </p:cNvSpPr>
            <p:nvPr/>
          </p:nvSpPr>
          <p:spPr bwMode="auto">
            <a:xfrm>
              <a:off x="3610" y="3109"/>
              <a:ext cx="20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Line 119"/>
            <p:cNvSpPr>
              <a:spLocks noChangeShapeType="1"/>
            </p:cNvSpPr>
            <p:nvPr/>
          </p:nvSpPr>
          <p:spPr bwMode="auto">
            <a:xfrm>
              <a:off x="3610" y="3433"/>
              <a:ext cx="20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 name="Line 120"/>
            <p:cNvSpPr>
              <a:spLocks noChangeShapeType="1"/>
            </p:cNvSpPr>
            <p:nvPr/>
          </p:nvSpPr>
          <p:spPr bwMode="auto">
            <a:xfrm>
              <a:off x="3610" y="3756"/>
              <a:ext cx="20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8" name="Group 129"/>
            <p:cNvGrpSpPr>
              <a:grpSpLocks/>
            </p:cNvGrpSpPr>
            <p:nvPr/>
          </p:nvGrpSpPr>
          <p:grpSpPr bwMode="auto">
            <a:xfrm>
              <a:off x="3352" y="890"/>
              <a:ext cx="253" cy="3136"/>
              <a:chOff x="3843" y="1136"/>
              <a:chExt cx="196" cy="2382"/>
            </a:xfrm>
          </p:grpSpPr>
          <p:sp>
            <p:nvSpPr>
              <p:cNvPr id="114" name="Text Box 78"/>
              <p:cNvSpPr txBox="1">
                <a:spLocks noChangeArrowheads="1"/>
              </p:cNvSpPr>
              <p:nvPr/>
            </p:nvSpPr>
            <p:spPr bwMode="auto">
              <a:xfrm>
                <a:off x="3849" y="1136"/>
                <a:ext cx="18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dirty="0">
                    <a:solidFill>
                      <a:schemeClr val="bg2">
                        <a:lumMod val="10000"/>
                      </a:schemeClr>
                    </a:solidFill>
                    <a:latin typeface="+mj-lt"/>
                  </a:rPr>
                  <a:t>0</a:t>
                </a:r>
              </a:p>
            </p:txBody>
          </p:sp>
          <p:sp>
            <p:nvSpPr>
              <p:cNvPr id="115" name="Text Box 79"/>
              <p:cNvSpPr txBox="1">
                <a:spLocks noChangeArrowheads="1"/>
              </p:cNvSpPr>
              <p:nvPr/>
            </p:nvSpPr>
            <p:spPr bwMode="auto">
              <a:xfrm>
                <a:off x="3852" y="1380"/>
                <a:ext cx="18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a:solidFill>
                      <a:schemeClr val="bg2">
                        <a:lumMod val="10000"/>
                      </a:schemeClr>
                    </a:solidFill>
                    <a:latin typeface="+mj-lt"/>
                  </a:rPr>
                  <a:t>1</a:t>
                </a:r>
              </a:p>
            </p:txBody>
          </p:sp>
          <p:sp>
            <p:nvSpPr>
              <p:cNvPr id="116" name="Text Box 80"/>
              <p:cNvSpPr txBox="1">
                <a:spLocks noChangeArrowheads="1"/>
              </p:cNvSpPr>
              <p:nvPr/>
            </p:nvSpPr>
            <p:spPr bwMode="auto">
              <a:xfrm>
                <a:off x="3850" y="1867"/>
                <a:ext cx="18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a:solidFill>
                      <a:schemeClr val="bg2">
                        <a:lumMod val="10000"/>
                      </a:schemeClr>
                    </a:solidFill>
                    <a:latin typeface="+mj-lt"/>
                  </a:rPr>
                  <a:t>3</a:t>
                </a:r>
              </a:p>
            </p:txBody>
          </p:sp>
          <p:sp>
            <p:nvSpPr>
              <p:cNvPr id="117" name="Text Box 81"/>
              <p:cNvSpPr txBox="1">
                <a:spLocks noChangeArrowheads="1"/>
              </p:cNvSpPr>
              <p:nvPr/>
            </p:nvSpPr>
            <p:spPr bwMode="auto">
              <a:xfrm>
                <a:off x="3843" y="2111"/>
                <a:ext cx="18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a:solidFill>
                      <a:schemeClr val="bg2">
                        <a:lumMod val="10000"/>
                      </a:schemeClr>
                    </a:solidFill>
                    <a:latin typeface="+mj-lt"/>
                  </a:rPr>
                  <a:t>4</a:t>
                </a:r>
              </a:p>
            </p:txBody>
          </p:sp>
          <p:sp>
            <p:nvSpPr>
              <p:cNvPr id="118" name="Text Box 82"/>
              <p:cNvSpPr txBox="1">
                <a:spLocks noChangeArrowheads="1"/>
              </p:cNvSpPr>
              <p:nvPr/>
            </p:nvSpPr>
            <p:spPr bwMode="auto">
              <a:xfrm>
                <a:off x="3850" y="1624"/>
                <a:ext cx="18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a:solidFill>
                      <a:schemeClr val="bg2">
                        <a:lumMod val="10000"/>
                      </a:schemeClr>
                    </a:solidFill>
                    <a:latin typeface="+mj-lt"/>
                  </a:rPr>
                  <a:t>2</a:t>
                </a:r>
              </a:p>
            </p:txBody>
          </p:sp>
          <p:sp>
            <p:nvSpPr>
              <p:cNvPr id="119" name="Text Box 83"/>
              <p:cNvSpPr txBox="1">
                <a:spLocks noChangeArrowheads="1"/>
              </p:cNvSpPr>
              <p:nvPr/>
            </p:nvSpPr>
            <p:spPr bwMode="auto">
              <a:xfrm>
                <a:off x="3847" y="2354"/>
                <a:ext cx="18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a:solidFill>
                      <a:schemeClr val="bg2">
                        <a:lumMod val="10000"/>
                      </a:schemeClr>
                    </a:solidFill>
                    <a:latin typeface="+mj-lt"/>
                  </a:rPr>
                  <a:t>5</a:t>
                </a:r>
              </a:p>
            </p:txBody>
          </p:sp>
          <p:sp>
            <p:nvSpPr>
              <p:cNvPr id="120" name="Text Box 121"/>
              <p:cNvSpPr txBox="1">
                <a:spLocks noChangeArrowheads="1"/>
              </p:cNvSpPr>
              <p:nvPr/>
            </p:nvSpPr>
            <p:spPr bwMode="auto">
              <a:xfrm>
                <a:off x="3847" y="2598"/>
                <a:ext cx="18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a:solidFill>
                      <a:schemeClr val="bg2">
                        <a:lumMod val="10000"/>
                      </a:schemeClr>
                    </a:solidFill>
                    <a:latin typeface="+mj-lt"/>
                  </a:rPr>
                  <a:t>6</a:t>
                </a:r>
              </a:p>
            </p:txBody>
          </p:sp>
          <p:sp>
            <p:nvSpPr>
              <p:cNvPr id="121" name="Text Box 122"/>
              <p:cNvSpPr txBox="1">
                <a:spLocks noChangeArrowheads="1"/>
              </p:cNvSpPr>
              <p:nvPr/>
            </p:nvSpPr>
            <p:spPr bwMode="auto">
              <a:xfrm>
                <a:off x="3847" y="2841"/>
                <a:ext cx="18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a:solidFill>
                      <a:schemeClr val="bg2">
                        <a:lumMod val="10000"/>
                      </a:schemeClr>
                    </a:solidFill>
                    <a:latin typeface="+mj-lt"/>
                  </a:rPr>
                  <a:t>7</a:t>
                </a:r>
              </a:p>
            </p:txBody>
          </p:sp>
          <p:sp>
            <p:nvSpPr>
              <p:cNvPr id="122" name="Text Box 123"/>
              <p:cNvSpPr txBox="1">
                <a:spLocks noChangeArrowheads="1"/>
              </p:cNvSpPr>
              <p:nvPr/>
            </p:nvSpPr>
            <p:spPr bwMode="auto">
              <a:xfrm>
                <a:off x="3847" y="3085"/>
                <a:ext cx="18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a:solidFill>
                      <a:schemeClr val="bg2">
                        <a:lumMod val="10000"/>
                      </a:schemeClr>
                    </a:solidFill>
                    <a:latin typeface="+mj-lt"/>
                  </a:rPr>
                  <a:t>8</a:t>
                </a:r>
              </a:p>
            </p:txBody>
          </p:sp>
          <p:sp>
            <p:nvSpPr>
              <p:cNvPr id="123" name="Text Box 124"/>
              <p:cNvSpPr txBox="1">
                <a:spLocks noChangeArrowheads="1"/>
              </p:cNvSpPr>
              <p:nvPr/>
            </p:nvSpPr>
            <p:spPr bwMode="auto">
              <a:xfrm>
                <a:off x="3847" y="3328"/>
                <a:ext cx="18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a:solidFill>
                      <a:schemeClr val="bg2">
                        <a:lumMod val="10000"/>
                      </a:schemeClr>
                    </a:solidFill>
                    <a:latin typeface="+mj-lt"/>
                  </a:rPr>
                  <a:t>9</a:t>
                </a:r>
              </a:p>
            </p:txBody>
          </p:sp>
        </p:grpSp>
        <p:sp>
          <p:nvSpPr>
            <p:cNvPr id="99" name="Text Box 125"/>
            <p:cNvSpPr txBox="1">
              <a:spLocks noChangeArrowheads="1"/>
            </p:cNvSpPr>
            <p:nvPr/>
          </p:nvSpPr>
          <p:spPr bwMode="auto">
            <a:xfrm>
              <a:off x="3620" y="2809"/>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dirty="0">
                  <a:solidFill>
                    <a:schemeClr val="bg2">
                      <a:lumMod val="10000"/>
                    </a:schemeClr>
                  </a:solidFill>
                  <a:latin typeface="Verdana" pitchFamily="34" charset="0"/>
                </a:rPr>
                <a:t>3</a:t>
              </a:r>
            </a:p>
          </p:txBody>
        </p:sp>
        <p:sp>
          <p:nvSpPr>
            <p:cNvPr id="100" name="Text Box 126"/>
            <p:cNvSpPr txBox="1">
              <a:spLocks noChangeArrowheads="1"/>
            </p:cNvSpPr>
            <p:nvPr/>
          </p:nvSpPr>
          <p:spPr bwMode="auto">
            <a:xfrm>
              <a:off x="3620" y="3136"/>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dirty="0">
                  <a:solidFill>
                    <a:schemeClr val="bg2">
                      <a:lumMod val="10000"/>
                    </a:schemeClr>
                  </a:solidFill>
                  <a:latin typeface="Verdana" pitchFamily="34" charset="0"/>
                </a:rPr>
                <a:t>3</a:t>
              </a:r>
            </a:p>
          </p:txBody>
        </p:sp>
        <p:sp>
          <p:nvSpPr>
            <p:cNvPr id="101" name="Text Box 127"/>
            <p:cNvSpPr txBox="1">
              <a:spLocks noChangeArrowheads="1"/>
            </p:cNvSpPr>
            <p:nvPr/>
          </p:nvSpPr>
          <p:spPr bwMode="auto">
            <a:xfrm>
              <a:off x="3620" y="3459"/>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dirty="0">
                  <a:solidFill>
                    <a:schemeClr val="bg2">
                      <a:lumMod val="10000"/>
                    </a:schemeClr>
                  </a:solidFill>
                  <a:latin typeface="Verdana" pitchFamily="34" charset="0"/>
                </a:rPr>
                <a:t>4</a:t>
              </a:r>
            </a:p>
          </p:txBody>
        </p:sp>
        <p:sp>
          <p:nvSpPr>
            <p:cNvPr id="102" name="Text Box 128"/>
            <p:cNvSpPr txBox="1">
              <a:spLocks noChangeArrowheads="1"/>
            </p:cNvSpPr>
            <p:nvPr/>
          </p:nvSpPr>
          <p:spPr bwMode="auto">
            <a:xfrm>
              <a:off x="3620" y="3769"/>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dirty="0">
                  <a:solidFill>
                    <a:schemeClr val="bg2">
                      <a:lumMod val="10000"/>
                    </a:schemeClr>
                  </a:solidFill>
                  <a:latin typeface="Verdana" pitchFamily="34" charset="0"/>
                </a:rPr>
                <a:t>5</a:t>
              </a:r>
            </a:p>
          </p:txBody>
        </p:sp>
        <p:sp>
          <p:nvSpPr>
            <p:cNvPr id="103" name="Text Box 132"/>
            <p:cNvSpPr txBox="1">
              <a:spLocks noChangeArrowheads="1"/>
            </p:cNvSpPr>
            <p:nvPr/>
          </p:nvSpPr>
          <p:spPr bwMode="auto">
            <a:xfrm>
              <a:off x="4129" y="2809"/>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bg2">
                      <a:lumMod val="10000"/>
                    </a:schemeClr>
                  </a:solidFill>
                  <a:latin typeface="Verdana" pitchFamily="34" charset="0"/>
                </a:rPr>
                <a:t>5</a:t>
              </a:r>
            </a:p>
          </p:txBody>
        </p:sp>
        <p:sp>
          <p:nvSpPr>
            <p:cNvPr id="104" name="Text Box 133"/>
            <p:cNvSpPr txBox="1">
              <a:spLocks noChangeArrowheads="1"/>
            </p:cNvSpPr>
            <p:nvPr/>
          </p:nvSpPr>
          <p:spPr bwMode="auto">
            <a:xfrm>
              <a:off x="4129" y="3131"/>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bg2">
                      <a:lumMod val="10000"/>
                    </a:schemeClr>
                  </a:solidFill>
                  <a:latin typeface="Verdana" pitchFamily="34" charset="0"/>
                </a:rPr>
                <a:t>6</a:t>
              </a:r>
            </a:p>
          </p:txBody>
        </p:sp>
        <p:sp>
          <p:nvSpPr>
            <p:cNvPr id="105" name="Text Box 134"/>
            <p:cNvSpPr txBox="1">
              <a:spLocks noChangeArrowheads="1"/>
            </p:cNvSpPr>
            <p:nvPr/>
          </p:nvSpPr>
          <p:spPr bwMode="auto">
            <a:xfrm>
              <a:off x="4129" y="3454"/>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dirty="0">
                  <a:solidFill>
                    <a:schemeClr val="bg2">
                      <a:lumMod val="10000"/>
                    </a:schemeClr>
                  </a:solidFill>
                  <a:latin typeface="Verdana" pitchFamily="34" charset="0"/>
                </a:rPr>
                <a:t>6</a:t>
              </a:r>
            </a:p>
          </p:txBody>
        </p:sp>
        <p:sp>
          <p:nvSpPr>
            <p:cNvPr id="106" name="Text Box 135"/>
            <p:cNvSpPr txBox="1">
              <a:spLocks noChangeArrowheads="1"/>
            </p:cNvSpPr>
            <p:nvPr/>
          </p:nvSpPr>
          <p:spPr bwMode="auto">
            <a:xfrm>
              <a:off x="4129" y="3769"/>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dirty="0">
                  <a:solidFill>
                    <a:schemeClr val="bg2">
                      <a:lumMod val="10000"/>
                    </a:schemeClr>
                  </a:solidFill>
                  <a:latin typeface="Verdana" pitchFamily="34" charset="0"/>
                </a:rPr>
                <a:t>6</a:t>
              </a:r>
            </a:p>
          </p:txBody>
        </p:sp>
        <p:sp>
          <p:nvSpPr>
            <p:cNvPr id="107" name="Text Box 137"/>
            <p:cNvSpPr txBox="1">
              <a:spLocks noChangeArrowheads="1"/>
            </p:cNvSpPr>
            <p:nvPr/>
          </p:nvSpPr>
          <p:spPr bwMode="auto">
            <a:xfrm>
              <a:off x="4663" y="2809"/>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bg2">
                      <a:lumMod val="10000"/>
                    </a:schemeClr>
                  </a:solidFill>
                  <a:latin typeface="Verdana" pitchFamily="34" charset="0"/>
                </a:rPr>
                <a:t>6</a:t>
              </a:r>
            </a:p>
          </p:txBody>
        </p:sp>
        <p:sp>
          <p:nvSpPr>
            <p:cNvPr id="108" name="Text Box 138"/>
            <p:cNvSpPr txBox="1">
              <a:spLocks noChangeArrowheads="1"/>
            </p:cNvSpPr>
            <p:nvPr/>
          </p:nvSpPr>
          <p:spPr bwMode="auto">
            <a:xfrm>
              <a:off x="4663" y="3131"/>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chemeClr val="bg2">
                      <a:lumMod val="10000"/>
                    </a:schemeClr>
                  </a:solidFill>
                  <a:latin typeface="Verdana" pitchFamily="34" charset="0"/>
                </a:rPr>
                <a:t>4</a:t>
              </a:r>
            </a:p>
          </p:txBody>
        </p:sp>
        <p:sp>
          <p:nvSpPr>
            <p:cNvPr id="109" name="Text Box 139"/>
            <p:cNvSpPr txBox="1">
              <a:spLocks noChangeArrowheads="1"/>
            </p:cNvSpPr>
            <p:nvPr/>
          </p:nvSpPr>
          <p:spPr bwMode="auto">
            <a:xfrm>
              <a:off x="4663" y="3454"/>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solidFill>
                    <a:schemeClr val="bg2">
                      <a:lumMod val="10000"/>
                    </a:schemeClr>
                  </a:solidFill>
                  <a:latin typeface="Verdana" pitchFamily="34" charset="0"/>
                </a:rPr>
                <a:t>2</a:t>
              </a:r>
            </a:p>
          </p:txBody>
        </p:sp>
        <p:sp>
          <p:nvSpPr>
            <p:cNvPr id="110" name="Text Box 140"/>
            <p:cNvSpPr txBox="1">
              <a:spLocks noChangeArrowheads="1"/>
            </p:cNvSpPr>
            <p:nvPr/>
          </p:nvSpPr>
          <p:spPr bwMode="auto">
            <a:xfrm>
              <a:off x="4663" y="3769"/>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dirty="0">
                  <a:solidFill>
                    <a:schemeClr val="bg2">
                      <a:lumMod val="10000"/>
                    </a:schemeClr>
                  </a:solidFill>
                  <a:latin typeface="Verdana" pitchFamily="34" charset="0"/>
                </a:rPr>
                <a:t>6</a:t>
              </a:r>
            </a:p>
          </p:txBody>
        </p:sp>
        <p:sp>
          <p:nvSpPr>
            <p:cNvPr id="111" name="Text Box 142"/>
            <p:cNvSpPr txBox="1">
              <a:spLocks noChangeArrowheads="1"/>
            </p:cNvSpPr>
            <p:nvPr/>
          </p:nvSpPr>
          <p:spPr bwMode="auto">
            <a:xfrm>
              <a:off x="5188" y="2815"/>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dirty="0">
                  <a:latin typeface="Verdana" pitchFamily="34" charset="0"/>
                </a:rPr>
                <a:t>0</a:t>
              </a:r>
            </a:p>
          </p:txBody>
        </p:sp>
        <p:sp>
          <p:nvSpPr>
            <p:cNvPr id="112" name="Text Box 145"/>
            <p:cNvSpPr txBox="1">
              <a:spLocks noChangeArrowheads="1"/>
            </p:cNvSpPr>
            <p:nvPr/>
          </p:nvSpPr>
          <p:spPr bwMode="auto">
            <a:xfrm>
              <a:off x="5188" y="3769"/>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dirty="0">
                  <a:latin typeface="Verdana" pitchFamily="34" charset="0"/>
                </a:rPr>
                <a:t>0</a:t>
              </a:r>
            </a:p>
          </p:txBody>
        </p:sp>
        <p:sp>
          <p:nvSpPr>
            <p:cNvPr id="113" name="Rectangle 155"/>
            <p:cNvSpPr>
              <a:spLocks noChangeArrowheads="1"/>
            </p:cNvSpPr>
            <p:nvPr/>
          </p:nvSpPr>
          <p:spPr bwMode="auto">
            <a:xfrm>
              <a:off x="3606" y="300"/>
              <a:ext cx="20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400" b="1" dirty="0">
                  <a:solidFill>
                    <a:srgbClr val="CC0000"/>
                  </a:solidFill>
                  <a:latin typeface="微软雅黑" panose="020B0503020204020204" pitchFamily="34" charset="-122"/>
                  <a:ea typeface="微软雅黑" panose="020B0503020204020204" pitchFamily="34" charset="-122"/>
                </a:rPr>
                <a:t>边数组</a:t>
              </a:r>
              <a:endParaRPr kumimoji="1" lang="en-US" altLang="zh-CN" sz="2400" b="1" dirty="0">
                <a:solidFill>
                  <a:srgbClr val="CC0000"/>
                </a:solidFill>
                <a:latin typeface="微软雅黑" panose="020B0503020204020204" pitchFamily="34" charset="-122"/>
                <a:ea typeface="微软雅黑" panose="020B0503020204020204" pitchFamily="34" charset="-122"/>
              </a:endParaRPr>
            </a:p>
          </p:txBody>
        </p:sp>
      </p:grpSp>
      <p:sp>
        <p:nvSpPr>
          <p:cNvPr id="128" name="Oval 158"/>
          <p:cNvSpPr>
            <a:spLocks noChangeArrowheads="1"/>
          </p:cNvSpPr>
          <p:nvPr/>
        </p:nvSpPr>
        <p:spPr bwMode="auto">
          <a:xfrm>
            <a:off x="7524750" y="1844675"/>
            <a:ext cx="574675" cy="517525"/>
          </a:xfrm>
          <a:prstGeom prst="ellipse">
            <a:avLst/>
          </a:prstGeom>
          <a:noFill/>
          <a:ln w="57150">
            <a:solidFill>
              <a:srgbClr val="99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9" name="Text Box 63"/>
          <p:cNvSpPr txBox="1">
            <a:spLocks noChangeArrowheads="1"/>
          </p:cNvSpPr>
          <p:nvPr/>
        </p:nvSpPr>
        <p:spPr bwMode="auto">
          <a:xfrm>
            <a:off x="4352254" y="3071813"/>
            <a:ext cx="792000" cy="5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dirty="0">
                <a:solidFill>
                  <a:srgbClr val="FF0000"/>
                </a:solidFill>
                <a:latin typeface="Verdana" pitchFamily="34" charset="0"/>
              </a:rPr>
              <a:t>1</a:t>
            </a:r>
          </a:p>
        </p:txBody>
      </p:sp>
      <p:sp>
        <p:nvSpPr>
          <p:cNvPr id="130" name="Text Box 111"/>
          <p:cNvSpPr txBox="1">
            <a:spLocks noChangeArrowheads="1"/>
          </p:cNvSpPr>
          <p:nvPr/>
        </p:nvSpPr>
        <p:spPr bwMode="auto">
          <a:xfrm>
            <a:off x="8225472" y="1902460"/>
            <a:ext cx="79200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dirty="0">
                <a:solidFill>
                  <a:srgbClr val="FF0000"/>
                </a:solidFill>
                <a:latin typeface="Verdana" pitchFamily="34" charset="0"/>
              </a:rPr>
              <a:t>1</a:t>
            </a:r>
          </a:p>
        </p:txBody>
      </p:sp>
      <p:sp>
        <p:nvSpPr>
          <p:cNvPr id="131" name="Oval 162"/>
          <p:cNvSpPr>
            <a:spLocks noChangeArrowheads="1"/>
          </p:cNvSpPr>
          <p:nvPr/>
        </p:nvSpPr>
        <p:spPr bwMode="auto">
          <a:xfrm>
            <a:off x="7524750" y="5445125"/>
            <a:ext cx="574675" cy="517525"/>
          </a:xfrm>
          <a:prstGeom prst="ellipse">
            <a:avLst/>
          </a:prstGeom>
          <a:noFill/>
          <a:ln w="57150">
            <a:solidFill>
              <a:srgbClr val="99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 name="Text Box 111"/>
          <p:cNvSpPr txBox="1">
            <a:spLocks noChangeArrowheads="1"/>
          </p:cNvSpPr>
          <p:nvPr/>
        </p:nvSpPr>
        <p:spPr bwMode="auto">
          <a:xfrm>
            <a:off x="8234248" y="5493385"/>
            <a:ext cx="79200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rgbClr val="FF0000"/>
                </a:solidFill>
                <a:latin typeface="Verdana" pitchFamily="34" charset="0"/>
              </a:rPr>
              <a:t>1</a:t>
            </a:r>
          </a:p>
        </p:txBody>
      </p:sp>
      <p:sp>
        <p:nvSpPr>
          <p:cNvPr id="133" name="Text Box 63"/>
          <p:cNvSpPr txBox="1">
            <a:spLocks noChangeArrowheads="1"/>
          </p:cNvSpPr>
          <p:nvPr/>
        </p:nvSpPr>
        <p:spPr bwMode="auto">
          <a:xfrm>
            <a:off x="4356064" y="4579996"/>
            <a:ext cx="792000" cy="5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dirty="0">
                <a:solidFill>
                  <a:srgbClr val="FF0000"/>
                </a:solidFill>
                <a:latin typeface="Verdana" pitchFamily="34" charset="0"/>
              </a:rPr>
              <a:t>4</a:t>
            </a:r>
          </a:p>
        </p:txBody>
      </p:sp>
      <p:sp>
        <p:nvSpPr>
          <p:cNvPr id="134" name="Oval 165"/>
          <p:cNvSpPr>
            <a:spLocks noChangeArrowheads="1"/>
          </p:cNvSpPr>
          <p:nvPr/>
        </p:nvSpPr>
        <p:spPr bwMode="auto">
          <a:xfrm>
            <a:off x="7524750" y="3429000"/>
            <a:ext cx="574675" cy="468000"/>
          </a:xfrm>
          <a:prstGeom prst="ellipse">
            <a:avLst/>
          </a:prstGeom>
          <a:noFill/>
          <a:ln w="57150">
            <a:solidFill>
              <a:srgbClr val="99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Text Box 111"/>
          <p:cNvSpPr txBox="1">
            <a:spLocks noChangeArrowheads="1"/>
          </p:cNvSpPr>
          <p:nvPr/>
        </p:nvSpPr>
        <p:spPr bwMode="auto">
          <a:xfrm>
            <a:off x="8234248" y="3439160"/>
            <a:ext cx="79200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rgbClr val="FF0000"/>
                </a:solidFill>
                <a:latin typeface="Verdana" pitchFamily="34" charset="0"/>
              </a:rPr>
              <a:t>1</a:t>
            </a:r>
          </a:p>
        </p:txBody>
      </p:sp>
      <p:sp>
        <p:nvSpPr>
          <p:cNvPr id="136" name="Text Box 63"/>
          <p:cNvSpPr txBox="1">
            <a:spLocks noChangeArrowheads="1"/>
          </p:cNvSpPr>
          <p:nvPr/>
        </p:nvSpPr>
        <p:spPr bwMode="auto">
          <a:xfrm>
            <a:off x="4354388" y="4075430"/>
            <a:ext cx="792000" cy="5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solidFill>
                  <a:srgbClr val="FF0000"/>
                </a:solidFill>
                <a:latin typeface="Verdana" pitchFamily="34" charset="0"/>
              </a:rPr>
              <a:t>2</a:t>
            </a:r>
          </a:p>
        </p:txBody>
      </p:sp>
      <p:sp>
        <p:nvSpPr>
          <p:cNvPr id="137" name="Oval 168"/>
          <p:cNvSpPr>
            <a:spLocks noChangeArrowheads="1"/>
          </p:cNvSpPr>
          <p:nvPr/>
        </p:nvSpPr>
        <p:spPr bwMode="auto">
          <a:xfrm>
            <a:off x="7524750" y="4941888"/>
            <a:ext cx="574675" cy="517525"/>
          </a:xfrm>
          <a:prstGeom prst="ellipse">
            <a:avLst/>
          </a:prstGeom>
          <a:noFill/>
          <a:ln w="57150">
            <a:solidFill>
              <a:srgbClr val="99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Text Box 111"/>
          <p:cNvSpPr txBox="1">
            <a:spLocks noChangeArrowheads="1"/>
          </p:cNvSpPr>
          <p:nvPr/>
        </p:nvSpPr>
        <p:spPr bwMode="auto">
          <a:xfrm>
            <a:off x="8234045" y="4982528"/>
            <a:ext cx="79200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dirty="0">
                <a:solidFill>
                  <a:srgbClr val="FF0000"/>
                </a:solidFill>
                <a:latin typeface="Verdana" pitchFamily="34" charset="0"/>
              </a:rPr>
              <a:t>1</a:t>
            </a:r>
          </a:p>
        </p:txBody>
      </p:sp>
      <p:sp>
        <p:nvSpPr>
          <p:cNvPr id="139" name="Text Box 111"/>
          <p:cNvSpPr txBox="1">
            <a:spLocks noChangeArrowheads="1"/>
          </p:cNvSpPr>
          <p:nvPr/>
        </p:nvSpPr>
        <p:spPr bwMode="auto">
          <a:xfrm>
            <a:off x="4356064" y="4579996"/>
            <a:ext cx="792000" cy="5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dirty="0">
                <a:solidFill>
                  <a:srgbClr val="FF0000"/>
                </a:solidFill>
                <a:latin typeface="Verdana" pitchFamily="34" charset="0"/>
              </a:rPr>
              <a:t>1</a:t>
            </a:r>
          </a:p>
        </p:txBody>
      </p:sp>
      <p:sp>
        <p:nvSpPr>
          <p:cNvPr id="140" name="Oval 171"/>
          <p:cNvSpPr>
            <a:spLocks noChangeArrowheads="1"/>
          </p:cNvSpPr>
          <p:nvPr/>
        </p:nvSpPr>
        <p:spPr bwMode="auto">
          <a:xfrm>
            <a:off x="7524750" y="2349500"/>
            <a:ext cx="574675" cy="517525"/>
          </a:xfrm>
          <a:prstGeom prst="ellipse">
            <a:avLst/>
          </a:prstGeom>
          <a:noFill/>
          <a:ln w="57150">
            <a:solidFill>
              <a:srgbClr val="99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Text Box 111"/>
          <p:cNvSpPr txBox="1">
            <a:spLocks noChangeArrowheads="1"/>
          </p:cNvSpPr>
          <p:nvPr/>
        </p:nvSpPr>
        <p:spPr bwMode="auto">
          <a:xfrm>
            <a:off x="4352166" y="3577115"/>
            <a:ext cx="792000" cy="5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dirty="0">
                <a:solidFill>
                  <a:srgbClr val="FF0000"/>
                </a:solidFill>
                <a:latin typeface="Verdana" pitchFamily="34" charset="0"/>
              </a:rPr>
              <a:t>1</a:t>
            </a:r>
          </a:p>
        </p:txBody>
      </p:sp>
      <p:sp>
        <p:nvSpPr>
          <p:cNvPr id="142" name="Text Box 111"/>
          <p:cNvSpPr txBox="1">
            <a:spLocks noChangeArrowheads="1"/>
          </p:cNvSpPr>
          <p:nvPr/>
        </p:nvSpPr>
        <p:spPr bwMode="auto">
          <a:xfrm>
            <a:off x="8254568" y="2420937"/>
            <a:ext cx="720000" cy="43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85000"/>
              </a:lnSpc>
            </a:pPr>
            <a:r>
              <a:rPr kumimoji="1" lang="en-US" altLang="zh-CN" b="1" dirty="0">
                <a:solidFill>
                  <a:srgbClr val="0000CC"/>
                </a:solidFill>
                <a:latin typeface="Verdana" pitchFamily="34" charset="0"/>
              </a:rPr>
              <a:t>-1</a:t>
            </a:r>
          </a:p>
        </p:txBody>
      </p:sp>
      <p:sp>
        <p:nvSpPr>
          <p:cNvPr id="143" name="Oval 174"/>
          <p:cNvSpPr>
            <a:spLocks noChangeArrowheads="1"/>
          </p:cNvSpPr>
          <p:nvPr/>
        </p:nvSpPr>
        <p:spPr bwMode="auto">
          <a:xfrm>
            <a:off x="7524750" y="2852738"/>
            <a:ext cx="574675" cy="517525"/>
          </a:xfrm>
          <a:prstGeom prst="ellipse">
            <a:avLst/>
          </a:prstGeom>
          <a:noFill/>
          <a:ln w="57150">
            <a:solidFill>
              <a:srgbClr val="99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 name="Text Box 111"/>
          <p:cNvSpPr txBox="1">
            <a:spLocks noChangeArrowheads="1"/>
          </p:cNvSpPr>
          <p:nvPr/>
        </p:nvSpPr>
        <p:spPr bwMode="auto">
          <a:xfrm>
            <a:off x="8224088" y="2932748"/>
            <a:ext cx="79200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rgbClr val="FF0000"/>
                </a:solidFill>
                <a:latin typeface="Verdana" pitchFamily="34" charset="0"/>
              </a:rPr>
              <a:t>1</a:t>
            </a:r>
          </a:p>
        </p:txBody>
      </p:sp>
      <p:sp>
        <p:nvSpPr>
          <p:cNvPr id="145" name="Text Box 63"/>
          <p:cNvSpPr txBox="1">
            <a:spLocks noChangeArrowheads="1"/>
          </p:cNvSpPr>
          <p:nvPr/>
        </p:nvSpPr>
        <p:spPr bwMode="auto">
          <a:xfrm>
            <a:off x="4352254" y="3071813"/>
            <a:ext cx="792000" cy="5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dirty="0">
                <a:solidFill>
                  <a:srgbClr val="FF0000"/>
                </a:solidFill>
                <a:latin typeface="Verdana" pitchFamily="34" charset="0"/>
              </a:rPr>
              <a:t>2</a:t>
            </a:r>
          </a:p>
        </p:txBody>
      </p:sp>
      <p:sp>
        <p:nvSpPr>
          <p:cNvPr id="146" name="Text Box 63"/>
          <p:cNvSpPr txBox="1">
            <a:spLocks noChangeArrowheads="1"/>
          </p:cNvSpPr>
          <p:nvPr/>
        </p:nvSpPr>
        <p:spPr bwMode="auto">
          <a:xfrm>
            <a:off x="4346768" y="2048510"/>
            <a:ext cx="792000" cy="5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a:solidFill>
                  <a:srgbClr val="FF0000"/>
                </a:solidFill>
                <a:latin typeface="Verdana" pitchFamily="34" charset="0"/>
              </a:rPr>
              <a:t>2</a:t>
            </a:r>
          </a:p>
        </p:txBody>
      </p:sp>
      <p:sp>
        <p:nvSpPr>
          <p:cNvPr id="147" name="Text Box 63"/>
          <p:cNvSpPr txBox="1">
            <a:spLocks noChangeArrowheads="1"/>
          </p:cNvSpPr>
          <p:nvPr/>
        </p:nvSpPr>
        <p:spPr bwMode="auto">
          <a:xfrm>
            <a:off x="4352166" y="3577115"/>
            <a:ext cx="792000" cy="5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dirty="0">
                <a:solidFill>
                  <a:srgbClr val="FF0000"/>
                </a:solidFill>
                <a:latin typeface="Verdana" pitchFamily="34" charset="0"/>
              </a:rPr>
              <a:t>2</a:t>
            </a:r>
          </a:p>
        </p:txBody>
      </p:sp>
      <p:sp>
        <p:nvSpPr>
          <p:cNvPr id="148" name="Text Box 63"/>
          <p:cNvSpPr txBox="1">
            <a:spLocks noChangeArrowheads="1"/>
          </p:cNvSpPr>
          <p:nvPr/>
        </p:nvSpPr>
        <p:spPr bwMode="auto">
          <a:xfrm>
            <a:off x="4356064" y="4579996"/>
            <a:ext cx="792000" cy="5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nchorCtr="1">
            <a:no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b="1" dirty="0">
                <a:solidFill>
                  <a:srgbClr val="FF0000"/>
                </a:solidFill>
                <a:latin typeface="Verdana" pitchFamily="34" charset="0"/>
              </a:rPr>
              <a:t>2</a:t>
            </a:r>
          </a:p>
        </p:txBody>
      </p:sp>
    </p:spTree>
    <p:extLst>
      <p:ext uri="{BB962C8B-B14F-4D97-AF65-F5344CB8AC3E}">
        <p14:creationId xmlns:p14="http://schemas.microsoft.com/office/powerpoint/2010/main" val="236344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dissolv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dissolve">
                                      <p:cBhvr>
                                        <p:cTn id="21" dur="500"/>
                                        <p:tgtEl>
                                          <p:spTgt spid="5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dissolve">
                                      <p:cBhvr>
                                        <p:cTn id="24" dur="500"/>
                                        <p:tgtEl>
                                          <p:spTgt spid="58"/>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dissolve">
                                      <p:cBhvr>
                                        <p:cTn id="27" dur="500"/>
                                        <p:tgtEl>
                                          <p:spTgt spid="5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dissolve">
                                      <p:cBhvr>
                                        <p:cTn id="30" dur="500"/>
                                        <p:tgtEl>
                                          <p:spTgt spid="6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dissolve">
                                      <p:cBhvr>
                                        <p:cTn id="33" dur="500"/>
                                        <p:tgtEl>
                                          <p:spTgt spid="61"/>
                                        </p:tgtEl>
                                      </p:cBhvr>
                                    </p:animEffect>
                                  </p:childTnLst>
                                </p:cTn>
                              </p:par>
                              <p:par>
                                <p:cTn id="34" presetID="9" presetClass="entr" presetSubtype="0" fill="hold"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dissolve">
                                      <p:cBhvr>
                                        <p:cTn id="36" dur="500"/>
                                        <p:tgtEl>
                                          <p:spTgt spid="6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up)">
                                      <p:cBhvr>
                                        <p:cTn id="41" dur="500"/>
                                        <p:tgtEl>
                                          <p:spTgt spid="5"/>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childTnLst>
                          </p:cTn>
                        </p:par>
                        <p:par>
                          <p:cTn id="46" fill="hold">
                            <p:stCondLst>
                              <p:cond delay="1000"/>
                            </p:stCondLst>
                            <p:childTnLst>
                              <p:par>
                                <p:cTn id="47" presetID="22" presetClass="entr" presetSubtype="1"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up)">
                                      <p:cBhvr>
                                        <p:cTn id="49" dur="500"/>
                                        <p:tgtEl>
                                          <p:spTgt spid="9"/>
                                        </p:tgtEl>
                                      </p:cBhvr>
                                    </p:animEffect>
                                  </p:childTnLst>
                                </p:cTn>
                              </p:par>
                            </p:childTnLst>
                          </p:cTn>
                        </p:par>
                        <p:par>
                          <p:cTn id="50" fill="hold">
                            <p:stCondLst>
                              <p:cond delay="1500"/>
                            </p:stCondLst>
                            <p:childTnLst>
                              <p:par>
                                <p:cTn id="51" presetID="22" presetClass="entr" presetSubtype="1"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up)">
                                      <p:cBhvr>
                                        <p:cTn id="53" dur="500"/>
                                        <p:tgtEl>
                                          <p:spTgt spid="7"/>
                                        </p:tgtEl>
                                      </p:cBhvr>
                                    </p:animEffect>
                                  </p:childTnLst>
                                </p:cTn>
                              </p:par>
                            </p:childTnLst>
                          </p:cTn>
                        </p:par>
                        <p:par>
                          <p:cTn id="54" fill="hold">
                            <p:stCondLst>
                              <p:cond delay="2000"/>
                            </p:stCondLst>
                            <p:childTnLst>
                              <p:par>
                                <p:cTn id="55" presetID="22" presetClass="entr" presetSubtype="1"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up)">
                                      <p:cBhvr>
                                        <p:cTn id="57" dur="500"/>
                                        <p:tgtEl>
                                          <p:spTgt spid="8"/>
                                        </p:tgtEl>
                                      </p:cBhvr>
                                    </p:animEffect>
                                  </p:childTnLst>
                                </p:cTn>
                              </p:par>
                            </p:childTnLst>
                          </p:cTn>
                        </p:par>
                        <p:par>
                          <p:cTn id="58" fill="hold">
                            <p:stCondLst>
                              <p:cond delay="2500"/>
                            </p:stCondLst>
                            <p:childTnLst>
                              <p:par>
                                <p:cTn id="59" presetID="22" presetClass="entr" presetSubtype="1"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up)">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21" presetClass="entr" presetSubtype="1" fill="hold" grpId="0" nodeType="clickEffect">
                                  <p:stCondLst>
                                    <p:cond delay="0"/>
                                  </p:stCondLst>
                                  <p:childTnLst>
                                    <p:set>
                                      <p:cBhvr>
                                        <p:cTn id="65" dur="1" fill="hold">
                                          <p:stCondLst>
                                            <p:cond delay="0"/>
                                          </p:stCondLst>
                                        </p:cTn>
                                        <p:tgtEl>
                                          <p:spTgt spid="128"/>
                                        </p:tgtEl>
                                        <p:attrNameLst>
                                          <p:attrName>style.visibility</p:attrName>
                                        </p:attrNameLst>
                                      </p:cBhvr>
                                      <p:to>
                                        <p:strVal val="visible"/>
                                      </p:to>
                                    </p:set>
                                    <p:animEffect transition="in" filter="wheel(1)">
                                      <p:cBhvr>
                                        <p:cTn id="66" dur="500"/>
                                        <p:tgtEl>
                                          <p:spTgt spid="128"/>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7"/>
                                        </p:tgtEl>
                                        <p:attrNameLst>
                                          <p:attrName>style.visibility</p:attrName>
                                        </p:attrNameLst>
                                      </p:cBhvr>
                                      <p:to>
                                        <p:strVal val="hidden"/>
                                      </p:to>
                                    </p:set>
                                  </p:childTnLst>
                                </p:cTn>
                              </p:par>
                            </p:childTnLst>
                          </p:cTn>
                        </p:par>
                        <p:par>
                          <p:cTn id="71" fill="hold">
                            <p:stCondLst>
                              <p:cond delay="0"/>
                            </p:stCondLst>
                            <p:childTnLst>
                              <p:par>
                                <p:cTn id="72" presetID="9" presetClass="entr" presetSubtype="0" fill="hold" grpId="0" nodeType="afterEffect">
                                  <p:stCondLst>
                                    <p:cond delay="0"/>
                                  </p:stCondLst>
                                  <p:childTnLst>
                                    <p:set>
                                      <p:cBhvr>
                                        <p:cTn id="73" dur="1" fill="hold">
                                          <p:stCondLst>
                                            <p:cond delay="0"/>
                                          </p:stCondLst>
                                        </p:cTn>
                                        <p:tgtEl>
                                          <p:spTgt spid="130"/>
                                        </p:tgtEl>
                                        <p:attrNameLst>
                                          <p:attrName>style.visibility</p:attrName>
                                        </p:attrNameLst>
                                      </p:cBhvr>
                                      <p:to>
                                        <p:strVal val="visible"/>
                                      </p:to>
                                    </p:set>
                                    <p:animEffect transition="in" filter="dissolve">
                                      <p:cBhvr>
                                        <p:cTn id="74" dur="500"/>
                                        <p:tgtEl>
                                          <p:spTgt spid="130"/>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9"/>
                                        </p:tgtEl>
                                        <p:attrNameLst>
                                          <p:attrName>style.visibility</p:attrName>
                                        </p:attrNameLst>
                                      </p:cBhvr>
                                      <p:to>
                                        <p:strVal val="hidden"/>
                                      </p:to>
                                    </p:set>
                                  </p:childTnLst>
                                </p:cTn>
                              </p:par>
                            </p:childTnLst>
                          </p:cTn>
                        </p:par>
                        <p:par>
                          <p:cTn id="79" fill="hold">
                            <p:stCondLst>
                              <p:cond delay="0"/>
                            </p:stCondLst>
                            <p:childTnLst>
                              <p:par>
                                <p:cTn id="80" presetID="22" presetClass="entr" presetSubtype="1" fill="hold" grpId="0" nodeType="afterEffect">
                                  <p:stCondLst>
                                    <p:cond delay="0"/>
                                  </p:stCondLst>
                                  <p:childTnLst>
                                    <p:set>
                                      <p:cBhvr>
                                        <p:cTn id="81" dur="1" fill="hold">
                                          <p:stCondLst>
                                            <p:cond delay="0"/>
                                          </p:stCondLst>
                                        </p:cTn>
                                        <p:tgtEl>
                                          <p:spTgt spid="129"/>
                                        </p:tgtEl>
                                        <p:attrNameLst>
                                          <p:attrName>style.visibility</p:attrName>
                                        </p:attrNameLst>
                                      </p:cBhvr>
                                      <p:to>
                                        <p:strVal val="visible"/>
                                      </p:to>
                                    </p:set>
                                    <p:animEffect transition="in" filter="wipe(up)">
                                      <p:cBhvr>
                                        <p:cTn id="82" dur="500"/>
                                        <p:tgtEl>
                                          <p:spTgt spid="129"/>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grpId="0" nodeType="clickEffect">
                                  <p:stCondLst>
                                    <p:cond delay="0"/>
                                  </p:stCondLst>
                                  <p:childTnLst>
                                    <p:set>
                                      <p:cBhvr>
                                        <p:cTn id="86" dur="1" fill="hold">
                                          <p:stCondLst>
                                            <p:cond delay="0"/>
                                          </p:stCondLst>
                                        </p:cTn>
                                        <p:tgtEl>
                                          <p:spTgt spid="131"/>
                                        </p:tgtEl>
                                        <p:attrNameLst>
                                          <p:attrName>style.visibility</p:attrName>
                                        </p:attrNameLst>
                                      </p:cBhvr>
                                      <p:to>
                                        <p:strVal val="visible"/>
                                      </p:to>
                                    </p:set>
                                    <p:animEffect transition="in" filter="wheel(1)">
                                      <p:cBhvr>
                                        <p:cTn id="87" dur="500"/>
                                        <p:tgtEl>
                                          <p:spTgt spid="131"/>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61"/>
                                        </p:tgtEl>
                                        <p:attrNameLst>
                                          <p:attrName>style.visibility</p:attrName>
                                        </p:attrNameLst>
                                      </p:cBhvr>
                                      <p:to>
                                        <p:strVal val="hidden"/>
                                      </p:to>
                                    </p:set>
                                  </p:childTnLst>
                                </p:cTn>
                              </p:par>
                            </p:childTnLst>
                          </p:cTn>
                        </p:par>
                        <p:par>
                          <p:cTn id="92" fill="hold">
                            <p:stCondLst>
                              <p:cond delay="0"/>
                            </p:stCondLst>
                            <p:childTnLst>
                              <p:par>
                                <p:cTn id="93" presetID="9" presetClass="entr" presetSubtype="0" fill="hold" grpId="0" nodeType="after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10"/>
                                        </p:tgtEl>
                                        <p:attrNameLst>
                                          <p:attrName>style.visibility</p:attrName>
                                        </p:attrNameLst>
                                      </p:cBhvr>
                                      <p:to>
                                        <p:strVal val="hidden"/>
                                      </p:to>
                                    </p:set>
                                  </p:childTnLst>
                                </p:cTn>
                              </p:par>
                            </p:childTnLst>
                          </p:cTn>
                        </p:par>
                        <p:par>
                          <p:cTn id="100" fill="hold">
                            <p:stCondLst>
                              <p:cond delay="0"/>
                            </p:stCondLst>
                            <p:childTnLst>
                              <p:par>
                                <p:cTn id="101" presetID="22" presetClass="entr" presetSubtype="1" fill="hold" grpId="0" nodeType="afterEffect">
                                  <p:stCondLst>
                                    <p:cond delay="0"/>
                                  </p:stCondLst>
                                  <p:childTnLst>
                                    <p:set>
                                      <p:cBhvr>
                                        <p:cTn id="102" dur="1" fill="hold">
                                          <p:stCondLst>
                                            <p:cond delay="0"/>
                                          </p:stCondLst>
                                        </p:cTn>
                                        <p:tgtEl>
                                          <p:spTgt spid="133"/>
                                        </p:tgtEl>
                                        <p:attrNameLst>
                                          <p:attrName>style.visibility</p:attrName>
                                        </p:attrNameLst>
                                      </p:cBhvr>
                                      <p:to>
                                        <p:strVal val="visible"/>
                                      </p:to>
                                    </p:set>
                                    <p:animEffect transition="in" filter="wipe(up)">
                                      <p:cBhvr>
                                        <p:cTn id="103" dur="500"/>
                                        <p:tgtEl>
                                          <p:spTgt spid="133"/>
                                        </p:tgtEl>
                                      </p:cBhvr>
                                    </p:animEffect>
                                  </p:childTnLst>
                                </p:cTn>
                              </p:par>
                            </p:childTnLst>
                          </p:cTn>
                        </p:par>
                      </p:childTnLst>
                    </p:cTn>
                  </p:par>
                  <p:par>
                    <p:cTn id="104" fill="hold">
                      <p:stCondLst>
                        <p:cond delay="indefinite"/>
                      </p:stCondLst>
                      <p:childTnLst>
                        <p:par>
                          <p:cTn id="105" fill="hold">
                            <p:stCondLst>
                              <p:cond delay="0"/>
                            </p:stCondLst>
                            <p:childTnLst>
                              <p:par>
                                <p:cTn id="106" presetID="21" presetClass="entr" presetSubtype="1" fill="hold" grpId="0" nodeType="clickEffect">
                                  <p:stCondLst>
                                    <p:cond delay="0"/>
                                  </p:stCondLst>
                                  <p:childTnLst>
                                    <p:set>
                                      <p:cBhvr>
                                        <p:cTn id="107" dur="1" fill="hold">
                                          <p:stCondLst>
                                            <p:cond delay="0"/>
                                          </p:stCondLst>
                                        </p:cTn>
                                        <p:tgtEl>
                                          <p:spTgt spid="134"/>
                                        </p:tgtEl>
                                        <p:attrNameLst>
                                          <p:attrName>style.visibility</p:attrName>
                                        </p:attrNameLst>
                                      </p:cBhvr>
                                      <p:to>
                                        <p:strVal val="visible"/>
                                      </p:to>
                                    </p:set>
                                    <p:animEffect transition="in" filter="wheel(1)">
                                      <p:cBhvr>
                                        <p:cTn id="108" dur="500"/>
                                        <p:tgtEl>
                                          <p:spTgt spid="134"/>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59"/>
                                        </p:tgtEl>
                                        <p:attrNameLst>
                                          <p:attrName>style.visibility</p:attrName>
                                        </p:attrNameLst>
                                      </p:cBhvr>
                                      <p:to>
                                        <p:strVal val="hidden"/>
                                      </p:to>
                                    </p:set>
                                  </p:childTnLst>
                                </p:cTn>
                              </p:par>
                            </p:childTnLst>
                          </p:cTn>
                        </p:par>
                        <p:par>
                          <p:cTn id="113" fill="hold">
                            <p:stCondLst>
                              <p:cond delay="0"/>
                            </p:stCondLst>
                            <p:childTnLst>
                              <p:par>
                                <p:cTn id="114" presetID="9" presetClass="entr" presetSubtype="0" fill="hold" grpId="0" nodeType="afterEffect">
                                  <p:stCondLst>
                                    <p:cond delay="0"/>
                                  </p:stCondLst>
                                  <p:childTnLst>
                                    <p:set>
                                      <p:cBhvr>
                                        <p:cTn id="115" dur="1" fill="hold">
                                          <p:stCondLst>
                                            <p:cond delay="0"/>
                                          </p:stCondLst>
                                        </p:cTn>
                                        <p:tgtEl>
                                          <p:spTgt spid="135"/>
                                        </p:tgtEl>
                                        <p:attrNameLst>
                                          <p:attrName>style.visibility</p:attrName>
                                        </p:attrNameLst>
                                      </p:cBhvr>
                                      <p:to>
                                        <p:strVal val="visible"/>
                                      </p:to>
                                    </p:set>
                                    <p:animEffect transition="in" filter="dissolve">
                                      <p:cBhvr>
                                        <p:cTn id="116" dur="500"/>
                                        <p:tgtEl>
                                          <p:spTgt spid="135"/>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8"/>
                                        </p:tgtEl>
                                        <p:attrNameLst>
                                          <p:attrName>style.visibility</p:attrName>
                                        </p:attrNameLst>
                                      </p:cBhvr>
                                      <p:to>
                                        <p:strVal val="hidden"/>
                                      </p:to>
                                    </p:set>
                                  </p:childTnLst>
                                </p:cTn>
                              </p:par>
                            </p:childTnLst>
                          </p:cTn>
                        </p:par>
                        <p:par>
                          <p:cTn id="121" fill="hold">
                            <p:stCondLst>
                              <p:cond delay="0"/>
                            </p:stCondLst>
                            <p:childTnLst>
                              <p:par>
                                <p:cTn id="122" presetID="22" presetClass="entr" presetSubtype="1" fill="hold" grpId="0" nodeType="afterEffect">
                                  <p:stCondLst>
                                    <p:cond delay="0"/>
                                  </p:stCondLst>
                                  <p:childTnLst>
                                    <p:set>
                                      <p:cBhvr>
                                        <p:cTn id="123" dur="1" fill="hold">
                                          <p:stCondLst>
                                            <p:cond delay="0"/>
                                          </p:stCondLst>
                                        </p:cTn>
                                        <p:tgtEl>
                                          <p:spTgt spid="136"/>
                                        </p:tgtEl>
                                        <p:attrNameLst>
                                          <p:attrName>style.visibility</p:attrName>
                                        </p:attrNameLst>
                                      </p:cBhvr>
                                      <p:to>
                                        <p:strVal val="visible"/>
                                      </p:to>
                                    </p:set>
                                    <p:animEffect transition="in" filter="wipe(up)">
                                      <p:cBhvr>
                                        <p:cTn id="124" dur="500"/>
                                        <p:tgtEl>
                                          <p:spTgt spid="136"/>
                                        </p:tgtEl>
                                      </p:cBhvr>
                                    </p:animEffect>
                                  </p:childTnLst>
                                </p:cTn>
                              </p:par>
                            </p:childTnLst>
                          </p:cTn>
                        </p:par>
                      </p:childTnLst>
                    </p:cTn>
                  </p:par>
                  <p:par>
                    <p:cTn id="125" fill="hold">
                      <p:stCondLst>
                        <p:cond delay="indefinite"/>
                      </p:stCondLst>
                      <p:childTnLst>
                        <p:par>
                          <p:cTn id="126" fill="hold">
                            <p:stCondLst>
                              <p:cond delay="0"/>
                            </p:stCondLst>
                            <p:childTnLst>
                              <p:par>
                                <p:cTn id="127" presetID="21" presetClass="entr" presetSubtype="1" fill="hold" grpId="0" nodeType="clickEffect">
                                  <p:stCondLst>
                                    <p:cond delay="0"/>
                                  </p:stCondLst>
                                  <p:childTnLst>
                                    <p:set>
                                      <p:cBhvr>
                                        <p:cTn id="128" dur="1" fill="hold">
                                          <p:stCondLst>
                                            <p:cond delay="0"/>
                                          </p:stCondLst>
                                        </p:cTn>
                                        <p:tgtEl>
                                          <p:spTgt spid="137"/>
                                        </p:tgtEl>
                                        <p:attrNameLst>
                                          <p:attrName>style.visibility</p:attrName>
                                        </p:attrNameLst>
                                      </p:cBhvr>
                                      <p:to>
                                        <p:strVal val="visible"/>
                                      </p:to>
                                    </p:set>
                                    <p:animEffect transition="in" filter="wheel(1)">
                                      <p:cBhvr>
                                        <p:cTn id="129" dur="500"/>
                                        <p:tgtEl>
                                          <p:spTgt spid="137"/>
                                        </p:tgtEl>
                                      </p:cBhvr>
                                    </p:animEffec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60"/>
                                        </p:tgtEl>
                                        <p:attrNameLst>
                                          <p:attrName>style.visibility</p:attrName>
                                        </p:attrNameLst>
                                      </p:cBhvr>
                                      <p:to>
                                        <p:strVal val="hidden"/>
                                      </p:to>
                                    </p:set>
                                  </p:childTnLst>
                                </p:cTn>
                              </p:par>
                            </p:childTnLst>
                          </p:cTn>
                        </p:par>
                        <p:par>
                          <p:cTn id="134" fill="hold">
                            <p:stCondLst>
                              <p:cond delay="0"/>
                            </p:stCondLst>
                            <p:childTnLst>
                              <p:par>
                                <p:cTn id="135" presetID="9" presetClass="entr" presetSubtype="0" fill="hold" grpId="0" nodeType="afterEffect">
                                  <p:stCondLst>
                                    <p:cond delay="0"/>
                                  </p:stCondLst>
                                  <p:childTnLst>
                                    <p:set>
                                      <p:cBhvr>
                                        <p:cTn id="136" dur="1" fill="hold">
                                          <p:stCondLst>
                                            <p:cond delay="0"/>
                                          </p:stCondLst>
                                        </p:cTn>
                                        <p:tgtEl>
                                          <p:spTgt spid="138"/>
                                        </p:tgtEl>
                                        <p:attrNameLst>
                                          <p:attrName>style.visibility</p:attrName>
                                        </p:attrNameLst>
                                      </p:cBhvr>
                                      <p:to>
                                        <p:strVal val="visible"/>
                                      </p:to>
                                    </p:set>
                                    <p:animEffect transition="in" filter="dissolve">
                                      <p:cBhvr>
                                        <p:cTn id="137" dur="500"/>
                                        <p:tgtEl>
                                          <p:spTgt spid="138"/>
                                        </p:tgtEl>
                                      </p:cBhvr>
                                    </p:animEffec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1" nodeType="clickEffect">
                                  <p:stCondLst>
                                    <p:cond delay="0"/>
                                  </p:stCondLst>
                                  <p:childTnLst>
                                    <p:set>
                                      <p:cBhvr>
                                        <p:cTn id="141" dur="1" fill="hold">
                                          <p:stCondLst>
                                            <p:cond delay="0"/>
                                          </p:stCondLst>
                                        </p:cTn>
                                        <p:tgtEl>
                                          <p:spTgt spid="133"/>
                                        </p:tgtEl>
                                        <p:attrNameLst>
                                          <p:attrName>style.visibility</p:attrName>
                                        </p:attrNameLst>
                                      </p:cBhvr>
                                      <p:to>
                                        <p:strVal val="hidden"/>
                                      </p:to>
                                    </p:set>
                                  </p:childTnLst>
                                </p:cTn>
                              </p:par>
                            </p:childTnLst>
                          </p:cTn>
                        </p:par>
                        <p:par>
                          <p:cTn id="142" fill="hold">
                            <p:stCondLst>
                              <p:cond delay="0"/>
                            </p:stCondLst>
                            <p:childTnLst>
                              <p:par>
                                <p:cTn id="143" presetID="9" presetClass="entr" presetSubtype="0" fill="hold" grpId="0" nodeType="afterEffect">
                                  <p:stCondLst>
                                    <p:cond delay="0"/>
                                  </p:stCondLst>
                                  <p:childTnLst>
                                    <p:set>
                                      <p:cBhvr>
                                        <p:cTn id="144" dur="1" fill="hold">
                                          <p:stCondLst>
                                            <p:cond delay="0"/>
                                          </p:stCondLst>
                                        </p:cTn>
                                        <p:tgtEl>
                                          <p:spTgt spid="139"/>
                                        </p:tgtEl>
                                        <p:attrNameLst>
                                          <p:attrName>style.visibility</p:attrName>
                                        </p:attrNameLst>
                                      </p:cBhvr>
                                      <p:to>
                                        <p:strVal val="visible"/>
                                      </p:to>
                                    </p:set>
                                    <p:animEffect transition="in" filter="dissolve">
                                      <p:cBhvr>
                                        <p:cTn id="145" dur="500"/>
                                        <p:tgtEl>
                                          <p:spTgt spid="139"/>
                                        </p:tgtEl>
                                      </p:cBhvr>
                                    </p:animEffec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7"/>
                                        </p:tgtEl>
                                        <p:attrNameLst>
                                          <p:attrName>style.visibility</p:attrName>
                                        </p:attrNameLst>
                                      </p:cBhvr>
                                      <p:to>
                                        <p:strVal val="hidden"/>
                                      </p:to>
                                    </p:set>
                                  </p:childTnLst>
                                </p:cTn>
                              </p:par>
                            </p:childTnLst>
                          </p:cTn>
                        </p:par>
                        <p:par>
                          <p:cTn id="150" fill="hold">
                            <p:stCondLst>
                              <p:cond delay="0"/>
                            </p:stCondLst>
                            <p:childTnLst>
                              <p:par>
                                <p:cTn id="151" presetID="9" presetClass="entr" presetSubtype="0" fill="hold" grpId="0" nodeType="afterEffect">
                                  <p:stCondLst>
                                    <p:cond delay="0"/>
                                  </p:stCondLst>
                                  <p:childTnLst>
                                    <p:set>
                                      <p:cBhvr>
                                        <p:cTn id="152" dur="1" fill="hold">
                                          <p:stCondLst>
                                            <p:cond delay="0"/>
                                          </p:stCondLst>
                                        </p:cTn>
                                        <p:tgtEl>
                                          <p:spTgt spid="141"/>
                                        </p:tgtEl>
                                        <p:attrNameLst>
                                          <p:attrName>style.visibility</p:attrName>
                                        </p:attrNameLst>
                                      </p:cBhvr>
                                      <p:to>
                                        <p:strVal val="visible"/>
                                      </p:to>
                                    </p:set>
                                    <p:animEffect transition="in" filter="dissolve">
                                      <p:cBhvr>
                                        <p:cTn id="153" dur="500"/>
                                        <p:tgtEl>
                                          <p:spTgt spid="141"/>
                                        </p:tgtEl>
                                      </p:cBhvr>
                                    </p:animEffect>
                                  </p:childTnLst>
                                </p:cTn>
                              </p:par>
                            </p:childTnLst>
                          </p:cTn>
                        </p:par>
                      </p:childTnLst>
                    </p:cTn>
                  </p:par>
                  <p:par>
                    <p:cTn id="154" fill="hold">
                      <p:stCondLst>
                        <p:cond delay="indefinite"/>
                      </p:stCondLst>
                      <p:childTnLst>
                        <p:par>
                          <p:cTn id="155" fill="hold">
                            <p:stCondLst>
                              <p:cond delay="0"/>
                            </p:stCondLst>
                            <p:childTnLst>
                              <p:par>
                                <p:cTn id="156" presetID="21" presetClass="entr" presetSubtype="1" fill="hold" grpId="0" nodeType="clickEffect">
                                  <p:stCondLst>
                                    <p:cond delay="0"/>
                                  </p:stCondLst>
                                  <p:childTnLst>
                                    <p:set>
                                      <p:cBhvr>
                                        <p:cTn id="157" dur="1" fill="hold">
                                          <p:stCondLst>
                                            <p:cond delay="0"/>
                                          </p:stCondLst>
                                        </p:cTn>
                                        <p:tgtEl>
                                          <p:spTgt spid="140"/>
                                        </p:tgtEl>
                                        <p:attrNameLst>
                                          <p:attrName>style.visibility</p:attrName>
                                        </p:attrNameLst>
                                      </p:cBhvr>
                                      <p:to>
                                        <p:strVal val="visible"/>
                                      </p:to>
                                    </p:set>
                                    <p:animEffect transition="in" filter="wheel(1)">
                                      <p:cBhvr>
                                        <p:cTn id="158" dur="500"/>
                                        <p:tgtEl>
                                          <p:spTgt spid="140"/>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142"/>
                                        </p:tgtEl>
                                        <p:attrNameLst>
                                          <p:attrName>style.visibility</p:attrName>
                                        </p:attrNameLst>
                                      </p:cBhvr>
                                      <p:to>
                                        <p:strVal val="visible"/>
                                      </p:to>
                                    </p:set>
                                    <p:animEffect transition="in" filter="dissolve">
                                      <p:cBhvr>
                                        <p:cTn id="163" dur="500"/>
                                        <p:tgtEl>
                                          <p:spTgt spid="142"/>
                                        </p:tgtEl>
                                      </p:cBhvr>
                                    </p:animEffect>
                                  </p:childTnLst>
                                </p:cTn>
                              </p:par>
                            </p:childTnLst>
                          </p:cTn>
                        </p:par>
                      </p:childTnLst>
                    </p:cTn>
                  </p:par>
                  <p:par>
                    <p:cTn id="164" fill="hold">
                      <p:stCondLst>
                        <p:cond delay="indefinite"/>
                      </p:stCondLst>
                      <p:childTnLst>
                        <p:par>
                          <p:cTn id="165" fill="hold">
                            <p:stCondLst>
                              <p:cond delay="0"/>
                            </p:stCondLst>
                            <p:childTnLst>
                              <p:par>
                                <p:cTn id="166" presetID="21" presetClass="entr" presetSubtype="1" fill="hold" grpId="0" nodeType="clickEffect">
                                  <p:stCondLst>
                                    <p:cond delay="0"/>
                                  </p:stCondLst>
                                  <p:childTnLst>
                                    <p:set>
                                      <p:cBhvr>
                                        <p:cTn id="167" dur="1" fill="hold">
                                          <p:stCondLst>
                                            <p:cond delay="0"/>
                                          </p:stCondLst>
                                        </p:cTn>
                                        <p:tgtEl>
                                          <p:spTgt spid="143"/>
                                        </p:tgtEl>
                                        <p:attrNameLst>
                                          <p:attrName>style.visibility</p:attrName>
                                        </p:attrNameLst>
                                      </p:cBhvr>
                                      <p:to>
                                        <p:strVal val="visible"/>
                                      </p:to>
                                    </p:set>
                                    <p:animEffect transition="in" filter="wheel(1)">
                                      <p:cBhvr>
                                        <p:cTn id="168" dur="500"/>
                                        <p:tgtEl>
                                          <p:spTgt spid="143"/>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58"/>
                                        </p:tgtEl>
                                        <p:attrNameLst>
                                          <p:attrName>style.visibility</p:attrName>
                                        </p:attrNameLst>
                                      </p:cBhvr>
                                      <p:to>
                                        <p:strVal val="hidden"/>
                                      </p:to>
                                    </p:set>
                                  </p:childTnLst>
                                </p:cTn>
                              </p:par>
                            </p:childTnLst>
                          </p:cTn>
                        </p:par>
                        <p:par>
                          <p:cTn id="173" fill="hold">
                            <p:stCondLst>
                              <p:cond delay="0"/>
                            </p:stCondLst>
                            <p:childTnLst>
                              <p:par>
                                <p:cTn id="174" presetID="9" presetClass="entr" presetSubtype="0" fill="hold" grpId="0" nodeType="afterEffect">
                                  <p:stCondLst>
                                    <p:cond delay="0"/>
                                  </p:stCondLst>
                                  <p:childTnLst>
                                    <p:set>
                                      <p:cBhvr>
                                        <p:cTn id="175" dur="1" fill="hold">
                                          <p:stCondLst>
                                            <p:cond delay="0"/>
                                          </p:stCondLst>
                                        </p:cTn>
                                        <p:tgtEl>
                                          <p:spTgt spid="144"/>
                                        </p:tgtEl>
                                        <p:attrNameLst>
                                          <p:attrName>style.visibility</p:attrName>
                                        </p:attrNameLst>
                                      </p:cBhvr>
                                      <p:to>
                                        <p:strVal val="visible"/>
                                      </p:to>
                                    </p:set>
                                    <p:animEffect transition="in" filter="dissolve">
                                      <p:cBhvr>
                                        <p:cTn id="176" dur="500"/>
                                        <p:tgtEl>
                                          <p:spTgt spid="144"/>
                                        </p:tgtEl>
                                      </p:cBhvr>
                                    </p:animEffec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129"/>
                                        </p:tgtEl>
                                        <p:attrNameLst>
                                          <p:attrName>style.visibility</p:attrName>
                                        </p:attrNameLst>
                                      </p:cBhvr>
                                      <p:to>
                                        <p:strVal val="hidden"/>
                                      </p:to>
                                    </p:set>
                                  </p:childTnLst>
                                </p:cTn>
                              </p:par>
                            </p:childTnLst>
                          </p:cTn>
                        </p:par>
                        <p:par>
                          <p:cTn id="181" fill="hold">
                            <p:stCondLst>
                              <p:cond delay="0"/>
                            </p:stCondLst>
                            <p:childTnLst>
                              <p:par>
                                <p:cTn id="182" presetID="22" presetClass="entr" presetSubtype="1" fill="hold" grpId="0" nodeType="afterEffect">
                                  <p:stCondLst>
                                    <p:cond delay="0"/>
                                  </p:stCondLst>
                                  <p:childTnLst>
                                    <p:set>
                                      <p:cBhvr>
                                        <p:cTn id="183" dur="1" fill="hold">
                                          <p:stCondLst>
                                            <p:cond delay="0"/>
                                          </p:stCondLst>
                                        </p:cTn>
                                        <p:tgtEl>
                                          <p:spTgt spid="145"/>
                                        </p:tgtEl>
                                        <p:attrNameLst>
                                          <p:attrName>style.visibility</p:attrName>
                                        </p:attrNameLst>
                                      </p:cBhvr>
                                      <p:to>
                                        <p:strVal val="visible"/>
                                      </p:to>
                                    </p:set>
                                    <p:animEffect transition="in" filter="wipe(up)">
                                      <p:cBhvr>
                                        <p:cTn id="184" dur="500"/>
                                        <p:tgtEl>
                                          <p:spTgt spid="145"/>
                                        </p:tgtEl>
                                      </p:cBhvr>
                                    </p:animEffect>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grpId="1" nodeType="clickEffect">
                                  <p:stCondLst>
                                    <p:cond delay="0"/>
                                  </p:stCondLst>
                                  <p:childTnLst>
                                    <p:set>
                                      <p:cBhvr>
                                        <p:cTn id="188" dur="1" fill="hold">
                                          <p:stCondLst>
                                            <p:cond delay="0"/>
                                          </p:stCondLst>
                                        </p:cTn>
                                        <p:tgtEl>
                                          <p:spTgt spid="5"/>
                                        </p:tgtEl>
                                        <p:attrNameLst>
                                          <p:attrName>style.visibility</p:attrName>
                                        </p:attrNameLst>
                                      </p:cBhvr>
                                      <p:to>
                                        <p:strVal val="hidden"/>
                                      </p:to>
                                    </p:set>
                                  </p:childTnLst>
                                </p:cTn>
                              </p:par>
                            </p:childTnLst>
                          </p:cTn>
                        </p:par>
                        <p:par>
                          <p:cTn id="189" fill="hold">
                            <p:stCondLst>
                              <p:cond delay="0"/>
                            </p:stCondLst>
                            <p:childTnLst>
                              <p:par>
                                <p:cTn id="190" presetID="22" presetClass="entr" presetSubtype="1" fill="hold" grpId="0" nodeType="afterEffect">
                                  <p:stCondLst>
                                    <p:cond delay="0"/>
                                  </p:stCondLst>
                                  <p:childTnLst>
                                    <p:set>
                                      <p:cBhvr>
                                        <p:cTn id="191" dur="1" fill="hold">
                                          <p:stCondLst>
                                            <p:cond delay="0"/>
                                          </p:stCondLst>
                                        </p:cTn>
                                        <p:tgtEl>
                                          <p:spTgt spid="146"/>
                                        </p:tgtEl>
                                        <p:attrNameLst>
                                          <p:attrName>style.visibility</p:attrName>
                                        </p:attrNameLst>
                                      </p:cBhvr>
                                      <p:to>
                                        <p:strVal val="visible"/>
                                      </p:to>
                                    </p:set>
                                    <p:animEffect transition="in" filter="wipe(up)">
                                      <p:cBhvr>
                                        <p:cTn id="192" dur="500"/>
                                        <p:tgtEl>
                                          <p:spTgt spid="146"/>
                                        </p:tgtEl>
                                      </p:cBhvr>
                                    </p:animEffect>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grpId="1" nodeType="clickEffect">
                                  <p:stCondLst>
                                    <p:cond delay="0"/>
                                  </p:stCondLst>
                                  <p:childTnLst>
                                    <p:set>
                                      <p:cBhvr>
                                        <p:cTn id="196" dur="1" fill="hold">
                                          <p:stCondLst>
                                            <p:cond delay="0"/>
                                          </p:stCondLst>
                                        </p:cTn>
                                        <p:tgtEl>
                                          <p:spTgt spid="141"/>
                                        </p:tgtEl>
                                        <p:attrNameLst>
                                          <p:attrName>style.visibility</p:attrName>
                                        </p:attrNameLst>
                                      </p:cBhvr>
                                      <p:to>
                                        <p:strVal val="hidden"/>
                                      </p:to>
                                    </p:set>
                                  </p:childTnLst>
                                </p:cTn>
                              </p:par>
                            </p:childTnLst>
                          </p:cTn>
                        </p:par>
                        <p:par>
                          <p:cTn id="197" fill="hold">
                            <p:stCondLst>
                              <p:cond delay="0"/>
                            </p:stCondLst>
                            <p:childTnLst>
                              <p:par>
                                <p:cTn id="198" presetID="22" presetClass="entr" presetSubtype="1" fill="hold" grpId="0" nodeType="afterEffect">
                                  <p:stCondLst>
                                    <p:cond delay="0"/>
                                  </p:stCondLst>
                                  <p:childTnLst>
                                    <p:set>
                                      <p:cBhvr>
                                        <p:cTn id="199" dur="1" fill="hold">
                                          <p:stCondLst>
                                            <p:cond delay="0"/>
                                          </p:stCondLst>
                                        </p:cTn>
                                        <p:tgtEl>
                                          <p:spTgt spid="147"/>
                                        </p:tgtEl>
                                        <p:attrNameLst>
                                          <p:attrName>style.visibility</p:attrName>
                                        </p:attrNameLst>
                                      </p:cBhvr>
                                      <p:to>
                                        <p:strVal val="visible"/>
                                      </p:to>
                                    </p:set>
                                    <p:animEffect transition="in" filter="wipe(up)">
                                      <p:cBhvr>
                                        <p:cTn id="200" dur="500"/>
                                        <p:tgtEl>
                                          <p:spTgt spid="147"/>
                                        </p:tgtEl>
                                      </p:cBhvr>
                                    </p:animEffec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139"/>
                                        </p:tgtEl>
                                        <p:attrNameLst>
                                          <p:attrName>style.visibility</p:attrName>
                                        </p:attrNameLst>
                                      </p:cBhvr>
                                      <p:to>
                                        <p:strVal val="hidden"/>
                                      </p:to>
                                    </p:set>
                                  </p:childTnLst>
                                </p:cTn>
                              </p:par>
                            </p:childTnLst>
                          </p:cTn>
                        </p:par>
                        <p:par>
                          <p:cTn id="205" fill="hold">
                            <p:stCondLst>
                              <p:cond delay="0"/>
                            </p:stCondLst>
                            <p:childTnLst>
                              <p:par>
                                <p:cTn id="206" presetID="22" presetClass="entr" presetSubtype="1" fill="hold" grpId="0" nodeType="afterEffect">
                                  <p:stCondLst>
                                    <p:cond delay="0"/>
                                  </p:stCondLst>
                                  <p:childTnLst>
                                    <p:set>
                                      <p:cBhvr>
                                        <p:cTn id="207" dur="1" fill="hold">
                                          <p:stCondLst>
                                            <p:cond delay="0"/>
                                          </p:stCondLst>
                                        </p:cTn>
                                        <p:tgtEl>
                                          <p:spTgt spid="148"/>
                                        </p:tgtEl>
                                        <p:attrNameLst>
                                          <p:attrName>style.visibility</p:attrName>
                                        </p:attrNameLst>
                                      </p:cBhvr>
                                      <p:to>
                                        <p:strVal val="visible"/>
                                      </p:to>
                                    </p:set>
                                    <p:animEffect transition="in" filter="wipe(up)">
                                      <p:cBhvr>
                                        <p:cTn id="208" dur="500"/>
                                        <p:tgtEl>
                                          <p:spTgt spid="148"/>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1" fill="hold" nodeType="clickEffect">
                                  <p:stCondLst>
                                    <p:cond delay="0"/>
                                  </p:stCondLst>
                                  <p:childTnLst>
                                    <p:set>
                                      <p:cBhvr>
                                        <p:cTn id="212" dur="1" fill="hold">
                                          <p:stCondLst>
                                            <p:cond delay="0"/>
                                          </p:stCondLst>
                                        </p:cTn>
                                        <p:tgtEl>
                                          <p:spTgt spid="11"/>
                                        </p:tgtEl>
                                        <p:attrNameLst>
                                          <p:attrName>style.visibility</p:attrName>
                                        </p:attrNameLst>
                                      </p:cBhvr>
                                      <p:to>
                                        <p:strVal val="visible"/>
                                      </p:to>
                                    </p:set>
                                    <p:animEffect transition="in" filter="wipe(up)">
                                      <p:cBhvr>
                                        <p:cTn id="2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p:bldP spid="5" grpId="1"/>
      <p:bldP spid="6" grpId="0"/>
      <p:bldP spid="7" grpId="0"/>
      <p:bldP spid="7" grpId="1"/>
      <p:bldP spid="8" grpId="0"/>
      <p:bldP spid="8" grpId="1"/>
      <p:bldP spid="9" grpId="0"/>
      <p:bldP spid="9" grpId="1"/>
      <p:bldP spid="10" grpId="0"/>
      <p:bldP spid="10" grpId="1"/>
      <p:bldP spid="57" grpId="0"/>
      <p:bldP spid="57" grpId="1"/>
      <p:bldP spid="58" grpId="0"/>
      <p:bldP spid="58" grpId="1"/>
      <p:bldP spid="59" grpId="0"/>
      <p:bldP spid="59" grpId="1"/>
      <p:bldP spid="60" grpId="0"/>
      <p:bldP spid="60" grpId="1"/>
      <p:bldP spid="61" grpId="0"/>
      <p:bldP spid="61" grpId="1"/>
      <p:bldP spid="128" grpId="0" animBg="1"/>
      <p:bldP spid="129" grpId="0"/>
      <p:bldP spid="129" grpId="1"/>
      <p:bldP spid="130" grpId="0"/>
      <p:bldP spid="131" grpId="0" animBg="1"/>
      <p:bldP spid="132" grpId="0"/>
      <p:bldP spid="133" grpId="0"/>
      <p:bldP spid="133" grpId="1"/>
      <p:bldP spid="134" grpId="0" animBg="1"/>
      <p:bldP spid="135" grpId="0"/>
      <p:bldP spid="136" grpId="0"/>
      <p:bldP spid="137" grpId="0" animBg="1"/>
      <p:bldP spid="138" grpId="0"/>
      <p:bldP spid="139" grpId="0"/>
      <p:bldP spid="139" grpId="1"/>
      <p:bldP spid="140" grpId="0" animBg="1"/>
      <p:bldP spid="141" grpId="0"/>
      <p:bldP spid="141" grpId="1"/>
      <p:bldP spid="142" grpId="0" animBg="1"/>
      <p:bldP spid="143" grpId="0" animBg="1"/>
      <p:bldP spid="144" grpId="0"/>
      <p:bldP spid="145" grpId="0"/>
      <p:bldP spid="146" grpId="0"/>
      <p:bldP spid="147" grpId="0"/>
      <p:bldP spid="14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0">
                <a:solidFill>
                  <a:schemeClr val="bg2">
                    <a:lumMod val="10000"/>
                  </a:schemeClr>
                </a:solidFill>
              </a:rPr>
              <a:t>Kruskal</a:t>
            </a:r>
            <a:r>
              <a:rPr lang="zh-CN" altLang="en-US" kern="0">
                <a:solidFill>
                  <a:schemeClr val="bg2">
                    <a:lumMod val="10000"/>
                  </a:schemeClr>
                </a:solidFill>
              </a:rPr>
              <a:t>算法</a:t>
            </a:r>
            <a:endParaRPr lang="zh-CN" altLang="en-US"/>
          </a:p>
        </p:txBody>
      </p:sp>
      <p:sp>
        <p:nvSpPr>
          <p:cNvPr id="3" name="内容占位符 2"/>
          <p:cNvSpPr>
            <a:spLocks noGrp="1"/>
          </p:cNvSpPr>
          <p:nvPr>
            <p:ph idx="1"/>
          </p:nvPr>
        </p:nvSpPr>
        <p:spPr>
          <a:xfrm>
            <a:off x="0" y="739304"/>
            <a:ext cx="9144000" cy="6093296"/>
          </a:xfrm>
        </p:spPr>
        <p:txBody>
          <a:bodyPr>
            <a:noAutofit/>
          </a:bodyPr>
          <a:lstStyle/>
          <a:p>
            <a:pPr marL="0" indent="0">
              <a:lnSpc>
                <a:spcPct val="12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void </a:t>
            </a:r>
            <a:r>
              <a:rPr lang="en-US" altLang="zh-CN" sz="2000" b="1">
                <a:solidFill>
                  <a:srgbClr val="FF0000"/>
                </a:solidFill>
                <a:latin typeface="Verdana" panose="020B0604030504040204" pitchFamily="34" charset="0"/>
                <a:ea typeface="Verdana" panose="020B0604030504040204" pitchFamily="34" charset="0"/>
                <a:cs typeface="Verdana" panose="020B0604030504040204" pitchFamily="34" charset="0"/>
              </a:rPr>
              <a:t>kruskal_mst</a:t>
            </a:r>
            <a:r>
              <a:rPr lang="en-US" altLang="zh-CN" sz="2000" b="1">
                <a:latin typeface="Verdana" panose="020B0604030504040204" pitchFamily="34" charset="0"/>
                <a:ea typeface="Verdana" panose="020B0604030504040204" pitchFamily="34" charset="0"/>
                <a:cs typeface="Verdana" panose="020B0604030504040204" pitchFamily="34" charset="0"/>
              </a:rPr>
              <a:t>(TGraph *G) </a:t>
            </a:r>
            <a:r>
              <a:rPr lang="en-US" altLang="zh-CN" sz="2000" b="1">
                <a:solidFill>
                  <a:srgbClr val="FF33CC"/>
                </a:solidFill>
                <a:latin typeface="Verdana" panose="020B0604030504040204" pitchFamily="34" charset="0"/>
                <a:ea typeface="Verdana" panose="020B0604030504040204" pitchFamily="34" charset="0"/>
                <a:cs typeface="Verdana" panose="020B0604030504040204" pitchFamily="34" charset="0"/>
              </a:rPr>
              <a:t>{</a:t>
            </a:r>
          </a:p>
          <a:p>
            <a:pPr marL="0" indent="0">
              <a:lnSpc>
                <a:spcPct val="12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int i, min, idx, m, n, g, count = 1; </a:t>
            </a:r>
          </a:p>
          <a:p>
            <a:pPr marL="0" indent="0">
              <a:lnSpc>
                <a:spcPct val="12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while( count &lt; G-&gt;nv ) {  </a:t>
            </a:r>
            <a:r>
              <a:rPr lang="en-US" altLang="zh-CN" sz="2000" b="1">
                <a:solidFill>
                  <a:srgbClr val="006600"/>
                </a:solidFill>
                <a:cs typeface="Verdana" panose="020B0604030504040204" pitchFamily="34" charset="0"/>
              </a:rPr>
              <a:t>// </a:t>
            </a:r>
            <a:r>
              <a:rPr lang="zh-CN" altLang="en-US" sz="2000" b="1">
                <a:solidFill>
                  <a:srgbClr val="006600"/>
                </a:solidFill>
                <a:cs typeface="Verdana" panose="020B0604030504040204" pitchFamily="34" charset="0"/>
              </a:rPr>
              <a:t>逐一加入 </a:t>
            </a:r>
            <a:r>
              <a:rPr lang="en-US" altLang="zh-CN" sz="2000" b="1">
                <a:solidFill>
                  <a:srgbClr val="006600"/>
                </a:solidFill>
                <a:cs typeface="Verdana" panose="020B0604030504040204" pitchFamily="34" charset="0"/>
              </a:rPr>
              <a:t>n-1 </a:t>
            </a:r>
            <a:r>
              <a:rPr lang="zh-CN" altLang="en-US" sz="2000" b="1">
                <a:solidFill>
                  <a:srgbClr val="006600"/>
                </a:solidFill>
                <a:cs typeface="Verdana" panose="020B0604030504040204" pitchFamily="34" charset="0"/>
              </a:rPr>
              <a:t>条边</a:t>
            </a:r>
          </a:p>
          <a:p>
            <a:pPr marL="0" indent="0">
              <a:lnSpc>
                <a:spcPct val="120000"/>
              </a:lnSpc>
              <a:buNone/>
            </a:pPr>
            <a:r>
              <a:rPr lang="zh-CN" altLang="en-US" sz="2000" b="1">
                <a:latin typeface="Verdana" panose="020B0604030504040204" pitchFamily="34" charset="0"/>
                <a:cs typeface="Verdana" panose="020B0604030504040204" pitchFamily="34" charset="0"/>
              </a:rPr>
              <a:t>        </a:t>
            </a:r>
            <a:r>
              <a:rPr lang="en-US" altLang="zh-CN" sz="2000" b="1">
                <a:latin typeface="Verdana" panose="020B0604030504040204" pitchFamily="34" charset="0"/>
                <a:ea typeface="Verdana" panose="020B0604030504040204" pitchFamily="34" charset="0"/>
                <a:cs typeface="Verdana" panose="020B0604030504040204" pitchFamily="34" charset="0"/>
              </a:rPr>
              <a:t>min = </a:t>
            </a:r>
            <a:r>
              <a:rPr lang="en-US" altLang="zh-CN" sz="2000" b="1">
                <a:solidFill>
                  <a:srgbClr val="C00000"/>
                </a:solidFill>
                <a:latin typeface="Verdana" panose="020B0604030504040204" pitchFamily="34" charset="0"/>
                <a:ea typeface="Verdana" panose="020B0604030504040204" pitchFamily="34" charset="0"/>
                <a:cs typeface="Verdana" panose="020B0604030504040204" pitchFamily="34" charset="0"/>
              </a:rPr>
              <a:t>INT_MAX</a:t>
            </a:r>
            <a:r>
              <a:rPr lang="en-US" altLang="zh-CN" sz="2000" b="1">
                <a:latin typeface="Verdana" panose="020B0604030504040204" pitchFamily="34" charset="0"/>
                <a:ea typeface="Verdana" panose="020B0604030504040204" pitchFamily="34" charset="0"/>
                <a:cs typeface="Verdana" panose="020B0604030504040204" pitchFamily="34" charset="0"/>
              </a:rPr>
              <a:t>;</a:t>
            </a:r>
          </a:p>
          <a:p>
            <a:pPr marL="0" indent="0">
              <a:lnSpc>
                <a:spcPct val="12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for(i = 0; i &lt; G-&gt;ne; ++i){   </a:t>
            </a:r>
            <a:r>
              <a:rPr lang="en-US" altLang="zh-CN" sz="2000" b="1">
                <a:solidFill>
                  <a:srgbClr val="006600"/>
                </a:solidFill>
                <a:cs typeface="Verdana" panose="020B0604030504040204" pitchFamily="34" charset="0"/>
              </a:rPr>
              <a:t>// </a:t>
            </a:r>
            <a:r>
              <a:rPr lang="zh-CN" altLang="en-US" sz="2000" b="1">
                <a:solidFill>
                  <a:srgbClr val="006600"/>
                </a:solidFill>
                <a:cs typeface="Verdana" panose="020B0604030504040204" pitchFamily="34" charset="0"/>
              </a:rPr>
              <a:t>选取未访问过的最小权边</a:t>
            </a:r>
          </a:p>
          <a:p>
            <a:pPr marL="0" indent="0">
              <a:lnSpc>
                <a:spcPct val="120000"/>
              </a:lnSpc>
              <a:buNone/>
            </a:pPr>
            <a:r>
              <a:rPr lang="zh-CN" altLang="en-US" sz="2000" b="1">
                <a:latin typeface="Verdana" panose="020B0604030504040204" pitchFamily="34" charset="0"/>
                <a:cs typeface="Verdana" panose="020B0604030504040204" pitchFamily="34" charset="0"/>
              </a:rPr>
              <a:t>            </a:t>
            </a:r>
            <a:r>
              <a:rPr lang="en-US" altLang="zh-CN" sz="2000" b="1">
                <a:latin typeface="Verdana" panose="020B0604030504040204" pitchFamily="34" charset="0"/>
                <a:ea typeface="Verdana" panose="020B0604030504040204" pitchFamily="34" charset="0"/>
                <a:cs typeface="Verdana" panose="020B0604030504040204" pitchFamily="34" charset="0"/>
              </a:rPr>
              <a:t>if( G-&gt;pe[i].cost &lt; min &amp;&amp; G-&gt;pe[i].flag == 0){ </a:t>
            </a:r>
          </a:p>
          <a:p>
            <a:pPr marL="0" indent="0">
              <a:lnSpc>
                <a:spcPct val="12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min = G-&gt;pe[i].cost; idx = i; } }</a:t>
            </a:r>
          </a:p>
          <a:p>
            <a:pPr marL="0" indent="0">
              <a:lnSpc>
                <a:spcPct val="12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a:t>
            </a:r>
            <a:r>
              <a:rPr lang="en-US" altLang="zh-CN" sz="2000" b="1">
                <a:solidFill>
                  <a:srgbClr val="3333FF"/>
                </a:solidFill>
                <a:latin typeface="Verdana" panose="020B0604030504040204" pitchFamily="34" charset="0"/>
                <a:ea typeface="Verdana" panose="020B0604030504040204" pitchFamily="34" charset="0"/>
                <a:cs typeface="Verdana" panose="020B0604030504040204" pitchFamily="34" charset="0"/>
              </a:rPr>
              <a:t>m</a:t>
            </a:r>
            <a:r>
              <a:rPr lang="en-US" altLang="zh-CN" sz="2000" b="1">
                <a:latin typeface="Verdana" panose="020B0604030504040204" pitchFamily="34" charset="0"/>
                <a:ea typeface="Verdana" panose="020B0604030504040204" pitchFamily="34" charset="0"/>
                <a:cs typeface="Verdana" panose="020B0604030504040204" pitchFamily="34" charset="0"/>
              </a:rPr>
              <a:t> = G-&gt;pe[idx].vh; </a:t>
            </a:r>
            <a:r>
              <a:rPr lang="en-US" altLang="zh-CN" sz="2000" b="1">
                <a:solidFill>
                  <a:srgbClr val="3333FF"/>
                </a:solidFill>
                <a:latin typeface="Verdana" panose="020B0604030504040204" pitchFamily="34" charset="0"/>
                <a:ea typeface="Verdana" panose="020B0604030504040204" pitchFamily="34" charset="0"/>
                <a:cs typeface="Verdana" panose="020B0604030504040204" pitchFamily="34" charset="0"/>
              </a:rPr>
              <a:t>n</a:t>
            </a:r>
            <a:r>
              <a:rPr lang="en-US" altLang="zh-CN" sz="2000" b="1">
                <a:latin typeface="Verdana" panose="020B0604030504040204" pitchFamily="34" charset="0"/>
                <a:ea typeface="Verdana" panose="020B0604030504040204" pitchFamily="34" charset="0"/>
                <a:cs typeface="Verdana" panose="020B0604030504040204" pitchFamily="34" charset="0"/>
              </a:rPr>
              <a:t> = G-&gt;pe[idx].vt;</a:t>
            </a:r>
          </a:p>
          <a:p>
            <a:pPr marL="0" indent="0">
              <a:lnSpc>
                <a:spcPct val="12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if ( G-&gt;pv[</a:t>
            </a:r>
            <a:r>
              <a:rPr lang="en-US" altLang="zh-CN" sz="2000" b="1">
                <a:solidFill>
                  <a:srgbClr val="3333FF"/>
                </a:solidFill>
                <a:latin typeface="Verdana" panose="020B0604030504040204" pitchFamily="34" charset="0"/>
                <a:ea typeface="Verdana" panose="020B0604030504040204" pitchFamily="34" charset="0"/>
                <a:cs typeface="Verdana" panose="020B0604030504040204" pitchFamily="34" charset="0"/>
              </a:rPr>
              <a:t>m</a:t>
            </a:r>
            <a:r>
              <a:rPr lang="en-US" altLang="zh-CN" sz="2000" b="1">
                <a:latin typeface="Verdana" panose="020B0604030504040204" pitchFamily="34" charset="0"/>
                <a:ea typeface="Verdana" panose="020B0604030504040204" pitchFamily="34" charset="0"/>
                <a:cs typeface="Verdana" panose="020B0604030504040204" pitchFamily="34" charset="0"/>
              </a:rPr>
              <a:t>].gno != G-&gt;pv[</a:t>
            </a:r>
            <a:r>
              <a:rPr lang="en-US" altLang="zh-CN" sz="2000" b="1">
                <a:solidFill>
                  <a:srgbClr val="3333FF"/>
                </a:solidFill>
                <a:latin typeface="Verdana" panose="020B0604030504040204" pitchFamily="34" charset="0"/>
                <a:ea typeface="Verdana" panose="020B0604030504040204" pitchFamily="34" charset="0"/>
                <a:cs typeface="Verdana" panose="020B0604030504040204" pitchFamily="34" charset="0"/>
              </a:rPr>
              <a:t>n</a:t>
            </a:r>
            <a:r>
              <a:rPr lang="en-US" altLang="zh-CN" sz="2000" b="1">
                <a:latin typeface="Verdana" panose="020B0604030504040204" pitchFamily="34" charset="0"/>
                <a:ea typeface="Verdana" panose="020B0604030504040204" pitchFamily="34" charset="0"/>
                <a:cs typeface="Verdana" panose="020B0604030504040204" pitchFamily="34" charset="0"/>
              </a:rPr>
              <a:t>].gno)</a:t>
            </a:r>
            <a:r>
              <a:rPr lang="en-US" altLang="zh-CN" sz="2000" b="1">
                <a:solidFill>
                  <a:srgbClr val="FF0000"/>
                </a:solidFill>
                <a:latin typeface="Verdana" panose="020B0604030504040204" pitchFamily="34" charset="0"/>
                <a:ea typeface="Verdana" panose="020B0604030504040204" pitchFamily="34" charset="0"/>
                <a:cs typeface="Verdana" panose="020B0604030504040204" pitchFamily="34" charset="0"/>
              </a:rPr>
              <a:t>{</a:t>
            </a:r>
          </a:p>
          <a:p>
            <a:pPr marL="0" indent="0">
              <a:lnSpc>
                <a:spcPct val="12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G-&gt;pe[idx].flag = 1;  count++; g = G-&gt;pv[</a:t>
            </a:r>
            <a:r>
              <a:rPr lang="en-US" altLang="zh-CN" sz="2000" b="1">
                <a:solidFill>
                  <a:srgbClr val="3333FF"/>
                </a:solidFill>
                <a:latin typeface="Verdana" panose="020B0604030504040204" pitchFamily="34" charset="0"/>
                <a:ea typeface="Verdana" panose="020B0604030504040204" pitchFamily="34" charset="0"/>
                <a:cs typeface="Verdana" panose="020B0604030504040204" pitchFamily="34" charset="0"/>
              </a:rPr>
              <a:t>n</a:t>
            </a:r>
            <a:r>
              <a:rPr lang="en-US" altLang="zh-CN" sz="2000" b="1">
                <a:latin typeface="Verdana" panose="020B0604030504040204" pitchFamily="34" charset="0"/>
                <a:ea typeface="Verdana" panose="020B0604030504040204" pitchFamily="34" charset="0"/>
                <a:cs typeface="Verdana" panose="020B0604030504040204" pitchFamily="34" charset="0"/>
              </a:rPr>
              <a:t>].gno;</a:t>
            </a:r>
          </a:p>
          <a:p>
            <a:pPr marL="0" indent="0">
              <a:lnSpc>
                <a:spcPct val="12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for(i = 1; i &lt;= G-&gt;nv; ++i){</a:t>
            </a:r>
          </a:p>
          <a:p>
            <a:pPr marL="0" indent="0">
              <a:lnSpc>
                <a:spcPct val="12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if(G-&gt;pv[i].gno == g)</a:t>
            </a:r>
          </a:p>
          <a:p>
            <a:pPr marL="0" indent="0">
              <a:lnSpc>
                <a:spcPct val="12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G-&gt;pv[i].gno = G-&gt;pv[</a:t>
            </a:r>
            <a:r>
              <a:rPr lang="en-US" altLang="zh-CN" sz="2000" b="1">
                <a:solidFill>
                  <a:srgbClr val="3333FF"/>
                </a:solidFill>
                <a:latin typeface="Verdana" panose="020B0604030504040204" pitchFamily="34" charset="0"/>
                <a:ea typeface="Verdana" panose="020B0604030504040204" pitchFamily="34" charset="0"/>
                <a:cs typeface="Verdana" panose="020B0604030504040204" pitchFamily="34" charset="0"/>
              </a:rPr>
              <a:t>m</a:t>
            </a:r>
            <a:r>
              <a:rPr lang="en-US" altLang="zh-CN" sz="2000" b="1">
                <a:latin typeface="Verdana" panose="020B0604030504040204" pitchFamily="34" charset="0"/>
                <a:ea typeface="Verdana" panose="020B0604030504040204" pitchFamily="34" charset="0"/>
                <a:cs typeface="Verdana" panose="020B0604030504040204" pitchFamily="34" charset="0"/>
              </a:rPr>
              <a:t>].gno;</a:t>
            </a:r>
          </a:p>
          <a:p>
            <a:pPr marL="0" indent="0">
              <a:lnSpc>
                <a:spcPct val="12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 </a:t>
            </a:r>
            <a:r>
              <a:rPr lang="en-US" altLang="zh-CN" sz="2000" b="1">
                <a:solidFill>
                  <a:srgbClr val="FF0000"/>
                </a:solidFill>
                <a:latin typeface="Verdana" panose="020B0604030504040204" pitchFamily="34" charset="0"/>
                <a:ea typeface="Verdana" panose="020B0604030504040204" pitchFamily="34" charset="0"/>
                <a:cs typeface="Verdana" panose="020B0604030504040204" pitchFamily="34" charset="0"/>
              </a:rPr>
              <a:t>}</a:t>
            </a:r>
          </a:p>
          <a:p>
            <a:pPr marL="0" indent="0">
              <a:lnSpc>
                <a:spcPct val="12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else G-&gt;pe[idx].flag = -1;</a:t>
            </a:r>
          </a:p>
          <a:p>
            <a:pPr marL="0" indent="0">
              <a:lnSpc>
                <a:spcPct val="120000"/>
              </a:lnSpc>
              <a:buNone/>
            </a:pPr>
            <a:r>
              <a:rPr lang="en-US" altLang="zh-CN" sz="2000" b="1">
                <a:latin typeface="Verdana" panose="020B0604030504040204" pitchFamily="34" charset="0"/>
                <a:ea typeface="Verdana" panose="020B0604030504040204" pitchFamily="34" charset="0"/>
                <a:cs typeface="Verdana" panose="020B0604030504040204" pitchFamily="34" charset="0"/>
              </a:rPr>
              <a:t>    }</a:t>
            </a:r>
            <a:r>
              <a:rPr lang="en-US" altLang="zh-CN" sz="2000" b="1">
                <a:solidFill>
                  <a:srgbClr val="FF33CC"/>
                </a:solidFill>
                <a:latin typeface="Verdana" panose="020B0604030504040204" pitchFamily="34" charset="0"/>
                <a:ea typeface="Verdana" panose="020B0604030504040204" pitchFamily="34" charset="0"/>
                <a:cs typeface="Verdana" panose="020B0604030504040204" pitchFamily="34" charset="0"/>
              </a:rPr>
              <a:t>}</a:t>
            </a:r>
            <a:endParaRPr lang="zh-CN" altLang="en-US" sz="2000" b="1">
              <a:solidFill>
                <a:srgbClr val="FF33CC"/>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 Box 3"/>
          <p:cNvSpPr txBox="1">
            <a:spLocks noChangeArrowheads="1"/>
          </p:cNvSpPr>
          <p:nvPr/>
        </p:nvSpPr>
        <p:spPr bwMode="auto">
          <a:xfrm>
            <a:off x="3959932" y="6219201"/>
            <a:ext cx="3219223" cy="590261"/>
          </a:xfrm>
          <a:prstGeom prst="rect">
            <a:avLst/>
          </a:prstGeom>
          <a:noFill/>
          <a:ln w="38100" algn="ctr">
            <a:noFill/>
            <a:miter lim="800000"/>
            <a:headEnd/>
            <a:tailEnd/>
          </a:ln>
          <a:effectLst/>
          <a:extLst/>
        </p:spPr>
        <p:txBody>
          <a:bodyPr/>
          <a:lstStyle/>
          <a:p>
            <a:pPr algn="ctr">
              <a:lnSpc>
                <a:spcPct val="120000"/>
              </a:lnSpc>
            </a:pPr>
            <a:r>
              <a:rPr lang="zh-CN" altLang="en-US" sz="2400" b="1" dirty="0">
                <a:solidFill>
                  <a:schemeClr val="bg2">
                    <a:lumMod val="10000"/>
                  </a:schemeClr>
                </a:solidFill>
                <a:latin typeface="微软雅黑" panose="020B0503020204020204" pitchFamily="34" charset="-122"/>
                <a:ea typeface="微软雅黑" panose="020B0503020204020204" pitchFamily="34" charset="-122"/>
              </a:rPr>
              <a:t>算法的时间复杂度？</a:t>
            </a:r>
          </a:p>
        </p:txBody>
      </p:sp>
      <p:sp>
        <p:nvSpPr>
          <p:cNvPr id="5" name="Text Box 3"/>
          <p:cNvSpPr txBox="1">
            <a:spLocks noChangeArrowheads="1"/>
          </p:cNvSpPr>
          <p:nvPr/>
        </p:nvSpPr>
        <p:spPr bwMode="auto">
          <a:xfrm>
            <a:off x="6813420" y="6201308"/>
            <a:ext cx="2164027" cy="557649"/>
          </a:xfrm>
          <a:prstGeom prst="rect">
            <a:avLst/>
          </a:prstGeom>
          <a:noFill/>
          <a:ln w="38100" algn="ctr">
            <a:noFill/>
            <a:miter lim="800000"/>
            <a:headEnd/>
            <a:tailEnd/>
          </a:ln>
          <a:effectLst/>
          <a:extLst/>
        </p:spPr>
        <p:txBody>
          <a:bodyPr/>
          <a:lstStyle/>
          <a:p>
            <a:pPr algn="ctr">
              <a:lnSpc>
                <a:spcPct val="120000"/>
              </a:lnSpc>
            </a:pPr>
            <a:r>
              <a:rPr lang="en-US" altLang="zh-CN" sz="28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O(</a:t>
            </a:r>
            <a:r>
              <a:rPr lang="en-US" altLang="zh-CN" sz="2800" b="1">
                <a:solidFill>
                  <a:srgbClr val="C00000"/>
                </a:solidFill>
                <a:latin typeface="Verdana" panose="020B0604030504040204" pitchFamily="34" charset="0"/>
                <a:ea typeface="Verdana" panose="020B0604030504040204" pitchFamily="34" charset="0"/>
                <a:cs typeface="Verdana" panose="020B0604030504040204" pitchFamily="34" charset="0"/>
              </a:rPr>
              <a:t>nv</a:t>
            </a:r>
            <a:r>
              <a:rPr lang="en-US" altLang="zh-CN" sz="2800" b="1">
                <a:latin typeface="Verdana" panose="020B0604030504040204" pitchFamily="34" charset="0"/>
                <a:ea typeface="Verdana" panose="020B0604030504040204" pitchFamily="34" charset="0"/>
                <a:cs typeface="Verdana" panose="020B0604030504040204" pitchFamily="34" charset="0"/>
              </a:rPr>
              <a:t>×</a:t>
            </a:r>
            <a:r>
              <a:rPr lang="en-US" altLang="zh-CN" sz="2800" b="1">
                <a:solidFill>
                  <a:srgbClr val="C00000"/>
                </a:solidFill>
                <a:latin typeface="Verdana" panose="020B0604030504040204" pitchFamily="34" charset="0"/>
                <a:ea typeface="Verdana" panose="020B0604030504040204" pitchFamily="34" charset="0"/>
                <a:cs typeface="Verdana" panose="020B0604030504040204" pitchFamily="34" charset="0"/>
              </a:rPr>
              <a:t>ne</a:t>
            </a:r>
            <a:r>
              <a:rPr lang="en-US" altLang="zh-CN" sz="2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t>
            </a:r>
            <a:endParaRPr lang="zh-CN" altLang="en-US" sz="2800" b="1" dirty="0">
              <a:solidFill>
                <a:schemeClr val="bg2">
                  <a:lumMod val="10000"/>
                </a:schemeClr>
              </a:solidFill>
              <a:latin typeface="Verdana" panose="020B0604030504040204" pitchFamily="34" charset="0"/>
              <a:cs typeface="Verdana" panose="020B0604030504040204" pitchFamily="34" charset="0"/>
            </a:endParaRPr>
          </a:p>
        </p:txBody>
      </p:sp>
      <p:sp>
        <p:nvSpPr>
          <p:cNvPr id="6" name="Text Box 3"/>
          <p:cNvSpPr txBox="1">
            <a:spLocks noChangeArrowheads="1"/>
          </p:cNvSpPr>
          <p:nvPr/>
        </p:nvSpPr>
        <p:spPr bwMode="auto">
          <a:xfrm>
            <a:off x="3080856" y="5445224"/>
            <a:ext cx="5955640" cy="649287"/>
          </a:xfrm>
          <a:prstGeom prst="rect">
            <a:avLst/>
          </a:prstGeom>
          <a:noFill/>
          <a:ln w="38100" algn="ctr">
            <a:noFill/>
            <a:miter lim="800000"/>
            <a:headEnd/>
            <a:tailEnd/>
          </a:ln>
          <a:effectLst/>
          <a:extLst/>
        </p:spPr>
        <p:txBody>
          <a:bodyPr/>
          <a:lstStyle/>
          <a:p>
            <a:pPr lvl="0" algn="ctr">
              <a:lnSpc>
                <a:spcPct val="120000"/>
              </a:lnSpc>
            </a:pPr>
            <a:r>
              <a:rPr lang="zh-CN" altLang="en-US" sz="2400" b="1">
                <a:solidFill>
                  <a:srgbClr val="FF0000"/>
                </a:solidFill>
                <a:latin typeface="微软雅黑" pitchFamily="34" charset="-122"/>
                <a:ea typeface="微软雅黑" panose="020B0503020204020204" pitchFamily="34" charset="-122"/>
              </a:rPr>
              <a:t>改进：对边</a:t>
            </a:r>
            <a:r>
              <a:rPr lang="zh-CN" altLang="en-US" sz="2400" b="1" dirty="0">
                <a:solidFill>
                  <a:srgbClr val="FF0000"/>
                </a:solidFill>
                <a:latin typeface="微软雅黑" pitchFamily="34" charset="-122"/>
                <a:ea typeface="微软雅黑" panose="020B0503020204020204" pitchFamily="34" charset="-122"/>
              </a:rPr>
              <a:t>按权重进行</a:t>
            </a:r>
            <a:r>
              <a:rPr lang="zh-CN" altLang="en-US" sz="2400" b="1">
                <a:solidFill>
                  <a:srgbClr val="FF0000"/>
                </a:solidFill>
                <a:latin typeface="微软雅黑" pitchFamily="34" charset="-122"/>
                <a:ea typeface="微软雅黑" panose="020B0503020204020204" pitchFamily="34" charset="-122"/>
              </a:rPr>
              <a:t>排序 </a:t>
            </a:r>
            <a:r>
              <a:rPr lang="en-US" altLang="zh-CN" sz="2800" b="1">
                <a:solidFill>
                  <a:srgbClr val="DDDDDD">
                    <a:lumMod val="10000"/>
                  </a:srgbClr>
                </a:solidFill>
                <a:latin typeface="Verdana"/>
              </a:rPr>
              <a:t>O(</a:t>
            </a:r>
            <a:r>
              <a:rPr lang="en-US" altLang="zh-CN" sz="2800" b="1">
                <a:solidFill>
                  <a:srgbClr val="FF0000"/>
                </a:solidFill>
                <a:latin typeface="Verdana"/>
              </a:rPr>
              <a:t>e</a:t>
            </a:r>
            <a:r>
              <a:rPr lang="en-US" altLang="zh-CN" sz="2800" b="1">
                <a:latin typeface="微软雅黑" panose="020B0503020204020204" pitchFamily="34" charset="-122"/>
                <a:ea typeface="微软雅黑" panose="020B0503020204020204" pitchFamily="34" charset="-122"/>
              </a:rPr>
              <a:t>log</a:t>
            </a:r>
            <a:r>
              <a:rPr lang="en-US" altLang="zh-CN" sz="2800" b="1">
                <a:solidFill>
                  <a:srgbClr val="FF0000"/>
                </a:solidFill>
                <a:latin typeface="Verdana"/>
              </a:rPr>
              <a:t>e</a:t>
            </a:r>
            <a:r>
              <a:rPr lang="en-US" altLang="zh-CN" sz="2800" b="1" dirty="0">
                <a:solidFill>
                  <a:srgbClr val="DDDDDD">
                    <a:lumMod val="10000"/>
                  </a:srgbClr>
                </a:solidFill>
                <a:latin typeface="Verdana"/>
              </a:rPr>
              <a:t>)</a:t>
            </a:r>
            <a:endParaRPr lang="zh-CN" altLang="en-US" sz="2400" b="1" dirty="0">
              <a:solidFill>
                <a:schemeClr val="bg2">
                  <a:lumMod val="10000"/>
                </a:schemeClr>
              </a:solidFill>
              <a:latin typeface="微软雅黑" pitchFamily="34" charset="-122"/>
              <a:ea typeface="微软雅黑" panose="020B0503020204020204" pitchFamily="34" charset="-122"/>
            </a:endParaRPr>
          </a:p>
        </p:txBody>
      </p:sp>
    </p:spTree>
    <p:extLst>
      <p:ext uri="{BB962C8B-B14F-4D97-AF65-F5344CB8AC3E}">
        <p14:creationId xmlns:p14="http://schemas.microsoft.com/office/powerpoint/2010/main" val="410154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wipe(left)">
                                      <p:cBhvr>
                                        <p:cTn id="10" dur="500"/>
                                        <p:tgtEl>
                                          <p:spTgt spid="3">
                                            <p:txEl>
                                              <p:pRg st="15" end="15"/>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left)">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left)">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left)">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left)">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wipe(left)">
                                      <p:cBhvr>
                                        <p:cTn id="48" dur="500"/>
                                        <p:tgtEl>
                                          <p:spTgt spid="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wipe(left)">
                                      <p:cBhvr>
                                        <p:cTn id="53" dur="500"/>
                                        <p:tgtEl>
                                          <p:spTgt spid="3">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wipe(left)">
                                      <p:cBhvr>
                                        <p:cTn id="58" dur="500"/>
                                        <p:tgtEl>
                                          <p:spTgt spid="3">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wipe(left)">
                                      <p:cBhvr>
                                        <p:cTn id="63" dur="500"/>
                                        <p:tgtEl>
                                          <p:spTgt spid="3">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3">
                                            <p:txEl>
                                              <p:pRg st="12" end="12"/>
                                            </p:txEl>
                                          </p:spTgt>
                                        </p:tgtEl>
                                        <p:attrNameLst>
                                          <p:attrName>style.visibility</p:attrName>
                                        </p:attrNameLst>
                                      </p:cBhvr>
                                      <p:to>
                                        <p:strVal val="visible"/>
                                      </p:to>
                                    </p:set>
                                    <p:animEffect transition="in" filter="wipe(left)">
                                      <p:cBhvr>
                                        <p:cTn id="68" dur="500"/>
                                        <p:tgtEl>
                                          <p:spTgt spid="3">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Effect transition="in" filter="wipe(left)">
                                      <p:cBhvr>
                                        <p:cTn id="73" dur="500"/>
                                        <p:tgtEl>
                                          <p:spTgt spid="3">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
                                            <p:txEl>
                                              <p:pRg st="14" end="14"/>
                                            </p:txEl>
                                          </p:spTgt>
                                        </p:tgtEl>
                                        <p:attrNameLst>
                                          <p:attrName>style.visibility</p:attrName>
                                        </p:attrNameLst>
                                      </p:cBhvr>
                                      <p:to>
                                        <p:strVal val="visible"/>
                                      </p:to>
                                    </p:set>
                                    <p:animEffect transition="in" filter="wipe(left)">
                                      <p:cBhvr>
                                        <p:cTn id="78" dur="500"/>
                                        <p:tgtEl>
                                          <p:spTgt spid="3">
                                            <p:txEl>
                                              <p:pRg st="14" end="14"/>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left)">
                                      <p:cBhvr>
                                        <p:cTn id="83" dur="500"/>
                                        <p:tgtEl>
                                          <p:spTgt spid="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5"/>
                                        </p:tgtEl>
                                        <p:attrNameLst>
                                          <p:attrName>style.visibility</p:attrName>
                                        </p:attrNameLst>
                                      </p:cBhvr>
                                      <p:to>
                                        <p:strVal val="visible"/>
                                      </p:to>
                                    </p:set>
                                    <p:animEffect transition="in" filter="wipe(left)">
                                      <p:cBhvr>
                                        <p:cTn id="88" dur="500"/>
                                        <p:tgtEl>
                                          <p:spTgt spid="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6"/>
                                        </p:tgtEl>
                                        <p:attrNameLst>
                                          <p:attrName>style.visibility</p:attrName>
                                        </p:attrNameLst>
                                      </p:cBhvr>
                                      <p:to>
                                        <p:strVal val="visible"/>
                                      </p:to>
                                    </p:set>
                                    <p:animEffect transition="in" filter="wipe(left)">
                                      <p:cBhvr>
                                        <p:cTn id="9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kern="0">
                <a:solidFill>
                  <a:schemeClr val="bg2">
                    <a:lumMod val="10000"/>
                  </a:schemeClr>
                </a:solidFill>
              </a:rPr>
              <a:t>普里姆和克鲁斯卡尔最小生成树算法比较</a:t>
            </a:r>
            <a:endParaRPr lang="zh-CN" altLang="en-US"/>
          </a:p>
        </p:txBody>
      </p:sp>
      <p:graphicFrame>
        <p:nvGraphicFramePr>
          <p:cNvPr id="786618" name="Group 186"/>
          <p:cNvGraphicFramePr>
            <a:graphicFrameLocks noGrp="1"/>
          </p:cNvGraphicFramePr>
          <p:nvPr>
            <p:ph idx="1"/>
            <p:extLst>
              <p:ext uri="{D42A27DB-BD31-4B8C-83A1-F6EECF244321}">
                <p14:modId xmlns:p14="http://schemas.microsoft.com/office/powerpoint/2010/main" val="726275898"/>
              </p:ext>
            </p:extLst>
          </p:nvPr>
        </p:nvGraphicFramePr>
        <p:xfrm>
          <a:off x="0" y="1196752"/>
          <a:ext cx="9144000" cy="4895852"/>
        </p:xfrm>
        <a:graphic>
          <a:graphicData uri="http://schemas.openxmlformats.org/drawingml/2006/table">
            <a:tbl>
              <a:tblPr/>
              <a:tblGrid>
                <a:gridCol w="4603914">
                  <a:extLst>
                    <a:ext uri="{9D8B030D-6E8A-4147-A177-3AD203B41FA5}">
                      <a16:colId xmlns:a16="http://schemas.microsoft.com/office/drawing/2014/main" val="20000"/>
                    </a:ext>
                  </a:extLst>
                </a:gridCol>
                <a:gridCol w="4540086">
                  <a:extLst>
                    <a:ext uri="{9D8B030D-6E8A-4147-A177-3AD203B41FA5}">
                      <a16:colId xmlns:a16="http://schemas.microsoft.com/office/drawing/2014/main" val="20001"/>
                    </a:ext>
                  </a:extLst>
                </a:gridCol>
              </a:tblGrid>
              <a:tr h="773113">
                <a:tc>
                  <a:txBody>
                    <a:bodyPr/>
                    <a:lstStyle>
                      <a:lvl1pPr eaLnBrk="0" hangingPunct="0">
                        <a:spcBef>
                          <a:spcPct val="20000"/>
                        </a:spcBef>
                        <a:defRPr sz="2800">
                          <a:solidFill>
                            <a:schemeClr val="tx1"/>
                          </a:solidFill>
                          <a:latin typeface="Arial" charset="0"/>
                          <a:ea typeface="宋体" charset="-122"/>
                        </a:defRPr>
                      </a:lvl1pPr>
                      <a:lvl2pPr eaLnBrk="0" hangingPunct="0">
                        <a:spcBef>
                          <a:spcPct val="20000"/>
                        </a:spcBef>
                        <a:defRPr sz="2400">
                          <a:solidFill>
                            <a:schemeClr val="tx1"/>
                          </a:solidFill>
                          <a:latin typeface="Arial" charset="0"/>
                          <a:ea typeface="宋体" charset="-122"/>
                        </a:defRPr>
                      </a:lvl2pPr>
                      <a:lvl3pPr eaLnBrk="0" hangingPunct="0">
                        <a:spcBef>
                          <a:spcPct val="20000"/>
                        </a:spcBef>
                        <a:defRPr sz="2000">
                          <a:solidFill>
                            <a:schemeClr val="tx1"/>
                          </a:solidFill>
                          <a:latin typeface="Arial" charset="0"/>
                          <a:ea typeface="宋体" charset="-122"/>
                        </a:defRPr>
                      </a:lvl3pPr>
                      <a:lvl4pPr eaLnBrk="0" hangingPunct="0">
                        <a:spcBef>
                          <a:spcPct val="20000"/>
                        </a:spcBef>
                        <a:defRPr>
                          <a:solidFill>
                            <a:schemeClr val="tx1"/>
                          </a:solidFill>
                          <a:latin typeface="Arial" charset="0"/>
                          <a:ea typeface="宋体" charset="-122"/>
                        </a:defRPr>
                      </a:lvl4pPr>
                      <a:lvl5pPr eaLnBrk="0" hangingPunct="0">
                        <a:spcBef>
                          <a:spcPct val="20000"/>
                        </a:spcBef>
                        <a:defRPr>
                          <a:solidFill>
                            <a:schemeClr val="tx1"/>
                          </a:solidFill>
                          <a:latin typeface="Arial" charset="0"/>
                          <a:ea typeface="宋体" charset="-122"/>
                        </a:defRPr>
                      </a:lvl5pPr>
                      <a:lvl6pPr eaLnBrk="0" fontAlgn="base" hangingPunct="0">
                        <a:spcBef>
                          <a:spcPct val="20000"/>
                        </a:spcBef>
                        <a:spcAft>
                          <a:spcPct val="0"/>
                        </a:spcAft>
                        <a:defRPr>
                          <a:solidFill>
                            <a:schemeClr val="tx1"/>
                          </a:solidFill>
                          <a:latin typeface="Arial" charset="0"/>
                          <a:ea typeface="宋体" charset="-122"/>
                        </a:defRPr>
                      </a:lvl6pPr>
                      <a:lvl7pPr eaLnBrk="0" fontAlgn="base" hangingPunct="0">
                        <a:spcBef>
                          <a:spcPct val="20000"/>
                        </a:spcBef>
                        <a:spcAft>
                          <a:spcPct val="0"/>
                        </a:spcAft>
                        <a:defRPr>
                          <a:solidFill>
                            <a:schemeClr val="tx1"/>
                          </a:solidFill>
                          <a:latin typeface="Arial" charset="0"/>
                          <a:ea typeface="宋体" charset="-122"/>
                        </a:defRPr>
                      </a:lvl7pPr>
                      <a:lvl8pPr eaLnBrk="0" fontAlgn="base" hangingPunct="0">
                        <a:spcBef>
                          <a:spcPct val="20000"/>
                        </a:spcBef>
                        <a:spcAft>
                          <a:spcPct val="0"/>
                        </a:spcAft>
                        <a:defRPr>
                          <a:solidFill>
                            <a:schemeClr val="tx1"/>
                          </a:solidFill>
                          <a:latin typeface="Arial" charset="0"/>
                          <a:ea typeface="宋体" charset="-122"/>
                        </a:defRPr>
                      </a:lvl8pPr>
                      <a:lvl9pPr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60000"/>
                        </a:lnSpc>
                        <a:spcBef>
                          <a:spcPct val="50000"/>
                        </a:spcBef>
                        <a:spcAft>
                          <a:spcPct val="0"/>
                        </a:spcAft>
                        <a:buClrTx/>
                        <a:buSzTx/>
                        <a:buFontTx/>
                        <a:buNone/>
                        <a:tabLst/>
                      </a:pPr>
                      <a:r>
                        <a:rPr kumimoji="0" lang="zh-CN" altLang="en-US" sz="2200" b="1" i="0" u="none" strike="noStrike" cap="none" normalizeH="0" baseline="0" dirty="0">
                          <a:ln>
                            <a:noFill/>
                          </a:ln>
                          <a:solidFill>
                            <a:schemeClr val="bg2">
                              <a:lumMod val="10000"/>
                            </a:schemeClr>
                          </a:solidFill>
                          <a:effectLst/>
                          <a:latin typeface="微软雅黑" pitchFamily="34" charset="-122"/>
                          <a:ea typeface="微软雅黑" pitchFamily="34" charset="-122"/>
                        </a:rPr>
                        <a:t>普里姆最小生成树算法</a:t>
                      </a:r>
                    </a:p>
                  </a:txBody>
                  <a:tcPr marL="96748" marR="9674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charset="-122"/>
                        </a:defRPr>
                      </a:lvl1pPr>
                      <a:lvl2pPr eaLnBrk="0" hangingPunct="0">
                        <a:spcBef>
                          <a:spcPct val="20000"/>
                        </a:spcBef>
                        <a:defRPr sz="2400">
                          <a:solidFill>
                            <a:schemeClr val="tx1"/>
                          </a:solidFill>
                          <a:latin typeface="Arial" charset="0"/>
                          <a:ea typeface="宋体" charset="-122"/>
                        </a:defRPr>
                      </a:lvl2pPr>
                      <a:lvl3pPr eaLnBrk="0" hangingPunct="0">
                        <a:spcBef>
                          <a:spcPct val="20000"/>
                        </a:spcBef>
                        <a:defRPr sz="2000">
                          <a:solidFill>
                            <a:schemeClr val="tx1"/>
                          </a:solidFill>
                          <a:latin typeface="Arial" charset="0"/>
                          <a:ea typeface="宋体" charset="-122"/>
                        </a:defRPr>
                      </a:lvl3pPr>
                      <a:lvl4pPr eaLnBrk="0" hangingPunct="0">
                        <a:spcBef>
                          <a:spcPct val="20000"/>
                        </a:spcBef>
                        <a:defRPr>
                          <a:solidFill>
                            <a:schemeClr val="tx1"/>
                          </a:solidFill>
                          <a:latin typeface="Arial" charset="0"/>
                          <a:ea typeface="宋体" charset="-122"/>
                        </a:defRPr>
                      </a:lvl4pPr>
                      <a:lvl5pPr eaLnBrk="0" hangingPunct="0">
                        <a:spcBef>
                          <a:spcPct val="20000"/>
                        </a:spcBef>
                        <a:defRPr>
                          <a:solidFill>
                            <a:schemeClr val="tx1"/>
                          </a:solidFill>
                          <a:latin typeface="Arial" charset="0"/>
                          <a:ea typeface="宋体" charset="-122"/>
                        </a:defRPr>
                      </a:lvl5pPr>
                      <a:lvl6pPr eaLnBrk="0" fontAlgn="base" hangingPunct="0">
                        <a:spcBef>
                          <a:spcPct val="20000"/>
                        </a:spcBef>
                        <a:spcAft>
                          <a:spcPct val="0"/>
                        </a:spcAft>
                        <a:defRPr>
                          <a:solidFill>
                            <a:schemeClr val="tx1"/>
                          </a:solidFill>
                          <a:latin typeface="Arial" charset="0"/>
                          <a:ea typeface="宋体" charset="-122"/>
                        </a:defRPr>
                      </a:lvl6pPr>
                      <a:lvl7pPr eaLnBrk="0" fontAlgn="base" hangingPunct="0">
                        <a:spcBef>
                          <a:spcPct val="20000"/>
                        </a:spcBef>
                        <a:spcAft>
                          <a:spcPct val="0"/>
                        </a:spcAft>
                        <a:defRPr>
                          <a:solidFill>
                            <a:schemeClr val="tx1"/>
                          </a:solidFill>
                          <a:latin typeface="Arial" charset="0"/>
                          <a:ea typeface="宋体" charset="-122"/>
                        </a:defRPr>
                      </a:lvl7pPr>
                      <a:lvl8pPr eaLnBrk="0" fontAlgn="base" hangingPunct="0">
                        <a:spcBef>
                          <a:spcPct val="20000"/>
                        </a:spcBef>
                        <a:spcAft>
                          <a:spcPct val="0"/>
                        </a:spcAft>
                        <a:defRPr>
                          <a:solidFill>
                            <a:schemeClr val="tx1"/>
                          </a:solidFill>
                          <a:latin typeface="Arial" charset="0"/>
                          <a:ea typeface="宋体" charset="-122"/>
                        </a:defRPr>
                      </a:lvl8pPr>
                      <a:lvl9pPr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60000"/>
                        </a:lnSpc>
                        <a:spcBef>
                          <a:spcPct val="50000"/>
                        </a:spcBef>
                        <a:spcAft>
                          <a:spcPct val="0"/>
                        </a:spcAft>
                        <a:buClrTx/>
                        <a:buSzTx/>
                        <a:buFontTx/>
                        <a:buNone/>
                        <a:tabLst/>
                      </a:pPr>
                      <a:r>
                        <a:rPr kumimoji="0" lang="zh-CN" altLang="en-US" sz="2200" b="1" i="0" u="none" strike="noStrike" cap="none" normalizeH="0" baseline="0" dirty="0">
                          <a:ln>
                            <a:noFill/>
                          </a:ln>
                          <a:solidFill>
                            <a:schemeClr val="bg2">
                              <a:lumMod val="10000"/>
                            </a:schemeClr>
                          </a:solidFill>
                          <a:effectLst/>
                          <a:latin typeface="微软雅黑" pitchFamily="34" charset="-122"/>
                          <a:ea typeface="微软雅黑" pitchFamily="34" charset="-122"/>
                        </a:rPr>
                        <a:t>克鲁斯卡尔</a:t>
                      </a:r>
                      <a:r>
                        <a:rPr kumimoji="0" lang="zh-CN" altLang="zh-CN" sz="2200" b="1" i="0" u="none" strike="noStrike" cap="none" normalizeH="0" baseline="0" dirty="0">
                          <a:ln>
                            <a:noFill/>
                          </a:ln>
                          <a:solidFill>
                            <a:schemeClr val="bg2">
                              <a:lumMod val="10000"/>
                            </a:schemeClr>
                          </a:solidFill>
                          <a:effectLst/>
                          <a:latin typeface="微软雅黑" pitchFamily="34" charset="-122"/>
                          <a:ea typeface="微软雅黑" pitchFamily="34" charset="-122"/>
                        </a:rPr>
                        <a:t>最小生成树算法</a:t>
                      </a:r>
                      <a:endParaRPr kumimoji="0" lang="zh-CN" altLang="en-US" sz="2200" b="1" i="0" u="none" strike="noStrike" cap="none" normalizeH="0" baseline="0" dirty="0">
                        <a:ln>
                          <a:noFill/>
                        </a:ln>
                        <a:solidFill>
                          <a:schemeClr val="bg2">
                            <a:lumMod val="10000"/>
                          </a:schemeClr>
                        </a:solidFill>
                        <a:effectLst/>
                        <a:latin typeface="微软雅黑" pitchFamily="34" charset="-122"/>
                        <a:ea typeface="微软雅黑" pitchFamily="34" charset="-122"/>
                      </a:endParaRPr>
                    </a:p>
                  </a:txBody>
                  <a:tcPr marL="96748" marR="9674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913">
                <a:tc>
                  <a:txBody>
                    <a:bodyPr/>
                    <a:lstStyle>
                      <a:lvl1pPr eaLnBrk="0" hangingPunct="0">
                        <a:spcBef>
                          <a:spcPct val="20000"/>
                        </a:spcBef>
                        <a:defRPr sz="2800">
                          <a:solidFill>
                            <a:schemeClr val="tx1"/>
                          </a:solidFill>
                          <a:latin typeface="Arial" charset="0"/>
                          <a:ea typeface="宋体" charset="-122"/>
                        </a:defRPr>
                      </a:lvl1pPr>
                      <a:lvl2pPr eaLnBrk="0" hangingPunct="0">
                        <a:spcBef>
                          <a:spcPct val="20000"/>
                        </a:spcBef>
                        <a:defRPr sz="2400">
                          <a:solidFill>
                            <a:schemeClr val="tx1"/>
                          </a:solidFill>
                          <a:latin typeface="Arial" charset="0"/>
                          <a:ea typeface="宋体" charset="-122"/>
                        </a:defRPr>
                      </a:lvl2pPr>
                      <a:lvl3pPr eaLnBrk="0" hangingPunct="0">
                        <a:spcBef>
                          <a:spcPct val="20000"/>
                        </a:spcBef>
                        <a:defRPr sz="2000">
                          <a:solidFill>
                            <a:schemeClr val="tx1"/>
                          </a:solidFill>
                          <a:latin typeface="Arial" charset="0"/>
                          <a:ea typeface="宋体" charset="-122"/>
                        </a:defRPr>
                      </a:lvl3pPr>
                      <a:lvl4pPr eaLnBrk="0" hangingPunct="0">
                        <a:spcBef>
                          <a:spcPct val="20000"/>
                        </a:spcBef>
                        <a:defRPr>
                          <a:solidFill>
                            <a:schemeClr val="tx1"/>
                          </a:solidFill>
                          <a:latin typeface="Arial" charset="0"/>
                          <a:ea typeface="宋体" charset="-122"/>
                        </a:defRPr>
                      </a:lvl4pPr>
                      <a:lvl5pPr eaLnBrk="0" hangingPunct="0">
                        <a:spcBef>
                          <a:spcPct val="20000"/>
                        </a:spcBef>
                        <a:defRPr>
                          <a:solidFill>
                            <a:schemeClr val="tx1"/>
                          </a:solidFill>
                          <a:latin typeface="Arial" charset="0"/>
                          <a:ea typeface="宋体" charset="-122"/>
                        </a:defRPr>
                      </a:lvl5pPr>
                      <a:lvl6pPr eaLnBrk="0" fontAlgn="base" hangingPunct="0">
                        <a:spcBef>
                          <a:spcPct val="20000"/>
                        </a:spcBef>
                        <a:spcAft>
                          <a:spcPct val="0"/>
                        </a:spcAft>
                        <a:defRPr>
                          <a:solidFill>
                            <a:schemeClr val="tx1"/>
                          </a:solidFill>
                          <a:latin typeface="Arial" charset="0"/>
                          <a:ea typeface="宋体" charset="-122"/>
                        </a:defRPr>
                      </a:lvl6pPr>
                      <a:lvl7pPr eaLnBrk="0" fontAlgn="base" hangingPunct="0">
                        <a:spcBef>
                          <a:spcPct val="20000"/>
                        </a:spcBef>
                        <a:spcAft>
                          <a:spcPct val="0"/>
                        </a:spcAft>
                        <a:defRPr>
                          <a:solidFill>
                            <a:schemeClr val="tx1"/>
                          </a:solidFill>
                          <a:latin typeface="Arial" charset="0"/>
                          <a:ea typeface="宋体" charset="-122"/>
                        </a:defRPr>
                      </a:lvl7pPr>
                      <a:lvl8pPr eaLnBrk="0" fontAlgn="base" hangingPunct="0">
                        <a:spcBef>
                          <a:spcPct val="20000"/>
                        </a:spcBef>
                        <a:spcAft>
                          <a:spcPct val="0"/>
                        </a:spcAft>
                        <a:defRPr>
                          <a:solidFill>
                            <a:schemeClr val="tx1"/>
                          </a:solidFill>
                          <a:latin typeface="Arial" charset="0"/>
                          <a:ea typeface="宋体" charset="-122"/>
                        </a:defRPr>
                      </a:lvl8pPr>
                      <a:lvl9pPr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60000"/>
                        </a:lnSpc>
                        <a:spcBef>
                          <a:spcPct val="50000"/>
                        </a:spcBef>
                        <a:spcAft>
                          <a:spcPct val="0"/>
                        </a:spcAft>
                        <a:buClrTx/>
                        <a:buSzTx/>
                        <a:buFontTx/>
                        <a:buNone/>
                        <a:tabLst/>
                      </a:pPr>
                      <a:r>
                        <a:rPr kumimoji="0" lang="zh-CN" altLang="en-US" sz="2200" b="1" i="0" u="none" strike="noStrike" cap="none" normalizeH="0" baseline="0" dirty="0">
                          <a:ln>
                            <a:noFill/>
                          </a:ln>
                          <a:solidFill>
                            <a:schemeClr val="bg2">
                              <a:lumMod val="10000"/>
                            </a:schemeClr>
                          </a:solidFill>
                          <a:effectLst/>
                          <a:latin typeface="微软雅黑" pitchFamily="34" charset="-122"/>
                          <a:ea typeface="微软雅黑" pitchFamily="34" charset="-122"/>
                        </a:rPr>
                        <a:t>以连通为主</a:t>
                      </a:r>
                      <a:endParaRPr kumimoji="0" lang="en-US" altLang="zh-CN" sz="2200" b="1" i="0" u="none" strike="noStrike" cap="none" normalizeH="0" baseline="0" dirty="0">
                        <a:ln>
                          <a:noFill/>
                        </a:ln>
                        <a:solidFill>
                          <a:schemeClr val="bg2">
                            <a:lumMod val="10000"/>
                          </a:schemeClr>
                        </a:solidFill>
                        <a:effectLst/>
                        <a:latin typeface="微软雅黑" pitchFamily="34" charset="-122"/>
                        <a:ea typeface="微软雅黑" pitchFamily="34" charset="-122"/>
                      </a:endParaRPr>
                    </a:p>
                  </a:txBody>
                  <a:tcPr marL="96748" marR="9674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charset="-122"/>
                        </a:defRPr>
                      </a:lvl1pPr>
                      <a:lvl2pPr eaLnBrk="0" hangingPunct="0">
                        <a:spcBef>
                          <a:spcPct val="20000"/>
                        </a:spcBef>
                        <a:defRPr sz="2400">
                          <a:solidFill>
                            <a:schemeClr val="tx1"/>
                          </a:solidFill>
                          <a:latin typeface="Arial" charset="0"/>
                          <a:ea typeface="宋体" charset="-122"/>
                        </a:defRPr>
                      </a:lvl2pPr>
                      <a:lvl3pPr eaLnBrk="0" hangingPunct="0">
                        <a:spcBef>
                          <a:spcPct val="20000"/>
                        </a:spcBef>
                        <a:defRPr sz="2000">
                          <a:solidFill>
                            <a:schemeClr val="tx1"/>
                          </a:solidFill>
                          <a:latin typeface="Arial" charset="0"/>
                          <a:ea typeface="宋体" charset="-122"/>
                        </a:defRPr>
                      </a:lvl3pPr>
                      <a:lvl4pPr eaLnBrk="0" hangingPunct="0">
                        <a:spcBef>
                          <a:spcPct val="20000"/>
                        </a:spcBef>
                        <a:defRPr>
                          <a:solidFill>
                            <a:schemeClr val="tx1"/>
                          </a:solidFill>
                          <a:latin typeface="Arial" charset="0"/>
                          <a:ea typeface="宋体" charset="-122"/>
                        </a:defRPr>
                      </a:lvl4pPr>
                      <a:lvl5pPr eaLnBrk="0" hangingPunct="0">
                        <a:spcBef>
                          <a:spcPct val="20000"/>
                        </a:spcBef>
                        <a:defRPr>
                          <a:solidFill>
                            <a:schemeClr val="tx1"/>
                          </a:solidFill>
                          <a:latin typeface="Arial" charset="0"/>
                          <a:ea typeface="宋体" charset="-122"/>
                        </a:defRPr>
                      </a:lvl5pPr>
                      <a:lvl6pPr eaLnBrk="0" fontAlgn="base" hangingPunct="0">
                        <a:spcBef>
                          <a:spcPct val="20000"/>
                        </a:spcBef>
                        <a:spcAft>
                          <a:spcPct val="0"/>
                        </a:spcAft>
                        <a:defRPr>
                          <a:solidFill>
                            <a:schemeClr val="tx1"/>
                          </a:solidFill>
                          <a:latin typeface="Arial" charset="0"/>
                          <a:ea typeface="宋体" charset="-122"/>
                        </a:defRPr>
                      </a:lvl6pPr>
                      <a:lvl7pPr eaLnBrk="0" fontAlgn="base" hangingPunct="0">
                        <a:spcBef>
                          <a:spcPct val="20000"/>
                        </a:spcBef>
                        <a:spcAft>
                          <a:spcPct val="0"/>
                        </a:spcAft>
                        <a:defRPr>
                          <a:solidFill>
                            <a:schemeClr val="tx1"/>
                          </a:solidFill>
                          <a:latin typeface="Arial" charset="0"/>
                          <a:ea typeface="宋体" charset="-122"/>
                        </a:defRPr>
                      </a:lvl7pPr>
                      <a:lvl8pPr eaLnBrk="0" fontAlgn="base" hangingPunct="0">
                        <a:spcBef>
                          <a:spcPct val="20000"/>
                        </a:spcBef>
                        <a:spcAft>
                          <a:spcPct val="0"/>
                        </a:spcAft>
                        <a:defRPr>
                          <a:solidFill>
                            <a:schemeClr val="tx1"/>
                          </a:solidFill>
                          <a:latin typeface="Arial" charset="0"/>
                          <a:ea typeface="宋体" charset="-122"/>
                        </a:defRPr>
                      </a:lvl8pPr>
                      <a:lvl9pPr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75000"/>
                        </a:lnSpc>
                        <a:spcBef>
                          <a:spcPct val="50000"/>
                        </a:spcBef>
                        <a:spcAft>
                          <a:spcPct val="0"/>
                        </a:spcAft>
                        <a:buClrTx/>
                        <a:buSzTx/>
                        <a:buFontTx/>
                        <a:buNone/>
                        <a:tabLst/>
                      </a:pPr>
                      <a:r>
                        <a:rPr kumimoji="0" lang="zh-CN" altLang="en-US" sz="2200" b="1" i="0" u="none" strike="noStrike" cap="none" normalizeH="0" baseline="0" dirty="0">
                          <a:ln>
                            <a:noFill/>
                          </a:ln>
                          <a:solidFill>
                            <a:schemeClr val="bg2">
                              <a:lumMod val="10000"/>
                            </a:schemeClr>
                          </a:solidFill>
                          <a:effectLst/>
                          <a:latin typeface="微软雅黑" pitchFamily="34" charset="-122"/>
                          <a:ea typeface="微软雅黑" pitchFamily="34" charset="-122"/>
                        </a:rPr>
                        <a:t>以最小代价边为主</a:t>
                      </a:r>
                    </a:p>
                  </a:txBody>
                  <a:tcPr marL="96748" marR="9674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5500">
                <a:tc>
                  <a:txBody>
                    <a:bodyPr/>
                    <a:lstStyle>
                      <a:lvl1pPr eaLnBrk="0" hangingPunct="0">
                        <a:spcBef>
                          <a:spcPct val="20000"/>
                        </a:spcBef>
                        <a:defRPr sz="2800">
                          <a:solidFill>
                            <a:schemeClr val="tx1"/>
                          </a:solidFill>
                          <a:latin typeface="Arial" charset="0"/>
                          <a:ea typeface="宋体" charset="-122"/>
                        </a:defRPr>
                      </a:lvl1pPr>
                      <a:lvl2pPr eaLnBrk="0" hangingPunct="0">
                        <a:spcBef>
                          <a:spcPct val="20000"/>
                        </a:spcBef>
                        <a:defRPr sz="2400">
                          <a:solidFill>
                            <a:schemeClr val="tx1"/>
                          </a:solidFill>
                          <a:latin typeface="Arial" charset="0"/>
                          <a:ea typeface="宋体" charset="-122"/>
                        </a:defRPr>
                      </a:lvl2pPr>
                      <a:lvl3pPr eaLnBrk="0" hangingPunct="0">
                        <a:spcBef>
                          <a:spcPct val="20000"/>
                        </a:spcBef>
                        <a:defRPr sz="2000">
                          <a:solidFill>
                            <a:schemeClr val="tx1"/>
                          </a:solidFill>
                          <a:latin typeface="Arial" charset="0"/>
                          <a:ea typeface="宋体" charset="-122"/>
                        </a:defRPr>
                      </a:lvl3pPr>
                      <a:lvl4pPr eaLnBrk="0" hangingPunct="0">
                        <a:spcBef>
                          <a:spcPct val="20000"/>
                        </a:spcBef>
                        <a:defRPr>
                          <a:solidFill>
                            <a:schemeClr val="tx1"/>
                          </a:solidFill>
                          <a:latin typeface="Arial" charset="0"/>
                          <a:ea typeface="宋体" charset="-122"/>
                        </a:defRPr>
                      </a:lvl4pPr>
                      <a:lvl5pPr eaLnBrk="0" hangingPunct="0">
                        <a:spcBef>
                          <a:spcPct val="20000"/>
                        </a:spcBef>
                        <a:defRPr>
                          <a:solidFill>
                            <a:schemeClr val="tx1"/>
                          </a:solidFill>
                          <a:latin typeface="Arial" charset="0"/>
                          <a:ea typeface="宋体" charset="-122"/>
                        </a:defRPr>
                      </a:lvl5pPr>
                      <a:lvl6pPr eaLnBrk="0" fontAlgn="base" hangingPunct="0">
                        <a:spcBef>
                          <a:spcPct val="20000"/>
                        </a:spcBef>
                        <a:spcAft>
                          <a:spcPct val="0"/>
                        </a:spcAft>
                        <a:defRPr>
                          <a:solidFill>
                            <a:schemeClr val="tx1"/>
                          </a:solidFill>
                          <a:latin typeface="Arial" charset="0"/>
                          <a:ea typeface="宋体" charset="-122"/>
                        </a:defRPr>
                      </a:lvl6pPr>
                      <a:lvl7pPr eaLnBrk="0" fontAlgn="base" hangingPunct="0">
                        <a:spcBef>
                          <a:spcPct val="20000"/>
                        </a:spcBef>
                        <a:spcAft>
                          <a:spcPct val="0"/>
                        </a:spcAft>
                        <a:defRPr>
                          <a:solidFill>
                            <a:schemeClr val="tx1"/>
                          </a:solidFill>
                          <a:latin typeface="Arial" charset="0"/>
                          <a:ea typeface="宋体" charset="-122"/>
                        </a:defRPr>
                      </a:lvl7pPr>
                      <a:lvl8pPr eaLnBrk="0" fontAlgn="base" hangingPunct="0">
                        <a:spcBef>
                          <a:spcPct val="20000"/>
                        </a:spcBef>
                        <a:spcAft>
                          <a:spcPct val="0"/>
                        </a:spcAft>
                        <a:defRPr>
                          <a:solidFill>
                            <a:schemeClr val="tx1"/>
                          </a:solidFill>
                          <a:latin typeface="Arial" charset="0"/>
                          <a:ea typeface="宋体" charset="-122"/>
                        </a:defRPr>
                      </a:lvl8pPr>
                      <a:lvl9pPr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60000"/>
                        </a:lnSpc>
                        <a:spcBef>
                          <a:spcPct val="50000"/>
                        </a:spcBef>
                        <a:spcAft>
                          <a:spcPct val="0"/>
                        </a:spcAft>
                        <a:buClrTx/>
                        <a:buSzTx/>
                        <a:buFontTx/>
                        <a:buNone/>
                        <a:tabLst/>
                      </a:pPr>
                      <a:r>
                        <a:rPr kumimoji="0" lang="zh-CN" altLang="en-US" sz="2200" b="1" i="0" u="none" strike="noStrike" cap="none" normalizeH="0" baseline="0">
                          <a:ln>
                            <a:noFill/>
                          </a:ln>
                          <a:solidFill>
                            <a:schemeClr val="bg2">
                              <a:lumMod val="10000"/>
                            </a:schemeClr>
                          </a:solidFill>
                          <a:effectLst/>
                          <a:latin typeface="微软雅黑" pitchFamily="34" charset="-122"/>
                          <a:ea typeface="微软雅黑" pitchFamily="34" charset="-122"/>
                        </a:rPr>
                        <a:t>选保证连通的代价最小的邻接边</a:t>
                      </a:r>
                      <a:endParaRPr kumimoji="0" lang="en-US" altLang="zh-CN" sz="22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marL="96748" marR="9674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charset="-122"/>
                        </a:defRPr>
                      </a:lvl1pPr>
                      <a:lvl2pPr eaLnBrk="0" hangingPunct="0">
                        <a:spcBef>
                          <a:spcPct val="20000"/>
                        </a:spcBef>
                        <a:defRPr sz="2400">
                          <a:solidFill>
                            <a:schemeClr val="tx1"/>
                          </a:solidFill>
                          <a:latin typeface="Arial" charset="0"/>
                          <a:ea typeface="宋体" charset="-122"/>
                        </a:defRPr>
                      </a:lvl2pPr>
                      <a:lvl3pPr eaLnBrk="0" hangingPunct="0">
                        <a:spcBef>
                          <a:spcPct val="20000"/>
                        </a:spcBef>
                        <a:defRPr sz="2000">
                          <a:solidFill>
                            <a:schemeClr val="tx1"/>
                          </a:solidFill>
                          <a:latin typeface="Arial" charset="0"/>
                          <a:ea typeface="宋体" charset="-122"/>
                        </a:defRPr>
                      </a:lvl3pPr>
                      <a:lvl4pPr eaLnBrk="0" hangingPunct="0">
                        <a:spcBef>
                          <a:spcPct val="20000"/>
                        </a:spcBef>
                        <a:defRPr>
                          <a:solidFill>
                            <a:schemeClr val="tx1"/>
                          </a:solidFill>
                          <a:latin typeface="Arial" charset="0"/>
                          <a:ea typeface="宋体" charset="-122"/>
                        </a:defRPr>
                      </a:lvl4pPr>
                      <a:lvl5pPr eaLnBrk="0" hangingPunct="0">
                        <a:spcBef>
                          <a:spcPct val="20000"/>
                        </a:spcBef>
                        <a:defRPr>
                          <a:solidFill>
                            <a:schemeClr val="tx1"/>
                          </a:solidFill>
                          <a:latin typeface="Arial" charset="0"/>
                          <a:ea typeface="宋体" charset="-122"/>
                        </a:defRPr>
                      </a:lvl5pPr>
                      <a:lvl6pPr eaLnBrk="0" fontAlgn="base" hangingPunct="0">
                        <a:spcBef>
                          <a:spcPct val="20000"/>
                        </a:spcBef>
                        <a:spcAft>
                          <a:spcPct val="0"/>
                        </a:spcAft>
                        <a:defRPr>
                          <a:solidFill>
                            <a:schemeClr val="tx1"/>
                          </a:solidFill>
                          <a:latin typeface="Arial" charset="0"/>
                          <a:ea typeface="宋体" charset="-122"/>
                        </a:defRPr>
                      </a:lvl6pPr>
                      <a:lvl7pPr eaLnBrk="0" fontAlgn="base" hangingPunct="0">
                        <a:spcBef>
                          <a:spcPct val="20000"/>
                        </a:spcBef>
                        <a:spcAft>
                          <a:spcPct val="0"/>
                        </a:spcAft>
                        <a:defRPr>
                          <a:solidFill>
                            <a:schemeClr val="tx1"/>
                          </a:solidFill>
                          <a:latin typeface="Arial" charset="0"/>
                          <a:ea typeface="宋体" charset="-122"/>
                        </a:defRPr>
                      </a:lvl7pPr>
                      <a:lvl8pPr eaLnBrk="0" fontAlgn="base" hangingPunct="0">
                        <a:spcBef>
                          <a:spcPct val="20000"/>
                        </a:spcBef>
                        <a:spcAft>
                          <a:spcPct val="0"/>
                        </a:spcAft>
                        <a:defRPr>
                          <a:solidFill>
                            <a:schemeClr val="tx1"/>
                          </a:solidFill>
                          <a:latin typeface="Arial" charset="0"/>
                          <a:ea typeface="宋体" charset="-122"/>
                        </a:defRPr>
                      </a:lvl8pPr>
                      <a:lvl9pPr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75000"/>
                        </a:lnSpc>
                        <a:spcBef>
                          <a:spcPct val="50000"/>
                        </a:spcBef>
                        <a:spcAft>
                          <a:spcPct val="0"/>
                        </a:spcAft>
                        <a:buClrTx/>
                        <a:buSzTx/>
                        <a:buFontTx/>
                        <a:buNone/>
                        <a:tabLst/>
                      </a:pPr>
                      <a:r>
                        <a:rPr kumimoji="0" lang="zh-CN" altLang="en-US" sz="2200" b="1" i="0" u="none" strike="noStrike" cap="none" normalizeH="0" baseline="0" dirty="0">
                          <a:ln>
                            <a:noFill/>
                          </a:ln>
                          <a:solidFill>
                            <a:schemeClr val="bg2">
                              <a:lumMod val="10000"/>
                            </a:schemeClr>
                          </a:solidFill>
                          <a:effectLst/>
                          <a:latin typeface="微软雅黑" pitchFamily="34" charset="-122"/>
                          <a:ea typeface="微软雅黑" pitchFamily="34" charset="-122"/>
                        </a:rPr>
                        <a:t>选不形成回路的当前最小代价边</a:t>
                      </a:r>
                    </a:p>
                  </a:txBody>
                  <a:tcPr marL="96748" marR="9674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5500">
                <a:tc>
                  <a:txBody>
                    <a:bodyPr/>
                    <a:lstStyle>
                      <a:lvl1pPr eaLnBrk="0" hangingPunct="0">
                        <a:spcBef>
                          <a:spcPct val="20000"/>
                        </a:spcBef>
                        <a:defRPr sz="2800">
                          <a:solidFill>
                            <a:schemeClr val="tx1"/>
                          </a:solidFill>
                          <a:latin typeface="Arial" charset="0"/>
                          <a:ea typeface="宋体" charset="-122"/>
                        </a:defRPr>
                      </a:lvl1pPr>
                      <a:lvl2pPr eaLnBrk="0" hangingPunct="0">
                        <a:spcBef>
                          <a:spcPct val="20000"/>
                        </a:spcBef>
                        <a:defRPr sz="2400">
                          <a:solidFill>
                            <a:schemeClr val="tx1"/>
                          </a:solidFill>
                          <a:latin typeface="Arial" charset="0"/>
                          <a:ea typeface="宋体" charset="-122"/>
                        </a:defRPr>
                      </a:lvl2pPr>
                      <a:lvl3pPr eaLnBrk="0" hangingPunct="0">
                        <a:spcBef>
                          <a:spcPct val="20000"/>
                        </a:spcBef>
                        <a:defRPr sz="2000">
                          <a:solidFill>
                            <a:schemeClr val="tx1"/>
                          </a:solidFill>
                          <a:latin typeface="Arial" charset="0"/>
                          <a:ea typeface="宋体" charset="-122"/>
                        </a:defRPr>
                      </a:lvl3pPr>
                      <a:lvl4pPr eaLnBrk="0" hangingPunct="0">
                        <a:spcBef>
                          <a:spcPct val="20000"/>
                        </a:spcBef>
                        <a:defRPr>
                          <a:solidFill>
                            <a:schemeClr val="tx1"/>
                          </a:solidFill>
                          <a:latin typeface="Arial" charset="0"/>
                          <a:ea typeface="宋体" charset="-122"/>
                        </a:defRPr>
                      </a:lvl4pPr>
                      <a:lvl5pPr eaLnBrk="0" hangingPunct="0">
                        <a:spcBef>
                          <a:spcPct val="20000"/>
                        </a:spcBef>
                        <a:defRPr>
                          <a:solidFill>
                            <a:schemeClr val="tx1"/>
                          </a:solidFill>
                          <a:latin typeface="Arial" charset="0"/>
                          <a:ea typeface="宋体" charset="-122"/>
                        </a:defRPr>
                      </a:lvl5pPr>
                      <a:lvl6pPr eaLnBrk="0" fontAlgn="base" hangingPunct="0">
                        <a:spcBef>
                          <a:spcPct val="20000"/>
                        </a:spcBef>
                        <a:spcAft>
                          <a:spcPct val="0"/>
                        </a:spcAft>
                        <a:defRPr>
                          <a:solidFill>
                            <a:schemeClr val="tx1"/>
                          </a:solidFill>
                          <a:latin typeface="Arial" charset="0"/>
                          <a:ea typeface="宋体" charset="-122"/>
                        </a:defRPr>
                      </a:lvl6pPr>
                      <a:lvl7pPr eaLnBrk="0" fontAlgn="base" hangingPunct="0">
                        <a:spcBef>
                          <a:spcPct val="20000"/>
                        </a:spcBef>
                        <a:spcAft>
                          <a:spcPct val="0"/>
                        </a:spcAft>
                        <a:defRPr>
                          <a:solidFill>
                            <a:schemeClr val="tx1"/>
                          </a:solidFill>
                          <a:latin typeface="Arial" charset="0"/>
                          <a:ea typeface="宋体" charset="-122"/>
                        </a:defRPr>
                      </a:lvl7pPr>
                      <a:lvl8pPr eaLnBrk="0" fontAlgn="base" hangingPunct="0">
                        <a:spcBef>
                          <a:spcPct val="20000"/>
                        </a:spcBef>
                        <a:spcAft>
                          <a:spcPct val="0"/>
                        </a:spcAft>
                        <a:defRPr>
                          <a:solidFill>
                            <a:schemeClr val="tx1"/>
                          </a:solidFill>
                          <a:latin typeface="Arial" charset="0"/>
                          <a:ea typeface="宋体" charset="-122"/>
                        </a:defRPr>
                      </a:lvl8pPr>
                      <a:lvl9pPr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60000"/>
                        </a:lnSpc>
                        <a:spcBef>
                          <a:spcPct val="50000"/>
                        </a:spcBef>
                        <a:spcAft>
                          <a:spcPct val="0"/>
                        </a:spcAft>
                        <a:buClrTx/>
                        <a:buSzTx/>
                        <a:buFontTx/>
                        <a:buNone/>
                        <a:tabLst/>
                      </a:pPr>
                      <a:r>
                        <a:rPr kumimoji="0" lang="zh-CN" altLang="en-US" sz="2200" b="1" i="0" u="none" strike="noStrike" cap="none" normalizeH="0" baseline="0" dirty="0">
                          <a:ln>
                            <a:noFill/>
                          </a:ln>
                          <a:solidFill>
                            <a:schemeClr val="bg2">
                              <a:lumMod val="10000"/>
                            </a:schemeClr>
                          </a:solidFill>
                          <a:effectLst/>
                          <a:latin typeface="微软雅黑" pitchFamily="34" charset="-122"/>
                          <a:ea typeface="微软雅黑" pitchFamily="34" charset="-122"/>
                        </a:rPr>
                        <a:t>算法时间复杂度：</a:t>
                      </a:r>
                      <a:r>
                        <a:rPr kumimoji="0" lang="en-US" altLang="zh-CN" sz="2200" b="1" i="0" u="none" strike="noStrike" cap="none" normalizeH="0" baseline="0" dirty="0">
                          <a:ln>
                            <a:noFill/>
                          </a:ln>
                          <a:solidFill>
                            <a:schemeClr val="bg2">
                              <a:lumMod val="10000"/>
                            </a:schemeClr>
                          </a:solidFill>
                          <a:effectLst/>
                          <a:latin typeface="微软雅黑" pitchFamily="34" charset="-122"/>
                          <a:ea typeface="微软雅黑" pitchFamily="34" charset="-122"/>
                        </a:rPr>
                        <a:t>O(</a:t>
                      </a:r>
                      <a:r>
                        <a:rPr kumimoji="0" lang="en-US" altLang="zh-CN" sz="2200" b="1" i="0" u="none" strike="noStrike" cap="none" normalizeH="0" baseline="0" dirty="0" err="1">
                          <a:ln>
                            <a:noFill/>
                          </a:ln>
                          <a:solidFill>
                            <a:schemeClr val="bg2">
                              <a:lumMod val="10000"/>
                            </a:schemeClr>
                          </a:solidFill>
                          <a:effectLst/>
                          <a:latin typeface="微软雅黑" pitchFamily="34" charset="-122"/>
                          <a:ea typeface="微软雅黑" pitchFamily="34" charset="-122"/>
                        </a:rPr>
                        <a:t>n</a:t>
                      </a:r>
                      <a:r>
                        <a:rPr kumimoji="0" lang="en-US" altLang="zh-CN" sz="2800" b="1" i="0" u="none" strike="noStrike" cap="none" normalizeH="0" baseline="30000" dirty="0" err="1">
                          <a:ln>
                            <a:noFill/>
                          </a:ln>
                          <a:solidFill>
                            <a:schemeClr val="bg2">
                              <a:lumMod val="10000"/>
                            </a:schemeClr>
                          </a:solidFill>
                          <a:effectLst/>
                          <a:latin typeface="微软雅黑" pitchFamily="34" charset="-122"/>
                          <a:ea typeface="微软雅黑" pitchFamily="34" charset="-122"/>
                        </a:rPr>
                        <a:t>2</a:t>
                      </a:r>
                      <a:r>
                        <a:rPr kumimoji="0" lang="en-US" altLang="zh-CN" sz="2200" b="1" i="0" u="none" strike="noStrike" cap="none" normalizeH="0" baseline="0" dirty="0">
                          <a:ln>
                            <a:noFill/>
                          </a:ln>
                          <a:solidFill>
                            <a:schemeClr val="bg2">
                              <a:lumMod val="10000"/>
                            </a:schemeClr>
                          </a:solidFill>
                          <a:effectLst/>
                          <a:latin typeface="微软雅黑" pitchFamily="34" charset="-122"/>
                          <a:ea typeface="微软雅黑" pitchFamily="34" charset="-122"/>
                        </a:rPr>
                        <a:t>) </a:t>
                      </a:r>
                    </a:p>
                  </a:txBody>
                  <a:tcPr marL="96748" marR="9674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charset="-122"/>
                        </a:defRPr>
                      </a:lvl1pPr>
                      <a:lvl2pPr eaLnBrk="0" hangingPunct="0">
                        <a:spcBef>
                          <a:spcPct val="20000"/>
                        </a:spcBef>
                        <a:defRPr sz="2400">
                          <a:solidFill>
                            <a:schemeClr val="tx1"/>
                          </a:solidFill>
                          <a:latin typeface="Arial" charset="0"/>
                          <a:ea typeface="宋体" charset="-122"/>
                        </a:defRPr>
                      </a:lvl2pPr>
                      <a:lvl3pPr eaLnBrk="0" hangingPunct="0">
                        <a:spcBef>
                          <a:spcPct val="20000"/>
                        </a:spcBef>
                        <a:defRPr sz="2000">
                          <a:solidFill>
                            <a:schemeClr val="tx1"/>
                          </a:solidFill>
                          <a:latin typeface="Arial" charset="0"/>
                          <a:ea typeface="宋体" charset="-122"/>
                        </a:defRPr>
                      </a:lvl3pPr>
                      <a:lvl4pPr eaLnBrk="0" hangingPunct="0">
                        <a:spcBef>
                          <a:spcPct val="20000"/>
                        </a:spcBef>
                        <a:defRPr>
                          <a:solidFill>
                            <a:schemeClr val="tx1"/>
                          </a:solidFill>
                          <a:latin typeface="Arial" charset="0"/>
                          <a:ea typeface="宋体" charset="-122"/>
                        </a:defRPr>
                      </a:lvl4pPr>
                      <a:lvl5pPr eaLnBrk="0" hangingPunct="0">
                        <a:spcBef>
                          <a:spcPct val="20000"/>
                        </a:spcBef>
                        <a:defRPr>
                          <a:solidFill>
                            <a:schemeClr val="tx1"/>
                          </a:solidFill>
                          <a:latin typeface="Arial" charset="0"/>
                          <a:ea typeface="宋体" charset="-122"/>
                        </a:defRPr>
                      </a:lvl5pPr>
                      <a:lvl6pPr eaLnBrk="0" fontAlgn="base" hangingPunct="0">
                        <a:spcBef>
                          <a:spcPct val="20000"/>
                        </a:spcBef>
                        <a:spcAft>
                          <a:spcPct val="0"/>
                        </a:spcAft>
                        <a:defRPr>
                          <a:solidFill>
                            <a:schemeClr val="tx1"/>
                          </a:solidFill>
                          <a:latin typeface="Arial" charset="0"/>
                          <a:ea typeface="宋体" charset="-122"/>
                        </a:defRPr>
                      </a:lvl6pPr>
                      <a:lvl7pPr eaLnBrk="0" fontAlgn="base" hangingPunct="0">
                        <a:spcBef>
                          <a:spcPct val="20000"/>
                        </a:spcBef>
                        <a:spcAft>
                          <a:spcPct val="0"/>
                        </a:spcAft>
                        <a:defRPr>
                          <a:solidFill>
                            <a:schemeClr val="tx1"/>
                          </a:solidFill>
                          <a:latin typeface="Arial" charset="0"/>
                          <a:ea typeface="宋体" charset="-122"/>
                        </a:defRPr>
                      </a:lvl7pPr>
                      <a:lvl8pPr eaLnBrk="0" fontAlgn="base" hangingPunct="0">
                        <a:spcBef>
                          <a:spcPct val="20000"/>
                        </a:spcBef>
                        <a:spcAft>
                          <a:spcPct val="0"/>
                        </a:spcAft>
                        <a:defRPr>
                          <a:solidFill>
                            <a:schemeClr val="tx1"/>
                          </a:solidFill>
                          <a:latin typeface="Arial" charset="0"/>
                          <a:ea typeface="宋体" charset="-122"/>
                        </a:defRPr>
                      </a:lvl8pPr>
                      <a:lvl9pPr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75000"/>
                        </a:lnSpc>
                        <a:spcBef>
                          <a:spcPct val="50000"/>
                        </a:spcBef>
                        <a:spcAft>
                          <a:spcPct val="0"/>
                        </a:spcAft>
                        <a:buClrTx/>
                        <a:buSzTx/>
                        <a:buFontTx/>
                        <a:buNone/>
                        <a:tabLst/>
                      </a:pPr>
                      <a:r>
                        <a:rPr kumimoji="0" lang="zh-CN" altLang="en-US" sz="2200" b="1" i="0" u="none" strike="noStrike" cap="none" normalizeH="0" baseline="0" dirty="0">
                          <a:ln>
                            <a:noFill/>
                          </a:ln>
                          <a:solidFill>
                            <a:schemeClr val="bg2">
                              <a:lumMod val="10000"/>
                            </a:schemeClr>
                          </a:solidFill>
                          <a:effectLst/>
                          <a:latin typeface="微软雅黑" pitchFamily="34" charset="-122"/>
                          <a:ea typeface="微软雅黑" pitchFamily="34" charset="-122"/>
                        </a:rPr>
                        <a:t>算法时间复杂度：</a:t>
                      </a:r>
                      <a:r>
                        <a:rPr kumimoji="0" lang="en-US" altLang="zh-CN" sz="2200" b="1" i="0" u="none" strike="noStrike" cap="none" normalizeH="0" baseline="0" dirty="0">
                          <a:ln>
                            <a:noFill/>
                          </a:ln>
                          <a:solidFill>
                            <a:schemeClr val="bg2">
                              <a:lumMod val="10000"/>
                            </a:schemeClr>
                          </a:solidFill>
                          <a:effectLst/>
                          <a:latin typeface="微软雅黑" pitchFamily="34" charset="-122"/>
                          <a:ea typeface="微软雅黑" pitchFamily="34" charset="-122"/>
                        </a:rPr>
                        <a:t>Ο(</a:t>
                      </a:r>
                      <a:r>
                        <a:rPr kumimoji="0" lang="en-US" altLang="zh-CN" sz="2200" b="1" i="0" u="none" strike="noStrike" cap="none" normalizeH="0" baseline="0" dirty="0" err="1">
                          <a:ln>
                            <a:noFill/>
                          </a:ln>
                          <a:solidFill>
                            <a:schemeClr val="bg2">
                              <a:lumMod val="10000"/>
                            </a:schemeClr>
                          </a:solidFill>
                          <a:effectLst/>
                          <a:latin typeface="微软雅黑" pitchFamily="34" charset="-122"/>
                          <a:ea typeface="微软雅黑" pitchFamily="34" charset="-122"/>
                        </a:rPr>
                        <a:t>elog</a:t>
                      </a:r>
                      <a:r>
                        <a:rPr kumimoji="0" lang="en-US" altLang="zh-CN" sz="2400" b="1" i="0" u="none" strike="noStrike" cap="none" normalizeH="0" baseline="-25000" dirty="0" err="1">
                          <a:ln>
                            <a:noFill/>
                          </a:ln>
                          <a:solidFill>
                            <a:schemeClr val="bg2">
                              <a:lumMod val="10000"/>
                            </a:schemeClr>
                          </a:solidFill>
                          <a:effectLst/>
                          <a:latin typeface="微软雅黑" pitchFamily="34" charset="-122"/>
                          <a:ea typeface="微软雅黑" pitchFamily="34" charset="-122"/>
                        </a:rPr>
                        <a:t>2</a:t>
                      </a:r>
                      <a:r>
                        <a:rPr kumimoji="0" lang="en-US" altLang="zh-CN" sz="2200" b="1" i="0" u="none" strike="noStrike" cap="none" normalizeH="0" baseline="0" dirty="0" err="1">
                          <a:ln>
                            <a:noFill/>
                          </a:ln>
                          <a:solidFill>
                            <a:schemeClr val="bg2">
                              <a:lumMod val="10000"/>
                            </a:schemeClr>
                          </a:solidFill>
                          <a:effectLst/>
                          <a:latin typeface="微软雅黑" pitchFamily="34" charset="-122"/>
                          <a:ea typeface="微软雅黑" pitchFamily="34" charset="-122"/>
                        </a:rPr>
                        <a:t>e</a:t>
                      </a:r>
                      <a:r>
                        <a:rPr kumimoji="0" lang="en-US" altLang="zh-CN" sz="2200" b="1" i="0" u="none" strike="noStrike" cap="none" normalizeH="0" baseline="0" dirty="0">
                          <a:ln>
                            <a:noFill/>
                          </a:ln>
                          <a:solidFill>
                            <a:schemeClr val="bg2">
                              <a:lumMod val="10000"/>
                            </a:schemeClr>
                          </a:solidFill>
                          <a:effectLst/>
                          <a:latin typeface="微软雅黑" pitchFamily="34" charset="-122"/>
                          <a:ea typeface="微软雅黑" pitchFamily="34" charset="-122"/>
                        </a:rPr>
                        <a:t>) </a:t>
                      </a:r>
                      <a:endParaRPr kumimoji="0" lang="zh-CN" altLang="en-US" sz="2200" b="1" i="0" u="none" strike="noStrike" cap="none" normalizeH="0" baseline="0" dirty="0">
                        <a:ln>
                          <a:noFill/>
                        </a:ln>
                        <a:solidFill>
                          <a:schemeClr val="bg2">
                            <a:lumMod val="10000"/>
                          </a:schemeClr>
                        </a:solidFill>
                        <a:effectLst/>
                        <a:latin typeface="微软雅黑" pitchFamily="34" charset="-122"/>
                        <a:ea typeface="微软雅黑" pitchFamily="34" charset="-122"/>
                      </a:endParaRPr>
                    </a:p>
                  </a:txBody>
                  <a:tcPr marL="96748" marR="9674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3913">
                <a:tc>
                  <a:txBody>
                    <a:bodyPr/>
                    <a:lstStyle>
                      <a:lvl1pPr eaLnBrk="0" hangingPunct="0">
                        <a:spcBef>
                          <a:spcPct val="20000"/>
                        </a:spcBef>
                        <a:defRPr sz="2800">
                          <a:solidFill>
                            <a:schemeClr val="tx1"/>
                          </a:solidFill>
                          <a:latin typeface="Arial" charset="0"/>
                          <a:ea typeface="宋体" charset="-122"/>
                        </a:defRPr>
                      </a:lvl1pPr>
                      <a:lvl2pPr eaLnBrk="0" hangingPunct="0">
                        <a:spcBef>
                          <a:spcPct val="20000"/>
                        </a:spcBef>
                        <a:defRPr sz="2400">
                          <a:solidFill>
                            <a:schemeClr val="tx1"/>
                          </a:solidFill>
                          <a:latin typeface="Arial" charset="0"/>
                          <a:ea typeface="宋体" charset="-122"/>
                        </a:defRPr>
                      </a:lvl2pPr>
                      <a:lvl3pPr eaLnBrk="0" hangingPunct="0">
                        <a:spcBef>
                          <a:spcPct val="20000"/>
                        </a:spcBef>
                        <a:defRPr sz="2000">
                          <a:solidFill>
                            <a:schemeClr val="tx1"/>
                          </a:solidFill>
                          <a:latin typeface="Arial" charset="0"/>
                          <a:ea typeface="宋体" charset="-122"/>
                        </a:defRPr>
                      </a:lvl3pPr>
                      <a:lvl4pPr eaLnBrk="0" hangingPunct="0">
                        <a:spcBef>
                          <a:spcPct val="20000"/>
                        </a:spcBef>
                        <a:defRPr>
                          <a:solidFill>
                            <a:schemeClr val="tx1"/>
                          </a:solidFill>
                          <a:latin typeface="Arial" charset="0"/>
                          <a:ea typeface="宋体" charset="-122"/>
                        </a:defRPr>
                      </a:lvl4pPr>
                      <a:lvl5pPr eaLnBrk="0" hangingPunct="0">
                        <a:spcBef>
                          <a:spcPct val="20000"/>
                        </a:spcBef>
                        <a:defRPr>
                          <a:solidFill>
                            <a:schemeClr val="tx1"/>
                          </a:solidFill>
                          <a:latin typeface="Arial" charset="0"/>
                          <a:ea typeface="宋体" charset="-122"/>
                        </a:defRPr>
                      </a:lvl5pPr>
                      <a:lvl6pPr eaLnBrk="0" fontAlgn="base" hangingPunct="0">
                        <a:spcBef>
                          <a:spcPct val="20000"/>
                        </a:spcBef>
                        <a:spcAft>
                          <a:spcPct val="0"/>
                        </a:spcAft>
                        <a:defRPr>
                          <a:solidFill>
                            <a:schemeClr val="tx1"/>
                          </a:solidFill>
                          <a:latin typeface="Arial" charset="0"/>
                          <a:ea typeface="宋体" charset="-122"/>
                        </a:defRPr>
                      </a:lvl6pPr>
                      <a:lvl7pPr eaLnBrk="0" fontAlgn="base" hangingPunct="0">
                        <a:spcBef>
                          <a:spcPct val="20000"/>
                        </a:spcBef>
                        <a:spcAft>
                          <a:spcPct val="0"/>
                        </a:spcAft>
                        <a:defRPr>
                          <a:solidFill>
                            <a:schemeClr val="tx1"/>
                          </a:solidFill>
                          <a:latin typeface="Arial" charset="0"/>
                          <a:ea typeface="宋体" charset="-122"/>
                        </a:defRPr>
                      </a:lvl7pPr>
                      <a:lvl8pPr eaLnBrk="0" fontAlgn="base" hangingPunct="0">
                        <a:spcBef>
                          <a:spcPct val="20000"/>
                        </a:spcBef>
                        <a:spcAft>
                          <a:spcPct val="0"/>
                        </a:spcAft>
                        <a:defRPr>
                          <a:solidFill>
                            <a:schemeClr val="tx1"/>
                          </a:solidFill>
                          <a:latin typeface="Arial" charset="0"/>
                          <a:ea typeface="宋体" charset="-122"/>
                        </a:defRPr>
                      </a:lvl8pPr>
                      <a:lvl9pPr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60000"/>
                        </a:lnSpc>
                        <a:spcBef>
                          <a:spcPct val="50000"/>
                        </a:spcBef>
                        <a:spcAft>
                          <a:spcPct val="0"/>
                        </a:spcAft>
                        <a:buClrTx/>
                        <a:buSzTx/>
                        <a:buFontTx/>
                        <a:buNone/>
                        <a:tabLst/>
                      </a:pPr>
                      <a:r>
                        <a:rPr kumimoji="0" lang="zh-CN" altLang="en-US" sz="2200" b="1" i="0" u="none" strike="noStrike" cap="none" normalizeH="0" baseline="0">
                          <a:ln>
                            <a:noFill/>
                          </a:ln>
                          <a:solidFill>
                            <a:schemeClr val="bg2">
                              <a:lumMod val="10000"/>
                            </a:schemeClr>
                          </a:solidFill>
                          <a:effectLst/>
                          <a:latin typeface="微软雅黑" pitchFamily="34" charset="-122"/>
                          <a:ea typeface="微软雅黑" pitchFamily="34" charset="-122"/>
                        </a:rPr>
                        <a:t>算法时间复杂度与边无关</a:t>
                      </a:r>
                      <a:endParaRPr kumimoji="0" lang="en-US" altLang="zh-CN" sz="2200" b="1" i="0" u="none" strike="noStrike" cap="none" normalizeH="0" baseline="0">
                        <a:ln>
                          <a:noFill/>
                        </a:ln>
                        <a:solidFill>
                          <a:schemeClr val="bg2">
                            <a:lumMod val="10000"/>
                          </a:schemeClr>
                        </a:solidFill>
                        <a:effectLst/>
                        <a:latin typeface="微软雅黑" pitchFamily="34" charset="-122"/>
                        <a:ea typeface="微软雅黑" pitchFamily="34" charset="-122"/>
                      </a:endParaRPr>
                    </a:p>
                  </a:txBody>
                  <a:tcPr marL="96748" marR="9674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charset="-122"/>
                        </a:defRPr>
                      </a:lvl1pPr>
                      <a:lvl2pPr eaLnBrk="0" hangingPunct="0">
                        <a:spcBef>
                          <a:spcPct val="20000"/>
                        </a:spcBef>
                        <a:defRPr sz="2400">
                          <a:solidFill>
                            <a:schemeClr val="tx1"/>
                          </a:solidFill>
                          <a:latin typeface="Arial" charset="0"/>
                          <a:ea typeface="宋体" charset="-122"/>
                        </a:defRPr>
                      </a:lvl2pPr>
                      <a:lvl3pPr eaLnBrk="0" hangingPunct="0">
                        <a:spcBef>
                          <a:spcPct val="20000"/>
                        </a:spcBef>
                        <a:defRPr sz="2000">
                          <a:solidFill>
                            <a:schemeClr val="tx1"/>
                          </a:solidFill>
                          <a:latin typeface="Arial" charset="0"/>
                          <a:ea typeface="宋体" charset="-122"/>
                        </a:defRPr>
                      </a:lvl3pPr>
                      <a:lvl4pPr eaLnBrk="0" hangingPunct="0">
                        <a:spcBef>
                          <a:spcPct val="20000"/>
                        </a:spcBef>
                        <a:defRPr>
                          <a:solidFill>
                            <a:schemeClr val="tx1"/>
                          </a:solidFill>
                          <a:latin typeface="Arial" charset="0"/>
                          <a:ea typeface="宋体" charset="-122"/>
                        </a:defRPr>
                      </a:lvl4pPr>
                      <a:lvl5pPr eaLnBrk="0" hangingPunct="0">
                        <a:spcBef>
                          <a:spcPct val="20000"/>
                        </a:spcBef>
                        <a:defRPr>
                          <a:solidFill>
                            <a:schemeClr val="tx1"/>
                          </a:solidFill>
                          <a:latin typeface="Arial" charset="0"/>
                          <a:ea typeface="宋体" charset="-122"/>
                        </a:defRPr>
                      </a:lvl5pPr>
                      <a:lvl6pPr eaLnBrk="0" fontAlgn="base" hangingPunct="0">
                        <a:spcBef>
                          <a:spcPct val="20000"/>
                        </a:spcBef>
                        <a:spcAft>
                          <a:spcPct val="0"/>
                        </a:spcAft>
                        <a:defRPr>
                          <a:solidFill>
                            <a:schemeClr val="tx1"/>
                          </a:solidFill>
                          <a:latin typeface="Arial" charset="0"/>
                          <a:ea typeface="宋体" charset="-122"/>
                        </a:defRPr>
                      </a:lvl6pPr>
                      <a:lvl7pPr eaLnBrk="0" fontAlgn="base" hangingPunct="0">
                        <a:spcBef>
                          <a:spcPct val="20000"/>
                        </a:spcBef>
                        <a:spcAft>
                          <a:spcPct val="0"/>
                        </a:spcAft>
                        <a:defRPr>
                          <a:solidFill>
                            <a:schemeClr val="tx1"/>
                          </a:solidFill>
                          <a:latin typeface="Arial" charset="0"/>
                          <a:ea typeface="宋体" charset="-122"/>
                        </a:defRPr>
                      </a:lvl7pPr>
                      <a:lvl8pPr eaLnBrk="0" fontAlgn="base" hangingPunct="0">
                        <a:spcBef>
                          <a:spcPct val="20000"/>
                        </a:spcBef>
                        <a:spcAft>
                          <a:spcPct val="0"/>
                        </a:spcAft>
                        <a:defRPr>
                          <a:solidFill>
                            <a:schemeClr val="tx1"/>
                          </a:solidFill>
                          <a:latin typeface="Arial" charset="0"/>
                          <a:ea typeface="宋体" charset="-122"/>
                        </a:defRPr>
                      </a:lvl8pPr>
                      <a:lvl9pPr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75000"/>
                        </a:lnSpc>
                        <a:spcBef>
                          <a:spcPct val="50000"/>
                        </a:spcBef>
                        <a:spcAft>
                          <a:spcPct val="0"/>
                        </a:spcAft>
                        <a:buClrTx/>
                        <a:buSzTx/>
                        <a:buFontTx/>
                        <a:buNone/>
                        <a:tabLst/>
                      </a:pPr>
                      <a:r>
                        <a:rPr kumimoji="0" lang="zh-CN" altLang="en-US" sz="2200" b="1" i="0" u="none" strike="noStrike" cap="none" normalizeH="0" baseline="0" dirty="0">
                          <a:ln>
                            <a:noFill/>
                          </a:ln>
                          <a:solidFill>
                            <a:schemeClr val="bg2">
                              <a:lumMod val="10000"/>
                            </a:schemeClr>
                          </a:solidFill>
                          <a:effectLst/>
                          <a:latin typeface="微软雅黑" pitchFamily="34" charset="-122"/>
                          <a:ea typeface="微软雅黑" pitchFamily="34" charset="-122"/>
                        </a:rPr>
                        <a:t>算法时间复杂度与边相关</a:t>
                      </a:r>
                    </a:p>
                  </a:txBody>
                  <a:tcPr marL="96748" marR="9674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3913">
                <a:tc>
                  <a:txBody>
                    <a:bodyPr/>
                    <a:lstStyle>
                      <a:lvl1pPr eaLnBrk="0" hangingPunct="0">
                        <a:spcBef>
                          <a:spcPct val="20000"/>
                        </a:spcBef>
                        <a:defRPr sz="2800">
                          <a:solidFill>
                            <a:schemeClr val="tx1"/>
                          </a:solidFill>
                          <a:latin typeface="Arial" charset="0"/>
                          <a:ea typeface="宋体" charset="-122"/>
                        </a:defRPr>
                      </a:lvl1pPr>
                      <a:lvl2pPr eaLnBrk="0" hangingPunct="0">
                        <a:spcBef>
                          <a:spcPct val="20000"/>
                        </a:spcBef>
                        <a:defRPr sz="2400">
                          <a:solidFill>
                            <a:schemeClr val="tx1"/>
                          </a:solidFill>
                          <a:latin typeface="Arial" charset="0"/>
                          <a:ea typeface="宋体" charset="-122"/>
                        </a:defRPr>
                      </a:lvl2pPr>
                      <a:lvl3pPr eaLnBrk="0" hangingPunct="0">
                        <a:spcBef>
                          <a:spcPct val="20000"/>
                        </a:spcBef>
                        <a:defRPr sz="2000">
                          <a:solidFill>
                            <a:schemeClr val="tx1"/>
                          </a:solidFill>
                          <a:latin typeface="Arial" charset="0"/>
                          <a:ea typeface="宋体" charset="-122"/>
                        </a:defRPr>
                      </a:lvl3pPr>
                      <a:lvl4pPr eaLnBrk="0" hangingPunct="0">
                        <a:spcBef>
                          <a:spcPct val="20000"/>
                        </a:spcBef>
                        <a:defRPr>
                          <a:solidFill>
                            <a:schemeClr val="tx1"/>
                          </a:solidFill>
                          <a:latin typeface="Arial" charset="0"/>
                          <a:ea typeface="宋体" charset="-122"/>
                        </a:defRPr>
                      </a:lvl4pPr>
                      <a:lvl5pPr eaLnBrk="0" hangingPunct="0">
                        <a:spcBef>
                          <a:spcPct val="20000"/>
                        </a:spcBef>
                        <a:defRPr>
                          <a:solidFill>
                            <a:schemeClr val="tx1"/>
                          </a:solidFill>
                          <a:latin typeface="Arial" charset="0"/>
                          <a:ea typeface="宋体" charset="-122"/>
                        </a:defRPr>
                      </a:lvl5pPr>
                      <a:lvl6pPr eaLnBrk="0" fontAlgn="base" hangingPunct="0">
                        <a:spcBef>
                          <a:spcPct val="20000"/>
                        </a:spcBef>
                        <a:spcAft>
                          <a:spcPct val="0"/>
                        </a:spcAft>
                        <a:defRPr>
                          <a:solidFill>
                            <a:schemeClr val="tx1"/>
                          </a:solidFill>
                          <a:latin typeface="Arial" charset="0"/>
                          <a:ea typeface="宋体" charset="-122"/>
                        </a:defRPr>
                      </a:lvl6pPr>
                      <a:lvl7pPr eaLnBrk="0" fontAlgn="base" hangingPunct="0">
                        <a:spcBef>
                          <a:spcPct val="20000"/>
                        </a:spcBef>
                        <a:spcAft>
                          <a:spcPct val="0"/>
                        </a:spcAft>
                        <a:defRPr>
                          <a:solidFill>
                            <a:schemeClr val="tx1"/>
                          </a:solidFill>
                          <a:latin typeface="Arial" charset="0"/>
                          <a:ea typeface="宋体" charset="-122"/>
                        </a:defRPr>
                      </a:lvl7pPr>
                      <a:lvl8pPr eaLnBrk="0" fontAlgn="base" hangingPunct="0">
                        <a:spcBef>
                          <a:spcPct val="20000"/>
                        </a:spcBef>
                        <a:spcAft>
                          <a:spcPct val="0"/>
                        </a:spcAft>
                        <a:defRPr>
                          <a:solidFill>
                            <a:schemeClr val="tx1"/>
                          </a:solidFill>
                          <a:latin typeface="Arial" charset="0"/>
                          <a:ea typeface="宋体" charset="-122"/>
                        </a:defRPr>
                      </a:lvl8pPr>
                      <a:lvl9pPr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60000"/>
                        </a:lnSpc>
                        <a:spcBef>
                          <a:spcPct val="50000"/>
                        </a:spcBef>
                        <a:spcAft>
                          <a:spcPct val="0"/>
                        </a:spcAft>
                        <a:buClrTx/>
                        <a:buSzTx/>
                        <a:buFontTx/>
                        <a:buNone/>
                        <a:tabLst/>
                      </a:pPr>
                      <a:r>
                        <a:rPr kumimoji="0" lang="zh-CN" altLang="en-US" sz="2200" b="1" i="0" u="none" strike="noStrike" cap="none" normalizeH="0" baseline="0" dirty="0">
                          <a:ln>
                            <a:noFill/>
                          </a:ln>
                          <a:solidFill>
                            <a:schemeClr val="bg2">
                              <a:lumMod val="10000"/>
                            </a:schemeClr>
                          </a:solidFill>
                          <a:effectLst/>
                          <a:latin typeface="微软雅黑" pitchFamily="34" charset="-122"/>
                          <a:ea typeface="微软雅黑" pitchFamily="34" charset="-122"/>
                        </a:rPr>
                        <a:t>适合于求</a:t>
                      </a:r>
                      <a:r>
                        <a:rPr kumimoji="0" lang="zh-CN" altLang="en-US" sz="2200" b="1" i="0" u="none" strike="noStrike" cap="none" normalizeH="0" baseline="0" dirty="0">
                          <a:ln>
                            <a:noFill/>
                          </a:ln>
                          <a:solidFill>
                            <a:srgbClr val="0033CC"/>
                          </a:solidFill>
                          <a:effectLst/>
                          <a:latin typeface="微软雅黑" pitchFamily="34" charset="-122"/>
                          <a:ea typeface="微软雅黑" pitchFamily="34" charset="-122"/>
                        </a:rPr>
                        <a:t>边稠密网</a:t>
                      </a:r>
                      <a:r>
                        <a:rPr kumimoji="0" lang="zh-CN" altLang="en-US" sz="2200" b="1" i="0" u="none" strike="noStrike" cap="none" normalizeH="0" baseline="0" dirty="0">
                          <a:ln>
                            <a:noFill/>
                          </a:ln>
                          <a:solidFill>
                            <a:schemeClr val="bg2">
                              <a:lumMod val="10000"/>
                            </a:schemeClr>
                          </a:solidFill>
                          <a:effectLst/>
                          <a:latin typeface="微软雅黑" pitchFamily="34" charset="-122"/>
                          <a:ea typeface="微软雅黑" pitchFamily="34" charset="-122"/>
                        </a:rPr>
                        <a:t>的最小生成树</a:t>
                      </a:r>
                    </a:p>
                  </a:txBody>
                  <a:tcPr marL="96748" marR="9674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ea typeface="宋体" charset="-122"/>
                        </a:defRPr>
                      </a:lvl1pPr>
                      <a:lvl2pPr eaLnBrk="0" hangingPunct="0">
                        <a:spcBef>
                          <a:spcPct val="20000"/>
                        </a:spcBef>
                        <a:defRPr sz="2400">
                          <a:solidFill>
                            <a:schemeClr val="tx1"/>
                          </a:solidFill>
                          <a:latin typeface="Arial" charset="0"/>
                          <a:ea typeface="宋体" charset="-122"/>
                        </a:defRPr>
                      </a:lvl2pPr>
                      <a:lvl3pPr eaLnBrk="0" hangingPunct="0">
                        <a:spcBef>
                          <a:spcPct val="20000"/>
                        </a:spcBef>
                        <a:defRPr sz="2000">
                          <a:solidFill>
                            <a:schemeClr val="tx1"/>
                          </a:solidFill>
                          <a:latin typeface="Arial" charset="0"/>
                          <a:ea typeface="宋体" charset="-122"/>
                        </a:defRPr>
                      </a:lvl3pPr>
                      <a:lvl4pPr eaLnBrk="0" hangingPunct="0">
                        <a:spcBef>
                          <a:spcPct val="20000"/>
                        </a:spcBef>
                        <a:defRPr>
                          <a:solidFill>
                            <a:schemeClr val="tx1"/>
                          </a:solidFill>
                          <a:latin typeface="Arial" charset="0"/>
                          <a:ea typeface="宋体" charset="-122"/>
                        </a:defRPr>
                      </a:lvl4pPr>
                      <a:lvl5pPr eaLnBrk="0" hangingPunct="0">
                        <a:spcBef>
                          <a:spcPct val="20000"/>
                        </a:spcBef>
                        <a:defRPr>
                          <a:solidFill>
                            <a:schemeClr val="tx1"/>
                          </a:solidFill>
                          <a:latin typeface="Arial" charset="0"/>
                          <a:ea typeface="宋体" charset="-122"/>
                        </a:defRPr>
                      </a:lvl5pPr>
                      <a:lvl6pPr eaLnBrk="0" fontAlgn="base" hangingPunct="0">
                        <a:spcBef>
                          <a:spcPct val="20000"/>
                        </a:spcBef>
                        <a:spcAft>
                          <a:spcPct val="0"/>
                        </a:spcAft>
                        <a:defRPr>
                          <a:solidFill>
                            <a:schemeClr val="tx1"/>
                          </a:solidFill>
                          <a:latin typeface="Arial" charset="0"/>
                          <a:ea typeface="宋体" charset="-122"/>
                        </a:defRPr>
                      </a:lvl6pPr>
                      <a:lvl7pPr eaLnBrk="0" fontAlgn="base" hangingPunct="0">
                        <a:spcBef>
                          <a:spcPct val="20000"/>
                        </a:spcBef>
                        <a:spcAft>
                          <a:spcPct val="0"/>
                        </a:spcAft>
                        <a:defRPr>
                          <a:solidFill>
                            <a:schemeClr val="tx1"/>
                          </a:solidFill>
                          <a:latin typeface="Arial" charset="0"/>
                          <a:ea typeface="宋体" charset="-122"/>
                        </a:defRPr>
                      </a:lvl7pPr>
                      <a:lvl8pPr eaLnBrk="0" fontAlgn="base" hangingPunct="0">
                        <a:spcBef>
                          <a:spcPct val="20000"/>
                        </a:spcBef>
                        <a:spcAft>
                          <a:spcPct val="0"/>
                        </a:spcAft>
                        <a:defRPr>
                          <a:solidFill>
                            <a:schemeClr val="tx1"/>
                          </a:solidFill>
                          <a:latin typeface="Arial" charset="0"/>
                          <a:ea typeface="宋体" charset="-122"/>
                        </a:defRPr>
                      </a:lvl8pPr>
                      <a:lvl9pPr eaLnBrk="0" fontAlgn="base" hangingPunct="0">
                        <a:spcBef>
                          <a:spcPct val="2000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75000"/>
                        </a:lnSpc>
                        <a:spcBef>
                          <a:spcPct val="50000"/>
                        </a:spcBef>
                        <a:spcAft>
                          <a:spcPct val="0"/>
                        </a:spcAft>
                        <a:buClrTx/>
                        <a:buSzTx/>
                        <a:buFontTx/>
                        <a:buNone/>
                        <a:tabLst/>
                      </a:pPr>
                      <a:r>
                        <a:rPr kumimoji="0" lang="zh-CN" altLang="en-US" sz="2200" b="1" i="0" u="none" strike="noStrike" cap="none" normalizeH="0" baseline="0" dirty="0">
                          <a:ln>
                            <a:noFill/>
                          </a:ln>
                          <a:solidFill>
                            <a:schemeClr val="bg2">
                              <a:lumMod val="10000"/>
                            </a:schemeClr>
                          </a:solidFill>
                          <a:effectLst/>
                          <a:latin typeface="微软雅黑" pitchFamily="34" charset="-122"/>
                          <a:ea typeface="微软雅黑" pitchFamily="34" charset="-122"/>
                        </a:rPr>
                        <a:t>适合于求</a:t>
                      </a:r>
                      <a:r>
                        <a:rPr kumimoji="0" lang="zh-CN" altLang="en-US" sz="2200" b="1" i="0" u="none" strike="noStrike" cap="none" normalizeH="0" baseline="0" dirty="0">
                          <a:ln>
                            <a:noFill/>
                          </a:ln>
                          <a:solidFill>
                            <a:srgbClr val="0033CC"/>
                          </a:solidFill>
                          <a:effectLst/>
                          <a:latin typeface="微软雅黑" pitchFamily="34" charset="-122"/>
                          <a:ea typeface="微软雅黑" pitchFamily="34" charset="-122"/>
                        </a:rPr>
                        <a:t>边稀疏网</a:t>
                      </a:r>
                      <a:r>
                        <a:rPr kumimoji="0" lang="zh-CN" altLang="en-US" sz="2200" b="1" i="0" u="none" strike="noStrike" cap="none" normalizeH="0" baseline="0" dirty="0">
                          <a:ln>
                            <a:noFill/>
                          </a:ln>
                          <a:solidFill>
                            <a:schemeClr val="bg2">
                              <a:lumMod val="10000"/>
                            </a:schemeClr>
                          </a:solidFill>
                          <a:effectLst/>
                          <a:latin typeface="微软雅黑" pitchFamily="34" charset="-122"/>
                          <a:ea typeface="微软雅黑" pitchFamily="34" charset="-122"/>
                        </a:rPr>
                        <a:t>的最小生成树</a:t>
                      </a:r>
                      <a:endParaRPr kumimoji="0" lang="en-US" altLang="zh-CN" sz="2200" b="1" i="0" u="none" strike="noStrike" cap="none" normalizeH="0" baseline="0" dirty="0">
                        <a:ln>
                          <a:noFill/>
                        </a:ln>
                        <a:solidFill>
                          <a:schemeClr val="bg2">
                            <a:lumMod val="10000"/>
                          </a:schemeClr>
                        </a:solidFill>
                        <a:effectLst/>
                        <a:latin typeface="微软雅黑" pitchFamily="34" charset="-122"/>
                        <a:ea typeface="微软雅黑" pitchFamily="34" charset="-122"/>
                      </a:endParaRPr>
                    </a:p>
                  </a:txBody>
                  <a:tcPr marL="96748" marR="9674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34489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86618"/>
                                        </p:tgtEl>
                                        <p:attrNameLst>
                                          <p:attrName>style.visibility</p:attrName>
                                        </p:attrNameLst>
                                      </p:cBhvr>
                                      <p:to>
                                        <p:strVal val="visible"/>
                                      </p:to>
                                    </p:set>
                                    <p:animEffect transition="in" filter="wipe(up)">
                                      <p:cBhvr>
                                        <p:cTn id="7" dur="500"/>
                                        <p:tgtEl>
                                          <p:spTgt spid="786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933700"/>
            <a:ext cx="9144000" cy="1143000"/>
          </a:xfrm>
          <a:prstGeom prst="rect">
            <a:avLst/>
          </a:prstGeom>
        </p:spPr>
        <p:txBody>
          <a:bodyPr/>
          <a:lstStyle/>
          <a:p>
            <a:pPr eaLnBrk="0" latinLnBrk="1" hangingPunct="0"/>
            <a:r>
              <a:rPr kumimoji="1" lang="en-US" altLang="zh-CN" sz="4800" b="1">
                <a:solidFill>
                  <a:srgbClr val="C00000"/>
                </a:solidFill>
                <a:latin typeface="Verdana" panose="020B0604030504040204" pitchFamily="34" charset="0"/>
                <a:ea typeface="微软雅黑" panose="020B0503020204020204" pitchFamily="34" charset="-122"/>
                <a:cs typeface="Verdana" panose="020B0604030504040204" pitchFamily="34" charset="0"/>
              </a:rPr>
              <a:t>5. </a:t>
            </a:r>
            <a:r>
              <a:rPr kumimoji="1" lang="zh-CN" altLang="en-US" sz="4800" b="1">
                <a:solidFill>
                  <a:srgbClr val="C00000"/>
                </a:solidFill>
                <a:latin typeface="Verdana" panose="020B0604030504040204" pitchFamily="34" charset="0"/>
                <a:cs typeface="Verdana" panose="020B0604030504040204" pitchFamily="34" charset="0"/>
              </a:rPr>
              <a:t>最短路径</a:t>
            </a:r>
            <a:endParaRPr kumimoji="1" lang="zh-CN" altLang="en-US" sz="4800" b="1">
              <a:solidFill>
                <a:srgbClr val="C00000"/>
              </a:solidFill>
              <a:latin typeface="Verdana" panose="020B0604030504040204" pitchFamily="34" charset="0"/>
              <a:ea typeface="微软雅黑" panose="020B0503020204020204" pitchFamily="34" charset="-122"/>
              <a:cs typeface="Verdana" panose="020B0604030504040204" pitchFamily="34" charset="0"/>
            </a:endParaRPr>
          </a:p>
        </p:txBody>
      </p:sp>
    </p:spTree>
    <p:extLst>
      <p:ext uri="{BB962C8B-B14F-4D97-AF65-F5344CB8AC3E}">
        <p14:creationId xmlns:p14="http://schemas.microsoft.com/office/powerpoint/2010/main" val="226538119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最短路径（</a:t>
            </a:r>
            <a:r>
              <a:rPr lang="en-US" altLang="zh-CN">
                <a:latin typeface="Verdana" panose="020B0604030504040204" pitchFamily="34" charset="0"/>
                <a:ea typeface="Verdana" panose="020B0604030504040204" pitchFamily="34" charset="0"/>
                <a:cs typeface="Verdana" panose="020B0604030504040204" pitchFamily="34" charset="0"/>
              </a:rPr>
              <a:t>Shortest Paths</a:t>
            </a:r>
            <a:r>
              <a:rPr lang="zh-CN" altLang="en-US"/>
              <a:t>）</a:t>
            </a:r>
          </a:p>
        </p:txBody>
      </p:sp>
      <p:sp>
        <p:nvSpPr>
          <p:cNvPr id="3" name="内容占位符 2"/>
          <p:cNvSpPr>
            <a:spLocks noGrp="1"/>
          </p:cNvSpPr>
          <p:nvPr>
            <p:ph idx="1"/>
          </p:nvPr>
        </p:nvSpPr>
        <p:spPr>
          <a:xfrm>
            <a:off x="0" y="800708"/>
            <a:ext cx="9144000" cy="6031892"/>
          </a:xfrm>
        </p:spPr>
        <p:txBody>
          <a:bodyPr/>
          <a:lstStyle/>
          <a:p>
            <a:pPr marL="0" indent="-468313">
              <a:spcBef>
                <a:spcPts val="1200"/>
              </a:spcBef>
              <a:buClr>
                <a:schemeClr val="tx1"/>
              </a:buClr>
              <a:buSzPct val="100000"/>
              <a:defRPr/>
            </a:pPr>
            <a:r>
              <a:rPr lang="zh-CN" altLang="en-US">
                <a:latin typeface="Verdana" panose="020B0604030504040204" pitchFamily="34" charset="0"/>
                <a:cs typeface="Verdana" panose="020B0604030504040204" pitchFamily="34" charset="0"/>
              </a:rPr>
              <a:t>在有向图中，寻找从某个源点到其余各个顶点或者每一对顶点之间的最短带权路径的运算，称为最短路径问题</a:t>
            </a:r>
          </a:p>
          <a:p>
            <a:pPr marL="0" indent="-468313">
              <a:spcBef>
                <a:spcPts val="1200"/>
              </a:spcBef>
              <a:buClr>
                <a:schemeClr val="tx1"/>
              </a:buClr>
              <a:buSzPct val="100000"/>
              <a:defRPr/>
            </a:pPr>
            <a:r>
              <a:rPr lang="zh-CN" altLang="en-US">
                <a:latin typeface="Verdana" panose="020B0604030504040204" pitchFamily="34" charset="0"/>
                <a:cs typeface="Verdana" panose="020B0604030504040204" pitchFamily="34" charset="0"/>
              </a:rPr>
              <a:t>单源点最短路径问题</a:t>
            </a: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给定：带权有向图</a:t>
            </a:r>
            <a:r>
              <a:rPr lang="en-US" altLang="zh-CN">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和源点</a:t>
            </a:r>
            <a:r>
              <a:rPr lang="en-US" altLang="zh-CN">
                <a:latin typeface="Verdana" panose="020B0604030504040204" pitchFamily="34" charset="0"/>
                <a:cs typeface="Verdana" panose="020B0604030504040204" pitchFamily="34" charset="0"/>
              </a:rPr>
              <a:t>v</a:t>
            </a: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求解：从源点</a:t>
            </a:r>
            <a:r>
              <a:rPr lang="en-US" altLang="zh-CN">
                <a:latin typeface="Verdana" panose="020B0604030504040204" pitchFamily="34" charset="0"/>
                <a:cs typeface="Verdana" panose="020B0604030504040204" pitchFamily="34" charset="0"/>
              </a:rPr>
              <a:t>v</a:t>
            </a:r>
            <a:r>
              <a:rPr lang="zh-CN" altLang="en-US">
                <a:latin typeface="Verdana" panose="020B0604030504040204" pitchFamily="34" charset="0"/>
                <a:cs typeface="Verdana" panose="020B0604030504040204" pitchFamily="34" charset="0"/>
              </a:rPr>
              <a:t>到</a:t>
            </a:r>
            <a:r>
              <a:rPr lang="en-US" altLang="zh-CN">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中其余各顶点之间的最短路径</a:t>
            </a:r>
          </a:p>
          <a:p>
            <a:pPr marL="0" indent="-468313">
              <a:spcBef>
                <a:spcPts val="1200"/>
              </a:spcBef>
              <a:buClr>
                <a:schemeClr val="tx1"/>
              </a:buClr>
              <a:buSzPct val="100000"/>
              <a:defRPr/>
            </a:pPr>
            <a:r>
              <a:rPr lang="zh-CN" altLang="en-US">
                <a:latin typeface="Verdana" panose="020B0604030504040204" pitchFamily="34" charset="0"/>
                <a:cs typeface="Verdana" panose="020B0604030504040204" pitchFamily="34" charset="0"/>
              </a:rPr>
              <a:t>求所有顶点对之间的最短路径</a:t>
            </a: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给定：带权有向图</a:t>
            </a:r>
            <a:r>
              <a:rPr lang="en-US" altLang="zh-CN">
                <a:latin typeface="Verdana" panose="020B0604030504040204" pitchFamily="34" charset="0"/>
                <a:cs typeface="Verdana" panose="020B0604030504040204" pitchFamily="34" charset="0"/>
              </a:rPr>
              <a:t>G</a:t>
            </a:r>
          </a:p>
          <a:p>
            <a:pPr marL="936000" lvl="1" indent="-468000">
              <a:spcBef>
                <a:spcPts val="1200"/>
              </a:spcBef>
              <a:buClr>
                <a:schemeClr val="tx1"/>
              </a:buClr>
              <a:defRPr/>
            </a:pPr>
            <a:r>
              <a:rPr lang="zh-CN" altLang="en-US">
                <a:latin typeface="Verdana" panose="020B0604030504040204" pitchFamily="34" charset="0"/>
                <a:cs typeface="Verdana" panose="020B0604030504040204" pitchFamily="34" charset="0"/>
              </a:rPr>
              <a:t>求解：</a:t>
            </a:r>
            <a:r>
              <a:rPr lang="en-US" altLang="zh-CN">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中各顶点对之间的最短路</a:t>
            </a:r>
          </a:p>
        </p:txBody>
      </p:sp>
    </p:spTree>
    <p:extLst>
      <p:ext uri="{BB962C8B-B14F-4D97-AF65-F5344CB8AC3E}">
        <p14:creationId xmlns:p14="http://schemas.microsoft.com/office/powerpoint/2010/main" val="401506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0" y="3918542"/>
            <a:ext cx="9144000"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itchFamily="34" charset="0"/>
                <a:ea typeface="宋体" pitchFamily="2" charset="-122"/>
              </a:defRPr>
            </a:lvl1pPr>
            <a:lvl2pPr marL="800100" indent="-342900" eaLnBrk="0" hangingPunct="0">
              <a:defRPr>
                <a:solidFill>
                  <a:schemeClr val="tx1"/>
                </a:solidFill>
                <a:latin typeface="Arial" pitchFamily="34" charset="0"/>
                <a:ea typeface="宋体" pitchFamily="2" charset="-122"/>
              </a:defRPr>
            </a:lvl2pPr>
            <a:lvl3pPr marL="1257300" indent="-342900" eaLnBrk="0" hangingPunct="0">
              <a:defRPr>
                <a:solidFill>
                  <a:schemeClr val="tx1"/>
                </a:solidFill>
                <a:latin typeface="Arial" pitchFamily="34" charset="0"/>
                <a:ea typeface="宋体" pitchFamily="2" charset="-122"/>
              </a:defRPr>
            </a:lvl3pPr>
            <a:lvl4pPr marL="1714500" indent="-342900" eaLnBrk="0" hangingPunct="0">
              <a:defRPr>
                <a:solidFill>
                  <a:schemeClr val="tx1"/>
                </a:solidFill>
                <a:latin typeface="Arial" pitchFamily="34" charset="0"/>
                <a:ea typeface="宋体" pitchFamily="2" charset="-122"/>
              </a:defRPr>
            </a:lvl4pPr>
            <a:lvl5pPr marL="2171700" indent="-342900" eaLnBrk="0" hangingPunct="0">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spcBef>
                <a:spcPts val="0"/>
              </a:spcBef>
            </a:pPr>
            <a:r>
              <a:rPr lang="zh-CN" altLang="en-US" sz="2400" b="0" dirty="0">
                <a:solidFill>
                  <a:schemeClr val="bg2">
                    <a:lumMod val="10000"/>
                  </a:schemeClr>
                </a:solidFill>
                <a:latin typeface="Verdana" panose="020B0604030504040204" pitchFamily="34" charset="0"/>
                <a:ea typeface="微软雅黑" pitchFamily="34" charset="-122"/>
              </a:rPr>
              <a:t>例</a:t>
            </a:r>
            <a:r>
              <a:rPr lang="zh-CN" altLang="en-US" sz="2400" b="0">
                <a:solidFill>
                  <a:schemeClr val="bg2">
                    <a:lumMod val="10000"/>
                  </a:schemeClr>
                </a:solidFill>
                <a:latin typeface="Verdana" panose="020B0604030504040204" pitchFamily="34" charset="0"/>
                <a:ea typeface="微软雅黑" pitchFamily="34" charset="-122"/>
              </a:rPr>
              <a:t>如：在带</a:t>
            </a:r>
            <a:r>
              <a:rPr lang="zh-CN" altLang="en-US" sz="2400" b="0" dirty="0">
                <a:solidFill>
                  <a:schemeClr val="bg2">
                    <a:lumMod val="10000"/>
                  </a:schemeClr>
                </a:solidFill>
                <a:latin typeface="Verdana" panose="020B0604030504040204" pitchFamily="34" charset="0"/>
                <a:ea typeface="微软雅黑" pitchFamily="34" charset="-122"/>
              </a:rPr>
              <a:t>权有向</a:t>
            </a:r>
            <a:r>
              <a:rPr lang="zh-CN" altLang="en-US" sz="2400" b="0">
                <a:solidFill>
                  <a:schemeClr val="bg2">
                    <a:lumMod val="10000"/>
                  </a:schemeClr>
                </a:solidFill>
                <a:latin typeface="Verdana" panose="020B0604030504040204" pitchFamily="34" charset="0"/>
                <a:ea typeface="微软雅黑" pitchFamily="34" charset="-122"/>
              </a:rPr>
              <a:t>图</a:t>
            </a:r>
            <a:r>
              <a:rPr lang="en-US" altLang="zh-CN" sz="2400" b="0">
                <a:solidFill>
                  <a:schemeClr val="bg2">
                    <a:lumMod val="10000"/>
                  </a:schemeClr>
                </a:solidFill>
                <a:latin typeface="Verdana" panose="020B0604030504040204" pitchFamily="34" charset="0"/>
                <a:ea typeface="微软雅黑" pitchFamily="34" charset="-122"/>
              </a:rPr>
              <a:t>G</a:t>
            </a:r>
            <a:r>
              <a:rPr lang="zh-CN" altLang="en-US" sz="2400" b="0">
                <a:solidFill>
                  <a:schemeClr val="bg2">
                    <a:lumMod val="10000"/>
                  </a:schemeClr>
                </a:solidFill>
                <a:latin typeface="Verdana" panose="020B0604030504040204" pitchFamily="34" charset="0"/>
                <a:ea typeface="微软雅黑" pitchFamily="34" charset="-122"/>
              </a:rPr>
              <a:t>中求出</a:t>
            </a:r>
            <a:r>
              <a:rPr lang="en-US" altLang="zh-CN" sz="2400" b="0">
                <a:solidFill>
                  <a:schemeClr val="bg2">
                    <a:lumMod val="10000"/>
                  </a:schemeClr>
                </a:solidFill>
                <a:latin typeface="Verdana" panose="020B0604030504040204" pitchFamily="34" charset="0"/>
                <a:ea typeface="微软雅黑" pitchFamily="34" charset="-122"/>
              </a:rPr>
              <a:t>v</a:t>
            </a:r>
            <a:r>
              <a:rPr kumimoji="1" lang="en-US" altLang="zh-CN" sz="2800" b="0" baseline="-20000">
                <a:solidFill>
                  <a:schemeClr val="bg2">
                    <a:lumMod val="10000"/>
                  </a:schemeClr>
                </a:solidFill>
                <a:latin typeface="Verdana" panose="020B0604030504040204" pitchFamily="34" charset="0"/>
                <a:ea typeface="微软雅黑" pitchFamily="34" charset="-122"/>
              </a:rPr>
              <a:t>0</a:t>
            </a:r>
            <a:r>
              <a:rPr lang="zh-CN" altLang="en-US" sz="2400" b="0">
                <a:solidFill>
                  <a:schemeClr val="bg2">
                    <a:lumMod val="10000"/>
                  </a:schemeClr>
                </a:solidFill>
                <a:latin typeface="Verdana" panose="020B0604030504040204" pitchFamily="34" charset="0"/>
                <a:ea typeface="微软雅黑" pitchFamily="34" charset="-122"/>
              </a:rPr>
              <a:t>到其余各顶点之间的最短路径</a:t>
            </a:r>
            <a:endParaRPr lang="zh-CN" altLang="en-US" sz="2400" b="0" dirty="0">
              <a:solidFill>
                <a:schemeClr val="bg2">
                  <a:lumMod val="10000"/>
                </a:schemeClr>
              </a:solidFill>
              <a:latin typeface="Verdana" panose="020B0604030504040204" pitchFamily="34" charset="0"/>
              <a:ea typeface="微软雅黑" pitchFamily="34" charset="-122"/>
            </a:endParaRPr>
          </a:p>
          <a:p>
            <a:pPr lvl="1" eaLnBrk="1" hangingPunct="1">
              <a:lnSpc>
                <a:spcPct val="150000"/>
              </a:lnSpc>
              <a:spcBef>
                <a:spcPts val="0"/>
              </a:spcBef>
              <a:buSzPct val="80000"/>
              <a:buFont typeface="Wingdings" pitchFamily="2" charset="2"/>
              <a:buChar char="l"/>
            </a:pPr>
            <a:r>
              <a:rPr lang="zh-CN" altLang="en-US" sz="2400" b="0" dirty="0">
                <a:solidFill>
                  <a:schemeClr val="bg2">
                    <a:lumMod val="10000"/>
                  </a:schemeClr>
                </a:solidFill>
                <a:latin typeface="Verdana" panose="020B0604030504040204" pitchFamily="34" charset="0"/>
                <a:ea typeface="微软雅黑" pitchFamily="34" charset="-122"/>
              </a:rPr>
              <a:t>从图中可见：从</a:t>
            </a:r>
            <a:r>
              <a:rPr lang="en-US" altLang="zh-CN" sz="2400" b="0" dirty="0" err="1">
                <a:solidFill>
                  <a:schemeClr val="bg2">
                    <a:lumMod val="10000"/>
                  </a:schemeClr>
                </a:solidFill>
                <a:latin typeface="Verdana" panose="020B0604030504040204" pitchFamily="34" charset="0"/>
                <a:ea typeface="微软雅黑" pitchFamily="34" charset="-122"/>
              </a:rPr>
              <a:t>v</a:t>
            </a:r>
            <a:r>
              <a:rPr kumimoji="1" lang="en-US" altLang="zh-CN" sz="2800" b="0" baseline="-20000" dirty="0" err="1">
                <a:solidFill>
                  <a:schemeClr val="bg2">
                    <a:lumMod val="10000"/>
                  </a:schemeClr>
                </a:solidFill>
                <a:latin typeface="Verdana" panose="020B0604030504040204" pitchFamily="34" charset="0"/>
                <a:ea typeface="微软雅黑" pitchFamily="34" charset="-122"/>
              </a:rPr>
              <a:t>0</a:t>
            </a:r>
            <a:r>
              <a:rPr lang="zh-CN" altLang="en-US" sz="2400" b="0" dirty="0">
                <a:solidFill>
                  <a:schemeClr val="bg2">
                    <a:lumMod val="10000"/>
                  </a:schemeClr>
                </a:solidFill>
                <a:latin typeface="Verdana" panose="020B0604030504040204" pitchFamily="34" charset="0"/>
                <a:ea typeface="微软雅黑" pitchFamily="34" charset="-122"/>
              </a:rPr>
              <a:t>到</a:t>
            </a:r>
            <a:r>
              <a:rPr lang="en-US" altLang="zh-CN" sz="2400" b="0" dirty="0" err="1">
                <a:solidFill>
                  <a:schemeClr val="bg2">
                    <a:lumMod val="10000"/>
                  </a:schemeClr>
                </a:solidFill>
                <a:latin typeface="Verdana" panose="020B0604030504040204" pitchFamily="34" charset="0"/>
                <a:ea typeface="微软雅黑" pitchFamily="34" charset="-122"/>
              </a:rPr>
              <a:t>v</a:t>
            </a:r>
            <a:r>
              <a:rPr kumimoji="1" lang="en-US" altLang="zh-CN" sz="2800" b="0" baseline="-20000" dirty="0" err="1">
                <a:solidFill>
                  <a:schemeClr val="bg2">
                    <a:lumMod val="10000"/>
                  </a:schemeClr>
                </a:solidFill>
                <a:latin typeface="Verdana" panose="020B0604030504040204" pitchFamily="34" charset="0"/>
                <a:ea typeface="微软雅黑" pitchFamily="34" charset="-122"/>
              </a:rPr>
              <a:t>1</a:t>
            </a:r>
            <a:r>
              <a:rPr lang="zh-CN" altLang="en-US" sz="2400" b="0" dirty="0">
                <a:solidFill>
                  <a:schemeClr val="bg2">
                    <a:lumMod val="10000"/>
                  </a:schemeClr>
                </a:solidFill>
                <a:latin typeface="Verdana" panose="020B0604030504040204" pitchFamily="34" charset="0"/>
                <a:ea typeface="微软雅黑" pitchFamily="34" charset="-122"/>
              </a:rPr>
              <a:t>没有路径</a:t>
            </a:r>
          </a:p>
          <a:p>
            <a:pPr lvl="1" eaLnBrk="1" hangingPunct="1">
              <a:lnSpc>
                <a:spcPct val="150000"/>
              </a:lnSpc>
              <a:spcBef>
                <a:spcPts val="0"/>
              </a:spcBef>
              <a:buSzPct val="80000"/>
              <a:buFont typeface="Wingdings" pitchFamily="2" charset="2"/>
              <a:buChar char="l"/>
            </a:pPr>
            <a:r>
              <a:rPr lang="zh-CN" altLang="en-US" sz="2400" b="0" dirty="0">
                <a:solidFill>
                  <a:schemeClr val="bg2">
                    <a:lumMod val="10000"/>
                  </a:schemeClr>
                </a:solidFill>
                <a:latin typeface="Verdana" panose="020B0604030504040204" pitchFamily="34" charset="0"/>
                <a:ea typeface="微软雅黑" pitchFamily="34" charset="-122"/>
              </a:rPr>
              <a:t>从</a:t>
            </a:r>
            <a:r>
              <a:rPr lang="en-US" altLang="zh-CN" sz="2400" b="0" dirty="0" err="1">
                <a:solidFill>
                  <a:schemeClr val="bg2">
                    <a:lumMod val="10000"/>
                  </a:schemeClr>
                </a:solidFill>
                <a:latin typeface="Verdana" panose="020B0604030504040204" pitchFamily="34" charset="0"/>
                <a:ea typeface="微软雅黑" pitchFamily="34" charset="-122"/>
              </a:rPr>
              <a:t>v</a:t>
            </a:r>
            <a:r>
              <a:rPr kumimoji="1" lang="en-US" altLang="zh-CN" sz="2800" b="0" baseline="-20000" dirty="0" err="1">
                <a:solidFill>
                  <a:schemeClr val="bg2">
                    <a:lumMod val="10000"/>
                  </a:schemeClr>
                </a:solidFill>
                <a:latin typeface="Verdana" panose="020B0604030504040204" pitchFamily="34" charset="0"/>
                <a:ea typeface="微软雅黑" pitchFamily="34" charset="-122"/>
              </a:rPr>
              <a:t>0</a:t>
            </a:r>
            <a:r>
              <a:rPr lang="zh-CN" altLang="en-US" sz="2400" b="0" dirty="0">
                <a:solidFill>
                  <a:schemeClr val="bg2">
                    <a:lumMod val="10000"/>
                  </a:schemeClr>
                </a:solidFill>
                <a:latin typeface="Verdana" panose="020B0604030504040204" pitchFamily="34" charset="0"/>
                <a:ea typeface="微软雅黑" pitchFamily="34" charset="-122"/>
              </a:rPr>
              <a:t>到</a:t>
            </a:r>
            <a:r>
              <a:rPr lang="en-US" altLang="zh-CN" sz="2400" b="0" dirty="0" err="1">
                <a:solidFill>
                  <a:schemeClr val="bg2">
                    <a:lumMod val="10000"/>
                  </a:schemeClr>
                </a:solidFill>
                <a:latin typeface="Verdana" panose="020B0604030504040204" pitchFamily="34" charset="0"/>
                <a:ea typeface="微软雅黑" pitchFamily="34" charset="-122"/>
              </a:rPr>
              <a:t>v</a:t>
            </a:r>
            <a:r>
              <a:rPr kumimoji="1" lang="en-US" altLang="zh-CN" sz="2800" b="0" baseline="-20000" dirty="0" err="1">
                <a:solidFill>
                  <a:schemeClr val="bg2">
                    <a:lumMod val="10000"/>
                  </a:schemeClr>
                </a:solidFill>
                <a:latin typeface="Verdana" panose="020B0604030504040204" pitchFamily="34" charset="0"/>
                <a:ea typeface="微软雅黑" pitchFamily="34" charset="-122"/>
              </a:rPr>
              <a:t>3</a:t>
            </a:r>
            <a:r>
              <a:rPr lang="zh-CN" altLang="en-US" sz="2400" b="0" dirty="0">
                <a:solidFill>
                  <a:schemeClr val="bg2">
                    <a:lumMod val="10000"/>
                  </a:schemeClr>
                </a:solidFill>
                <a:latin typeface="Verdana" panose="020B0604030504040204" pitchFamily="34" charset="0"/>
                <a:ea typeface="微软雅黑" pitchFamily="34" charset="-122"/>
              </a:rPr>
              <a:t>有两条不同的路径：</a:t>
            </a:r>
            <a:r>
              <a:rPr lang="en-US" altLang="zh-CN" sz="2400" b="0" dirty="0">
                <a:solidFill>
                  <a:schemeClr val="bg2">
                    <a:lumMod val="10000"/>
                  </a:schemeClr>
                </a:solidFill>
                <a:latin typeface="Verdana" panose="020B0604030504040204" pitchFamily="34" charset="0"/>
                <a:ea typeface="微软雅黑" pitchFamily="34" charset="-122"/>
              </a:rPr>
              <a:t>(</a:t>
            </a:r>
            <a:r>
              <a:rPr lang="en-US" altLang="zh-CN" sz="2400" b="0" dirty="0" err="1">
                <a:solidFill>
                  <a:schemeClr val="bg2">
                    <a:lumMod val="10000"/>
                  </a:schemeClr>
                </a:solidFill>
                <a:latin typeface="Verdana" panose="020B0604030504040204" pitchFamily="34" charset="0"/>
                <a:ea typeface="微软雅黑" pitchFamily="34" charset="-122"/>
              </a:rPr>
              <a:t>v</a:t>
            </a:r>
            <a:r>
              <a:rPr kumimoji="1" lang="en-US" altLang="zh-CN" sz="2800" b="0" baseline="-20000" dirty="0" err="1">
                <a:solidFill>
                  <a:schemeClr val="bg2">
                    <a:lumMod val="10000"/>
                  </a:schemeClr>
                </a:solidFill>
                <a:latin typeface="Verdana" panose="020B0604030504040204" pitchFamily="34" charset="0"/>
                <a:ea typeface="微软雅黑" pitchFamily="34" charset="-122"/>
              </a:rPr>
              <a:t>0</a:t>
            </a:r>
            <a:r>
              <a:rPr lang="en-US" altLang="zh-CN" sz="2400" b="0" dirty="0">
                <a:solidFill>
                  <a:schemeClr val="bg2">
                    <a:lumMod val="10000"/>
                  </a:schemeClr>
                </a:solidFill>
                <a:latin typeface="Verdana" panose="020B0604030504040204" pitchFamily="34" charset="0"/>
                <a:ea typeface="微软雅黑" pitchFamily="34" charset="-122"/>
              </a:rPr>
              <a:t>, </a:t>
            </a:r>
            <a:r>
              <a:rPr lang="en-US" altLang="zh-CN" sz="2400" b="0" dirty="0" err="1">
                <a:solidFill>
                  <a:schemeClr val="bg2">
                    <a:lumMod val="10000"/>
                  </a:schemeClr>
                </a:solidFill>
                <a:latin typeface="Verdana" panose="020B0604030504040204" pitchFamily="34" charset="0"/>
                <a:ea typeface="微软雅黑" pitchFamily="34" charset="-122"/>
              </a:rPr>
              <a:t>v</a:t>
            </a:r>
            <a:r>
              <a:rPr kumimoji="1" lang="en-US" altLang="zh-CN" sz="2800" b="0" baseline="-20000" dirty="0" err="1">
                <a:solidFill>
                  <a:schemeClr val="bg2">
                    <a:lumMod val="10000"/>
                  </a:schemeClr>
                </a:solidFill>
                <a:latin typeface="Verdana" panose="020B0604030504040204" pitchFamily="34" charset="0"/>
                <a:ea typeface="微软雅黑" pitchFamily="34" charset="-122"/>
              </a:rPr>
              <a:t>2</a:t>
            </a:r>
            <a:r>
              <a:rPr lang="en-US" altLang="zh-CN" sz="2400" b="0" dirty="0">
                <a:solidFill>
                  <a:schemeClr val="bg2">
                    <a:lumMod val="10000"/>
                  </a:schemeClr>
                </a:solidFill>
                <a:latin typeface="Verdana" panose="020B0604030504040204" pitchFamily="34" charset="0"/>
                <a:ea typeface="微软雅黑" pitchFamily="34" charset="-122"/>
              </a:rPr>
              <a:t>, </a:t>
            </a:r>
            <a:r>
              <a:rPr lang="en-US" altLang="zh-CN" sz="2400" b="0" dirty="0" err="1">
                <a:solidFill>
                  <a:schemeClr val="bg2">
                    <a:lumMod val="10000"/>
                  </a:schemeClr>
                </a:solidFill>
                <a:latin typeface="Verdana" panose="020B0604030504040204" pitchFamily="34" charset="0"/>
                <a:ea typeface="微软雅黑" pitchFamily="34" charset="-122"/>
              </a:rPr>
              <a:t>v</a:t>
            </a:r>
            <a:r>
              <a:rPr kumimoji="1" lang="en-US" altLang="zh-CN" sz="2800" b="0" baseline="-20000" dirty="0" err="1">
                <a:solidFill>
                  <a:schemeClr val="bg2">
                    <a:lumMod val="10000"/>
                  </a:schemeClr>
                </a:solidFill>
                <a:latin typeface="Verdana" panose="020B0604030504040204" pitchFamily="34" charset="0"/>
                <a:ea typeface="微软雅黑" pitchFamily="34" charset="-122"/>
              </a:rPr>
              <a:t>3</a:t>
            </a:r>
            <a:r>
              <a:rPr lang="en-US" altLang="zh-CN" sz="2400" b="0" dirty="0">
                <a:solidFill>
                  <a:schemeClr val="bg2">
                    <a:lumMod val="10000"/>
                  </a:schemeClr>
                </a:solidFill>
                <a:latin typeface="Verdana" panose="020B0604030504040204" pitchFamily="34" charset="0"/>
                <a:ea typeface="微软雅黑" pitchFamily="34" charset="-122"/>
              </a:rPr>
              <a:t>)</a:t>
            </a:r>
            <a:r>
              <a:rPr lang="zh-CN" altLang="en-US" sz="2400" b="0" dirty="0">
                <a:solidFill>
                  <a:schemeClr val="bg2">
                    <a:lumMod val="10000"/>
                  </a:schemeClr>
                </a:solidFill>
                <a:latin typeface="Verdana" panose="020B0604030504040204" pitchFamily="34" charset="0"/>
                <a:ea typeface="微软雅黑" pitchFamily="34" charset="-122"/>
              </a:rPr>
              <a:t>和</a:t>
            </a:r>
            <a:r>
              <a:rPr lang="en-US" altLang="zh-CN" sz="2400" b="0" dirty="0">
                <a:solidFill>
                  <a:schemeClr val="bg2">
                    <a:lumMod val="10000"/>
                  </a:schemeClr>
                </a:solidFill>
                <a:latin typeface="Verdana" panose="020B0604030504040204" pitchFamily="34" charset="0"/>
                <a:ea typeface="微软雅黑" pitchFamily="34" charset="-122"/>
              </a:rPr>
              <a:t>(</a:t>
            </a:r>
            <a:r>
              <a:rPr lang="en-US" altLang="zh-CN" sz="2400" b="0" dirty="0" err="1">
                <a:solidFill>
                  <a:schemeClr val="bg2">
                    <a:lumMod val="10000"/>
                  </a:schemeClr>
                </a:solidFill>
                <a:latin typeface="Verdana" panose="020B0604030504040204" pitchFamily="34" charset="0"/>
                <a:ea typeface="微软雅黑" pitchFamily="34" charset="-122"/>
              </a:rPr>
              <a:t>v</a:t>
            </a:r>
            <a:r>
              <a:rPr kumimoji="1" lang="en-US" altLang="zh-CN" sz="2800" b="0" baseline="-20000" dirty="0" err="1">
                <a:solidFill>
                  <a:schemeClr val="bg2">
                    <a:lumMod val="10000"/>
                  </a:schemeClr>
                </a:solidFill>
                <a:latin typeface="Verdana" panose="020B0604030504040204" pitchFamily="34" charset="0"/>
                <a:ea typeface="微软雅黑" pitchFamily="34" charset="-122"/>
              </a:rPr>
              <a:t>0</a:t>
            </a:r>
            <a:r>
              <a:rPr lang="en-US" altLang="zh-CN" sz="2400" b="0" dirty="0">
                <a:solidFill>
                  <a:schemeClr val="bg2">
                    <a:lumMod val="10000"/>
                  </a:schemeClr>
                </a:solidFill>
                <a:latin typeface="Verdana" panose="020B0604030504040204" pitchFamily="34" charset="0"/>
                <a:ea typeface="微软雅黑" pitchFamily="34" charset="-122"/>
              </a:rPr>
              <a:t>, </a:t>
            </a:r>
            <a:r>
              <a:rPr lang="en-US" altLang="zh-CN" sz="2400" b="0" dirty="0" err="1">
                <a:solidFill>
                  <a:schemeClr val="bg2">
                    <a:lumMod val="10000"/>
                  </a:schemeClr>
                </a:solidFill>
                <a:latin typeface="Verdana" panose="020B0604030504040204" pitchFamily="34" charset="0"/>
                <a:ea typeface="微软雅黑" pitchFamily="34" charset="-122"/>
              </a:rPr>
              <a:t>v</a:t>
            </a:r>
            <a:r>
              <a:rPr kumimoji="1" lang="en-US" altLang="zh-CN" sz="2800" b="0" baseline="-20000" dirty="0" err="1">
                <a:solidFill>
                  <a:schemeClr val="bg2">
                    <a:lumMod val="10000"/>
                  </a:schemeClr>
                </a:solidFill>
                <a:latin typeface="Verdana" panose="020B0604030504040204" pitchFamily="34" charset="0"/>
                <a:ea typeface="微软雅黑" pitchFamily="34" charset="-122"/>
              </a:rPr>
              <a:t>4</a:t>
            </a:r>
            <a:r>
              <a:rPr lang="en-US" altLang="zh-CN" sz="2400" b="0" dirty="0">
                <a:solidFill>
                  <a:schemeClr val="bg2">
                    <a:lumMod val="10000"/>
                  </a:schemeClr>
                </a:solidFill>
                <a:latin typeface="Verdana" panose="020B0604030504040204" pitchFamily="34" charset="0"/>
                <a:ea typeface="微软雅黑" pitchFamily="34" charset="-122"/>
              </a:rPr>
              <a:t>, </a:t>
            </a:r>
            <a:r>
              <a:rPr lang="en-US" altLang="zh-CN" sz="2400" b="0" dirty="0" err="1">
                <a:solidFill>
                  <a:schemeClr val="bg2">
                    <a:lumMod val="10000"/>
                  </a:schemeClr>
                </a:solidFill>
                <a:latin typeface="Verdana" panose="020B0604030504040204" pitchFamily="34" charset="0"/>
                <a:ea typeface="微软雅黑" pitchFamily="34" charset="-122"/>
              </a:rPr>
              <a:t>v</a:t>
            </a:r>
            <a:r>
              <a:rPr kumimoji="1" lang="en-US" altLang="zh-CN" sz="2800" b="0" baseline="-20000" dirty="0" err="1">
                <a:solidFill>
                  <a:schemeClr val="bg2">
                    <a:lumMod val="10000"/>
                  </a:schemeClr>
                </a:solidFill>
                <a:latin typeface="Verdana" panose="020B0604030504040204" pitchFamily="34" charset="0"/>
                <a:ea typeface="微软雅黑" pitchFamily="34" charset="-122"/>
              </a:rPr>
              <a:t>3</a:t>
            </a:r>
            <a:r>
              <a:rPr lang="en-US" altLang="zh-CN" sz="2400" b="0" dirty="0">
                <a:solidFill>
                  <a:schemeClr val="bg2">
                    <a:lumMod val="10000"/>
                  </a:schemeClr>
                </a:solidFill>
                <a:latin typeface="Verdana" panose="020B0604030504040204" pitchFamily="34" charset="0"/>
                <a:ea typeface="微软雅黑" pitchFamily="34" charset="-122"/>
              </a:rPr>
              <a:t>)</a:t>
            </a:r>
            <a:endParaRPr lang="zh-CN" altLang="en-US" sz="2400" b="0" dirty="0">
              <a:solidFill>
                <a:schemeClr val="bg2">
                  <a:lumMod val="10000"/>
                </a:schemeClr>
              </a:solidFill>
              <a:latin typeface="Verdana" panose="020B0604030504040204" pitchFamily="34" charset="0"/>
              <a:ea typeface="微软雅黑" pitchFamily="34" charset="-122"/>
            </a:endParaRPr>
          </a:p>
          <a:p>
            <a:pPr marL="1404000" lvl="2" indent="-468000" eaLnBrk="1" hangingPunct="1">
              <a:lnSpc>
                <a:spcPct val="150000"/>
              </a:lnSpc>
              <a:spcBef>
                <a:spcPts val="0"/>
              </a:spcBef>
              <a:buClr>
                <a:schemeClr val="tx1"/>
              </a:buClr>
              <a:buSzPct val="70000"/>
              <a:buFont typeface="Wingdings" panose="05000000000000000000" pitchFamily="2" charset="2"/>
              <a:buChar char="£"/>
              <a:defRPr/>
            </a:pPr>
            <a:r>
              <a:rPr lang="zh-CN" altLang="en-US" sz="2400" b="0" dirty="0">
                <a:latin typeface="Verdana" panose="020B0604030504040204" pitchFamily="34" charset="0"/>
                <a:ea typeface="微软雅黑" panose="020B0503020204020204" pitchFamily="34" charset="-122"/>
                <a:cs typeface="Verdana" panose="020B0604030504040204" pitchFamily="34" charset="0"/>
              </a:rPr>
              <a:t>前者长度为</a:t>
            </a:r>
            <a:r>
              <a:rPr lang="en-US" altLang="zh-CN" sz="2400" b="0" dirty="0">
                <a:latin typeface="Verdana" panose="020B0604030504040204" pitchFamily="34" charset="0"/>
                <a:ea typeface="微软雅黑" panose="020B0503020204020204" pitchFamily="34" charset="-122"/>
                <a:cs typeface="Verdana" panose="020B0604030504040204" pitchFamily="34" charset="0"/>
              </a:rPr>
              <a:t>60</a:t>
            </a:r>
            <a:r>
              <a:rPr lang="zh-CN" altLang="en-US" sz="2400" b="0" dirty="0">
                <a:latin typeface="Verdana" panose="020B0604030504040204" pitchFamily="34" charset="0"/>
                <a:ea typeface="微软雅黑" panose="020B0503020204020204" pitchFamily="34" charset="-122"/>
                <a:cs typeface="Verdana" panose="020B0604030504040204" pitchFamily="34" charset="0"/>
              </a:rPr>
              <a:t>，而后者长度为</a:t>
            </a:r>
            <a:r>
              <a:rPr lang="en-US" altLang="zh-CN" sz="2400" b="0" dirty="0">
                <a:latin typeface="Verdana" panose="020B0604030504040204" pitchFamily="34" charset="0"/>
                <a:ea typeface="微软雅黑" panose="020B0503020204020204" pitchFamily="34" charset="-122"/>
                <a:cs typeface="Verdana" panose="020B0604030504040204" pitchFamily="34" charset="0"/>
              </a:rPr>
              <a:t>50</a:t>
            </a:r>
          </a:p>
          <a:p>
            <a:pPr lvl="1" eaLnBrk="1" hangingPunct="1">
              <a:lnSpc>
                <a:spcPct val="150000"/>
              </a:lnSpc>
              <a:spcBef>
                <a:spcPts val="0"/>
              </a:spcBef>
              <a:buSzPct val="80000"/>
              <a:buFont typeface="Wingdings" pitchFamily="2" charset="2"/>
              <a:buChar char="l"/>
            </a:pPr>
            <a:r>
              <a:rPr lang="zh-CN" altLang="en-US" sz="2400" b="0" dirty="0">
                <a:solidFill>
                  <a:schemeClr val="bg2">
                    <a:lumMod val="10000"/>
                  </a:schemeClr>
                </a:solidFill>
                <a:latin typeface="Verdana" panose="020B0604030504040204" pitchFamily="34" charset="0"/>
                <a:ea typeface="微软雅黑" pitchFamily="34" charset="-122"/>
              </a:rPr>
              <a:t>因此后者是从</a:t>
            </a:r>
            <a:r>
              <a:rPr lang="en-US" altLang="zh-CN" sz="2400" b="0" dirty="0" err="1">
                <a:solidFill>
                  <a:schemeClr val="bg2">
                    <a:lumMod val="10000"/>
                  </a:schemeClr>
                </a:solidFill>
                <a:latin typeface="Verdana" panose="020B0604030504040204" pitchFamily="34" charset="0"/>
                <a:ea typeface="微软雅黑" pitchFamily="34" charset="-122"/>
              </a:rPr>
              <a:t>v</a:t>
            </a:r>
            <a:r>
              <a:rPr kumimoji="1" lang="en-US" altLang="zh-CN" sz="2800" b="0" baseline="-20000" dirty="0" err="1">
                <a:solidFill>
                  <a:schemeClr val="bg2">
                    <a:lumMod val="10000"/>
                  </a:schemeClr>
                </a:solidFill>
                <a:latin typeface="Verdana" panose="020B0604030504040204" pitchFamily="34" charset="0"/>
                <a:ea typeface="微软雅黑" pitchFamily="34" charset="-122"/>
              </a:rPr>
              <a:t>0</a:t>
            </a:r>
            <a:r>
              <a:rPr lang="zh-CN" altLang="en-US" sz="2400" b="0" dirty="0">
                <a:solidFill>
                  <a:schemeClr val="bg2">
                    <a:lumMod val="10000"/>
                  </a:schemeClr>
                </a:solidFill>
                <a:latin typeface="Verdana" panose="020B0604030504040204" pitchFamily="34" charset="0"/>
                <a:ea typeface="微软雅黑" pitchFamily="34" charset="-122"/>
              </a:rPr>
              <a:t>到</a:t>
            </a:r>
            <a:r>
              <a:rPr lang="en-US" altLang="zh-CN" sz="2400" b="0" dirty="0" err="1">
                <a:solidFill>
                  <a:schemeClr val="bg2">
                    <a:lumMod val="10000"/>
                  </a:schemeClr>
                </a:solidFill>
                <a:latin typeface="Verdana" panose="020B0604030504040204" pitchFamily="34" charset="0"/>
                <a:ea typeface="微软雅黑" pitchFamily="34" charset="-122"/>
              </a:rPr>
              <a:t>v</a:t>
            </a:r>
            <a:r>
              <a:rPr kumimoji="1" lang="en-US" altLang="zh-CN" sz="2800" b="0" baseline="-20000" dirty="0" err="1">
                <a:solidFill>
                  <a:schemeClr val="bg2">
                    <a:lumMod val="10000"/>
                  </a:schemeClr>
                </a:solidFill>
                <a:latin typeface="Verdana" panose="020B0604030504040204" pitchFamily="34" charset="0"/>
                <a:ea typeface="微软雅黑" pitchFamily="34" charset="-122"/>
              </a:rPr>
              <a:t>3</a:t>
            </a:r>
            <a:r>
              <a:rPr lang="zh-CN" altLang="en-US" sz="2400" b="0" dirty="0">
                <a:solidFill>
                  <a:schemeClr val="bg2">
                    <a:lumMod val="10000"/>
                  </a:schemeClr>
                </a:solidFill>
                <a:latin typeface="Verdana" panose="020B0604030504040204" pitchFamily="34" charset="0"/>
                <a:ea typeface="微软雅黑" pitchFamily="34" charset="-122"/>
              </a:rPr>
              <a:t>的最短</a:t>
            </a:r>
            <a:r>
              <a:rPr lang="zh-CN" altLang="en-US" sz="2400" b="0">
                <a:solidFill>
                  <a:schemeClr val="bg2">
                    <a:lumMod val="10000"/>
                  </a:schemeClr>
                </a:solidFill>
                <a:latin typeface="Verdana" panose="020B0604030504040204" pitchFamily="34" charset="0"/>
                <a:ea typeface="微软雅黑" pitchFamily="34" charset="-122"/>
              </a:rPr>
              <a:t>路径</a:t>
            </a:r>
            <a:endParaRPr lang="zh-CN" altLang="en-US" sz="2400" b="0" dirty="0">
              <a:solidFill>
                <a:schemeClr val="bg2">
                  <a:lumMod val="10000"/>
                </a:schemeClr>
              </a:solidFill>
              <a:latin typeface="Verdana" panose="020B0604030504040204" pitchFamily="34" charset="0"/>
              <a:ea typeface="微软雅黑" pitchFamily="34" charset="-122"/>
            </a:endParaRPr>
          </a:p>
        </p:txBody>
      </p:sp>
      <p:sp>
        <p:nvSpPr>
          <p:cNvPr id="4" name="Rectangle 3"/>
          <p:cNvSpPr>
            <a:spLocks noChangeArrowheads="1"/>
          </p:cNvSpPr>
          <p:nvPr/>
        </p:nvSpPr>
        <p:spPr bwMode="auto">
          <a:xfrm>
            <a:off x="1866900" y="-531440"/>
            <a:ext cx="26971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 name="Rectangle 4"/>
          <p:cNvSpPr>
            <a:spLocks noChangeArrowheads="1"/>
          </p:cNvSpPr>
          <p:nvPr/>
        </p:nvSpPr>
        <p:spPr bwMode="auto">
          <a:xfrm>
            <a:off x="1866900" y="-531440"/>
            <a:ext cx="24860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 name="Group 5"/>
          <p:cNvGrpSpPr>
            <a:grpSpLocks/>
          </p:cNvGrpSpPr>
          <p:nvPr/>
        </p:nvGrpSpPr>
        <p:grpSpPr bwMode="auto">
          <a:xfrm>
            <a:off x="107950" y="238498"/>
            <a:ext cx="3902075" cy="3365500"/>
            <a:chOff x="417" y="192"/>
            <a:chExt cx="2458" cy="2120"/>
          </a:xfrm>
        </p:grpSpPr>
        <p:sp>
          <p:nvSpPr>
            <p:cNvPr id="7" name="Rectangle 6"/>
            <p:cNvSpPr>
              <a:spLocks noChangeArrowheads="1"/>
            </p:cNvSpPr>
            <p:nvPr/>
          </p:nvSpPr>
          <p:spPr bwMode="auto">
            <a:xfrm>
              <a:off x="1176" y="1596"/>
              <a:ext cx="169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 name="Rectangle 7"/>
            <p:cNvSpPr>
              <a:spLocks noChangeArrowheads="1"/>
            </p:cNvSpPr>
            <p:nvPr/>
          </p:nvSpPr>
          <p:spPr bwMode="auto">
            <a:xfrm>
              <a:off x="1176" y="1596"/>
              <a:ext cx="156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 name="Oval 8"/>
            <p:cNvSpPr>
              <a:spLocks noChangeArrowheads="1"/>
            </p:cNvSpPr>
            <p:nvPr/>
          </p:nvSpPr>
          <p:spPr bwMode="auto">
            <a:xfrm>
              <a:off x="417" y="712"/>
              <a:ext cx="357" cy="349"/>
            </a:xfrm>
            <a:prstGeom prst="ellipse">
              <a:avLst/>
            </a:prstGeom>
            <a:solidFill>
              <a:srgbClr val="FFFFFF"/>
            </a:solidFill>
            <a:ln w="38100">
              <a:solidFill>
                <a:srgbClr val="000000"/>
              </a:solidFill>
              <a:round/>
              <a:headEnd/>
              <a:tailEnd/>
            </a:ln>
          </p:spPr>
          <p:txBody>
            <a:bodyPr/>
            <a:lstStyle/>
            <a:p>
              <a:endParaRPr lang="zh-CN" altLang="en-US"/>
            </a:p>
          </p:txBody>
        </p:sp>
        <p:sp>
          <p:nvSpPr>
            <p:cNvPr id="10" name="Rectangle 9"/>
            <p:cNvSpPr>
              <a:spLocks noChangeArrowheads="1"/>
            </p:cNvSpPr>
            <p:nvPr/>
          </p:nvSpPr>
          <p:spPr bwMode="auto">
            <a:xfrm>
              <a:off x="490" y="799"/>
              <a:ext cx="1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itchFamily="34" charset="0"/>
                  <a:cs typeface="ËÎÌå" charset="0"/>
                </a:rPr>
                <a:t>V</a:t>
              </a:r>
              <a:endParaRPr lang="en-US" altLang="zh-CN" sz="2000" b="1">
                <a:latin typeface="Verdana" pitchFamily="34" charset="0"/>
                <a:cs typeface="ËÎÌå" charset="0"/>
              </a:endParaRPr>
            </a:p>
          </p:txBody>
        </p:sp>
        <p:sp>
          <p:nvSpPr>
            <p:cNvPr id="11" name="Rectangle 10"/>
            <p:cNvSpPr>
              <a:spLocks noChangeArrowheads="1"/>
            </p:cNvSpPr>
            <p:nvPr/>
          </p:nvSpPr>
          <p:spPr bwMode="auto">
            <a:xfrm>
              <a:off x="609" y="856"/>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Verdana" pitchFamily="34" charset="0"/>
                </a:rPr>
                <a:t>0</a:t>
              </a:r>
              <a:endParaRPr lang="en-US" altLang="zh-CN" sz="1600" b="1">
                <a:latin typeface="Verdana" pitchFamily="34" charset="0"/>
              </a:endParaRPr>
            </a:p>
          </p:txBody>
        </p:sp>
        <p:sp>
          <p:nvSpPr>
            <p:cNvPr id="12" name="Oval 11"/>
            <p:cNvSpPr>
              <a:spLocks noChangeArrowheads="1"/>
            </p:cNvSpPr>
            <p:nvPr/>
          </p:nvSpPr>
          <p:spPr bwMode="auto">
            <a:xfrm>
              <a:off x="1392" y="192"/>
              <a:ext cx="358" cy="349"/>
            </a:xfrm>
            <a:prstGeom prst="ellipse">
              <a:avLst/>
            </a:prstGeom>
            <a:solidFill>
              <a:srgbClr val="FFFFFF"/>
            </a:solidFill>
            <a:ln w="38100">
              <a:solidFill>
                <a:srgbClr val="000000"/>
              </a:solidFill>
              <a:round/>
              <a:headEnd/>
              <a:tailEnd/>
            </a:ln>
          </p:spPr>
          <p:txBody>
            <a:bodyPr/>
            <a:lstStyle/>
            <a:p>
              <a:endParaRPr lang="zh-CN" altLang="en-US"/>
            </a:p>
          </p:txBody>
        </p:sp>
        <p:sp>
          <p:nvSpPr>
            <p:cNvPr id="13" name="Rectangle 12"/>
            <p:cNvSpPr>
              <a:spLocks noChangeArrowheads="1"/>
            </p:cNvSpPr>
            <p:nvPr/>
          </p:nvSpPr>
          <p:spPr bwMode="auto">
            <a:xfrm>
              <a:off x="1474" y="279"/>
              <a:ext cx="1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itchFamily="34" charset="0"/>
                </a:rPr>
                <a:t>V</a:t>
              </a:r>
              <a:endParaRPr lang="en-US" altLang="zh-CN" sz="2000" b="1">
                <a:latin typeface="Verdana" pitchFamily="34" charset="0"/>
              </a:endParaRPr>
            </a:p>
          </p:txBody>
        </p:sp>
        <p:sp>
          <p:nvSpPr>
            <p:cNvPr id="14" name="Rectangle 13"/>
            <p:cNvSpPr>
              <a:spLocks noChangeArrowheads="1"/>
            </p:cNvSpPr>
            <p:nvPr/>
          </p:nvSpPr>
          <p:spPr bwMode="auto">
            <a:xfrm>
              <a:off x="1585" y="337"/>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Verdana" pitchFamily="34" charset="0"/>
                </a:rPr>
                <a:t>5</a:t>
              </a:r>
              <a:endParaRPr lang="en-US" altLang="zh-CN" sz="1600" b="1">
                <a:latin typeface="Verdana" pitchFamily="34" charset="0"/>
              </a:endParaRPr>
            </a:p>
          </p:txBody>
        </p:sp>
        <p:sp>
          <p:nvSpPr>
            <p:cNvPr id="15" name="Oval 14"/>
            <p:cNvSpPr>
              <a:spLocks noChangeArrowheads="1"/>
            </p:cNvSpPr>
            <p:nvPr/>
          </p:nvSpPr>
          <p:spPr bwMode="auto">
            <a:xfrm>
              <a:off x="2396" y="707"/>
              <a:ext cx="358" cy="350"/>
            </a:xfrm>
            <a:prstGeom prst="ellipse">
              <a:avLst/>
            </a:prstGeom>
            <a:solidFill>
              <a:srgbClr val="FFFFFF"/>
            </a:solidFill>
            <a:ln w="38100">
              <a:solidFill>
                <a:srgbClr val="000000"/>
              </a:solidFill>
              <a:round/>
              <a:headEnd/>
              <a:tailEnd/>
            </a:ln>
          </p:spPr>
          <p:txBody>
            <a:bodyPr/>
            <a:lstStyle/>
            <a:p>
              <a:endParaRPr lang="zh-CN" altLang="en-US"/>
            </a:p>
          </p:txBody>
        </p:sp>
        <p:sp>
          <p:nvSpPr>
            <p:cNvPr id="16" name="Rectangle 15"/>
            <p:cNvSpPr>
              <a:spLocks noChangeArrowheads="1"/>
            </p:cNvSpPr>
            <p:nvPr/>
          </p:nvSpPr>
          <p:spPr bwMode="auto">
            <a:xfrm>
              <a:off x="2486" y="794"/>
              <a:ext cx="1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itchFamily="34" charset="0"/>
                </a:rPr>
                <a:t>V</a:t>
              </a:r>
              <a:endParaRPr lang="en-US" altLang="zh-CN" sz="2000" b="1">
                <a:latin typeface="Verdana" pitchFamily="34" charset="0"/>
              </a:endParaRPr>
            </a:p>
          </p:txBody>
        </p:sp>
        <p:sp>
          <p:nvSpPr>
            <p:cNvPr id="17" name="Rectangle 16"/>
            <p:cNvSpPr>
              <a:spLocks noChangeArrowheads="1"/>
            </p:cNvSpPr>
            <p:nvPr/>
          </p:nvSpPr>
          <p:spPr bwMode="auto">
            <a:xfrm>
              <a:off x="2589" y="852"/>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Verdana" pitchFamily="34" charset="0"/>
                </a:rPr>
                <a:t>4</a:t>
              </a:r>
              <a:endParaRPr lang="en-US" altLang="zh-CN" sz="1600" b="1">
                <a:latin typeface="Verdana" pitchFamily="34" charset="0"/>
              </a:endParaRPr>
            </a:p>
          </p:txBody>
        </p:sp>
        <p:sp>
          <p:nvSpPr>
            <p:cNvPr id="18" name="Freeform 17"/>
            <p:cNvSpPr>
              <a:spLocks/>
            </p:cNvSpPr>
            <p:nvPr/>
          </p:nvSpPr>
          <p:spPr bwMode="auto">
            <a:xfrm>
              <a:off x="2375" y="1533"/>
              <a:ext cx="381" cy="363"/>
            </a:xfrm>
            <a:custGeom>
              <a:avLst/>
              <a:gdLst>
                <a:gd name="T0" fmla="*/ 116 w 381"/>
                <a:gd name="T1" fmla="*/ 13 h 363"/>
                <a:gd name="T2" fmla="*/ 88 w 381"/>
                <a:gd name="T3" fmla="*/ 26 h 363"/>
                <a:gd name="T4" fmla="*/ 67 w 381"/>
                <a:gd name="T5" fmla="*/ 41 h 363"/>
                <a:gd name="T6" fmla="*/ 53 w 381"/>
                <a:gd name="T7" fmla="*/ 55 h 363"/>
                <a:gd name="T8" fmla="*/ 42 w 381"/>
                <a:gd name="T9" fmla="*/ 68 h 363"/>
                <a:gd name="T10" fmla="*/ 30 w 381"/>
                <a:gd name="T11" fmla="*/ 81 h 363"/>
                <a:gd name="T12" fmla="*/ 23 w 381"/>
                <a:gd name="T13" fmla="*/ 94 h 363"/>
                <a:gd name="T14" fmla="*/ 16 w 381"/>
                <a:gd name="T15" fmla="*/ 107 h 363"/>
                <a:gd name="T16" fmla="*/ 12 w 381"/>
                <a:gd name="T17" fmla="*/ 121 h 363"/>
                <a:gd name="T18" fmla="*/ 7 w 381"/>
                <a:gd name="T19" fmla="*/ 132 h 363"/>
                <a:gd name="T20" fmla="*/ 5 w 381"/>
                <a:gd name="T21" fmla="*/ 145 h 363"/>
                <a:gd name="T22" fmla="*/ 2 w 381"/>
                <a:gd name="T23" fmla="*/ 158 h 363"/>
                <a:gd name="T24" fmla="*/ 2 w 381"/>
                <a:gd name="T25" fmla="*/ 171 h 363"/>
                <a:gd name="T26" fmla="*/ 2 w 381"/>
                <a:gd name="T27" fmla="*/ 182 h 363"/>
                <a:gd name="T28" fmla="*/ 2 w 381"/>
                <a:gd name="T29" fmla="*/ 196 h 363"/>
                <a:gd name="T30" fmla="*/ 5 w 381"/>
                <a:gd name="T31" fmla="*/ 209 h 363"/>
                <a:gd name="T32" fmla="*/ 7 w 381"/>
                <a:gd name="T33" fmla="*/ 222 h 363"/>
                <a:gd name="T34" fmla="*/ 9 w 381"/>
                <a:gd name="T35" fmla="*/ 235 h 363"/>
                <a:gd name="T36" fmla="*/ 14 w 381"/>
                <a:gd name="T37" fmla="*/ 246 h 363"/>
                <a:gd name="T38" fmla="*/ 21 w 381"/>
                <a:gd name="T39" fmla="*/ 259 h 363"/>
                <a:gd name="T40" fmla="*/ 28 w 381"/>
                <a:gd name="T41" fmla="*/ 273 h 363"/>
                <a:gd name="T42" fmla="*/ 35 w 381"/>
                <a:gd name="T43" fmla="*/ 286 h 363"/>
                <a:gd name="T44" fmla="*/ 46 w 381"/>
                <a:gd name="T45" fmla="*/ 295 h 363"/>
                <a:gd name="T46" fmla="*/ 58 w 381"/>
                <a:gd name="T47" fmla="*/ 308 h 363"/>
                <a:gd name="T48" fmla="*/ 72 w 381"/>
                <a:gd name="T49" fmla="*/ 321 h 363"/>
                <a:gd name="T50" fmla="*/ 91 w 381"/>
                <a:gd name="T51" fmla="*/ 332 h 363"/>
                <a:gd name="T52" fmla="*/ 114 w 381"/>
                <a:gd name="T53" fmla="*/ 343 h 363"/>
                <a:gd name="T54" fmla="*/ 146 w 381"/>
                <a:gd name="T55" fmla="*/ 354 h 363"/>
                <a:gd name="T56" fmla="*/ 237 w 381"/>
                <a:gd name="T57" fmla="*/ 359 h 363"/>
                <a:gd name="T58" fmla="*/ 279 w 381"/>
                <a:gd name="T59" fmla="*/ 343 h 363"/>
                <a:gd name="T60" fmla="*/ 302 w 381"/>
                <a:gd name="T61" fmla="*/ 330 h 363"/>
                <a:gd name="T62" fmla="*/ 318 w 381"/>
                <a:gd name="T63" fmla="*/ 317 h 363"/>
                <a:gd name="T64" fmla="*/ 332 w 381"/>
                <a:gd name="T65" fmla="*/ 303 h 363"/>
                <a:gd name="T66" fmla="*/ 344 w 381"/>
                <a:gd name="T67" fmla="*/ 290 h 363"/>
                <a:gd name="T68" fmla="*/ 353 w 381"/>
                <a:gd name="T69" fmla="*/ 275 h 363"/>
                <a:gd name="T70" fmla="*/ 360 w 381"/>
                <a:gd name="T71" fmla="*/ 262 h 363"/>
                <a:gd name="T72" fmla="*/ 367 w 381"/>
                <a:gd name="T73" fmla="*/ 251 h 363"/>
                <a:gd name="T74" fmla="*/ 369 w 381"/>
                <a:gd name="T75" fmla="*/ 237 h 363"/>
                <a:gd name="T76" fmla="*/ 374 w 381"/>
                <a:gd name="T77" fmla="*/ 224 h 363"/>
                <a:gd name="T78" fmla="*/ 379 w 381"/>
                <a:gd name="T79" fmla="*/ 211 h 363"/>
                <a:gd name="T80" fmla="*/ 381 w 381"/>
                <a:gd name="T81" fmla="*/ 200 h 363"/>
                <a:gd name="T82" fmla="*/ 379 w 381"/>
                <a:gd name="T83" fmla="*/ 187 h 363"/>
                <a:gd name="T84" fmla="*/ 379 w 381"/>
                <a:gd name="T85" fmla="*/ 174 h 363"/>
                <a:gd name="T86" fmla="*/ 379 w 381"/>
                <a:gd name="T87" fmla="*/ 160 h 363"/>
                <a:gd name="T88" fmla="*/ 376 w 381"/>
                <a:gd name="T89" fmla="*/ 149 h 363"/>
                <a:gd name="T90" fmla="*/ 374 w 381"/>
                <a:gd name="T91" fmla="*/ 136 h 363"/>
                <a:gd name="T92" fmla="*/ 369 w 381"/>
                <a:gd name="T93" fmla="*/ 123 h 363"/>
                <a:gd name="T94" fmla="*/ 362 w 381"/>
                <a:gd name="T95" fmla="*/ 110 h 363"/>
                <a:gd name="T96" fmla="*/ 358 w 381"/>
                <a:gd name="T97" fmla="*/ 96 h 363"/>
                <a:gd name="T98" fmla="*/ 351 w 381"/>
                <a:gd name="T99" fmla="*/ 85 h 363"/>
                <a:gd name="T100" fmla="*/ 339 w 381"/>
                <a:gd name="T101" fmla="*/ 72 h 363"/>
                <a:gd name="T102" fmla="*/ 330 w 381"/>
                <a:gd name="T103" fmla="*/ 61 h 363"/>
                <a:gd name="T104" fmla="*/ 316 w 381"/>
                <a:gd name="T105" fmla="*/ 48 h 363"/>
                <a:gd name="T106" fmla="*/ 302 w 381"/>
                <a:gd name="T107" fmla="*/ 37 h 363"/>
                <a:gd name="T108" fmla="*/ 281 w 381"/>
                <a:gd name="T109" fmla="*/ 26 h 363"/>
                <a:gd name="T110" fmla="*/ 256 w 381"/>
                <a:gd name="T111" fmla="*/ 13 h 363"/>
                <a:gd name="T112" fmla="*/ 207 w 381"/>
                <a:gd name="T113" fmla="*/ 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1" h="363">
                  <a:moveTo>
                    <a:pt x="181" y="0"/>
                  </a:moveTo>
                  <a:lnTo>
                    <a:pt x="156" y="2"/>
                  </a:lnTo>
                  <a:lnTo>
                    <a:pt x="144" y="4"/>
                  </a:lnTo>
                  <a:lnTo>
                    <a:pt x="137" y="6"/>
                  </a:lnTo>
                  <a:lnTo>
                    <a:pt x="128" y="8"/>
                  </a:lnTo>
                  <a:lnTo>
                    <a:pt x="123" y="11"/>
                  </a:lnTo>
                  <a:lnTo>
                    <a:pt x="116" y="13"/>
                  </a:lnTo>
                  <a:lnTo>
                    <a:pt x="112" y="15"/>
                  </a:lnTo>
                  <a:lnTo>
                    <a:pt x="107" y="17"/>
                  </a:lnTo>
                  <a:lnTo>
                    <a:pt x="102" y="19"/>
                  </a:lnTo>
                  <a:lnTo>
                    <a:pt x="100" y="22"/>
                  </a:lnTo>
                  <a:lnTo>
                    <a:pt x="95" y="24"/>
                  </a:lnTo>
                  <a:lnTo>
                    <a:pt x="91" y="24"/>
                  </a:lnTo>
                  <a:lnTo>
                    <a:pt x="88" y="26"/>
                  </a:lnTo>
                  <a:lnTo>
                    <a:pt x="86" y="28"/>
                  </a:lnTo>
                  <a:lnTo>
                    <a:pt x="81" y="30"/>
                  </a:lnTo>
                  <a:lnTo>
                    <a:pt x="79" y="33"/>
                  </a:lnTo>
                  <a:lnTo>
                    <a:pt x="77" y="37"/>
                  </a:lnTo>
                  <a:lnTo>
                    <a:pt x="72" y="37"/>
                  </a:lnTo>
                  <a:lnTo>
                    <a:pt x="70" y="39"/>
                  </a:lnTo>
                  <a:lnTo>
                    <a:pt x="67" y="41"/>
                  </a:lnTo>
                  <a:lnTo>
                    <a:pt x="67" y="44"/>
                  </a:lnTo>
                  <a:lnTo>
                    <a:pt x="65" y="46"/>
                  </a:lnTo>
                  <a:lnTo>
                    <a:pt x="63" y="46"/>
                  </a:lnTo>
                  <a:lnTo>
                    <a:pt x="60" y="48"/>
                  </a:lnTo>
                  <a:lnTo>
                    <a:pt x="58" y="50"/>
                  </a:lnTo>
                  <a:lnTo>
                    <a:pt x="56" y="52"/>
                  </a:lnTo>
                  <a:lnTo>
                    <a:pt x="53" y="55"/>
                  </a:lnTo>
                  <a:lnTo>
                    <a:pt x="51" y="57"/>
                  </a:lnTo>
                  <a:lnTo>
                    <a:pt x="51" y="57"/>
                  </a:lnTo>
                  <a:lnTo>
                    <a:pt x="49" y="59"/>
                  </a:lnTo>
                  <a:lnTo>
                    <a:pt x="46" y="61"/>
                  </a:lnTo>
                  <a:lnTo>
                    <a:pt x="44" y="63"/>
                  </a:lnTo>
                  <a:lnTo>
                    <a:pt x="44" y="66"/>
                  </a:lnTo>
                  <a:lnTo>
                    <a:pt x="42" y="68"/>
                  </a:lnTo>
                  <a:lnTo>
                    <a:pt x="40" y="68"/>
                  </a:lnTo>
                  <a:lnTo>
                    <a:pt x="37" y="70"/>
                  </a:lnTo>
                  <a:lnTo>
                    <a:pt x="37" y="72"/>
                  </a:lnTo>
                  <a:lnTo>
                    <a:pt x="35" y="77"/>
                  </a:lnTo>
                  <a:lnTo>
                    <a:pt x="33" y="79"/>
                  </a:lnTo>
                  <a:lnTo>
                    <a:pt x="33" y="79"/>
                  </a:lnTo>
                  <a:lnTo>
                    <a:pt x="30" y="81"/>
                  </a:lnTo>
                  <a:lnTo>
                    <a:pt x="30" y="83"/>
                  </a:lnTo>
                  <a:lnTo>
                    <a:pt x="30" y="85"/>
                  </a:lnTo>
                  <a:lnTo>
                    <a:pt x="28" y="88"/>
                  </a:lnTo>
                  <a:lnTo>
                    <a:pt x="28" y="90"/>
                  </a:lnTo>
                  <a:lnTo>
                    <a:pt x="26" y="90"/>
                  </a:lnTo>
                  <a:lnTo>
                    <a:pt x="26" y="92"/>
                  </a:lnTo>
                  <a:lnTo>
                    <a:pt x="23" y="94"/>
                  </a:lnTo>
                  <a:lnTo>
                    <a:pt x="23" y="96"/>
                  </a:lnTo>
                  <a:lnTo>
                    <a:pt x="21" y="99"/>
                  </a:lnTo>
                  <a:lnTo>
                    <a:pt x="21" y="101"/>
                  </a:lnTo>
                  <a:lnTo>
                    <a:pt x="19" y="101"/>
                  </a:lnTo>
                  <a:lnTo>
                    <a:pt x="19" y="103"/>
                  </a:lnTo>
                  <a:lnTo>
                    <a:pt x="19" y="105"/>
                  </a:lnTo>
                  <a:lnTo>
                    <a:pt x="16" y="107"/>
                  </a:lnTo>
                  <a:lnTo>
                    <a:pt x="16" y="110"/>
                  </a:lnTo>
                  <a:lnTo>
                    <a:pt x="14" y="110"/>
                  </a:lnTo>
                  <a:lnTo>
                    <a:pt x="14" y="112"/>
                  </a:lnTo>
                  <a:lnTo>
                    <a:pt x="14" y="114"/>
                  </a:lnTo>
                  <a:lnTo>
                    <a:pt x="12" y="116"/>
                  </a:lnTo>
                  <a:lnTo>
                    <a:pt x="12" y="119"/>
                  </a:lnTo>
                  <a:lnTo>
                    <a:pt x="12" y="121"/>
                  </a:lnTo>
                  <a:lnTo>
                    <a:pt x="9" y="121"/>
                  </a:lnTo>
                  <a:lnTo>
                    <a:pt x="9" y="123"/>
                  </a:lnTo>
                  <a:lnTo>
                    <a:pt x="12" y="125"/>
                  </a:lnTo>
                  <a:lnTo>
                    <a:pt x="9" y="127"/>
                  </a:lnTo>
                  <a:lnTo>
                    <a:pt x="9" y="130"/>
                  </a:lnTo>
                  <a:lnTo>
                    <a:pt x="9" y="132"/>
                  </a:lnTo>
                  <a:lnTo>
                    <a:pt x="7" y="132"/>
                  </a:lnTo>
                  <a:lnTo>
                    <a:pt x="7" y="134"/>
                  </a:lnTo>
                  <a:lnTo>
                    <a:pt x="7" y="136"/>
                  </a:lnTo>
                  <a:lnTo>
                    <a:pt x="7" y="138"/>
                  </a:lnTo>
                  <a:lnTo>
                    <a:pt x="5" y="141"/>
                  </a:lnTo>
                  <a:lnTo>
                    <a:pt x="5" y="141"/>
                  </a:lnTo>
                  <a:lnTo>
                    <a:pt x="5" y="143"/>
                  </a:lnTo>
                  <a:lnTo>
                    <a:pt x="5" y="145"/>
                  </a:lnTo>
                  <a:lnTo>
                    <a:pt x="5" y="147"/>
                  </a:lnTo>
                  <a:lnTo>
                    <a:pt x="2" y="149"/>
                  </a:lnTo>
                  <a:lnTo>
                    <a:pt x="2" y="152"/>
                  </a:lnTo>
                  <a:lnTo>
                    <a:pt x="2" y="152"/>
                  </a:lnTo>
                  <a:lnTo>
                    <a:pt x="2" y="154"/>
                  </a:lnTo>
                  <a:lnTo>
                    <a:pt x="2" y="156"/>
                  </a:lnTo>
                  <a:lnTo>
                    <a:pt x="2" y="158"/>
                  </a:lnTo>
                  <a:lnTo>
                    <a:pt x="2" y="160"/>
                  </a:lnTo>
                  <a:lnTo>
                    <a:pt x="0" y="163"/>
                  </a:lnTo>
                  <a:lnTo>
                    <a:pt x="0" y="163"/>
                  </a:lnTo>
                  <a:lnTo>
                    <a:pt x="0" y="165"/>
                  </a:lnTo>
                  <a:lnTo>
                    <a:pt x="2" y="167"/>
                  </a:lnTo>
                  <a:lnTo>
                    <a:pt x="2" y="169"/>
                  </a:lnTo>
                  <a:lnTo>
                    <a:pt x="2" y="171"/>
                  </a:lnTo>
                  <a:lnTo>
                    <a:pt x="2" y="171"/>
                  </a:lnTo>
                  <a:lnTo>
                    <a:pt x="2" y="174"/>
                  </a:lnTo>
                  <a:lnTo>
                    <a:pt x="2" y="176"/>
                  </a:lnTo>
                  <a:lnTo>
                    <a:pt x="2" y="178"/>
                  </a:lnTo>
                  <a:lnTo>
                    <a:pt x="2" y="180"/>
                  </a:lnTo>
                  <a:lnTo>
                    <a:pt x="2" y="182"/>
                  </a:lnTo>
                  <a:lnTo>
                    <a:pt x="2" y="182"/>
                  </a:lnTo>
                  <a:lnTo>
                    <a:pt x="2" y="185"/>
                  </a:lnTo>
                  <a:lnTo>
                    <a:pt x="2" y="187"/>
                  </a:lnTo>
                  <a:lnTo>
                    <a:pt x="2" y="189"/>
                  </a:lnTo>
                  <a:lnTo>
                    <a:pt x="2" y="191"/>
                  </a:lnTo>
                  <a:lnTo>
                    <a:pt x="2" y="193"/>
                  </a:lnTo>
                  <a:lnTo>
                    <a:pt x="2" y="193"/>
                  </a:lnTo>
                  <a:lnTo>
                    <a:pt x="2" y="196"/>
                  </a:lnTo>
                  <a:lnTo>
                    <a:pt x="2" y="198"/>
                  </a:lnTo>
                  <a:lnTo>
                    <a:pt x="2" y="200"/>
                  </a:lnTo>
                  <a:lnTo>
                    <a:pt x="2" y="202"/>
                  </a:lnTo>
                  <a:lnTo>
                    <a:pt x="2" y="204"/>
                  </a:lnTo>
                  <a:lnTo>
                    <a:pt x="2" y="204"/>
                  </a:lnTo>
                  <a:lnTo>
                    <a:pt x="5" y="207"/>
                  </a:lnTo>
                  <a:lnTo>
                    <a:pt x="5" y="209"/>
                  </a:lnTo>
                  <a:lnTo>
                    <a:pt x="5" y="211"/>
                  </a:lnTo>
                  <a:lnTo>
                    <a:pt x="5" y="213"/>
                  </a:lnTo>
                  <a:lnTo>
                    <a:pt x="5" y="213"/>
                  </a:lnTo>
                  <a:lnTo>
                    <a:pt x="7" y="215"/>
                  </a:lnTo>
                  <a:lnTo>
                    <a:pt x="7" y="218"/>
                  </a:lnTo>
                  <a:lnTo>
                    <a:pt x="7" y="220"/>
                  </a:lnTo>
                  <a:lnTo>
                    <a:pt x="7" y="222"/>
                  </a:lnTo>
                  <a:lnTo>
                    <a:pt x="7" y="224"/>
                  </a:lnTo>
                  <a:lnTo>
                    <a:pt x="7" y="224"/>
                  </a:lnTo>
                  <a:lnTo>
                    <a:pt x="7" y="226"/>
                  </a:lnTo>
                  <a:lnTo>
                    <a:pt x="9" y="229"/>
                  </a:lnTo>
                  <a:lnTo>
                    <a:pt x="9" y="231"/>
                  </a:lnTo>
                  <a:lnTo>
                    <a:pt x="9" y="233"/>
                  </a:lnTo>
                  <a:lnTo>
                    <a:pt x="9" y="235"/>
                  </a:lnTo>
                  <a:lnTo>
                    <a:pt x="9" y="235"/>
                  </a:lnTo>
                  <a:lnTo>
                    <a:pt x="12" y="237"/>
                  </a:lnTo>
                  <a:lnTo>
                    <a:pt x="12" y="240"/>
                  </a:lnTo>
                  <a:lnTo>
                    <a:pt x="12" y="242"/>
                  </a:lnTo>
                  <a:lnTo>
                    <a:pt x="12" y="244"/>
                  </a:lnTo>
                  <a:lnTo>
                    <a:pt x="14" y="244"/>
                  </a:lnTo>
                  <a:lnTo>
                    <a:pt x="14" y="246"/>
                  </a:lnTo>
                  <a:lnTo>
                    <a:pt x="16" y="248"/>
                  </a:lnTo>
                  <a:lnTo>
                    <a:pt x="19" y="251"/>
                  </a:lnTo>
                  <a:lnTo>
                    <a:pt x="19" y="253"/>
                  </a:lnTo>
                  <a:lnTo>
                    <a:pt x="19" y="255"/>
                  </a:lnTo>
                  <a:lnTo>
                    <a:pt x="21" y="255"/>
                  </a:lnTo>
                  <a:lnTo>
                    <a:pt x="21" y="257"/>
                  </a:lnTo>
                  <a:lnTo>
                    <a:pt x="21" y="259"/>
                  </a:lnTo>
                  <a:lnTo>
                    <a:pt x="23" y="262"/>
                  </a:lnTo>
                  <a:lnTo>
                    <a:pt x="23" y="264"/>
                  </a:lnTo>
                  <a:lnTo>
                    <a:pt x="23" y="266"/>
                  </a:lnTo>
                  <a:lnTo>
                    <a:pt x="26" y="266"/>
                  </a:lnTo>
                  <a:lnTo>
                    <a:pt x="26" y="268"/>
                  </a:lnTo>
                  <a:lnTo>
                    <a:pt x="28" y="270"/>
                  </a:lnTo>
                  <a:lnTo>
                    <a:pt x="28" y="273"/>
                  </a:lnTo>
                  <a:lnTo>
                    <a:pt x="28" y="275"/>
                  </a:lnTo>
                  <a:lnTo>
                    <a:pt x="30" y="275"/>
                  </a:lnTo>
                  <a:lnTo>
                    <a:pt x="30" y="277"/>
                  </a:lnTo>
                  <a:lnTo>
                    <a:pt x="33" y="279"/>
                  </a:lnTo>
                  <a:lnTo>
                    <a:pt x="33" y="281"/>
                  </a:lnTo>
                  <a:lnTo>
                    <a:pt x="35" y="284"/>
                  </a:lnTo>
                  <a:lnTo>
                    <a:pt x="35" y="286"/>
                  </a:lnTo>
                  <a:lnTo>
                    <a:pt x="37" y="286"/>
                  </a:lnTo>
                  <a:lnTo>
                    <a:pt x="40" y="288"/>
                  </a:lnTo>
                  <a:lnTo>
                    <a:pt x="42" y="290"/>
                  </a:lnTo>
                  <a:lnTo>
                    <a:pt x="44" y="292"/>
                  </a:lnTo>
                  <a:lnTo>
                    <a:pt x="44" y="292"/>
                  </a:lnTo>
                  <a:lnTo>
                    <a:pt x="46" y="295"/>
                  </a:lnTo>
                  <a:lnTo>
                    <a:pt x="46" y="295"/>
                  </a:lnTo>
                  <a:lnTo>
                    <a:pt x="49" y="297"/>
                  </a:lnTo>
                  <a:lnTo>
                    <a:pt x="51" y="299"/>
                  </a:lnTo>
                  <a:lnTo>
                    <a:pt x="51" y="301"/>
                  </a:lnTo>
                  <a:lnTo>
                    <a:pt x="53" y="303"/>
                  </a:lnTo>
                  <a:lnTo>
                    <a:pt x="56" y="303"/>
                  </a:lnTo>
                  <a:lnTo>
                    <a:pt x="58" y="306"/>
                  </a:lnTo>
                  <a:lnTo>
                    <a:pt x="58" y="308"/>
                  </a:lnTo>
                  <a:lnTo>
                    <a:pt x="60" y="310"/>
                  </a:lnTo>
                  <a:lnTo>
                    <a:pt x="63" y="312"/>
                  </a:lnTo>
                  <a:lnTo>
                    <a:pt x="65" y="314"/>
                  </a:lnTo>
                  <a:lnTo>
                    <a:pt x="65" y="314"/>
                  </a:lnTo>
                  <a:lnTo>
                    <a:pt x="67" y="317"/>
                  </a:lnTo>
                  <a:lnTo>
                    <a:pt x="70" y="319"/>
                  </a:lnTo>
                  <a:lnTo>
                    <a:pt x="72" y="321"/>
                  </a:lnTo>
                  <a:lnTo>
                    <a:pt x="74" y="323"/>
                  </a:lnTo>
                  <a:lnTo>
                    <a:pt x="77" y="325"/>
                  </a:lnTo>
                  <a:lnTo>
                    <a:pt x="79" y="325"/>
                  </a:lnTo>
                  <a:lnTo>
                    <a:pt x="84" y="328"/>
                  </a:lnTo>
                  <a:lnTo>
                    <a:pt x="86" y="330"/>
                  </a:lnTo>
                  <a:lnTo>
                    <a:pt x="88" y="330"/>
                  </a:lnTo>
                  <a:lnTo>
                    <a:pt x="91" y="332"/>
                  </a:lnTo>
                  <a:lnTo>
                    <a:pt x="95" y="332"/>
                  </a:lnTo>
                  <a:lnTo>
                    <a:pt x="98" y="334"/>
                  </a:lnTo>
                  <a:lnTo>
                    <a:pt x="100" y="336"/>
                  </a:lnTo>
                  <a:lnTo>
                    <a:pt x="105" y="339"/>
                  </a:lnTo>
                  <a:lnTo>
                    <a:pt x="107" y="341"/>
                  </a:lnTo>
                  <a:lnTo>
                    <a:pt x="109" y="343"/>
                  </a:lnTo>
                  <a:lnTo>
                    <a:pt x="114" y="343"/>
                  </a:lnTo>
                  <a:lnTo>
                    <a:pt x="119" y="345"/>
                  </a:lnTo>
                  <a:lnTo>
                    <a:pt x="121" y="347"/>
                  </a:lnTo>
                  <a:lnTo>
                    <a:pt x="125" y="350"/>
                  </a:lnTo>
                  <a:lnTo>
                    <a:pt x="130" y="352"/>
                  </a:lnTo>
                  <a:lnTo>
                    <a:pt x="135" y="352"/>
                  </a:lnTo>
                  <a:lnTo>
                    <a:pt x="142" y="352"/>
                  </a:lnTo>
                  <a:lnTo>
                    <a:pt x="146" y="354"/>
                  </a:lnTo>
                  <a:lnTo>
                    <a:pt x="156" y="356"/>
                  </a:lnTo>
                  <a:lnTo>
                    <a:pt x="163" y="359"/>
                  </a:lnTo>
                  <a:lnTo>
                    <a:pt x="174" y="359"/>
                  </a:lnTo>
                  <a:lnTo>
                    <a:pt x="200" y="361"/>
                  </a:lnTo>
                  <a:lnTo>
                    <a:pt x="200" y="363"/>
                  </a:lnTo>
                  <a:lnTo>
                    <a:pt x="225" y="361"/>
                  </a:lnTo>
                  <a:lnTo>
                    <a:pt x="237" y="359"/>
                  </a:lnTo>
                  <a:lnTo>
                    <a:pt x="244" y="356"/>
                  </a:lnTo>
                  <a:lnTo>
                    <a:pt x="253" y="354"/>
                  </a:lnTo>
                  <a:lnTo>
                    <a:pt x="258" y="352"/>
                  </a:lnTo>
                  <a:lnTo>
                    <a:pt x="265" y="350"/>
                  </a:lnTo>
                  <a:lnTo>
                    <a:pt x="270" y="347"/>
                  </a:lnTo>
                  <a:lnTo>
                    <a:pt x="274" y="345"/>
                  </a:lnTo>
                  <a:lnTo>
                    <a:pt x="279" y="343"/>
                  </a:lnTo>
                  <a:lnTo>
                    <a:pt x="281" y="341"/>
                  </a:lnTo>
                  <a:lnTo>
                    <a:pt x="286" y="339"/>
                  </a:lnTo>
                  <a:lnTo>
                    <a:pt x="290" y="339"/>
                  </a:lnTo>
                  <a:lnTo>
                    <a:pt x="293" y="336"/>
                  </a:lnTo>
                  <a:lnTo>
                    <a:pt x="295" y="334"/>
                  </a:lnTo>
                  <a:lnTo>
                    <a:pt x="300" y="332"/>
                  </a:lnTo>
                  <a:lnTo>
                    <a:pt x="302" y="330"/>
                  </a:lnTo>
                  <a:lnTo>
                    <a:pt x="304" y="325"/>
                  </a:lnTo>
                  <a:lnTo>
                    <a:pt x="309" y="325"/>
                  </a:lnTo>
                  <a:lnTo>
                    <a:pt x="311" y="323"/>
                  </a:lnTo>
                  <a:lnTo>
                    <a:pt x="314" y="321"/>
                  </a:lnTo>
                  <a:lnTo>
                    <a:pt x="314" y="319"/>
                  </a:lnTo>
                  <a:lnTo>
                    <a:pt x="316" y="317"/>
                  </a:lnTo>
                  <a:lnTo>
                    <a:pt x="318" y="317"/>
                  </a:lnTo>
                  <a:lnTo>
                    <a:pt x="321" y="314"/>
                  </a:lnTo>
                  <a:lnTo>
                    <a:pt x="323" y="312"/>
                  </a:lnTo>
                  <a:lnTo>
                    <a:pt x="325" y="310"/>
                  </a:lnTo>
                  <a:lnTo>
                    <a:pt x="328" y="308"/>
                  </a:lnTo>
                  <a:lnTo>
                    <a:pt x="330" y="306"/>
                  </a:lnTo>
                  <a:lnTo>
                    <a:pt x="330" y="306"/>
                  </a:lnTo>
                  <a:lnTo>
                    <a:pt x="332" y="303"/>
                  </a:lnTo>
                  <a:lnTo>
                    <a:pt x="335" y="301"/>
                  </a:lnTo>
                  <a:lnTo>
                    <a:pt x="337" y="299"/>
                  </a:lnTo>
                  <a:lnTo>
                    <a:pt x="337" y="297"/>
                  </a:lnTo>
                  <a:lnTo>
                    <a:pt x="339" y="295"/>
                  </a:lnTo>
                  <a:lnTo>
                    <a:pt x="342" y="295"/>
                  </a:lnTo>
                  <a:lnTo>
                    <a:pt x="344" y="292"/>
                  </a:lnTo>
                  <a:lnTo>
                    <a:pt x="344" y="290"/>
                  </a:lnTo>
                  <a:lnTo>
                    <a:pt x="346" y="286"/>
                  </a:lnTo>
                  <a:lnTo>
                    <a:pt x="348" y="284"/>
                  </a:lnTo>
                  <a:lnTo>
                    <a:pt x="348" y="284"/>
                  </a:lnTo>
                  <a:lnTo>
                    <a:pt x="351" y="281"/>
                  </a:lnTo>
                  <a:lnTo>
                    <a:pt x="351" y="279"/>
                  </a:lnTo>
                  <a:lnTo>
                    <a:pt x="351" y="277"/>
                  </a:lnTo>
                  <a:lnTo>
                    <a:pt x="353" y="275"/>
                  </a:lnTo>
                  <a:lnTo>
                    <a:pt x="353" y="273"/>
                  </a:lnTo>
                  <a:lnTo>
                    <a:pt x="355" y="273"/>
                  </a:lnTo>
                  <a:lnTo>
                    <a:pt x="355" y="270"/>
                  </a:lnTo>
                  <a:lnTo>
                    <a:pt x="358" y="268"/>
                  </a:lnTo>
                  <a:lnTo>
                    <a:pt x="358" y="266"/>
                  </a:lnTo>
                  <a:lnTo>
                    <a:pt x="360" y="264"/>
                  </a:lnTo>
                  <a:lnTo>
                    <a:pt x="360" y="262"/>
                  </a:lnTo>
                  <a:lnTo>
                    <a:pt x="362" y="262"/>
                  </a:lnTo>
                  <a:lnTo>
                    <a:pt x="362" y="259"/>
                  </a:lnTo>
                  <a:lnTo>
                    <a:pt x="362" y="257"/>
                  </a:lnTo>
                  <a:lnTo>
                    <a:pt x="365" y="255"/>
                  </a:lnTo>
                  <a:lnTo>
                    <a:pt x="365" y="253"/>
                  </a:lnTo>
                  <a:lnTo>
                    <a:pt x="367" y="253"/>
                  </a:lnTo>
                  <a:lnTo>
                    <a:pt x="367" y="251"/>
                  </a:lnTo>
                  <a:lnTo>
                    <a:pt x="367" y="248"/>
                  </a:lnTo>
                  <a:lnTo>
                    <a:pt x="369" y="246"/>
                  </a:lnTo>
                  <a:lnTo>
                    <a:pt x="369" y="244"/>
                  </a:lnTo>
                  <a:lnTo>
                    <a:pt x="369" y="242"/>
                  </a:lnTo>
                  <a:lnTo>
                    <a:pt x="372" y="242"/>
                  </a:lnTo>
                  <a:lnTo>
                    <a:pt x="372" y="240"/>
                  </a:lnTo>
                  <a:lnTo>
                    <a:pt x="369" y="237"/>
                  </a:lnTo>
                  <a:lnTo>
                    <a:pt x="372" y="235"/>
                  </a:lnTo>
                  <a:lnTo>
                    <a:pt x="372" y="233"/>
                  </a:lnTo>
                  <a:lnTo>
                    <a:pt x="372" y="231"/>
                  </a:lnTo>
                  <a:lnTo>
                    <a:pt x="374" y="231"/>
                  </a:lnTo>
                  <a:lnTo>
                    <a:pt x="374" y="229"/>
                  </a:lnTo>
                  <a:lnTo>
                    <a:pt x="374" y="226"/>
                  </a:lnTo>
                  <a:lnTo>
                    <a:pt x="374" y="224"/>
                  </a:lnTo>
                  <a:lnTo>
                    <a:pt x="376" y="222"/>
                  </a:lnTo>
                  <a:lnTo>
                    <a:pt x="376" y="222"/>
                  </a:lnTo>
                  <a:lnTo>
                    <a:pt x="376" y="220"/>
                  </a:lnTo>
                  <a:lnTo>
                    <a:pt x="376" y="218"/>
                  </a:lnTo>
                  <a:lnTo>
                    <a:pt x="376" y="215"/>
                  </a:lnTo>
                  <a:lnTo>
                    <a:pt x="379" y="213"/>
                  </a:lnTo>
                  <a:lnTo>
                    <a:pt x="379" y="211"/>
                  </a:lnTo>
                  <a:lnTo>
                    <a:pt x="379" y="211"/>
                  </a:lnTo>
                  <a:lnTo>
                    <a:pt x="379" y="209"/>
                  </a:lnTo>
                  <a:lnTo>
                    <a:pt x="379" y="207"/>
                  </a:lnTo>
                  <a:lnTo>
                    <a:pt x="379" y="204"/>
                  </a:lnTo>
                  <a:lnTo>
                    <a:pt x="379" y="202"/>
                  </a:lnTo>
                  <a:lnTo>
                    <a:pt x="381" y="200"/>
                  </a:lnTo>
                  <a:lnTo>
                    <a:pt x="381" y="200"/>
                  </a:lnTo>
                  <a:lnTo>
                    <a:pt x="381" y="198"/>
                  </a:lnTo>
                  <a:lnTo>
                    <a:pt x="379" y="196"/>
                  </a:lnTo>
                  <a:lnTo>
                    <a:pt x="379" y="193"/>
                  </a:lnTo>
                  <a:lnTo>
                    <a:pt x="379" y="191"/>
                  </a:lnTo>
                  <a:lnTo>
                    <a:pt x="379" y="191"/>
                  </a:lnTo>
                  <a:lnTo>
                    <a:pt x="379" y="189"/>
                  </a:lnTo>
                  <a:lnTo>
                    <a:pt x="379" y="187"/>
                  </a:lnTo>
                  <a:lnTo>
                    <a:pt x="379" y="185"/>
                  </a:lnTo>
                  <a:lnTo>
                    <a:pt x="379" y="182"/>
                  </a:lnTo>
                  <a:lnTo>
                    <a:pt x="379" y="180"/>
                  </a:lnTo>
                  <a:lnTo>
                    <a:pt x="379" y="180"/>
                  </a:lnTo>
                  <a:lnTo>
                    <a:pt x="379" y="178"/>
                  </a:lnTo>
                  <a:lnTo>
                    <a:pt x="379" y="176"/>
                  </a:lnTo>
                  <a:lnTo>
                    <a:pt x="379" y="174"/>
                  </a:lnTo>
                  <a:lnTo>
                    <a:pt x="379" y="171"/>
                  </a:lnTo>
                  <a:lnTo>
                    <a:pt x="379" y="169"/>
                  </a:lnTo>
                  <a:lnTo>
                    <a:pt x="379" y="169"/>
                  </a:lnTo>
                  <a:lnTo>
                    <a:pt x="379" y="167"/>
                  </a:lnTo>
                  <a:lnTo>
                    <a:pt x="379" y="165"/>
                  </a:lnTo>
                  <a:lnTo>
                    <a:pt x="379" y="163"/>
                  </a:lnTo>
                  <a:lnTo>
                    <a:pt x="379" y="160"/>
                  </a:lnTo>
                  <a:lnTo>
                    <a:pt x="379" y="158"/>
                  </a:lnTo>
                  <a:lnTo>
                    <a:pt x="379" y="158"/>
                  </a:lnTo>
                  <a:lnTo>
                    <a:pt x="376" y="156"/>
                  </a:lnTo>
                  <a:lnTo>
                    <a:pt x="376" y="154"/>
                  </a:lnTo>
                  <a:lnTo>
                    <a:pt x="376" y="152"/>
                  </a:lnTo>
                  <a:lnTo>
                    <a:pt x="376" y="149"/>
                  </a:lnTo>
                  <a:lnTo>
                    <a:pt x="376" y="149"/>
                  </a:lnTo>
                  <a:lnTo>
                    <a:pt x="374" y="147"/>
                  </a:lnTo>
                  <a:lnTo>
                    <a:pt x="374" y="145"/>
                  </a:lnTo>
                  <a:lnTo>
                    <a:pt x="374" y="143"/>
                  </a:lnTo>
                  <a:lnTo>
                    <a:pt x="374" y="141"/>
                  </a:lnTo>
                  <a:lnTo>
                    <a:pt x="374" y="138"/>
                  </a:lnTo>
                  <a:lnTo>
                    <a:pt x="374" y="138"/>
                  </a:lnTo>
                  <a:lnTo>
                    <a:pt x="374" y="136"/>
                  </a:lnTo>
                  <a:lnTo>
                    <a:pt x="372" y="134"/>
                  </a:lnTo>
                  <a:lnTo>
                    <a:pt x="372" y="132"/>
                  </a:lnTo>
                  <a:lnTo>
                    <a:pt x="372" y="130"/>
                  </a:lnTo>
                  <a:lnTo>
                    <a:pt x="372" y="127"/>
                  </a:lnTo>
                  <a:lnTo>
                    <a:pt x="372" y="127"/>
                  </a:lnTo>
                  <a:lnTo>
                    <a:pt x="369" y="125"/>
                  </a:lnTo>
                  <a:lnTo>
                    <a:pt x="369" y="123"/>
                  </a:lnTo>
                  <a:lnTo>
                    <a:pt x="369" y="121"/>
                  </a:lnTo>
                  <a:lnTo>
                    <a:pt x="369" y="119"/>
                  </a:lnTo>
                  <a:lnTo>
                    <a:pt x="367" y="119"/>
                  </a:lnTo>
                  <a:lnTo>
                    <a:pt x="367" y="116"/>
                  </a:lnTo>
                  <a:lnTo>
                    <a:pt x="365" y="114"/>
                  </a:lnTo>
                  <a:lnTo>
                    <a:pt x="362" y="112"/>
                  </a:lnTo>
                  <a:lnTo>
                    <a:pt x="362" y="110"/>
                  </a:lnTo>
                  <a:lnTo>
                    <a:pt x="362" y="107"/>
                  </a:lnTo>
                  <a:lnTo>
                    <a:pt x="360" y="107"/>
                  </a:lnTo>
                  <a:lnTo>
                    <a:pt x="360" y="105"/>
                  </a:lnTo>
                  <a:lnTo>
                    <a:pt x="360" y="103"/>
                  </a:lnTo>
                  <a:lnTo>
                    <a:pt x="358" y="101"/>
                  </a:lnTo>
                  <a:lnTo>
                    <a:pt x="358" y="99"/>
                  </a:lnTo>
                  <a:lnTo>
                    <a:pt x="358" y="96"/>
                  </a:lnTo>
                  <a:lnTo>
                    <a:pt x="355" y="96"/>
                  </a:lnTo>
                  <a:lnTo>
                    <a:pt x="355" y="94"/>
                  </a:lnTo>
                  <a:lnTo>
                    <a:pt x="353" y="92"/>
                  </a:lnTo>
                  <a:lnTo>
                    <a:pt x="353" y="90"/>
                  </a:lnTo>
                  <a:lnTo>
                    <a:pt x="353" y="88"/>
                  </a:lnTo>
                  <a:lnTo>
                    <a:pt x="351" y="88"/>
                  </a:lnTo>
                  <a:lnTo>
                    <a:pt x="351" y="85"/>
                  </a:lnTo>
                  <a:lnTo>
                    <a:pt x="348" y="83"/>
                  </a:lnTo>
                  <a:lnTo>
                    <a:pt x="348" y="81"/>
                  </a:lnTo>
                  <a:lnTo>
                    <a:pt x="346" y="79"/>
                  </a:lnTo>
                  <a:lnTo>
                    <a:pt x="346" y="77"/>
                  </a:lnTo>
                  <a:lnTo>
                    <a:pt x="344" y="77"/>
                  </a:lnTo>
                  <a:lnTo>
                    <a:pt x="342" y="74"/>
                  </a:lnTo>
                  <a:lnTo>
                    <a:pt x="339" y="72"/>
                  </a:lnTo>
                  <a:lnTo>
                    <a:pt x="337" y="70"/>
                  </a:lnTo>
                  <a:lnTo>
                    <a:pt x="337" y="70"/>
                  </a:lnTo>
                  <a:lnTo>
                    <a:pt x="335" y="68"/>
                  </a:lnTo>
                  <a:lnTo>
                    <a:pt x="335" y="68"/>
                  </a:lnTo>
                  <a:lnTo>
                    <a:pt x="332" y="66"/>
                  </a:lnTo>
                  <a:lnTo>
                    <a:pt x="330" y="63"/>
                  </a:lnTo>
                  <a:lnTo>
                    <a:pt x="330" y="61"/>
                  </a:lnTo>
                  <a:lnTo>
                    <a:pt x="328" y="59"/>
                  </a:lnTo>
                  <a:lnTo>
                    <a:pt x="325" y="59"/>
                  </a:lnTo>
                  <a:lnTo>
                    <a:pt x="323" y="57"/>
                  </a:lnTo>
                  <a:lnTo>
                    <a:pt x="323" y="55"/>
                  </a:lnTo>
                  <a:lnTo>
                    <a:pt x="321" y="52"/>
                  </a:lnTo>
                  <a:lnTo>
                    <a:pt x="318" y="50"/>
                  </a:lnTo>
                  <a:lnTo>
                    <a:pt x="316" y="48"/>
                  </a:lnTo>
                  <a:lnTo>
                    <a:pt x="316" y="48"/>
                  </a:lnTo>
                  <a:lnTo>
                    <a:pt x="314" y="46"/>
                  </a:lnTo>
                  <a:lnTo>
                    <a:pt x="311" y="44"/>
                  </a:lnTo>
                  <a:lnTo>
                    <a:pt x="309" y="41"/>
                  </a:lnTo>
                  <a:lnTo>
                    <a:pt x="307" y="39"/>
                  </a:lnTo>
                  <a:lnTo>
                    <a:pt x="304" y="37"/>
                  </a:lnTo>
                  <a:lnTo>
                    <a:pt x="302" y="37"/>
                  </a:lnTo>
                  <a:lnTo>
                    <a:pt x="297" y="35"/>
                  </a:lnTo>
                  <a:lnTo>
                    <a:pt x="295" y="33"/>
                  </a:lnTo>
                  <a:lnTo>
                    <a:pt x="293" y="33"/>
                  </a:lnTo>
                  <a:lnTo>
                    <a:pt x="290" y="30"/>
                  </a:lnTo>
                  <a:lnTo>
                    <a:pt x="286" y="30"/>
                  </a:lnTo>
                  <a:lnTo>
                    <a:pt x="283" y="28"/>
                  </a:lnTo>
                  <a:lnTo>
                    <a:pt x="281" y="26"/>
                  </a:lnTo>
                  <a:lnTo>
                    <a:pt x="276" y="24"/>
                  </a:lnTo>
                  <a:lnTo>
                    <a:pt x="274" y="22"/>
                  </a:lnTo>
                  <a:lnTo>
                    <a:pt x="272" y="19"/>
                  </a:lnTo>
                  <a:lnTo>
                    <a:pt x="267" y="19"/>
                  </a:lnTo>
                  <a:lnTo>
                    <a:pt x="263" y="17"/>
                  </a:lnTo>
                  <a:lnTo>
                    <a:pt x="260" y="15"/>
                  </a:lnTo>
                  <a:lnTo>
                    <a:pt x="256" y="13"/>
                  </a:lnTo>
                  <a:lnTo>
                    <a:pt x="251" y="11"/>
                  </a:lnTo>
                  <a:lnTo>
                    <a:pt x="246" y="11"/>
                  </a:lnTo>
                  <a:lnTo>
                    <a:pt x="239" y="11"/>
                  </a:lnTo>
                  <a:lnTo>
                    <a:pt x="235" y="8"/>
                  </a:lnTo>
                  <a:lnTo>
                    <a:pt x="225" y="6"/>
                  </a:lnTo>
                  <a:lnTo>
                    <a:pt x="218" y="4"/>
                  </a:lnTo>
                  <a:lnTo>
                    <a:pt x="207" y="4"/>
                  </a:lnTo>
                  <a:lnTo>
                    <a:pt x="181" y="2"/>
                  </a:lnTo>
                  <a:lnTo>
                    <a:pt x="181" y="0"/>
                  </a:lnTo>
                  <a:close/>
                </a:path>
              </a:pathLst>
            </a:custGeom>
            <a:solidFill>
              <a:srgbClr val="FFFFFF"/>
            </a:solidFill>
            <a:ln w="38100" cmpd="sng">
              <a:solidFill>
                <a:srgbClr val="000000"/>
              </a:solidFill>
              <a:prstDash val="solid"/>
              <a:round/>
              <a:headEnd/>
              <a:tailEnd/>
            </a:ln>
          </p:spPr>
          <p:txBody>
            <a:bodyPr/>
            <a:lstStyle/>
            <a:p>
              <a:endParaRPr lang="zh-CN" altLang="en-US"/>
            </a:p>
          </p:txBody>
        </p:sp>
        <p:sp>
          <p:nvSpPr>
            <p:cNvPr id="19" name="Rectangle 18"/>
            <p:cNvSpPr>
              <a:spLocks noChangeArrowheads="1"/>
            </p:cNvSpPr>
            <p:nvPr/>
          </p:nvSpPr>
          <p:spPr bwMode="auto">
            <a:xfrm rot="21360000">
              <a:off x="2472" y="1623"/>
              <a:ext cx="1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itchFamily="34" charset="0"/>
                </a:rPr>
                <a:t>V</a:t>
              </a:r>
              <a:endParaRPr lang="en-US" altLang="zh-CN" sz="2000" b="1">
                <a:latin typeface="Verdana" pitchFamily="34" charset="0"/>
              </a:endParaRPr>
            </a:p>
          </p:txBody>
        </p:sp>
        <p:sp>
          <p:nvSpPr>
            <p:cNvPr id="20" name="Rectangle 19"/>
            <p:cNvSpPr>
              <a:spLocks noChangeArrowheads="1"/>
            </p:cNvSpPr>
            <p:nvPr/>
          </p:nvSpPr>
          <p:spPr bwMode="auto">
            <a:xfrm rot="21360000">
              <a:off x="2581" y="1678"/>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Verdana" pitchFamily="34" charset="0"/>
                </a:rPr>
                <a:t>3</a:t>
              </a:r>
              <a:endParaRPr lang="en-US" altLang="zh-CN" sz="1600" b="1">
                <a:latin typeface="Verdana" pitchFamily="34" charset="0"/>
              </a:endParaRPr>
            </a:p>
          </p:txBody>
        </p:sp>
        <p:sp>
          <p:nvSpPr>
            <p:cNvPr id="21" name="Oval 20"/>
            <p:cNvSpPr>
              <a:spLocks noChangeArrowheads="1"/>
            </p:cNvSpPr>
            <p:nvPr/>
          </p:nvSpPr>
          <p:spPr bwMode="auto">
            <a:xfrm>
              <a:off x="1392" y="1962"/>
              <a:ext cx="358" cy="350"/>
            </a:xfrm>
            <a:prstGeom prst="ellipse">
              <a:avLst/>
            </a:prstGeom>
            <a:solidFill>
              <a:srgbClr val="FFFFFF"/>
            </a:solidFill>
            <a:ln w="38100">
              <a:solidFill>
                <a:srgbClr val="000000"/>
              </a:solidFill>
              <a:round/>
              <a:headEnd/>
              <a:tailEnd/>
            </a:ln>
          </p:spPr>
          <p:txBody>
            <a:bodyPr/>
            <a:lstStyle/>
            <a:p>
              <a:endParaRPr lang="zh-CN" altLang="en-US"/>
            </a:p>
          </p:txBody>
        </p:sp>
        <p:sp>
          <p:nvSpPr>
            <p:cNvPr id="22" name="Rectangle 21"/>
            <p:cNvSpPr>
              <a:spLocks noChangeArrowheads="1"/>
            </p:cNvSpPr>
            <p:nvPr/>
          </p:nvSpPr>
          <p:spPr bwMode="auto">
            <a:xfrm>
              <a:off x="1474" y="2050"/>
              <a:ext cx="1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itchFamily="34" charset="0"/>
                </a:rPr>
                <a:t>V</a:t>
              </a:r>
              <a:endParaRPr lang="en-US" altLang="zh-CN" sz="2000" b="1">
                <a:latin typeface="Verdana" pitchFamily="34" charset="0"/>
              </a:endParaRPr>
            </a:p>
          </p:txBody>
        </p:sp>
        <p:sp>
          <p:nvSpPr>
            <p:cNvPr id="23" name="Rectangle 22"/>
            <p:cNvSpPr>
              <a:spLocks noChangeArrowheads="1"/>
            </p:cNvSpPr>
            <p:nvPr/>
          </p:nvSpPr>
          <p:spPr bwMode="auto">
            <a:xfrm>
              <a:off x="1585" y="2107"/>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Verdana" pitchFamily="34" charset="0"/>
                </a:rPr>
                <a:t>2</a:t>
              </a:r>
              <a:endParaRPr lang="en-US" altLang="zh-CN" sz="1600" b="1">
                <a:latin typeface="Verdana" pitchFamily="34" charset="0"/>
              </a:endParaRPr>
            </a:p>
          </p:txBody>
        </p:sp>
        <p:sp>
          <p:nvSpPr>
            <p:cNvPr id="24" name="Oval 23"/>
            <p:cNvSpPr>
              <a:spLocks noChangeArrowheads="1"/>
            </p:cNvSpPr>
            <p:nvPr/>
          </p:nvSpPr>
          <p:spPr bwMode="auto">
            <a:xfrm>
              <a:off x="417" y="1540"/>
              <a:ext cx="357" cy="349"/>
            </a:xfrm>
            <a:prstGeom prst="ellipse">
              <a:avLst/>
            </a:prstGeom>
            <a:solidFill>
              <a:srgbClr val="FFFFFF"/>
            </a:solidFill>
            <a:ln w="38100">
              <a:solidFill>
                <a:srgbClr val="000000"/>
              </a:solidFill>
              <a:round/>
              <a:headEnd/>
              <a:tailEnd/>
            </a:ln>
          </p:spPr>
          <p:txBody>
            <a:bodyPr/>
            <a:lstStyle/>
            <a:p>
              <a:endParaRPr lang="zh-CN" altLang="en-US"/>
            </a:p>
          </p:txBody>
        </p:sp>
        <p:sp>
          <p:nvSpPr>
            <p:cNvPr id="25" name="Rectangle 24"/>
            <p:cNvSpPr>
              <a:spLocks noChangeArrowheads="1"/>
            </p:cNvSpPr>
            <p:nvPr/>
          </p:nvSpPr>
          <p:spPr bwMode="auto">
            <a:xfrm>
              <a:off x="490" y="1627"/>
              <a:ext cx="1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itchFamily="34" charset="0"/>
                </a:rPr>
                <a:t>V</a:t>
              </a:r>
              <a:endParaRPr lang="en-US" altLang="zh-CN" sz="2000" b="1">
                <a:latin typeface="Verdana" pitchFamily="34" charset="0"/>
              </a:endParaRPr>
            </a:p>
          </p:txBody>
        </p:sp>
        <p:sp>
          <p:nvSpPr>
            <p:cNvPr id="26" name="Rectangle 25"/>
            <p:cNvSpPr>
              <a:spLocks noChangeArrowheads="1"/>
            </p:cNvSpPr>
            <p:nvPr/>
          </p:nvSpPr>
          <p:spPr bwMode="auto">
            <a:xfrm>
              <a:off x="609" y="1684"/>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b="1">
                  <a:solidFill>
                    <a:srgbClr val="000000"/>
                  </a:solidFill>
                  <a:latin typeface="Verdana" pitchFamily="34" charset="0"/>
                </a:rPr>
                <a:t>1</a:t>
              </a:r>
              <a:endParaRPr lang="en-US" altLang="zh-CN" sz="1600" b="1">
                <a:latin typeface="Verdana" pitchFamily="34" charset="0"/>
              </a:endParaRPr>
            </a:p>
          </p:txBody>
        </p:sp>
        <p:sp>
          <p:nvSpPr>
            <p:cNvPr id="27" name="Line 26"/>
            <p:cNvSpPr>
              <a:spLocks noChangeShapeType="1"/>
            </p:cNvSpPr>
            <p:nvPr/>
          </p:nvSpPr>
          <p:spPr bwMode="auto">
            <a:xfrm flipV="1">
              <a:off x="760" y="526"/>
              <a:ext cx="607" cy="27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Freeform 27"/>
            <p:cNvSpPr>
              <a:spLocks/>
            </p:cNvSpPr>
            <p:nvPr/>
          </p:nvSpPr>
          <p:spPr bwMode="auto">
            <a:xfrm>
              <a:off x="1330" y="493"/>
              <a:ext cx="109" cy="77"/>
            </a:xfrm>
            <a:custGeom>
              <a:avLst/>
              <a:gdLst>
                <a:gd name="T0" fmla="*/ 109 w 109"/>
                <a:gd name="T1" fmla="*/ 0 h 77"/>
                <a:gd name="T2" fmla="*/ 34 w 109"/>
                <a:gd name="T3" fmla="*/ 77 h 77"/>
                <a:gd name="T4" fmla="*/ 0 w 109"/>
                <a:gd name="T5" fmla="*/ 7 h 77"/>
                <a:gd name="T6" fmla="*/ 109 w 109"/>
                <a:gd name="T7" fmla="*/ 0 h 77"/>
              </a:gdLst>
              <a:ahLst/>
              <a:cxnLst>
                <a:cxn ang="0">
                  <a:pos x="T0" y="T1"/>
                </a:cxn>
                <a:cxn ang="0">
                  <a:pos x="T2" y="T3"/>
                </a:cxn>
                <a:cxn ang="0">
                  <a:pos x="T4" y="T5"/>
                </a:cxn>
                <a:cxn ang="0">
                  <a:pos x="T6" y="T7"/>
                </a:cxn>
              </a:cxnLst>
              <a:rect l="0" t="0" r="r" b="b"/>
              <a:pathLst>
                <a:path w="109" h="77">
                  <a:moveTo>
                    <a:pt x="109" y="0"/>
                  </a:moveTo>
                  <a:lnTo>
                    <a:pt x="34" y="77"/>
                  </a:lnTo>
                  <a:lnTo>
                    <a:pt x="0" y="7"/>
                  </a:lnTo>
                  <a:lnTo>
                    <a:pt x="109"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9" name="Freeform 28"/>
            <p:cNvSpPr>
              <a:spLocks/>
            </p:cNvSpPr>
            <p:nvPr/>
          </p:nvSpPr>
          <p:spPr bwMode="auto">
            <a:xfrm>
              <a:off x="839" y="391"/>
              <a:ext cx="348" cy="286"/>
            </a:xfrm>
            <a:custGeom>
              <a:avLst/>
              <a:gdLst>
                <a:gd name="T0" fmla="*/ 0 w 348"/>
                <a:gd name="T1" fmla="*/ 119 h 286"/>
                <a:gd name="T2" fmla="*/ 264 w 348"/>
                <a:gd name="T3" fmla="*/ 0 h 286"/>
                <a:gd name="T4" fmla="*/ 348 w 348"/>
                <a:gd name="T5" fmla="*/ 167 h 286"/>
                <a:gd name="T6" fmla="*/ 83 w 348"/>
                <a:gd name="T7" fmla="*/ 286 h 286"/>
                <a:gd name="T8" fmla="*/ 0 w 348"/>
                <a:gd name="T9" fmla="*/ 119 h 286"/>
              </a:gdLst>
              <a:ahLst/>
              <a:cxnLst>
                <a:cxn ang="0">
                  <a:pos x="T0" y="T1"/>
                </a:cxn>
                <a:cxn ang="0">
                  <a:pos x="T2" y="T3"/>
                </a:cxn>
                <a:cxn ang="0">
                  <a:pos x="T4" y="T5"/>
                </a:cxn>
                <a:cxn ang="0">
                  <a:pos x="T6" y="T7"/>
                </a:cxn>
                <a:cxn ang="0">
                  <a:pos x="T8" y="T9"/>
                </a:cxn>
              </a:cxnLst>
              <a:rect l="0" t="0" r="r" b="b"/>
              <a:pathLst>
                <a:path w="348" h="286">
                  <a:moveTo>
                    <a:pt x="0" y="119"/>
                  </a:moveTo>
                  <a:lnTo>
                    <a:pt x="264" y="0"/>
                  </a:lnTo>
                  <a:lnTo>
                    <a:pt x="348" y="167"/>
                  </a:lnTo>
                  <a:lnTo>
                    <a:pt x="83" y="286"/>
                  </a:lnTo>
                  <a:lnTo>
                    <a:pt x="0" y="119"/>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Rectangle 29"/>
            <p:cNvSpPr>
              <a:spLocks noChangeArrowheads="1"/>
            </p:cNvSpPr>
            <p:nvPr/>
          </p:nvSpPr>
          <p:spPr bwMode="auto">
            <a:xfrm rot="20040000">
              <a:off x="883" y="473"/>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1</a:t>
              </a:r>
              <a:endParaRPr lang="en-US" altLang="zh-CN" b="1"/>
            </a:p>
          </p:txBody>
        </p:sp>
        <p:sp>
          <p:nvSpPr>
            <p:cNvPr id="31" name="Rectangle 30"/>
            <p:cNvSpPr>
              <a:spLocks noChangeArrowheads="1"/>
            </p:cNvSpPr>
            <p:nvPr/>
          </p:nvSpPr>
          <p:spPr bwMode="auto">
            <a:xfrm rot="20040000">
              <a:off x="971" y="433"/>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32" name="Rectangle 31"/>
            <p:cNvSpPr>
              <a:spLocks noChangeArrowheads="1"/>
            </p:cNvSpPr>
            <p:nvPr/>
          </p:nvSpPr>
          <p:spPr bwMode="auto">
            <a:xfrm rot="20040000">
              <a:off x="1059" y="394"/>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33" name="Line 32"/>
            <p:cNvSpPr>
              <a:spLocks noChangeShapeType="1"/>
            </p:cNvSpPr>
            <p:nvPr/>
          </p:nvSpPr>
          <p:spPr bwMode="auto">
            <a:xfrm flipV="1">
              <a:off x="781" y="881"/>
              <a:ext cx="1529" cy="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Freeform 33"/>
            <p:cNvSpPr>
              <a:spLocks/>
            </p:cNvSpPr>
            <p:nvPr/>
          </p:nvSpPr>
          <p:spPr bwMode="auto">
            <a:xfrm>
              <a:off x="2287" y="843"/>
              <a:ext cx="102" cy="77"/>
            </a:xfrm>
            <a:custGeom>
              <a:avLst/>
              <a:gdLst>
                <a:gd name="T0" fmla="*/ 102 w 102"/>
                <a:gd name="T1" fmla="*/ 38 h 77"/>
                <a:gd name="T2" fmla="*/ 0 w 102"/>
                <a:gd name="T3" fmla="*/ 77 h 77"/>
                <a:gd name="T4" fmla="*/ 0 w 102"/>
                <a:gd name="T5" fmla="*/ 0 h 77"/>
                <a:gd name="T6" fmla="*/ 102 w 102"/>
                <a:gd name="T7" fmla="*/ 38 h 77"/>
              </a:gdLst>
              <a:ahLst/>
              <a:cxnLst>
                <a:cxn ang="0">
                  <a:pos x="T0" y="T1"/>
                </a:cxn>
                <a:cxn ang="0">
                  <a:pos x="T2" y="T3"/>
                </a:cxn>
                <a:cxn ang="0">
                  <a:pos x="T4" y="T5"/>
                </a:cxn>
                <a:cxn ang="0">
                  <a:pos x="T6" y="T7"/>
                </a:cxn>
              </a:cxnLst>
              <a:rect l="0" t="0" r="r" b="b"/>
              <a:pathLst>
                <a:path w="102" h="77">
                  <a:moveTo>
                    <a:pt x="102" y="38"/>
                  </a:moveTo>
                  <a:lnTo>
                    <a:pt x="0" y="77"/>
                  </a:lnTo>
                  <a:lnTo>
                    <a:pt x="0" y="0"/>
                  </a:lnTo>
                  <a:lnTo>
                    <a:pt x="102" y="38"/>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35" name="Rectangle 34"/>
            <p:cNvSpPr>
              <a:spLocks noChangeArrowheads="1"/>
            </p:cNvSpPr>
            <p:nvPr/>
          </p:nvSpPr>
          <p:spPr bwMode="auto">
            <a:xfrm>
              <a:off x="1488" y="667"/>
              <a:ext cx="19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 name="Rectangle 35"/>
            <p:cNvSpPr>
              <a:spLocks noChangeArrowheads="1"/>
            </p:cNvSpPr>
            <p:nvPr/>
          </p:nvSpPr>
          <p:spPr bwMode="auto">
            <a:xfrm rot="21540000">
              <a:off x="1487" y="663"/>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3</a:t>
              </a:r>
              <a:endParaRPr lang="en-US" altLang="zh-CN" b="1"/>
            </a:p>
          </p:txBody>
        </p:sp>
        <p:sp>
          <p:nvSpPr>
            <p:cNvPr id="37" name="Rectangle 36"/>
            <p:cNvSpPr>
              <a:spLocks noChangeArrowheads="1"/>
            </p:cNvSpPr>
            <p:nvPr/>
          </p:nvSpPr>
          <p:spPr bwMode="auto">
            <a:xfrm rot="21540000">
              <a:off x="1584" y="663"/>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38" name="Line 37"/>
            <p:cNvSpPr>
              <a:spLocks noChangeShapeType="1"/>
            </p:cNvSpPr>
            <p:nvPr/>
          </p:nvSpPr>
          <p:spPr bwMode="auto">
            <a:xfrm>
              <a:off x="760" y="965"/>
              <a:ext cx="762" cy="9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Freeform 38"/>
            <p:cNvSpPr>
              <a:spLocks/>
            </p:cNvSpPr>
            <p:nvPr/>
          </p:nvSpPr>
          <p:spPr bwMode="auto">
            <a:xfrm>
              <a:off x="1476" y="1852"/>
              <a:ext cx="95" cy="101"/>
            </a:xfrm>
            <a:custGeom>
              <a:avLst/>
              <a:gdLst>
                <a:gd name="T0" fmla="*/ 95 w 95"/>
                <a:gd name="T1" fmla="*/ 101 h 101"/>
                <a:gd name="T2" fmla="*/ 0 w 95"/>
                <a:gd name="T3" fmla="*/ 48 h 101"/>
                <a:gd name="T4" fmla="*/ 65 w 95"/>
                <a:gd name="T5" fmla="*/ 0 h 101"/>
                <a:gd name="T6" fmla="*/ 95 w 95"/>
                <a:gd name="T7" fmla="*/ 101 h 101"/>
              </a:gdLst>
              <a:ahLst/>
              <a:cxnLst>
                <a:cxn ang="0">
                  <a:pos x="T0" y="T1"/>
                </a:cxn>
                <a:cxn ang="0">
                  <a:pos x="T2" y="T3"/>
                </a:cxn>
                <a:cxn ang="0">
                  <a:pos x="T4" y="T5"/>
                </a:cxn>
                <a:cxn ang="0">
                  <a:pos x="T6" y="T7"/>
                </a:cxn>
              </a:cxnLst>
              <a:rect l="0" t="0" r="r" b="b"/>
              <a:pathLst>
                <a:path w="95" h="101">
                  <a:moveTo>
                    <a:pt x="95" y="101"/>
                  </a:moveTo>
                  <a:lnTo>
                    <a:pt x="0" y="48"/>
                  </a:lnTo>
                  <a:lnTo>
                    <a:pt x="65" y="0"/>
                  </a:lnTo>
                  <a:lnTo>
                    <a:pt x="95" y="101"/>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0" name="Freeform 39"/>
            <p:cNvSpPr>
              <a:spLocks/>
            </p:cNvSpPr>
            <p:nvPr/>
          </p:nvSpPr>
          <p:spPr bwMode="auto">
            <a:xfrm>
              <a:off x="1155" y="1271"/>
              <a:ext cx="274" cy="259"/>
            </a:xfrm>
            <a:custGeom>
              <a:avLst/>
              <a:gdLst>
                <a:gd name="T0" fmla="*/ 154 w 274"/>
                <a:gd name="T1" fmla="*/ 0 h 259"/>
                <a:gd name="T2" fmla="*/ 274 w 274"/>
                <a:gd name="T3" fmla="*/ 145 h 259"/>
                <a:gd name="T4" fmla="*/ 121 w 274"/>
                <a:gd name="T5" fmla="*/ 259 h 259"/>
                <a:gd name="T6" fmla="*/ 0 w 274"/>
                <a:gd name="T7" fmla="*/ 114 h 259"/>
                <a:gd name="T8" fmla="*/ 154 w 274"/>
                <a:gd name="T9" fmla="*/ 0 h 259"/>
              </a:gdLst>
              <a:ahLst/>
              <a:cxnLst>
                <a:cxn ang="0">
                  <a:pos x="T0" y="T1"/>
                </a:cxn>
                <a:cxn ang="0">
                  <a:pos x="T2" y="T3"/>
                </a:cxn>
                <a:cxn ang="0">
                  <a:pos x="T4" y="T5"/>
                </a:cxn>
                <a:cxn ang="0">
                  <a:pos x="T6" y="T7"/>
                </a:cxn>
                <a:cxn ang="0">
                  <a:pos x="T8" y="T9"/>
                </a:cxn>
              </a:cxnLst>
              <a:rect l="0" t="0" r="r" b="b"/>
              <a:pathLst>
                <a:path w="274" h="259">
                  <a:moveTo>
                    <a:pt x="154" y="0"/>
                  </a:moveTo>
                  <a:lnTo>
                    <a:pt x="274" y="145"/>
                  </a:lnTo>
                  <a:lnTo>
                    <a:pt x="121" y="259"/>
                  </a:lnTo>
                  <a:lnTo>
                    <a:pt x="0" y="114"/>
                  </a:lnTo>
                  <a:lnTo>
                    <a:pt x="154"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Rectangle 40"/>
            <p:cNvSpPr>
              <a:spLocks noChangeArrowheads="1"/>
            </p:cNvSpPr>
            <p:nvPr/>
          </p:nvSpPr>
          <p:spPr bwMode="auto">
            <a:xfrm rot="3120000">
              <a:off x="1197" y="1264"/>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1</a:t>
              </a:r>
              <a:endParaRPr lang="en-US" altLang="zh-CN" b="1"/>
            </a:p>
          </p:txBody>
        </p:sp>
        <p:sp>
          <p:nvSpPr>
            <p:cNvPr id="42" name="Rectangle 41"/>
            <p:cNvSpPr>
              <a:spLocks noChangeArrowheads="1"/>
            </p:cNvSpPr>
            <p:nvPr/>
          </p:nvSpPr>
          <p:spPr bwMode="auto">
            <a:xfrm rot="3120000">
              <a:off x="1255" y="1337"/>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43" name="Line 42"/>
            <p:cNvSpPr>
              <a:spLocks noChangeShapeType="1"/>
            </p:cNvSpPr>
            <p:nvPr/>
          </p:nvSpPr>
          <p:spPr bwMode="auto">
            <a:xfrm>
              <a:off x="781" y="1713"/>
              <a:ext cx="553" cy="30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Freeform 43"/>
            <p:cNvSpPr>
              <a:spLocks/>
            </p:cNvSpPr>
            <p:nvPr/>
          </p:nvSpPr>
          <p:spPr bwMode="auto">
            <a:xfrm>
              <a:off x="1295" y="1973"/>
              <a:ext cx="109" cy="81"/>
            </a:xfrm>
            <a:custGeom>
              <a:avLst/>
              <a:gdLst>
                <a:gd name="T0" fmla="*/ 109 w 109"/>
                <a:gd name="T1" fmla="*/ 81 h 81"/>
                <a:gd name="T2" fmla="*/ 0 w 109"/>
                <a:gd name="T3" fmla="*/ 68 h 81"/>
                <a:gd name="T4" fmla="*/ 42 w 109"/>
                <a:gd name="T5" fmla="*/ 0 h 81"/>
                <a:gd name="T6" fmla="*/ 109 w 109"/>
                <a:gd name="T7" fmla="*/ 81 h 81"/>
              </a:gdLst>
              <a:ahLst/>
              <a:cxnLst>
                <a:cxn ang="0">
                  <a:pos x="T0" y="T1"/>
                </a:cxn>
                <a:cxn ang="0">
                  <a:pos x="T2" y="T3"/>
                </a:cxn>
                <a:cxn ang="0">
                  <a:pos x="T4" y="T5"/>
                </a:cxn>
                <a:cxn ang="0">
                  <a:pos x="T6" y="T7"/>
                </a:cxn>
              </a:cxnLst>
              <a:rect l="0" t="0" r="r" b="b"/>
              <a:pathLst>
                <a:path w="109" h="81">
                  <a:moveTo>
                    <a:pt x="109" y="81"/>
                  </a:moveTo>
                  <a:lnTo>
                    <a:pt x="0" y="68"/>
                  </a:lnTo>
                  <a:lnTo>
                    <a:pt x="42" y="0"/>
                  </a:lnTo>
                  <a:lnTo>
                    <a:pt x="109" y="81"/>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45" name="Freeform 44"/>
            <p:cNvSpPr>
              <a:spLocks/>
            </p:cNvSpPr>
            <p:nvPr/>
          </p:nvSpPr>
          <p:spPr bwMode="auto">
            <a:xfrm>
              <a:off x="1039" y="1661"/>
              <a:ext cx="205" cy="221"/>
            </a:xfrm>
            <a:custGeom>
              <a:avLst/>
              <a:gdLst>
                <a:gd name="T0" fmla="*/ 98 w 205"/>
                <a:gd name="T1" fmla="*/ 0 h 221"/>
                <a:gd name="T2" fmla="*/ 205 w 205"/>
                <a:gd name="T3" fmla="*/ 60 h 221"/>
                <a:gd name="T4" fmla="*/ 107 w 205"/>
                <a:gd name="T5" fmla="*/ 221 h 221"/>
                <a:gd name="T6" fmla="*/ 0 w 205"/>
                <a:gd name="T7" fmla="*/ 161 h 221"/>
                <a:gd name="T8" fmla="*/ 98 w 205"/>
                <a:gd name="T9" fmla="*/ 0 h 221"/>
              </a:gdLst>
              <a:ahLst/>
              <a:cxnLst>
                <a:cxn ang="0">
                  <a:pos x="T0" y="T1"/>
                </a:cxn>
                <a:cxn ang="0">
                  <a:pos x="T2" y="T3"/>
                </a:cxn>
                <a:cxn ang="0">
                  <a:pos x="T4" y="T5"/>
                </a:cxn>
                <a:cxn ang="0">
                  <a:pos x="T6" y="T7"/>
                </a:cxn>
                <a:cxn ang="0">
                  <a:pos x="T8" y="T9"/>
                </a:cxn>
              </a:cxnLst>
              <a:rect l="0" t="0" r="r" b="b"/>
              <a:pathLst>
                <a:path w="205" h="221">
                  <a:moveTo>
                    <a:pt x="98" y="0"/>
                  </a:moveTo>
                  <a:lnTo>
                    <a:pt x="205" y="60"/>
                  </a:lnTo>
                  <a:lnTo>
                    <a:pt x="107" y="221"/>
                  </a:lnTo>
                  <a:lnTo>
                    <a:pt x="0" y="161"/>
                  </a:lnTo>
                  <a:lnTo>
                    <a:pt x="98"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Rectangle 45"/>
            <p:cNvSpPr>
              <a:spLocks noChangeArrowheads="1"/>
            </p:cNvSpPr>
            <p:nvPr/>
          </p:nvSpPr>
          <p:spPr bwMode="auto">
            <a:xfrm rot="1800000">
              <a:off x="1082" y="1674"/>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5</a:t>
              </a:r>
              <a:endParaRPr lang="en-US" altLang="zh-CN" b="1"/>
            </a:p>
          </p:txBody>
        </p:sp>
        <p:sp>
          <p:nvSpPr>
            <p:cNvPr id="48" name="Line 46"/>
            <p:cNvSpPr>
              <a:spLocks noChangeShapeType="1"/>
            </p:cNvSpPr>
            <p:nvPr/>
          </p:nvSpPr>
          <p:spPr bwMode="auto">
            <a:xfrm flipV="1">
              <a:off x="1757" y="1878"/>
              <a:ext cx="609" cy="25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Freeform 47"/>
            <p:cNvSpPr>
              <a:spLocks/>
            </p:cNvSpPr>
            <p:nvPr/>
          </p:nvSpPr>
          <p:spPr bwMode="auto">
            <a:xfrm>
              <a:off x="2329" y="1847"/>
              <a:ext cx="109" cy="75"/>
            </a:xfrm>
            <a:custGeom>
              <a:avLst/>
              <a:gdLst>
                <a:gd name="T0" fmla="*/ 109 w 109"/>
                <a:gd name="T1" fmla="*/ 0 h 75"/>
                <a:gd name="T2" fmla="*/ 32 w 109"/>
                <a:gd name="T3" fmla="*/ 75 h 75"/>
                <a:gd name="T4" fmla="*/ 0 w 109"/>
                <a:gd name="T5" fmla="*/ 3 h 75"/>
                <a:gd name="T6" fmla="*/ 109 w 109"/>
                <a:gd name="T7" fmla="*/ 0 h 75"/>
              </a:gdLst>
              <a:ahLst/>
              <a:cxnLst>
                <a:cxn ang="0">
                  <a:pos x="T0" y="T1"/>
                </a:cxn>
                <a:cxn ang="0">
                  <a:pos x="T2" y="T3"/>
                </a:cxn>
                <a:cxn ang="0">
                  <a:pos x="T4" y="T5"/>
                </a:cxn>
                <a:cxn ang="0">
                  <a:pos x="T6" y="T7"/>
                </a:cxn>
              </a:cxnLst>
              <a:rect l="0" t="0" r="r" b="b"/>
              <a:pathLst>
                <a:path w="109" h="75">
                  <a:moveTo>
                    <a:pt x="109" y="0"/>
                  </a:moveTo>
                  <a:lnTo>
                    <a:pt x="32" y="75"/>
                  </a:lnTo>
                  <a:lnTo>
                    <a:pt x="0" y="3"/>
                  </a:lnTo>
                  <a:lnTo>
                    <a:pt x="109"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50" name="Freeform 48"/>
            <p:cNvSpPr>
              <a:spLocks/>
            </p:cNvSpPr>
            <p:nvPr/>
          </p:nvSpPr>
          <p:spPr bwMode="auto">
            <a:xfrm>
              <a:off x="1929" y="1752"/>
              <a:ext cx="256" cy="242"/>
            </a:xfrm>
            <a:custGeom>
              <a:avLst/>
              <a:gdLst>
                <a:gd name="T0" fmla="*/ 0 w 256"/>
                <a:gd name="T1" fmla="*/ 75 h 242"/>
                <a:gd name="T2" fmla="*/ 177 w 256"/>
                <a:gd name="T3" fmla="*/ 0 h 242"/>
                <a:gd name="T4" fmla="*/ 256 w 256"/>
                <a:gd name="T5" fmla="*/ 167 h 242"/>
                <a:gd name="T6" fmla="*/ 79 w 256"/>
                <a:gd name="T7" fmla="*/ 242 h 242"/>
                <a:gd name="T8" fmla="*/ 0 w 256"/>
                <a:gd name="T9" fmla="*/ 75 h 242"/>
              </a:gdLst>
              <a:ahLst/>
              <a:cxnLst>
                <a:cxn ang="0">
                  <a:pos x="T0" y="T1"/>
                </a:cxn>
                <a:cxn ang="0">
                  <a:pos x="T2" y="T3"/>
                </a:cxn>
                <a:cxn ang="0">
                  <a:pos x="T4" y="T5"/>
                </a:cxn>
                <a:cxn ang="0">
                  <a:pos x="T6" y="T7"/>
                </a:cxn>
                <a:cxn ang="0">
                  <a:pos x="T8" y="T9"/>
                </a:cxn>
              </a:cxnLst>
              <a:rect l="0" t="0" r="r" b="b"/>
              <a:pathLst>
                <a:path w="256" h="242">
                  <a:moveTo>
                    <a:pt x="0" y="75"/>
                  </a:moveTo>
                  <a:lnTo>
                    <a:pt x="177" y="0"/>
                  </a:lnTo>
                  <a:lnTo>
                    <a:pt x="256" y="167"/>
                  </a:lnTo>
                  <a:lnTo>
                    <a:pt x="79" y="242"/>
                  </a:lnTo>
                  <a:lnTo>
                    <a:pt x="0" y="7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Rectangle 49"/>
            <p:cNvSpPr>
              <a:spLocks noChangeArrowheads="1"/>
            </p:cNvSpPr>
            <p:nvPr/>
          </p:nvSpPr>
          <p:spPr bwMode="auto">
            <a:xfrm rot="20160000">
              <a:off x="1970" y="1792"/>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5</a:t>
              </a:r>
              <a:endParaRPr lang="en-US" altLang="zh-CN" b="1"/>
            </a:p>
          </p:txBody>
        </p:sp>
        <p:sp>
          <p:nvSpPr>
            <p:cNvPr id="52" name="Rectangle 50"/>
            <p:cNvSpPr>
              <a:spLocks noChangeArrowheads="1"/>
            </p:cNvSpPr>
            <p:nvPr/>
          </p:nvSpPr>
          <p:spPr bwMode="auto">
            <a:xfrm rot="20160000">
              <a:off x="2059" y="1755"/>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53" name="Line 51"/>
            <p:cNvSpPr>
              <a:spLocks noChangeShapeType="1"/>
            </p:cNvSpPr>
            <p:nvPr/>
          </p:nvSpPr>
          <p:spPr bwMode="auto">
            <a:xfrm>
              <a:off x="1808" y="476"/>
              <a:ext cx="634" cy="27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Freeform 52"/>
            <p:cNvSpPr>
              <a:spLocks/>
            </p:cNvSpPr>
            <p:nvPr/>
          </p:nvSpPr>
          <p:spPr bwMode="auto">
            <a:xfrm>
              <a:off x="1736" y="445"/>
              <a:ext cx="109" cy="75"/>
            </a:xfrm>
            <a:custGeom>
              <a:avLst/>
              <a:gdLst>
                <a:gd name="T0" fmla="*/ 0 w 109"/>
                <a:gd name="T1" fmla="*/ 0 h 75"/>
                <a:gd name="T2" fmla="*/ 109 w 109"/>
                <a:gd name="T3" fmla="*/ 4 h 75"/>
                <a:gd name="T4" fmla="*/ 75 w 109"/>
                <a:gd name="T5" fmla="*/ 75 h 75"/>
                <a:gd name="T6" fmla="*/ 0 w 109"/>
                <a:gd name="T7" fmla="*/ 0 h 75"/>
              </a:gdLst>
              <a:ahLst/>
              <a:cxnLst>
                <a:cxn ang="0">
                  <a:pos x="T0" y="T1"/>
                </a:cxn>
                <a:cxn ang="0">
                  <a:pos x="T2" y="T3"/>
                </a:cxn>
                <a:cxn ang="0">
                  <a:pos x="T4" y="T5"/>
                </a:cxn>
                <a:cxn ang="0">
                  <a:pos x="T6" y="T7"/>
                </a:cxn>
              </a:cxnLst>
              <a:rect l="0" t="0" r="r" b="b"/>
              <a:pathLst>
                <a:path w="109" h="75">
                  <a:moveTo>
                    <a:pt x="0" y="0"/>
                  </a:moveTo>
                  <a:lnTo>
                    <a:pt x="109" y="4"/>
                  </a:lnTo>
                  <a:lnTo>
                    <a:pt x="75" y="75"/>
                  </a:lnTo>
                  <a:lnTo>
                    <a:pt x="0"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55" name="Freeform 53"/>
            <p:cNvSpPr>
              <a:spLocks/>
            </p:cNvSpPr>
            <p:nvPr/>
          </p:nvSpPr>
          <p:spPr bwMode="auto">
            <a:xfrm>
              <a:off x="1999" y="390"/>
              <a:ext cx="260" cy="246"/>
            </a:xfrm>
            <a:custGeom>
              <a:avLst/>
              <a:gdLst>
                <a:gd name="T0" fmla="*/ 81 w 260"/>
                <a:gd name="T1" fmla="*/ 0 h 246"/>
                <a:gd name="T2" fmla="*/ 260 w 260"/>
                <a:gd name="T3" fmla="*/ 77 h 246"/>
                <a:gd name="T4" fmla="*/ 179 w 260"/>
                <a:gd name="T5" fmla="*/ 246 h 246"/>
                <a:gd name="T6" fmla="*/ 0 w 260"/>
                <a:gd name="T7" fmla="*/ 169 h 246"/>
                <a:gd name="T8" fmla="*/ 81 w 260"/>
                <a:gd name="T9" fmla="*/ 0 h 246"/>
              </a:gdLst>
              <a:ahLst/>
              <a:cxnLst>
                <a:cxn ang="0">
                  <a:pos x="T0" y="T1"/>
                </a:cxn>
                <a:cxn ang="0">
                  <a:pos x="T2" y="T3"/>
                </a:cxn>
                <a:cxn ang="0">
                  <a:pos x="T4" y="T5"/>
                </a:cxn>
                <a:cxn ang="0">
                  <a:pos x="T6" y="T7"/>
                </a:cxn>
                <a:cxn ang="0">
                  <a:pos x="T8" y="T9"/>
                </a:cxn>
              </a:cxnLst>
              <a:rect l="0" t="0" r="r" b="b"/>
              <a:pathLst>
                <a:path w="260" h="246">
                  <a:moveTo>
                    <a:pt x="81" y="0"/>
                  </a:moveTo>
                  <a:lnTo>
                    <a:pt x="260" y="77"/>
                  </a:lnTo>
                  <a:lnTo>
                    <a:pt x="179" y="246"/>
                  </a:lnTo>
                  <a:lnTo>
                    <a:pt x="0" y="169"/>
                  </a:lnTo>
                  <a:lnTo>
                    <a:pt x="81"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Rectangle 54"/>
            <p:cNvSpPr>
              <a:spLocks noChangeArrowheads="1"/>
            </p:cNvSpPr>
            <p:nvPr/>
          </p:nvSpPr>
          <p:spPr bwMode="auto">
            <a:xfrm rot="1440000">
              <a:off x="2025" y="359"/>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6</a:t>
              </a:r>
              <a:endParaRPr lang="en-US" altLang="zh-CN" b="1"/>
            </a:p>
          </p:txBody>
        </p:sp>
        <p:sp>
          <p:nvSpPr>
            <p:cNvPr id="57" name="Rectangle 55"/>
            <p:cNvSpPr>
              <a:spLocks noChangeArrowheads="1"/>
            </p:cNvSpPr>
            <p:nvPr/>
          </p:nvSpPr>
          <p:spPr bwMode="auto">
            <a:xfrm rot="1440000">
              <a:off x="2116" y="397"/>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58" name="Line 56"/>
            <p:cNvSpPr>
              <a:spLocks noChangeShapeType="1"/>
            </p:cNvSpPr>
            <p:nvPr/>
          </p:nvSpPr>
          <p:spPr bwMode="auto">
            <a:xfrm flipV="1">
              <a:off x="2556" y="1061"/>
              <a:ext cx="19" cy="39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Freeform 57"/>
            <p:cNvSpPr>
              <a:spLocks/>
            </p:cNvSpPr>
            <p:nvPr/>
          </p:nvSpPr>
          <p:spPr bwMode="auto">
            <a:xfrm>
              <a:off x="2517" y="1431"/>
              <a:ext cx="81" cy="99"/>
            </a:xfrm>
            <a:custGeom>
              <a:avLst/>
              <a:gdLst>
                <a:gd name="T0" fmla="*/ 37 w 81"/>
                <a:gd name="T1" fmla="*/ 99 h 99"/>
                <a:gd name="T2" fmla="*/ 0 w 81"/>
                <a:gd name="T3" fmla="*/ 0 h 99"/>
                <a:gd name="T4" fmla="*/ 81 w 81"/>
                <a:gd name="T5" fmla="*/ 5 h 99"/>
                <a:gd name="T6" fmla="*/ 37 w 81"/>
                <a:gd name="T7" fmla="*/ 99 h 99"/>
              </a:gdLst>
              <a:ahLst/>
              <a:cxnLst>
                <a:cxn ang="0">
                  <a:pos x="T0" y="T1"/>
                </a:cxn>
                <a:cxn ang="0">
                  <a:pos x="T2" y="T3"/>
                </a:cxn>
                <a:cxn ang="0">
                  <a:pos x="T4" y="T5"/>
                </a:cxn>
                <a:cxn ang="0">
                  <a:pos x="T6" y="T7"/>
                </a:cxn>
              </a:cxnLst>
              <a:rect l="0" t="0" r="r" b="b"/>
              <a:pathLst>
                <a:path w="81" h="99">
                  <a:moveTo>
                    <a:pt x="37" y="99"/>
                  </a:moveTo>
                  <a:lnTo>
                    <a:pt x="0" y="0"/>
                  </a:lnTo>
                  <a:lnTo>
                    <a:pt x="81" y="5"/>
                  </a:lnTo>
                  <a:lnTo>
                    <a:pt x="37" y="99"/>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60" name="Freeform 58"/>
            <p:cNvSpPr>
              <a:spLocks/>
            </p:cNvSpPr>
            <p:nvPr/>
          </p:nvSpPr>
          <p:spPr bwMode="auto">
            <a:xfrm>
              <a:off x="2336" y="1196"/>
              <a:ext cx="205" cy="193"/>
            </a:xfrm>
            <a:custGeom>
              <a:avLst/>
              <a:gdLst>
                <a:gd name="T0" fmla="*/ 0 w 205"/>
                <a:gd name="T1" fmla="*/ 185 h 193"/>
                <a:gd name="T2" fmla="*/ 10 w 205"/>
                <a:gd name="T3" fmla="*/ 0 h 193"/>
                <a:gd name="T4" fmla="*/ 205 w 205"/>
                <a:gd name="T5" fmla="*/ 9 h 193"/>
                <a:gd name="T6" fmla="*/ 196 w 205"/>
                <a:gd name="T7" fmla="*/ 193 h 193"/>
                <a:gd name="T8" fmla="*/ 0 w 205"/>
                <a:gd name="T9" fmla="*/ 185 h 193"/>
              </a:gdLst>
              <a:ahLst/>
              <a:cxnLst>
                <a:cxn ang="0">
                  <a:pos x="T0" y="T1"/>
                </a:cxn>
                <a:cxn ang="0">
                  <a:pos x="T2" y="T3"/>
                </a:cxn>
                <a:cxn ang="0">
                  <a:pos x="T4" y="T5"/>
                </a:cxn>
                <a:cxn ang="0">
                  <a:pos x="T6" y="T7"/>
                </a:cxn>
                <a:cxn ang="0">
                  <a:pos x="T8" y="T9"/>
                </a:cxn>
              </a:cxnLst>
              <a:rect l="0" t="0" r="r" b="b"/>
              <a:pathLst>
                <a:path w="205" h="193">
                  <a:moveTo>
                    <a:pt x="0" y="185"/>
                  </a:moveTo>
                  <a:lnTo>
                    <a:pt x="10" y="0"/>
                  </a:lnTo>
                  <a:lnTo>
                    <a:pt x="205" y="9"/>
                  </a:lnTo>
                  <a:lnTo>
                    <a:pt x="196" y="193"/>
                  </a:lnTo>
                  <a:lnTo>
                    <a:pt x="0" y="185"/>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Rectangle 59"/>
            <p:cNvSpPr>
              <a:spLocks noChangeArrowheads="1"/>
            </p:cNvSpPr>
            <p:nvPr/>
          </p:nvSpPr>
          <p:spPr bwMode="auto">
            <a:xfrm rot="16320000">
              <a:off x="2405" y="1223"/>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2</a:t>
              </a:r>
              <a:endParaRPr lang="en-US" altLang="zh-CN" b="1"/>
            </a:p>
          </p:txBody>
        </p:sp>
        <p:sp>
          <p:nvSpPr>
            <p:cNvPr id="62" name="Rectangle 60"/>
            <p:cNvSpPr>
              <a:spLocks noChangeArrowheads="1"/>
            </p:cNvSpPr>
            <p:nvPr/>
          </p:nvSpPr>
          <p:spPr bwMode="auto">
            <a:xfrm rot="16320000">
              <a:off x="2409" y="1130"/>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sp>
          <p:nvSpPr>
            <p:cNvPr id="63" name="Line 61"/>
            <p:cNvSpPr>
              <a:spLocks noChangeShapeType="1"/>
            </p:cNvSpPr>
            <p:nvPr/>
          </p:nvSpPr>
          <p:spPr bwMode="auto">
            <a:xfrm>
              <a:off x="1694" y="590"/>
              <a:ext cx="695" cy="10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Freeform 62"/>
            <p:cNvSpPr>
              <a:spLocks/>
            </p:cNvSpPr>
            <p:nvPr/>
          </p:nvSpPr>
          <p:spPr bwMode="auto">
            <a:xfrm>
              <a:off x="1653" y="526"/>
              <a:ext cx="88" cy="104"/>
            </a:xfrm>
            <a:custGeom>
              <a:avLst/>
              <a:gdLst>
                <a:gd name="T0" fmla="*/ 0 w 88"/>
                <a:gd name="T1" fmla="*/ 0 h 104"/>
                <a:gd name="T2" fmla="*/ 88 w 88"/>
                <a:gd name="T3" fmla="*/ 62 h 104"/>
                <a:gd name="T4" fmla="*/ 18 w 88"/>
                <a:gd name="T5" fmla="*/ 104 h 104"/>
                <a:gd name="T6" fmla="*/ 0 w 88"/>
                <a:gd name="T7" fmla="*/ 0 h 104"/>
              </a:gdLst>
              <a:ahLst/>
              <a:cxnLst>
                <a:cxn ang="0">
                  <a:pos x="T0" y="T1"/>
                </a:cxn>
                <a:cxn ang="0">
                  <a:pos x="T2" y="T3"/>
                </a:cxn>
                <a:cxn ang="0">
                  <a:pos x="T4" y="T5"/>
                </a:cxn>
                <a:cxn ang="0">
                  <a:pos x="T6" y="T7"/>
                </a:cxn>
              </a:cxnLst>
              <a:rect l="0" t="0" r="r" b="b"/>
              <a:pathLst>
                <a:path w="88" h="104">
                  <a:moveTo>
                    <a:pt x="0" y="0"/>
                  </a:moveTo>
                  <a:lnTo>
                    <a:pt x="88" y="62"/>
                  </a:lnTo>
                  <a:lnTo>
                    <a:pt x="18" y="104"/>
                  </a:lnTo>
                  <a:lnTo>
                    <a:pt x="0"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65" name="Freeform 63"/>
            <p:cNvSpPr>
              <a:spLocks/>
            </p:cNvSpPr>
            <p:nvPr/>
          </p:nvSpPr>
          <p:spPr bwMode="auto">
            <a:xfrm>
              <a:off x="1975" y="907"/>
              <a:ext cx="270" cy="256"/>
            </a:xfrm>
            <a:custGeom>
              <a:avLst/>
              <a:gdLst>
                <a:gd name="T0" fmla="*/ 165 w 270"/>
                <a:gd name="T1" fmla="*/ 0 h 256"/>
                <a:gd name="T2" fmla="*/ 270 w 270"/>
                <a:gd name="T3" fmla="*/ 157 h 256"/>
                <a:gd name="T4" fmla="*/ 105 w 270"/>
                <a:gd name="T5" fmla="*/ 256 h 256"/>
                <a:gd name="T6" fmla="*/ 0 w 270"/>
                <a:gd name="T7" fmla="*/ 99 h 256"/>
                <a:gd name="T8" fmla="*/ 165 w 270"/>
                <a:gd name="T9" fmla="*/ 0 h 256"/>
              </a:gdLst>
              <a:ahLst/>
              <a:cxnLst>
                <a:cxn ang="0">
                  <a:pos x="T0" y="T1"/>
                </a:cxn>
                <a:cxn ang="0">
                  <a:pos x="T2" y="T3"/>
                </a:cxn>
                <a:cxn ang="0">
                  <a:pos x="T4" y="T5"/>
                </a:cxn>
                <a:cxn ang="0">
                  <a:pos x="T6" y="T7"/>
                </a:cxn>
                <a:cxn ang="0">
                  <a:pos x="T8" y="T9"/>
                </a:cxn>
              </a:cxnLst>
              <a:rect l="0" t="0" r="r" b="b"/>
              <a:pathLst>
                <a:path w="270" h="256">
                  <a:moveTo>
                    <a:pt x="165" y="0"/>
                  </a:moveTo>
                  <a:lnTo>
                    <a:pt x="270" y="157"/>
                  </a:lnTo>
                  <a:lnTo>
                    <a:pt x="105" y="256"/>
                  </a:lnTo>
                  <a:lnTo>
                    <a:pt x="0" y="99"/>
                  </a:lnTo>
                  <a:lnTo>
                    <a:pt x="165"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Rectangle 64"/>
            <p:cNvSpPr>
              <a:spLocks noChangeArrowheads="1"/>
            </p:cNvSpPr>
            <p:nvPr/>
          </p:nvSpPr>
          <p:spPr bwMode="auto">
            <a:xfrm rot="3420000">
              <a:off x="2016" y="894"/>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1</a:t>
              </a:r>
              <a:endParaRPr lang="en-US" altLang="zh-CN" b="1"/>
            </a:p>
          </p:txBody>
        </p:sp>
        <p:sp>
          <p:nvSpPr>
            <p:cNvPr id="67" name="Rectangle 65"/>
            <p:cNvSpPr>
              <a:spLocks noChangeArrowheads="1"/>
            </p:cNvSpPr>
            <p:nvPr/>
          </p:nvSpPr>
          <p:spPr bwMode="auto">
            <a:xfrm rot="3420000">
              <a:off x="2069" y="973"/>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300" b="1">
                  <a:solidFill>
                    <a:srgbClr val="000000"/>
                  </a:solidFill>
                  <a:latin typeface="ËÎÌå" charset="0"/>
                </a:rPr>
                <a:t>0</a:t>
              </a:r>
              <a:endParaRPr lang="en-US" altLang="zh-CN" b="1"/>
            </a:p>
          </p:txBody>
        </p:sp>
      </p:grpSp>
      <p:grpSp>
        <p:nvGrpSpPr>
          <p:cNvPr id="68" name="Group 66"/>
          <p:cNvGrpSpPr>
            <a:grpSpLocks/>
          </p:cNvGrpSpPr>
          <p:nvPr/>
        </p:nvGrpSpPr>
        <p:grpSpPr bwMode="auto">
          <a:xfrm>
            <a:off x="3967163" y="51173"/>
            <a:ext cx="4997450" cy="3625850"/>
            <a:chOff x="2499" y="1917"/>
            <a:chExt cx="3148" cy="2284"/>
          </a:xfrm>
        </p:grpSpPr>
        <p:sp>
          <p:nvSpPr>
            <p:cNvPr id="69" name="Rectangle 67"/>
            <p:cNvSpPr>
              <a:spLocks noChangeArrowheads="1"/>
            </p:cNvSpPr>
            <p:nvPr/>
          </p:nvSpPr>
          <p:spPr bwMode="auto">
            <a:xfrm>
              <a:off x="2505" y="2258"/>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70" name="Rectangle 68"/>
            <p:cNvSpPr>
              <a:spLocks noChangeArrowheads="1"/>
            </p:cNvSpPr>
            <p:nvPr/>
          </p:nvSpPr>
          <p:spPr bwMode="auto">
            <a:xfrm>
              <a:off x="3289" y="2258"/>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71" name="Rectangle 69"/>
            <p:cNvSpPr>
              <a:spLocks noChangeArrowheads="1"/>
            </p:cNvSpPr>
            <p:nvPr/>
          </p:nvSpPr>
          <p:spPr bwMode="auto">
            <a:xfrm>
              <a:off x="4073" y="2258"/>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72" name="Rectangle 70"/>
            <p:cNvSpPr>
              <a:spLocks noChangeArrowheads="1"/>
            </p:cNvSpPr>
            <p:nvPr/>
          </p:nvSpPr>
          <p:spPr bwMode="auto">
            <a:xfrm>
              <a:off x="4857" y="2258"/>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73" name="Rectangle 71"/>
            <p:cNvSpPr>
              <a:spLocks noChangeArrowheads="1"/>
            </p:cNvSpPr>
            <p:nvPr/>
          </p:nvSpPr>
          <p:spPr bwMode="auto">
            <a:xfrm>
              <a:off x="2505" y="2583"/>
              <a:ext cx="784"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74" name="Rectangle 72"/>
            <p:cNvSpPr>
              <a:spLocks noChangeArrowheads="1"/>
            </p:cNvSpPr>
            <p:nvPr/>
          </p:nvSpPr>
          <p:spPr bwMode="auto">
            <a:xfrm>
              <a:off x="2834" y="2630"/>
              <a:ext cx="11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Verdana" panose="020B0604030504040204" pitchFamily="34" charset="0"/>
                  <a:ea typeface="Verdana" panose="020B0604030504040204" pitchFamily="34" charset="0"/>
                  <a:cs typeface="Verdana" panose="020B0604030504040204" pitchFamily="34" charset="0"/>
                </a:rPr>
                <a:t>v</a:t>
              </a:r>
              <a:endParaRPr lang="en-US" altLang="zh-CN" sz="2200" b="1">
                <a:latin typeface="Verdana" panose="020B0604030504040204" pitchFamily="34" charset="0"/>
                <a:ea typeface="Verdana" panose="020B0604030504040204" pitchFamily="34" charset="0"/>
                <a:cs typeface="Verdana" panose="020B0604030504040204" pitchFamily="34" charset="0"/>
              </a:endParaRPr>
            </a:p>
          </p:txBody>
        </p:sp>
        <p:sp>
          <p:nvSpPr>
            <p:cNvPr id="75" name="Rectangle 73"/>
            <p:cNvSpPr>
              <a:spLocks noChangeArrowheads="1"/>
            </p:cNvSpPr>
            <p:nvPr/>
          </p:nvSpPr>
          <p:spPr bwMode="auto">
            <a:xfrm>
              <a:off x="2936" y="2727"/>
              <a:ext cx="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1400" b="1">
                <a:latin typeface="Verdana" panose="020B0604030504040204" pitchFamily="34" charset="0"/>
                <a:ea typeface="Verdana" panose="020B0604030504040204" pitchFamily="34" charset="0"/>
                <a:cs typeface="Verdana" panose="020B0604030504040204" pitchFamily="34" charset="0"/>
              </a:endParaRPr>
            </a:p>
          </p:txBody>
        </p:sp>
        <p:sp>
          <p:nvSpPr>
            <p:cNvPr id="76" name="Rectangle 74"/>
            <p:cNvSpPr>
              <a:spLocks noChangeArrowheads="1"/>
            </p:cNvSpPr>
            <p:nvPr/>
          </p:nvSpPr>
          <p:spPr bwMode="auto">
            <a:xfrm>
              <a:off x="3289" y="2583"/>
              <a:ext cx="784"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77" name="Rectangle 75"/>
            <p:cNvSpPr>
              <a:spLocks noChangeArrowheads="1"/>
            </p:cNvSpPr>
            <p:nvPr/>
          </p:nvSpPr>
          <p:spPr bwMode="auto">
            <a:xfrm>
              <a:off x="3618" y="2630"/>
              <a:ext cx="11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Verdana" panose="020B0604030504040204" pitchFamily="34" charset="0"/>
                  <a:ea typeface="Verdana" panose="020B0604030504040204" pitchFamily="34" charset="0"/>
                  <a:cs typeface="Verdana" panose="020B0604030504040204" pitchFamily="34" charset="0"/>
                </a:rPr>
                <a:t>v</a:t>
              </a:r>
              <a:endParaRPr lang="en-US" altLang="zh-CN" sz="2200" b="1">
                <a:latin typeface="Verdana" panose="020B0604030504040204" pitchFamily="34" charset="0"/>
                <a:ea typeface="Verdana" panose="020B0604030504040204" pitchFamily="34" charset="0"/>
                <a:cs typeface="Verdana" panose="020B0604030504040204" pitchFamily="34" charset="0"/>
              </a:endParaRPr>
            </a:p>
          </p:txBody>
        </p:sp>
        <p:sp>
          <p:nvSpPr>
            <p:cNvPr id="78" name="Rectangle 76"/>
            <p:cNvSpPr>
              <a:spLocks noChangeArrowheads="1"/>
            </p:cNvSpPr>
            <p:nvPr/>
          </p:nvSpPr>
          <p:spPr bwMode="auto">
            <a:xfrm>
              <a:off x="3707" y="2727"/>
              <a:ext cx="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1400" b="1">
                <a:latin typeface="Verdana" panose="020B0604030504040204" pitchFamily="34" charset="0"/>
                <a:ea typeface="Verdana" panose="020B0604030504040204" pitchFamily="34" charset="0"/>
                <a:cs typeface="Verdana" panose="020B0604030504040204" pitchFamily="34" charset="0"/>
              </a:endParaRPr>
            </a:p>
          </p:txBody>
        </p:sp>
        <p:sp>
          <p:nvSpPr>
            <p:cNvPr id="79" name="Rectangle 77"/>
            <p:cNvSpPr>
              <a:spLocks noChangeArrowheads="1"/>
            </p:cNvSpPr>
            <p:nvPr/>
          </p:nvSpPr>
          <p:spPr bwMode="auto">
            <a:xfrm>
              <a:off x="4073" y="2583"/>
              <a:ext cx="784"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80" name="Rectangle 78"/>
            <p:cNvSpPr>
              <a:spLocks noChangeArrowheads="1"/>
            </p:cNvSpPr>
            <p:nvPr/>
          </p:nvSpPr>
          <p:spPr bwMode="auto">
            <a:xfrm>
              <a:off x="4355" y="2639"/>
              <a:ext cx="7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81" name="Rectangle 79"/>
            <p:cNvSpPr>
              <a:spLocks noChangeArrowheads="1"/>
            </p:cNvSpPr>
            <p:nvPr/>
          </p:nvSpPr>
          <p:spPr bwMode="auto">
            <a:xfrm>
              <a:off x="4408" y="2639"/>
              <a:ext cx="7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82" name="Rectangle 80"/>
            <p:cNvSpPr>
              <a:spLocks noChangeArrowheads="1"/>
            </p:cNvSpPr>
            <p:nvPr/>
          </p:nvSpPr>
          <p:spPr bwMode="auto">
            <a:xfrm>
              <a:off x="4459" y="2639"/>
              <a:ext cx="7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83" name="Rectangle 81"/>
            <p:cNvSpPr>
              <a:spLocks noChangeArrowheads="1"/>
            </p:cNvSpPr>
            <p:nvPr/>
          </p:nvSpPr>
          <p:spPr bwMode="auto">
            <a:xfrm>
              <a:off x="4511" y="2639"/>
              <a:ext cx="7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84" name="Rectangle 82"/>
            <p:cNvSpPr>
              <a:spLocks noChangeArrowheads="1"/>
            </p:cNvSpPr>
            <p:nvPr/>
          </p:nvSpPr>
          <p:spPr bwMode="auto">
            <a:xfrm>
              <a:off x="4857" y="2583"/>
              <a:ext cx="784" cy="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85" name="Rectangle 83"/>
            <p:cNvSpPr>
              <a:spLocks noChangeArrowheads="1"/>
            </p:cNvSpPr>
            <p:nvPr/>
          </p:nvSpPr>
          <p:spPr bwMode="auto">
            <a:xfrm>
              <a:off x="5145" y="2639"/>
              <a:ext cx="7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sz="2000" b="1">
                <a:latin typeface="Verdana" panose="020B0604030504040204" pitchFamily="34" charset="0"/>
                <a:ea typeface="Verdana" panose="020B0604030504040204" pitchFamily="34" charset="0"/>
                <a:cs typeface="Verdana" panose="020B0604030504040204" pitchFamily="34" charset="0"/>
              </a:endParaRPr>
            </a:p>
          </p:txBody>
        </p:sp>
        <p:sp>
          <p:nvSpPr>
            <p:cNvPr id="86" name="Rectangle 84"/>
            <p:cNvSpPr>
              <a:spLocks noChangeArrowheads="1"/>
            </p:cNvSpPr>
            <p:nvPr/>
          </p:nvSpPr>
          <p:spPr bwMode="auto">
            <a:xfrm>
              <a:off x="5196" y="2639"/>
              <a:ext cx="7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sz="2000" b="1">
                <a:latin typeface="Verdana" panose="020B0604030504040204" pitchFamily="34" charset="0"/>
                <a:ea typeface="Verdana" panose="020B0604030504040204" pitchFamily="34" charset="0"/>
                <a:cs typeface="Verdana" panose="020B0604030504040204" pitchFamily="34" charset="0"/>
              </a:endParaRPr>
            </a:p>
          </p:txBody>
        </p:sp>
        <p:sp>
          <p:nvSpPr>
            <p:cNvPr id="87" name="Rectangle 85"/>
            <p:cNvSpPr>
              <a:spLocks noChangeArrowheads="1"/>
            </p:cNvSpPr>
            <p:nvPr/>
          </p:nvSpPr>
          <p:spPr bwMode="auto">
            <a:xfrm>
              <a:off x="5248" y="2639"/>
              <a:ext cx="7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sz="2000" b="1">
                <a:latin typeface="Verdana" panose="020B0604030504040204" pitchFamily="34" charset="0"/>
                <a:ea typeface="Verdana" panose="020B0604030504040204" pitchFamily="34" charset="0"/>
                <a:cs typeface="Verdana" panose="020B0604030504040204" pitchFamily="34" charset="0"/>
              </a:endParaRPr>
            </a:p>
          </p:txBody>
        </p:sp>
        <p:sp>
          <p:nvSpPr>
            <p:cNvPr id="88" name="Rectangle 86"/>
            <p:cNvSpPr>
              <a:spLocks noChangeArrowheads="1"/>
            </p:cNvSpPr>
            <p:nvPr/>
          </p:nvSpPr>
          <p:spPr bwMode="auto">
            <a:xfrm>
              <a:off x="5300" y="2639"/>
              <a:ext cx="7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sz="2000" b="1">
                <a:latin typeface="Verdana" panose="020B0604030504040204" pitchFamily="34" charset="0"/>
                <a:ea typeface="Verdana" panose="020B0604030504040204" pitchFamily="34" charset="0"/>
                <a:cs typeface="Verdana" panose="020B0604030504040204" pitchFamily="34" charset="0"/>
              </a:endParaRPr>
            </a:p>
          </p:txBody>
        </p:sp>
        <p:sp>
          <p:nvSpPr>
            <p:cNvPr id="89" name="Rectangle 87"/>
            <p:cNvSpPr>
              <a:spLocks noChangeArrowheads="1"/>
            </p:cNvSpPr>
            <p:nvPr/>
          </p:nvSpPr>
          <p:spPr bwMode="auto">
            <a:xfrm>
              <a:off x="2505" y="290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90" name="Rectangle 88"/>
            <p:cNvSpPr>
              <a:spLocks noChangeArrowheads="1"/>
            </p:cNvSpPr>
            <p:nvPr/>
          </p:nvSpPr>
          <p:spPr bwMode="auto">
            <a:xfrm>
              <a:off x="3289" y="290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91" name="Rectangle 89"/>
            <p:cNvSpPr>
              <a:spLocks noChangeArrowheads="1"/>
            </p:cNvSpPr>
            <p:nvPr/>
          </p:nvSpPr>
          <p:spPr bwMode="auto">
            <a:xfrm>
              <a:off x="3618" y="2955"/>
              <a:ext cx="11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Verdana" panose="020B0604030504040204" pitchFamily="34" charset="0"/>
                  <a:ea typeface="Verdana" panose="020B0604030504040204" pitchFamily="34" charset="0"/>
                  <a:cs typeface="Verdana" panose="020B0604030504040204" pitchFamily="34" charset="0"/>
                </a:rPr>
                <a:t>v</a:t>
              </a:r>
              <a:endParaRPr lang="en-US" altLang="zh-CN" sz="2200" b="1">
                <a:latin typeface="Verdana" panose="020B0604030504040204" pitchFamily="34" charset="0"/>
                <a:ea typeface="Verdana" panose="020B0604030504040204" pitchFamily="34" charset="0"/>
                <a:cs typeface="Verdana" panose="020B0604030504040204" pitchFamily="34" charset="0"/>
              </a:endParaRPr>
            </a:p>
          </p:txBody>
        </p:sp>
        <p:sp>
          <p:nvSpPr>
            <p:cNvPr id="92" name="Rectangle 90"/>
            <p:cNvSpPr>
              <a:spLocks noChangeArrowheads="1"/>
            </p:cNvSpPr>
            <p:nvPr/>
          </p:nvSpPr>
          <p:spPr bwMode="auto">
            <a:xfrm>
              <a:off x="3707" y="3052"/>
              <a:ext cx="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Verdana" panose="020B0604030504040204" pitchFamily="34" charset="0"/>
                  <a:ea typeface="Verdana" panose="020B0604030504040204" pitchFamily="34" charset="0"/>
                  <a:cs typeface="Verdana" panose="020B0604030504040204" pitchFamily="34" charset="0"/>
                </a:rPr>
                <a:t>2</a:t>
              </a:r>
              <a:endParaRPr lang="en-US" altLang="zh-CN" sz="1400" b="1">
                <a:latin typeface="Verdana" panose="020B0604030504040204" pitchFamily="34" charset="0"/>
                <a:ea typeface="Verdana" panose="020B0604030504040204" pitchFamily="34" charset="0"/>
                <a:cs typeface="Verdana" panose="020B0604030504040204" pitchFamily="34" charset="0"/>
              </a:endParaRPr>
            </a:p>
          </p:txBody>
        </p:sp>
        <p:sp>
          <p:nvSpPr>
            <p:cNvPr id="93" name="Rectangle 91"/>
            <p:cNvSpPr>
              <a:spLocks noChangeArrowheads="1"/>
            </p:cNvSpPr>
            <p:nvPr/>
          </p:nvSpPr>
          <p:spPr bwMode="auto">
            <a:xfrm>
              <a:off x="4073" y="290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94" name="Rectangle 92"/>
            <p:cNvSpPr>
              <a:spLocks noChangeArrowheads="1"/>
            </p:cNvSpPr>
            <p:nvPr/>
          </p:nvSpPr>
          <p:spPr bwMode="auto">
            <a:xfrm>
              <a:off x="4288" y="2955"/>
              <a:ext cx="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95" name="Rectangle 93"/>
            <p:cNvSpPr>
              <a:spLocks noChangeArrowheads="1"/>
            </p:cNvSpPr>
            <p:nvPr/>
          </p:nvSpPr>
          <p:spPr bwMode="auto">
            <a:xfrm>
              <a:off x="4339" y="2955"/>
              <a:ext cx="10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dirty="0">
                  <a:solidFill>
                    <a:srgbClr val="000000"/>
                  </a:solidFill>
                  <a:latin typeface="Verdana" panose="020B0604030504040204" pitchFamily="34" charset="0"/>
                  <a:ea typeface="Verdana" panose="020B0604030504040204" pitchFamily="34" charset="0"/>
                  <a:cs typeface="Verdana" panose="020B0604030504040204" pitchFamily="34" charset="0"/>
                </a:rPr>
                <a:t>v</a:t>
              </a:r>
              <a:endParaRPr lang="en-US" altLang="zh-CN" dirty="0">
                <a:latin typeface="Verdana" panose="020B0604030504040204" pitchFamily="34" charset="0"/>
                <a:ea typeface="Verdana" panose="020B0604030504040204" pitchFamily="34" charset="0"/>
                <a:cs typeface="Verdana" panose="020B0604030504040204" pitchFamily="34" charset="0"/>
              </a:endParaRPr>
            </a:p>
          </p:txBody>
        </p:sp>
        <p:sp>
          <p:nvSpPr>
            <p:cNvPr id="96" name="Rectangle 94"/>
            <p:cNvSpPr>
              <a:spLocks noChangeArrowheads="1"/>
            </p:cNvSpPr>
            <p:nvPr/>
          </p:nvSpPr>
          <p:spPr bwMode="auto">
            <a:xfrm>
              <a:off x="4412" y="3052"/>
              <a:ext cx="6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97" name="Rectangle 95"/>
            <p:cNvSpPr>
              <a:spLocks noChangeArrowheads="1"/>
            </p:cNvSpPr>
            <p:nvPr/>
          </p:nvSpPr>
          <p:spPr bwMode="auto">
            <a:xfrm>
              <a:off x="4454" y="2971"/>
              <a:ext cx="4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98" name="Rectangle 96"/>
            <p:cNvSpPr>
              <a:spLocks noChangeArrowheads="1"/>
            </p:cNvSpPr>
            <p:nvPr/>
          </p:nvSpPr>
          <p:spPr bwMode="auto">
            <a:xfrm>
              <a:off x="4496" y="2971"/>
              <a:ext cx="8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latin typeface="Verdana" panose="020B0604030504040204" pitchFamily="34" charset="0"/>
                  <a:ea typeface="Verdana" panose="020B0604030504040204" pitchFamily="34" charset="0"/>
                  <a:cs typeface="Verdana" panose="020B0604030504040204" pitchFamily="34" charset="0"/>
                </a:rPr>
                <a:t>v</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99" name="Rectangle 97"/>
            <p:cNvSpPr>
              <a:spLocks noChangeArrowheads="1"/>
            </p:cNvSpPr>
            <p:nvPr/>
          </p:nvSpPr>
          <p:spPr bwMode="auto">
            <a:xfrm>
              <a:off x="4548" y="3052"/>
              <a:ext cx="6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Verdana" panose="020B0604030504040204" pitchFamily="34" charset="0"/>
                  <a:ea typeface="Verdana" panose="020B0604030504040204" pitchFamily="34" charset="0"/>
                  <a:cs typeface="Verdana" panose="020B0604030504040204" pitchFamily="34" charset="0"/>
                </a:rPr>
                <a:t>2</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8"/>
            <p:cNvSpPr>
              <a:spLocks noChangeArrowheads="1"/>
            </p:cNvSpPr>
            <p:nvPr/>
          </p:nvSpPr>
          <p:spPr bwMode="auto">
            <a:xfrm>
              <a:off x="4589" y="2971"/>
              <a:ext cx="7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99"/>
            <p:cNvSpPr>
              <a:spLocks noChangeArrowheads="1"/>
            </p:cNvSpPr>
            <p:nvPr/>
          </p:nvSpPr>
          <p:spPr bwMode="auto">
            <a:xfrm>
              <a:off x="4857" y="290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102" name="Rectangle 100"/>
            <p:cNvSpPr>
              <a:spLocks noChangeArrowheads="1"/>
            </p:cNvSpPr>
            <p:nvPr/>
          </p:nvSpPr>
          <p:spPr bwMode="auto">
            <a:xfrm>
              <a:off x="5165" y="2964"/>
              <a:ext cx="11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anose="020B0604030504040204" pitchFamily="34" charset="0"/>
                  <a:ea typeface="Verdana" panose="020B0604030504040204" pitchFamily="34" charset="0"/>
                  <a:cs typeface="Verdana" panose="020B0604030504040204" pitchFamily="34" charset="0"/>
                </a:rPr>
                <a:t>1</a:t>
              </a:r>
              <a:endParaRPr lang="en-US" altLang="zh-CN" sz="2000" b="1">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1"/>
            <p:cNvSpPr>
              <a:spLocks noChangeArrowheads="1"/>
            </p:cNvSpPr>
            <p:nvPr/>
          </p:nvSpPr>
          <p:spPr bwMode="auto">
            <a:xfrm>
              <a:off x="5287" y="2964"/>
              <a:ext cx="11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2000" b="1">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2"/>
            <p:cNvSpPr>
              <a:spLocks noChangeArrowheads="1"/>
            </p:cNvSpPr>
            <p:nvPr/>
          </p:nvSpPr>
          <p:spPr bwMode="auto">
            <a:xfrm>
              <a:off x="2505" y="3232"/>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105" name="Rectangle 103"/>
            <p:cNvSpPr>
              <a:spLocks noChangeArrowheads="1"/>
            </p:cNvSpPr>
            <p:nvPr/>
          </p:nvSpPr>
          <p:spPr bwMode="auto">
            <a:xfrm>
              <a:off x="3289" y="3232"/>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106" name="Rectangle 104"/>
            <p:cNvSpPr>
              <a:spLocks noChangeArrowheads="1"/>
            </p:cNvSpPr>
            <p:nvPr/>
          </p:nvSpPr>
          <p:spPr bwMode="auto">
            <a:xfrm>
              <a:off x="3607" y="3268"/>
              <a:ext cx="11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Verdana" panose="020B0604030504040204" pitchFamily="34" charset="0"/>
                  <a:ea typeface="Verdana" panose="020B0604030504040204" pitchFamily="34" charset="0"/>
                  <a:cs typeface="Verdana" panose="020B0604030504040204" pitchFamily="34" charset="0"/>
                </a:rPr>
                <a:t>v</a:t>
              </a:r>
              <a:endParaRPr lang="en-US" altLang="zh-CN" sz="2200" b="1">
                <a:latin typeface="Verdana" panose="020B0604030504040204" pitchFamily="34" charset="0"/>
                <a:ea typeface="Verdana" panose="020B0604030504040204" pitchFamily="34" charset="0"/>
                <a:cs typeface="Verdana" panose="020B0604030504040204" pitchFamily="34" charset="0"/>
              </a:endParaRPr>
            </a:p>
          </p:txBody>
        </p:sp>
        <p:sp>
          <p:nvSpPr>
            <p:cNvPr id="107" name="Rectangle 105"/>
            <p:cNvSpPr>
              <a:spLocks noChangeArrowheads="1"/>
            </p:cNvSpPr>
            <p:nvPr/>
          </p:nvSpPr>
          <p:spPr bwMode="auto">
            <a:xfrm>
              <a:off x="3696" y="3358"/>
              <a:ext cx="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Verdana" panose="020B0604030504040204" pitchFamily="34" charset="0"/>
                  <a:ea typeface="Verdana" panose="020B0604030504040204" pitchFamily="34" charset="0"/>
                  <a:cs typeface="Verdana" panose="020B0604030504040204" pitchFamily="34" charset="0"/>
                </a:rPr>
                <a:t>3</a:t>
              </a:r>
              <a:endParaRPr lang="en-US" altLang="zh-CN" sz="1400" b="1">
                <a:latin typeface="Verdana" panose="020B0604030504040204" pitchFamily="34" charset="0"/>
                <a:ea typeface="Verdana" panose="020B0604030504040204" pitchFamily="34" charset="0"/>
                <a:cs typeface="Verdana" panose="020B0604030504040204" pitchFamily="34" charset="0"/>
              </a:endParaRPr>
            </a:p>
          </p:txBody>
        </p:sp>
        <p:sp>
          <p:nvSpPr>
            <p:cNvPr id="108" name="Rectangle 106"/>
            <p:cNvSpPr>
              <a:spLocks noChangeArrowheads="1"/>
            </p:cNvSpPr>
            <p:nvPr/>
          </p:nvSpPr>
          <p:spPr bwMode="auto">
            <a:xfrm>
              <a:off x="4073" y="3232"/>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109" name="Rectangle 107"/>
            <p:cNvSpPr>
              <a:spLocks noChangeArrowheads="1"/>
            </p:cNvSpPr>
            <p:nvPr/>
          </p:nvSpPr>
          <p:spPr bwMode="auto">
            <a:xfrm>
              <a:off x="4163" y="3268"/>
              <a:ext cx="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10" name="Rectangle 108"/>
            <p:cNvSpPr>
              <a:spLocks noChangeArrowheads="1"/>
            </p:cNvSpPr>
            <p:nvPr/>
          </p:nvSpPr>
          <p:spPr bwMode="auto">
            <a:xfrm>
              <a:off x="4215" y="3268"/>
              <a:ext cx="10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Verdana" panose="020B0604030504040204" pitchFamily="34" charset="0"/>
                  <a:ea typeface="Verdana" panose="020B0604030504040204" pitchFamily="34" charset="0"/>
                  <a:cs typeface="Verdana" panose="020B0604030504040204" pitchFamily="34" charset="0"/>
                </a:rPr>
                <a:t>v</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11" name="Rectangle 109"/>
            <p:cNvSpPr>
              <a:spLocks noChangeArrowheads="1"/>
            </p:cNvSpPr>
            <p:nvPr/>
          </p:nvSpPr>
          <p:spPr bwMode="auto">
            <a:xfrm>
              <a:off x="4288" y="3358"/>
              <a:ext cx="7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12" name="Rectangle 110"/>
            <p:cNvSpPr>
              <a:spLocks noChangeArrowheads="1"/>
            </p:cNvSpPr>
            <p:nvPr/>
          </p:nvSpPr>
          <p:spPr bwMode="auto">
            <a:xfrm>
              <a:off x="4350" y="3268"/>
              <a:ext cx="5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13" name="Rectangle 111"/>
            <p:cNvSpPr>
              <a:spLocks noChangeArrowheads="1"/>
            </p:cNvSpPr>
            <p:nvPr/>
          </p:nvSpPr>
          <p:spPr bwMode="auto">
            <a:xfrm>
              <a:off x="4391" y="3268"/>
              <a:ext cx="10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Verdana" panose="020B0604030504040204" pitchFamily="34" charset="0"/>
                  <a:ea typeface="Verdana" panose="020B0604030504040204" pitchFamily="34" charset="0"/>
                  <a:cs typeface="Verdana" panose="020B0604030504040204" pitchFamily="34" charset="0"/>
                </a:rPr>
                <a:t>v</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14" name="Rectangle 112"/>
            <p:cNvSpPr>
              <a:spLocks noChangeArrowheads="1"/>
            </p:cNvSpPr>
            <p:nvPr/>
          </p:nvSpPr>
          <p:spPr bwMode="auto">
            <a:xfrm>
              <a:off x="4464" y="3358"/>
              <a:ext cx="7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Verdana" panose="020B0604030504040204" pitchFamily="34" charset="0"/>
                  <a:ea typeface="Verdana" panose="020B0604030504040204" pitchFamily="34" charset="0"/>
                  <a:cs typeface="Verdana" panose="020B0604030504040204" pitchFamily="34" charset="0"/>
                </a:rPr>
                <a:t>4</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15" name="Rectangle 113"/>
            <p:cNvSpPr>
              <a:spLocks noChangeArrowheads="1"/>
            </p:cNvSpPr>
            <p:nvPr/>
          </p:nvSpPr>
          <p:spPr bwMode="auto">
            <a:xfrm>
              <a:off x="4526" y="3268"/>
              <a:ext cx="5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16" name="Rectangle 114"/>
            <p:cNvSpPr>
              <a:spLocks noChangeArrowheads="1"/>
            </p:cNvSpPr>
            <p:nvPr/>
          </p:nvSpPr>
          <p:spPr bwMode="auto">
            <a:xfrm>
              <a:off x="4568" y="3268"/>
              <a:ext cx="10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Verdana" panose="020B0604030504040204" pitchFamily="34" charset="0"/>
                  <a:ea typeface="Verdana" panose="020B0604030504040204" pitchFamily="34" charset="0"/>
                  <a:cs typeface="Verdana" panose="020B0604030504040204" pitchFamily="34" charset="0"/>
                </a:rPr>
                <a:t>v</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17" name="Rectangle 115"/>
            <p:cNvSpPr>
              <a:spLocks noChangeArrowheads="1"/>
            </p:cNvSpPr>
            <p:nvPr/>
          </p:nvSpPr>
          <p:spPr bwMode="auto">
            <a:xfrm>
              <a:off x="4640" y="3358"/>
              <a:ext cx="7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a:solidFill>
                    <a:srgbClr val="000000"/>
                  </a:solidFill>
                  <a:latin typeface="Verdana" panose="020B0604030504040204" pitchFamily="34" charset="0"/>
                  <a:ea typeface="Verdana" panose="020B0604030504040204" pitchFamily="34" charset="0"/>
                  <a:cs typeface="Verdana" panose="020B0604030504040204" pitchFamily="34" charset="0"/>
                </a:rPr>
                <a:t>3</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18" name="Rectangle 116"/>
            <p:cNvSpPr>
              <a:spLocks noChangeArrowheads="1"/>
            </p:cNvSpPr>
            <p:nvPr/>
          </p:nvSpPr>
          <p:spPr bwMode="auto">
            <a:xfrm>
              <a:off x="4703" y="3268"/>
              <a:ext cx="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19" name="Rectangle 117"/>
            <p:cNvSpPr>
              <a:spLocks noChangeArrowheads="1"/>
            </p:cNvSpPr>
            <p:nvPr/>
          </p:nvSpPr>
          <p:spPr bwMode="auto">
            <a:xfrm>
              <a:off x="4857" y="3232"/>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120" name="Rectangle 118"/>
            <p:cNvSpPr>
              <a:spLocks noChangeArrowheads="1"/>
            </p:cNvSpPr>
            <p:nvPr/>
          </p:nvSpPr>
          <p:spPr bwMode="auto">
            <a:xfrm>
              <a:off x="5165" y="3289"/>
              <a:ext cx="11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anose="020B0604030504040204" pitchFamily="34" charset="0"/>
                  <a:ea typeface="Verdana" panose="020B0604030504040204" pitchFamily="34" charset="0"/>
                  <a:cs typeface="Verdana" panose="020B0604030504040204" pitchFamily="34" charset="0"/>
                </a:rPr>
                <a:t>5</a:t>
              </a:r>
              <a:endParaRPr lang="en-US" altLang="zh-CN" sz="2000" b="1">
                <a:latin typeface="Verdana" panose="020B0604030504040204" pitchFamily="34" charset="0"/>
                <a:ea typeface="Verdana" panose="020B0604030504040204" pitchFamily="34" charset="0"/>
                <a:cs typeface="Verdana" panose="020B0604030504040204" pitchFamily="34" charset="0"/>
              </a:endParaRPr>
            </a:p>
          </p:txBody>
        </p:sp>
        <p:sp>
          <p:nvSpPr>
            <p:cNvPr id="121" name="Rectangle 119"/>
            <p:cNvSpPr>
              <a:spLocks noChangeArrowheads="1"/>
            </p:cNvSpPr>
            <p:nvPr/>
          </p:nvSpPr>
          <p:spPr bwMode="auto">
            <a:xfrm>
              <a:off x="5287" y="3289"/>
              <a:ext cx="11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2000" b="1">
                <a:latin typeface="Verdana" panose="020B0604030504040204" pitchFamily="34" charset="0"/>
                <a:ea typeface="Verdana" panose="020B0604030504040204" pitchFamily="34" charset="0"/>
                <a:cs typeface="Verdana" panose="020B0604030504040204" pitchFamily="34" charset="0"/>
              </a:endParaRPr>
            </a:p>
          </p:txBody>
        </p:sp>
        <p:sp>
          <p:nvSpPr>
            <p:cNvPr id="122" name="Rectangle 120"/>
            <p:cNvSpPr>
              <a:spLocks noChangeArrowheads="1"/>
            </p:cNvSpPr>
            <p:nvPr/>
          </p:nvSpPr>
          <p:spPr bwMode="auto">
            <a:xfrm>
              <a:off x="2505" y="355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123" name="Rectangle 121"/>
            <p:cNvSpPr>
              <a:spLocks noChangeArrowheads="1"/>
            </p:cNvSpPr>
            <p:nvPr/>
          </p:nvSpPr>
          <p:spPr bwMode="auto">
            <a:xfrm>
              <a:off x="3289" y="355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124" name="Rectangle 122"/>
            <p:cNvSpPr>
              <a:spLocks noChangeArrowheads="1"/>
            </p:cNvSpPr>
            <p:nvPr/>
          </p:nvSpPr>
          <p:spPr bwMode="auto">
            <a:xfrm>
              <a:off x="3618" y="3604"/>
              <a:ext cx="11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Verdana" panose="020B0604030504040204" pitchFamily="34" charset="0"/>
                  <a:ea typeface="Verdana" panose="020B0604030504040204" pitchFamily="34" charset="0"/>
                  <a:cs typeface="Verdana" panose="020B0604030504040204" pitchFamily="34" charset="0"/>
                </a:rPr>
                <a:t>v</a:t>
              </a:r>
              <a:endParaRPr lang="en-US" altLang="zh-CN" sz="2200" b="1">
                <a:latin typeface="Verdana" panose="020B0604030504040204" pitchFamily="34" charset="0"/>
                <a:ea typeface="Verdana" panose="020B0604030504040204" pitchFamily="34" charset="0"/>
                <a:cs typeface="Verdana" panose="020B0604030504040204" pitchFamily="34" charset="0"/>
              </a:endParaRPr>
            </a:p>
          </p:txBody>
        </p:sp>
        <p:sp>
          <p:nvSpPr>
            <p:cNvPr id="125" name="Rectangle 123"/>
            <p:cNvSpPr>
              <a:spLocks noChangeArrowheads="1"/>
            </p:cNvSpPr>
            <p:nvPr/>
          </p:nvSpPr>
          <p:spPr bwMode="auto">
            <a:xfrm>
              <a:off x="3707" y="3701"/>
              <a:ext cx="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Verdana" panose="020B0604030504040204" pitchFamily="34" charset="0"/>
                  <a:ea typeface="Verdana" panose="020B0604030504040204" pitchFamily="34" charset="0"/>
                  <a:cs typeface="Verdana" panose="020B0604030504040204" pitchFamily="34" charset="0"/>
                </a:rPr>
                <a:t>4</a:t>
              </a:r>
              <a:endParaRPr lang="en-US" altLang="zh-CN" sz="1400" b="1">
                <a:latin typeface="Verdana" panose="020B0604030504040204" pitchFamily="34" charset="0"/>
                <a:ea typeface="Verdana" panose="020B0604030504040204" pitchFamily="34" charset="0"/>
                <a:cs typeface="Verdana" panose="020B0604030504040204" pitchFamily="34" charset="0"/>
              </a:endParaRPr>
            </a:p>
          </p:txBody>
        </p:sp>
        <p:sp>
          <p:nvSpPr>
            <p:cNvPr id="126" name="Rectangle 124"/>
            <p:cNvSpPr>
              <a:spLocks noChangeArrowheads="1"/>
            </p:cNvSpPr>
            <p:nvPr/>
          </p:nvSpPr>
          <p:spPr bwMode="auto">
            <a:xfrm>
              <a:off x="4073" y="355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127" name="Rectangle 125"/>
            <p:cNvSpPr>
              <a:spLocks noChangeArrowheads="1"/>
            </p:cNvSpPr>
            <p:nvPr/>
          </p:nvSpPr>
          <p:spPr bwMode="auto">
            <a:xfrm>
              <a:off x="4288" y="3604"/>
              <a:ext cx="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28" name="Rectangle 126"/>
            <p:cNvSpPr>
              <a:spLocks noChangeArrowheads="1"/>
            </p:cNvSpPr>
            <p:nvPr/>
          </p:nvSpPr>
          <p:spPr bwMode="auto">
            <a:xfrm>
              <a:off x="4339" y="3604"/>
              <a:ext cx="10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Verdana" panose="020B0604030504040204" pitchFamily="34" charset="0"/>
                  <a:ea typeface="Verdana" panose="020B0604030504040204" pitchFamily="34" charset="0"/>
                  <a:cs typeface="Verdana" panose="020B0604030504040204" pitchFamily="34" charset="0"/>
                </a:rPr>
                <a:t>v</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29" name="Rectangle 127"/>
            <p:cNvSpPr>
              <a:spLocks noChangeArrowheads="1"/>
            </p:cNvSpPr>
            <p:nvPr/>
          </p:nvSpPr>
          <p:spPr bwMode="auto">
            <a:xfrm>
              <a:off x="4412" y="3701"/>
              <a:ext cx="6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30" name="Rectangle 128"/>
            <p:cNvSpPr>
              <a:spLocks noChangeArrowheads="1"/>
            </p:cNvSpPr>
            <p:nvPr/>
          </p:nvSpPr>
          <p:spPr bwMode="auto">
            <a:xfrm>
              <a:off x="4454" y="3620"/>
              <a:ext cx="4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31" name="Rectangle 129"/>
            <p:cNvSpPr>
              <a:spLocks noChangeArrowheads="1"/>
            </p:cNvSpPr>
            <p:nvPr/>
          </p:nvSpPr>
          <p:spPr bwMode="auto">
            <a:xfrm>
              <a:off x="4496" y="3620"/>
              <a:ext cx="8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latin typeface="Verdana" panose="020B0604030504040204" pitchFamily="34" charset="0"/>
                  <a:ea typeface="Verdana" panose="020B0604030504040204" pitchFamily="34" charset="0"/>
                  <a:cs typeface="Verdana" panose="020B0604030504040204" pitchFamily="34" charset="0"/>
                </a:rPr>
                <a:t>v</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32" name="Rectangle 130"/>
            <p:cNvSpPr>
              <a:spLocks noChangeArrowheads="1"/>
            </p:cNvSpPr>
            <p:nvPr/>
          </p:nvSpPr>
          <p:spPr bwMode="auto">
            <a:xfrm>
              <a:off x="4548" y="3701"/>
              <a:ext cx="6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Verdana" panose="020B0604030504040204" pitchFamily="34" charset="0"/>
                  <a:ea typeface="Verdana" panose="020B0604030504040204" pitchFamily="34" charset="0"/>
                  <a:cs typeface="Verdana" panose="020B0604030504040204" pitchFamily="34" charset="0"/>
                </a:rPr>
                <a:t>4</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33" name="Rectangle 131"/>
            <p:cNvSpPr>
              <a:spLocks noChangeArrowheads="1"/>
            </p:cNvSpPr>
            <p:nvPr/>
          </p:nvSpPr>
          <p:spPr bwMode="auto">
            <a:xfrm>
              <a:off x="4589" y="3620"/>
              <a:ext cx="7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34" name="Rectangle 132"/>
            <p:cNvSpPr>
              <a:spLocks noChangeArrowheads="1"/>
            </p:cNvSpPr>
            <p:nvPr/>
          </p:nvSpPr>
          <p:spPr bwMode="auto">
            <a:xfrm>
              <a:off x="4857" y="3557"/>
              <a:ext cx="784" cy="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135" name="Rectangle 133"/>
            <p:cNvSpPr>
              <a:spLocks noChangeArrowheads="1"/>
            </p:cNvSpPr>
            <p:nvPr/>
          </p:nvSpPr>
          <p:spPr bwMode="auto">
            <a:xfrm>
              <a:off x="5165" y="3613"/>
              <a:ext cx="11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anose="020B0604030504040204" pitchFamily="34" charset="0"/>
                  <a:ea typeface="Verdana" panose="020B0604030504040204" pitchFamily="34" charset="0"/>
                  <a:cs typeface="Verdana" panose="020B0604030504040204" pitchFamily="34" charset="0"/>
                </a:rPr>
                <a:t>3</a:t>
              </a:r>
              <a:endParaRPr lang="en-US" altLang="zh-CN" sz="2000" b="1">
                <a:latin typeface="Verdana" panose="020B0604030504040204" pitchFamily="34" charset="0"/>
                <a:ea typeface="Verdana" panose="020B0604030504040204" pitchFamily="34" charset="0"/>
                <a:cs typeface="Verdana" panose="020B0604030504040204" pitchFamily="34" charset="0"/>
              </a:endParaRPr>
            </a:p>
          </p:txBody>
        </p:sp>
        <p:sp>
          <p:nvSpPr>
            <p:cNvPr id="136" name="Rectangle 134"/>
            <p:cNvSpPr>
              <a:spLocks noChangeArrowheads="1"/>
            </p:cNvSpPr>
            <p:nvPr/>
          </p:nvSpPr>
          <p:spPr bwMode="auto">
            <a:xfrm>
              <a:off x="5287" y="3613"/>
              <a:ext cx="11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2000" b="1">
                <a:latin typeface="Verdana" panose="020B0604030504040204" pitchFamily="34" charset="0"/>
                <a:ea typeface="Verdana" panose="020B0604030504040204" pitchFamily="34" charset="0"/>
                <a:cs typeface="Verdana" panose="020B0604030504040204" pitchFamily="34" charset="0"/>
              </a:endParaRPr>
            </a:p>
          </p:txBody>
        </p:sp>
        <p:sp>
          <p:nvSpPr>
            <p:cNvPr id="137" name="Rectangle 135"/>
            <p:cNvSpPr>
              <a:spLocks noChangeArrowheads="1"/>
            </p:cNvSpPr>
            <p:nvPr/>
          </p:nvSpPr>
          <p:spPr bwMode="auto">
            <a:xfrm>
              <a:off x="2505" y="3882"/>
              <a:ext cx="784"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138" name="Rectangle 136"/>
            <p:cNvSpPr>
              <a:spLocks noChangeArrowheads="1"/>
            </p:cNvSpPr>
            <p:nvPr/>
          </p:nvSpPr>
          <p:spPr bwMode="auto">
            <a:xfrm>
              <a:off x="3289" y="3882"/>
              <a:ext cx="784"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139" name="Rectangle 137"/>
            <p:cNvSpPr>
              <a:spLocks noChangeArrowheads="1"/>
            </p:cNvSpPr>
            <p:nvPr/>
          </p:nvSpPr>
          <p:spPr bwMode="auto">
            <a:xfrm>
              <a:off x="3618" y="3929"/>
              <a:ext cx="11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Verdana" panose="020B0604030504040204" pitchFamily="34" charset="0"/>
                  <a:ea typeface="Verdana" panose="020B0604030504040204" pitchFamily="34" charset="0"/>
                  <a:cs typeface="Verdana" panose="020B0604030504040204" pitchFamily="34" charset="0"/>
                </a:rPr>
                <a:t>v</a:t>
              </a:r>
              <a:endParaRPr lang="en-US" altLang="zh-CN" sz="2200" b="1">
                <a:latin typeface="Verdana" panose="020B0604030504040204" pitchFamily="34" charset="0"/>
                <a:ea typeface="Verdana" panose="020B0604030504040204" pitchFamily="34" charset="0"/>
                <a:cs typeface="Verdana" panose="020B0604030504040204" pitchFamily="34" charset="0"/>
              </a:endParaRPr>
            </a:p>
          </p:txBody>
        </p:sp>
        <p:sp>
          <p:nvSpPr>
            <p:cNvPr id="140" name="Rectangle 138"/>
            <p:cNvSpPr>
              <a:spLocks noChangeArrowheads="1"/>
            </p:cNvSpPr>
            <p:nvPr/>
          </p:nvSpPr>
          <p:spPr bwMode="auto">
            <a:xfrm>
              <a:off x="3707" y="4026"/>
              <a:ext cx="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1">
                  <a:solidFill>
                    <a:srgbClr val="000000"/>
                  </a:solidFill>
                  <a:latin typeface="Verdana" panose="020B0604030504040204" pitchFamily="34" charset="0"/>
                  <a:ea typeface="Verdana" panose="020B0604030504040204" pitchFamily="34" charset="0"/>
                  <a:cs typeface="Verdana" panose="020B0604030504040204" pitchFamily="34" charset="0"/>
                </a:rPr>
                <a:t>5</a:t>
              </a:r>
              <a:endParaRPr lang="en-US" altLang="zh-CN" sz="1400" b="1">
                <a:latin typeface="Verdana" panose="020B0604030504040204" pitchFamily="34" charset="0"/>
                <a:ea typeface="Verdana" panose="020B0604030504040204" pitchFamily="34" charset="0"/>
                <a:cs typeface="Verdana" panose="020B0604030504040204" pitchFamily="34" charset="0"/>
              </a:endParaRPr>
            </a:p>
          </p:txBody>
        </p:sp>
        <p:sp>
          <p:nvSpPr>
            <p:cNvPr id="141" name="Rectangle 139"/>
            <p:cNvSpPr>
              <a:spLocks noChangeArrowheads="1"/>
            </p:cNvSpPr>
            <p:nvPr/>
          </p:nvSpPr>
          <p:spPr bwMode="auto">
            <a:xfrm>
              <a:off x="4073" y="3882"/>
              <a:ext cx="784"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142" name="Rectangle 140"/>
            <p:cNvSpPr>
              <a:spLocks noChangeArrowheads="1"/>
            </p:cNvSpPr>
            <p:nvPr/>
          </p:nvSpPr>
          <p:spPr bwMode="auto">
            <a:xfrm>
              <a:off x="4153" y="3929"/>
              <a:ext cx="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43" name="Rectangle 141"/>
            <p:cNvSpPr>
              <a:spLocks noChangeArrowheads="1"/>
            </p:cNvSpPr>
            <p:nvPr/>
          </p:nvSpPr>
          <p:spPr bwMode="auto">
            <a:xfrm>
              <a:off x="4204" y="3929"/>
              <a:ext cx="10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900">
                  <a:solidFill>
                    <a:srgbClr val="000000"/>
                  </a:solidFill>
                  <a:latin typeface="Verdana" panose="020B0604030504040204" pitchFamily="34" charset="0"/>
                  <a:ea typeface="Verdana" panose="020B0604030504040204" pitchFamily="34" charset="0"/>
                  <a:cs typeface="Verdana" panose="020B0604030504040204" pitchFamily="34" charset="0"/>
                </a:rPr>
                <a:t>v</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44" name="Rectangle 142"/>
            <p:cNvSpPr>
              <a:spLocks noChangeArrowheads="1"/>
            </p:cNvSpPr>
            <p:nvPr/>
          </p:nvSpPr>
          <p:spPr bwMode="auto">
            <a:xfrm>
              <a:off x="4277" y="4026"/>
              <a:ext cx="6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45" name="Rectangle 143"/>
            <p:cNvSpPr>
              <a:spLocks noChangeArrowheads="1"/>
            </p:cNvSpPr>
            <p:nvPr/>
          </p:nvSpPr>
          <p:spPr bwMode="auto">
            <a:xfrm>
              <a:off x="4318" y="3945"/>
              <a:ext cx="4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46" name="Rectangle 144"/>
            <p:cNvSpPr>
              <a:spLocks noChangeArrowheads="1"/>
            </p:cNvSpPr>
            <p:nvPr/>
          </p:nvSpPr>
          <p:spPr bwMode="auto">
            <a:xfrm>
              <a:off x="4361" y="3945"/>
              <a:ext cx="8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latin typeface="Verdana" panose="020B0604030504040204" pitchFamily="34" charset="0"/>
                  <a:ea typeface="Verdana" panose="020B0604030504040204" pitchFamily="34" charset="0"/>
                  <a:cs typeface="Verdana" panose="020B0604030504040204" pitchFamily="34" charset="0"/>
                </a:rPr>
                <a:t>v</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47" name="Rectangle 145"/>
            <p:cNvSpPr>
              <a:spLocks noChangeArrowheads="1"/>
            </p:cNvSpPr>
            <p:nvPr/>
          </p:nvSpPr>
          <p:spPr bwMode="auto">
            <a:xfrm>
              <a:off x="4412" y="4026"/>
              <a:ext cx="6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Verdana" panose="020B0604030504040204" pitchFamily="34" charset="0"/>
                  <a:ea typeface="Verdana" panose="020B0604030504040204" pitchFamily="34" charset="0"/>
                  <a:cs typeface="Verdana" panose="020B0604030504040204" pitchFamily="34" charset="0"/>
                </a:rPr>
                <a:t>4</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48" name="Rectangle 146"/>
            <p:cNvSpPr>
              <a:spLocks noChangeArrowheads="1"/>
            </p:cNvSpPr>
            <p:nvPr/>
          </p:nvSpPr>
          <p:spPr bwMode="auto">
            <a:xfrm>
              <a:off x="4454" y="3945"/>
              <a:ext cx="4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49" name="Rectangle 147"/>
            <p:cNvSpPr>
              <a:spLocks noChangeArrowheads="1"/>
            </p:cNvSpPr>
            <p:nvPr/>
          </p:nvSpPr>
          <p:spPr bwMode="auto">
            <a:xfrm>
              <a:off x="4496" y="3945"/>
              <a:ext cx="8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latin typeface="Verdana" panose="020B0604030504040204" pitchFamily="34" charset="0"/>
                  <a:ea typeface="Verdana" panose="020B0604030504040204" pitchFamily="34" charset="0"/>
                  <a:cs typeface="Verdana" panose="020B0604030504040204" pitchFamily="34" charset="0"/>
                </a:rPr>
                <a:t>v</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50" name="Rectangle 148"/>
            <p:cNvSpPr>
              <a:spLocks noChangeArrowheads="1"/>
            </p:cNvSpPr>
            <p:nvPr/>
          </p:nvSpPr>
          <p:spPr bwMode="auto">
            <a:xfrm>
              <a:off x="4548" y="4026"/>
              <a:ext cx="6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Verdana" panose="020B0604030504040204" pitchFamily="34" charset="0"/>
                  <a:ea typeface="Verdana" panose="020B0604030504040204" pitchFamily="34" charset="0"/>
                  <a:cs typeface="Verdana" panose="020B0604030504040204" pitchFamily="34" charset="0"/>
                </a:rPr>
                <a:t>3</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51" name="Rectangle 149"/>
            <p:cNvSpPr>
              <a:spLocks noChangeArrowheads="1"/>
            </p:cNvSpPr>
            <p:nvPr/>
          </p:nvSpPr>
          <p:spPr bwMode="auto">
            <a:xfrm>
              <a:off x="4589" y="3945"/>
              <a:ext cx="4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52" name="Rectangle 150"/>
            <p:cNvSpPr>
              <a:spLocks noChangeArrowheads="1"/>
            </p:cNvSpPr>
            <p:nvPr/>
          </p:nvSpPr>
          <p:spPr bwMode="auto">
            <a:xfrm>
              <a:off x="4630" y="3945"/>
              <a:ext cx="8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latin typeface="Verdana" panose="020B0604030504040204" pitchFamily="34" charset="0"/>
                  <a:ea typeface="Verdana" panose="020B0604030504040204" pitchFamily="34" charset="0"/>
                  <a:cs typeface="Verdana" panose="020B0604030504040204" pitchFamily="34" charset="0"/>
                </a:rPr>
                <a:t>v</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53" name="Rectangle 151"/>
            <p:cNvSpPr>
              <a:spLocks noChangeArrowheads="1"/>
            </p:cNvSpPr>
            <p:nvPr/>
          </p:nvSpPr>
          <p:spPr bwMode="auto">
            <a:xfrm>
              <a:off x="4683" y="4026"/>
              <a:ext cx="6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rgbClr val="000000"/>
                  </a:solidFill>
                  <a:latin typeface="Verdana" panose="020B0604030504040204" pitchFamily="34" charset="0"/>
                  <a:ea typeface="Verdana" panose="020B0604030504040204" pitchFamily="34" charset="0"/>
                  <a:cs typeface="Verdana" panose="020B0604030504040204" pitchFamily="34" charset="0"/>
                </a:rPr>
                <a:t>5</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54" name="Rectangle 152"/>
            <p:cNvSpPr>
              <a:spLocks noChangeArrowheads="1"/>
            </p:cNvSpPr>
            <p:nvPr/>
          </p:nvSpPr>
          <p:spPr bwMode="auto">
            <a:xfrm>
              <a:off x="4724" y="3945"/>
              <a:ext cx="7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altLang="zh-CN">
                <a:latin typeface="Verdana" panose="020B0604030504040204" pitchFamily="34" charset="0"/>
                <a:ea typeface="Verdana" panose="020B0604030504040204" pitchFamily="34" charset="0"/>
                <a:cs typeface="Verdana" panose="020B0604030504040204" pitchFamily="34" charset="0"/>
              </a:endParaRPr>
            </a:p>
          </p:txBody>
        </p:sp>
        <p:sp>
          <p:nvSpPr>
            <p:cNvPr id="155" name="Rectangle 153"/>
            <p:cNvSpPr>
              <a:spLocks noChangeArrowheads="1"/>
            </p:cNvSpPr>
            <p:nvPr/>
          </p:nvSpPr>
          <p:spPr bwMode="auto">
            <a:xfrm>
              <a:off x="4857" y="3882"/>
              <a:ext cx="784"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Verdana" panose="020B0604030504040204" pitchFamily="34" charset="0"/>
                <a:cs typeface="Verdana" panose="020B0604030504040204" pitchFamily="34" charset="0"/>
              </a:endParaRPr>
            </a:p>
          </p:txBody>
        </p:sp>
        <p:sp>
          <p:nvSpPr>
            <p:cNvPr id="156" name="Rectangle 154"/>
            <p:cNvSpPr>
              <a:spLocks noChangeArrowheads="1"/>
            </p:cNvSpPr>
            <p:nvPr/>
          </p:nvSpPr>
          <p:spPr bwMode="auto">
            <a:xfrm>
              <a:off x="5165" y="3938"/>
              <a:ext cx="11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anose="020B0604030504040204" pitchFamily="34" charset="0"/>
                  <a:ea typeface="Verdana" panose="020B0604030504040204" pitchFamily="34" charset="0"/>
                  <a:cs typeface="Verdana" panose="020B0604030504040204" pitchFamily="34" charset="0"/>
                </a:rPr>
                <a:t>6</a:t>
              </a:r>
              <a:endParaRPr lang="en-US" altLang="zh-CN" sz="2000" b="1">
                <a:latin typeface="Verdana" panose="020B0604030504040204" pitchFamily="34" charset="0"/>
                <a:ea typeface="Verdana" panose="020B0604030504040204" pitchFamily="34" charset="0"/>
                <a:cs typeface="Verdana" panose="020B0604030504040204" pitchFamily="34" charset="0"/>
              </a:endParaRPr>
            </a:p>
          </p:txBody>
        </p:sp>
        <p:sp>
          <p:nvSpPr>
            <p:cNvPr id="157" name="Rectangle 155"/>
            <p:cNvSpPr>
              <a:spLocks noChangeArrowheads="1"/>
            </p:cNvSpPr>
            <p:nvPr/>
          </p:nvSpPr>
          <p:spPr bwMode="auto">
            <a:xfrm>
              <a:off x="5287" y="3938"/>
              <a:ext cx="11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b="1">
                  <a:solidFill>
                    <a:srgbClr val="000000"/>
                  </a:solidFill>
                  <a:latin typeface="Verdana" panose="020B0604030504040204" pitchFamily="34" charset="0"/>
                  <a:ea typeface="Verdana" panose="020B0604030504040204" pitchFamily="34" charset="0"/>
                  <a:cs typeface="Verdana" panose="020B0604030504040204" pitchFamily="34" charset="0"/>
                </a:rPr>
                <a:t>0</a:t>
              </a:r>
              <a:endParaRPr lang="en-US" altLang="zh-CN" sz="2000" b="1">
                <a:latin typeface="Verdana" panose="020B0604030504040204" pitchFamily="34" charset="0"/>
                <a:ea typeface="Verdana" panose="020B0604030504040204" pitchFamily="34" charset="0"/>
                <a:cs typeface="Verdana" panose="020B0604030504040204" pitchFamily="34" charset="0"/>
              </a:endParaRPr>
            </a:p>
          </p:txBody>
        </p:sp>
        <p:grpSp>
          <p:nvGrpSpPr>
            <p:cNvPr id="158" name="Group 156"/>
            <p:cNvGrpSpPr>
              <a:grpSpLocks/>
            </p:cNvGrpSpPr>
            <p:nvPr/>
          </p:nvGrpSpPr>
          <p:grpSpPr bwMode="auto">
            <a:xfrm>
              <a:off x="2499" y="2251"/>
              <a:ext cx="3148" cy="1950"/>
              <a:chOff x="2499" y="2251"/>
              <a:chExt cx="3148" cy="1950"/>
            </a:xfrm>
          </p:grpSpPr>
          <p:grpSp>
            <p:nvGrpSpPr>
              <p:cNvPr id="164" name="Group 157"/>
              <p:cNvGrpSpPr>
                <a:grpSpLocks/>
              </p:cNvGrpSpPr>
              <p:nvPr/>
            </p:nvGrpSpPr>
            <p:grpSpPr bwMode="auto">
              <a:xfrm>
                <a:off x="2505" y="2570"/>
                <a:ext cx="3126" cy="0"/>
                <a:chOff x="2505" y="2570"/>
                <a:chExt cx="3126" cy="0"/>
              </a:xfrm>
            </p:grpSpPr>
            <p:sp>
              <p:nvSpPr>
                <p:cNvPr id="207" name="Line 158"/>
                <p:cNvSpPr>
                  <a:spLocks noChangeShapeType="1"/>
                </p:cNvSpPr>
                <p:nvPr/>
              </p:nvSpPr>
              <p:spPr bwMode="auto">
                <a:xfrm>
                  <a:off x="2505" y="2570"/>
                  <a:ext cx="7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208" name="Line 159"/>
                <p:cNvSpPr>
                  <a:spLocks noChangeShapeType="1"/>
                </p:cNvSpPr>
                <p:nvPr/>
              </p:nvSpPr>
              <p:spPr bwMode="auto">
                <a:xfrm>
                  <a:off x="3278" y="2570"/>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209" name="Line 160"/>
                <p:cNvSpPr>
                  <a:spLocks noChangeShapeType="1"/>
                </p:cNvSpPr>
                <p:nvPr/>
              </p:nvSpPr>
              <p:spPr bwMode="auto">
                <a:xfrm>
                  <a:off x="4062" y="2570"/>
                  <a:ext cx="7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210" name="Line 161"/>
                <p:cNvSpPr>
                  <a:spLocks noChangeShapeType="1"/>
                </p:cNvSpPr>
                <p:nvPr/>
              </p:nvSpPr>
              <p:spPr bwMode="auto">
                <a:xfrm>
                  <a:off x="4847" y="2570"/>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grpSp>
          <p:grpSp>
            <p:nvGrpSpPr>
              <p:cNvPr id="165" name="Group 162"/>
              <p:cNvGrpSpPr>
                <a:grpSpLocks/>
              </p:cNvGrpSpPr>
              <p:nvPr/>
            </p:nvGrpSpPr>
            <p:grpSpPr bwMode="auto">
              <a:xfrm>
                <a:off x="2505" y="2895"/>
                <a:ext cx="3126" cy="0"/>
                <a:chOff x="2505" y="2895"/>
                <a:chExt cx="3126" cy="0"/>
              </a:xfrm>
            </p:grpSpPr>
            <p:sp>
              <p:nvSpPr>
                <p:cNvPr id="203" name="Line 163"/>
                <p:cNvSpPr>
                  <a:spLocks noChangeShapeType="1"/>
                </p:cNvSpPr>
                <p:nvPr/>
              </p:nvSpPr>
              <p:spPr bwMode="auto">
                <a:xfrm>
                  <a:off x="2505" y="2895"/>
                  <a:ext cx="7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204" name="Line 164"/>
                <p:cNvSpPr>
                  <a:spLocks noChangeShapeType="1"/>
                </p:cNvSpPr>
                <p:nvPr/>
              </p:nvSpPr>
              <p:spPr bwMode="auto">
                <a:xfrm>
                  <a:off x="3278" y="2895"/>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205" name="Line 165"/>
                <p:cNvSpPr>
                  <a:spLocks noChangeShapeType="1"/>
                </p:cNvSpPr>
                <p:nvPr/>
              </p:nvSpPr>
              <p:spPr bwMode="auto">
                <a:xfrm>
                  <a:off x="4062" y="2895"/>
                  <a:ext cx="7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206" name="Line 166"/>
                <p:cNvSpPr>
                  <a:spLocks noChangeShapeType="1"/>
                </p:cNvSpPr>
                <p:nvPr/>
              </p:nvSpPr>
              <p:spPr bwMode="auto">
                <a:xfrm>
                  <a:off x="4847" y="2895"/>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grpSp>
          <p:grpSp>
            <p:nvGrpSpPr>
              <p:cNvPr id="166" name="Group 167"/>
              <p:cNvGrpSpPr>
                <a:grpSpLocks/>
              </p:cNvGrpSpPr>
              <p:nvPr/>
            </p:nvGrpSpPr>
            <p:grpSpPr bwMode="auto">
              <a:xfrm>
                <a:off x="2505" y="3219"/>
                <a:ext cx="3126" cy="0"/>
                <a:chOff x="2505" y="3219"/>
                <a:chExt cx="3126" cy="0"/>
              </a:xfrm>
            </p:grpSpPr>
            <p:sp>
              <p:nvSpPr>
                <p:cNvPr id="199" name="Line 168"/>
                <p:cNvSpPr>
                  <a:spLocks noChangeShapeType="1"/>
                </p:cNvSpPr>
                <p:nvPr/>
              </p:nvSpPr>
              <p:spPr bwMode="auto">
                <a:xfrm>
                  <a:off x="2505" y="3219"/>
                  <a:ext cx="7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200" name="Line 169"/>
                <p:cNvSpPr>
                  <a:spLocks noChangeShapeType="1"/>
                </p:cNvSpPr>
                <p:nvPr/>
              </p:nvSpPr>
              <p:spPr bwMode="auto">
                <a:xfrm>
                  <a:off x="3278" y="3219"/>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201" name="Line 170"/>
                <p:cNvSpPr>
                  <a:spLocks noChangeShapeType="1"/>
                </p:cNvSpPr>
                <p:nvPr/>
              </p:nvSpPr>
              <p:spPr bwMode="auto">
                <a:xfrm>
                  <a:off x="4062" y="3219"/>
                  <a:ext cx="7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202" name="Line 171"/>
                <p:cNvSpPr>
                  <a:spLocks noChangeShapeType="1"/>
                </p:cNvSpPr>
                <p:nvPr/>
              </p:nvSpPr>
              <p:spPr bwMode="auto">
                <a:xfrm>
                  <a:off x="4847" y="3219"/>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grpSp>
          <p:grpSp>
            <p:nvGrpSpPr>
              <p:cNvPr id="167" name="Group 172"/>
              <p:cNvGrpSpPr>
                <a:grpSpLocks/>
              </p:cNvGrpSpPr>
              <p:nvPr/>
            </p:nvGrpSpPr>
            <p:grpSpPr bwMode="auto">
              <a:xfrm>
                <a:off x="2505" y="3544"/>
                <a:ext cx="3126" cy="0"/>
                <a:chOff x="2505" y="3544"/>
                <a:chExt cx="3126" cy="0"/>
              </a:xfrm>
            </p:grpSpPr>
            <p:sp>
              <p:nvSpPr>
                <p:cNvPr id="195" name="Line 173"/>
                <p:cNvSpPr>
                  <a:spLocks noChangeShapeType="1"/>
                </p:cNvSpPr>
                <p:nvPr/>
              </p:nvSpPr>
              <p:spPr bwMode="auto">
                <a:xfrm>
                  <a:off x="2505" y="3544"/>
                  <a:ext cx="7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96" name="Line 174"/>
                <p:cNvSpPr>
                  <a:spLocks noChangeShapeType="1"/>
                </p:cNvSpPr>
                <p:nvPr/>
              </p:nvSpPr>
              <p:spPr bwMode="auto">
                <a:xfrm>
                  <a:off x="3278" y="3544"/>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97" name="Line 175"/>
                <p:cNvSpPr>
                  <a:spLocks noChangeShapeType="1"/>
                </p:cNvSpPr>
                <p:nvPr/>
              </p:nvSpPr>
              <p:spPr bwMode="auto">
                <a:xfrm>
                  <a:off x="4062" y="3544"/>
                  <a:ext cx="7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98" name="Line 176"/>
                <p:cNvSpPr>
                  <a:spLocks noChangeShapeType="1"/>
                </p:cNvSpPr>
                <p:nvPr/>
              </p:nvSpPr>
              <p:spPr bwMode="auto">
                <a:xfrm>
                  <a:off x="4847" y="3544"/>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grpSp>
          <p:grpSp>
            <p:nvGrpSpPr>
              <p:cNvPr id="168" name="Group 177"/>
              <p:cNvGrpSpPr>
                <a:grpSpLocks/>
              </p:cNvGrpSpPr>
              <p:nvPr/>
            </p:nvGrpSpPr>
            <p:grpSpPr bwMode="auto">
              <a:xfrm>
                <a:off x="2505" y="3869"/>
                <a:ext cx="3126" cy="0"/>
                <a:chOff x="2505" y="3869"/>
                <a:chExt cx="3126" cy="0"/>
              </a:xfrm>
            </p:grpSpPr>
            <p:sp>
              <p:nvSpPr>
                <p:cNvPr id="191" name="Line 178"/>
                <p:cNvSpPr>
                  <a:spLocks noChangeShapeType="1"/>
                </p:cNvSpPr>
                <p:nvPr/>
              </p:nvSpPr>
              <p:spPr bwMode="auto">
                <a:xfrm>
                  <a:off x="2505" y="3869"/>
                  <a:ext cx="77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92" name="Line 179"/>
                <p:cNvSpPr>
                  <a:spLocks noChangeShapeType="1"/>
                </p:cNvSpPr>
                <p:nvPr/>
              </p:nvSpPr>
              <p:spPr bwMode="auto">
                <a:xfrm>
                  <a:off x="3278" y="3869"/>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93" name="Line 180"/>
                <p:cNvSpPr>
                  <a:spLocks noChangeShapeType="1"/>
                </p:cNvSpPr>
                <p:nvPr/>
              </p:nvSpPr>
              <p:spPr bwMode="auto">
                <a:xfrm>
                  <a:off x="4062" y="3869"/>
                  <a:ext cx="78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94" name="Line 181"/>
                <p:cNvSpPr>
                  <a:spLocks noChangeShapeType="1"/>
                </p:cNvSpPr>
                <p:nvPr/>
              </p:nvSpPr>
              <p:spPr bwMode="auto">
                <a:xfrm>
                  <a:off x="4847" y="3869"/>
                  <a:ext cx="7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grpSp>
          <p:grpSp>
            <p:nvGrpSpPr>
              <p:cNvPr id="169" name="Group 182"/>
              <p:cNvGrpSpPr>
                <a:grpSpLocks/>
              </p:cNvGrpSpPr>
              <p:nvPr/>
            </p:nvGrpSpPr>
            <p:grpSpPr bwMode="auto">
              <a:xfrm>
                <a:off x="3278" y="2258"/>
                <a:ext cx="0" cy="1936"/>
                <a:chOff x="3278" y="2258"/>
                <a:chExt cx="0" cy="1936"/>
              </a:xfrm>
            </p:grpSpPr>
            <p:sp>
              <p:nvSpPr>
                <p:cNvPr id="185" name="Line 183"/>
                <p:cNvSpPr>
                  <a:spLocks noChangeShapeType="1"/>
                </p:cNvSpPr>
                <p:nvPr/>
              </p:nvSpPr>
              <p:spPr bwMode="auto">
                <a:xfrm>
                  <a:off x="3278" y="2258"/>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86" name="Line 184"/>
                <p:cNvSpPr>
                  <a:spLocks noChangeShapeType="1"/>
                </p:cNvSpPr>
                <p:nvPr/>
              </p:nvSpPr>
              <p:spPr bwMode="auto">
                <a:xfrm>
                  <a:off x="3278" y="2570"/>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87" name="Line 185"/>
                <p:cNvSpPr>
                  <a:spLocks noChangeShapeType="1"/>
                </p:cNvSpPr>
                <p:nvPr/>
              </p:nvSpPr>
              <p:spPr bwMode="auto">
                <a:xfrm>
                  <a:off x="3278" y="2895"/>
                  <a:ext cx="0" cy="3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88" name="Line 186"/>
                <p:cNvSpPr>
                  <a:spLocks noChangeShapeType="1"/>
                </p:cNvSpPr>
                <p:nvPr/>
              </p:nvSpPr>
              <p:spPr bwMode="auto">
                <a:xfrm>
                  <a:off x="3278" y="3219"/>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89" name="Line 187"/>
                <p:cNvSpPr>
                  <a:spLocks noChangeShapeType="1"/>
                </p:cNvSpPr>
                <p:nvPr/>
              </p:nvSpPr>
              <p:spPr bwMode="auto">
                <a:xfrm>
                  <a:off x="3278" y="3544"/>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90" name="Line 188"/>
                <p:cNvSpPr>
                  <a:spLocks noChangeShapeType="1"/>
                </p:cNvSpPr>
                <p:nvPr/>
              </p:nvSpPr>
              <p:spPr bwMode="auto">
                <a:xfrm>
                  <a:off x="3278" y="3869"/>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grpSp>
          <p:grpSp>
            <p:nvGrpSpPr>
              <p:cNvPr id="170" name="Group 189"/>
              <p:cNvGrpSpPr>
                <a:grpSpLocks/>
              </p:cNvGrpSpPr>
              <p:nvPr/>
            </p:nvGrpSpPr>
            <p:grpSpPr bwMode="auto">
              <a:xfrm>
                <a:off x="4062" y="2258"/>
                <a:ext cx="0" cy="1936"/>
                <a:chOff x="4062" y="2258"/>
                <a:chExt cx="0" cy="1936"/>
              </a:xfrm>
            </p:grpSpPr>
            <p:sp>
              <p:nvSpPr>
                <p:cNvPr id="179" name="Line 190"/>
                <p:cNvSpPr>
                  <a:spLocks noChangeShapeType="1"/>
                </p:cNvSpPr>
                <p:nvPr/>
              </p:nvSpPr>
              <p:spPr bwMode="auto">
                <a:xfrm>
                  <a:off x="4062" y="2258"/>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80" name="Line 191"/>
                <p:cNvSpPr>
                  <a:spLocks noChangeShapeType="1"/>
                </p:cNvSpPr>
                <p:nvPr/>
              </p:nvSpPr>
              <p:spPr bwMode="auto">
                <a:xfrm>
                  <a:off x="4062" y="2570"/>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81" name="Line 192"/>
                <p:cNvSpPr>
                  <a:spLocks noChangeShapeType="1"/>
                </p:cNvSpPr>
                <p:nvPr/>
              </p:nvSpPr>
              <p:spPr bwMode="auto">
                <a:xfrm>
                  <a:off x="4062" y="2895"/>
                  <a:ext cx="0" cy="3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82" name="Line 193"/>
                <p:cNvSpPr>
                  <a:spLocks noChangeShapeType="1"/>
                </p:cNvSpPr>
                <p:nvPr/>
              </p:nvSpPr>
              <p:spPr bwMode="auto">
                <a:xfrm>
                  <a:off x="4062" y="3219"/>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83" name="Line 194"/>
                <p:cNvSpPr>
                  <a:spLocks noChangeShapeType="1"/>
                </p:cNvSpPr>
                <p:nvPr/>
              </p:nvSpPr>
              <p:spPr bwMode="auto">
                <a:xfrm>
                  <a:off x="4062" y="3544"/>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84" name="Line 195"/>
                <p:cNvSpPr>
                  <a:spLocks noChangeShapeType="1"/>
                </p:cNvSpPr>
                <p:nvPr/>
              </p:nvSpPr>
              <p:spPr bwMode="auto">
                <a:xfrm>
                  <a:off x="4062" y="3869"/>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grpSp>
          <p:grpSp>
            <p:nvGrpSpPr>
              <p:cNvPr id="171" name="Group 196"/>
              <p:cNvGrpSpPr>
                <a:grpSpLocks/>
              </p:cNvGrpSpPr>
              <p:nvPr/>
            </p:nvGrpSpPr>
            <p:grpSpPr bwMode="auto">
              <a:xfrm>
                <a:off x="4847" y="2258"/>
                <a:ext cx="0" cy="1936"/>
                <a:chOff x="4847" y="2258"/>
                <a:chExt cx="0" cy="1936"/>
              </a:xfrm>
            </p:grpSpPr>
            <p:sp>
              <p:nvSpPr>
                <p:cNvPr id="173" name="Line 197"/>
                <p:cNvSpPr>
                  <a:spLocks noChangeShapeType="1"/>
                </p:cNvSpPr>
                <p:nvPr/>
              </p:nvSpPr>
              <p:spPr bwMode="auto">
                <a:xfrm>
                  <a:off x="4847" y="2258"/>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74" name="Line 198"/>
                <p:cNvSpPr>
                  <a:spLocks noChangeShapeType="1"/>
                </p:cNvSpPr>
                <p:nvPr/>
              </p:nvSpPr>
              <p:spPr bwMode="auto">
                <a:xfrm>
                  <a:off x="4847" y="2570"/>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75" name="Line 199"/>
                <p:cNvSpPr>
                  <a:spLocks noChangeShapeType="1"/>
                </p:cNvSpPr>
                <p:nvPr/>
              </p:nvSpPr>
              <p:spPr bwMode="auto">
                <a:xfrm>
                  <a:off x="4847" y="2895"/>
                  <a:ext cx="0" cy="3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76" name="Line 200"/>
                <p:cNvSpPr>
                  <a:spLocks noChangeShapeType="1"/>
                </p:cNvSpPr>
                <p:nvPr/>
              </p:nvSpPr>
              <p:spPr bwMode="auto">
                <a:xfrm>
                  <a:off x="4847" y="3219"/>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77" name="Line 201"/>
                <p:cNvSpPr>
                  <a:spLocks noChangeShapeType="1"/>
                </p:cNvSpPr>
                <p:nvPr/>
              </p:nvSpPr>
              <p:spPr bwMode="auto">
                <a:xfrm>
                  <a:off x="4847" y="3544"/>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78" name="Line 202"/>
                <p:cNvSpPr>
                  <a:spLocks noChangeShapeType="1"/>
                </p:cNvSpPr>
                <p:nvPr/>
              </p:nvSpPr>
              <p:spPr bwMode="auto">
                <a:xfrm>
                  <a:off x="4847" y="3869"/>
                  <a:ext cx="0" cy="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grpSp>
          <p:sp>
            <p:nvSpPr>
              <p:cNvPr id="172" name="Rectangle 203"/>
              <p:cNvSpPr>
                <a:spLocks noChangeArrowheads="1"/>
              </p:cNvSpPr>
              <p:nvPr/>
            </p:nvSpPr>
            <p:spPr bwMode="auto">
              <a:xfrm>
                <a:off x="2499" y="2251"/>
                <a:ext cx="3148" cy="19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Verdana" panose="020B0604030504040204" pitchFamily="34" charset="0"/>
                  <a:cs typeface="Verdana" panose="020B0604030504040204" pitchFamily="34" charset="0"/>
                </a:endParaRPr>
              </a:p>
            </p:txBody>
          </p:sp>
        </p:grpSp>
        <p:sp>
          <p:nvSpPr>
            <p:cNvPr id="159" name="Rectangle 204"/>
            <p:cNvSpPr>
              <a:spLocks noChangeArrowheads="1"/>
            </p:cNvSpPr>
            <p:nvPr/>
          </p:nvSpPr>
          <p:spPr bwMode="auto">
            <a:xfrm>
              <a:off x="2517" y="1917"/>
              <a:ext cx="31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400" b="1" dirty="0" err="1">
                  <a:solidFill>
                    <a:srgbClr val="C00000"/>
                  </a:solidFill>
                  <a:latin typeface="Verdana" panose="020B0604030504040204" pitchFamily="34" charset="0"/>
                  <a:ea typeface="Verdana" panose="020B0604030504040204" pitchFamily="34" charset="0"/>
                  <a:cs typeface="Verdana" panose="020B0604030504040204" pitchFamily="34" charset="0"/>
                </a:rPr>
                <a:t>v</a:t>
              </a:r>
              <a:r>
                <a:rPr kumimoji="1" lang="en-US" altLang="zh-CN" sz="2800" b="1" baseline="-20000" dirty="0" err="1">
                  <a:solidFill>
                    <a:srgbClr val="C00000"/>
                  </a:solidFill>
                  <a:latin typeface="Verdana" panose="020B0604030504040204" pitchFamily="34" charset="0"/>
                  <a:ea typeface="Verdana" panose="020B0604030504040204" pitchFamily="34" charset="0"/>
                  <a:cs typeface="Verdana" panose="020B0604030504040204" pitchFamily="34" charset="0"/>
                </a:rPr>
                <a:t>0</a:t>
              </a:r>
              <a:r>
                <a:rPr lang="en-US" altLang="zh-CN" sz="2400" b="1" dirty="0">
                  <a:solidFill>
                    <a:srgbClr val="C00000"/>
                  </a:solidFill>
                  <a:latin typeface="Verdana" panose="020B0604030504040204" pitchFamily="34" charset="0"/>
                  <a:ea typeface="Verdana" panose="020B0604030504040204" pitchFamily="34" charset="0"/>
                  <a:cs typeface="Verdana" panose="020B0604030504040204" pitchFamily="34" charset="0"/>
                </a:rPr>
                <a:t> </a:t>
              </a:r>
              <a:r>
                <a:rPr lang="zh-CN" altLang="en-US" sz="2400" b="1" dirty="0">
                  <a:solidFill>
                    <a:srgbClr val="C00000"/>
                  </a:solidFill>
                  <a:latin typeface="Verdana" panose="020B0604030504040204" pitchFamily="34" charset="0"/>
                  <a:ea typeface="微软雅黑" pitchFamily="34" charset="-122"/>
                  <a:cs typeface="Verdana" panose="020B0604030504040204" pitchFamily="34" charset="0"/>
                </a:rPr>
                <a:t>到各顶点的最短路径</a:t>
              </a:r>
            </a:p>
          </p:txBody>
        </p:sp>
        <p:sp>
          <p:nvSpPr>
            <p:cNvPr id="160" name="Rectangle 205"/>
            <p:cNvSpPr>
              <a:spLocks noChangeArrowheads="1"/>
            </p:cNvSpPr>
            <p:nvPr/>
          </p:nvSpPr>
          <p:spPr bwMode="auto">
            <a:xfrm>
              <a:off x="2517" y="2281"/>
              <a:ext cx="726" cy="242"/>
            </a:xfrm>
            <a:prstGeom prst="rect">
              <a:avLst/>
            </a:prstGeom>
            <a:extLst/>
          </p:spPr>
          <p:txBody>
            <a:bodyPr lIns="0" rIns="0"/>
            <a:lstStyle/>
            <a:p>
              <a:pPr algn="ctr"/>
              <a:r>
                <a:rPr lang="zh-CN" altLang="en-US" b="1" dirty="0">
                  <a:solidFill>
                    <a:schemeClr val="bg2">
                      <a:lumMod val="10000"/>
                    </a:schemeClr>
                  </a:solidFill>
                  <a:latin typeface="Verdana" panose="020B0604030504040204" pitchFamily="34" charset="0"/>
                  <a:ea typeface="微软雅黑" panose="020B0503020204020204" pitchFamily="34" charset="-122"/>
                  <a:cs typeface="Verdana" panose="020B0604030504040204" pitchFamily="34" charset="0"/>
                </a:rPr>
                <a:t>源点</a:t>
              </a:r>
            </a:p>
          </p:txBody>
        </p:sp>
        <p:sp>
          <p:nvSpPr>
            <p:cNvPr id="161" name="Rectangle 206"/>
            <p:cNvSpPr>
              <a:spLocks noChangeArrowheads="1"/>
            </p:cNvSpPr>
            <p:nvPr/>
          </p:nvSpPr>
          <p:spPr bwMode="auto">
            <a:xfrm>
              <a:off x="3303" y="2281"/>
              <a:ext cx="726" cy="242"/>
            </a:xfrm>
            <a:prstGeom prst="rect">
              <a:avLst/>
            </a:prstGeom>
            <a:extLst/>
          </p:spPr>
          <p:txBody>
            <a:bodyPr lIns="0" rIns="0"/>
            <a:lstStyle/>
            <a:p>
              <a:pPr algn="ctr"/>
              <a:r>
                <a:rPr lang="zh-CN" altLang="en-US" b="1">
                  <a:solidFill>
                    <a:schemeClr val="bg2">
                      <a:lumMod val="10000"/>
                    </a:schemeClr>
                  </a:solidFill>
                  <a:latin typeface="Verdana" panose="020B0604030504040204" pitchFamily="34" charset="0"/>
                  <a:ea typeface="微软雅黑" panose="020B0503020204020204" pitchFamily="34" charset="-122"/>
                  <a:cs typeface="Verdana" panose="020B0604030504040204" pitchFamily="34" charset="0"/>
                </a:rPr>
                <a:t>终点</a:t>
              </a:r>
            </a:p>
          </p:txBody>
        </p:sp>
        <p:sp>
          <p:nvSpPr>
            <p:cNvPr id="162" name="Rectangle 207"/>
            <p:cNvSpPr>
              <a:spLocks noChangeArrowheads="1"/>
            </p:cNvSpPr>
            <p:nvPr/>
          </p:nvSpPr>
          <p:spPr bwMode="auto">
            <a:xfrm>
              <a:off x="4089" y="2281"/>
              <a:ext cx="726" cy="242"/>
            </a:xfrm>
            <a:prstGeom prst="rect">
              <a:avLst/>
            </a:prstGeom>
            <a:extLst/>
          </p:spPr>
          <p:txBody>
            <a:bodyPr lIns="0" rIns="0"/>
            <a:lstStyle/>
            <a:p>
              <a:pPr algn="ctr"/>
              <a:r>
                <a:rPr lang="zh-CN" altLang="en-US" b="1">
                  <a:solidFill>
                    <a:schemeClr val="bg2">
                      <a:lumMod val="10000"/>
                    </a:schemeClr>
                  </a:solidFill>
                  <a:latin typeface="Verdana" panose="020B0604030504040204" pitchFamily="34" charset="0"/>
                  <a:ea typeface="微软雅黑" panose="020B0503020204020204" pitchFamily="34" charset="-122"/>
                  <a:cs typeface="Verdana" panose="020B0604030504040204" pitchFamily="34" charset="0"/>
                </a:rPr>
                <a:t>最短路径</a:t>
              </a:r>
            </a:p>
          </p:txBody>
        </p:sp>
        <p:sp>
          <p:nvSpPr>
            <p:cNvPr id="163" name="Rectangle 208"/>
            <p:cNvSpPr>
              <a:spLocks noChangeArrowheads="1"/>
            </p:cNvSpPr>
            <p:nvPr/>
          </p:nvSpPr>
          <p:spPr bwMode="auto">
            <a:xfrm>
              <a:off x="4876" y="2281"/>
              <a:ext cx="726" cy="242"/>
            </a:xfrm>
            <a:prstGeom prst="rect">
              <a:avLst/>
            </a:prstGeom>
            <a:extLst/>
          </p:spPr>
          <p:txBody>
            <a:bodyPr lIns="0" rIns="0"/>
            <a:lstStyle/>
            <a:p>
              <a:pPr algn="ctr"/>
              <a:r>
                <a:rPr lang="zh-CN" altLang="en-US" b="1">
                  <a:solidFill>
                    <a:schemeClr val="bg2">
                      <a:lumMod val="10000"/>
                    </a:schemeClr>
                  </a:solidFill>
                  <a:latin typeface="Verdana" panose="020B0604030504040204" pitchFamily="34" charset="0"/>
                  <a:ea typeface="微软雅黑" panose="020B0503020204020204" pitchFamily="34" charset="-122"/>
                  <a:cs typeface="Verdana" panose="020B0604030504040204" pitchFamily="34" charset="0"/>
                </a:rPr>
                <a:t>路径长度</a:t>
              </a:r>
            </a:p>
          </p:txBody>
        </p:sp>
      </p:grpSp>
      <p:cxnSp>
        <p:nvCxnSpPr>
          <p:cNvPr id="211" name="直接连接符 210"/>
          <p:cNvCxnSpPr/>
          <p:nvPr/>
        </p:nvCxnSpPr>
        <p:spPr bwMode="auto">
          <a:xfrm>
            <a:off x="-3304" y="3861048"/>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cxnSp>
        <p:nvCxnSpPr>
          <p:cNvPr id="47" name="直接连接符 46"/>
          <p:cNvCxnSpPr>
            <a:endCxn id="21" idx="6"/>
          </p:cNvCxnSpPr>
          <p:nvPr/>
        </p:nvCxnSpPr>
        <p:spPr bwMode="auto">
          <a:xfrm>
            <a:off x="660049" y="1507126"/>
            <a:ext cx="1564039" cy="1819060"/>
          </a:xfrm>
          <a:prstGeom prst="line">
            <a:avLst/>
          </a:prstGeom>
          <a:ln w="127000" cap="rnd">
            <a:solidFill>
              <a:srgbClr val="FF0000"/>
            </a:solidFill>
            <a:headEnd type="none" w="med" len="med"/>
            <a:tailEnd type="none" w="med" len="med"/>
          </a:ln>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cxnSp>
        <p:nvCxnSpPr>
          <p:cNvPr id="214" name="直接连接符 213"/>
          <p:cNvCxnSpPr/>
          <p:nvPr/>
        </p:nvCxnSpPr>
        <p:spPr bwMode="auto">
          <a:xfrm flipV="1">
            <a:off x="2236436" y="2872161"/>
            <a:ext cx="1079852" cy="457273"/>
          </a:xfrm>
          <a:prstGeom prst="line">
            <a:avLst/>
          </a:prstGeom>
          <a:ln w="127000" cap="rnd">
            <a:solidFill>
              <a:srgbClr val="FF0000"/>
            </a:solidFill>
            <a:headEnd type="none" w="med" len="med"/>
            <a:tailEnd type="none" w="med" len="med"/>
          </a:ln>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cxnSp>
        <p:nvCxnSpPr>
          <p:cNvPr id="216" name="直接连接符 215"/>
          <p:cNvCxnSpPr>
            <a:endCxn id="16" idx="3"/>
          </p:cNvCxnSpPr>
          <p:nvPr/>
        </p:nvCxnSpPr>
        <p:spPr bwMode="auto">
          <a:xfrm>
            <a:off x="717816" y="1342400"/>
            <a:ext cx="2868347" cy="4173"/>
          </a:xfrm>
          <a:prstGeom prst="line">
            <a:avLst/>
          </a:prstGeom>
          <a:ln w="127000" cap="rnd">
            <a:solidFill>
              <a:schemeClr val="accent1"/>
            </a:solidFill>
            <a:headEnd type="none" w="med" len="med"/>
            <a:tailEnd type="none" w="med" len="med"/>
          </a:ln>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cxnSp>
        <p:nvCxnSpPr>
          <p:cNvPr id="218" name="直接连接符 217"/>
          <p:cNvCxnSpPr>
            <a:stCxn id="16" idx="3"/>
            <a:endCxn id="59" idx="0"/>
          </p:cNvCxnSpPr>
          <p:nvPr/>
        </p:nvCxnSpPr>
        <p:spPr bwMode="auto">
          <a:xfrm flipH="1">
            <a:off x="3500438" y="1346573"/>
            <a:ext cx="85725" cy="1016001"/>
          </a:xfrm>
          <a:prstGeom prst="line">
            <a:avLst/>
          </a:prstGeom>
          <a:ln w="127000" cap="rnd">
            <a:solidFill>
              <a:schemeClr val="accent1"/>
            </a:solidFill>
            <a:headEnd type="none" w="med" len="med"/>
            <a:tailEnd type="none" w="med" len="med"/>
          </a:ln>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23801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up)">
                                      <p:cBhvr>
                                        <p:cTn id="24" dur="500"/>
                                        <p:tgtEl>
                                          <p:spTgt spid="47"/>
                                        </p:tgtEl>
                                      </p:cBhvr>
                                    </p:animEffect>
                                  </p:childTnLst>
                                </p:cTn>
                              </p:par>
                            </p:childTnLst>
                          </p:cTn>
                        </p:par>
                        <p:par>
                          <p:cTn id="25" fill="hold">
                            <p:stCondLst>
                              <p:cond delay="1000"/>
                            </p:stCondLst>
                            <p:childTnLst>
                              <p:par>
                                <p:cTn id="26" presetID="22" presetClass="entr" presetSubtype="4" fill="hold" nodeType="afterEffect">
                                  <p:stCondLst>
                                    <p:cond delay="0"/>
                                  </p:stCondLst>
                                  <p:childTnLst>
                                    <p:set>
                                      <p:cBhvr>
                                        <p:cTn id="27" dur="1" fill="hold">
                                          <p:stCondLst>
                                            <p:cond delay="0"/>
                                          </p:stCondLst>
                                        </p:cTn>
                                        <p:tgtEl>
                                          <p:spTgt spid="214"/>
                                        </p:tgtEl>
                                        <p:attrNameLst>
                                          <p:attrName>style.visibility</p:attrName>
                                        </p:attrNameLst>
                                      </p:cBhvr>
                                      <p:to>
                                        <p:strVal val="visible"/>
                                      </p:to>
                                    </p:set>
                                    <p:animEffect transition="in" filter="wipe(down)">
                                      <p:cBhvr>
                                        <p:cTn id="28" dur="500"/>
                                        <p:tgtEl>
                                          <p:spTgt spid="214"/>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216"/>
                                        </p:tgtEl>
                                        <p:attrNameLst>
                                          <p:attrName>style.visibility</p:attrName>
                                        </p:attrNameLst>
                                      </p:cBhvr>
                                      <p:to>
                                        <p:strVal val="visible"/>
                                      </p:to>
                                    </p:set>
                                    <p:animEffect transition="in" filter="wipe(left)">
                                      <p:cBhvr>
                                        <p:cTn id="32" dur="500"/>
                                        <p:tgtEl>
                                          <p:spTgt spid="216"/>
                                        </p:tgtEl>
                                      </p:cBhvr>
                                    </p:animEffect>
                                  </p:childTnLst>
                                </p:cTn>
                              </p:par>
                            </p:childTnLst>
                          </p:cTn>
                        </p:par>
                        <p:par>
                          <p:cTn id="33" fill="hold">
                            <p:stCondLst>
                              <p:cond delay="2000"/>
                            </p:stCondLst>
                            <p:childTnLst>
                              <p:par>
                                <p:cTn id="34" presetID="22" presetClass="entr" presetSubtype="1" fill="hold" nodeType="afterEffect">
                                  <p:stCondLst>
                                    <p:cond delay="0"/>
                                  </p:stCondLst>
                                  <p:childTnLst>
                                    <p:set>
                                      <p:cBhvr>
                                        <p:cTn id="35" dur="1" fill="hold">
                                          <p:stCondLst>
                                            <p:cond delay="0"/>
                                          </p:stCondLst>
                                        </p:cTn>
                                        <p:tgtEl>
                                          <p:spTgt spid="218"/>
                                        </p:tgtEl>
                                        <p:attrNameLst>
                                          <p:attrName>style.visibility</p:attrName>
                                        </p:attrNameLst>
                                      </p:cBhvr>
                                      <p:to>
                                        <p:strVal val="visible"/>
                                      </p:to>
                                    </p:set>
                                    <p:animEffect transition="in" filter="wipe(up)">
                                      <p:cBhvr>
                                        <p:cTn id="36" dur="500"/>
                                        <p:tgtEl>
                                          <p:spTgt spid="2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left)">
                                      <p:cBhvr>
                                        <p:cTn id="41" dur="500"/>
                                        <p:tgtEl>
                                          <p:spTgt spid="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wipe(left)">
                                      <p:cBhvr>
                                        <p:cTn id="46" dur="500"/>
                                        <p:tgtEl>
                                          <p:spTgt spid="3">
                                            <p:txEl>
                                              <p:pRg st="4" end="4"/>
                                            </p:txEl>
                                          </p:spTgt>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wipe(up)">
                                      <p:cBhvr>
                                        <p:cTn id="50" dur="500"/>
                                        <p:tgtEl>
                                          <p:spTgt spid="68"/>
                                        </p:tgtEl>
                                      </p:cBhvr>
                                    </p:animEffect>
                                  </p:childTnLst>
                                </p:cTn>
                              </p:par>
                              <p:par>
                                <p:cTn id="51" presetID="10" presetClass="exit" presetSubtype="0" fill="hold" nodeType="withEffect">
                                  <p:stCondLst>
                                    <p:cond delay="0"/>
                                  </p:stCondLst>
                                  <p:childTnLst>
                                    <p:animEffect transition="out" filter="fade">
                                      <p:cBhvr>
                                        <p:cTn id="52" dur="500"/>
                                        <p:tgtEl>
                                          <p:spTgt spid="47"/>
                                        </p:tgtEl>
                                      </p:cBhvr>
                                    </p:animEffect>
                                    <p:set>
                                      <p:cBhvr>
                                        <p:cTn id="53" dur="1" fill="hold">
                                          <p:stCondLst>
                                            <p:cond delay="499"/>
                                          </p:stCondLst>
                                        </p:cTn>
                                        <p:tgtEl>
                                          <p:spTgt spid="4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214"/>
                                        </p:tgtEl>
                                      </p:cBhvr>
                                    </p:animEffect>
                                    <p:set>
                                      <p:cBhvr>
                                        <p:cTn id="56" dur="1" fill="hold">
                                          <p:stCondLst>
                                            <p:cond delay="499"/>
                                          </p:stCondLst>
                                        </p:cTn>
                                        <p:tgtEl>
                                          <p:spTgt spid="214"/>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216"/>
                                        </p:tgtEl>
                                      </p:cBhvr>
                                    </p:animEffect>
                                    <p:set>
                                      <p:cBhvr>
                                        <p:cTn id="59" dur="1" fill="hold">
                                          <p:stCondLst>
                                            <p:cond delay="499"/>
                                          </p:stCondLst>
                                        </p:cTn>
                                        <p:tgtEl>
                                          <p:spTgt spid="216"/>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18"/>
                                        </p:tgtEl>
                                      </p:cBhvr>
                                    </p:animEffect>
                                    <p:set>
                                      <p:cBhvr>
                                        <p:cTn id="62" dur="1" fill="hold">
                                          <p:stCondLst>
                                            <p:cond delay="499"/>
                                          </p:stCondLst>
                                        </p:cTn>
                                        <p:tgtEl>
                                          <p:spTgt spid="2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idx="4294967295"/>
          </p:nvPr>
        </p:nvSpPr>
        <p:spPr>
          <a:xfrm>
            <a:off x="0" y="739775"/>
            <a:ext cx="9144000" cy="6092825"/>
          </a:xfrm>
          <a:prstGeom prst="rect">
            <a:avLst/>
          </a:prstGeom>
        </p:spPr>
        <p:txBody>
          <a:bodyPr/>
          <a:lstStyle/>
          <a:p>
            <a:pPr marL="468000" lvl="1" fontAlgn="base">
              <a:spcBef>
                <a:spcPts val="600"/>
              </a:spcBef>
              <a:buClr>
                <a:schemeClr val="tx1"/>
              </a:buClr>
              <a:buSzPct val="100000"/>
              <a:buFont typeface="Wingdings" panose="05000000000000000000" pitchFamily="2" charset="2"/>
              <a:buChar char=""/>
              <a:defRPr/>
            </a:pPr>
            <a:r>
              <a:rPr lang="en-US" altLang="zh-CN" dirty="0" err="1">
                <a:latin typeface="Verdana" panose="020B0604030504040204" pitchFamily="34" charset="0"/>
                <a:cs typeface="Verdana" panose="020B0604030504040204" pitchFamily="34" charset="0"/>
              </a:rPr>
              <a:t>Dijkstra</a:t>
            </a:r>
            <a:r>
              <a:rPr lang="zh-CN" altLang="en-US" dirty="0">
                <a:latin typeface="Verdana" panose="020B0604030504040204" pitchFamily="34" charset="0"/>
                <a:cs typeface="Verdana" panose="020B0604030504040204" pitchFamily="34" charset="0"/>
              </a:rPr>
              <a:t>算法是求解</a:t>
            </a:r>
            <a:r>
              <a:rPr lang="zh-CN" altLang="en-US" b="1" dirty="0">
                <a:solidFill>
                  <a:srgbClr val="FF0000"/>
                </a:solidFill>
                <a:latin typeface="Verdana" panose="020B0604030504040204" pitchFamily="34" charset="0"/>
                <a:cs typeface="Verdana" panose="020B0604030504040204" pitchFamily="34" charset="0"/>
              </a:rPr>
              <a:t>单源最短路径问题</a:t>
            </a:r>
            <a:r>
              <a:rPr lang="zh-CN" altLang="en-US" dirty="0">
                <a:latin typeface="Verdana" panose="020B0604030504040204" pitchFamily="34" charset="0"/>
                <a:cs typeface="Verdana" panose="020B0604030504040204" pitchFamily="34" charset="0"/>
              </a:rPr>
              <a:t>的一种有效算法</a:t>
            </a:r>
            <a:endParaRPr lang="en-US" altLang="zh-CN" dirty="0">
              <a:latin typeface="Verdana" panose="020B0604030504040204" pitchFamily="34" charset="0"/>
              <a:cs typeface="Verdana" panose="020B0604030504040204" pitchFamily="34" charset="0"/>
            </a:endParaRPr>
          </a:p>
          <a:p>
            <a:pPr marL="468000" lvl="1" fontAlgn="base">
              <a:spcBef>
                <a:spcPts val="600"/>
              </a:spcBef>
              <a:buClr>
                <a:schemeClr val="tx1"/>
              </a:buClr>
              <a:buSzPct val="100000"/>
              <a:buFont typeface="Wingdings" panose="05000000000000000000" pitchFamily="2" charset="2"/>
              <a:buChar char=""/>
              <a:defRPr/>
            </a:pPr>
            <a:r>
              <a:rPr lang="zh-CN" altLang="en-US" dirty="0">
                <a:latin typeface="Verdana" panose="020B0604030504040204" pitchFamily="34" charset="0"/>
                <a:cs typeface="Verdana" panose="020B0604030504040204" pitchFamily="34" charset="0"/>
              </a:rPr>
              <a:t>算法</a:t>
            </a:r>
            <a:r>
              <a:rPr lang="zh-CN" altLang="en-US">
                <a:latin typeface="Verdana" panose="020B0604030504040204" pitchFamily="34" charset="0"/>
                <a:cs typeface="Verdana" panose="020B0604030504040204" pitchFamily="34" charset="0"/>
              </a:rPr>
              <a:t>基本思路</a:t>
            </a:r>
            <a:endParaRPr lang="en-US" altLang="zh-CN" dirty="0">
              <a:latin typeface="Verdana" panose="020B0604030504040204" pitchFamily="34" charset="0"/>
              <a:cs typeface="Verdana" panose="020B0604030504040204" pitchFamily="34" charset="0"/>
            </a:endParaRPr>
          </a:p>
          <a:p>
            <a:pPr lvl="1" fontAlgn="base">
              <a:spcBef>
                <a:spcPts val="600"/>
              </a:spcBef>
              <a:buClr>
                <a:schemeClr val="tx1"/>
              </a:buClr>
              <a:defRPr/>
            </a:pPr>
            <a:r>
              <a:rPr lang="zh-CN" altLang="en-US">
                <a:latin typeface="Verdana" panose="020B0604030504040204" pitchFamily="34" charset="0"/>
                <a:cs typeface="Verdana" panose="020B0604030504040204" pitchFamily="34" charset="0"/>
              </a:rPr>
              <a:t>按</a:t>
            </a:r>
            <a:r>
              <a:rPr lang="zh-CN" altLang="en-US" dirty="0">
                <a:latin typeface="Verdana" panose="020B0604030504040204" pitchFamily="34" charset="0"/>
                <a:cs typeface="Verdana" panose="020B0604030504040204" pitchFamily="34" charset="0"/>
              </a:rPr>
              <a:t>路径长度递增的次序产生到各顶点的最短路径</a:t>
            </a:r>
            <a:endParaRPr lang="en-US" altLang="zh-CN" dirty="0">
              <a:latin typeface="Verdana" panose="020B0604030504040204" pitchFamily="34" charset="0"/>
              <a:cs typeface="Verdana" panose="020B0604030504040204" pitchFamily="34" charset="0"/>
            </a:endParaRPr>
          </a:p>
          <a:p>
            <a:pPr lvl="1" fontAlgn="base">
              <a:spcBef>
                <a:spcPts val="600"/>
              </a:spcBef>
              <a:buClr>
                <a:schemeClr val="tx1"/>
              </a:buClr>
              <a:defRPr/>
            </a:pPr>
            <a:r>
              <a:rPr lang="zh-CN" altLang="en-US">
                <a:latin typeface="Verdana" panose="020B0604030504040204" pitchFamily="34" charset="0"/>
                <a:cs typeface="Verdana" panose="020B0604030504040204" pitchFamily="34" charset="0"/>
              </a:rPr>
              <a:t>设置顶点集合</a:t>
            </a:r>
            <a:r>
              <a:rPr lang="en-US" altLang="zh-CN" b="1">
                <a:latin typeface="Verdana" panose="020B0604030504040204" pitchFamily="34" charset="0"/>
                <a:cs typeface="Verdana" panose="020B0604030504040204" pitchFamily="34" charset="0"/>
              </a:rPr>
              <a:t>S</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en-US" altLang="zh-CN">
                <a:latin typeface="Verdana" panose="020B0604030504040204" pitchFamily="34" charset="0"/>
                <a:cs typeface="Verdana" panose="020B0604030504040204" pitchFamily="34" charset="0"/>
              </a:rPr>
              <a:t>}</a:t>
            </a:r>
            <a:r>
              <a:rPr lang="zh-CN" altLang="en-US">
                <a:latin typeface="Verdana" panose="020B0604030504040204" pitchFamily="34" charset="0"/>
                <a:cs typeface="Verdana" panose="020B0604030504040204" pitchFamily="34" charset="0"/>
              </a:rPr>
              <a:t>并不断地做贪心选择来扩充</a:t>
            </a:r>
            <a:r>
              <a:rPr lang="en-US" altLang="zh-CN">
                <a:latin typeface="Verdana" panose="020B0604030504040204" pitchFamily="34" charset="0"/>
                <a:cs typeface="Verdana" panose="020B0604030504040204" pitchFamily="34" charset="0"/>
              </a:rPr>
              <a:t>S</a:t>
            </a:r>
          </a:p>
          <a:p>
            <a:pPr marL="468000" lvl="1" fontAlgn="base">
              <a:spcBef>
                <a:spcPts val="6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贪心选择策略</a:t>
            </a:r>
            <a:endParaRPr lang="en-US" altLang="zh-CN">
              <a:latin typeface="Verdana" panose="020B0604030504040204" pitchFamily="34" charset="0"/>
              <a:cs typeface="Verdana" panose="020B0604030504040204" pitchFamily="34" charset="0"/>
            </a:endParaRPr>
          </a:p>
          <a:p>
            <a:pPr lvl="1" fontAlgn="base">
              <a:spcBef>
                <a:spcPts val="600"/>
              </a:spcBef>
              <a:buClr>
                <a:schemeClr val="tx1"/>
              </a:buClr>
              <a:defRPr/>
            </a:pPr>
            <a:r>
              <a:rPr lang="zh-CN" altLang="en-US">
                <a:latin typeface="Verdana" panose="020B0604030504040204" pitchFamily="34" charset="0"/>
                <a:cs typeface="Verdana" panose="020B0604030504040204" pitchFamily="34" charset="0"/>
              </a:rPr>
              <a:t>顶点</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k </a:t>
            </a:r>
            <a:r>
              <a:rPr lang="zh-CN" altLang="en-US">
                <a:latin typeface="Verdana" panose="020B0604030504040204" pitchFamily="34" charset="0"/>
                <a:cs typeface="Verdana" panose="020B0604030504040204" pitchFamily="34" charset="0"/>
              </a:rPr>
              <a:t>属</a:t>
            </a:r>
            <a:r>
              <a:rPr lang="zh-CN" altLang="en-US" dirty="0">
                <a:latin typeface="Verdana" panose="020B0604030504040204" pitchFamily="34" charset="0"/>
                <a:cs typeface="Verdana" panose="020B0604030504040204" pitchFamily="34" charset="0"/>
              </a:rPr>
              <a:t>于</a:t>
            </a:r>
            <a:r>
              <a:rPr lang="en-US" altLang="zh-CN" b="1" dirty="0">
                <a:latin typeface="Verdana" panose="020B0604030504040204" pitchFamily="34" charset="0"/>
                <a:cs typeface="Verdana" panose="020B0604030504040204" pitchFamily="34" charset="0"/>
              </a:rPr>
              <a:t>S</a:t>
            </a:r>
            <a:r>
              <a:rPr lang="zh-CN" altLang="en-US" dirty="0">
                <a:latin typeface="Verdana" panose="020B0604030504040204" pitchFamily="34" charset="0"/>
                <a:cs typeface="Verdana" panose="020B0604030504040204" pitchFamily="34" charset="0"/>
              </a:rPr>
              <a:t>当且仅当从</a:t>
            </a:r>
            <a:r>
              <a:rPr lang="zh-CN" altLang="en-US">
                <a:latin typeface="Verdana" panose="020B0604030504040204" pitchFamily="34" charset="0"/>
                <a:cs typeface="Verdana" panose="020B0604030504040204" pitchFamily="34" charset="0"/>
              </a:rPr>
              <a:t>源到</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k </a:t>
            </a:r>
            <a:r>
              <a:rPr lang="zh-CN" altLang="en-US">
                <a:latin typeface="Verdana" panose="020B0604030504040204" pitchFamily="34" charset="0"/>
                <a:cs typeface="Verdana" panose="020B0604030504040204" pitchFamily="34" charset="0"/>
              </a:rPr>
              <a:t>的</a:t>
            </a:r>
            <a:r>
              <a:rPr lang="zh-CN" altLang="en-US" dirty="0">
                <a:latin typeface="Verdana" panose="020B0604030504040204" pitchFamily="34" charset="0"/>
                <a:cs typeface="Verdana" panose="020B0604030504040204" pitchFamily="34" charset="0"/>
              </a:rPr>
              <a:t>最短路径长度已知</a:t>
            </a:r>
            <a:endParaRPr lang="en-US" altLang="zh-CN" dirty="0">
              <a:latin typeface="Verdana" panose="020B0604030504040204" pitchFamily="34" charset="0"/>
              <a:cs typeface="Verdana" panose="020B0604030504040204" pitchFamily="34" charset="0"/>
            </a:endParaRPr>
          </a:p>
          <a:p>
            <a:pPr lvl="1" fontAlgn="base">
              <a:spcBef>
                <a:spcPts val="600"/>
              </a:spcBef>
              <a:buClr>
                <a:schemeClr val="tx1"/>
              </a:buClr>
              <a:defRPr/>
            </a:pPr>
            <a:r>
              <a:rPr lang="zh-CN" altLang="en-US">
                <a:latin typeface="Verdana" panose="020B0604030504040204" pitchFamily="34" charset="0"/>
                <a:cs typeface="Verdana" panose="020B0604030504040204" pitchFamily="34" charset="0"/>
              </a:rPr>
              <a:t>可</a:t>
            </a:r>
            <a:r>
              <a:rPr lang="zh-CN" altLang="en-US" dirty="0">
                <a:latin typeface="Verdana" panose="020B0604030504040204" pitchFamily="34" charset="0"/>
                <a:cs typeface="Verdana" panose="020B0604030504040204" pitchFamily="34" charset="0"/>
              </a:rPr>
              <a:t>以</a:t>
            </a:r>
            <a:r>
              <a:rPr lang="zh-CN" altLang="en-US">
                <a:latin typeface="Verdana" panose="020B0604030504040204" pitchFamily="34" charset="0"/>
                <a:cs typeface="Verdana" panose="020B0604030504040204" pitchFamily="34" charset="0"/>
              </a:rPr>
              <a:t>证明：</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en-US" altLang="zh-CN" baseline="-25000">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到 </a:t>
            </a:r>
            <a:r>
              <a:rPr lang="en-US" altLang="zh-CN">
                <a:latin typeface="Verdana" panose="020B0604030504040204" pitchFamily="34" charset="0"/>
                <a:cs typeface="Verdana" panose="020B0604030504040204" pitchFamily="34" charset="0"/>
              </a:rPr>
              <a:t>T=V-S </a:t>
            </a:r>
            <a:r>
              <a:rPr lang="zh-CN" altLang="en-US">
                <a:latin typeface="Verdana" panose="020B0604030504040204" pitchFamily="34" charset="0"/>
                <a:cs typeface="Verdana" panose="020B0604030504040204" pitchFamily="34" charset="0"/>
              </a:rPr>
              <a:t>中顶点</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k</a:t>
            </a:r>
            <a:r>
              <a:rPr lang="zh-CN" altLang="en-US" dirty="0">
                <a:latin typeface="Verdana" panose="020B0604030504040204" pitchFamily="34" charset="0"/>
                <a:cs typeface="Verdana" panose="020B0604030504040204" pitchFamily="34" charset="0"/>
              </a:rPr>
              <a:t>的最短</a:t>
            </a:r>
            <a:r>
              <a:rPr lang="zh-CN" altLang="en-US">
                <a:latin typeface="Verdana" panose="020B0604030504040204" pitchFamily="34" charset="0"/>
                <a:cs typeface="Verdana" panose="020B0604030504040204" pitchFamily="34" charset="0"/>
              </a:rPr>
              <a:t>路径</a:t>
            </a:r>
            <a:endParaRPr lang="en-US" altLang="zh-CN" dirty="0">
              <a:latin typeface="Verdana" panose="020B0604030504040204" pitchFamily="34" charset="0"/>
              <a:cs typeface="Verdana" panose="020B0604030504040204" pitchFamily="34" charset="0"/>
            </a:endParaRPr>
          </a:p>
          <a:p>
            <a:pPr lvl="2" fontAlgn="base">
              <a:spcBef>
                <a:spcPts val="600"/>
              </a:spcBef>
              <a:buClr>
                <a:schemeClr val="tx1"/>
              </a:buClr>
              <a:buSzPct val="70000"/>
              <a:defRPr/>
            </a:pPr>
            <a:r>
              <a:rPr lang="zh-CN" altLang="en-US">
                <a:latin typeface="Verdana" panose="020B0604030504040204" pitchFamily="34" charset="0"/>
                <a:cs typeface="Verdana" panose="020B0604030504040204" pitchFamily="34" charset="0"/>
              </a:rPr>
              <a:t>或者是从</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 </a:t>
            </a:r>
            <a:r>
              <a:rPr lang="zh-CN" altLang="en-US">
                <a:latin typeface="Verdana" panose="020B0604030504040204" pitchFamily="34" charset="0"/>
                <a:cs typeface="Verdana" panose="020B0604030504040204" pitchFamily="34" charset="0"/>
              </a:rPr>
              <a:t>到</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k </a:t>
            </a:r>
            <a:r>
              <a:rPr lang="zh-CN" altLang="en-US">
                <a:latin typeface="Verdana" panose="020B0604030504040204" pitchFamily="34" charset="0"/>
                <a:cs typeface="Verdana" panose="020B0604030504040204" pitchFamily="34" charset="0"/>
              </a:rPr>
              <a:t>的</a:t>
            </a:r>
            <a:r>
              <a:rPr lang="zh-CN" altLang="en-US" dirty="0">
                <a:latin typeface="Verdana" panose="020B0604030504040204" pitchFamily="34" charset="0"/>
                <a:cs typeface="Verdana" panose="020B0604030504040204" pitchFamily="34" charset="0"/>
              </a:rPr>
              <a:t>直接路径的权值</a:t>
            </a:r>
            <a:endParaRPr lang="en-US" altLang="zh-CN" dirty="0">
              <a:latin typeface="Verdana" panose="020B0604030504040204" pitchFamily="34" charset="0"/>
              <a:cs typeface="Verdana" panose="020B0604030504040204" pitchFamily="34" charset="0"/>
            </a:endParaRPr>
          </a:p>
          <a:p>
            <a:pPr lvl="2" fontAlgn="base">
              <a:spcBef>
                <a:spcPts val="600"/>
              </a:spcBef>
              <a:buClr>
                <a:schemeClr val="tx1"/>
              </a:buClr>
              <a:buSzPct val="70000"/>
              <a:defRPr/>
            </a:pPr>
            <a:r>
              <a:rPr lang="zh-CN" altLang="en-US">
                <a:latin typeface="Verdana" panose="020B0604030504040204" pitchFamily="34" charset="0"/>
                <a:cs typeface="Verdana" panose="020B0604030504040204" pitchFamily="34" charset="0"/>
              </a:rPr>
              <a:t>或者是从</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zh-CN" altLang="en-US" dirty="0">
                <a:latin typeface="Verdana" panose="020B0604030504040204" pitchFamily="34" charset="0"/>
                <a:cs typeface="Verdana" panose="020B0604030504040204" pitchFamily="34" charset="0"/>
              </a:rPr>
              <a:t>经</a:t>
            </a:r>
            <a:r>
              <a:rPr lang="en-US" altLang="zh-CN" b="1" dirty="0">
                <a:latin typeface="Verdana" panose="020B0604030504040204" pitchFamily="34" charset="0"/>
                <a:cs typeface="Verdana" panose="020B0604030504040204" pitchFamily="34" charset="0"/>
              </a:rPr>
              <a:t>S</a:t>
            </a:r>
            <a:r>
              <a:rPr lang="zh-CN" altLang="en-US" dirty="0">
                <a:latin typeface="Verdana" panose="020B0604030504040204" pitchFamily="34" charset="0"/>
                <a:cs typeface="Verdana" panose="020B0604030504040204" pitchFamily="34" charset="0"/>
              </a:rPr>
              <a:t>中顶</a:t>
            </a:r>
            <a:r>
              <a:rPr lang="zh-CN" altLang="en-US">
                <a:latin typeface="Verdana" panose="020B0604030504040204" pitchFamily="34" charset="0"/>
                <a:cs typeface="Verdana" panose="020B0604030504040204" pitchFamily="34" charset="0"/>
              </a:rPr>
              <a:t>点到</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k</a:t>
            </a:r>
            <a:r>
              <a:rPr lang="zh-CN" altLang="en-US" dirty="0">
                <a:latin typeface="Verdana" panose="020B0604030504040204" pitchFamily="34" charset="0"/>
                <a:cs typeface="Verdana" panose="020B0604030504040204" pitchFamily="34" charset="0"/>
              </a:rPr>
              <a:t>的路径权值之和</a:t>
            </a:r>
          </a:p>
        </p:txBody>
      </p:sp>
      <p:sp>
        <p:nvSpPr>
          <p:cNvPr id="3"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kumimoji="1" lang="zh-CN" altLang="en-US" b="0" dirty="0">
                <a:solidFill>
                  <a:schemeClr val="bg2">
                    <a:lumMod val="10000"/>
                  </a:schemeClr>
                </a:solidFill>
                <a:latin typeface="Verdana" pitchFamily="34" charset="0"/>
              </a:rPr>
              <a:t>迪杰斯特拉（</a:t>
            </a:r>
            <a:r>
              <a:rPr kumimoji="1" lang="en-US" altLang="zh-CN" b="0" dirty="0" err="1">
                <a:solidFill>
                  <a:schemeClr val="bg2">
                    <a:lumMod val="10000"/>
                  </a:schemeClr>
                </a:solidFill>
                <a:latin typeface="Verdana" pitchFamily="34" charset="0"/>
              </a:rPr>
              <a:t>Dijkstra</a:t>
            </a:r>
            <a:r>
              <a:rPr kumimoji="1" lang="zh-CN" altLang="en-US" b="0" dirty="0">
                <a:solidFill>
                  <a:schemeClr val="bg2">
                    <a:lumMod val="10000"/>
                  </a:schemeClr>
                </a:solidFill>
                <a:latin typeface="Verdana" pitchFamily="34" charset="0"/>
              </a:rPr>
              <a:t>）</a:t>
            </a:r>
            <a:r>
              <a:rPr kumimoji="1" lang="zh-CN" altLang="zh-CN" b="0" dirty="0">
                <a:solidFill>
                  <a:schemeClr val="bg2">
                    <a:lumMod val="10000"/>
                  </a:schemeClr>
                </a:solidFill>
                <a:latin typeface="Verdana" pitchFamily="34" charset="0"/>
              </a:rPr>
              <a:t>算法</a:t>
            </a:r>
            <a:endParaRPr lang="zh-CN" altLang="en-US" b="0" kern="0" dirty="0">
              <a:solidFill>
                <a:schemeClr val="bg2">
                  <a:lumMod val="10000"/>
                </a:schemeClr>
              </a:solidFill>
            </a:endParaRPr>
          </a:p>
        </p:txBody>
      </p:sp>
    </p:spTree>
    <p:extLst>
      <p:ext uri="{BB962C8B-B14F-4D97-AF65-F5344CB8AC3E}">
        <p14:creationId xmlns:p14="http://schemas.microsoft.com/office/powerpoint/2010/main" val="256492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05218">
                                            <p:txEl>
                                              <p:pRg st="0" end="0"/>
                                            </p:txEl>
                                          </p:spTgt>
                                        </p:tgtEl>
                                        <p:attrNameLst>
                                          <p:attrName>style.visibility</p:attrName>
                                        </p:attrNameLst>
                                      </p:cBhvr>
                                      <p:to>
                                        <p:strVal val="visible"/>
                                      </p:to>
                                    </p:set>
                                    <p:animEffect transition="in" filter="wipe(left)">
                                      <p:cBhvr>
                                        <p:cTn id="7" dur="500"/>
                                        <p:tgtEl>
                                          <p:spTgt spid="905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5218">
                                            <p:txEl>
                                              <p:pRg st="1" end="1"/>
                                            </p:txEl>
                                          </p:spTgt>
                                        </p:tgtEl>
                                        <p:attrNameLst>
                                          <p:attrName>style.visibility</p:attrName>
                                        </p:attrNameLst>
                                      </p:cBhvr>
                                      <p:to>
                                        <p:strVal val="visible"/>
                                      </p:to>
                                    </p:set>
                                    <p:animEffect transition="in" filter="wipe(left)">
                                      <p:cBhvr>
                                        <p:cTn id="12" dur="500"/>
                                        <p:tgtEl>
                                          <p:spTgt spid="9052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5218">
                                            <p:txEl>
                                              <p:pRg st="2" end="2"/>
                                            </p:txEl>
                                          </p:spTgt>
                                        </p:tgtEl>
                                        <p:attrNameLst>
                                          <p:attrName>style.visibility</p:attrName>
                                        </p:attrNameLst>
                                      </p:cBhvr>
                                      <p:to>
                                        <p:strVal val="visible"/>
                                      </p:to>
                                    </p:set>
                                    <p:animEffect transition="in" filter="wipe(left)">
                                      <p:cBhvr>
                                        <p:cTn id="17" dur="500"/>
                                        <p:tgtEl>
                                          <p:spTgt spid="9052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5218">
                                            <p:txEl>
                                              <p:pRg st="3" end="3"/>
                                            </p:txEl>
                                          </p:spTgt>
                                        </p:tgtEl>
                                        <p:attrNameLst>
                                          <p:attrName>style.visibility</p:attrName>
                                        </p:attrNameLst>
                                      </p:cBhvr>
                                      <p:to>
                                        <p:strVal val="visible"/>
                                      </p:to>
                                    </p:set>
                                    <p:animEffect transition="in" filter="wipe(left)">
                                      <p:cBhvr>
                                        <p:cTn id="22" dur="500"/>
                                        <p:tgtEl>
                                          <p:spTgt spid="9052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05218">
                                            <p:txEl>
                                              <p:pRg st="4" end="4"/>
                                            </p:txEl>
                                          </p:spTgt>
                                        </p:tgtEl>
                                        <p:attrNameLst>
                                          <p:attrName>style.visibility</p:attrName>
                                        </p:attrNameLst>
                                      </p:cBhvr>
                                      <p:to>
                                        <p:strVal val="visible"/>
                                      </p:to>
                                    </p:set>
                                    <p:animEffect transition="in" filter="wipe(left)">
                                      <p:cBhvr>
                                        <p:cTn id="27" dur="500"/>
                                        <p:tgtEl>
                                          <p:spTgt spid="9052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05218">
                                            <p:txEl>
                                              <p:pRg st="5" end="5"/>
                                            </p:txEl>
                                          </p:spTgt>
                                        </p:tgtEl>
                                        <p:attrNameLst>
                                          <p:attrName>style.visibility</p:attrName>
                                        </p:attrNameLst>
                                      </p:cBhvr>
                                      <p:to>
                                        <p:strVal val="visible"/>
                                      </p:to>
                                    </p:set>
                                    <p:animEffect transition="in" filter="wipe(left)">
                                      <p:cBhvr>
                                        <p:cTn id="32" dur="500"/>
                                        <p:tgtEl>
                                          <p:spTgt spid="9052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05218">
                                            <p:txEl>
                                              <p:pRg st="6" end="6"/>
                                            </p:txEl>
                                          </p:spTgt>
                                        </p:tgtEl>
                                        <p:attrNameLst>
                                          <p:attrName>style.visibility</p:attrName>
                                        </p:attrNameLst>
                                      </p:cBhvr>
                                      <p:to>
                                        <p:strVal val="visible"/>
                                      </p:to>
                                    </p:set>
                                    <p:animEffect transition="in" filter="wipe(left)">
                                      <p:cBhvr>
                                        <p:cTn id="37" dur="500"/>
                                        <p:tgtEl>
                                          <p:spTgt spid="9052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05218">
                                            <p:txEl>
                                              <p:pRg st="7" end="7"/>
                                            </p:txEl>
                                          </p:spTgt>
                                        </p:tgtEl>
                                        <p:attrNameLst>
                                          <p:attrName>style.visibility</p:attrName>
                                        </p:attrNameLst>
                                      </p:cBhvr>
                                      <p:to>
                                        <p:strVal val="visible"/>
                                      </p:to>
                                    </p:set>
                                    <p:animEffect transition="in" filter="wipe(left)">
                                      <p:cBhvr>
                                        <p:cTn id="42" dur="500"/>
                                        <p:tgtEl>
                                          <p:spTgt spid="9052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05218">
                                            <p:txEl>
                                              <p:pRg st="8" end="8"/>
                                            </p:txEl>
                                          </p:spTgt>
                                        </p:tgtEl>
                                        <p:attrNameLst>
                                          <p:attrName>style.visibility</p:attrName>
                                        </p:attrNameLst>
                                      </p:cBhvr>
                                      <p:to>
                                        <p:strVal val="visible"/>
                                      </p:to>
                                    </p:set>
                                    <p:animEffect transition="in" filter="wipe(left)">
                                      <p:cBhvr>
                                        <p:cTn id="47" dur="500"/>
                                        <p:tgtEl>
                                          <p:spTgt spid="9052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idx="4294967295"/>
          </p:nvPr>
        </p:nvSpPr>
        <p:spPr>
          <a:xfrm>
            <a:off x="0" y="710747"/>
            <a:ext cx="9144000" cy="6092825"/>
          </a:xfrm>
          <a:prstGeom prst="rect">
            <a:avLst/>
          </a:prstGeom>
        </p:spPr>
        <p:txBody>
          <a:bodyPr>
            <a:noAutofit/>
          </a:bodyPr>
          <a:lstStyle/>
          <a:p>
            <a:pPr marL="468000" lvl="1" fontAlgn="base">
              <a:spcBef>
                <a:spcPts val="4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把图</a:t>
            </a:r>
            <a:r>
              <a:rPr lang="en-US" altLang="zh-CN">
                <a:latin typeface="Verdana" panose="020B0604030504040204" pitchFamily="34" charset="0"/>
                <a:cs typeface="Verdana" panose="020B0604030504040204" pitchFamily="34" charset="0"/>
              </a:rPr>
              <a:t>G</a:t>
            </a:r>
            <a:r>
              <a:rPr lang="zh-CN" altLang="en-US">
                <a:latin typeface="Verdana" panose="020B0604030504040204" pitchFamily="34" charset="0"/>
                <a:cs typeface="Verdana" panose="020B0604030504040204" pitchFamily="34" charset="0"/>
              </a:rPr>
              <a:t>的顶点</a:t>
            </a:r>
            <a:r>
              <a:rPr lang="en-US" altLang="zh-CN">
                <a:latin typeface="Verdana" panose="020B0604030504040204" pitchFamily="34" charset="0"/>
                <a:cs typeface="Verdana" panose="020B0604030504040204" pitchFamily="34" charset="0"/>
              </a:rPr>
              <a:t>V</a:t>
            </a:r>
            <a:r>
              <a:rPr lang="zh-CN" altLang="en-US" dirty="0">
                <a:latin typeface="Verdana" panose="020B0604030504040204" pitchFamily="34" charset="0"/>
                <a:cs typeface="Verdana" panose="020B0604030504040204" pitchFamily="34" charset="0"/>
              </a:rPr>
              <a:t>分成</a:t>
            </a:r>
            <a:r>
              <a:rPr lang="zh-CN" altLang="en-US">
                <a:latin typeface="Verdana" panose="020B0604030504040204" pitchFamily="34" charset="0"/>
                <a:cs typeface="Verdana" panose="020B0604030504040204" pitchFamily="34" charset="0"/>
              </a:rPr>
              <a:t>两组</a:t>
            </a:r>
            <a:endParaRPr lang="en-US" altLang="zh-CN">
              <a:latin typeface="Verdana" panose="020B0604030504040204" pitchFamily="34" charset="0"/>
              <a:cs typeface="Verdana" panose="020B0604030504040204" pitchFamily="34" charset="0"/>
            </a:endParaRPr>
          </a:p>
          <a:p>
            <a:pPr lvl="1" fontAlgn="base">
              <a:spcBef>
                <a:spcPts val="400"/>
              </a:spcBef>
              <a:buClr>
                <a:schemeClr val="tx1"/>
              </a:buClr>
              <a:defRPr/>
            </a:pPr>
            <a:r>
              <a:rPr lang="zh-CN" altLang="zh-CN" b="1">
                <a:latin typeface="Verdana" panose="020B0604030504040204" pitchFamily="34" charset="0"/>
                <a:cs typeface="Verdana" panose="020B0604030504040204" pitchFamily="34" charset="0"/>
              </a:rPr>
              <a:t>S</a:t>
            </a:r>
            <a:r>
              <a:rPr lang="zh-CN" altLang="zh-CN" dirty="0">
                <a:latin typeface="Verdana" panose="020B0604030504040204" pitchFamily="34" charset="0"/>
                <a:cs typeface="Verdana" panose="020B0604030504040204" pitchFamily="34" charset="0"/>
              </a:rPr>
              <a:t>：已求出最短</a:t>
            </a:r>
            <a:r>
              <a:rPr lang="zh-CN" altLang="zh-CN">
                <a:latin typeface="Verdana" panose="020B0604030504040204" pitchFamily="34" charset="0"/>
                <a:cs typeface="Verdana" panose="020B0604030504040204" pitchFamily="34" charset="0"/>
              </a:rPr>
              <a:t>路径</a:t>
            </a:r>
            <a:r>
              <a:rPr kumimoji="1" lang="en-US" altLang="zh-CN">
                <a:latin typeface="Verdana" pitchFamily="34" charset="0"/>
              </a:rPr>
              <a:t>(SP)</a:t>
            </a:r>
            <a:r>
              <a:rPr lang="zh-CN" altLang="zh-CN">
                <a:latin typeface="Verdana" panose="020B0604030504040204" pitchFamily="34" charset="0"/>
                <a:cs typeface="Verdana" panose="020B0604030504040204" pitchFamily="34" charset="0"/>
              </a:rPr>
              <a:t>的</a:t>
            </a:r>
            <a:r>
              <a:rPr lang="zh-CN" altLang="zh-CN" dirty="0">
                <a:latin typeface="Verdana" panose="020B0604030504040204" pitchFamily="34" charset="0"/>
                <a:cs typeface="Verdana" panose="020B0604030504040204" pitchFamily="34" charset="0"/>
              </a:rPr>
              <a:t>顶点的集合</a:t>
            </a:r>
          </a:p>
          <a:p>
            <a:pPr lvl="1" fontAlgn="base">
              <a:spcBef>
                <a:spcPts val="400"/>
              </a:spcBef>
              <a:buClr>
                <a:schemeClr val="tx1"/>
              </a:buClr>
              <a:defRPr/>
            </a:pPr>
            <a:r>
              <a:rPr lang="en-US" altLang="zh-CN" b="1" dirty="0">
                <a:latin typeface="Verdana" panose="020B0604030504040204" pitchFamily="34" charset="0"/>
                <a:cs typeface="Verdana" panose="020B0604030504040204" pitchFamily="34" charset="0"/>
              </a:rPr>
              <a:t>T</a:t>
            </a:r>
            <a:r>
              <a:rPr lang="en-US" altLang="zh-CN" dirty="0">
                <a:latin typeface="Verdana" panose="020B0604030504040204" pitchFamily="34" charset="0"/>
                <a:cs typeface="Verdana" panose="020B0604030504040204" pitchFamily="34" charset="0"/>
              </a:rPr>
              <a:t>=V-S</a:t>
            </a:r>
            <a:r>
              <a:rPr lang="zh-CN" altLang="en-US" dirty="0">
                <a:latin typeface="Verdana" panose="020B0604030504040204" pitchFamily="34" charset="0"/>
                <a:cs typeface="Verdana" panose="020B0604030504040204" pitchFamily="34" charset="0"/>
              </a:rPr>
              <a:t>：尚未确定最短路径的顶点</a:t>
            </a:r>
            <a:r>
              <a:rPr lang="zh-CN" altLang="en-US">
                <a:latin typeface="Verdana" panose="020B0604030504040204" pitchFamily="34" charset="0"/>
                <a:cs typeface="Verdana" panose="020B0604030504040204" pitchFamily="34" charset="0"/>
              </a:rPr>
              <a:t>集合</a:t>
            </a:r>
          </a:p>
          <a:p>
            <a:pPr marL="468000" lvl="1" fontAlgn="base">
              <a:spcBef>
                <a:spcPts val="4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将</a:t>
            </a:r>
            <a:r>
              <a:rPr lang="en-US" altLang="zh-CN">
                <a:latin typeface="Verdana" panose="020B0604030504040204" pitchFamily="34" charset="0"/>
                <a:cs typeface="Verdana" panose="020B0604030504040204" pitchFamily="34" charset="0"/>
              </a:rPr>
              <a:t>T</a:t>
            </a:r>
            <a:r>
              <a:rPr lang="zh-CN" altLang="en-US">
                <a:latin typeface="Verdana" panose="020B0604030504040204" pitchFamily="34" charset="0"/>
                <a:cs typeface="Verdana" panose="020B0604030504040204" pitchFamily="34" charset="0"/>
              </a:rPr>
              <a:t>中顶点按最短路径递增的次序加入到</a:t>
            </a:r>
            <a:r>
              <a:rPr lang="en-US" altLang="zh-CN">
                <a:latin typeface="Verdana" panose="020B0604030504040204" pitchFamily="34" charset="0"/>
                <a:cs typeface="Verdana" panose="020B0604030504040204" pitchFamily="34" charset="0"/>
              </a:rPr>
              <a:t>S</a:t>
            </a:r>
            <a:r>
              <a:rPr lang="zh-CN" altLang="en-US">
                <a:latin typeface="Verdana" panose="020B0604030504040204" pitchFamily="34" charset="0"/>
                <a:cs typeface="Verdana" panose="020B0604030504040204" pitchFamily="34" charset="0"/>
              </a:rPr>
              <a:t>中</a:t>
            </a:r>
            <a:r>
              <a:rPr lang="zh-CN" altLang="en-US" b="1">
                <a:solidFill>
                  <a:srgbClr val="FF0000"/>
                </a:solidFill>
                <a:latin typeface="Verdana" panose="020B0604030504040204" pitchFamily="34" charset="0"/>
                <a:cs typeface="Verdana" panose="020B0604030504040204" pitchFamily="34" charset="0"/>
              </a:rPr>
              <a:t>并确保</a:t>
            </a:r>
          </a:p>
          <a:p>
            <a:pPr lvl="1" fontAlgn="base">
              <a:spcBef>
                <a:spcPts val="400"/>
              </a:spcBef>
              <a:buClr>
                <a:schemeClr val="tx1"/>
              </a:buClr>
              <a:defRPr/>
            </a:pPr>
            <a:r>
              <a:rPr lang="zh-CN" altLang="en-US">
                <a:latin typeface="Verdana" panose="020B0604030504040204" pitchFamily="34" charset="0"/>
                <a:cs typeface="Verdana" panose="020B0604030504040204" pitchFamily="34" charset="0"/>
              </a:rPr>
              <a:t>从</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到</a:t>
            </a:r>
            <a:r>
              <a:rPr lang="en-US" altLang="zh-CN">
                <a:latin typeface="Verdana" panose="020B0604030504040204" pitchFamily="34" charset="0"/>
                <a:cs typeface="Verdana" panose="020B0604030504040204" pitchFamily="34" charset="0"/>
              </a:rPr>
              <a:t>S</a:t>
            </a:r>
            <a:r>
              <a:rPr lang="zh-CN" altLang="en-US">
                <a:latin typeface="Verdana" panose="020B0604030504040204" pitchFamily="34" charset="0"/>
                <a:cs typeface="Verdana" panose="020B0604030504040204" pitchFamily="34" charset="0"/>
              </a:rPr>
              <a:t>中任意顶点的</a:t>
            </a:r>
            <a:r>
              <a:rPr lang="en-US" altLang="zh-CN">
                <a:latin typeface="Verdana" panose="020B0604030504040204" pitchFamily="34" charset="0"/>
                <a:cs typeface="Verdana" panose="020B0604030504040204" pitchFamily="34" charset="0"/>
              </a:rPr>
              <a:t>SP</a:t>
            </a:r>
            <a:r>
              <a:rPr lang="zh-CN" altLang="en-US">
                <a:latin typeface="Verdana" panose="020B0604030504040204" pitchFamily="34" charset="0"/>
                <a:cs typeface="Verdana" panose="020B0604030504040204" pitchFamily="34" charset="0"/>
              </a:rPr>
              <a:t> ≤ 从</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到</a:t>
            </a:r>
            <a:r>
              <a:rPr lang="en-US" altLang="zh-CN">
                <a:latin typeface="Verdana" panose="020B0604030504040204" pitchFamily="34" charset="0"/>
                <a:cs typeface="Verdana" panose="020B0604030504040204" pitchFamily="34" charset="0"/>
              </a:rPr>
              <a:t>T</a:t>
            </a:r>
            <a:r>
              <a:rPr lang="zh-CN" altLang="en-US">
                <a:latin typeface="Verdana" panose="020B0604030504040204" pitchFamily="34" charset="0"/>
                <a:cs typeface="Verdana" panose="020B0604030504040204" pitchFamily="34" charset="0"/>
              </a:rPr>
              <a:t>中任意顶点的</a:t>
            </a:r>
            <a:r>
              <a:rPr lang="en-US" altLang="zh-CN">
                <a:latin typeface="Verdana" panose="020B0604030504040204" pitchFamily="34" charset="0"/>
                <a:cs typeface="Verdana" panose="020B0604030504040204" pitchFamily="34" charset="0"/>
              </a:rPr>
              <a:t>SP</a:t>
            </a:r>
          </a:p>
          <a:p>
            <a:pPr marL="468000" lvl="1" fontAlgn="base">
              <a:spcBef>
                <a:spcPts val="4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定义：从源</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到顶点</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k</a:t>
            </a:r>
            <a:r>
              <a:rPr lang="zh-CN" altLang="en-US">
                <a:latin typeface="Verdana" panose="020B0604030504040204" pitchFamily="34" charset="0"/>
                <a:cs typeface="Verdana" panose="020B0604030504040204" pitchFamily="34" charset="0"/>
              </a:rPr>
              <a:t>的</a:t>
            </a:r>
            <a:r>
              <a:rPr lang="zh-CN" altLang="en-US" b="1">
                <a:solidFill>
                  <a:srgbClr val="FF0000"/>
                </a:solidFill>
                <a:latin typeface="Verdana" panose="020B0604030504040204" pitchFamily="34" charset="0"/>
                <a:cs typeface="Verdana" panose="020B0604030504040204" pitchFamily="34" charset="0"/>
              </a:rPr>
              <a:t>特殊路径</a:t>
            </a:r>
          </a:p>
          <a:p>
            <a:pPr lvl="1" fontAlgn="base">
              <a:spcBef>
                <a:spcPts val="400"/>
              </a:spcBef>
              <a:buClr>
                <a:schemeClr val="tx1"/>
              </a:buClr>
              <a:defRPr/>
            </a:pPr>
            <a:r>
              <a:rPr lang="zh-CN" altLang="en-US">
                <a:latin typeface="Verdana" panose="020B0604030504040204" pitchFamily="34" charset="0"/>
                <a:cs typeface="Verdana" panose="020B0604030504040204" pitchFamily="34" charset="0"/>
              </a:rPr>
              <a:t>从源</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到</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k</a:t>
            </a:r>
            <a:r>
              <a:rPr lang="zh-CN" altLang="en-US">
                <a:latin typeface="Verdana" panose="020B0604030504040204" pitchFamily="34" charset="0"/>
                <a:cs typeface="Verdana" panose="020B0604030504040204" pitchFamily="34" charset="0"/>
              </a:rPr>
              <a:t>并且</a:t>
            </a:r>
            <a:r>
              <a:rPr lang="zh-CN" altLang="en-US">
                <a:solidFill>
                  <a:srgbClr val="FF0000"/>
                </a:solidFill>
                <a:latin typeface="Verdana" panose="020B0604030504040204" pitchFamily="34" charset="0"/>
                <a:cs typeface="Verdana" panose="020B0604030504040204" pitchFamily="34" charset="0"/>
              </a:rPr>
              <a:t>中间只经过</a:t>
            </a:r>
            <a:r>
              <a:rPr lang="en-US" altLang="zh-CN">
                <a:solidFill>
                  <a:srgbClr val="FF0000"/>
                </a:solidFill>
                <a:latin typeface="Verdana" panose="020B0604030504040204" pitchFamily="34" charset="0"/>
                <a:cs typeface="Verdana" panose="020B0604030504040204" pitchFamily="34" charset="0"/>
              </a:rPr>
              <a:t>S</a:t>
            </a:r>
            <a:r>
              <a:rPr lang="zh-CN" altLang="en-US">
                <a:solidFill>
                  <a:srgbClr val="FF0000"/>
                </a:solidFill>
                <a:latin typeface="Verdana" panose="020B0604030504040204" pitchFamily="34" charset="0"/>
                <a:cs typeface="Verdana" panose="020B0604030504040204" pitchFamily="34" charset="0"/>
              </a:rPr>
              <a:t>中顶点</a:t>
            </a:r>
            <a:r>
              <a:rPr lang="zh-CN" altLang="en-US">
                <a:latin typeface="Verdana" panose="020B0604030504040204" pitchFamily="34" charset="0"/>
                <a:cs typeface="Verdana" panose="020B0604030504040204" pitchFamily="34" charset="0"/>
              </a:rPr>
              <a:t>的路径</a:t>
            </a:r>
            <a:endParaRPr lang="en-US" altLang="zh-CN">
              <a:latin typeface="Verdana" panose="020B0604030504040204" pitchFamily="34" charset="0"/>
              <a:cs typeface="Verdana" panose="020B0604030504040204" pitchFamily="34" charset="0"/>
            </a:endParaRPr>
          </a:p>
          <a:p>
            <a:pPr lvl="1" fontAlgn="base">
              <a:spcBef>
                <a:spcPts val="400"/>
              </a:spcBef>
              <a:buClr>
                <a:schemeClr val="tx1"/>
              </a:buClr>
              <a:defRPr/>
            </a:pPr>
            <a:r>
              <a:rPr lang="zh-CN" altLang="en-US">
                <a:latin typeface="Verdana" panose="020B0604030504040204" pitchFamily="34" charset="0"/>
                <a:cs typeface="Verdana" panose="020B0604030504040204" pitchFamily="34" charset="0"/>
              </a:rPr>
              <a:t>由此：</a:t>
            </a:r>
            <a:r>
              <a:rPr lang="zh-CN" altLang="zh-CN">
                <a:latin typeface="Verdana" panose="020B0604030504040204" pitchFamily="34" charset="0"/>
                <a:cs typeface="Verdana" panose="020B0604030504040204" pitchFamily="34" charset="0"/>
              </a:rPr>
              <a:t>每个顶点对应一个距离值</a:t>
            </a:r>
            <a:endParaRPr lang="zh-CN" altLang="en-US">
              <a:latin typeface="Verdana" panose="020B0604030504040204" pitchFamily="34" charset="0"/>
              <a:cs typeface="Verdana" panose="020B0604030504040204" pitchFamily="34" charset="0"/>
            </a:endParaRPr>
          </a:p>
          <a:p>
            <a:pPr lvl="2" fontAlgn="base">
              <a:spcBef>
                <a:spcPts val="600"/>
              </a:spcBef>
              <a:buClr>
                <a:schemeClr val="tx1"/>
              </a:buClr>
              <a:buSzPct val="70000"/>
              <a:defRPr/>
            </a:pPr>
            <a:r>
              <a:rPr lang="en-US" altLang="zh-CN">
                <a:latin typeface="Verdana" panose="020B0604030504040204" pitchFamily="34" charset="0"/>
                <a:cs typeface="Verdana" panose="020B0604030504040204" pitchFamily="34" charset="0"/>
              </a:rPr>
              <a:t>S</a:t>
            </a:r>
            <a:r>
              <a:rPr lang="zh-CN" altLang="en-US">
                <a:latin typeface="Verdana" panose="020B0604030504040204" pitchFamily="34" charset="0"/>
                <a:cs typeface="Verdana" panose="020B0604030504040204" pitchFamily="34" charset="0"/>
              </a:rPr>
              <a:t>中顶点：从</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到此顶点的最短路径长度</a:t>
            </a:r>
          </a:p>
          <a:p>
            <a:pPr lvl="2" fontAlgn="base">
              <a:spcBef>
                <a:spcPts val="600"/>
              </a:spcBef>
              <a:buClr>
                <a:schemeClr val="tx1"/>
              </a:buClr>
              <a:buSzPct val="70000"/>
              <a:defRPr/>
            </a:pPr>
            <a:r>
              <a:rPr lang="en-US" altLang="zh-CN">
                <a:latin typeface="Verdana" panose="020B0604030504040204" pitchFamily="34" charset="0"/>
                <a:cs typeface="Verdana" panose="020B0604030504040204" pitchFamily="34" charset="0"/>
              </a:rPr>
              <a:t>T</a:t>
            </a:r>
            <a:r>
              <a:rPr lang="zh-CN" altLang="en-US">
                <a:latin typeface="Verdana" panose="020B0604030504040204" pitchFamily="34" charset="0"/>
                <a:cs typeface="Verdana" panose="020B0604030504040204" pitchFamily="34" charset="0"/>
              </a:rPr>
              <a:t>中顶点：从</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zh-CN" altLang="en-US">
                <a:latin typeface="Verdana" panose="020B0604030504040204" pitchFamily="34" charset="0"/>
                <a:cs typeface="Verdana" panose="020B0604030504040204" pitchFamily="34" charset="0"/>
              </a:rPr>
              <a:t>到此顶点的最短特殊路径长度</a:t>
            </a:r>
            <a:endParaRPr lang="en-US" altLang="zh-CN">
              <a:latin typeface="Verdana" panose="020B0604030504040204" pitchFamily="34" charset="0"/>
              <a:cs typeface="Verdana" panose="020B0604030504040204" pitchFamily="34" charset="0"/>
            </a:endParaRPr>
          </a:p>
        </p:txBody>
      </p:sp>
      <p:sp>
        <p:nvSpPr>
          <p:cNvPr id="3"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kumimoji="1" lang="zh-CN" altLang="en-US" dirty="0">
                <a:solidFill>
                  <a:schemeClr val="bg2">
                    <a:lumMod val="10000"/>
                  </a:schemeClr>
                </a:solidFill>
                <a:latin typeface="Verdana" pitchFamily="34" charset="0"/>
              </a:rPr>
              <a:t>迪杰斯特拉（</a:t>
            </a:r>
            <a:r>
              <a:rPr kumimoji="1" lang="en-US" altLang="zh-CN" dirty="0" err="1">
                <a:solidFill>
                  <a:schemeClr val="bg2">
                    <a:lumMod val="10000"/>
                  </a:schemeClr>
                </a:solidFill>
                <a:latin typeface="Verdana" pitchFamily="34" charset="0"/>
              </a:rPr>
              <a:t>Dijkstra</a:t>
            </a:r>
            <a:r>
              <a:rPr kumimoji="1" lang="zh-CN" altLang="en-US" dirty="0">
                <a:solidFill>
                  <a:schemeClr val="bg2">
                    <a:lumMod val="10000"/>
                  </a:schemeClr>
                </a:solidFill>
                <a:latin typeface="Verdana" pitchFamily="34" charset="0"/>
              </a:rPr>
              <a:t>）</a:t>
            </a:r>
            <a:r>
              <a:rPr kumimoji="1" lang="zh-CN" altLang="zh-CN" dirty="0">
                <a:solidFill>
                  <a:schemeClr val="bg2">
                    <a:lumMod val="10000"/>
                  </a:schemeClr>
                </a:solidFill>
                <a:latin typeface="Verdana" pitchFamily="34" charset="0"/>
              </a:rPr>
              <a:t>算法</a:t>
            </a:r>
            <a:endParaRPr lang="zh-CN" altLang="en-US" kern="0" dirty="0">
              <a:solidFill>
                <a:schemeClr val="bg2">
                  <a:lumMod val="10000"/>
                </a:schemeClr>
              </a:solidFill>
            </a:endParaRPr>
          </a:p>
        </p:txBody>
      </p:sp>
    </p:spTree>
    <p:extLst>
      <p:ext uri="{BB962C8B-B14F-4D97-AF65-F5344CB8AC3E}">
        <p14:creationId xmlns:p14="http://schemas.microsoft.com/office/powerpoint/2010/main" val="401617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05218">
                                            <p:txEl>
                                              <p:pRg st="0" end="0"/>
                                            </p:txEl>
                                          </p:spTgt>
                                        </p:tgtEl>
                                        <p:attrNameLst>
                                          <p:attrName>style.visibility</p:attrName>
                                        </p:attrNameLst>
                                      </p:cBhvr>
                                      <p:to>
                                        <p:strVal val="visible"/>
                                      </p:to>
                                    </p:set>
                                    <p:animEffect transition="in" filter="wipe(left)">
                                      <p:cBhvr>
                                        <p:cTn id="7" dur="500"/>
                                        <p:tgtEl>
                                          <p:spTgt spid="905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5218">
                                            <p:txEl>
                                              <p:pRg st="1" end="1"/>
                                            </p:txEl>
                                          </p:spTgt>
                                        </p:tgtEl>
                                        <p:attrNameLst>
                                          <p:attrName>style.visibility</p:attrName>
                                        </p:attrNameLst>
                                      </p:cBhvr>
                                      <p:to>
                                        <p:strVal val="visible"/>
                                      </p:to>
                                    </p:set>
                                    <p:animEffect transition="in" filter="wipe(left)">
                                      <p:cBhvr>
                                        <p:cTn id="12" dur="500"/>
                                        <p:tgtEl>
                                          <p:spTgt spid="9052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5218">
                                            <p:txEl>
                                              <p:pRg st="2" end="2"/>
                                            </p:txEl>
                                          </p:spTgt>
                                        </p:tgtEl>
                                        <p:attrNameLst>
                                          <p:attrName>style.visibility</p:attrName>
                                        </p:attrNameLst>
                                      </p:cBhvr>
                                      <p:to>
                                        <p:strVal val="visible"/>
                                      </p:to>
                                    </p:set>
                                    <p:animEffect transition="in" filter="wipe(left)">
                                      <p:cBhvr>
                                        <p:cTn id="17" dur="500"/>
                                        <p:tgtEl>
                                          <p:spTgt spid="9052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5218">
                                            <p:txEl>
                                              <p:pRg st="3" end="3"/>
                                            </p:txEl>
                                          </p:spTgt>
                                        </p:tgtEl>
                                        <p:attrNameLst>
                                          <p:attrName>style.visibility</p:attrName>
                                        </p:attrNameLst>
                                      </p:cBhvr>
                                      <p:to>
                                        <p:strVal val="visible"/>
                                      </p:to>
                                    </p:set>
                                    <p:animEffect transition="in" filter="wipe(left)">
                                      <p:cBhvr>
                                        <p:cTn id="22" dur="500"/>
                                        <p:tgtEl>
                                          <p:spTgt spid="9052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05218">
                                            <p:txEl>
                                              <p:pRg st="4" end="4"/>
                                            </p:txEl>
                                          </p:spTgt>
                                        </p:tgtEl>
                                        <p:attrNameLst>
                                          <p:attrName>style.visibility</p:attrName>
                                        </p:attrNameLst>
                                      </p:cBhvr>
                                      <p:to>
                                        <p:strVal val="visible"/>
                                      </p:to>
                                    </p:set>
                                    <p:animEffect transition="in" filter="wipe(left)">
                                      <p:cBhvr>
                                        <p:cTn id="27" dur="500"/>
                                        <p:tgtEl>
                                          <p:spTgt spid="9052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05218">
                                            <p:txEl>
                                              <p:pRg st="5" end="5"/>
                                            </p:txEl>
                                          </p:spTgt>
                                        </p:tgtEl>
                                        <p:attrNameLst>
                                          <p:attrName>style.visibility</p:attrName>
                                        </p:attrNameLst>
                                      </p:cBhvr>
                                      <p:to>
                                        <p:strVal val="visible"/>
                                      </p:to>
                                    </p:set>
                                    <p:animEffect transition="in" filter="wipe(left)">
                                      <p:cBhvr>
                                        <p:cTn id="32" dur="500"/>
                                        <p:tgtEl>
                                          <p:spTgt spid="9052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05218">
                                            <p:txEl>
                                              <p:pRg st="6" end="6"/>
                                            </p:txEl>
                                          </p:spTgt>
                                        </p:tgtEl>
                                        <p:attrNameLst>
                                          <p:attrName>style.visibility</p:attrName>
                                        </p:attrNameLst>
                                      </p:cBhvr>
                                      <p:to>
                                        <p:strVal val="visible"/>
                                      </p:to>
                                    </p:set>
                                    <p:animEffect transition="in" filter="wipe(left)">
                                      <p:cBhvr>
                                        <p:cTn id="37" dur="500"/>
                                        <p:tgtEl>
                                          <p:spTgt spid="9052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05218">
                                            <p:txEl>
                                              <p:pRg st="7" end="7"/>
                                            </p:txEl>
                                          </p:spTgt>
                                        </p:tgtEl>
                                        <p:attrNameLst>
                                          <p:attrName>style.visibility</p:attrName>
                                        </p:attrNameLst>
                                      </p:cBhvr>
                                      <p:to>
                                        <p:strVal val="visible"/>
                                      </p:to>
                                    </p:set>
                                    <p:animEffect transition="in" filter="wipe(left)">
                                      <p:cBhvr>
                                        <p:cTn id="42" dur="500"/>
                                        <p:tgtEl>
                                          <p:spTgt spid="9052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05218">
                                            <p:txEl>
                                              <p:pRg st="8" end="8"/>
                                            </p:txEl>
                                          </p:spTgt>
                                        </p:tgtEl>
                                        <p:attrNameLst>
                                          <p:attrName>style.visibility</p:attrName>
                                        </p:attrNameLst>
                                      </p:cBhvr>
                                      <p:to>
                                        <p:strVal val="visible"/>
                                      </p:to>
                                    </p:set>
                                    <p:animEffect transition="in" filter="wipe(left)">
                                      <p:cBhvr>
                                        <p:cTn id="47" dur="500"/>
                                        <p:tgtEl>
                                          <p:spTgt spid="90521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05218">
                                            <p:txEl>
                                              <p:pRg st="9" end="9"/>
                                            </p:txEl>
                                          </p:spTgt>
                                        </p:tgtEl>
                                        <p:attrNameLst>
                                          <p:attrName>style.visibility</p:attrName>
                                        </p:attrNameLst>
                                      </p:cBhvr>
                                      <p:to>
                                        <p:strVal val="visible"/>
                                      </p:to>
                                    </p:set>
                                    <p:animEffect transition="in" filter="wipe(left)">
                                      <p:cBhvr>
                                        <p:cTn id="52" dur="500"/>
                                        <p:tgtEl>
                                          <p:spTgt spid="9052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idx="4294967295"/>
          </p:nvPr>
        </p:nvSpPr>
        <p:spPr>
          <a:xfrm>
            <a:off x="0" y="3607180"/>
            <a:ext cx="9144000" cy="1897063"/>
          </a:xfrm>
          <a:prstGeom prst="rect">
            <a:avLst/>
          </a:prstGeom>
        </p:spPr>
        <p:txBody>
          <a:bodyPr>
            <a:normAutofit/>
          </a:bodyPr>
          <a:lstStyle/>
          <a:p>
            <a:pPr marL="468000" lvl="1" fontAlgn="base">
              <a:spcBef>
                <a:spcPts val="600"/>
              </a:spcBef>
              <a:buClr>
                <a:schemeClr val="tx1"/>
              </a:buClr>
              <a:buSzPct val="100000"/>
              <a:buFont typeface="Wingdings" panose="05000000000000000000" pitchFamily="2" charset="2"/>
              <a:buChar char=""/>
              <a:defRPr/>
            </a:pPr>
            <a:r>
              <a:rPr lang="zh-CN" altLang="en-US">
                <a:latin typeface="Verdana" panose="020B0604030504040204" pitchFamily="34" charset="0"/>
                <a:cs typeface="Verdana" panose="020B0604030504040204" pitchFamily="34" charset="0"/>
              </a:rPr>
              <a:t>贪心选择依据：</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到 </a:t>
            </a:r>
            <a:r>
              <a:rPr lang="en-US" altLang="zh-CN">
                <a:latin typeface="Verdana" panose="020B0604030504040204" pitchFamily="34" charset="0"/>
                <a:cs typeface="Verdana" panose="020B0604030504040204" pitchFamily="34" charset="0"/>
              </a:rPr>
              <a:t>T=V-S </a:t>
            </a:r>
            <a:r>
              <a:rPr lang="zh-CN" altLang="en-US">
                <a:latin typeface="Verdana" panose="020B0604030504040204" pitchFamily="34" charset="0"/>
                <a:cs typeface="Verdana" panose="020B0604030504040204" pitchFamily="34" charset="0"/>
              </a:rPr>
              <a:t>中顶点</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k</a:t>
            </a:r>
            <a:r>
              <a:rPr lang="zh-CN" altLang="en-US">
                <a:latin typeface="Verdana" panose="020B0604030504040204" pitchFamily="34" charset="0"/>
                <a:cs typeface="Verdana" panose="020B0604030504040204" pitchFamily="34" charset="0"/>
              </a:rPr>
              <a:t>的最短路径（</a:t>
            </a:r>
            <a:r>
              <a:rPr lang="en-US" altLang="zh-CN" b="1">
                <a:solidFill>
                  <a:srgbClr val="0033CC"/>
                </a:solidFill>
                <a:latin typeface="Verdana" panose="020B0604030504040204" pitchFamily="34" charset="0"/>
                <a:cs typeface="Verdana" panose="020B0604030504040204" pitchFamily="34" charset="0"/>
              </a:rPr>
              <a:t>d</a:t>
            </a:r>
            <a:r>
              <a:rPr lang="zh-CN" altLang="en-US">
                <a:latin typeface="Verdana" panose="020B0604030504040204" pitchFamily="34" charset="0"/>
                <a:cs typeface="Verdana" panose="020B0604030504040204" pitchFamily="34" charset="0"/>
              </a:rPr>
              <a:t>）</a:t>
            </a:r>
            <a:endParaRPr lang="en-US" altLang="zh-CN">
              <a:latin typeface="Verdana" panose="020B0604030504040204" pitchFamily="34" charset="0"/>
              <a:cs typeface="Verdana" panose="020B0604030504040204" pitchFamily="34" charset="0"/>
            </a:endParaRPr>
          </a:p>
          <a:p>
            <a:pPr lvl="1" fontAlgn="base">
              <a:spcBef>
                <a:spcPts val="600"/>
              </a:spcBef>
              <a:buClr>
                <a:schemeClr val="tx1"/>
              </a:buClr>
              <a:defRPr/>
            </a:pPr>
            <a:r>
              <a:rPr lang="zh-CN" altLang="en-US">
                <a:latin typeface="Verdana" panose="020B0604030504040204" pitchFamily="34" charset="0"/>
                <a:cs typeface="Verdana" panose="020B0604030504040204" pitchFamily="34" charset="0"/>
              </a:rPr>
              <a:t>或者是从</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到</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k</a:t>
            </a:r>
            <a:r>
              <a:rPr lang="en-US" altLang="zh-CN">
                <a:latin typeface="Verdana" panose="020B0604030504040204" pitchFamily="34" charset="0"/>
                <a:cs typeface="Verdana" panose="020B0604030504040204" pitchFamily="34" charset="0"/>
              </a:rPr>
              <a:t> </a:t>
            </a:r>
            <a:r>
              <a:rPr lang="zh-CN" altLang="en-US">
                <a:latin typeface="Verdana" panose="020B0604030504040204" pitchFamily="34" charset="0"/>
                <a:cs typeface="Verdana" panose="020B0604030504040204" pitchFamily="34" charset="0"/>
              </a:rPr>
              <a:t>的直接路径的权值</a:t>
            </a:r>
            <a:endParaRPr lang="en-US" altLang="zh-CN">
              <a:latin typeface="Verdana" panose="020B0604030504040204" pitchFamily="34" charset="0"/>
              <a:cs typeface="Verdana" panose="020B0604030504040204" pitchFamily="34" charset="0"/>
            </a:endParaRPr>
          </a:p>
          <a:p>
            <a:pPr lvl="1" fontAlgn="base">
              <a:spcBef>
                <a:spcPts val="600"/>
              </a:spcBef>
              <a:buClr>
                <a:schemeClr val="tx1"/>
              </a:buClr>
              <a:defRPr/>
            </a:pPr>
            <a:r>
              <a:rPr lang="zh-CN" altLang="en-US">
                <a:latin typeface="Verdana" panose="020B0604030504040204" pitchFamily="34" charset="0"/>
                <a:cs typeface="Verdana" panose="020B0604030504040204" pitchFamily="34" charset="0"/>
              </a:rPr>
              <a:t>或者是从</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 </a:t>
            </a:r>
            <a:r>
              <a:rPr lang="zh-CN" altLang="en-US">
                <a:latin typeface="Verdana" panose="020B0604030504040204" pitchFamily="34" charset="0"/>
                <a:cs typeface="Verdana" panose="020B0604030504040204" pitchFamily="34" charset="0"/>
              </a:rPr>
              <a:t>经</a:t>
            </a:r>
            <a:r>
              <a:rPr lang="en-US" altLang="zh-CN">
                <a:latin typeface="Verdana" panose="020B0604030504040204" pitchFamily="34" charset="0"/>
                <a:cs typeface="Verdana" panose="020B0604030504040204" pitchFamily="34" charset="0"/>
              </a:rPr>
              <a:t>S</a:t>
            </a:r>
            <a:r>
              <a:rPr lang="zh-CN" altLang="en-US">
                <a:latin typeface="Verdana" panose="020B0604030504040204" pitchFamily="34" charset="0"/>
                <a:cs typeface="Verdana" panose="020B0604030504040204" pitchFamily="34" charset="0"/>
              </a:rPr>
              <a:t>中顶点到</a:t>
            </a:r>
            <a:r>
              <a:rPr lang="en-US" altLang="zh-CN">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k</a:t>
            </a:r>
            <a:r>
              <a:rPr lang="zh-CN" altLang="en-US">
                <a:latin typeface="Verdana" panose="020B0604030504040204" pitchFamily="34" charset="0"/>
                <a:cs typeface="Verdana" panose="020B0604030504040204" pitchFamily="34" charset="0"/>
              </a:rPr>
              <a:t>的路径权值之和</a:t>
            </a:r>
            <a:endParaRPr lang="zh-CN" altLang="en-US" b="1" baseline="-25000">
              <a:latin typeface="Verdana" panose="020B0604030504040204" pitchFamily="34" charset="0"/>
              <a:cs typeface="Verdana" panose="020B0604030504040204" pitchFamily="34" charset="0"/>
            </a:endParaRPr>
          </a:p>
        </p:txBody>
      </p:sp>
      <p:sp>
        <p:nvSpPr>
          <p:cNvPr id="3" name="Rectangle 2"/>
          <p:cNvSpPr txBox="1">
            <a:spLocks noChangeArrowheads="1"/>
          </p:cNvSpPr>
          <p:nvPr/>
        </p:nvSpPr>
        <p:spPr>
          <a:xfrm>
            <a:off x="0" y="21474"/>
            <a:ext cx="9144000" cy="621903"/>
          </a:xfrm>
          <a:prstGeom prst="rect">
            <a:avLst/>
          </a:prstGeom>
        </p:spPr>
        <p:txBody>
          <a:bodyPr anchor="ctr" anchorCtr="0"/>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r>
              <a:rPr kumimoji="1" lang="en-US" altLang="zh-CN" b="0">
                <a:solidFill>
                  <a:schemeClr val="bg2">
                    <a:lumMod val="10000"/>
                  </a:schemeClr>
                </a:solidFill>
                <a:latin typeface="Verdana" pitchFamily="34" charset="0"/>
              </a:rPr>
              <a:t>Dijkstra</a:t>
            </a:r>
            <a:r>
              <a:rPr kumimoji="1" lang="zh-CN" altLang="en-US" b="0">
                <a:solidFill>
                  <a:schemeClr val="bg2">
                    <a:lumMod val="10000"/>
                  </a:schemeClr>
                </a:solidFill>
                <a:latin typeface="Verdana" pitchFamily="34" charset="0"/>
              </a:rPr>
              <a:t>算法的贪心选择策略的有效性</a:t>
            </a:r>
          </a:p>
        </p:txBody>
      </p:sp>
      <p:cxnSp>
        <p:nvCxnSpPr>
          <p:cNvPr id="4" name="直接连接符 3"/>
          <p:cNvCxnSpPr/>
          <p:nvPr/>
        </p:nvCxnSpPr>
        <p:spPr bwMode="auto">
          <a:xfrm>
            <a:off x="-3304" y="3516646"/>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
        <p:nvSpPr>
          <p:cNvPr id="5" name="Rectangle 2"/>
          <p:cNvSpPr txBox="1">
            <a:spLocks noChangeArrowheads="1"/>
          </p:cNvSpPr>
          <p:nvPr/>
        </p:nvSpPr>
        <p:spPr>
          <a:xfrm>
            <a:off x="0" y="5463719"/>
            <a:ext cx="9144000" cy="1277649"/>
          </a:xfrm>
          <a:prstGeom prst="rect">
            <a:avLst/>
          </a:prstGeom>
        </p:spPr>
        <p:txBody>
          <a:bodyPr vert="horz" lIns="91440" tIns="45720" rIns="91440" bIns="45720" rtlCol="0">
            <a:normAutofit/>
          </a:bodyPr>
          <a:lstStyle>
            <a:lvl1pPr marL="468000" indent="-468000" algn="l" defTabSz="914400" rtl="0" eaLnBrk="1" latinLnBrk="0" hangingPunct="1">
              <a:lnSpc>
                <a:spcPct val="150000"/>
              </a:lnSpc>
              <a:spcBef>
                <a:spcPts val="0"/>
              </a:spcBef>
              <a:buFont typeface="Wingdings" panose="05000000000000000000"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936000" indent="-468000" algn="l" defTabSz="914400" rtl="0" eaLnBrk="1" latinLnBrk="0" hangingPunct="1">
              <a:lnSpc>
                <a:spcPct val="150000"/>
              </a:lnSpc>
              <a:spcBef>
                <a:spcPts val="0"/>
              </a:spcBef>
              <a:buSzPct val="60000"/>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defRPr>
            </a:lvl2pPr>
            <a:lvl3pPr marL="1404000" indent="-468000" algn="l" defTabSz="914400" rtl="0" eaLnBrk="1" latinLnBrk="0" hangingPunct="1">
              <a:lnSpc>
                <a:spcPct val="150000"/>
              </a:lnSpc>
              <a:spcBef>
                <a:spcPts val="0"/>
              </a:spcBef>
              <a:buSzPct val="60000"/>
              <a:buFont typeface="Wingdings" panose="05000000000000000000"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872000" indent="-468000" algn="l" defTabSz="914400" rtl="0" eaLnBrk="1" latinLnBrk="0" hangingPunct="1">
              <a:lnSpc>
                <a:spcPct val="150000"/>
              </a:lnSpc>
              <a:spcBef>
                <a:spcPts val="0"/>
              </a:spcBef>
              <a:buFont typeface="Wingdings" panose="05000000000000000000"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8000" lvl="1" fontAlgn="base">
              <a:spcBef>
                <a:spcPts val="600"/>
              </a:spcBef>
              <a:spcAft>
                <a:spcPts val="0"/>
              </a:spcAft>
              <a:buClr>
                <a:schemeClr val="tx1"/>
              </a:buClr>
              <a:buSzPct val="100000"/>
              <a:buFont typeface="Wingdings" panose="05000000000000000000" pitchFamily="2" charset="2"/>
              <a:buChar char=""/>
              <a:defRPr/>
            </a:pPr>
            <a:r>
              <a:rPr lang="zh-CN" altLang="en-US" b="0">
                <a:latin typeface="Verdana" panose="020B0604030504040204" pitchFamily="34" charset="0"/>
                <a:cs typeface="Verdana" panose="020B0604030504040204" pitchFamily="34" charset="0"/>
              </a:rPr>
              <a:t>问题：贪心选择的依据是否正确？</a:t>
            </a:r>
            <a:endParaRPr lang="en-US" altLang="zh-CN" b="0">
              <a:latin typeface="Verdana" panose="020B0604030504040204" pitchFamily="34" charset="0"/>
              <a:cs typeface="Verdana" panose="020B0604030504040204" pitchFamily="34" charset="0"/>
            </a:endParaRPr>
          </a:p>
          <a:p>
            <a:pPr lvl="1" fontAlgn="base">
              <a:spcBef>
                <a:spcPts val="600"/>
              </a:spcBef>
              <a:spcAft>
                <a:spcPts val="0"/>
              </a:spcAft>
              <a:buClr>
                <a:schemeClr val="tx1"/>
              </a:buClr>
              <a:defRPr/>
            </a:pPr>
            <a:r>
              <a:rPr lang="zh-CN" altLang="en-US" b="0">
                <a:latin typeface="Verdana" panose="020B0604030504040204" pitchFamily="34" charset="0"/>
                <a:cs typeface="Verdana" panose="020B0604030504040204" pitchFamily="34" charset="0"/>
              </a:rPr>
              <a:t>反证：假设从</a:t>
            </a:r>
            <a:r>
              <a:rPr lang="en-US" altLang="zh-CN" b="0">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0</a:t>
            </a:r>
            <a:r>
              <a:rPr lang="en-US" altLang="zh-CN" b="0">
                <a:latin typeface="Verdana" panose="020B0604030504040204" pitchFamily="34" charset="0"/>
                <a:cs typeface="Verdana" panose="020B0604030504040204" pitchFamily="34" charset="0"/>
              </a:rPr>
              <a:t> </a:t>
            </a:r>
            <a:r>
              <a:rPr lang="zh-CN" altLang="en-US" b="0">
                <a:latin typeface="Verdana" panose="020B0604030504040204" pitchFamily="34" charset="0"/>
                <a:cs typeface="Verdana" panose="020B0604030504040204" pitchFamily="34" charset="0"/>
              </a:rPr>
              <a:t>到</a:t>
            </a:r>
            <a:r>
              <a:rPr lang="en-US" altLang="zh-CN" b="0">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k</a:t>
            </a:r>
            <a:r>
              <a:rPr lang="en-US" altLang="zh-CN" b="0">
                <a:latin typeface="Verdana" panose="020B0604030504040204" pitchFamily="34" charset="0"/>
                <a:cs typeface="Verdana" panose="020B0604030504040204" pitchFamily="34" charset="0"/>
              </a:rPr>
              <a:t> </a:t>
            </a:r>
            <a:r>
              <a:rPr lang="zh-CN" altLang="en-US" b="0">
                <a:latin typeface="Verdana" panose="020B0604030504040204" pitchFamily="34" charset="0"/>
                <a:cs typeface="Verdana" panose="020B0604030504040204" pitchFamily="34" charset="0"/>
              </a:rPr>
              <a:t>的最短路径</a:t>
            </a:r>
            <a:r>
              <a:rPr lang="en-US" altLang="zh-CN">
                <a:solidFill>
                  <a:srgbClr val="FF0000"/>
                </a:solidFill>
                <a:latin typeface="Verdana" panose="020B0604030504040204" pitchFamily="34" charset="0"/>
                <a:cs typeface="Verdana" panose="020B0604030504040204" pitchFamily="34" charset="0"/>
              </a:rPr>
              <a:t>d’</a:t>
            </a:r>
            <a:r>
              <a:rPr lang="zh-CN" altLang="en-US" b="0">
                <a:latin typeface="Verdana" panose="020B0604030504040204" pitchFamily="34" charset="0"/>
                <a:cs typeface="Verdana" panose="020B0604030504040204" pitchFamily="34" charset="0"/>
              </a:rPr>
              <a:t>经过</a:t>
            </a:r>
            <a:r>
              <a:rPr lang="en-US" altLang="zh-CN" b="0">
                <a:latin typeface="Verdana" panose="020B0604030504040204" pitchFamily="34" charset="0"/>
                <a:cs typeface="Verdana" panose="020B0604030504040204" pitchFamily="34" charset="0"/>
              </a:rPr>
              <a:t>T</a:t>
            </a:r>
            <a:r>
              <a:rPr lang="zh-CN" altLang="en-US" b="0">
                <a:latin typeface="Verdana" panose="020B0604030504040204" pitchFamily="34" charset="0"/>
                <a:cs typeface="Verdana" panose="020B0604030504040204" pitchFamily="34" charset="0"/>
              </a:rPr>
              <a:t>中的顶点</a:t>
            </a:r>
            <a:r>
              <a:rPr lang="en-US" altLang="zh-CN" b="0">
                <a:latin typeface="Verdana" panose="020B0604030504040204" pitchFamily="34" charset="0"/>
                <a:cs typeface="Verdana" panose="020B0604030504040204" pitchFamily="34" charset="0"/>
              </a:rPr>
              <a:t>v</a:t>
            </a:r>
            <a:r>
              <a:rPr lang="en-US" altLang="zh-CN" b="1" baseline="-25000">
                <a:latin typeface="Verdana" panose="020B0604030504040204" pitchFamily="34" charset="0"/>
                <a:cs typeface="Verdana" panose="020B0604030504040204" pitchFamily="34" charset="0"/>
              </a:rPr>
              <a:t>x</a:t>
            </a:r>
            <a:endParaRPr lang="zh-CN" altLang="en-US" b="1" baseline="-25000">
              <a:latin typeface="Verdana" panose="020B0604030504040204" pitchFamily="34" charset="0"/>
              <a:cs typeface="Verdana" panose="020B0604030504040204" pitchFamily="34" charset="0"/>
            </a:endParaRPr>
          </a:p>
        </p:txBody>
      </p:sp>
      <p:pic>
        <p:nvPicPr>
          <p:cNvPr id="2119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049" y="749628"/>
            <a:ext cx="6673903" cy="2679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559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5218">
                                            <p:txEl>
                                              <p:pRg st="0" end="0"/>
                                            </p:txEl>
                                          </p:spTgt>
                                        </p:tgtEl>
                                        <p:attrNameLst>
                                          <p:attrName>style.visibility</p:attrName>
                                        </p:attrNameLst>
                                      </p:cBhvr>
                                      <p:to>
                                        <p:strVal val="visible"/>
                                      </p:to>
                                    </p:set>
                                    <p:animEffect transition="in" filter="fade">
                                      <p:cBhvr>
                                        <p:cTn id="7" dur="500"/>
                                        <p:tgtEl>
                                          <p:spTgt spid="9052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05218">
                                            <p:txEl>
                                              <p:pRg st="1" end="1"/>
                                            </p:txEl>
                                          </p:spTgt>
                                        </p:tgtEl>
                                        <p:attrNameLst>
                                          <p:attrName>style.visibility</p:attrName>
                                        </p:attrNameLst>
                                      </p:cBhvr>
                                      <p:to>
                                        <p:strVal val="visible"/>
                                      </p:to>
                                    </p:set>
                                    <p:animEffect transition="in" filter="fade">
                                      <p:cBhvr>
                                        <p:cTn id="10" dur="500"/>
                                        <p:tgtEl>
                                          <p:spTgt spid="90521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05218">
                                            <p:txEl>
                                              <p:pRg st="2" end="2"/>
                                            </p:txEl>
                                          </p:spTgt>
                                        </p:tgtEl>
                                        <p:attrNameLst>
                                          <p:attrName>style.visibility</p:attrName>
                                        </p:attrNameLst>
                                      </p:cBhvr>
                                      <p:to>
                                        <p:strVal val="visible"/>
                                      </p:to>
                                    </p:set>
                                    <p:animEffect transition="in" filter="fade">
                                      <p:cBhvr>
                                        <p:cTn id="13" dur="500"/>
                                        <p:tgtEl>
                                          <p:spTgt spid="90521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wipe(left)">
                                      <p:cBhvr>
                                        <p:cTn id="23" dur="500"/>
                                        <p:tgtEl>
                                          <p:spTgt spid="5">
                                            <p:txEl>
                                              <p:pRg st="1" end="1"/>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211971"/>
                                        </p:tgtEl>
                                        <p:attrNameLst>
                                          <p:attrName>style.visibility</p:attrName>
                                        </p:attrNameLst>
                                      </p:cBhvr>
                                      <p:to>
                                        <p:strVal val="visible"/>
                                      </p:to>
                                    </p:set>
                                    <p:animEffect transition="in" filter="fade">
                                      <p:cBhvr>
                                        <p:cTn id="27" dur="500"/>
                                        <p:tgtEl>
                                          <p:spTgt spid="211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6149d8ed2ecc4727f475dec732eb5afdad2fe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bwMode="auto">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a:spPr>
      <a:bodyPr/>
      <a:lstStyle/>
      <a:style>
        <a:lnRef idx="3">
          <a:schemeClr val="accent4"/>
        </a:lnRef>
        <a:fillRef idx="0">
          <a:schemeClr val="accent4"/>
        </a:fillRef>
        <a:effectRef idx="2">
          <a:schemeClr val="accent4"/>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uestc</Template>
  <TotalTime>10800</TotalTime>
  <Words>16000</Words>
  <Application>Microsoft Office PowerPoint</Application>
  <PresentationFormat>全屏显示(4:3)</PresentationFormat>
  <Paragraphs>2712</Paragraphs>
  <Slides>149</Slides>
  <Notes>98</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149</vt:i4>
      </vt:variant>
    </vt:vector>
  </HeadingPairs>
  <TitlesOfParts>
    <vt:vector size="170" baseType="lpstr">
      <vt:lpstr>Arial Unicode MS</vt:lpstr>
      <vt:lpstr>ËÎÌå</vt:lpstr>
      <vt:lpstr>仿宋</vt:lpstr>
      <vt:lpstr>华文琥珀</vt:lpstr>
      <vt:lpstr>华文楷体</vt:lpstr>
      <vt:lpstr>楷体_GB2312</vt:lpstr>
      <vt:lpstr>隶书</vt:lpstr>
      <vt:lpstr>宋体</vt:lpstr>
      <vt:lpstr>微软雅黑</vt:lpstr>
      <vt:lpstr>Arial</vt:lpstr>
      <vt:lpstr>Calibri</vt:lpstr>
      <vt:lpstr>Courier New</vt:lpstr>
      <vt:lpstr>Georgia</vt:lpstr>
      <vt:lpstr>Symbol</vt:lpstr>
      <vt:lpstr>Times New Roman</vt:lpstr>
      <vt:lpstr>Verdana</vt:lpstr>
      <vt:lpstr>Wingdings</vt:lpstr>
      <vt:lpstr>Office 主题</vt:lpstr>
      <vt:lpstr>Visio</vt:lpstr>
      <vt:lpstr>Equation</vt:lpstr>
      <vt:lpstr>公式</vt:lpstr>
      <vt:lpstr>PowerPoint 演示文稿</vt:lpstr>
      <vt:lpstr>第8章 图</vt:lpstr>
      <vt:lpstr>第8章 内容提要</vt:lpstr>
      <vt:lpstr>本章导读</vt:lpstr>
      <vt:lpstr>1.  图的定义</vt:lpstr>
      <vt:lpstr>图（Graph）的定义</vt:lpstr>
      <vt:lpstr>图的分类</vt:lpstr>
      <vt:lpstr>图的分类</vt:lpstr>
      <vt:lpstr>PowerPoint 演示文稿</vt:lpstr>
      <vt:lpstr>图的定义</vt:lpstr>
      <vt:lpstr>PowerPoint 演示文稿</vt:lpstr>
      <vt:lpstr>PowerPoint 演示文稿</vt:lpstr>
      <vt:lpstr>图的定义：路径（Path）</vt:lpstr>
      <vt:lpstr>图的定义：子图</vt:lpstr>
      <vt:lpstr>图的定义：连通图</vt:lpstr>
      <vt:lpstr>图的定义：生成树（Spanning Tree）</vt:lpstr>
      <vt:lpstr>图的定义：强连通图</vt:lpstr>
      <vt:lpstr>PowerPoint 演示文稿</vt:lpstr>
      <vt:lpstr>图的定义：生成森林</vt:lpstr>
      <vt:lpstr>图的抽象数据类型</vt:lpstr>
      <vt:lpstr>图的抽象数据类型</vt:lpstr>
      <vt:lpstr>2.  图的储存方式</vt:lpstr>
      <vt:lpstr>图的存储方式</vt:lpstr>
      <vt:lpstr>图的顺序存储方式</vt:lpstr>
      <vt:lpstr>图的顺序存储方式</vt:lpstr>
      <vt:lpstr>PowerPoint 演示文稿</vt:lpstr>
      <vt:lpstr>图的顺序存储结构</vt:lpstr>
      <vt:lpstr>示例：利用数组表示法创建无向图</vt:lpstr>
      <vt:lpstr>图的链式存储结构：邻接表</vt:lpstr>
      <vt:lpstr>无向图的邻接表表示法</vt:lpstr>
      <vt:lpstr>有向图的邻接表表示法</vt:lpstr>
      <vt:lpstr>有向图邻接表的数据结构</vt:lpstr>
      <vt:lpstr>有向图邻接表的数据结构</vt:lpstr>
      <vt:lpstr>建立有向图的邻接表</vt:lpstr>
      <vt:lpstr>有向图的逆邻接表表示法</vt:lpstr>
      <vt:lpstr>图的链式存储结构：十字链表</vt:lpstr>
      <vt:lpstr>图的链式存储结构 ：十字链表</vt:lpstr>
      <vt:lpstr>图的链式存储结构：十字链表</vt:lpstr>
      <vt:lpstr>图的链式存储结构 ：十字链表</vt:lpstr>
      <vt:lpstr>图的链式存储结构 ：十字链表</vt:lpstr>
      <vt:lpstr>有向图十字链表的数据结构</vt:lpstr>
      <vt:lpstr>有向图十字链表的数据结构</vt:lpstr>
      <vt:lpstr>建立有向图的十字链表</vt:lpstr>
      <vt:lpstr>图的链式存储结构：邻接多重表</vt:lpstr>
      <vt:lpstr>图的链式存储结构：邻接多重表</vt:lpstr>
      <vt:lpstr>图的链式存储结构：邻接多重表</vt:lpstr>
      <vt:lpstr>无向图邻接多重表的数据结构</vt:lpstr>
      <vt:lpstr>无向图邻接多重表的数据结构</vt:lpstr>
      <vt:lpstr>3.  图的遍历</vt:lpstr>
      <vt:lpstr>图的遍历</vt:lpstr>
      <vt:lpstr>图的深度优先遍历</vt:lpstr>
      <vt:lpstr>深度优先搜索算法</vt:lpstr>
      <vt:lpstr>PowerPoint 演示文稿</vt:lpstr>
      <vt:lpstr>PowerPoint 演示文稿</vt:lpstr>
      <vt:lpstr>图的深度优先搜索算法（Depth-First-Search)</vt:lpstr>
      <vt:lpstr>图的深度优先遍历算法</vt:lpstr>
      <vt:lpstr>有向图邻接表的数据结构</vt:lpstr>
      <vt:lpstr>从顶点 vi 出发深度优先搜索图G</vt:lpstr>
      <vt:lpstr>回顾：图的顺序存储方式</vt:lpstr>
      <vt:lpstr>从顶点 vi 出发深度优先搜索图G</vt:lpstr>
      <vt:lpstr>图的广度优先遍历</vt:lpstr>
      <vt:lpstr>PowerPoint 演示文稿</vt:lpstr>
      <vt:lpstr>回顾：有向图邻接表的数据结构</vt:lpstr>
      <vt:lpstr>广度优先搜索算法（邻接表）</vt:lpstr>
      <vt:lpstr>回顾：图的顺序存储方式</vt:lpstr>
      <vt:lpstr>广度优先搜索算法（邻接矩阵）</vt:lpstr>
      <vt:lpstr>4.  最小生成树</vt:lpstr>
      <vt:lpstr>最小生成树</vt:lpstr>
      <vt:lpstr>最小生成树</vt:lpstr>
      <vt:lpstr>最小生成树性质</vt:lpstr>
      <vt:lpstr>PowerPoint 演示文稿</vt:lpstr>
      <vt:lpstr>Prim算法</vt:lpstr>
      <vt:lpstr>Prim算法流程</vt:lpstr>
      <vt:lpstr>PowerPoint 演示文稿</vt:lpstr>
      <vt:lpstr>PowerPoint 演示文稿</vt:lpstr>
      <vt:lpstr>Prim算法的设计与实现</vt:lpstr>
      <vt:lpstr>Prim算法的设计与实现</vt:lpstr>
      <vt:lpstr>Prim算法的设计与实现</vt:lpstr>
      <vt:lpstr>PowerPoint 演示文稿</vt:lpstr>
      <vt:lpstr>PowerPoint 演示文稿</vt:lpstr>
      <vt:lpstr>PowerPoint 演示文稿</vt:lpstr>
      <vt:lpstr>PowerPoint 演示文稿</vt:lpstr>
      <vt:lpstr>PowerPoint 演示文稿</vt:lpstr>
      <vt:lpstr>Kruskal算法</vt:lpstr>
      <vt:lpstr>PowerPoint 演示文稿</vt:lpstr>
      <vt:lpstr>PowerPoint 演示文稿</vt:lpstr>
      <vt:lpstr>PowerPoint 演示文稿</vt:lpstr>
      <vt:lpstr>Kruskal算法的数据结构设计</vt:lpstr>
      <vt:lpstr>Kruskal算法的详细设计</vt:lpstr>
      <vt:lpstr>Kruskal算法的数据结构设计</vt:lpstr>
      <vt:lpstr>PowerPoint 演示文稿</vt:lpstr>
      <vt:lpstr>Kruskal算法</vt:lpstr>
      <vt:lpstr>普里姆和克鲁斯卡尔最小生成树算法比较</vt:lpstr>
      <vt:lpstr>5. 最短路径</vt:lpstr>
      <vt:lpstr>最短路径（Shortest Paths）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Dijkstra算法的存储结构</vt:lpstr>
      <vt:lpstr>Dijkstra算法</vt:lpstr>
      <vt:lpstr>Dijkstra算法</vt:lpstr>
      <vt:lpstr>单源最短路径</vt:lpstr>
      <vt:lpstr>求每一对顶点之间的最短路径：Floyd算法</vt:lpstr>
      <vt:lpstr>PowerPoint 演示文稿</vt:lpstr>
      <vt:lpstr>Floyd算法流程</vt:lpstr>
      <vt:lpstr>PowerPoint 演示文稿</vt:lpstr>
      <vt:lpstr>6. 有向无环图的应用</vt:lpstr>
      <vt:lpstr>有向无环图的应用</vt:lpstr>
      <vt:lpstr>拓扑排序</vt:lpstr>
      <vt:lpstr>拓扑排序</vt:lpstr>
      <vt:lpstr>有向无环图的应用</vt:lpstr>
      <vt:lpstr>拓扑排序（topological sort）</vt:lpstr>
      <vt:lpstr>PowerPoint 演示文稿</vt:lpstr>
      <vt:lpstr>AOV网（Activity On Vertex Network）</vt:lpstr>
      <vt:lpstr>PowerPoint 演示文稿</vt:lpstr>
      <vt:lpstr>PowerPoint 演示文稿</vt:lpstr>
      <vt:lpstr>PowerPoint 演示文稿</vt:lpstr>
      <vt:lpstr>AOV网的拓扑排序算法流程</vt:lpstr>
      <vt:lpstr>PowerPoint 演示文稿</vt:lpstr>
      <vt:lpstr>AOV网的拓扑排序算法：数据结构设计</vt:lpstr>
      <vt:lpstr>AOV网的拓扑排序算法：数据结构设计</vt:lpstr>
      <vt:lpstr>PowerPoint 演示文稿</vt:lpstr>
      <vt:lpstr>AOV网的拓扑排序算法流程</vt:lpstr>
      <vt:lpstr>拓扑排序算法描述</vt:lpstr>
      <vt:lpstr>PowerPoint 演示文稿</vt:lpstr>
      <vt:lpstr>PowerPoint 演示文稿</vt:lpstr>
      <vt:lpstr>PowerPoint 演示文稿</vt:lpstr>
      <vt:lpstr>PowerPoint 演示文稿</vt:lpstr>
      <vt:lpstr>关键路径</vt:lpstr>
      <vt:lpstr>关键路径</vt:lpstr>
      <vt:lpstr>关键路径</vt:lpstr>
      <vt:lpstr>关键路径的相关术语</vt:lpstr>
      <vt:lpstr>关键路径</vt:lpstr>
      <vt:lpstr>关键路径算法设计</vt:lpstr>
      <vt:lpstr>关键路径算法设计</vt:lpstr>
      <vt:lpstr>关键路径算法设计</vt:lpstr>
      <vt:lpstr>关键路径算法设计</vt:lpstr>
      <vt:lpstr>PowerPoint 演示文稿</vt:lpstr>
      <vt:lpstr>PowerPoint 演示文稿</vt:lpstr>
      <vt:lpstr>PowerPoint 演示文稿</vt:lpstr>
      <vt:lpstr>关键路径小结</vt:lpstr>
      <vt:lpstr>关键路径小结</vt:lpstr>
      <vt:lpstr>关键路径算法小结</vt:lpstr>
      <vt:lpstr>PowerPoint 演示文稿</vt:lpstr>
    </vt:vector>
  </TitlesOfParts>
  <Company>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 辅导</dc:title>
  <dc:creator>清华大学</dc:creator>
  <cp:lastModifiedBy>TOMMY</cp:lastModifiedBy>
  <cp:revision>291</cp:revision>
  <cp:lastPrinted>1601-01-01T00:00:00Z</cp:lastPrinted>
  <dcterms:created xsi:type="dcterms:W3CDTF">2009-06-26T00:04:30Z</dcterms:created>
  <dcterms:modified xsi:type="dcterms:W3CDTF">2019-06-24T11:45:18Z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