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459" r:id="rId3"/>
    <p:sldId id="291" r:id="rId4"/>
    <p:sldId id="279" r:id="rId5"/>
    <p:sldId id="303" r:id="rId6"/>
    <p:sldId id="281" r:id="rId7"/>
    <p:sldId id="287" r:id="rId8"/>
    <p:sldId id="288" r:id="rId9"/>
    <p:sldId id="296" r:id="rId10"/>
    <p:sldId id="297" r:id="rId11"/>
    <p:sldId id="301" r:id="rId12"/>
    <p:sldId id="298" r:id="rId13"/>
    <p:sldId id="300" r:id="rId14"/>
    <p:sldId id="299" r:id="rId15"/>
    <p:sldId id="302" r:id="rId16"/>
    <p:sldId id="454" r:id="rId17"/>
  </p:sldIdLst>
  <p:sldSz cx="12192000" cy="6858000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F1FF"/>
    <a:srgbClr val="EA6103"/>
    <a:srgbClr val="F77427"/>
    <a:srgbClr val="67BFBB"/>
    <a:srgbClr val="F46D92"/>
    <a:srgbClr val="ED5684"/>
    <a:srgbClr val="FF0000"/>
    <a:srgbClr val="9900FF"/>
    <a:srgbClr val="FFFF66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3963" autoAdjust="0"/>
  </p:normalViewPr>
  <p:slideViewPr>
    <p:cSldViewPr>
      <p:cViewPr varScale="1">
        <p:scale>
          <a:sx n="67" d="100"/>
          <a:sy n="67" d="100"/>
        </p:scale>
        <p:origin x="70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4BDFDF6-23AF-4771-B398-A5CE83EB8861}" type="datetimeFigureOut">
              <a:rPr lang="zh-CN" altLang="en-US"/>
              <a:pPr>
                <a:defRPr/>
              </a:pPr>
              <a:t>2020/10/24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14E5ACC-3654-4AF7-BDF2-13E15D7128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858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FDD3ABD-0D02-4A67-BED1-B1AE831C76EA}" type="datetimeFigureOut">
              <a:rPr lang="zh-CN" altLang="en-US"/>
              <a:pPr>
                <a:defRPr/>
              </a:pPr>
              <a:t>2020/10/24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70C56A9-9271-4EA5-B191-3929970892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432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286000" y="514350"/>
            <a:ext cx="4572000" cy="2571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6985A0D-E1CB-44D6-8127-6B71041CF3C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499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297AE-08EE-4CD8-8863-5659B83386EE}" type="datetime1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42471-A78E-476E-B1F1-980D6BBB2A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15745"/>
            <a:ext cx="3737950" cy="9745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6C0AD-D25F-4DA0-8784-6A6A9F7635FC}" type="datetime1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2E28E-3BC8-4B30-9C2E-04144565D1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E46B8-7EA7-4F1C-91FD-B5AE1BA59590}" type="datetime1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3C9B1-FA79-4E4D-8024-300DA8D8E5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981075"/>
            <a:ext cx="12192000" cy="0"/>
          </a:xfrm>
          <a:prstGeom prst="line">
            <a:avLst/>
          </a:prstGeom>
          <a:ln w="60325" cmpd="sng">
            <a:solidFill>
              <a:schemeClr val="tx2">
                <a:lumMod val="40000"/>
                <a:lumOff val="60000"/>
                <a:alpha val="7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371" y="77787"/>
            <a:ext cx="10081120" cy="88423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31371" y="1844824"/>
            <a:ext cx="11233248" cy="4034483"/>
          </a:xfrm>
        </p:spPr>
        <p:txBody>
          <a:bodyPr/>
          <a:lstStyle>
            <a:lvl1pPr marL="342900" indent="-342900" algn="just">
              <a:lnSpc>
                <a:spcPct val="120000"/>
              </a:lnSpc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20000"/>
              </a:lnSpc>
              <a:buFont typeface="Wingdings" panose="05000000000000000000" pitchFamily="2" charset="2"/>
              <a:buChar char="Ø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20000"/>
              </a:lnSpc>
              <a:buFont typeface="Wingdings" panose="05000000000000000000" pitchFamily="2" charset="2"/>
              <a:buChar char="u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just">
              <a:lnSpc>
                <a:spcPct val="120000"/>
              </a:lnSpc>
              <a:defRPr sz="1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just">
              <a:lnSpc>
                <a:spcPct val="120000"/>
              </a:lnSpc>
              <a:defRPr sz="1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AA299-12B2-4FF5-B5A5-65D60DA6EE34}" type="datetime1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70" y="5949281"/>
            <a:ext cx="2885910" cy="7531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28343"/>
            <a:ext cx="965600" cy="9269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173163"/>
            <a:ext cx="4762500" cy="34671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2400" b="0" cap="all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ctr"/>
          <a:lstStyle>
            <a:lvl1pPr marL="0" indent="0" algn="ctr">
              <a:buNone/>
              <a:defRPr sz="54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A2E6E-0BC7-4AE7-BFA9-520AEEF4EF89}" type="datetime1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7F0C1-0D21-466A-97AC-0783BCE654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1C9E8-9B71-4EAD-A40D-11BCC931692B}" type="datetime1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BA504-004A-4EF5-A234-70746AB405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94F0E-0A92-4B60-AE67-DF7F5D78255E}" type="datetime1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4967C-5746-4629-8935-A4629F8879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E5198-1B37-4E6B-8757-DD9CF91CDE39}" type="datetime1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46A60-27A6-410D-8C93-740DD74392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9BE63-E35F-4248-AEFF-3720A643FC9A}" type="datetime1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D06E6-296E-4EBB-AAEA-6FF948259F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32695-E19F-4B47-846A-123FC649402B}" type="datetime1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991A1-CD40-47DF-BCC4-D865F8EC45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E24BB-F929-4195-A2FD-250A1C8BAA83}" type="datetime1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CBA0E-96E4-4933-B09B-89C3AE784E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5A3147F-BDCE-4956-8E7A-DD3DA7C64001}" type="datetime1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25981E9-2786-413F-9994-88F45A0D5D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副标题 2"/>
          <p:cNvSpPr>
            <a:spLocks noGrp="1"/>
          </p:cNvSpPr>
          <p:nvPr>
            <p:ph type="subTitle" idx="1"/>
          </p:nvPr>
        </p:nvSpPr>
        <p:spPr>
          <a:xfrm>
            <a:off x="3003451" y="4293096"/>
            <a:ext cx="6400800" cy="170711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赵洋 副教授</a:t>
            </a:r>
            <a:endParaRPr lang="en-US" altLang="zh-CN" dirty="0">
              <a:solidFill>
                <a:srgbClr val="00206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电子科技大学 信息与软件工程学院</a:t>
            </a:r>
            <a:endParaRPr lang="en-US" altLang="zh-CN" dirty="0">
              <a:solidFill>
                <a:srgbClr val="00206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847528" y="1268760"/>
            <a:ext cx="8712646" cy="2447726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7200" b="1" spc="1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网络安全技术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871864" y="6292092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/>
      <p:bldP spid="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9A167-CDA7-4FA6-AAF1-83A262B7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实验二 缓冲区溢出实验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64D040-C891-496C-9DAA-588704AD1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1" y="1628800"/>
            <a:ext cx="11233248" cy="4178499"/>
          </a:xfrm>
        </p:spPr>
        <p:txBody>
          <a:bodyPr>
            <a:normAutofit fontScale="55000" lnSpcReduction="20000"/>
          </a:bodyPr>
          <a:lstStyle/>
          <a:p>
            <a:pPr marL="457200" lvl="1" indent="0">
              <a:buNone/>
              <a:defRPr/>
            </a:pPr>
            <a:r>
              <a:rPr lang="zh-CN" altLang="en-US" sz="2000" dirty="0"/>
              <a:t>试自己编写一个缓冲区溢出的程序，通过溢出覆盖返回地址，从而跳转到一个指定的程序。运行结果截图。</a:t>
            </a:r>
            <a:endParaRPr lang="en-US" altLang="zh-CN" sz="2000" dirty="0"/>
          </a:p>
          <a:p>
            <a:pPr marL="457200" lvl="1" indent="0"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参考代码：</a:t>
            </a:r>
          </a:p>
          <a:p>
            <a:pPr marL="457200" lvl="1" indent="0"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#include &lt;</a:t>
            </a:r>
            <a:r>
              <a:rPr lang="en-US" altLang="zh-CN" sz="2000" dirty="0" err="1">
                <a:solidFill>
                  <a:schemeClr val="tx1"/>
                </a:solidFill>
              </a:rPr>
              <a:t>stdio.h</a:t>
            </a:r>
            <a:r>
              <a:rPr lang="en-US" altLang="zh-CN" sz="2000" dirty="0">
                <a:solidFill>
                  <a:schemeClr val="tx1"/>
                </a:solidFill>
              </a:rPr>
              <a:t>&gt;</a:t>
            </a:r>
          </a:p>
          <a:p>
            <a:pPr marL="457200" lvl="1" indent="0"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#include &lt;</a:t>
            </a:r>
            <a:r>
              <a:rPr lang="en-US" altLang="zh-CN" sz="2000" dirty="0" err="1">
                <a:solidFill>
                  <a:schemeClr val="tx1"/>
                </a:solidFill>
              </a:rPr>
              <a:t>stdlib.h</a:t>
            </a:r>
            <a:r>
              <a:rPr lang="en-US" altLang="zh-CN" sz="2000" dirty="0">
                <a:solidFill>
                  <a:schemeClr val="tx1"/>
                </a:solidFill>
              </a:rPr>
              <a:t>&gt;</a:t>
            </a:r>
          </a:p>
          <a:p>
            <a:pPr marL="457200" lvl="1" indent="0">
              <a:buNone/>
              <a:defRPr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457200" lvl="1" indent="0"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void </a:t>
            </a:r>
            <a:r>
              <a:rPr lang="en-US" altLang="zh-CN" sz="2000" dirty="0" err="1">
                <a:solidFill>
                  <a:schemeClr val="tx1"/>
                </a:solidFill>
              </a:rPr>
              <a:t>why_here</a:t>
            </a:r>
            <a:r>
              <a:rPr lang="en-US" altLang="zh-CN" sz="2000" dirty="0">
                <a:solidFill>
                  <a:schemeClr val="tx1"/>
                </a:solidFill>
              </a:rPr>
              <a:t>(void) </a:t>
            </a:r>
          </a:p>
          <a:p>
            <a:pPr marL="457200" lvl="1" indent="0"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{</a:t>
            </a:r>
          </a:p>
          <a:p>
            <a:pPr marL="457200" lvl="1" indent="0"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</a:rPr>
              <a:t>printf</a:t>
            </a:r>
            <a:r>
              <a:rPr lang="en-US" altLang="zh-CN" sz="2000" dirty="0">
                <a:solidFill>
                  <a:schemeClr val="tx1"/>
                </a:solidFill>
              </a:rPr>
              <a:t>("why u here !n\n");</a:t>
            </a:r>
          </a:p>
          <a:p>
            <a:pPr marL="457200" lvl="1" indent="0"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</a:rPr>
              <a:t>printf</a:t>
            </a:r>
            <a:r>
              <a:rPr lang="en-US" altLang="zh-CN" sz="2000" dirty="0">
                <a:solidFill>
                  <a:schemeClr val="tx1"/>
                </a:solidFill>
              </a:rPr>
              <a:t>("you are </a:t>
            </a:r>
            <a:r>
              <a:rPr lang="en-US" altLang="zh-CN" sz="2000" dirty="0" err="1">
                <a:solidFill>
                  <a:schemeClr val="tx1"/>
                </a:solidFill>
              </a:rPr>
              <a:t>traped</a:t>
            </a:r>
            <a:r>
              <a:rPr lang="en-US" altLang="zh-CN" sz="2000" dirty="0">
                <a:solidFill>
                  <a:schemeClr val="tx1"/>
                </a:solidFill>
              </a:rPr>
              <a:t> here\n");</a:t>
            </a:r>
          </a:p>
          <a:p>
            <a:pPr marL="457200" lvl="1" indent="0"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  system("pause");</a:t>
            </a:r>
          </a:p>
          <a:p>
            <a:pPr marL="457200" lvl="1" indent="0"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  _exit(0);</a:t>
            </a:r>
          </a:p>
          <a:p>
            <a:pPr marL="457200" lvl="1" indent="0"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 }</a:t>
            </a:r>
          </a:p>
          <a:p>
            <a:pPr marL="457200" lvl="1" indent="0">
              <a:buNone/>
              <a:defRPr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457200" lvl="1" indent="0"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main(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</a:rPr>
              <a:t>argc,char</a:t>
            </a:r>
            <a:r>
              <a:rPr lang="en-US" altLang="zh-CN" sz="2000" dirty="0">
                <a:solidFill>
                  <a:schemeClr val="tx1"/>
                </a:solidFill>
              </a:rPr>
              <a:t> * </a:t>
            </a:r>
            <a:r>
              <a:rPr lang="en-US" altLang="zh-CN" sz="2000" dirty="0" err="1">
                <a:solidFill>
                  <a:schemeClr val="tx1"/>
                </a:solidFill>
              </a:rPr>
              <a:t>argv</a:t>
            </a:r>
            <a:r>
              <a:rPr lang="en-US" altLang="zh-CN" sz="2000" dirty="0">
                <a:solidFill>
                  <a:schemeClr val="tx1"/>
                </a:solidFill>
              </a:rPr>
              <a:t>[])</a:t>
            </a:r>
          </a:p>
          <a:p>
            <a:pPr marL="457200" lvl="1" indent="0"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{</a:t>
            </a:r>
          </a:p>
          <a:p>
            <a:pPr marL="457200" lvl="1" indent="0"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buff[1];</a:t>
            </a:r>
          </a:p>
          <a:p>
            <a:pPr marL="457200" lvl="1" indent="0"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 buff[2] = (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000" dirty="0" err="1">
                <a:solidFill>
                  <a:schemeClr val="tx1"/>
                </a:solidFill>
              </a:rPr>
              <a:t>why_here</a:t>
            </a:r>
            <a:r>
              <a:rPr lang="en-US" altLang="zh-CN" sz="2000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  system("pause");</a:t>
            </a:r>
          </a:p>
          <a:p>
            <a:pPr marL="457200" lvl="1" indent="0"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 return 0;</a:t>
            </a:r>
          </a:p>
          <a:p>
            <a:pPr marL="457200" lvl="1" indent="0"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  }</a:t>
            </a:r>
          </a:p>
          <a:p>
            <a:pPr marL="457200" lvl="1" indent="0">
              <a:buNone/>
              <a:defRPr/>
            </a:pPr>
            <a:endParaRPr lang="en-US" altLang="zh-CN" sz="2000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marL="914400" lvl="1" indent="-457200">
              <a:buFont typeface="+mj-lt"/>
              <a:buAutoNum type="arabicPeriod" startAt="12"/>
              <a:defRPr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DFE2D0-7C44-4054-8BA2-20B8914F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28C5E0-D977-4DFE-8778-DB6D9E53D6CA}" type="datetime1">
              <a:rPr lang="zh-CN" altLang="en-US" smtClean="0"/>
              <a:pPr>
                <a:defRPr/>
              </a:pPr>
              <a:t>2020/10/24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50C3D6-DB1D-40C8-B4FD-F9BA5DED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网络安全技术 信软学院本科教学课件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3F238D-E4A7-4E9F-9345-CDD23B52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共 </a:t>
            </a:r>
            <a:r>
              <a:rPr lang="en-US" altLang="zh-CN"/>
              <a:t>42 </a:t>
            </a:r>
            <a:r>
              <a:rPr lang="zh-CN" altLang="en-US"/>
              <a:t>页</a:t>
            </a:r>
            <a:r>
              <a:rPr lang="en-US" altLang="zh-CN"/>
              <a:t>/</a:t>
            </a:r>
            <a:r>
              <a:rPr lang="zh-CN" altLang="en-US"/>
              <a:t>第</a:t>
            </a:r>
            <a:fld id="{11AD3AE3-4BAE-4F29-9F63-1741762AF9FC}" type="slidenum">
              <a:rPr lang="zh-CN" altLang="en-US" smtClean="0"/>
              <a:pPr>
                <a:defRPr/>
              </a:pPr>
              <a:t>10</a:t>
            </a:fld>
            <a:r>
              <a:rPr lang="zh-CN" altLang="en-US"/>
              <a:t>页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4AEEB-92A9-4B9F-9A5D-B1478F5B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选做</a:t>
            </a:r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6DE1FACA-1EA5-4306-A5DB-4969CFC69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400">
                <a:solidFill>
                  <a:srgbClr val="002060"/>
                </a:solidFill>
              </a:rPr>
              <a:t>试自己编写一个缓冲区溢出的程序，通过溢出覆盖返回地址和植入</a:t>
            </a:r>
            <a:r>
              <a:rPr lang="en-US" altLang="zh-CN" sz="2400">
                <a:solidFill>
                  <a:srgbClr val="002060"/>
                </a:solidFill>
              </a:rPr>
              <a:t>Shellcode</a:t>
            </a:r>
            <a:r>
              <a:rPr lang="zh-CN" altLang="en-US" sz="2400">
                <a:solidFill>
                  <a:srgbClr val="002060"/>
                </a:solidFill>
              </a:rPr>
              <a:t>，从而跳转到</a:t>
            </a:r>
            <a:r>
              <a:rPr lang="en-US" altLang="zh-CN" sz="2400">
                <a:solidFill>
                  <a:srgbClr val="002060"/>
                </a:solidFill>
              </a:rPr>
              <a:t>Shellcode</a:t>
            </a:r>
            <a:r>
              <a:rPr lang="zh-CN" altLang="en-US" sz="2400">
                <a:solidFill>
                  <a:srgbClr val="002060"/>
                </a:solidFill>
              </a:rPr>
              <a:t>执行，给出源码和运行结果截图。（附加题）</a:t>
            </a:r>
            <a:endParaRPr lang="en-US" altLang="zh-CN" sz="2400">
              <a:solidFill>
                <a:srgbClr val="002060"/>
              </a:solidFill>
            </a:endParaRPr>
          </a:p>
          <a:p>
            <a:pPr algn="just"/>
            <a:r>
              <a:rPr lang="zh-CN" altLang="en-US" sz="2400">
                <a:solidFill>
                  <a:srgbClr val="002060"/>
                </a:solidFill>
              </a:rPr>
              <a:t>提示：</a:t>
            </a:r>
            <a:r>
              <a:rPr lang="en-US" altLang="zh-CN" sz="2400">
                <a:solidFill>
                  <a:srgbClr val="002060"/>
                </a:solidFill>
              </a:rPr>
              <a:t>Shellcode</a:t>
            </a:r>
            <a:r>
              <a:rPr lang="zh-CN" altLang="en-US" sz="2400">
                <a:solidFill>
                  <a:srgbClr val="002060"/>
                </a:solidFill>
              </a:rPr>
              <a:t>生成可以参考课件中的介绍。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EA016-D841-4FC8-9335-9692605D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C88613-5F4B-4044-857A-FA96BEA803EE}" type="datetime1">
              <a:rPr lang="zh-CN" altLang="en-US" smtClean="0"/>
              <a:pPr>
                <a:defRPr/>
              </a:pPr>
              <a:t>2020/10/24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59B29-DDCF-4C73-96BF-865DEB26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网络安全技术 信软学院本科教学课件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2CB630-E9FD-48C9-8D2B-2F47868F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共 </a:t>
            </a:r>
            <a:r>
              <a:rPr lang="en-US" altLang="zh-CN"/>
              <a:t>42 </a:t>
            </a:r>
            <a:r>
              <a:rPr lang="zh-CN" altLang="en-US"/>
              <a:t>页</a:t>
            </a:r>
            <a:r>
              <a:rPr lang="en-US" altLang="zh-CN"/>
              <a:t>/</a:t>
            </a:r>
            <a:r>
              <a:rPr lang="zh-CN" altLang="en-US"/>
              <a:t>第</a:t>
            </a:r>
            <a:fld id="{66BD5AAC-FB51-4BAF-B3CE-A831A5C4F4C7}" type="slidenum">
              <a:rPr lang="zh-CN" altLang="en-US" smtClean="0"/>
              <a:pPr>
                <a:defRPr/>
              </a:pPr>
              <a:t>11</a:t>
            </a:fld>
            <a:r>
              <a:rPr lang="zh-CN" altLang="en-US"/>
              <a:t>页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AD9BE-C247-4EB5-AB81-18EF3AB8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注意事项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6AE2D0-1F77-4247-BAC9-7A0D1D73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3E48A7-4CCB-4623-8785-01EA08D80404}" type="datetime1">
              <a:rPr lang="zh-CN" altLang="en-US" smtClean="0"/>
              <a:pPr>
                <a:defRPr/>
              </a:pPr>
              <a:t>2020/10/24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E0C7A1-167E-4622-84D1-8195C93D6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网络安全技术 信软学院本科教学课件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5E9C32-78E0-4AE6-AA9A-13FBBFB9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共 </a:t>
            </a:r>
            <a:r>
              <a:rPr lang="en-US" altLang="zh-CN"/>
              <a:t>42 </a:t>
            </a:r>
            <a:r>
              <a:rPr lang="zh-CN" altLang="en-US"/>
              <a:t>页</a:t>
            </a:r>
            <a:r>
              <a:rPr lang="en-US" altLang="zh-CN"/>
              <a:t>/</a:t>
            </a:r>
            <a:r>
              <a:rPr lang="zh-CN" altLang="en-US"/>
              <a:t>第</a:t>
            </a:r>
            <a:fld id="{FFB74372-7F20-4822-B9F9-62AC2099D764}" type="slidenum">
              <a:rPr lang="zh-CN" altLang="en-US" smtClean="0"/>
              <a:pPr>
                <a:defRPr/>
              </a:pPr>
              <a:t>12</a:t>
            </a:fld>
            <a:r>
              <a:rPr lang="zh-CN" altLang="en-US"/>
              <a:t>页</a:t>
            </a:r>
          </a:p>
        </p:txBody>
      </p:sp>
      <p:sp>
        <p:nvSpPr>
          <p:cNvPr id="29702" name="矩形 6">
            <a:extLst>
              <a:ext uri="{FF2B5EF4-FFF2-40B4-BE49-F238E27FC236}">
                <a16:creationId xmlns:a16="http://schemas.microsoft.com/office/drawing/2014/main" id="{8070A83C-30F9-4B3A-8E36-8C21559CC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587" y="1167733"/>
            <a:ext cx="91404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高版本的</a:t>
            </a:r>
            <a:r>
              <a:rPr lang="en-US" altLang="zh-CN" sz="1800" dirty="0">
                <a:solidFill>
                  <a:srgbClr val="FF0000"/>
                </a:solidFill>
              </a:rPr>
              <a:t>Visual Studio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会对代码进行缓冲区溢出的检测，无法达到预期的实验结果，所以在进入调试模式之前，请检查以下选项是否关闭！</a:t>
            </a:r>
            <a:endParaRPr lang="zh-CN" altLang="en-US" sz="1800" dirty="0"/>
          </a:p>
        </p:txBody>
      </p:sp>
      <p:pic>
        <p:nvPicPr>
          <p:cNvPr id="29703" name="图片 7">
            <a:extLst>
              <a:ext uri="{FF2B5EF4-FFF2-40B4-BE49-F238E27FC236}">
                <a16:creationId xmlns:a16="http://schemas.microsoft.com/office/drawing/2014/main" id="{F2AD9DB5-38D7-40E2-BAFC-46362EB91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1856024"/>
            <a:ext cx="4341814" cy="4500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DA9E8-8C71-4780-9BA4-F37527B1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注意事项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955695-5E31-4C89-BD83-4694B850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3E48A7-4CCB-4623-8785-01EA08D80404}" type="datetime1">
              <a:rPr lang="zh-CN" altLang="en-US" smtClean="0"/>
              <a:pPr>
                <a:defRPr/>
              </a:pPr>
              <a:t>2020/10/24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795ED-22A2-4485-854C-46961452D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网络安全技术 信软学院本科教学课件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62757-2616-47BA-9EFD-F827F8C6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共 </a:t>
            </a:r>
            <a:r>
              <a:rPr lang="en-US" altLang="zh-CN"/>
              <a:t>42 </a:t>
            </a:r>
            <a:r>
              <a:rPr lang="zh-CN" altLang="en-US"/>
              <a:t>页</a:t>
            </a:r>
            <a:r>
              <a:rPr lang="en-US" altLang="zh-CN"/>
              <a:t>/</a:t>
            </a:r>
            <a:r>
              <a:rPr lang="zh-CN" altLang="en-US"/>
              <a:t>第</a:t>
            </a:r>
            <a:fld id="{FA2F5203-132B-4A47-9364-6E144A750C87}" type="slidenum">
              <a:rPr lang="zh-CN" altLang="en-US" smtClean="0"/>
              <a:pPr>
                <a:defRPr/>
              </a:pPr>
              <a:t>13</a:t>
            </a:fld>
            <a:r>
              <a:rPr lang="zh-CN" altLang="en-US"/>
              <a:t>页</a:t>
            </a:r>
          </a:p>
        </p:txBody>
      </p:sp>
      <p:pic>
        <p:nvPicPr>
          <p:cNvPr id="30726" name="图片 6">
            <a:extLst>
              <a:ext uri="{FF2B5EF4-FFF2-40B4-BE49-F238E27FC236}">
                <a16:creationId xmlns:a16="http://schemas.microsoft.com/office/drawing/2014/main" id="{1965A9AA-4A64-4B04-984E-0403E6C58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1" y="1477963"/>
            <a:ext cx="6854825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568B6C7-72A7-4EDD-B582-C7F6BBB82128}"/>
              </a:ext>
            </a:extLst>
          </p:cNvPr>
          <p:cNvSpPr/>
          <p:nvPr/>
        </p:nvSpPr>
        <p:spPr>
          <a:xfrm>
            <a:off x="4341814" y="3546475"/>
            <a:ext cx="4219575" cy="1857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ADC7C-AE49-4EB4-8864-C2F120D8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注意事项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DE457-E155-4FF0-8A42-6F2CAD3E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3E48A7-4CCB-4623-8785-01EA08D80404}" type="datetime1">
              <a:rPr lang="zh-CN" altLang="en-US" smtClean="0"/>
              <a:pPr>
                <a:defRPr/>
              </a:pPr>
              <a:t>2020/10/24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B7F917-BE9D-4F59-922B-F7400ECFE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网络安全技术 信软学院本科教学课件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EC7BFC-1E91-4922-ABA5-3849A092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共 </a:t>
            </a:r>
            <a:r>
              <a:rPr lang="en-US" altLang="zh-CN"/>
              <a:t>42 </a:t>
            </a:r>
            <a:r>
              <a:rPr lang="zh-CN" altLang="en-US"/>
              <a:t>页</a:t>
            </a:r>
            <a:r>
              <a:rPr lang="en-US" altLang="zh-CN"/>
              <a:t>/</a:t>
            </a:r>
            <a:r>
              <a:rPr lang="zh-CN" altLang="en-US"/>
              <a:t>第</a:t>
            </a:r>
            <a:fld id="{955032A5-8449-474C-AFF8-20310F9DB997}" type="slidenum">
              <a:rPr lang="zh-CN" altLang="en-US" smtClean="0"/>
              <a:pPr>
                <a:defRPr/>
              </a:pPr>
              <a:t>14</a:t>
            </a:fld>
            <a:r>
              <a:rPr lang="zh-CN" altLang="en-US"/>
              <a:t>页</a:t>
            </a:r>
          </a:p>
        </p:txBody>
      </p:sp>
      <p:pic>
        <p:nvPicPr>
          <p:cNvPr id="31750" name="图片 6">
            <a:extLst>
              <a:ext uri="{FF2B5EF4-FFF2-40B4-BE49-F238E27FC236}">
                <a16:creationId xmlns:a16="http://schemas.microsoft.com/office/drawing/2014/main" id="{52CECC89-EE35-4C54-80DE-057322168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1" y="1663701"/>
            <a:ext cx="7053263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C0701-B067-45EA-A628-5A5A7D00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注意事项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02AD0-75B8-4E2E-AE99-81CEBB31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C88613-5F4B-4044-857A-FA96BEA803EE}" type="datetime1">
              <a:rPr lang="zh-CN" altLang="en-US" smtClean="0"/>
              <a:pPr>
                <a:defRPr/>
              </a:pPr>
              <a:t>2020/10/24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5C088-87C8-46FE-9727-63693621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网络安全技术 信软学院本科教学课件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062A10-D5CB-45D5-A59D-AECD526E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共 </a:t>
            </a:r>
            <a:r>
              <a:rPr lang="en-US" altLang="zh-CN"/>
              <a:t>42 </a:t>
            </a:r>
            <a:r>
              <a:rPr lang="zh-CN" altLang="en-US"/>
              <a:t>页</a:t>
            </a:r>
            <a:r>
              <a:rPr lang="en-US" altLang="zh-CN"/>
              <a:t>/</a:t>
            </a:r>
            <a:r>
              <a:rPr lang="zh-CN" altLang="en-US"/>
              <a:t>第</a:t>
            </a:r>
            <a:fld id="{CAB6125A-5404-4294-8386-022691F88D05}" type="slidenum">
              <a:rPr lang="zh-CN" altLang="en-US" smtClean="0"/>
              <a:pPr>
                <a:defRPr/>
              </a:pPr>
              <a:t>15</a:t>
            </a:fld>
            <a:r>
              <a:rPr lang="zh-CN" altLang="en-US"/>
              <a:t>页</a:t>
            </a:r>
          </a:p>
        </p:txBody>
      </p:sp>
      <p:pic>
        <p:nvPicPr>
          <p:cNvPr id="32774" name="图片 6">
            <a:extLst>
              <a:ext uri="{FF2B5EF4-FFF2-40B4-BE49-F238E27FC236}">
                <a16:creationId xmlns:a16="http://schemas.microsoft.com/office/drawing/2014/main" id="{95A5B16B-7DE7-4AE1-A777-CA41F3008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1" y="1143000"/>
            <a:ext cx="7464425" cy="497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6A154E5-06B8-45CF-9C7F-121072B8C91F}"/>
              </a:ext>
            </a:extLst>
          </p:cNvPr>
          <p:cNvSpPr/>
          <p:nvPr/>
        </p:nvSpPr>
        <p:spPr>
          <a:xfrm>
            <a:off x="4133851" y="2382838"/>
            <a:ext cx="5610225" cy="46196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结束语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511491" y="2564904"/>
            <a:ext cx="9001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感 谢 聆 听！</a:t>
            </a:r>
            <a:endParaRPr lang="en-US" altLang="zh-CN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en-US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zhaoyang@uestc.edu.cn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3392" y="5373216"/>
            <a:ext cx="11281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特别说明：</a:t>
            </a:r>
            <a:r>
              <a:rPr lang="en-US" altLang="zh-CN" sz="16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PPT</a:t>
            </a:r>
            <a:r>
              <a:rPr lang="zh-CN" altLang="en-US" sz="16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中所有来自于网络的图片和素材仅用于教学，并保证在未经原作者同意的情况下，不用于任何商业目的。</a:t>
            </a:r>
          </a:p>
        </p:txBody>
      </p:sp>
    </p:spTree>
    <p:extLst>
      <p:ext uri="{BB962C8B-B14F-4D97-AF65-F5344CB8AC3E}">
        <p14:creationId xmlns:p14="http://schemas.microsoft.com/office/powerpoint/2010/main" val="299001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实验二 缓冲区溢出实验</a:t>
            </a:r>
          </a:p>
        </p:txBody>
      </p:sp>
    </p:spTree>
    <p:extLst>
      <p:ext uri="{BB962C8B-B14F-4D97-AF65-F5344CB8AC3E}">
        <p14:creationId xmlns:p14="http://schemas.microsoft.com/office/powerpoint/2010/main" val="103687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0121F-68B8-4EF7-9821-004E6E2E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实验二 </a:t>
            </a:r>
            <a:r>
              <a:rPr lang="zh-CN" altLang="zh-CN" dirty="0"/>
              <a:t>缓冲区溢出实验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F7D25-0A38-483A-AB16-8883CC7E7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defRPr/>
            </a:pPr>
            <a:r>
              <a:rPr lang="en-US" altLang="zh-CN" dirty="0"/>
              <a:t>      </a:t>
            </a:r>
            <a:r>
              <a:rPr lang="zh-CN" altLang="zh-CN" dirty="0"/>
              <a:t>缓冲区溢出是一种非常普遍、非常危险的漏洞，在各种操作系统、应用软件中广泛存在。利用缓冲区溢出攻击，可以导致程序运行失败、系统宕机、重新启动等后果。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      </a:t>
            </a:r>
            <a:r>
              <a:rPr lang="zh-CN" altLang="zh-CN" dirty="0"/>
              <a:t>在当前网络与分布式系统安全中，被广泛利用的</a:t>
            </a:r>
            <a:r>
              <a:rPr lang="en-US" altLang="zh-CN" dirty="0"/>
              <a:t>50%</a:t>
            </a:r>
            <a:r>
              <a:rPr lang="zh-CN" altLang="zh-CN" dirty="0"/>
              <a:t>以上都是缓冲区溢出。而缓冲区溢出中，最为危险的是堆栈溢出，因为入侵者可以利用堆栈溢出，在函数返回时改变返回程序的地址，让其跳转到任意地址，带来的危害一种是程序崩溃导致拒绝服务，另外一种就是跳转并且执行一段恶意代码，比如得到</a:t>
            </a:r>
            <a:r>
              <a:rPr lang="en-US" altLang="zh-CN" dirty="0"/>
              <a:t>shell</a:t>
            </a:r>
            <a:r>
              <a:rPr lang="zh-CN" altLang="zh-CN" dirty="0"/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D1C25-C30B-4185-93C3-6F25CFED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28C5E0-D977-4DFE-8778-DB6D9E53D6CA}" type="datetime1">
              <a:rPr lang="zh-CN" altLang="en-US" smtClean="0"/>
              <a:pPr>
                <a:defRPr/>
              </a:pPr>
              <a:t>2020/10/24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BDA2D-D71C-4D12-9A24-8BB689C9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网络安全技术 信软学院本科教学课件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36D47A-FC5F-46A0-8AD1-F94F9928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共 </a:t>
            </a:r>
            <a:r>
              <a:rPr lang="en-US" altLang="zh-CN"/>
              <a:t>42 </a:t>
            </a:r>
            <a:r>
              <a:rPr lang="zh-CN" altLang="en-US"/>
              <a:t>页</a:t>
            </a:r>
            <a:r>
              <a:rPr lang="en-US" altLang="zh-CN"/>
              <a:t>/</a:t>
            </a:r>
            <a:r>
              <a:rPr lang="zh-CN" altLang="en-US"/>
              <a:t>第</a:t>
            </a:r>
            <a:fld id="{27B5D1C9-AE82-4B86-9B83-B732D6D8237C}" type="slidenum">
              <a:rPr lang="zh-CN" altLang="en-US" smtClean="0"/>
              <a:pPr>
                <a:defRPr/>
              </a:pPr>
              <a:t>3</a:t>
            </a:fld>
            <a:r>
              <a:rPr lang="zh-CN" altLang="en-US"/>
              <a:t>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76911-F9E6-4FB7-A0BD-252375EA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实验二 缓冲区溢出实验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7243DE-C625-4DFF-AAED-995D23D25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 Visual Studio</a:t>
            </a:r>
            <a:r>
              <a:rPr lang="zh-CN" altLang="en-US" dirty="0"/>
              <a:t>简介</a:t>
            </a:r>
            <a:endParaRPr lang="en-US" altLang="zh-CN" dirty="0"/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</a:rPr>
              <a:t>Visual Studio</a:t>
            </a:r>
            <a:r>
              <a:rPr lang="zh-CN" altLang="en-US" dirty="0">
                <a:solidFill>
                  <a:schemeClr val="tx1"/>
                </a:solidFill>
              </a:rPr>
              <a:t>（简称</a:t>
            </a:r>
            <a:r>
              <a:rPr lang="en-US" altLang="zh-CN" dirty="0">
                <a:solidFill>
                  <a:schemeClr val="tx1"/>
                </a:solidFill>
              </a:rPr>
              <a:t>VS</a:t>
            </a:r>
            <a:r>
              <a:rPr lang="zh-CN" altLang="en-US" dirty="0">
                <a:solidFill>
                  <a:schemeClr val="tx1"/>
                </a:solidFill>
              </a:rPr>
              <a:t>）是美国微软公司的开发工具包系列产品。</a:t>
            </a:r>
            <a:r>
              <a:rPr lang="en-US" altLang="zh-CN" dirty="0">
                <a:solidFill>
                  <a:schemeClr val="tx1"/>
                </a:solidFill>
              </a:rPr>
              <a:t>VS</a:t>
            </a:r>
            <a:r>
              <a:rPr lang="zh-CN" altLang="en-US" dirty="0">
                <a:solidFill>
                  <a:schemeClr val="tx1"/>
                </a:solidFill>
              </a:rPr>
              <a:t>是一个基本完整的开发工具集，它包括了整个软件生命周期中所需要的大部分工具，如</a:t>
            </a:r>
            <a:r>
              <a:rPr lang="en-US" altLang="zh-CN" dirty="0">
                <a:solidFill>
                  <a:schemeClr val="tx1"/>
                </a:solidFill>
              </a:rPr>
              <a:t>UML</a:t>
            </a:r>
            <a:r>
              <a:rPr lang="zh-CN" altLang="en-US" dirty="0">
                <a:solidFill>
                  <a:schemeClr val="tx1"/>
                </a:solidFill>
              </a:rPr>
              <a:t>工具、代码管控工具、集成开发环境</a:t>
            </a:r>
            <a:r>
              <a:rPr lang="en-US" altLang="zh-CN" dirty="0">
                <a:solidFill>
                  <a:schemeClr val="tx1"/>
                </a:solidFill>
              </a:rPr>
              <a:t>(IDE)</a:t>
            </a:r>
            <a:r>
              <a:rPr lang="zh-CN" altLang="en-US" dirty="0">
                <a:solidFill>
                  <a:schemeClr val="tx1"/>
                </a:solidFill>
              </a:rPr>
              <a:t>等等。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zh-CN" altLang="en-US" dirty="0">
                <a:solidFill>
                  <a:schemeClr val="tx1"/>
                </a:solidFill>
              </a:rPr>
              <a:t>本次实验主要使用</a:t>
            </a:r>
            <a:r>
              <a:rPr lang="en-US" altLang="zh-CN" dirty="0">
                <a:solidFill>
                  <a:schemeClr val="tx1"/>
                </a:solidFill>
              </a:rPr>
              <a:t>Visual Studio</a:t>
            </a:r>
            <a:r>
              <a:rPr lang="zh-CN" altLang="en-US" dirty="0">
                <a:solidFill>
                  <a:schemeClr val="tx1"/>
                </a:solidFill>
              </a:rPr>
              <a:t>作为一个</a:t>
            </a:r>
            <a:r>
              <a:rPr lang="en-US" altLang="zh-CN" dirty="0">
                <a:solidFill>
                  <a:schemeClr val="tx1"/>
                </a:solidFill>
              </a:rPr>
              <a:t>IDE</a:t>
            </a:r>
            <a:r>
              <a:rPr lang="zh-CN" altLang="en-US" dirty="0">
                <a:solidFill>
                  <a:schemeClr val="tx1"/>
                </a:solidFill>
              </a:rPr>
              <a:t>的开发和调试的功能。详细的</a:t>
            </a:r>
            <a:r>
              <a:rPr lang="en-US" altLang="zh-CN" dirty="0">
                <a:solidFill>
                  <a:schemeClr val="tx1"/>
                </a:solidFill>
              </a:rPr>
              <a:t>Visual Studio</a:t>
            </a:r>
            <a:r>
              <a:rPr lang="zh-CN" altLang="en-US" dirty="0">
                <a:solidFill>
                  <a:schemeClr val="tx1"/>
                </a:solidFill>
              </a:rPr>
              <a:t>使用教程参考压缩包中的</a:t>
            </a:r>
            <a:r>
              <a:rPr lang="en-US" altLang="zh-CN" dirty="0">
                <a:solidFill>
                  <a:schemeClr val="tx1"/>
                </a:solidFill>
              </a:rPr>
              <a:t>《Visual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Studio</a:t>
            </a:r>
            <a:r>
              <a:rPr lang="zh-CN" altLang="en-US" dirty="0">
                <a:solidFill>
                  <a:schemeClr val="tx1"/>
                </a:solidFill>
              </a:rPr>
              <a:t>使用教程</a:t>
            </a:r>
            <a:r>
              <a:rPr lang="en-US" altLang="zh-CN" dirty="0">
                <a:solidFill>
                  <a:schemeClr val="tx1"/>
                </a:solidFill>
              </a:rPr>
              <a:t>》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pPr marL="457200" lvl="1" indent="0">
              <a:buNone/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483CC-CF1D-4A8F-9958-1508F3D21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28C5E0-D977-4DFE-8778-DB6D9E53D6CA}" type="datetime1">
              <a:rPr lang="zh-CN" altLang="en-US" smtClean="0"/>
              <a:pPr>
                <a:defRPr/>
              </a:pPr>
              <a:t>2020/10/24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88B6D-4079-4474-81BE-3E3739717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网络安全技术 信软学院本科教学课件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2D1CB-DD22-4C3C-B06A-BCC44011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共 </a:t>
            </a:r>
            <a:r>
              <a:rPr lang="en-US" altLang="zh-CN"/>
              <a:t>42 </a:t>
            </a:r>
            <a:r>
              <a:rPr lang="zh-CN" altLang="en-US"/>
              <a:t>页</a:t>
            </a:r>
            <a:r>
              <a:rPr lang="en-US" altLang="zh-CN"/>
              <a:t>/</a:t>
            </a:r>
            <a:r>
              <a:rPr lang="zh-CN" altLang="en-US"/>
              <a:t>第</a:t>
            </a:r>
            <a:fld id="{33AEDF5F-AEDC-4657-9C7C-B917C518CDFD}" type="slidenum">
              <a:rPr lang="zh-CN" altLang="en-US" smtClean="0"/>
              <a:pPr>
                <a:defRPr/>
              </a:pPr>
              <a:t>4</a:t>
            </a:fld>
            <a:r>
              <a:rPr lang="zh-CN" altLang="en-US"/>
              <a:t>页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34B21-4DD9-4465-B01B-A411FFA0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实验二 缓冲区溢出实验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856F0586-8407-4A78-9A5D-A6B645557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 注意：</a:t>
            </a:r>
            <a:r>
              <a:rPr lang="en-US" altLang="zh-CN" dirty="0">
                <a:solidFill>
                  <a:srgbClr val="002060"/>
                </a:solidFill>
              </a:rPr>
              <a:t>IDE</a:t>
            </a:r>
            <a:r>
              <a:rPr lang="zh-CN" altLang="en-US" dirty="0">
                <a:solidFill>
                  <a:srgbClr val="002060"/>
                </a:solidFill>
              </a:rPr>
              <a:t>环境不同，生成的代码会有差异，实验步骤和相关过程描述仅供参考，请如实记录相关实验结果。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8A842-B0C7-4400-93BD-CB842436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C88613-5F4B-4044-857A-FA96BEA803EE}" type="datetime1">
              <a:rPr lang="zh-CN" altLang="en-US" smtClean="0"/>
              <a:pPr>
                <a:defRPr/>
              </a:pPr>
              <a:t>2020/10/24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F620F-5BFC-43AF-BDE5-52A79F01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网络安全技术 信软学院本科教学课件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93CA47-4B89-4729-A0C1-9E41A1C6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共 </a:t>
            </a:r>
            <a:r>
              <a:rPr lang="en-US" altLang="zh-CN"/>
              <a:t>42 </a:t>
            </a:r>
            <a:r>
              <a:rPr lang="zh-CN" altLang="en-US"/>
              <a:t>页</a:t>
            </a:r>
            <a:r>
              <a:rPr lang="en-US" altLang="zh-CN"/>
              <a:t>/</a:t>
            </a:r>
            <a:r>
              <a:rPr lang="zh-CN" altLang="en-US"/>
              <a:t>第</a:t>
            </a:r>
            <a:fld id="{CACE7F02-1637-4376-810B-C7D1C0F73AF4}" type="slidenum">
              <a:rPr lang="zh-CN" altLang="en-US" smtClean="0"/>
              <a:pPr>
                <a:defRPr/>
              </a:pPr>
              <a:t>5</a:t>
            </a:fld>
            <a:r>
              <a:rPr lang="zh-CN" altLang="en-US"/>
              <a:t>页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5F7E0-7218-40E7-96C6-F66C28DF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实验二 缓冲区溢出实验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8F48AF-A94B-4AE8-AEF5-82E0EFD3B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栈溢出的跟踪与解析实验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详细步骤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sz="1800" dirty="0"/>
              <a:t>使用</a:t>
            </a:r>
            <a:r>
              <a:rPr lang="en-US" altLang="zh-CN" sz="1800" dirty="0"/>
              <a:t>Visual Studio</a:t>
            </a:r>
            <a:r>
              <a:rPr lang="zh-CN" altLang="en-US" sz="1800" dirty="0"/>
              <a:t>建立新项目，并将</a:t>
            </a:r>
            <a:r>
              <a:rPr lang="en-US" altLang="zh-CN" sz="1800" dirty="0"/>
              <a:t>stack.cpp</a:t>
            </a:r>
            <a:r>
              <a:rPr lang="zh-CN" altLang="en-US" sz="1800" dirty="0"/>
              <a:t>文件拷贝到项目中；</a:t>
            </a:r>
            <a:endParaRPr lang="en-US" altLang="zh-CN" sz="1800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sz="1800" dirty="0"/>
              <a:t>在</a:t>
            </a:r>
            <a:r>
              <a:rPr lang="en-US" altLang="zh-CN" sz="1800" dirty="0"/>
              <a:t>push</a:t>
            </a:r>
            <a:r>
              <a:rPr lang="zh-CN" altLang="en-US" sz="1800" dirty="0"/>
              <a:t>语句前设置断点，按</a:t>
            </a:r>
            <a:r>
              <a:rPr lang="en-US" altLang="zh-CN" sz="1800" dirty="0"/>
              <a:t>F5</a:t>
            </a:r>
            <a:r>
              <a:rPr lang="zh-CN" altLang="en-US" sz="1800" dirty="0"/>
              <a:t>键进入调试界面；</a:t>
            </a:r>
            <a:endParaRPr lang="en-US" altLang="zh-CN" sz="1800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sz="1800" dirty="0"/>
              <a:t>打开内存、反汇编、寄存器、局部变量窗口（详细的操作流程参见</a:t>
            </a:r>
            <a:r>
              <a:rPr lang="en-US" altLang="zh-CN" sz="1800" dirty="0"/>
              <a:t>《Visual</a:t>
            </a:r>
            <a:r>
              <a:rPr lang="zh-CN" altLang="en-US" sz="1800" dirty="0"/>
              <a:t> </a:t>
            </a:r>
            <a:r>
              <a:rPr lang="en-US" altLang="zh-CN" sz="1800" dirty="0"/>
              <a:t>Studio</a:t>
            </a:r>
            <a:r>
              <a:rPr lang="zh-CN" altLang="en-US" sz="1800" dirty="0"/>
              <a:t>教程</a:t>
            </a:r>
            <a:r>
              <a:rPr lang="en-US" altLang="zh-CN" sz="1800" dirty="0"/>
              <a:t>》</a:t>
            </a:r>
            <a:r>
              <a:rPr lang="zh-CN" altLang="en-US" sz="1800" dirty="0"/>
              <a:t>）；</a:t>
            </a:r>
            <a:endParaRPr lang="en-US" altLang="zh-CN" sz="1800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sz="1800" dirty="0"/>
              <a:t>记录</a:t>
            </a:r>
            <a:r>
              <a:rPr lang="en-US" altLang="zh-CN" sz="1800" dirty="0"/>
              <a:t>EAX</a:t>
            </a:r>
            <a:r>
              <a:rPr lang="zh-CN" altLang="en-US" sz="1800" dirty="0"/>
              <a:t>、</a:t>
            </a:r>
            <a:r>
              <a:rPr lang="en-US" altLang="zh-CN" sz="1800" dirty="0"/>
              <a:t>ESP</a:t>
            </a:r>
            <a:r>
              <a:rPr lang="zh-CN" altLang="en-US" sz="1800" dirty="0"/>
              <a:t>、</a:t>
            </a:r>
            <a:r>
              <a:rPr lang="en-US" altLang="zh-CN" sz="1800" dirty="0"/>
              <a:t>EBP</a:t>
            </a:r>
            <a:r>
              <a:rPr lang="zh-CN" altLang="en-US" sz="1800" dirty="0"/>
              <a:t>、</a:t>
            </a:r>
            <a:r>
              <a:rPr lang="en-US" altLang="zh-CN" sz="1800" dirty="0"/>
              <a:t>EIP</a:t>
            </a:r>
            <a:r>
              <a:rPr lang="zh-CN" altLang="en-US" sz="1800" dirty="0"/>
              <a:t>的值，并计算栈的大小为多少字节？</a:t>
            </a:r>
            <a:endParaRPr lang="en-US" altLang="zh-CN" sz="1800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sz="1800" dirty="0"/>
              <a:t>按</a:t>
            </a:r>
            <a:r>
              <a:rPr lang="en-US" altLang="zh-CN" sz="1800" dirty="0"/>
              <a:t>F11</a:t>
            </a:r>
            <a:r>
              <a:rPr lang="zh-CN" altLang="en-US" sz="1800" dirty="0"/>
              <a:t>键执行</a:t>
            </a:r>
            <a:r>
              <a:rPr lang="en-US" altLang="zh-CN" sz="1800" dirty="0"/>
              <a:t>push</a:t>
            </a:r>
            <a:r>
              <a:rPr lang="zh-CN" altLang="en-US" sz="1800" dirty="0"/>
              <a:t>语句，观察栈、 </a:t>
            </a:r>
            <a:r>
              <a:rPr lang="en-US" altLang="zh-CN" sz="1800" dirty="0"/>
              <a:t>ESP</a:t>
            </a:r>
            <a:r>
              <a:rPr lang="zh-CN" altLang="en-US" sz="1800" dirty="0"/>
              <a:t>和</a:t>
            </a:r>
            <a:r>
              <a:rPr lang="en-US" altLang="zh-CN" sz="1800" dirty="0"/>
              <a:t>EIP</a:t>
            </a:r>
            <a:r>
              <a:rPr lang="zh-CN" altLang="en-US" sz="1800" dirty="0"/>
              <a:t>的值是否变化？为什么？</a:t>
            </a:r>
            <a:endParaRPr lang="en-US" altLang="zh-CN" sz="1800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sz="1800" dirty="0"/>
              <a:t>继续执行</a:t>
            </a:r>
            <a:r>
              <a:rPr lang="en-US" altLang="zh-CN" sz="1800" dirty="0"/>
              <a:t>pop</a:t>
            </a:r>
            <a:r>
              <a:rPr lang="zh-CN" altLang="en-US" sz="1800" dirty="0"/>
              <a:t>语句，观察</a:t>
            </a:r>
            <a:r>
              <a:rPr lang="en-US" altLang="zh-CN" sz="1800" dirty="0"/>
              <a:t>EAX</a:t>
            </a:r>
            <a:r>
              <a:rPr lang="zh-CN" altLang="en-US" sz="1800" dirty="0"/>
              <a:t>、</a:t>
            </a:r>
            <a:r>
              <a:rPr lang="en-US" altLang="zh-CN" sz="1800" dirty="0"/>
              <a:t>ESP</a:t>
            </a:r>
            <a:r>
              <a:rPr lang="zh-CN" altLang="en-US" sz="1800" dirty="0"/>
              <a:t>、</a:t>
            </a:r>
            <a:r>
              <a:rPr lang="en-US" altLang="zh-CN" sz="1800" dirty="0"/>
              <a:t>EIP</a:t>
            </a:r>
            <a:r>
              <a:rPr lang="zh-CN" altLang="en-US" sz="1800" dirty="0"/>
              <a:t>的值是否变化？为什么？</a:t>
            </a:r>
            <a:endParaRPr lang="en-US" altLang="zh-CN" sz="1800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sz="1800" dirty="0"/>
              <a:t>继续执行下面的语句，观察寄存器值的改变，最后按</a:t>
            </a:r>
            <a:r>
              <a:rPr lang="en-US" altLang="zh-CN" sz="1800" dirty="0"/>
              <a:t>shift+F5</a:t>
            </a:r>
            <a:r>
              <a:rPr lang="zh-CN" altLang="en-US" sz="1800" dirty="0"/>
              <a:t>结束调试。</a:t>
            </a:r>
            <a:endParaRPr lang="en-US" altLang="zh-CN" sz="2000" dirty="0"/>
          </a:p>
          <a:p>
            <a:pPr marL="914400" lvl="1" indent="-457200">
              <a:buFont typeface="+mj-lt"/>
              <a:buAutoNum type="arabicPeriod"/>
              <a:defRPr/>
            </a:pPr>
            <a:endParaRPr lang="zh-CN" altLang="en-US" sz="2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C11E28-C00F-414A-8A48-FA38F8FE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28C5E0-D977-4DFE-8778-DB6D9E53D6CA}" type="datetime1">
              <a:rPr lang="zh-CN" altLang="en-US" smtClean="0"/>
              <a:pPr>
                <a:defRPr/>
              </a:pPr>
              <a:t>2020/10/24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40AAB-6A7A-4DD4-BB0F-0C77424F7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网络安全技术 信软学院本科教学课件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3FE81B-588A-4DC1-9A0E-7E8378A5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共 </a:t>
            </a:r>
            <a:r>
              <a:rPr lang="en-US" altLang="zh-CN"/>
              <a:t>42 </a:t>
            </a:r>
            <a:r>
              <a:rPr lang="zh-CN" altLang="en-US"/>
              <a:t>页</a:t>
            </a:r>
            <a:r>
              <a:rPr lang="en-US" altLang="zh-CN"/>
              <a:t>/</a:t>
            </a:r>
            <a:r>
              <a:rPr lang="zh-CN" altLang="en-US"/>
              <a:t>第</a:t>
            </a:r>
            <a:fld id="{5B3B184F-88A7-4BCC-B19E-1E5E451264B0}" type="slidenum">
              <a:rPr lang="zh-CN" altLang="en-US" smtClean="0"/>
              <a:pPr>
                <a:defRPr/>
              </a:pPr>
              <a:t>6</a:t>
            </a:fld>
            <a:r>
              <a:rPr lang="zh-CN" altLang="en-US"/>
              <a:t>页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D2026-95EA-4B94-A939-44FE133CE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实验二 缓冲区溢出实验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322F26-BADF-42A1-8FDD-9ADAEC387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914400" lvl="1" indent="-457200">
              <a:buFont typeface="+mj-lt"/>
              <a:buAutoNum type="arabicPeriod" startAt="8"/>
              <a:defRPr/>
            </a:pPr>
            <a:r>
              <a:rPr lang="zh-CN" altLang="en-US" sz="1800" dirty="0"/>
              <a:t>使用</a:t>
            </a:r>
            <a:r>
              <a:rPr lang="en-US" altLang="zh-CN" sz="1800" dirty="0"/>
              <a:t>Visual Studio</a:t>
            </a:r>
            <a:r>
              <a:rPr lang="zh-CN" altLang="en-US" sz="1800" dirty="0"/>
              <a:t>建立新项目，并将</a:t>
            </a:r>
            <a:r>
              <a:rPr lang="en-US" altLang="zh-CN" sz="1800" dirty="0"/>
              <a:t>hanshu.cpp</a:t>
            </a:r>
            <a:r>
              <a:rPr lang="zh-CN" altLang="en-US" sz="1800" dirty="0"/>
              <a:t>文件拷贝到项目中；</a:t>
            </a:r>
            <a:endParaRPr lang="en-US" altLang="zh-CN" sz="1800" dirty="0"/>
          </a:p>
          <a:p>
            <a:pPr marL="914400" lvl="1" indent="-457200">
              <a:buFont typeface="+mj-lt"/>
              <a:buAutoNum type="arabicPeriod" startAt="8"/>
              <a:defRPr/>
            </a:pPr>
            <a:r>
              <a:rPr lang="zh-CN" altLang="en-US" sz="1800" dirty="0"/>
              <a:t>在</a:t>
            </a:r>
            <a:r>
              <a:rPr lang="en-US" altLang="zh-CN" sz="1800" dirty="0" err="1"/>
              <a:t>ourfunction</a:t>
            </a:r>
            <a:r>
              <a:rPr lang="zh-CN" altLang="en-US" sz="1800" dirty="0"/>
              <a:t>语句前设置断点，按</a:t>
            </a:r>
            <a:r>
              <a:rPr lang="en-US" altLang="zh-CN" sz="1800" dirty="0"/>
              <a:t>F5</a:t>
            </a:r>
            <a:r>
              <a:rPr lang="zh-CN" altLang="en-US" sz="1800" dirty="0"/>
              <a:t>键进入调试界面。</a:t>
            </a:r>
            <a:endParaRPr lang="en-US" altLang="zh-CN" sz="1800" dirty="0"/>
          </a:p>
          <a:p>
            <a:pPr marL="914400" lvl="1" indent="-457200">
              <a:buFont typeface="+mj-lt"/>
              <a:buAutoNum type="arabicPeriod" startAt="8"/>
              <a:defRPr/>
            </a:pPr>
            <a:r>
              <a:rPr lang="zh-CN" altLang="en-US" sz="1800" dirty="0"/>
              <a:t>记录</a:t>
            </a:r>
            <a:r>
              <a:rPr lang="en-US" altLang="zh-CN" sz="1800" dirty="0"/>
              <a:t>ESP</a:t>
            </a:r>
            <a:r>
              <a:rPr lang="zh-CN" altLang="en-US" sz="1800" dirty="0"/>
              <a:t>、</a:t>
            </a:r>
            <a:r>
              <a:rPr lang="en-US" altLang="zh-CN" sz="1800" dirty="0"/>
              <a:t>EBP</a:t>
            </a:r>
            <a:r>
              <a:rPr lang="zh-CN" altLang="en-US" sz="1800" dirty="0"/>
              <a:t>、</a:t>
            </a:r>
            <a:r>
              <a:rPr lang="en-US" altLang="zh-CN" sz="1800" dirty="0"/>
              <a:t>EIP</a:t>
            </a:r>
            <a:r>
              <a:rPr lang="zh-CN" altLang="en-US" sz="1800" dirty="0"/>
              <a:t>的值，按</a:t>
            </a:r>
            <a:r>
              <a:rPr lang="en-US" altLang="zh-CN" sz="1800" dirty="0"/>
              <a:t>F11</a:t>
            </a:r>
            <a:r>
              <a:rPr lang="zh-CN" altLang="en-US" sz="1800" dirty="0"/>
              <a:t>键执行</a:t>
            </a:r>
            <a:r>
              <a:rPr lang="en-US" altLang="zh-CN" sz="1800" dirty="0" err="1"/>
              <a:t>ourfunction</a:t>
            </a:r>
            <a:r>
              <a:rPr lang="zh-CN" altLang="en-US" sz="1800" dirty="0"/>
              <a:t>语句，观察</a:t>
            </a:r>
            <a:r>
              <a:rPr lang="en-US" altLang="zh-CN" sz="1800" dirty="0"/>
              <a:t>ESP</a:t>
            </a:r>
            <a:r>
              <a:rPr lang="zh-CN" altLang="en-US" sz="1800" dirty="0"/>
              <a:t>、</a:t>
            </a:r>
            <a:r>
              <a:rPr lang="en-US" altLang="zh-CN" sz="1800" dirty="0"/>
              <a:t>EIP</a:t>
            </a:r>
            <a:r>
              <a:rPr lang="zh-CN" altLang="en-US" sz="1800" dirty="0"/>
              <a:t>的值是否变化，以及现在栈顶存放的</a:t>
            </a:r>
            <a:r>
              <a:rPr lang="en-US" altLang="zh-CN" sz="1800" dirty="0"/>
              <a:t>4</a:t>
            </a:r>
            <a:r>
              <a:rPr lang="zh-CN" altLang="en-US" sz="1800" dirty="0"/>
              <a:t>个字节是什么地址？</a:t>
            </a:r>
            <a:endParaRPr lang="en-US" altLang="zh-CN" sz="1800" dirty="0"/>
          </a:p>
          <a:p>
            <a:pPr marL="914400" lvl="1" indent="-457200">
              <a:buFont typeface="+mj-lt"/>
              <a:buAutoNum type="arabicPeriod" startAt="8"/>
              <a:defRPr/>
            </a:pPr>
            <a:r>
              <a:rPr lang="zh-CN" altLang="en-US" sz="1800" dirty="0"/>
              <a:t>继续执行，直到“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our=0”</a:t>
            </a:r>
            <a:r>
              <a:rPr lang="zh-CN" altLang="en-US" sz="1800" dirty="0"/>
              <a:t>语句，观察每一步寄存器值的改变。</a:t>
            </a:r>
            <a:endParaRPr lang="en-US" altLang="zh-CN" sz="1800" dirty="0"/>
          </a:p>
          <a:p>
            <a:pPr marL="914400" lvl="1" indent="-457200">
              <a:buFont typeface="+mj-lt"/>
              <a:buAutoNum type="arabicPeriod" startAt="8"/>
              <a:defRPr/>
            </a:pPr>
            <a:r>
              <a:rPr lang="zh-CN" altLang="en-US" sz="1800" dirty="0"/>
              <a:t>执行“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our=0”</a:t>
            </a:r>
            <a:r>
              <a:rPr lang="zh-CN" altLang="en-US" sz="1800" dirty="0"/>
              <a:t>语句，观察</a:t>
            </a:r>
            <a:r>
              <a:rPr lang="en-US" altLang="zh-CN" sz="1800" dirty="0"/>
              <a:t>0</a:t>
            </a:r>
            <a:r>
              <a:rPr lang="zh-CN" altLang="en-US" sz="1800" dirty="0"/>
              <a:t>值被存放在栈中的哪个位置？为什么？</a:t>
            </a:r>
            <a:endParaRPr lang="en-US" altLang="zh-CN" sz="1800" dirty="0"/>
          </a:p>
          <a:p>
            <a:pPr marL="914400" lvl="1" indent="-457200">
              <a:buFont typeface="+mj-lt"/>
              <a:buAutoNum type="arabicPeriod" startAt="8"/>
              <a:defRPr/>
            </a:pPr>
            <a:r>
              <a:rPr lang="zh-CN" altLang="en-US" sz="1800" dirty="0"/>
              <a:t>继续执行，直到“</a:t>
            </a:r>
            <a:r>
              <a:rPr lang="en-US" altLang="zh-CN" sz="1800" dirty="0"/>
              <a:t>ret”</a:t>
            </a:r>
            <a:r>
              <a:rPr lang="zh-CN" altLang="en-US" sz="1800" dirty="0"/>
              <a:t>语句，记录</a:t>
            </a:r>
            <a:r>
              <a:rPr lang="en-US" altLang="zh-CN" sz="1800" dirty="0"/>
              <a:t>ESP</a:t>
            </a:r>
            <a:r>
              <a:rPr lang="zh-CN" altLang="en-US" sz="1800" dirty="0"/>
              <a:t>，</a:t>
            </a:r>
            <a:r>
              <a:rPr lang="en-US" altLang="zh-CN" sz="1800" dirty="0"/>
              <a:t>EBP</a:t>
            </a:r>
            <a:r>
              <a:rPr lang="zh-CN" altLang="en-US" sz="1800" dirty="0"/>
              <a:t>的值。</a:t>
            </a:r>
            <a:endParaRPr lang="en-US" altLang="zh-CN" sz="1800" dirty="0"/>
          </a:p>
          <a:p>
            <a:pPr marL="914400" lvl="1" indent="-457200">
              <a:buFont typeface="+mj-lt"/>
              <a:buAutoNum type="arabicPeriod" startAt="8"/>
              <a:defRPr/>
            </a:pPr>
            <a:r>
              <a:rPr lang="en-US" altLang="zh-CN" sz="1800" dirty="0"/>
              <a:t>“ret”</a:t>
            </a:r>
            <a:r>
              <a:rPr lang="zh-CN" altLang="en-US" sz="1800" dirty="0"/>
              <a:t>语句执行后，什么值弹出到</a:t>
            </a:r>
            <a:r>
              <a:rPr lang="en-US" altLang="zh-CN" sz="1800" dirty="0"/>
              <a:t>EIP</a:t>
            </a:r>
            <a:r>
              <a:rPr lang="zh-CN" altLang="en-US" sz="1800" dirty="0"/>
              <a:t>，这时程序跳转到什么位置？</a:t>
            </a:r>
            <a:r>
              <a:rPr lang="en-US" altLang="zh-CN" sz="1800" dirty="0"/>
              <a:t>ESP</a:t>
            </a:r>
            <a:r>
              <a:rPr lang="zh-CN" altLang="en-US" sz="1800" dirty="0"/>
              <a:t>和</a:t>
            </a:r>
            <a:r>
              <a:rPr lang="en-US" altLang="zh-CN" sz="1800" dirty="0"/>
              <a:t>EBP</a:t>
            </a:r>
            <a:r>
              <a:rPr lang="zh-CN" altLang="en-US" sz="1800" dirty="0"/>
              <a:t>的值是否和步骤</a:t>
            </a:r>
            <a:r>
              <a:rPr lang="en-US" altLang="zh-CN" sz="1800" dirty="0"/>
              <a:t>10</a:t>
            </a:r>
            <a:r>
              <a:rPr lang="zh-CN" altLang="en-US" sz="1800" dirty="0"/>
              <a:t>时相同？</a:t>
            </a:r>
            <a:endParaRPr lang="en-US" altLang="zh-CN" sz="1800" dirty="0"/>
          </a:p>
          <a:p>
            <a:pPr marL="914400" lvl="1" indent="-457200">
              <a:buFont typeface="+mj-lt"/>
              <a:buAutoNum type="arabicPeriod" startAt="8"/>
              <a:defRPr/>
            </a:pPr>
            <a:r>
              <a:rPr lang="en-US" altLang="zh-CN" sz="1800" dirty="0"/>
              <a:t>“ret”</a:t>
            </a:r>
            <a:r>
              <a:rPr lang="zh-CN" altLang="en-US" sz="1800" dirty="0"/>
              <a:t>语句执行后，什么值弹出到</a:t>
            </a:r>
            <a:r>
              <a:rPr lang="en-US" altLang="zh-CN" sz="1800" dirty="0"/>
              <a:t>EIP</a:t>
            </a:r>
            <a:r>
              <a:rPr lang="zh-CN" altLang="en-US" sz="1800" dirty="0"/>
              <a:t>，这时程序跳转到什么位置？</a:t>
            </a:r>
            <a:r>
              <a:rPr lang="en-US" altLang="zh-CN" sz="1800" dirty="0"/>
              <a:t>ESP</a:t>
            </a:r>
            <a:r>
              <a:rPr lang="zh-CN" altLang="en-US" sz="1800" dirty="0"/>
              <a:t>和</a:t>
            </a:r>
            <a:r>
              <a:rPr lang="en-US" altLang="zh-CN" sz="1800" dirty="0"/>
              <a:t>EBP</a:t>
            </a:r>
            <a:r>
              <a:rPr lang="zh-CN" altLang="en-US" sz="1800" dirty="0"/>
              <a:t>的值是否和步骤</a:t>
            </a:r>
            <a:r>
              <a:rPr lang="en-US" altLang="zh-CN" sz="1800" dirty="0"/>
              <a:t>10</a:t>
            </a:r>
            <a:r>
              <a:rPr lang="zh-CN" altLang="en-US" sz="1800" dirty="0"/>
              <a:t>时相同？</a:t>
            </a:r>
            <a:endParaRPr lang="en-US" altLang="zh-CN" sz="1800" dirty="0"/>
          </a:p>
          <a:p>
            <a:pPr marL="914400" lvl="1" indent="-457200">
              <a:buFont typeface="+mj-lt"/>
              <a:buAutoNum type="arabicPeriod" startAt="8"/>
              <a:defRPr/>
            </a:pPr>
            <a:r>
              <a:rPr lang="zh-CN" altLang="en-US" sz="1800" dirty="0"/>
              <a:t>按</a:t>
            </a:r>
            <a:r>
              <a:rPr lang="en-US" altLang="zh-CN" sz="1800" dirty="0"/>
              <a:t>shift+F5</a:t>
            </a:r>
            <a:r>
              <a:rPr lang="zh-CN" altLang="en-US" sz="1800" dirty="0"/>
              <a:t>结束调试。</a:t>
            </a:r>
            <a:endParaRPr lang="en-US" altLang="zh-CN" sz="1800" dirty="0"/>
          </a:p>
          <a:p>
            <a:pPr marL="914400" lvl="1" indent="-457200">
              <a:buFont typeface="+mj-lt"/>
              <a:buAutoNum type="arabicPeriod" startAt="8"/>
              <a:defRPr/>
            </a:pPr>
            <a:endParaRPr lang="en-US" altLang="zh-CN" sz="2000" dirty="0"/>
          </a:p>
          <a:p>
            <a:pPr marL="914400" lvl="1" indent="-457200">
              <a:buFont typeface="+mj-lt"/>
              <a:buAutoNum type="arabicPeriod" startAt="8"/>
              <a:defRPr/>
            </a:pPr>
            <a:endParaRPr lang="en-US" altLang="zh-CN" sz="2000" dirty="0"/>
          </a:p>
          <a:p>
            <a:pPr marL="914400" lvl="1" indent="-457200">
              <a:buFont typeface="+mj-lt"/>
              <a:buAutoNum type="arabicPeriod" startAt="8"/>
              <a:defRPr/>
            </a:pPr>
            <a:endParaRPr lang="en-US" altLang="zh-CN" sz="2000" dirty="0"/>
          </a:p>
          <a:p>
            <a:pPr marL="914400" lvl="1" indent="-457200">
              <a:buFont typeface="+mj-lt"/>
              <a:buAutoNum type="arabicPeriod" startAt="8"/>
              <a:defRPr/>
            </a:pPr>
            <a:endParaRPr lang="en-US" altLang="zh-CN" sz="2000" dirty="0"/>
          </a:p>
          <a:p>
            <a:pPr marL="914400" lvl="1" indent="-457200">
              <a:buFont typeface="+mj-lt"/>
              <a:buAutoNum type="arabicPeriod" startAt="8"/>
              <a:defRPr/>
            </a:pPr>
            <a:endParaRPr lang="en-US" altLang="zh-CN" sz="2000" dirty="0"/>
          </a:p>
          <a:p>
            <a:pPr marL="914400" lvl="1" indent="-457200">
              <a:buFont typeface="+mj-lt"/>
              <a:buAutoNum type="arabicPeriod" startAt="8"/>
              <a:defRPr/>
            </a:pPr>
            <a:endParaRPr lang="en-US" altLang="zh-CN" sz="2000" dirty="0"/>
          </a:p>
          <a:p>
            <a:pPr marL="914400" lvl="1" indent="-457200">
              <a:buFont typeface="+mj-lt"/>
              <a:buAutoNum type="arabicPeriod" startAt="8"/>
              <a:defRPr/>
            </a:pPr>
            <a:endParaRPr lang="en-US" altLang="zh-CN" dirty="0"/>
          </a:p>
          <a:p>
            <a:pPr marL="914400" lvl="1" indent="-457200">
              <a:buFont typeface="+mj-lt"/>
              <a:buAutoNum type="arabicPeriod" startAt="8"/>
              <a:defRPr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1144F5-62F9-4427-9292-895A3FC5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28C5E0-D977-4DFE-8778-DB6D9E53D6CA}" type="datetime1">
              <a:rPr lang="zh-CN" altLang="en-US" smtClean="0"/>
              <a:pPr>
                <a:defRPr/>
              </a:pPr>
              <a:t>2020/10/24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1E78-CB1E-4841-A05F-97C69F45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网络安全技术 信软学院本科教学课件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F60EE-15A4-480E-B960-EA6B12F0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共 </a:t>
            </a:r>
            <a:r>
              <a:rPr lang="en-US" altLang="zh-CN"/>
              <a:t>42 </a:t>
            </a:r>
            <a:r>
              <a:rPr lang="zh-CN" altLang="en-US"/>
              <a:t>页</a:t>
            </a:r>
            <a:r>
              <a:rPr lang="en-US" altLang="zh-CN"/>
              <a:t>/</a:t>
            </a:r>
            <a:r>
              <a:rPr lang="zh-CN" altLang="en-US"/>
              <a:t>第</a:t>
            </a:r>
            <a:fld id="{73242D16-BEFA-430F-B314-705CFC80934B}" type="slidenum">
              <a:rPr lang="zh-CN" altLang="en-US" smtClean="0"/>
              <a:pPr>
                <a:defRPr/>
              </a:pPr>
              <a:t>7</a:t>
            </a:fld>
            <a:r>
              <a:rPr lang="zh-CN" altLang="en-US"/>
              <a:t>页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28F21-5F0F-4B5C-9D4C-2543F92A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实验二 缓冲区溢出实验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9279E-161F-43BC-A958-2437571E6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0" lvl="1" indent="-457200">
              <a:buFont typeface="+mj-lt"/>
              <a:buAutoNum type="arabicPeriod" startAt="17"/>
              <a:defRPr/>
            </a:pPr>
            <a:r>
              <a:rPr lang="zh-CN" altLang="en-US" sz="1800" dirty="0"/>
              <a:t>使用</a:t>
            </a:r>
            <a:r>
              <a:rPr lang="en-US" altLang="zh-CN" sz="1800" dirty="0"/>
              <a:t>Visual Studio</a:t>
            </a:r>
            <a:r>
              <a:rPr lang="zh-CN" altLang="en-US" sz="1800" dirty="0"/>
              <a:t>建立新项目，并将</a:t>
            </a:r>
            <a:r>
              <a:rPr lang="en-US" altLang="zh-CN" sz="1800" dirty="0"/>
              <a:t>overflow.cpp</a:t>
            </a:r>
            <a:r>
              <a:rPr lang="zh-CN" altLang="en-US" sz="1800" dirty="0"/>
              <a:t>文件拷贝到项目中；</a:t>
            </a:r>
            <a:endParaRPr lang="en-US" altLang="zh-CN" sz="1800" dirty="0"/>
          </a:p>
          <a:p>
            <a:pPr marL="914400" lvl="1" indent="-457200">
              <a:buFont typeface="+mj-lt"/>
              <a:buAutoNum type="arabicPeriod" startAt="17"/>
              <a:defRPr/>
            </a:pPr>
            <a:r>
              <a:rPr lang="zh-CN" altLang="zh-CN" sz="1800" dirty="0"/>
              <a:t>在“</a:t>
            </a:r>
            <a:r>
              <a:rPr lang="en-US" altLang="zh-CN" sz="1800" dirty="0"/>
              <a:t>char </a:t>
            </a:r>
            <a:r>
              <a:rPr lang="en-US" altLang="zh-CN" sz="1800" dirty="0" err="1"/>
              <a:t>longbuf</a:t>
            </a:r>
            <a:r>
              <a:rPr lang="en-US" altLang="zh-CN" sz="1800" dirty="0"/>
              <a:t>[100]=</a:t>
            </a:r>
            <a:r>
              <a:rPr lang="zh-CN" altLang="zh-CN" sz="1800" dirty="0"/>
              <a:t>……”语句前设置断点，</a:t>
            </a:r>
            <a:r>
              <a:rPr lang="en-US" altLang="zh-CN" sz="1800" dirty="0"/>
              <a:t>F5</a:t>
            </a:r>
            <a:r>
              <a:rPr lang="zh-CN" altLang="zh-CN" sz="1800" dirty="0"/>
              <a:t>调试，</a:t>
            </a:r>
            <a:r>
              <a:rPr lang="en-US" altLang="zh-CN" sz="1800" dirty="0"/>
              <a:t>F11</a:t>
            </a:r>
            <a:r>
              <a:rPr lang="zh-CN" altLang="zh-CN" sz="1800" dirty="0"/>
              <a:t>执行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914400" lvl="1" indent="-457200">
              <a:buFont typeface="+mj-lt"/>
              <a:buAutoNum type="arabicPeriod" startAt="18"/>
              <a:defRPr/>
            </a:pPr>
            <a:r>
              <a:rPr lang="zh-CN" altLang="zh-CN" sz="1800" dirty="0"/>
              <a:t>记录</a:t>
            </a:r>
            <a:r>
              <a:rPr lang="en-US" altLang="zh-CN" sz="1800" dirty="0"/>
              <a:t>EAX</a:t>
            </a:r>
            <a:r>
              <a:rPr lang="zh-CN" altLang="zh-CN" sz="1800" dirty="0"/>
              <a:t>、</a:t>
            </a:r>
            <a:r>
              <a:rPr lang="en-US" altLang="zh-CN" sz="1800" dirty="0"/>
              <a:t>EBP</a:t>
            </a:r>
            <a:r>
              <a:rPr lang="zh-CN" altLang="zh-CN" sz="1800" dirty="0"/>
              <a:t>、</a:t>
            </a:r>
            <a:r>
              <a:rPr lang="en-US" altLang="zh-CN" sz="1800" dirty="0"/>
              <a:t>ESP</a:t>
            </a:r>
            <a:r>
              <a:rPr lang="zh-CN" altLang="zh-CN" sz="1800" dirty="0"/>
              <a:t>的初始值，查看</a:t>
            </a:r>
            <a:r>
              <a:rPr lang="en-US" altLang="zh-CN" sz="1800" dirty="0" err="1"/>
              <a:t>longbuf</a:t>
            </a:r>
            <a:r>
              <a:rPr lang="zh-CN" altLang="zh-CN" sz="1800" dirty="0"/>
              <a:t>的存放地址，计算此地址与</a:t>
            </a:r>
            <a:r>
              <a:rPr lang="en-US" altLang="zh-CN" sz="1800" dirty="0"/>
              <a:t>EBP</a:t>
            </a:r>
            <a:r>
              <a:rPr lang="zh-CN" altLang="zh-CN" sz="1800" dirty="0"/>
              <a:t>相差多少字节？</a:t>
            </a:r>
            <a:endParaRPr lang="en-US" altLang="zh-CN" sz="1800" dirty="0"/>
          </a:p>
          <a:p>
            <a:pPr marL="914400" lvl="1" indent="-457200">
              <a:buFont typeface="+mj-lt"/>
              <a:buAutoNum type="arabicPeriod" startAt="18"/>
              <a:defRPr/>
            </a:pPr>
            <a:r>
              <a:rPr lang="zh-CN" altLang="zh-CN" sz="1800" dirty="0"/>
              <a:t>继续执行“</a:t>
            </a:r>
            <a:r>
              <a:rPr lang="en-US" altLang="zh-CN" sz="1800" dirty="0"/>
              <a:t>overflow(</a:t>
            </a:r>
            <a:r>
              <a:rPr lang="en-US" altLang="zh-CN" sz="1800" dirty="0" err="1"/>
              <a:t>longbuf</a:t>
            </a:r>
            <a:r>
              <a:rPr lang="en-US" altLang="zh-CN" sz="1800" dirty="0"/>
              <a:t>)</a:t>
            </a:r>
            <a:r>
              <a:rPr lang="zh-CN" altLang="zh-CN" sz="1800" dirty="0"/>
              <a:t>”直到“</a:t>
            </a:r>
            <a:r>
              <a:rPr lang="en-US" altLang="zh-CN" sz="1800" dirty="0"/>
              <a:t>push </a:t>
            </a:r>
            <a:r>
              <a:rPr lang="en-US" altLang="zh-CN" sz="1800" dirty="0" err="1"/>
              <a:t>eax</a:t>
            </a:r>
            <a:r>
              <a:rPr lang="zh-CN" altLang="zh-CN" sz="1800" dirty="0"/>
              <a:t>”语句后，</a:t>
            </a:r>
            <a:r>
              <a:rPr lang="en-US" altLang="zh-CN" sz="1800" dirty="0"/>
              <a:t>EBP</a:t>
            </a:r>
            <a:r>
              <a:rPr lang="zh-CN" altLang="zh-CN" sz="1800" dirty="0"/>
              <a:t>、</a:t>
            </a:r>
            <a:r>
              <a:rPr lang="en-US" altLang="zh-CN" sz="1800" dirty="0"/>
              <a:t>ESP</a:t>
            </a:r>
            <a:r>
              <a:rPr lang="zh-CN" altLang="zh-CN" sz="1800" dirty="0"/>
              <a:t>、</a:t>
            </a:r>
            <a:r>
              <a:rPr lang="en-US" altLang="zh-CN" sz="1800" dirty="0"/>
              <a:t>EAX</a:t>
            </a:r>
            <a:r>
              <a:rPr lang="zh-CN" altLang="zh-CN" sz="1800" dirty="0"/>
              <a:t>的值是否变化？栈顶现在存放的是什么数据？</a:t>
            </a:r>
            <a:endParaRPr lang="en-US" altLang="zh-CN" sz="1800" dirty="0"/>
          </a:p>
          <a:p>
            <a:pPr marL="914400" lvl="1" indent="-457200">
              <a:buFont typeface="+mj-lt"/>
              <a:buAutoNum type="arabicPeriod" startAt="18"/>
              <a:defRPr/>
            </a:pPr>
            <a:r>
              <a:rPr lang="en-US" altLang="zh-CN" sz="1800" dirty="0"/>
              <a:t>lea</a:t>
            </a:r>
            <a:r>
              <a:rPr lang="zh-CN" altLang="zh-CN" sz="1800" dirty="0"/>
              <a:t>是将源操作数的地址传到目的操作数中，那么“</a:t>
            </a:r>
            <a:r>
              <a:rPr lang="en-US" altLang="zh-CN" sz="1800" dirty="0"/>
              <a:t>lea  </a:t>
            </a:r>
            <a:r>
              <a:rPr lang="en-US" altLang="zh-CN" sz="1800" dirty="0" err="1"/>
              <a:t>eax</a:t>
            </a:r>
            <a:r>
              <a:rPr lang="en-US" altLang="zh-CN" sz="1800" dirty="0"/>
              <a:t>,[ebp-64h]</a:t>
            </a:r>
            <a:r>
              <a:rPr lang="zh-CN" altLang="zh-CN" sz="1800" dirty="0"/>
              <a:t>”是将什么地址赋给了</a:t>
            </a:r>
            <a:r>
              <a:rPr lang="en-US" altLang="zh-CN" sz="1800" dirty="0"/>
              <a:t>EAX</a:t>
            </a:r>
            <a:r>
              <a:rPr lang="zh-CN" altLang="zh-CN" sz="1800" dirty="0"/>
              <a:t>寄存器？</a:t>
            </a:r>
            <a:endParaRPr lang="en-US" altLang="zh-CN" sz="1800" dirty="0"/>
          </a:p>
          <a:p>
            <a:pPr marL="914400" lvl="1" indent="-457200">
              <a:buFont typeface="+mj-lt"/>
              <a:buAutoNum type="arabicPeriod" startAt="22"/>
              <a:defRPr/>
            </a:pPr>
            <a:r>
              <a:rPr lang="zh-CN" altLang="zh-CN" sz="1800" dirty="0"/>
              <a:t>继续执行到“</a:t>
            </a:r>
            <a:r>
              <a:rPr lang="en-US" altLang="zh-CN" sz="1800" dirty="0" err="1"/>
              <a:t>strcpy</a:t>
            </a:r>
            <a:r>
              <a:rPr lang="en-US" altLang="zh-CN" sz="1800" dirty="0"/>
              <a:t> (</a:t>
            </a:r>
            <a:r>
              <a:rPr lang="en-US" altLang="zh-CN" sz="1800" dirty="0" err="1"/>
              <a:t>des,buf</a:t>
            </a:r>
            <a:r>
              <a:rPr lang="en-US" altLang="zh-CN" sz="1800" dirty="0"/>
              <a:t>)</a:t>
            </a:r>
            <a:r>
              <a:rPr lang="zh-CN" altLang="zh-CN" sz="1800" dirty="0"/>
              <a:t>”指令后，</a:t>
            </a:r>
            <a:r>
              <a:rPr lang="en-US" altLang="zh-CN" sz="1800" dirty="0" err="1"/>
              <a:t>mov</a:t>
            </a:r>
            <a:r>
              <a:rPr lang="zh-CN" altLang="zh-CN" sz="1800" dirty="0"/>
              <a:t>是将数据从源操作数传到目的操作数中，那么“</a:t>
            </a:r>
            <a:r>
              <a:rPr lang="en-US" altLang="zh-CN" sz="1800" dirty="0" err="1"/>
              <a:t>mov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edx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dword</a:t>
            </a:r>
            <a:r>
              <a:rPr lang="en-US" altLang="zh-CN" sz="1800" dirty="0"/>
              <a:t> 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[ebp+8]</a:t>
            </a:r>
            <a:r>
              <a:rPr lang="zh-CN" altLang="zh-CN" sz="1800" dirty="0"/>
              <a:t>”是将什么数据传到</a:t>
            </a:r>
            <a:r>
              <a:rPr lang="en-US" altLang="zh-CN" sz="1800" dirty="0"/>
              <a:t>EDX</a:t>
            </a:r>
            <a:r>
              <a:rPr lang="zh-CN" altLang="zh-CN" sz="1800" dirty="0"/>
              <a:t>中？</a:t>
            </a:r>
            <a:r>
              <a:rPr lang="en-US" altLang="zh-CN" sz="1800" dirty="0"/>
              <a:t> “lea  </a:t>
            </a:r>
            <a:r>
              <a:rPr lang="en-US" altLang="zh-CN" sz="1800" dirty="0" err="1"/>
              <a:t>eax</a:t>
            </a:r>
            <a:r>
              <a:rPr lang="en-US" altLang="zh-CN" sz="1800" dirty="0"/>
              <a:t>,[ebp-8]”</a:t>
            </a:r>
            <a:r>
              <a:rPr lang="zh-CN" altLang="en-US" sz="1800" dirty="0"/>
              <a:t>又是将什么数据传到</a:t>
            </a:r>
            <a:r>
              <a:rPr lang="en-US" altLang="zh-CN" sz="1800" dirty="0"/>
              <a:t>EAX</a:t>
            </a:r>
            <a:r>
              <a:rPr lang="zh-CN" altLang="en-US" sz="1800" dirty="0"/>
              <a:t>中？</a:t>
            </a:r>
            <a:endParaRPr lang="en-US" altLang="zh-CN" sz="1800" dirty="0"/>
          </a:p>
          <a:p>
            <a:pPr marL="914400" lvl="1" indent="-457200">
              <a:buFont typeface="+mj-lt"/>
              <a:buAutoNum type="arabicPeriod" startAt="22"/>
              <a:defRPr/>
            </a:pPr>
            <a:r>
              <a:rPr lang="zh-CN" altLang="zh-CN" sz="1800" dirty="0"/>
              <a:t>继续执行到“</a:t>
            </a:r>
            <a:r>
              <a:rPr lang="en-US" altLang="zh-CN" sz="1800" dirty="0"/>
              <a:t>ret</a:t>
            </a:r>
            <a:r>
              <a:rPr lang="zh-CN" altLang="zh-CN" sz="1800" dirty="0"/>
              <a:t>”语句，查看将弹出什么值到</a:t>
            </a:r>
            <a:r>
              <a:rPr lang="en-US" altLang="zh-CN" sz="1800" dirty="0"/>
              <a:t>EIP</a:t>
            </a:r>
            <a:r>
              <a:rPr lang="zh-CN" altLang="zh-CN" sz="1800" dirty="0"/>
              <a:t>中？</a:t>
            </a:r>
            <a:endParaRPr lang="en-US" altLang="zh-CN" sz="1800" dirty="0"/>
          </a:p>
          <a:p>
            <a:pPr marL="914400" lvl="1" indent="-457200">
              <a:buFont typeface="+mj-lt"/>
              <a:buAutoNum type="arabicPeriod" startAt="17"/>
              <a:defRPr/>
            </a:pPr>
            <a:endParaRPr lang="en-US" altLang="zh-CN" sz="2000" dirty="0"/>
          </a:p>
          <a:p>
            <a:pPr marL="914400" lvl="1" indent="-457200">
              <a:buFont typeface="+mj-lt"/>
              <a:buAutoNum type="arabicPeriod" startAt="17"/>
              <a:defRPr/>
            </a:pPr>
            <a:endParaRPr lang="en-US" altLang="zh-CN" sz="2000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marL="914400" lvl="1" indent="-457200">
              <a:buFont typeface="+mj-lt"/>
              <a:buAutoNum type="arabicPeriod" startAt="12"/>
              <a:defRPr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35FB81-0511-4319-9E69-187107A6C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28C5E0-D977-4DFE-8778-DB6D9E53D6CA}" type="datetime1">
              <a:rPr lang="zh-CN" altLang="en-US" smtClean="0"/>
              <a:pPr>
                <a:defRPr/>
              </a:pPr>
              <a:t>2020/10/24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0A70E-0D44-403C-A2D9-02669EC3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网络安全技术 信软学院本科教学课件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8B78C0-C72A-4413-A2C9-34186D140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共 </a:t>
            </a:r>
            <a:r>
              <a:rPr lang="en-US" altLang="zh-CN"/>
              <a:t>42 </a:t>
            </a:r>
            <a:r>
              <a:rPr lang="zh-CN" altLang="en-US"/>
              <a:t>页</a:t>
            </a:r>
            <a:r>
              <a:rPr lang="en-US" altLang="zh-CN"/>
              <a:t>/</a:t>
            </a:r>
            <a:r>
              <a:rPr lang="zh-CN" altLang="en-US"/>
              <a:t>第</a:t>
            </a:r>
            <a:fld id="{2BA38CD5-1791-4B2C-A695-C17DECBB08FC}" type="slidenum">
              <a:rPr lang="zh-CN" altLang="en-US" smtClean="0"/>
              <a:pPr>
                <a:defRPr/>
              </a:pPr>
              <a:t>8</a:t>
            </a:fld>
            <a:r>
              <a:rPr lang="zh-CN" altLang="en-US"/>
              <a:t>页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05125-4EA2-4017-92C1-BA178C4C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实验二 缓冲区溢出实验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D4554-758A-44D4-845C-28BBE4273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sz="1800" dirty="0"/>
              <a:t>使用</a:t>
            </a:r>
            <a:r>
              <a:rPr lang="en-US" altLang="zh-CN" sz="1800" dirty="0"/>
              <a:t>Visual Studio</a:t>
            </a:r>
            <a:r>
              <a:rPr lang="zh-CN" altLang="en-US" sz="1800" dirty="0"/>
              <a:t>建立新项目，并将</a:t>
            </a:r>
            <a:r>
              <a:rPr lang="en-US" altLang="zh-CN" sz="1800" dirty="0"/>
              <a:t>liyong.cpp</a:t>
            </a:r>
            <a:r>
              <a:rPr lang="zh-CN" altLang="en-US" sz="1800" dirty="0"/>
              <a:t>文件拷贝到项目中</a:t>
            </a:r>
            <a:endParaRPr lang="en-US" altLang="zh-CN" sz="1800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sz="1800" dirty="0"/>
              <a:t>在“</a:t>
            </a:r>
            <a:r>
              <a:rPr lang="en-US" altLang="zh-CN" sz="1800" dirty="0"/>
              <a:t>char  </a:t>
            </a:r>
            <a:r>
              <a:rPr lang="en-US" altLang="zh-CN" sz="1800" dirty="0" err="1"/>
              <a:t>longbuf</a:t>
            </a:r>
            <a:r>
              <a:rPr lang="en-US" altLang="zh-CN" sz="1800" dirty="0"/>
              <a:t>[100]=……”</a:t>
            </a:r>
            <a:r>
              <a:rPr lang="zh-CN" altLang="en-US" sz="1800" dirty="0"/>
              <a:t>语句前设置断点，</a:t>
            </a:r>
            <a:r>
              <a:rPr lang="en-US" altLang="zh-CN" sz="1800" dirty="0"/>
              <a:t>F5</a:t>
            </a:r>
            <a:r>
              <a:rPr lang="zh-CN" altLang="en-US" sz="1800" dirty="0"/>
              <a:t>调试，执行完赋值语句后查看</a:t>
            </a:r>
            <a:r>
              <a:rPr lang="en-US" altLang="zh-CN" sz="1800" dirty="0" err="1"/>
              <a:t>longbuf</a:t>
            </a:r>
            <a:r>
              <a:rPr lang="zh-CN" altLang="en-US" sz="1800" dirty="0"/>
              <a:t>的存放起始地址和结束地址？记录</a:t>
            </a:r>
            <a:r>
              <a:rPr lang="en-US" altLang="zh-CN" sz="1800" dirty="0"/>
              <a:t>EBP</a:t>
            </a:r>
            <a:r>
              <a:rPr lang="zh-CN" altLang="en-US" sz="1800" dirty="0"/>
              <a:t>、</a:t>
            </a:r>
            <a:r>
              <a:rPr lang="en-US" altLang="zh-CN" sz="1800" dirty="0"/>
              <a:t>ESP</a:t>
            </a:r>
            <a:r>
              <a:rPr lang="zh-CN" altLang="en-US" sz="1800" dirty="0"/>
              <a:t>的值。</a:t>
            </a:r>
            <a:endParaRPr lang="en-US" altLang="zh-CN" sz="1800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sz="1800" dirty="0"/>
              <a:t>继续执行，</a:t>
            </a:r>
            <a:r>
              <a:rPr lang="en-US" altLang="zh-CN" sz="1800" dirty="0"/>
              <a:t>lea  </a:t>
            </a:r>
            <a:r>
              <a:rPr lang="en-US" altLang="zh-CN" sz="1800" dirty="0" err="1"/>
              <a:t>ecx</a:t>
            </a:r>
            <a:r>
              <a:rPr lang="en-US" altLang="zh-CN" sz="1800" dirty="0"/>
              <a:t>,[ebp-64h]</a:t>
            </a:r>
            <a:r>
              <a:rPr lang="zh-CN" altLang="en-US" sz="1800" dirty="0"/>
              <a:t>；</a:t>
            </a:r>
            <a:r>
              <a:rPr lang="en-US" altLang="zh-CN" sz="1800" dirty="0"/>
              <a:t>push </a:t>
            </a:r>
            <a:r>
              <a:rPr lang="en-US" altLang="zh-CN" sz="1800" dirty="0" err="1"/>
              <a:t>ecx</a:t>
            </a:r>
            <a:r>
              <a:rPr lang="zh-CN" altLang="en-US" sz="1800" dirty="0"/>
              <a:t>是将什么地址压栈？</a:t>
            </a:r>
            <a:endParaRPr lang="en-US" altLang="zh-CN" sz="1800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zh-CN" sz="1800" dirty="0"/>
              <a:t>call @ILT+0(overflow) </a:t>
            </a:r>
            <a:r>
              <a:rPr lang="zh-CN" altLang="en-US" sz="1800" dirty="0"/>
              <a:t>语句是调用</a:t>
            </a:r>
            <a:r>
              <a:rPr lang="en-US" altLang="zh-CN" sz="1800" dirty="0"/>
              <a:t>overflow</a:t>
            </a:r>
            <a:r>
              <a:rPr lang="zh-CN" altLang="en-US" sz="1800" dirty="0"/>
              <a:t>函数，在这之前要将</a:t>
            </a:r>
            <a:r>
              <a:rPr lang="en-US" altLang="zh-CN" sz="1800" dirty="0"/>
              <a:t>EIP</a:t>
            </a:r>
            <a:r>
              <a:rPr lang="zh-CN" altLang="en-US" sz="1800" dirty="0"/>
              <a:t>入栈，这时记录压入堆栈的</a:t>
            </a:r>
            <a:r>
              <a:rPr lang="en-US" altLang="zh-CN" sz="1800" dirty="0"/>
              <a:t>EIP</a:t>
            </a:r>
            <a:r>
              <a:rPr lang="zh-CN" altLang="en-US" sz="1800" dirty="0"/>
              <a:t>值是多少，存放在哪个地址处？</a:t>
            </a:r>
            <a:endParaRPr lang="en-US" altLang="zh-CN" sz="1800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sz="1800" dirty="0"/>
              <a:t>调用</a:t>
            </a:r>
            <a:r>
              <a:rPr lang="en-US" altLang="zh-CN" sz="1800" dirty="0"/>
              <a:t>overflow</a:t>
            </a:r>
            <a:r>
              <a:rPr lang="zh-CN" altLang="en-US" sz="1800" dirty="0"/>
              <a:t>函数后，新分配给它的栈顶和栈底地址分别是多少？栈的大小是多少？</a:t>
            </a:r>
            <a:endParaRPr lang="en-US" altLang="zh-CN" sz="1800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zh-CN" sz="1800" dirty="0"/>
              <a:t>“</a:t>
            </a:r>
            <a:r>
              <a:rPr lang="en-US" altLang="zh-CN" sz="1800" dirty="0"/>
              <a:t>char des[5]=</a:t>
            </a:r>
            <a:r>
              <a:rPr lang="zh-CN" altLang="zh-CN" sz="1800" dirty="0"/>
              <a:t>””语句执行完后，是将那段地址分配给</a:t>
            </a:r>
            <a:r>
              <a:rPr lang="en-US" altLang="zh-CN" sz="1800" dirty="0"/>
              <a:t>des</a:t>
            </a:r>
            <a:r>
              <a:rPr lang="zh-CN" altLang="zh-CN" sz="1800" dirty="0"/>
              <a:t>变量，大小是多少字节？</a:t>
            </a:r>
            <a:endParaRPr lang="en-US" altLang="zh-CN" sz="1800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sz="1800" dirty="0"/>
              <a:t>继续执行”</a:t>
            </a:r>
            <a:r>
              <a:rPr lang="en-US" altLang="zh-CN" sz="1800" dirty="0" err="1"/>
              <a:t>strcpy</a:t>
            </a:r>
            <a:r>
              <a:rPr lang="en-US" altLang="zh-CN" sz="1800" dirty="0"/>
              <a:t>(</a:t>
            </a:r>
            <a:r>
              <a:rPr lang="en-US" altLang="zh-CN" sz="1800" dirty="0" err="1"/>
              <a:t>des,buf</a:t>
            </a:r>
            <a:r>
              <a:rPr lang="en-US" altLang="zh-CN" sz="1800" dirty="0"/>
              <a:t>)”</a:t>
            </a:r>
            <a:r>
              <a:rPr lang="zh-CN" altLang="en-US" sz="1800" dirty="0"/>
              <a:t>语句，</a:t>
            </a:r>
            <a:r>
              <a:rPr lang="en-US" altLang="zh-CN" sz="1800" dirty="0" err="1"/>
              <a:t>mov</a:t>
            </a:r>
            <a:r>
              <a:rPr lang="zh-CN" altLang="en-US" sz="1800" dirty="0"/>
              <a:t>语句是将什么值传递给</a:t>
            </a:r>
            <a:r>
              <a:rPr lang="en-US" altLang="zh-CN" sz="1800" dirty="0" err="1"/>
              <a:t>edx</a:t>
            </a:r>
            <a:r>
              <a:rPr lang="en-US" altLang="zh-CN" sz="1800" dirty="0"/>
              <a:t>? Lea</a:t>
            </a:r>
            <a:r>
              <a:rPr lang="zh-CN" altLang="en-US" sz="1800" dirty="0"/>
              <a:t>语句是将什么值传递给</a:t>
            </a:r>
            <a:r>
              <a:rPr lang="en-US" altLang="zh-CN" sz="1800" dirty="0" err="1"/>
              <a:t>eax</a:t>
            </a:r>
            <a:r>
              <a:rPr lang="en-US" altLang="zh-CN" sz="1800" dirty="0"/>
              <a:t>?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zh-CN" sz="1800" dirty="0" err="1"/>
              <a:t>Strcpy</a:t>
            </a:r>
            <a:r>
              <a:rPr lang="zh-CN" altLang="zh-CN" sz="1800" dirty="0"/>
              <a:t>完成后，查看</a:t>
            </a:r>
            <a:r>
              <a:rPr lang="en-US" altLang="zh-CN" sz="1800" dirty="0"/>
              <a:t>des</a:t>
            </a:r>
            <a:r>
              <a:rPr lang="zh-CN" altLang="zh-CN" sz="1800" dirty="0"/>
              <a:t>变量空间是否有改变？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zh-CN" sz="2000" dirty="0"/>
              <a:t>Ret</a:t>
            </a:r>
            <a:r>
              <a:rPr lang="zh-CN" altLang="en-US" sz="2000" dirty="0"/>
              <a:t>语句执行完后，查看</a:t>
            </a:r>
            <a:r>
              <a:rPr lang="en-US" altLang="zh-CN" sz="2000" dirty="0"/>
              <a:t>EBP</a:t>
            </a:r>
            <a:r>
              <a:rPr lang="zh-CN" altLang="en-US" sz="2000" dirty="0"/>
              <a:t>，</a:t>
            </a:r>
            <a:r>
              <a:rPr lang="en-US" altLang="zh-CN" sz="2000" dirty="0"/>
              <a:t>ESP</a:t>
            </a:r>
            <a:r>
              <a:rPr lang="zh-CN" altLang="en-US" sz="2000" dirty="0"/>
              <a:t>，</a:t>
            </a:r>
            <a:r>
              <a:rPr lang="en-US" altLang="zh-CN" sz="2000" dirty="0"/>
              <a:t>EIP</a:t>
            </a:r>
            <a:r>
              <a:rPr lang="zh-CN" altLang="en-US" sz="2000" dirty="0"/>
              <a:t>的值分别是多少？程序将跳到哪里执行？</a:t>
            </a:r>
            <a:endParaRPr lang="en-US" altLang="zh-CN" sz="2000" dirty="0"/>
          </a:p>
          <a:p>
            <a:pPr marL="457200" lvl="1" indent="0">
              <a:buNone/>
              <a:defRPr/>
            </a:pPr>
            <a:endParaRPr lang="en-US" altLang="zh-CN" sz="2000" dirty="0"/>
          </a:p>
          <a:p>
            <a:pPr marL="914400" lvl="1" indent="-457200">
              <a:buFont typeface="+mj-lt"/>
              <a:buAutoNum type="arabicPeriod" startAt="17"/>
              <a:defRPr/>
            </a:pPr>
            <a:endParaRPr lang="en-US" altLang="zh-CN" sz="2000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marL="914400" lvl="1" indent="-457200">
              <a:buFont typeface="+mj-lt"/>
              <a:buAutoNum type="arabicPeriod" startAt="12"/>
              <a:defRPr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D97648-E905-4DDF-B495-491FD22E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28C5E0-D977-4DFE-8778-DB6D9E53D6CA}" type="datetime1">
              <a:rPr lang="zh-CN" altLang="en-US" smtClean="0"/>
              <a:pPr>
                <a:defRPr/>
              </a:pPr>
              <a:t>2020/10/24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53A4FC-E926-422C-A3F7-7DE7035C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网络安全技术 信软学院本科教学课件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34F607-A10C-4E58-86C6-A44E6B36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共 </a:t>
            </a:r>
            <a:r>
              <a:rPr lang="en-US" altLang="zh-CN"/>
              <a:t>42 </a:t>
            </a:r>
            <a:r>
              <a:rPr lang="zh-CN" altLang="en-US"/>
              <a:t>页</a:t>
            </a:r>
            <a:r>
              <a:rPr lang="en-US" altLang="zh-CN"/>
              <a:t>/</a:t>
            </a:r>
            <a:r>
              <a:rPr lang="zh-CN" altLang="en-US"/>
              <a:t>第</a:t>
            </a:r>
            <a:fld id="{D4A64A72-526C-4823-BBF9-9E49843150E0}" type="slidenum">
              <a:rPr lang="zh-CN" altLang="en-US" smtClean="0"/>
              <a:pPr>
                <a:defRPr/>
              </a:pPr>
              <a:t>9</a:t>
            </a:fld>
            <a:r>
              <a:rPr lang="zh-CN" altLang="en-US"/>
              <a:t>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19836</TotalTime>
  <Words>1587</Words>
  <Application>Microsoft Office PowerPoint</Application>
  <PresentationFormat>宽屏</PresentationFormat>
  <Paragraphs>136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黑体</vt:lpstr>
      <vt:lpstr>华文行楷</vt:lpstr>
      <vt:lpstr>华文新魏</vt:lpstr>
      <vt:lpstr>华文中宋</vt:lpstr>
      <vt:lpstr>宋体</vt:lpstr>
      <vt:lpstr>微软雅黑</vt:lpstr>
      <vt:lpstr>Arial</vt:lpstr>
      <vt:lpstr>Calibri</vt:lpstr>
      <vt:lpstr>Times New Roman</vt:lpstr>
      <vt:lpstr>Wingdings</vt:lpstr>
      <vt:lpstr>Office 主题​​</vt:lpstr>
      <vt:lpstr>网络安全技术</vt:lpstr>
      <vt:lpstr>PowerPoint 演示文稿</vt:lpstr>
      <vt:lpstr>实验二 缓冲区溢出实验</vt:lpstr>
      <vt:lpstr>实验二 缓冲区溢出实验</vt:lpstr>
      <vt:lpstr>实验二 缓冲区溢出实验</vt:lpstr>
      <vt:lpstr>实验二 缓冲区溢出实验</vt:lpstr>
      <vt:lpstr>实验二 缓冲区溢出实验</vt:lpstr>
      <vt:lpstr>实验二 缓冲区溢出实验</vt:lpstr>
      <vt:lpstr>实验二 缓冲区溢出实验</vt:lpstr>
      <vt:lpstr>实验二 缓冲区溢出实验</vt:lpstr>
      <vt:lpstr>选做</vt:lpstr>
      <vt:lpstr>注意事项</vt:lpstr>
      <vt:lpstr>注意事项</vt:lpstr>
      <vt:lpstr>注意事项</vt:lpstr>
      <vt:lpstr>注意事项</vt:lpstr>
      <vt:lpstr>结束语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yanzi</dc:creator>
  <cp:lastModifiedBy> </cp:lastModifiedBy>
  <cp:revision>915</cp:revision>
  <dcterms:created xsi:type="dcterms:W3CDTF">2013-10-09T01:13:35Z</dcterms:created>
  <dcterms:modified xsi:type="dcterms:W3CDTF">2020-10-24T09:50:06Z</dcterms:modified>
</cp:coreProperties>
</file>