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54" r:id="rId14"/>
  </p:sldIdLst>
  <p:sldSz cx="12192000" cy="6858000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4F1FF"/>
    <a:srgbClr val="EA6103"/>
    <a:srgbClr val="F77427"/>
    <a:srgbClr val="67BFBB"/>
    <a:srgbClr val="F46D92"/>
    <a:srgbClr val="ED5684"/>
    <a:srgbClr val="FF0000"/>
    <a:srgbClr val="9900FF"/>
    <a:srgbClr val="FFFF66"/>
    <a:srgbClr val="99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323" autoAdjust="0"/>
    <p:restoredTop sz="93963" autoAdjust="0"/>
  </p:normalViewPr>
  <p:slideViewPr>
    <p:cSldViewPr>
      <p:cViewPr varScale="1">
        <p:scale>
          <a:sx n="72" d="100"/>
          <a:sy n="72" d="100"/>
        </p:scale>
        <p:origin x="-7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50DC5-446D-460A-A5B7-017CF772E18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9C94E06-993D-4F64-9543-4A69C23347E3}">
      <dgm:prSet custT="1"/>
      <dgm:spPr/>
      <dgm:t>
        <a:bodyPr/>
        <a:lstStyle/>
        <a:p>
          <a:r>
            <a:rPr 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Socket</a:t>
          </a:r>
          <a:r>
            <a:rPr 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编程实验</a:t>
          </a:r>
          <a:endParaRPr lang="zh-CN" altLang="en-US" sz="28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DA469F-16D0-4B57-9CF4-07C4DBCF262B}" type="parTrans" cxnId="{1691B260-2342-45B1-957F-3DD88F5F488D}">
      <dgm:prSet/>
      <dgm:spPr/>
      <dgm:t>
        <a:bodyPr/>
        <a:lstStyle/>
        <a:p>
          <a:endParaRPr lang="zh-CN" altLang="en-US"/>
        </a:p>
      </dgm:t>
    </dgm:pt>
    <dgm:pt modelId="{57C78CCF-B65E-47A8-B934-FF224352431A}" type="sibTrans" cxnId="{1691B260-2342-45B1-957F-3DD88F5F488D}">
      <dgm:prSet/>
      <dgm:spPr/>
      <dgm:t>
        <a:bodyPr/>
        <a:lstStyle/>
        <a:p>
          <a:endParaRPr lang="zh-CN" altLang="en-US"/>
        </a:p>
      </dgm:t>
    </dgm:pt>
    <dgm:pt modelId="{925FBE81-8B30-4C32-B88C-8C2EC9A91AF7}">
      <dgm:prSet phldrT="[文本]" custT="1"/>
      <dgm:spPr/>
      <dgm:t>
        <a:bodyPr/>
        <a:lstStyle/>
        <a:p>
          <a:r>
            <a:rPr 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经典木马程序实验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59CE12-F3C4-4C2D-A94E-2F2A015584BF}" type="sibTrans" cxnId="{A4D71F17-F13C-4F84-97E3-6BD22F5FFCFD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B77351A-0495-414E-9D28-004CC4DB8763}" type="parTrans" cxnId="{A4D71F17-F13C-4F84-97E3-6BD22F5FFCFD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3A516-C3EE-4914-B910-2A555FE522A9}">
      <dgm:prSet phldrT="[文本]" custT="1"/>
      <dgm:spPr/>
      <dgm:t>
        <a:bodyPr/>
        <a:lstStyle/>
        <a:p>
          <a:r>
            <a:rPr 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Mini</a:t>
          </a:r>
          <a:r>
            <a:rPr 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木马程序剖析实验</a:t>
          </a:r>
          <a:endParaRPr lang="zh-CN" altLang="en-US" sz="2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236AA3-B881-438C-9E38-02EA9C4557DC}" type="sibTrans" cxnId="{E578362D-0B8D-40E8-B305-5E80CAB99BBA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DC45686-F53A-49F8-8732-C9A7AC735F19}" type="parTrans" cxnId="{E578362D-0B8D-40E8-B305-5E80CAB99BBA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6C04225-5C4B-4B5A-A80D-EE25B3D2DB4E}" type="pres">
      <dgm:prSet presAssocID="{2BD50DC5-446D-460A-A5B7-017CF772E18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2221734-F795-4D0E-B24A-1931BC765CA7}" type="pres">
      <dgm:prSet presAssocID="{49C94E06-993D-4F64-9543-4A69C23347E3}" presName="thickLine" presStyleLbl="alignNode1" presStyleIdx="0" presStyleCnt="3"/>
      <dgm:spPr/>
    </dgm:pt>
    <dgm:pt modelId="{65745AF9-4446-4DED-932D-8135CE142FC4}" type="pres">
      <dgm:prSet presAssocID="{49C94E06-993D-4F64-9543-4A69C23347E3}" presName="horz1" presStyleCnt="0"/>
      <dgm:spPr/>
    </dgm:pt>
    <dgm:pt modelId="{3C64E0FC-60D4-4C58-BCD3-4AD1E432123F}" type="pres">
      <dgm:prSet presAssocID="{49C94E06-993D-4F64-9543-4A69C23347E3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EC0CFA56-A228-4782-97BF-575F87AA50CE}" type="pres">
      <dgm:prSet presAssocID="{49C94E06-993D-4F64-9543-4A69C23347E3}" presName="vert1" presStyleCnt="0"/>
      <dgm:spPr/>
    </dgm:pt>
    <dgm:pt modelId="{C1D9AD65-5115-4BD5-AD86-A9F47640BFD6}" type="pres">
      <dgm:prSet presAssocID="{FB83A516-C3EE-4914-B910-2A555FE522A9}" presName="thickLine" presStyleLbl="alignNode1" presStyleIdx="1" presStyleCnt="3"/>
      <dgm:spPr/>
    </dgm:pt>
    <dgm:pt modelId="{EDCB531A-24EE-43E5-A3E2-4A21DF01310D}" type="pres">
      <dgm:prSet presAssocID="{FB83A516-C3EE-4914-B910-2A555FE522A9}" presName="horz1" presStyleCnt="0"/>
      <dgm:spPr/>
    </dgm:pt>
    <dgm:pt modelId="{10348E5A-DC5F-4279-A38D-83CD2BB9B2FC}" type="pres">
      <dgm:prSet presAssocID="{FB83A516-C3EE-4914-B910-2A555FE522A9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F6C9624F-5BE8-4D23-B19B-21643D8FC9D4}" type="pres">
      <dgm:prSet presAssocID="{FB83A516-C3EE-4914-B910-2A555FE522A9}" presName="vert1" presStyleCnt="0"/>
      <dgm:spPr/>
    </dgm:pt>
    <dgm:pt modelId="{D5466679-AE57-40C8-BE3E-4F8A6B4BB8E9}" type="pres">
      <dgm:prSet presAssocID="{925FBE81-8B30-4C32-B88C-8C2EC9A91AF7}" presName="thickLine" presStyleLbl="alignNode1" presStyleIdx="2" presStyleCnt="3"/>
      <dgm:spPr/>
    </dgm:pt>
    <dgm:pt modelId="{388710FE-7003-46E8-A66A-79B7DAC2BF23}" type="pres">
      <dgm:prSet presAssocID="{925FBE81-8B30-4C32-B88C-8C2EC9A91AF7}" presName="horz1" presStyleCnt="0"/>
      <dgm:spPr/>
    </dgm:pt>
    <dgm:pt modelId="{BC9515F0-4922-4A58-845C-6CBE0D764E5E}" type="pres">
      <dgm:prSet presAssocID="{925FBE81-8B30-4C32-B88C-8C2EC9A91AF7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46DA5C8F-9A2C-4445-A058-0FCAB5A9906E}" type="pres">
      <dgm:prSet presAssocID="{925FBE81-8B30-4C32-B88C-8C2EC9A91AF7}" presName="vert1" presStyleCnt="0"/>
      <dgm:spPr/>
    </dgm:pt>
  </dgm:ptLst>
  <dgm:cxnLst>
    <dgm:cxn modelId="{1ACEE2DB-6F60-4142-968A-E3C30966EEC2}" type="presOf" srcId="{925FBE81-8B30-4C32-B88C-8C2EC9A91AF7}" destId="{BC9515F0-4922-4A58-845C-6CBE0D764E5E}" srcOrd="0" destOrd="0" presId="urn:microsoft.com/office/officeart/2008/layout/LinedList"/>
    <dgm:cxn modelId="{D0DA7621-4DB7-4664-8484-8CF1D0BA198B}" type="presOf" srcId="{49C94E06-993D-4F64-9543-4A69C23347E3}" destId="{3C64E0FC-60D4-4C58-BCD3-4AD1E432123F}" srcOrd="0" destOrd="0" presId="urn:microsoft.com/office/officeart/2008/layout/LinedList"/>
    <dgm:cxn modelId="{2A5D2966-4BB6-410C-93C0-B8384B8854E4}" type="presOf" srcId="{2BD50DC5-446D-460A-A5B7-017CF772E187}" destId="{36C04225-5C4B-4B5A-A80D-EE25B3D2DB4E}" srcOrd="0" destOrd="0" presId="urn:microsoft.com/office/officeart/2008/layout/LinedList"/>
    <dgm:cxn modelId="{A4D71F17-F13C-4F84-97E3-6BD22F5FFCFD}" srcId="{2BD50DC5-446D-460A-A5B7-017CF772E187}" destId="{925FBE81-8B30-4C32-B88C-8C2EC9A91AF7}" srcOrd="2" destOrd="0" parTransId="{BB77351A-0495-414E-9D28-004CC4DB8763}" sibTransId="{1959CE12-F3C4-4C2D-A94E-2F2A015584BF}"/>
    <dgm:cxn modelId="{E578362D-0B8D-40E8-B305-5E80CAB99BBA}" srcId="{2BD50DC5-446D-460A-A5B7-017CF772E187}" destId="{FB83A516-C3EE-4914-B910-2A555FE522A9}" srcOrd="1" destOrd="0" parTransId="{4DC45686-F53A-49F8-8732-C9A7AC735F19}" sibTransId="{4A236AA3-B881-438C-9E38-02EA9C4557DC}"/>
    <dgm:cxn modelId="{07F295DA-53F4-40AC-8BD7-C39F5570BE1B}" type="presOf" srcId="{FB83A516-C3EE-4914-B910-2A555FE522A9}" destId="{10348E5A-DC5F-4279-A38D-83CD2BB9B2FC}" srcOrd="0" destOrd="0" presId="urn:microsoft.com/office/officeart/2008/layout/LinedList"/>
    <dgm:cxn modelId="{1691B260-2342-45B1-957F-3DD88F5F488D}" srcId="{2BD50DC5-446D-460A-A5B7-017CF772E187}" destId="{49C94E06-993D-4F64-9543-4A69C23347E3}" srcOrd="0" destOrd="0" parTransId="{D6DA469F-16D0-4B57-9CF4-07C4DBCF262B}" sibTransId="{57C78CCF-B65E-47A8-B934-FF224352431A}"/>
    <dgm:cxn modelId="{FF76C69A-F612-4264-AA15-7C9F7CF0E77D}" type="presParOf" srcId="{36C04225-5C4B-4B5A-A80D-EE25B3D2DB4E}" destId="{02221734-F795-4D0E-B24A-1931BC765CA7}" srcOrd="0" destOrd="0" presId="urn:microsoft.com/office/officeart/2008/layout/LinedList"/>
    <dgm:cxn modelId="{7E5C7D7E-3D26-4327-9707-BFA673BD8EC9}" type="presParOf" srcId="{36C04225-5C4B-4B5A-A80D-EE25B3D2DB4E}" destId="{65745AF9-4446-4DED-932D-8135CE142FC4}" srcOrd="1" destOrd="0" presId="urn:microsoft.com/office/officeart/2008/layout/LinedList"/>
    <dgm:cxn modelId="{A15B9D10-E651-4536-B428-37C21B63921F}" type="presParOf" srcId="{65745AF9-4446-4DED-932D-8135CE142FC4}" destId="{3C64E0FC-60D4-4C58-BCD3-4AD1E432123F}" srcOrd="0" destOrd="0" presId="urn:microsoft.com/office/officeart/2008/layout/LinedList"/>
    <dgm:cxn modelId="{A11AABE7-8526-4986-B614-CD5482410A16}" type="presParOf" srcId="{65745AF9-4446-4DED-932D-8135CE142FC4}" destId="{EC0CFA56-A228-4782-97BF-575F87AA50CE}" srcOrd="1" destOrd="0" presId="urn:microsoft.com/office/officeart/2008/layout/LinedList"/>
    <dgm:cxn modelId="{AC39FBB5-C57A-45AD-9114-B16CF199BA66}" type="presParOf" srcId="{36C04225-5C4B-4B5A-A80D-EE25B3D2DB4E}" destId="{C1D9AD65-5115-4BD5-AD86-A9F47640BFD6}" srcOrd="2" destOrd="0" presId="urn:microsoft.com/office/officeart/2008/layout/LinedList"/>
    <dgm:cxn modelId="{7F10DA0B-75E3-424A-88B2-EC4270C3E679}" type="presParOf" srcId="{36C04225-5C4B-4B5A-A80D-EE25B3D2DB4E}" destId="{EDCB531A-24EE-43E5-A3E2-4A21DF01310D}" srcOrd="3" destOrd="0" presId="urn:microsoft.com/office/officeart/2008/layout/LinedList"/>
    <dgm:cxn modelId="{133872A2-1926-44A0-9AAF-C6E3CD0C5DF3}" type="presParOf" srcId="{EDCB531A-24EE-43E5-A3E2-4A21DF01310D}" destId="{10348E5A-DC5F-4279-A38D-83CD2BB9B2FC}" srcOrd="0" destOrd="0" presId="urn:microsoft.com/office/officeart/2008/layout/LinedList"/>
    <dgm:cxn modelId="{0FDD80DC-F93C-4EBE-9F0C-4FB7A8514386}" type="presParOf" srcId="{EDCB531A-24EE-43E5-A3E2-4A21DF01310D}" destId="{F6C9624F-5BE8-4D23-B19B-21643D8FC9D4}" srcOrd="1" destOrd="0" presId="urn:microsoft.com/office/officeart/2008/layout/LinedList"/>
    <dgm:cxn modelId="{4285C1A8-F46B-455F-8D93-8061FF7FEF98}" type="presParOf" srcId="{36C04225-5C4B-4B5A-A80D-EE25B3D2DB4E}" destId="{D5466679-AE57-40C8-BE3E-4F8A6B4BB8E9}" srcOrd="4" destOrd="0" presId="urn:microsoft.com/office/officeart/2008/layout/LinedList"/>
    <dgm:cxn modelId="{85FBAA56-2DD8-4A92-8BE4-4844FEA3D4A5}" type="presParOf" srcId="{36C04225-5C4B-4B5A-A80D-EE25B3D2DB4E}" destId="{388710FE-7003-46E8-A66A-79B7DAC2BF23}" srcOrd="5" destOrd="0" presId="urn:microsoft.com/office/officeart/2008/layout/LinedList"/>
    <dgm:cxn modelId="{A30BC03D-FB31-41FB-A82D-32EDFB8603CD}" type="presParOf" srcId="{388710FE-7003-46E8-A66A-79B7DAC2BF23}" destId="{BC9515F0-4922-4A58-845C-6CBE0D764E5E}" srcOrd="0" destOrd="0" presId="urn:microsoft.com/office/officeart/2008/layout/LinedList"/>
    <dgm:cxn modelId="{F1BE0648-6955-48C5-B835-A754FEE03510}" type="presParOf" srcId="{388710FE-7003-46E8-A66A-79B7DAC2BF23}" destId="{46DA5C8F-9A2C-4445-A058-0FCAB5A990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D50DC5-446D-460A-A5B7-017CF772E18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9C94E06-993D-4F64-9543-4A69C23347E3}">
      <dgm:prSet custT="1"/>
      <dgm:spPr/>
      <dgm:t>
        <a:bodyPr/>
        <a:lstStyle/>
        <a:p>
          <a:r>
            <a:rPr 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Socket</a:t>
          </a:r>
          <a:r>
            <a:rPr 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编程实验</a:t>
          </a:r>
          <a:endParaRPr lang="zh-CN" altLang="en-US" sz="28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DA469F-16D0-4B57-9CF4-07C4DBCF262B}" type="parTrans" cxnId="{1691B260-2342-45B1-957F-3DD88F5F488D}">
      <dgm:prSet/>
      <dgm:spPr/>
      <dgm:t>
        <a:bodyPr/>
        <a:lstStyle/>
        <a:p>
          <a:endParaRPr lang="zh-CN" altLang="en-US"/>
        </a:p>
      </dgm:t>
    </dgm:pt>
    <dgm:pt modelId="{57C78CCF-B65E-47A8-B934-FF224352431A}" type="sibTrans" cxnId="{1691B260-2342-45B1-957F-3DD88F5F488D}">
      <dgm:prSet/>
      <dgm:spPr/>
      <dgm:t>
        <a:bodyPr/>
        <a:lstStyle/>
        <a:p>
          <a:endParaRPr lang="zh-CN" altLang="en-US"/>
        </a:p>
      </dgm:t>
    </dgm:pt>
    <dgm:pt modelId="{925FBE81-8B30-4C32-B88C-8C2EC9A91AF7}">
      <dgm:prSet phldrT="[文本]" custT="1"/>
      <dgm:spPr/>
      <dgm:t>
        <a:bodyPr/>
        <a:lstStyle/>
        <a:p>
          <a:r>
            <a:rPr 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经典木马程序实验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59CE12-F3C4-4C2D-A94E-2F2A015584BF}" type="sibTrans" cxnId="{A4D71F17-F13C-4F84-97E3-6BD22F5FFCFD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B77351A-0495-414E-9D28-004CC4DB8763}" type="parTrans" cxnId="{A4D71F17-F13C-4F84-97E3-6BD22F5FFCFD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3A516-C3EE-4914-B910-2A555FE522A9}">
      <dgm:prSet phldrT="[文本]" custT="1"/>
      <dgm:spPr/>
      <dgm:t>
        <a:bodyPr/>
        <a:lstStyle/>
        <a:p>
          <a:r>
            <a:rPr 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Mini</a:t>
          </a:r>
          <a:r>
            <a:rPr 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木马程序剖析实验</a:t>
          </a:r>
          <a:endParaRPr lang="zh-CN" altLang="en-US" sz="28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236AA3-B881-438C-9E38-02EA9C4557DC}" type="sibTrans" cxnId="{E578362D-0B8D-40E8-B305-5E80CAB99BBA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DC45686-F53A-49F8-8732-C9A7AC735F19}" type="parTrans" cxnId="{E578362D-0B8D-40E8-B305-5E80CAB99BBA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6C04225-5C4B-4B5A-A80D-EE25B3D2DB4E}" type="pres">
      <dgm:prSet presAssocID="{2BD50DC5-446D-460A-A5B7-017CF772E18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2221734-F795-4D0E-B24A-1931BC765CA7}" type="pres">
      <dgm:prSet presAssocID="{49C94E06-993D-4F64-9543-4A69C23347E3}" presName="thickLine" presStyleLbl="alignNode1" presStyleIdx="0" presStyleCnt="3"/>
      <dgm:spPr/>
    </dgm:pt>
    <dgm:pt modelId="{65745AF9-4446-4DED-932D-8135CE142FC4}" type="pres">
      <dgm:prSet presAssocID="{49C94E06-993D-4F64-9543-4A69C23347E3}" presName="horz1" presStyleCnt="0"/>
      <dgm:spPr/>
    </dgm:pt>
    <dgm:pt modelId="{3C64E0FC-60D4-4C58-BCD3-4AD1E432123F}" type="pres">
      <dgm:prSet presAssocID="{49C94E06-993D-4F64-9543-4A69C23347E3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EC0CFA56-A228-4782-97BF-575F87AA50CE}" type="pres">
      <dgm:prSet presAssocID="{49C94E06-993D-4F64-9543-4A69C23347E3}" presName="vert1" presStyleCnt="0"/>
      <dgm:spPr/>
    </dgm:pt>
    <dgm:pt modelId="{C1D9AD65-5115-4BD5-AD86-A9F47640BFD6}" type="pres">
      <dgm:prSet presAssocID="{FB83A516-C3EE-4914-B910-2A555FE522A9}" presName="thickLine" presStyleLbl="alignNode1" presStyleIdx="1" presStyleCnt="3"/>
      <dgm:spPr/>
    </dgm:pt>
    <dgm:pt modelId="{EDCB531A-24EE-43E5-A3E2-4A21DF01310D}" type="pres">
      <dgm:prSet presAssocID="{FB83A516-C3EE-4914-B910-2A555FE522A9}" presName="horz1" presStyleCnt="0"/>
      <dgm:spPr/>
    </dgm:pt>
    <dgm:pt modelId="{10348E5A-DC5F-4279-A38D-83CD2BB9B2FC}" type="pres">
      <dgm:prSet presAssocID="{FB83A516-C3EE-4914-B910-2A555FE522A9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F6C9624F-5BE8-4D23-B19B-21643D8FC9D4}" type="pres">
      <dgm:prSet presAssocID="{FB83A516-C3EE-4914-B910-2A555FE522A9}" presName="vert1" presStyleCnt="0"/>
      <dgm:spPr/>
    </dgm:pt>
    <dgm:pt modelId="{D5466679-AE57-40C8-BE3E-4F8A6B4BB8E9}" type="pres">
      <dgm:prSet presAssocID="{925FBE81-8B30-4C32-B88C-8C2EC9A91AF7}" presName="thickLine" presStyleLbl="alignNode1" presStyleIdx="2" presStyleCnt="3"/>
      <dgm:spPr/>
    </dgm:pt>
    <dgm:pt modelId="{388710FE-7003-46E8-A66A-79B7DAC2BF23}" type="pres">
      <dgm:prSet presAssocID="{925FBE81-8B30-4C32-B88C-8C2EC9A91AF7}" presName="horz1" presStyleCnt="0"/>
      <dgm:spPr/>
    </dgm:pt>
    <dgm:pt modelId="{BC9515F0-4922-4A58-845C-6CBE0D764E5E}" type="pres">
      <dgm:prSet presAssocID="{925FBE81-8B30-4C32-B88C-8C2EC9A91AF7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46DA5C8F-9A2C-4445-A058-0FCAB5A9906E}" type="pres">
      <dgm:prSet presAssocID="{925FBE81-8B30-4C32-B88C-8C2EC9A91AF7}" presName="vert1" presStyleCnt="0"/>
      <dgm:spPr/>
    </dgm:pt>
  </dgm:ptLst>
  <dgm:cxnLst>
    <dgm:cxn modelId="{99D80A97-E8E1-4B98-B1D6-767A36FE97C2}" type="presOf" srcId="{FB83A516-C3EE-4914-B910-2A555FE522A9}" destId="{10348E5A-DC5F-4279-A38D-83CD2BB9B2FC}" srcOrd="0" destOrd="0" presId="urn:microsoft.com/office/officeart/2008/layout/LinedList"/>
    <dgm:cxn modelId="{76532FE9-0FB6-4852-9A0D-E78DB61D1890}" type="presOf" srcId="{49C94E06-993D-4F64-9543-4A69C23347E3}" destId="{3C64E0FC-60D4-4C58-BCD3-4AD1E432123F}" srcOrd="0" destOrd="0" presId="urn:microsoft.com/office/officeart/2008/layout/LinedList"/>
    <dgm:cxn modelId="{A4D71F17-F13C-4F84-97E3-6BD22F5FFCFD}" srcId="{2BD50DC5-446D-460A-A5B7-017CF772E187}" destId="{925FBE81-8B30-4C32-B88C-8C2EC9A91AF7}" srcOrd="2" destOrd="0" parTransId="{BB77351A-0495-414E-9D28-004CC4DB8763}" sibTransId="{1959CE12-F3C4-4C2D-A94E-2F2A015584BF}"/>
    <dgm:cxn modelId="{E578362D-0B8D-40E8-B305-5E80CAB99BBA}" srcId="{2BD50DC5-446D-460A-A5B7-017CF772E187}" destId="{FB83A516-C3EE-4914-B910-2A555FE522A9}" srcOrd="1" destOrd="0" parTransId="{4DC45686-F53A-49F8-8732-C9A7AC735F19}" sibTransId="{4A236AA3-B881-438C-9E38-02EA9C4557DC}"/>
    <dgm:cxn modelId="{7CF77957-EBA4-4F0C-8483-98E77E00D925}" type="presOf" srcId="{925FBE81-8B30-4C32-B88C-8C2EC9A91AF7}" destId="{BC9515F0-4922-4A58-845C-6CBE0D764E5E}" srcOrd="0" destOrd="0" presId="urn:microsoft.com/office/officeart/2008/layout/LinedList"/>
    <dgm:cxn modelId="{1691B260-2342-45B1-957F-3DD88F5F488D}" srcId="{2BD50DC5-446D-460A-A5B7-017CF772E187}" destId="{49C94E06-993D-4F64-9543-4A69C23347E3}" srcOrd="0" destOrd="0" parTransId="{D6DA469F-16D0-4B57-9CF4-07C4DBCF262B}" sibTransId="{57C78CCF-B65E-47A8-B934-FF224352431A}"/>
    <dgm:cxn modelId="{5EA3BFB6-B09F-438F-B2A8-169244B25747}" type="presOf" srcId="{2BD50DC5-446D-460A-A5B7-017CF772E187}" destId="{36C04225-5C4B-4B5A-A80D-EE25B3D2DB4E}" srcOrd="0" destOrd="0" presId="urn:microsoft.com/office/officeart/2008/layout/LinedList"/>
    <dgm:cxn modelId="{FE6CE936-4396-4604-B7A4-31912466E1BB}" type="presParOf" srcId="{36C04225-5C4B-4B5A-A80D-EE25B3D2DB4E}" destId="{02221734-F795-4D0E-B24A-1931BC765CA7}" srcOrd="0" destOrd="0" presId="urn:microsoft.com/office/officeart/2008/layout/LinedList"/>
    <dgm:cxn modelId="{9AF39822-910F-48F1-A28B-0ACF1C07A5B6}" type="presParOf" srcId="{36C04225-5C4B-4B5A-A80D-EE25B3D2DB4E}" destId="{65745AF9-4446-4DED-932D-8135CE142FC4}" srcOrd="1" destOrd="0" presId="urn:microsoft.com/office/officeart/2008/layout/LinedList"/>
    <dgm:cxn modelId="{3244C5CE-8F90-43CC-B4A0-84D4235C2F3E}" type="presParOf" srcId="{65745AF9-4446-4DED-932D-8135CE142FC4}" destId="{3C64E0FC-60D4-4C58-BCD3-4AD1E432123F}" srcOrd="0" destOrd="0" presId="urn:microsoft.com/office/officeart/2008/layout/LinedList"/>
    <dgm:cxn modelId="{C8D7DE58-260F-46B2-8B36-34CC216B4193}" type="presParOf" srcId="{65745AF9-4446-4DED-932D-8135CE142FC4}" destId="{EC0CFA56-A228-4782-97BF-575F87AA50CE}" srcOrd="1" destOrd="0" presId="urn:microsoft.com/office/officeart/2008/layout/LinedList"/>
    <dgm:cxn modelId="{2CAB42A9-F676-48A5-9078-570851652988}" type="presParOf" srcId="{36C04225-5C4B-4B5A-A80D-EE25B3D2DB4E}" destId="{C1D9AD65-5115-4BD5-AD86-A9F47640BFD6}" srcOrd="2" destOrd="0" presId="urn:microsoft.com/office/officeart/2008/layout/LinedList"/>
    <dgm:cxn modelId="{85D83AB7-5EFA-40A4-9091-4323F9B43BC8}" type="presParOf" srcId="{36C04225-5C4B-4B5A-A80D-EE25B3D2DB4E}" destId="{EDCB531A-24EE-43E5-A3E2-4A21DF01310D}" srcOrd="3" destOrd="0" presId="urn:microsoft.com/office/officeart/2008/layout/LinedList"/>
    <dgm:cxn modelId="{50320F6D-5114-4156-860E-15670906C19A}" type="presParOf" srcId="{EDCB531A-24EE-43E5-A3E2-4A21DF01310D}" destId="{10348E5A-DC5F-4279-A38D-83CD2BB9B2FC}" srcOrd="0" destOrd="0" presId="urn:microsoft.com/office/officeart/2008/layout/LinedList"/>
    <dgm:cxn modelId="{CED941E8-A226-4A16-A3D8-EC7402FC3560}" type="presParOf" srcId="{EDCB531A-24EE-43E5-A3E2-4A21DF01310D}" destId="{F6C9624F-5BE8-4D23-B19B-21643D8FC9D4}" srcOrd="1" destOrd="0" presId="urn:microsoft.com/office/officeart/2008/layout/LinedList"/>
    <dgm:cxn modelId="{97BE470F-9981-4406-B836-32F667E6E818}" type="presParOf" srcId="{36C04225-5C4B-4B5A-A80D-EE25B3D2DB4E}" destId="{D5466679-AE57-40C8-BE3E-4F8A6B4BB8E9}" srcOrd="4" destOrd="0" presId="urn:microsoft.com/office/officeart/2008/layout/LinedList"/>
    <dgm:cxn modelId="{B5796630-7605-405D-AF01-0EB96B91D37C}" type="presParOf" srcId="{36C04225-5C4B-4B5A-A80D-EE25B3D2DB4E}" destId="{388710FE-7003-46E8-A66A-79B7DAC2BF23}" srcOrd="5" destOrd="0" presId="urn:microsoft.com/office/officeart/2008/layout/LinedList"/>
    <dgm:cxn modelId="{D3560C7A-58B6-400A-AE45-70E9E475A95A}" type="presParOf" srcId="{388710FE-7003-46E8-A66A-79B7DAC2BF23}" destId="{BC9515F0-4922-4A58-845C-6CBE0D764E5E}" srcOrd="0" destOrd="0" presId="urn:microsoft.com/office/officeart/2008/layout/LinedList"/>
    <dgm:cxn modelId="{5AD20DDB-0E88-4664-ACC5-EF729978FC76}" type="presParOf" srcId="{388710FE-7003-46E8-A66A-79B7DAC2BF23}" destId="{46DA5C8F-9A2C-4445-A058-0FCAB5A990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D50DC5-446D-460A-A5B7-017CF772E18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9C94E06-993D-4F64-9543-4A69C23347E3}">
      <dgm:prSet custT="1"/>
      <dgm:spPr/>
      <dgm:t>
        <a:bodyPr/>
        <a:lstStyle/>
        <a:p>
          <a:r>
            <a:rPr 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Socket</a:t>
          </a:r>
          <a:r>
            <a:rPr 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编程实验</a:t>
          </a:r>
          <a:endParaRPr lang="zh-CN" altLang="en-US" sz="28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6DA469F-16D0-4B57-9CF4-07C4DBCF262B}" type="parTrans" cxnId="{1691B260-2342-45B1-957F-3DD88F5F488D}">
      <dgm:prSet/>
      <dgm:spPr/>
      <dgm:t>
        <a:bodyPr/>
        <a:lstStyle/>
        <a:p>
          <a:endParaRPr lang="zh-CN" altLang="en-US"/>
        </a:p>
      </dgm:t>
    </dgm:pt>
    <dgm:pt modelId="{57C78CCF-B65E-47A8-B934-FF224352431A}" type="sibTrans" cxnId="{1691B260-2342-45B1-957F-3DD88F5F488D}">
      <dgm:prSet/>
      <dgm:spPr/>
      <dgm:t>
        <a:bodyPr/>
        <a:lstStyle/>
        <a:p>
          <a:endParaRPr lang="zh-CN" altLang="en-US"/>
        </a:p>
      </dgm:t>
    </dgm:pt>
    <dgm:pt modelId="{925FBE81-8B30-4C32-B88C-8C2EC9A91AF7}">
      <dgm:prSet phldrT="[文本]" custT="1"/>
      <dgm:spPr/>
      <dgm:t>
        <a:bodyPr/>
        <a:lstStyle/>
        <a:p>
          <a:r>
            <a:rPr 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经典木马程序实验</a:t>
          </a:r>
          <a:endParaRPr lang="zh-CN" altLang="en-US" sz="28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59CE12-F3C4-4C2D-A94E-2F2A015584BF}" type="sibTrans" cxnId="{A4D71F17-F13C-4F84-97E3-6BD22F5FFCFD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BB77351A-0495-414E-9D28-004CC4DB8763}" type="parTrans" cxnId="{A4D71F17-F13C-4F84-97E3-6BD22F5FFCFD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B83A516-C3EE-4914-B910-2A555FE522A9}">
      <dgm:prSet phldrT="[文本]" custT="1"/>
      <dgm:spPr/>
      <dgm:t>
        <a:bodyPr/>
        <a:lstStyle/>
        <a:p>
          <a:r>
            <a:rPr 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Mini</a:t>
          </a:r>
          <a:r>
            <a:rPr 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木马程序剖析实验</a:t>
          </a:r>
          <a:endParaRPr lang="zh-CN" altLang="en-US" sz="28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236AA3-B881-438C-9E38-02EA9C4557DC}" type="sibTrans" cxnId="{E578362D-0B8D-40E8-B305-5E80CAB99BBA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DC45686-F53A-49F8-8732-C9A7AC735F19}" type="parTrans" cxnId="{E578362D-0B8D-40E8-B305-5E80CAB99BBA}">
      <dgm:prSet/>
      <dgm:spPr/>
      <dgm:t>
        <a:bodyPr/>
        <a:lstStyle/>
        <a:p>
          <a:endParaRPr lang="zh-CN" altLang="en-US" sz="280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36C04225-5C4B-4B5A-A80D-EE25B3D2DB4E}" type="pres">
      <dgm:prSet presAssocID="{2BD50DC5-446D-460A-A5B7-017CF772E18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02221734-F795-4D0E-B24A-1931BC765CA7}" type="pres">
      <dgm:prSet presAssocID="{49C94E06-993D-4F64-9543-4A69C23347E3}" presName="thickLine" presStyleLbl="alignNode1" presStyleIdx="0" presStyleCnt="3"/>
      <dgm:spPr/>
    </dgm:pt>
    <dgm:pt modelId="{65745AF9-4446-4DED-932D-8135CE142FC4}" type="pres">
      <dgm:prSet presAssocID="{49C94E06-993D-4F64-9543-4A69C23347E3}" presName="horz1" presStyleCnt="0"/>
      <dgm:spPr/>
    </dgm:pt>
    <dgm:pt modelId="{3C64E0FC-60D4-4C58-BCD3-4AD1E432123F}" type="pres">
      <dgm:prSet presAssocID="{49C94E06-993D-4F64-9543-4A69C23347E3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EC0CFA56-A228-4782-97BF-575F87AA50CE}" type="pres">
      <dgm:prSet presAssocID="{49C94E06-993D-4F64-9543-4A69C23347E3}" presName="vert1" presStyleCnt="0"/>
      <dgm:spPr/>
    </dgm:pt>
    <dgm:pt modelId="{C1D9AD65-5115-4BD5-AD86-A9F47640BFD6}" type="pres">
      <dgm:prSet presAssocID="{FB83A516-C3EE-4914-B910-2A555FE522A9}" presName="thickLine" presStyleLbl="alignNode1" presStyleIdx="1" presStyleCnt="3"/>
      <dgm:spPr/>
    </dgm:pt>
    <dgm:pt modelId="{EDCB531A-24EE-43E5-A3E2-4A21DF01310D}" type="pres">
      <dgm:prSet presAssocID="{FB83A516-C3EE-4914-B910-2A555FE522A9}" presName="horz1" presStyleCnt="0"/>
      <dgm:spPr/>
    </dgm:pt>
    <dgm:pt modelId="{10348E5A-DC5F-4279-A38D-83CD2BB9B2FC}" type="pres">
      <dgm:prSet presAssocID="{FB83A516-C3EE-4914-B910-2A555FE522A9}" presName="tx1" presStyleLbl="revTx" presStyleIdx="1" presStyleCnt="3"/>
      <dgm:spPr/>
      <dgm:t>
        <a:bodyPr/>
        <a:lstStyle/>
        <a:p>
          <a:endParaRPr lang="zh-CN" altLang="en-US"/>
        </a:p>
      </dgm:t>
    </dgm:pt>
    <dgm:pt modelId="{F6C9624F-5BE8-4D23-B19B-21643D8FC9D4}" type="pres">
      <dgm:prSet presAssocID="{FB83A516-C3EE-4914-B910-2A555FE522A9}" presName="vert1" presStyleCnt="0"/>
      <dgm:spPr/>
    </dgm:pt>
    <dgm:pt modelId="{D5466679-AE57-40C8-BE3E-4F8A6B4BB8E9}" type="pres">
      <dgm:prSet presAssocID="{925FBE81-8B30-4C32-B88C-8C2EC9A91AF7}" presName="thickLine" presStyleLbl="alignNode1" presStyleIdx="2" presStyleCnt="3"/>
      <dgm:spPr/>
    </dgm:pt>
    <dgm:pt modelId="{388710FE-7003-46E8-A66A-79B7DAC2BF23}" type="pres">
      <dgm:prSet presAssocID="{925FBE81-8B30-4C32-B88C-8C2EC9A91AF7}" presName="horz1" presStyleCnt="0"/>
      <dgm:spPr/>
    </dgm:pt>
    <dgm:pt modelId="{BC9515F0-4922-4A58-845C-6CBE0D764E5E}" type="pres">
      <dgm:prSet presAssocID="{925FBE81-8B30-4C32-B88C-8C2EC9A91AF7}" presName="tx1" presStyleLbl="revTx" presStyleIdx="2" presStyleCnt="3"/>
      <dgm:spPr/>
      <dgm:t>
        <a:bodyPr/>
        <a:lstStyle/>
        <a:p>
          <a:endParaRPr lang="zh-CN" altLang="en-US"/>
        </a:p>
      </dgm:t>
    </dgm:pt>
    <dgm:pt modelId="{46DA5C8F-9A2C-4445-A058-0FCAB5A9906E}" type="pres">
      <dgm:prSet presAssocID="{925FBE81-8B30-4C32-B88C-8C2EC9A91AF7}" presName="vert1" presStyleCnt="0"/>
      <dgm:spPr/>
    </dgm:pt>
  </dgm:ptLst>
  <dgm:cxnLst>
    <dgm:cxn modelId="{1C136B2D-2F8F-42AB-9AA7-824CC2678210}" type="presOf" srcId="{925FBE81-8B30-4C32-B88C-8C2EC9A91AF7}" destId="{BC9515F0-4922-4A58-845C-6CBE0D764E5E}" srcOrd="0" destOrd="0" presId="urn:microsoft.com/office/officeart/2008/layout/LinedList"/>
    <dgm:cxn modelId="{66007E48-FE66-4B50-A38F-283CF21BCE7E}" type="presOf" srcId="{FB83A516-C3EE-4914-B910-2A555FE522A9}" destId="{10348E5A-DC5F-4279-A38D-83CD2BB9B2FC}" srcOrd="0" destOrd="0" presId="urn:microsoft.com/office/officeart/2008/layout/LinedList"/>
    <dgm:cxn modelId="{4B1FB426-BD43-4717-BDDD-BAED3B21A0DC}" type="presOf" srcId="{49C94E06-993D-4F64-9543-4A69C23347E3}" destId="{3C64E0FC-60D4-4C58-BCD3-4AD1E432123F}" srcOrd="0" destOrd="0" presId="urn:microsoft.com/office/officeart/2008/layout/LinedList"/>
    <dgm:cxn modelId="{4B5228A1-F1FA-4660-82AE-09A42D86C0B6}" type="presOf" srcId="{2BD50DC5-446D-460A-A5B7-017CF772E187}" destId="{36C04225-5C4B-4B5A-A80D-EE25B3D2DB4E}" srcOrd="0" destOrd="0" presId="urn:microsoft.com/office/officeart/2008/layout/LinedList"/>
    <dgm:cxn modelId="{A4D71F17-F13C-4F84-97E3-6BD22F5FFCFD}" srcId="{2BD50DC5-446D-460A-A5B7-017CF772E187}" destId="{925FBE81-8B30-4C32-B88C-8C2EC9A91AF7}" srcOrd="2" destOrd="0" parTransId="{BB77351A-0495-414E-9D28-004CC4DB8763}" sibTransId="{1959CE12-F3C4-4C2D-A94E-2F2A015584BF}"/>
    <dgm:cxn modelId="{E578362D-0B8D-40E8-B305-5E80CAB99BBA}" srcId="{2BD50DC5-446D-460A-A5B7-017CF772E187}" destId="{FB83A516-C3EE-4914-B910-2A555FE522A9}" srcOrd="1" destOrd="0" parTransId="{4DC45686-F53A-49F8-8732-C9A7AC735F19}" sibTransId="{4A236AA3-B881-438C-9E38-02EA9C4557DC}"/>
    <dgm:cxn modelId="{1691B260-2342-45B1-957F-3DD88F5F488D}" srcId="{2BD50DC5-446D-460A-A5B7-017CF772E187}" destId="{49C94E06-993D-4F64-9543-4A69C23347E3}" srcOrd="0" destOrd="0" parTransId="{D6DA469F-16D0-4B57-9CF4-07C4DBCF262B}" sibTransId="{57C78CCF-B65E-47A8-B934-FF224352431A}"/>
    <dgm:cxn modelId="{022F073E-B68D-4DA0-AB05-F68880C6A7F5}" type="presParOf" srcId="{36C04225-5C4B-4B5A-A80D-EE25B3D2DB4E}" destId="{02221734-F795-4D0E-B24A-1931BC765CA7}" srcOrd="0" destOrd="0" presId="urn:microsoft.com/office/officeart/2008/layout/LinedList"/>
    <dgm:cxn modelId="{C592CAB6-E7F4-4906-8102-6049918B7B21}" type="presParOf" srcId="{36C04225-5C4B-4B5A-A80D-EE25B3D2DB4E}" destId="{65745AF9-4446-4DED-932D-8135CE142FC4}" srcOrd="1" destOrd="0" presId="urn:microsoft.com/office/officeart/2008/layout/LinedList"/>
    <dgm:cxn modelId="{C3359965-E7AF-4FC0-AAA0-12A4809ED1B1}" type="presParOf" srcId="{65745AF9-4446-4DED-932D-8135CE142FC4}" destId="{3C64E0FC-60D4-4C58-BCD3-4AD1E432123F}" srcOrd="0" destOrd="0" presId="urn:microsoft.com/office/officeart/2008/layout/LinedList"/>
    <dgm:cxn modelId="{1F59F0F3-4DA7-40DA-83A5-BB6770D9EA31}" type="presParOf" srcId="{65745AF9-4446-4DED-932D-8135CE142FC4}" destId="{EC0CFA56-A228-4782-97BF-575F87AA50CE}" srcOrd="1" destOrd="0" presId="urn:microsoft.com/office/officeart/2008/layout/LinedList"/>
    <dgm:cxn modelId="{4B770D01-5AAA-45DC-B349-98F9B36A85AE}" type="presParOf" srcId="{36C04225-5C4B-4B5A-A80D-EE25B3D2DB4E}" destId="{C1D9AD65-5115-4BD5-AD86-A9F47640BFD6}" srcOrd="2" destOrd="0" presId="urn:microsoft.com/office/officeart/2008/layout/LinedList"/>
    <dgm:cxn modelId="{04EA2DAE-3A1B-4E94-9577-26D5C7A22192}" type="presParOf" srcId="{36C04225-5C4B-4B5A-A80D-EE25B3D2DB4E}" destId="{EDCB531A-24EE-43E5-A3E2-4A21DF01310D}" srcOrd="3" destOrd="0" presId="urn:microsoft.com/office/officeart/2008/layout/LinedList"/>
    <dgm:cxn modelId="{38B47C15-B4F3-4472-90A1-0F6985B23985}" type="presParOf" srcId="{EDCB531A-24EE-43E5-A3E2-4A21DF01310D}" destId="{10348E5A-DC5F-4279-A38D-83CD2BB9B2FC}" srcOrd="0" destOrd="0" presId="urn:microsoft.com/office/officeart/2008/layout/LinedList"/>
    <dgm:cxn modelId="{2C58232E-8CF1-436D-B6E8-C06E7F33EEB9}" type="presParOf" srcId="{EDCB531A-24EE-43E5-A3E2-4A21DF01310D}" destId="{F6C9624F-5BE8-4D23-B19B-21643D8FC9D4}" srcOrd="1" destOrd="0" presId="urn:microsoft.com/office/officeart/2008/layout/LinedList"/>
    <dgm:cxn modelId="{C81D33D6-6CCA-41A3-BE6E-A33B7E9F9795}" type="presParOf" srcId="{36C04225-5C4B-4B5A-A80D-EE25B3D2DB4E}" destId="{D5466679-AE57-40C8-BE3E-4F8A6B4BB8E9}" srcOrd="4" destOrd="0" presId="urn:microsoft.com/office/officeart/2008/layout/LinedList"/>
    <dgm:cxn modelId="{1933B9D7-A86D-4E80-91B9-95A2670E4B76}" type="presParOf" srcId="{36C04225-5C4B-4B5A-A80D-EE25B3D2DB4E}" destId="{388710FE-7003-46E8-A66A-79B7DAC2BF23}" srcOrd="5" destOrd="0" presId="urn:microsoft.com/office/officeart/2008/layout/LinedList"/>
    <dgm:cxn modelId="{8084B0CB-21B9-44BD-BD15-A0774F9AC0F3}" type="presParOf" srcId="{388710FE-7003-46E8-A66A-79B7DAC2BF23}" destId="{BC9515F0-4922-4A58-845C-6CBE0D764E5E}" srcOrd="0" destOrd="0" presId="urn:microsoft.com/office/officeart/2008/layout/LinedList"/>
    <dgm:cxn modelId="{7AA45FE3-6382-448B-BE5C-147B79DF8841}" type="presParOf" srcId="{388710FE-7003-46E8-A66A-79B7DAC2BF23}" destId="{46DA5C8F-9A2C-4445-A058-0FCAB5A990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21734-F795-4D0E-B24A-1931BC765CA7}">
      <dsp:nvSpPr>
        <dsp:cNvPr id="0" name=""/>
        <dsp:cNvSpPr/>
      </dsp:nvSpPr>
      <dsp:spPr>
        <a:xfrm>
          <a:off x="0" y="1984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4E0FC-60D4-4C58-BCD3-4AD1E432123F}">
      <dsp:nvSpPr>
        <dsp:cNvPr id="0" name=""/>
        <dsp:cNvSpPr/>
      </dsp:nvSpPr>
      <dsp:spPr>
        <a:xfrm>
          <a:off x="0" y="1984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Socket</a:t>
          </a:r>
          <a:r>
            <a:rPr lang="zh-CN" sz="280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编程实验</a:t>
          </a:r>
          <a:endParaRPr lang="zh-CN" altLang="en-US" sz="2800" kern="12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84"/>
        <a:ext cx="6096000" cy="1353343"/>
      </dsp:txXfrm>
    </dsp:sp>
    <dsp:sp modelId="{C1D9AD65-5115-4BD5-AD86-A9F47640BFD6}">
      <dsp:nvSpPr>
        <dsp:cNvPr id="0" name=""/>
        <dsp:cNvSpPr/>
      </dsp:nvSpPr>
      <dsp:spPr>
        <a:xfrm>
          <a:off x="0" y="1355328"/>
          <a:ext cx="6096000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48E5A-DC5F-4279-A38D-83CD2BB9B2FC}">
      <dsp:nvSpPr>
        <dsp:cNvPr id="0" name=""/>
        <dsp:cNvSpPr/>
      </dsp:nvSpPr>
      <dsp:spPr>
        <a:xfrm>
          <a:off x="0" y="1355328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Mini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木马程序剖析实验</a:t>
          </a:r>
          <a:endParaRPr lang="zh-CN" altLang="en-US" sz="2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55328"/>
        <a:ext cx="6096000" cy="1353343"/>
      </dsp:txXfrm>
    </dsp:sp>
    <dsp:sp modelId="{D5466679-AE57-40C8-BE3E-4F8A6B4BB8E9}">
      <dsp:nvSpPr>
        <dsp:cNvPr id="0" name=""/>
        <dsp:cNvSpPr/>
      </dsp:nvSpPr>
      <dsp:spPr>
        <a:xfrm>
          <a:off x="0" y="2708671"/>
          <a:ext cx="6096000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515F0-4922-4A58-845C-6CBE0D764E5E}">
      <dsp:nvSpPr>
        <dsp:cNvPr id="0" name=""/>
        <dsp:cNvSpPr/>
      </dsp:nvSpPr>
      <dsp:spPr>
        <a:xfrm>
          <a:off x="0" y="2708671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经典木马程序实验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08671"/>
        <a:ext cx="6096000" cy="1353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21734-F795-4D0E-B24A-1931BC765CA7}">
      <dsp:nvSpPr>
        <dsp:cNvPr id="0" name=""/>
        <dsp:cNvSpPr/>
      </dsp:nvSpPr>
      <dsp:spPr>
        <a:xfrm>
          <a:off x="0" y="1984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4E0FC-60D4-4C58-BCD3-4AD1E432123F}">
      <dsp:nvSpPr>
        <dsp:cNvPr id="0" name=""/>
        <dsp:cNvSpPr/>
      </dsp:nvSpPr>
      <dsp:spPr>
        <a:xfrm>
          <a:off x="0" y="1984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Socket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编程实验</a:t>
          </a:r>
          <a:endParaRPr lang="zh-CN" altLang="en-US" sz="2800" kern="12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84"/>
        <a:ext cx="6096000" cy="1353343"/>
      </dsp:txXfrm>
    </dsp:sp>
    <dsp:sp modelId="{C1D9AD65-5115-4BD5-AD86-A9F47640BFD6}">
      <dsp:nvSpPr>
        <dsp:cNvPr id="0" name=""/>
        <dsp:cNvSpPr/>
      </dsp:nvSpPr>
      <dsp:spPr>
        <a:xfrm>
          <a:off x="0" y="1355328"/>
          <a:ext cx="6096000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48E5A-DC5F-4279-A38D-83CD2BB9B2FC}">
      <dsp:nvSpPr>
        <dsp:cNvPr id="0" name=""/>
        <dsp:cNvSpPr/>
      </dsp:nvSpPr>
      <dsp:spPr>
        <a:xfrm>
          <a:off x="0" y="1355328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Mini</a:t>
          </a:r>
          <a:r>
            <a:rPr lang="zh-CN" sz="280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木马程序剖析实验</a:t>
          </a:r>
          <a:endParaRPr lang="zh-CN" altLang="en-US" sz="2800" kern="12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55328"/>
        <a:ext cx="6096000" cy="1353343"/>
      </dsp:txXfrm>
    </dsp:sp>
    <dsp:sp modelId="{D5466679-AE57-40C8-BE3E-4F8A6B4BB8E9}">
      <dsp:nvSpPr>
        <dsp:cNvPr id="0" name=""/>
        <dsp:cNvSpPr/>
      </dsp:nvSpPr>
      <dsp:spPr>
        <a:xfrm>
          <a:off x="0" y="2708671"/>
          <a:ext cx="6096000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515F0-4922-4A58-845C-6CBE0D764E5E}">
      <dsp:nvSpPr>
        <dsp:cNvPr id="0" name=""/>
        <dsp:cNvSpPr/>
      </dsp:nvSpPr>
      <dsp:spPr>
        <a:xfrm>
          <a:off x="0" y="2708671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经典木马程序实验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08671"/>
        <a:ext cx="6096000" cy="1353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21734-F795-4D0E-B24A-1931BC765CA7}">
      <dsp:nvSpPr>
        <dsp:cNvPr id="0" name=""/>
        <dsp:cNvSpPr/>
      </dsp:nvSpPr>
      <dsp:spPr>
        <a:xfrm>
          <a:off x="0" y="1984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4E0FC-60D4-4C58-BCD3-4AD1E432123F}">
      <dsp:nvSpPr>
        <dsp:cNvPr id="0" name=""/>
        <dsp:cNvSpPr/>
      </dsp:nvSpPr>
      <dsp:spPr>
        <a:xfrm>
          <a:off x="0" y="1984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Socket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编程实验</a:t>
          </a:r>
          <a:endParaRPr lang="zh-CN" altLang="en-US" sz="2800" kern="12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84"/>
        <a:ext cx="6096000" cy="1353343"/>
      </dsp:txXfrm>
    </dsp:sp>
    <dsp:sp modelId="{C1D9AD65-5115-4BD5-AD86-A9F47640BFD6}">
      <dsp:nvSpPr>
        <dsp:cNvPr id="0" name=""/>
        <dsp:cNvSpPr/>
      </dsp:nvSpPr>
      <dsp:spPr>
        <a:xfrm>
          <a:off x="0" y="1355328"/>
          <a:ext cx="6096000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48E5A-DC5F-4279-A38D-83CD2BB9B2FC}">
      <dsp:nvSpPr>
        <dsp:cNvPr id="0" name=""/>
        <dsp:cNvSpPr/>
      </dsp:nvSpPr>
      <dsp:spPr>
        <a:xfrm>
          <a:off x="0" y="1355328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Mini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木马程序剖析实验</a:t>
          </a:r>
          <a:endParaRPr lang="zh-CN" altLang="en-US" sz="28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55328"/>
        <a:ext cx="6096000" cy="1353343"/>
      </dsp:txXfrm>
    </dsp:sp>
    <dsp:sp modelId="{D5466679-AE57-40C8-BE3E-4F8A6B4BB8E9}">
      <dsp:nvSpPr>
        <dsp:cNvPr id="0" name=""/>
        <dsp:cNvSpPr/>
      </dsp:nvSpPr>
      <dsp:spPr>
        <a:xfrm>
          <a:off x="0" y="2708671"/>
          <a:ext cx="6096000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515F0-4922-4A58-845C-6CBE0D764E5E}">
      <dsp:nvSpPr>
        <dsp:cNvPr id="0" name=""/>
        <dsp:cNvSpPr/>
      </dsp:nvSpPr>
      <dsp:spPr>
        <a:xfrm>
          <a:off x="0" y="2708671"/>
          <a:ext cx="6096000" cy="1353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800" kern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经典木马程序实验</a:t>
          </a:r>
          <a:endParaRPr lang="zh-CN" altLang="en-US" sz="2800" kern="1200" dirty="0">
            <a:solidFill>
              <a:srgbClr val="0070C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08671"/>
        <a:ext cx="6096000" cy="1353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4BDFDF6-23AF-4771-B398-A5CE83EB8861}" type="datetimeFigureOut">
              <a:rPr lang="zh-CN" altLang="en-US"/>
              <a:pPr>
                <a:defRPr/>
              </a:pPr>
              <a:t>2020-11-11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14E5ACC-3654-4AF7-BDF2-13E15D7128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6858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FDD3ABD-0D02-4A67-BED1-B1AE831C76EA}" type="datetimeFigureOut">
              <a:rPr lang="zh-CN" altLang="en-US"/>
              <a:pPr>
                <a:defRPr/>
              </a:pPr>
              <a:t>2020-11-11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70C56A9-9271-4EA5-B191-3929970892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24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985A0D-E1CB-44D6-8127-6B71041CF3C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9499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297AE-08EE-4CD8-8863-5659B83386EE}" type="datetime1">
              <a:rPr lang="zh-CN" altLang="en-US" smtClean="0"/>
              <a:pPr>
                <a:defRPr/>
              </a:pPr>
              <a:t>2020-11-11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42471-A78E-476E-B1F1-980D6BBB2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415745"/>
            <a:ext cx="3737950" cy="9745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6C0AD-D25F-4DA0-8784-6A6A9F7635FC}" type="datetime1">
              <a:rPr lang="zh-CN" altLang="en-US" smtClean="0"/>
              <a:pPr>
                <a:defRPr/>
              </a:pPr>
              <a:t>2020-11-11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2E28E-3BC8-4B30-9C2E-04144565D1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E46B8-7EA7-4F1C-91FD-B5AE1BA59590}" type="datetime1">
              <a:rPr lang="zh-CN" altLang="en-US" smtClean="0"/>
              <a:pPr>
                <a:defRPr/>
              </a:pPr>
              <a:t>2020-11-11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3C9B1-FA79-4E4D-8024-300DA8D8E5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981075"/>
            <a:ext cx="12192000" cy="0"/>
          </a:xfrm>
          <a:prstGeom prst="line">
            <a:avLst/>
          </a:prstGeom>
          <a:ln w="60325" cmpd="sng">
            <a:solidFill>
              <a:schemeClr val="tx2">
                <a:lumMod val="40000"/>
                <a:lumOff val="60000"/>
                <a:alpha val="7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371" y="77787"/>
            <a:ext cx="10081120" cy="88423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31371" y="1844824"/>
            <a:ext cx="11233248" cy="4034483"/>
          </a:xfrm>
        </p:spPr>
        <p:txBody>
          <a:bodyPr/>
          <a:lstStyle>
            <a:lvl1pPr marL="342900" indent="-342900" algn="just">
              <a:lnSpc>
                <a:spcPct val="120000"/>
              </a:lnSpc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20000"/>
              </a:lnSpc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ct val="120000"/>
              </a:lnSpc>
              <a:buFont typeface="Wingdings" panose="05000000000000000000" pitchFamily="2" charset="2"/>
              <a:buChar char="u"/>
              <a:defRPr sz="20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ct val="120000"/>
              </a:lnSpc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ct val="120000"/>
              </a:lnSpc>
              <a:defRPr sz="1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AA299-12B2-4FF5-B5A5-65D60DA6EE34}" type="datetime1">
              <a:rPr lang="zh-CN" altLang="en-US" smtClean="0"/>
              <a:pPr>
                <a:defRPr/>
              </a:pPr>
              <a:t>2020-11-11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9770" y="5949281"/>
            <a:ext cx="2885910" cy="7531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92544" y="28343"/>
            <a:ext cx="965600" cy="926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14750" y="1173163"/>
            <a:ext cx="4762500" cy="3467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2400" b="0" cap="all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ctr"/>
          <a:lstStyle>
            <a:lvl1pPr marL="0" indent="0" algn="ctr">
              <a:buNone/>
              <a:defRPr sz="54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A2E6E-0BC7-4AE7-BFA9-520AEEF4EF89}" type="datetime1">
              <a:rPr lang="zh-CN" altLang="en-US" smtClean="0"/>
              <a:pPr>
                <a:defRPr/>
              </a:pPr>
              <a:t>2020-11-11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7F0C1-0D21-466A-97AC-0783BCE65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1C9E8-9B71-4EAD-A40D-11BCC931692B}" type="datetime1">
              <a:rPr lang="zh-CN" altLang="en-US" smtClean="0"/>
              <a:pPr>
                <a:defRPr/>
              </a:pPr>
              <a:t>2020-11-11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BA504-004A-4EF5-A234-70746AB405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94F0E-0A92-4B60-AE67-DF7F5D78255E}" type="datetime1">
              <a:rPr lang="zh-CN" altLang="en-US" smtClean="0"/>
              <a:pPr>
                <a:defRPr/>
              </a:pPr>
              <a:t>2020-11-11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4967C-5746-4629-8935-A4629F887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5198-1B37-4E6B-8757-DD9CF91CDE39}" type="datetime1">
              <a:rPr lang="zh-CN" altLang="en-US" smtClean="0"/>
              <a:pPr>
                <a:defRPr/>
              </a:pPr>
              <a:t>2020-11-11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46A60-27A6-410D-8C93-740DD7439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9BE63-E35F-4248-AEFF-3720A643FC9A}" type="datetime1">
              <a:rPr lang="zh-CN" altLang="en-US" smtClean="0"/>
              <a:pPr>
                <a:defRPr/>
              </a:pPr>
              <a:t>2020-11-11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D06E6-296E-4EBB-AAEA-6FF948259F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32695-E19F-4B47-846A-123FC649402B}" type="datetime1">
              <a:rPr lang="zh-CN" altLang="en-US" smtClean="0"/>
              <a:pPr>
                <a:defRPr/>
              </a:pPr>
              <a:t>2020-11-11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991A1-CD40-47DF-BCC4-D865F8EC45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E24BB-F929-4195-A2FD-250A1C8BAA83}" type="datetime1">
              <a:rPr lang="zh-CN" altLang="en-US" smtClean="0"/>
              <a:pPr>
                <a:defRPr/>
              </a:pPr>
              <a:t>2020-11-11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CBA0E-96E4-4933-B09B-89C3AE784E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A3147F-BDCE-4956-8E7A-DD3DA7C64001}" type="datetime1">
              <a:rPr lang="zh-CN" altLang="en-US" smtClean="0"/>
              <a:pPr>
                <a:defRPr/>
              </a:pPr>
              <a:t>2020-11-11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25981E9-2786-413F-9994-88F45A0D5D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副标题 2"/>
          <p:cNvSpPr>
            <a:spLocks noGrp="1"/>
          </p:cNvSpPr>
          <p:nvPr>
            <p:ph type="subTitle" idx="1"/>
          </p:nvPr>
        </p:nvSpPr>
        <p:spPr>
          <a:xfrm>
            <a:off x="3003451" y="4293096"/>
            <a:ext cx="6400800" cy="170711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电子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科技大学 信息与软件工程学院</a:t>
            </a:r>
            <a:endParaRPr lang="en-US" altLang="zh-CN" dirty="0">
              <a:solidFill>
                <a:srgbClr val="00206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847528" y="1268760"/>
            <a:ext cx="8712646" cy="2447726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7200" b="1" spc="1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网络安全技术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71864" y="629209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实验四 剖析木马程序</a:t>
            </a:r>
            <a:r>
              <a:rPr lang="zh-CN" altLang="zh-CN" dirty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268760"/>
            <a:ext cx="11233248" cy="4610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经典木马程序实验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 </a:t>
            </a:r>
            <a:r>
              <a:rPr lang="zh-CN" altLang="zh-CN" dirty="0"/>
              <a:t>关机程序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shutdown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 </a:t>
            </a:r>
            <a:r>
              <a:rPr lang="zh-CN" altLang="zh-CN" dirty="0"/>
              <a:t>进程查杀程序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 </a:t>
            </a:r>
            <a:r>
              <a:rPr lang="zh-CN" altLang="zh-CN" dirty="0"/>
              <a:t>获取主机</a:t>
            </a:r>
            <a:r>
              <a:rPr lang="en-US" altLang="zh-CN" dirty="0"/>
              <a:t>IP</a:t>
            </a:r>
            <a:r>
              <a:rPr lang="zh-CN" altLang="zh-CN" dirty="0"/>
              <a:t>地址程序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hostip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 </a:t>
            </a:r>
            <a:r>
              <a:rPr lang="zh-CN" altLang="zh-CN" dirty="0"/>
              <a:t>单线程</a:t>
            </a:r>
            <a:r>
              <a:rPr lang="en-US" altLang="zh-CN" dirty="0"/>
              <a:t>TCP</a:t>
            </a:r>
            <a:r>
              <a:rPr lang="zh-CN" altLang="zh-CN" dirty="0"/>
              <a:t>扫描程序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tcpscanner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 </a:t>
            </a:r>
            <a:r>
              <a:rPr lang="zh-CN" altLang="zh-CN" dirty="0"/>
              <a:t>下载者程序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download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 </a:t>
            </a:r>
            <a:r>
              <a:rPr lang="zh-CN" altLang="zh-CN" dirty="0"/>
              <a:t>执行注册表读取程序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read</a:t>
            </a:r>
          </a:p>
          <a:p>
            <a:pPr marL="457200" lvl="1" indent="0">
              <a:buNone/>
              <a:defRPr/>
            </a:pP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  <a:defRPr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2020-11-11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12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F4C6142E-192A-4005-BE91-4EBF72AE39A0}" type="slidenum">
              <a:rPr lang="zh-CN" altLang="en-US" smtClean="0"/>
              <a:pPr>
                <a:defRPr/>
              </a:pPr>
              <a:t>10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xmlns="" val="36383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实验四 剖析木马程序</a:t>
            </a:r>
            <a:r>
              <a:rPr lang="zh-CN" altLang="zh-CN" dirty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340768"/>
            <a:ext cx="11233248" cy="45385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经典木马程序实验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实验步骤：</a:t>
            </a:r>
          </a:p>
          <a:p>
            <a:pPr marL="720000">
              <a:buFont typeface="+mj-lt"/>
              <a:buAutoNum type="arabicPeriod"/>
              <a:defRPr/>
            </a:pP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关机程序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shutdown</a:t>
            </a: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，阅读程序代码，执行程序自动关闭系统。</a:t>
            </a:r>
            <a:endParaRPr lang="en-US" altLang="zh-CN" sz="1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720000">
              <a:buFont typeface="+mj-lt"/>
              <a:buAutoNum type="arabicPeriod"/>
              <a:defRPr/>
            </a:pP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进程查杀程序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process</a:t>
            </a:r>
            <a:endParaRPr lang="zh-CN" altLang="zh-CN" sz="1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720000" lvl="1" indent="-342900">
              <a:buFont typeface="+mj-lt"/>
              <a:buAutoNum type="alphaLcParenR"/>
              <a:defRPr/>
            </a:pPr>
            <a:r>
              <a:rPr lang="zh-CN" altLang="zh-CN" sz="1800" dirty="0">
                <a:solidFill>
                  <a:srgbClr val="002060"/>
                </a:solidFill>
              </a:rPr>
              <a:t>阅读程序代码。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marL="720000" lvl="1" indent="-342900">
              <a:buFont typeface="+mj-lt"/>
              <a:buAutoNum type="alphaLcParenR"/>
              <a:defRPr/>
            </a:pPr>
            <a:r>
              <a:rPr lang="zh-CN" altLang="zh-CN" sz="1800" dirty="0">
                <a:solidFill>
                  <a:srgbClr val="002060"/>
                </a:solidFill>
              </a:rPr>
              <a:t>打开一个</a:t>
            </a:r>
            <a:r>
              <a:rPr lang="en-US" altLang="zh-CN" sz="1800" dirty="0" err="1">
                <a:solidFill>
                  <a:srgbClr val="002060"/>
                </a:solidFill>
              </a:rPr>
              <a:t>cmd</a:t>
            </a:r>
            <a:r>
              <a:rPr lang="zh-CN" altLang="zh-CN" sz="1800" dirty="0">
                <a:solidFill>
                  <a:srgbClr val="002060"/>
                </a:solidFill>
              </a:rPr>
              <a:t>窗口，使用</a:t>
            </a:r>
            <a:r>
              <a:rPr lang="en-US" altLang="zh-CN" sz="1800" dirty="0" err="1">
                <a:solidFill>
                  <a:srgbClr val="002060"/>
                </a:solidFill>
              </a:rPr>
              <a:t>tasklist</a:t>
            </a:r>
            <a:r>
              <a:rPr lang="zh-CN" altLang="zh-CN" sz="1800" dirty="0">
                <a:solidFill>
                  <a:srgbClr val="002060"/>
                </a:solidFill>
              </a:rPr>
              <a:t>命令查看系统进程和</a:t>
            </a:r>
            <a:r>
              <a:rPr lang="en-US" altLang="zh-CN" sz="1800" dirty="0">
                <a:solidFill>
                  <a:srgbClr val="002060"/>
                </a:solidFill>
              </a:rPr>
              <a:t>PID</a:t>
            </a:r>
            <a:r>
              <a:rPr lang="zh-CN" altLang="zh-CN" sz="1800" dirty="0">
                <a:solidFill>
                  <a:srgbClr val="002060"/>
                </a:solidFill>
              </a:rPr>
              <a:t>号。记下当前</a:t>
            </a:r>
            <a:r>
              <a:rPr lang="en-US" altLang="zh-CN" sz="1800" dirty="0" err="1">
                <a:solidFill>
                  <a:srgbClr val="002060"/>
                </a:solidFill>
              </a:rPr>
              <a:t>cmd</a:t>
            </a:r>
            <a:r>
              <a:rPr lang="zh-CN" altLang="zh-CN" sz="1800" dirty="0">
                <a:solidFill>
                  <a:srgbClr val="002060"/>
                </a:solidFill>
              </a:rPr>
              <a:t>窗口的</a:t>
            </a:r>
            <a:r>
              <a:rPr lang="en-US" altLang="zh-CN" sz="1800" dirty="0">
                <a:solidFill>
                  <a:srgbClr val="002060"/>
                </a:solidFill>
              </a:rPr>
              <a:t>PID</a:t>
            </a:r>
            <a:r>
              <a:rPr lang="zh-CN" altLang="zh-CN" sz="1800" dirty="0">
                <a:solidFill>
                  <a:srgbClr val="002060"/>
                </a:solidFill>
              </a:rPr>
              <a:t>号。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marL="720000" lvl="1" indent="-342900">
              <a:buFont typeface="+mj-lt"/>
              <a:buAutoNum type="alphaLcParenR"/>
              <a:defRPr/>
            </a:pPr>
            <a:r>
              <a:rPr lang="zh-CN" altLang="zh-CN" sz="1800" dirty="0">
                <a:solidFill>
                  <a:srgbClr val="002060"/>
                </a:solidFill>
              </a:rPr>
              <a:t>执行</a:t>
            </a:r>
            <a:r>
              <a:rPr lang="en-US" altLang="zh-CN" sz="1800" dirty="0">
                <a:solidFill>
                  <a:srgbClr val="002060"/>
                </a:solidFill>
              </a:rPr>
              <a:t>process</a:t>
            </a:r>
            <a:r>
              <a:rPr lang="zh-CN" altLang="zh-CN" sz="1800" dirty="0">
                <a:solidFill>
                  <a:srgbClr val="002060"/>
                </a:solidFill>
              </a:rPr>
              <a:t>程序</a:t>
            </a:r>
            <a:r>
              <a:rPr lang="en-US" altLang="zh-CN" sz="1800" dirty="0">
                <a:solidFill>
                  <a:srgbClr val="002060"/>
                </a:solidFill>
              </a:rPr>
              <a:t>,</a:t>
            </a:r>
            <a:r>
              <a:rPr lang="zh-CN" altLang="zh-CN" sz="1800" dirty="0">
                <a:solidFill>
                  <a:srgbClr val="002060"/>
                </a:solidFill>
              </a:rPr>
              <a:t>结果与</a:t>
            </a:r>
            <a:r>
              <a:rPr lang="en-US" altLang="zh-CN" sz="1800" dirty="0" err="1">
                <a:solidFill>
                  <a:srgbClr val="002060"/>
                </a:solidFill>
              </a:rPr>
              <a:t>tasklist</a:t>
            </a:r>
            <a:r>
              <a:rPr lang="zh-CN" altLang="zh-CN" sz="1800" dirty="0">
                <a:solidFill>
                  <a:srgbClr val="002060"/>
                </a:solidFill>
              </a:rPr>
              <a:t>命令比较，并在提示语句后输入</a:t>
            </a:r>
            <a:r>
              <a:rPr lang="en-US" altLang="zh-CN" sz="1800" dirty="0" err="1">
                <a:solidFill>
                  <a:srgbClr val="002060"/>
                </a:solidFill>
              </a:rPr>
              <a:t>cmd</a:t>
            </a:r>
            <a:r>
              <a:rPr lang="zh-CN" altLang="zh-CN" sz="1800" dirty="0">
                <a:solidFill>
                  <a:srgbClr val="002060"/>
                </a:solidFill>
              </a:rPr>
              <a:t>窗口的</a:t>
            </a:r>
            <a:r>
              <a:rPr lang="en-US" altLang="zh-CN" sz="1800" dirty="0">
                <a:solidFill>
                  <a:srgbClr val="002060"/>
                </a:solidFill>
              </a:rPr>
              <a:t>PID</a:t>
            </a:r>
            <a:r>
              <a:rPr lang="zh-CN" altLang="zh-CN" sz="1800" dirty="0">
                <a:solidFill>
                  <a:srgbClr val="002060"/>
                </a:solidFill>
              </a:rPr>
              <a:t>号，结果会怎样。</a:t>
            </a:r>
            <a:endParaRPr lang="en-US" altLang="zh-CN" sz="1800" dirty="0">
              <a:solidFill>
                <a:srgbClr val="002060"/>
              </a:solidFill>
            </a:endParaRPr>
          </a:p>
          <a:p>
            <a:pPr marL="720000">
              <a:buFont typeface="+mj-lt"/>
              <a:buAutoNum type="arabicPeriod"/>
              <a:defRPr/>
            </a:pP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获取主机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地址程序</a:t>
            </a:r>
            <a:r>
              <a:rPr lang="en-US" altLang="zh-CN" sz="1800" dirty="0" err="1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hostip</a:t>
            </a: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，阅读程序代码，执行程序列出当前主机地址。</a:t>
            </a:r>
          </a:p>
          <a:p>
            <a:pPr marL="720000">
              <a:buFont typeface="+mj-lt"/>
              <a:buAutoNum type="arabicPeriod"/>
              <a:defRPr/>
            </a:pP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单线程</a:t>
            </a:r>
            <a:r>
              <a:rPr lang="en-US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TCP</a:t>
            </a: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扫描程序</a:t>
            </a:r>
            <a:r>
              <a:rPr lang="en-US" altLang="zh-CN" sz="1800" dirty="0" err="1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tcpscanner</a:t>
            </a:r>
            <a:r>
              <a:rPr lang="zh-CN" altLang="zh-CN" sz="1800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，阅读程序代码，执行程序列出当前主机端口。</a:t>
            </a:r>
            <a:endParaRPr lang="en-US" altLang="zh-CN" sz="1800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  <a:defRPr/>
            </a:pP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2020-11-11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12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4317C317-BE9E-4BC1-9FCB-EEEB1E48A5F4}" type="slidenum">
              <a:rPr lang="zh-CN" altLang="en-US" smtClean="0"/>
              <a:pPr>
                <a:defRPr/>
              </a:pPr>
              <a:t>11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xmlns="" val="341550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实验四 剖析木马程序</a:t>
            </a:r>
            <a:r>
              <a:rPr lang="zh-CN" altLang="zh-CN" dirty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196752"/>
            <a:ext cx="11233248" cy="46825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经典木马程序实验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实验步骤：</a:t>
            </a:r>
          </a:p>
          <a:p>
            <a:pPr marL="720000">
              <a:buFont typeface="+mj-lt"/>
              <a:buAutoNum type="arabicPeriod" startAt="5"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下载者程序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download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，阅读程序代码，修改程序为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ftp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协议下载，执行程序，查看是否在主机上下载成功。</a:t>
            </a:r>
            <a:endParaRPr lang="en-US" altLang="zh-CN" sz="1400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720000">
              <a:buFont typeface="+mj-lt"/>
              <a:buAutoNum type="arabicPeriod" startAt="5"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执行注册表读取程序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read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，分析其取得是注册表哪个位置的值？取得的值是否跟注册表里的信息一致？</a:t>
            </a:r>
          </a:p>
          <a:p>
            <a:pPr marL="720000">
              <a:buFont typeface="+mj-lt"/>
              <a:buAutoNum type="alphaLcParenR"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注册表是以树状结构储存，每一个节点称为一个键值（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key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），每个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key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又包括子键值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subkey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及数据入口的值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(value)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。读写注册表前，必须先将目标的子键打开，也就是取得一个操作的句柄。</a:t>
            </a:r>
          </a:p>
          <a:p>
            <a:pPr marL="720000">
              <a:buFont typeface="+mj-lt"/>
              <a:buAutoNum type="alphaLcParenR"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打开函数</a:t>
            </a:r>
          </a:p>
          <a:p>
            <a:pPr marL="720000">
              <a:buNone/>
              <a:defRPr/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LONG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RegOpenKeyEx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 </a:t>
            </a:r>
          </a:p>
          <a:p>
            <a:pPr marL="720000"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　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HKEY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hKey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//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需要打开的主键的句柄 </a:t>
            </a:r>
          </a:p>
          <a:p>
            <a:pPr marL="720000"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　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LPCTSTR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lpSubKey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//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需要打开的子键的名称 </a:t>
            </a:r>
          </a:p>
          <a:p>
            <a:pPr marL="720000"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　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DWORD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ulOptions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//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保留，设为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 </a:t>
            </a:r>
          </a:p>
          <a:p>
            <a:pPr marL="720000"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　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REGSAM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samDesired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//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安全访问标记，也就是权限 </a:t>
            </a:r>
          </a:p>
          <a:p>
            <a:pPr marL="720000">
              <a:buNone/>
              <a:defRPr/>
            </a:pP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PHKEY </a:t>
            </a:r>
            <a:r>
              <a:rPr lang="en-US" altLang="zh-CN" sz="1400" dirty="0" err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phkResult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// </a:t>
            </a: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得到的将要打开键的句柄</a:t>
            </a:r>
          </a:p>
          <a:p>
            <a:pPr marL="720000">
              <a:buNone/>
              <a:defRPr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）；</a:t>
            </a:r>
          </a:p>
          <a:p>
            <a:pPr marL="0" indent="0">
              <a:buNone/>
              <a:defRPr/>
            </a:pPr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2020-11-11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12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08095D71-C893-44BD-96A7-86EA9AE25199}" type="slidenum">
              <a:rPr lang="zh-CN" altLang="en-US" smtClean="0"/>
              <a:pPr>
                <a:defRPr/>
              </a:pPr>
              <a:t>12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xmlns="" val="329389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结束语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11491" y="2564904"/>
            <a:ext cx="900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感 谢 聆 听</a:t>
            </a:r>
            <a:r>
              <a:rPr lang="zh-CN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！</a:t>
            </a:r>
            <a:endParaRPr lang="en-US" altLang="zh-C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392" y="5373216"/>
            <a:ext cx="11281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特别说明：</a:t>
            </a:r>
            <a:r>
              <a:rPr lang="en-US" altLang="zh-CN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PPT</a:t>
            </a:r>
            <a:r>
              <a:rPr lang="zh-CN" altLang="en-US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中所有来自于网络的图片和素材仅用于教学，并保证在未经原作者同意的情况下，不用于任何商业目的。</a:t>
            </a:r>
          </a:p>
        </p:txBody>
      </p:sp>
    </p:spTree>
    <p:extLst>
      <p:ext uri="{BB962C8B-B14F-4D97-AF65-F5344CB8AC3E}">
        <p14:creationId xmlns:p14="http://schemas.microsoft.com/office/powerpoint/2010/main" xmlns="" val="2990012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实验三 剖析木马实验</a:t>
            </a:r>
          </a:p>
        </p:txBody>
      </p:sp>
    </p:spTree>
    <p:extLst>
      <p:ext uri="{BB962C8B-B14F-4D97-AF65-F5344CB8AC3E}">
        <p14:creationId xmlns:p14="http://schemas.microsoft.com/office/powerpoint/2010/main" xmlns="" val="103687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实验内容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B44AF0-6470-4AAB-B104-DB69D4F5F8EC}" type="datetime1">
              <a:rPr lang="zh-CN" altLang="en-US" smtClean="0"/>
              <a:pPr>
                <a:defRPr/>
              </a:pPr>
              <a:t>2020-11-11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12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2D7FB139-98F8-4BF4-AEAE-AB0BF20D5B96}" type="slidenum">
              <a:rPr lang="zh-CN" altLang="en-US" smtClean="0"/>
              <a:pPr>
                <a:defRPr/>
              </a:pPr>
              <a:t>3</a:t>
            </a:fld>
            <a:r>
              <a:rPr lang="zh-CN" altLang="en-US" dirty="0"/>
              <a:t>页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3305175" y="18153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燕尾形 7"/>
          <p:cNvSpPr/>
          <p:nvPr/>
        </p:nvSpPr>
        <p:spPr>
          <a:xfrm>
            <a:off x="2622550" y="1957389"/>
            <a:ext cx="546100" cy="42703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444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实验四 剖析木马程序</a:t>
            </a:r>
            <a:r>
              <a:rPr lang="zh-CN" altLang="zh-CN" dirty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439068"/>
            <a:ext cx="11233248" cy="444023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编程实验</a:t>
            </a:r>
            <a:endParaRPr lang="en-US" altLang="zh-CN" dirty="0">
              <a:solidFill>
                <a:srgbClr val="0070C0"/>
              </a:solidFill>
            </a:endParaRPr>
          </a:p>
          <a:p>
            <a:pPr lvl="1">
              <a:defRPr/>
            </a:pPr>
            <a:r>
              <a:rPr lang="en-US" altLang="zh-CN" dirty="0"/>
              <a:t>Socket</a:t>
            </a:r>
            <a:r>
              <a:rPr lang="zh-CN" altLang="en-US" dirty="0"/>
              <a:t>又称</a:t>
            </a:r>
            <a:r>
              <a:rPr lang="en-US" altLang="zh-CN" dirty="0"/>
              <a:t>"</a:t>
            </a:r>
            <a:r>
              <a:rPr lang="zh-CN" altLang="en-US" dirty="0"/>
              <a:t>套接字</a:t>
            </a:r>
            <a:r>
              <a:rPr lang="en-US" altLang="zh-CN" dirty="0"/>
              <a:t>"</a:t>
            </a:r>
            <a:r>
              <a:rPr lang="zh-CN" altLang="en-US" dirty="0"/>
              <a:t>，应用程序通常通过</a:t>
            </a:r>
            <a:r>
              <a:rPr lang="en-US" altLang="zh-CN" dirty="0"/>
              <a:t>"</a:t>
            </a:r>
            <a:r>
              <a:rPr lang="zh-CN" altLang="en-US" dirty="0"/>
              <a:t>套接字</a:t>
            </a:r>
            <a:r>
              <a:rPr lang="en-US" altLang="zh-CN" dirty="0"/>
              <a:t>"</a:t>
            </a:r>
            <a:r>
              <a:rPr lang="zh-CN" altLang="en-US" dirty="0"/>
              <a:t>向网络发出请求或者应答网络请求。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2020-11-11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12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9847BEDA-9E11-4CFA-8F50-42033F8E291D}" type="slidenum">
              <a:rPr lang="zh-CN" altLang="en-US" smtClean="0"/>
              <a:pPr>
                <a:defRPr/>
              </a:pPr>
              <a:t>4</a:t>
            </a:fld>
            <a:r>
              <a:rPr lang="zh-CN" altLang="en-US" dirty="0"/>
              <a:t>页</a:t>
            </a:r>
          </a:p>
        </p:txBody>
      </p:sp>
      <p:pic>
        <p:nvPicPr>
          <p:cNvPr id="16391" name="Picture 12" descr="https://gss2.bdstatic.com/9fo3dSag_xI4khGkpoWK1HF6hhy/baike/c0%3Dbaike80%2C5%2C5%2C80%2C26/sign=17baf4c7d739b60059c307e588395e4f/d000baa1cd11728b45647b06cafcc3cec3fd2c4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5652" y="2564904"/>
            <a:ext cx="3403383" cy="346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1575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实验四 剖析木马程序</a:t>
            </a:r>
            <a:r>
              <a:rPr lang="zh-CN" altLang="zh-CN" dirty="0"/>
              <a:t>实验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31371" y="1412776"/>
            <a:ext cx="11233248" cy="44665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编程实验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实验步骤：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solidFill>
                  <a:srgbClr val="002060"/>
                </a:solidFill>
              </a:rPr>
              <a:t>使用</a:t>
            </a:r>
            <a:r>
              <a:rPr lang="en-US" altLang="zh-CN" sz="2000" dirty="0">
                <a:solidFill>
                  <a:srgbClr val="002060"/>
                </a:solidFill>
              </a:rPr>
              <a:t>VC</a:t>
            </a:r>
            <a:r>
              <a:rPr lang="zh-CN" altLang="en-US" sz="2000" dirty="0">
                <a:solidFill>
                  <a:srgbClr val="002060"/>
                </a:solidFill>
              </a:rPr>
              <a:t>或</a:t>
            </a:r>
            <a:r>
              <a:rPr lang="en-US" altLang="zh-CN" sz="2000" dirty="0">
                <a:solidFill>
                  <a:srgbClr val="002060"/>
                </a:solidFill>
              </a:rPr>
              <a:t>VS</a:t>
            </a:r>
            <a:r>
              <a:rPr lang="zh-CN" altLang="zh-CN" sz="2000" dirty="0">
                <a:solidFill>
                  <a:srgbClr val="002060"/>
                </a:solidFill>
              </a:rPr>
              <a:t>，新建一个“</a:t>
            </a:r>
            <a:r>
              <a:rPr lang="en-US" altLang="zh-CN" sz="2000" dirty="0">
                <a:solidFill>
                  <a:srgbClr val="002060"/>
                </a:solidFill>
              </a:rPr>
              <a:t>Win32 Console Application”</a:t>
            </a:r>
            <a:r>
              <a:rPr lang="zh-CN" altLang="zh-CN" sz="2000" dirty="0">
                <a:solidFill>
                  <a:srgbClr val="002060"/>
                </a:solidFill>
              </a:rPr>
              <a:t>类型的工程。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solidFill>
                  <a:srgbClr val="002060"/>
                </a:solidFill>
              </a:rPr>
              <a:t>在这个项目中编写一个基于</a:t>
            </a:r>
            <a:r>
              <a:rPr lang="en-US" altLang="zh-CN" sz="2000" dirty="0">
                <a:solidFill>
                  <a:srgbClr val="002060"/>
                </a:solidFill>
              </a:rPr>
              <a:t>TCP Socket</a:t>
            </a:r>
            <a:r>
              <a:rPr lang="zh-CN" altLang="zh-CN" sz="2000" dirty="0">
                <a:solidFill>
                  <a:srgbClr val="002060"/>
                </a:solidFill>
              </a:rPr>
              <a:t>的服务端“</a:t>
            </a:r>
            <a:r>
              <a:rPr lang="en-US" altLang="zh-CN" sz="2000" dirty="0">
                <a:solidFill>
                  <a:srgbClr val="002060"/>
                </a:solidFill>
              </a:rPr>
              <a:t>C++ Source File</a:t>
            </a:r>
            <a:r>
              <a:rPr lang="zh-CN" altLang="zh-CN" sz="2000" dirty="0">
                <a:solidFill>
                  <a:srgbClr val="002060"/>
                </a:solidFill>
              </a:rPr>
              <a:t>”， 其流程是</a:t>
            </a:r>
            <a:r>
              <a:rPr lang="en-US" altLang="zh-CN" sz="2000" dirty="0" err="1">
                <a:solidFill>
                  <a:srgbClr val="002060"/>
                </a:solidFill>
              </a:rPr>
              <a:t>WSAStartup</a:t>
            </a:r>
            <a:r>
              <a:rPr lang="en-US" altLang="zh-CN" sz="2000" dirty="0">
                <a:solidFill>
                  <a:srgbClr val="002060"/>
                </a:solidFill>
              </a:rPr>
              <a:t>( )—socket( )—bind( )—accept( )—send( ), </a:t>
            </a:r>
            <a:r>
              <a:rPr lang="zh-CN" altLang="zh-CN" sz="2000" dirty="0">
                <a:solidFill>
                  <a:srgbClr val="002060"/>
                </a:solidFill>
              </a:rPr>
              <a:t>完成的功能是服务端监听主机</a:t>
            </a:r>
            <a:r>
              <a:rPr lang="en-US" altLang="zh-CN" sz="2000" dirty="0">
                <a:solidFill>
                  <a:srgbClr val="002060"/>
                </a:solidFill>
              </a:rPr>
              <a:t>A</a:t>
            </a:r>
            <a:r>
              <a:rPr lang="zh-CN" altLang="zh-CN" sz="2000" dirty="0">
                <a:solidFill>
                  <a:srgbClr val="002060"/>
                </a:solidFill>
              </a:rPr>
              <a:t>的某个端口，一旦有客户端</a:t>
            </a:r>
            <a:r>
              <a:rPr lang="en-US" altLang="zh-CN" sz="2000" dirty="0">
                <a:solidFill>
                  <a:srgbClr val="002060"/>
                </a:solidFill>
              </a:rPr>
              <a:t>telnet</a:t>
            </a:r>
            <a:r>
              <a:rPr lang="zh-CN" altLang="zh-CN" sz="2000" dirty="0">
                <a:solidFill>
                  <a:srgbClr val="002060"/>
                </a:solidFill>
              </a:rPr>
              <a:t>这个端口，就向客户端发送欢迎语句如“</a:t>
            </a:r>
            <a:r>
              <a:rPr lang="en-US" altLang="zh-CN" sz="2000" dirty="0">
                <a:solidFill>
                  <a:srgbClr val="002060"/>
                </a:solidFill>
              </a:rPr>
              <a:t>hello</a:t>
            </a:r>
            <a:r>
              <a:rPr lang="zh-CN" altLang="zh-CN" sz="2000" dirty="0">
                <a:solidFill>
                  <a:srgbClr val="002060"/>
                </a:solidFill>
              </a:rPr>
              <a:t>”等。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solidFill>
                  <a:srgbClr val="002060"/>
                </a:solidFill>
              </a:rPr>
              <a:t>在主机</a:t>
            </a:r>
            <a:r>
              <a:rPr lang="en-US" altLang="zh-CN" sz="2000" dirty="0">
                <a:solidFill>
                  <a:srgbClr val="002060"/>
                </a:solidFill>
              </a:rPr>
              <a:t>A</a:t>
            </a:r>
            <a:r>
              <a:rPr lang="zh-CN" altLang="zh-CN" sz="2000" dirty="0">
                <a:solidFill>
                  <a:srgbClr val="002060"/>
                </a:solidFill>
              </a:rPr>
              <a:t>上执行这个程序，使用“</a:t>
            </a:r>
            <a:r>
              <a:rPr lang="en-US" altLang="zh-CN" sz="2000" dirty="0" err="1">
                <a:solidFill>
                  <a:srgbClr val="002060"/>
                </a:solidFill>
              </a:rPr>
              <a:t>netstat</a:t>
            </a:r>
            <a:r>
              <a:rPr lang="en-US" altLang="zh-CN" sz="2000" dirty="0">
                <a:solidFill>
                  <a:srgbClr val="002060"/>
                </a:solidFill>
              </a:rPr>
              <a:t> –an”</a:t>
            </a:r>
            <a:r>
              <a:rPr lang="zh-CN" altLang="zh-CN" sz="2000" dirty="0">
                <a:solidFill>
                  <a:srgbClr val="002060"/>
                </a:solidFill>
              </a:rPr>
              <a:t>命令查看程序中指定的端口处于什么状态。</a:t>
            </a: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solidFill>
                  <a:srgbClr val="002060"/>
                </a:solidFill>
              </a:rPr>
              <a:t>选择主机</a:t>
            </a:r>
            <a:r>
              <a:rPr lang="en-US" altLang="zh-CN" sz="2000" dirty="0">
                <a:solidFill>
                  <a:srgbClr val="002060"/>
                </a:solidFill>
              </a:rPr>
              <a:t>B</a:t>
            </a:r>
            <a:r>
              <a:rPr lang="zh-CN" altLang="zh-CN" sz="2000" dirty="0">
                <a:solidFill>
                  <a:srgbClr val="002060"/>
                </a:solidFill>
              </a:rPr>
              <a:t>作为客户端，使用“</a:t>
            </a:r>
            <a:r>
              <a:rPr lang="en-US" altLang="zh-CN" sz="2000" dirty="0">
                <a:solidFill>
                  <a:srgbClr val="002060"/>
                </a:solidFill>
              </a:rPr>
              <a:t>telnet  IP  port</a:t>
            </a:r>
            <a:r>
              <a:rPr lang="zh-CN" altLang="zh-CN" sz="2000" dirty="0">
                <a:solidFill>
                  <a:srgbClr val="002060"/>
                </a:solidFill>
              </a:rPr>
              <a:t>”命令连接主机</a:t>
            </a:r>
            <a:r>
              <a:rPr lang="en-US" altLang="zh-CN" sz="2000" dirty="0">
                <a:solidFill>
                  <a:srgbClr val="002060"/>
                </a:solidFill>
              </a:rPr>
              <a:t>A</a:t>
            </a:r>
            <a:r>
              <a:rPr lang="zh-CN" altLang="zh-CN" sz="2000" dirty="0">
                <a:solidFill>
                  <a:srgbClr val="002060"/>
                </a:solidFill>
              </a:rPr>
              <a:t>，记录运行结果。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lvl="1"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solidFill>
                  <a:srgbClr val="002060"/>
                </a:solidFill>
              </a:rPr>
              <a:t>参考源码：</a:t>
            </a:r>
            <a:r>
              <a:rPr lang="en-US" altLang="zh-CN" sz="2000" dirty="0" err="1">
                <a:solidFill>
                  <a:srgbClr val="002060"/>
                </a:solidFill>
              </a:rPr>
              <a:t>tcphello</a:t>
            </a:r>
            <a:endParaRPr lang="en-US" altLang="zh-CN" sz="20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2020-11-11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12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53AA5C2-C237-4C36-9D2D-883507F9193D}" type="slidenum">
              <a:rPr lang="zh-CN" altLang="en-US" smtClean="0"/>
              <a:pPr>
                <a:defRPr/>
              </a:pPr>
              <a:t>5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xmlns="" val="399258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实验内容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B44AF0-6470-4AAB-B104-DB69D4F5F8EC}" type="datetime1">
              <a:rPr lang="zh-CN" altLang="en-US" smtClean="0"/>
              <a:pPr>
                <a:defRPr/>
              </a:pPr>
              <a:t>2020-11-11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12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E6420D66-044A-41DF-B2A0-4077EE87711C}" type="slidenum">
              <a:rPr lang="zh-CN" altLang="en-US" smtClean="0"/>
              <a:pPr>
                <a:defRPr/>
              </a:pPr>
              <a:t>6</a:t>
            </a:fld>
            <a:r>
              <a:rPr lang="zh-CN" altLang="en-US" dirty="0"/>
              <a:t>页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3305175" y="18153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燕尾形 7"/>
          <p:cNvSpPr/>
          <p:nvPr/>
        </p:nvSpPr>
        <p:spPr>
          <a:xfrm>
            <a:off x="2622550" y="3249614"/>
            <a:ext cx="546100" cy="42703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74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实验四 剖析木马程序</a:t>
            </a:r>
            <a:r>
              <a:rPr lang="zh-CN" altLang="zh-CN" dirty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412776"/>
            <a:ext cx="11233248" cy="446653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Mini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木马程序剖析实验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/>
              <a:t>Mini</a:t>
            </a:r>
            <a:r>
              <a:rPr lang="zh-CN" altLang="en-US" dirty="0"/>
              <a:t>木马</a:t>
            </a:r>
            <a:r>
              <a:rPr lang="zh-CN" altLang="zh-CN" dirty="0"/>
              <a:t>程序体现了木马的基本功能远程控制，无须客户端软件，服务端精简，占用非常少的</a:t>
            </a:r>
            <a:r>
              <a:rPr lang="en-US" altLang="zh-CN" dirty="0"/>
              <a:t>CPU</a:t>
            </a:r>
            <a:r>
              <a:rPr lang="zh-CN" altLang="zh-CN" dirty="0"/>
              <a:t>和内存资源，便于隐藏。但不能自启动，需要第三方软件加载到自启动项目或服务中。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2020-11-11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12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B98975DD-EA81-41F0-9090-E21E2BEA2D6F}" type="slidenum">
              <a:rPr lang="zh-CN" altLang="en-US" smtClean="0"/>
              <a:pPr>
                <a:defRPr/>
              </a:pPr>
              <a:t>7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xmlns="" val="179896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实验四 剖析木马程序</a:t>
            </a:r>
            <a:r>
              <a:rPr lang="zh-CN" altLang="zh-CN" dirty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196752"/>
            <a:ext cx="11233248" cy="468255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木马程序剖析实验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dirty="0">
                <a:solidFill>
                  <a:srgbClr val="002060"/>
                </a:solidFill>
              </a:rPr>
              <a:t>实验步骤：</a:t>
            </a:r>
            <a:endParaRPr lang="en-US" altLang="zh-CN" dirty="0">
              <a:solidFill>
                <a:srgbClr val="002060"/>
              </a:solidFill>
            </a:endParaRP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在主机</a:t>
            </a:r>
            <a:r>
              <a:rPr lang="en-US" altLang="zh-CN" sz="1600" dirty="0"/>
              <a:t>A</a:t>
            </a:r>
            <a:r>
              <a:rPr lang="zh-CN" altLang="zh-CN" sz="1600" dirty="0"/>
              <a:t>上编译组建执行</a:t>
            </a:r>
            <a:r>
              <a:rPr lang="en-US" altLang="zh-CN" sz="1600" dirty="0"/>
              <a:t>mini</a:t>
            </a:r>
            <a:r>
              <a:rPr lang="zh-CN" altLang="zh-CN" sz="1600" dirty="0"/>
              <a:t>木马程序。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主机</a:t>
            </a:r>
            <a:r>
              <a:rPr lang="en-US" altLang="zh-CN" sz="1600" dirty="0"/>
              <a:t>A</a:t>
            </a:r>
            <a:r>
              <a:rPr lang="zh-CN" altLang="zh-CN" sz="1600" dirty="0"/>
              <a:t>上使用“</a:t>
            </a:r>
            <a:r>
              <a:rPr lang="en-US" altLang="zh-CN" sz="1600" dirty="0" err="1"/>
              <a:t>netstat</a:t>
            </a:r>
            <a:r>
              <a:rPr lang="en-US" altLang="zh-CN" sz="1600" dirty="0"/>
              <a:t> –an”</a:t>
            </a:r>
            <a:r>
              <a:rPr lang="zh-CN" altLang="zh-CN" sz="1600" dirty="0"/>
              <a:t>命令查看端口</a:t>
            </a:r>
            <a:r>
              <a:rPr lang="en-US" altLang="zh-CN" sz="1600" dirty="0"/>
              <a:t>999</a:t>
            </a:r>
            <a:r>
              <a:rPr lang="zh-CN" altLang="zh-CN" sz="1600" dirty="0"/>
              <a:t>处于什么状态。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选择主机</a:t>
            </a:r>
            <a:r>
              <a:rPr lang="en-US" altLang="zh-CN" sz="1600" dirty="0"/>
              <a:t>B</a:t>
            </a:r>
            <a:r>
              <a:rPr lang="zh-CN" altLang="zh-CN" sz="1600" dirty="0"/>
              <a:t>作为客户端，使用“</a:t>
            </a:r>
            <a:r>
              <a:rPr lang="en-US" altLang="zh-CN" sz="1600" dirty="0"/>
              <a:t>telnet  IP  999</a:t>
            </a:r>
            <a:r>
              <a:rPr lang="zh-CN" altLang="zh-CN" sz="1600" dirty="0"/>
              <a:t>”命令连接主机</a:t>
            </a:r>
            <a:r>
              <a:rPr lang="en-US" altLang="zh-CN" sz="1600" dirty="0"/>
              <a:t>A</a:t>
            </a:r>
            <a:r>
              <a:rPr lang="zh-CN" altLang="zh-CN" sz="1600" dirty="0"/>
              <a:t>，记录运行结果。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主机</a:t>
            </a:r>
            <a:r>
              <a:rPr lang="en-US" altLang="zh-CN" sz="1600" dirty="0"/>
              <a:t>A</a:t>
            </a:r>
            <a:r>
              <a:rPr lang="zh-CN" altLang="zh-CN" sz="1600" dirty="0"/>
              <a:t>上使用“</a:t>
            </a:r>
            <a:r>
              <a:rPr lang="en-US" altLang="zh-CN" sz="1600" dirty="0" err="1"/>
              <a:t>netstat</a:t>
            </a:r>
            <a:r>
              <a:rPr lang="en-US" altLang="zh-CN" sz="1600" dirty="0"/>
              <a:t> –an”</a:t>
            </a:r>
            <a:r>
              <a:rPr lang="zh-CN" altLang="zh-CN" sz="1600" dirty="0"/>
              <a:t>命令查看主机</a:t>
            </a:r>
            <a:r>
              <a:rPr lang="en-US" altLang="zh-CN" sz="1600" dirty="0"/>
              <a:t>B</a:t>
            </a:r>
            <a:r>
              <a:rPr lang="zh-CN" altLang="zh-CN" sz="1600" dirty="0"/>
              <a:t>的哪个端口和主机</a:t>
            </a:r>
            <a:r>
              <a:rPr lang="en-US" altLang="zh-CN" sz="1600" dirty="0"/>
              <a:t>A</a:t>
            </a:r>
            <a:r>
              <a:rPr lang="zh-CN" altLang="zh-CN" sz="1600" dirty="0"/>
              <a:t>的</a:t>
            </a:r>
            <a:r>
              <a:rPr lang="en-US" altLang="zh-CN" sz="1600" dirty="0"/>
              <a:t>999</a:t>
            </a:r>
            <a:r>
              <a:rPr lang="zh-CN" altLang="zh-CN" sz="1600" dirty="0"/>
              <a:t>端口建立了连接，状态是什么。同时在主机</a:t>
            </a:r>
            <a:r>
              <a:rPr lang="en-US" altLang="zh-CN" sz="1600" dirty="0"/>
              <a:t>A</a:t>
            </a:r>
            <a:r>
              <a:rPr lang="zh-CN" altLang="zh-CN" sz="1600" dirty="0"/>
              <a:t>上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主机</a:t>
            </a:r>
            <a:r>
              <a:rPr lang="en-US" altLang="zh-CN" sz="1600" dirty="0"/>
              <a:t>B</a:t>
            </a:r>
            <a:r>
              <a:rPr lang="zh-CN" altLang="zh-CN" sz="1600" dirty="0"/>
              <a:t>的</a:t>
            </a:r>
            <a:r>
              <a:rPr lang="en-US" altLang="zh-CN" sz="1600" dirty="0"/>
              <a:t>Telnet</a:t>
            </a:r>
            <a:r>
              <a:rPr lang="zh-CN" altLang="zh-CN" sz="1600" dirty="0"/>
              <a:t>窗口中，使用</a:t>
            </a:r>
            <a:r>
              <a:rPr lang="en-US" altLang="zh-CN" sz="1600" dirty="0"/>
              <a:t>ipconfig </a:t>
            </a:r>
            <a:r>
              <a:rPr lang="zh-CN" altLang="zh-CN" sz="1600" dirty="0"/>
              <a:t>和“</a:t>
            </a:r>
            <a:r>
              <a:rPr lang="en-US" altLang="zh-CN" sz="1600" dirty="0"/>
              <a:t>net user</a:t>
            </a:r>
            <a:r>
              <a:rPr lang="zh-CN" altLang="zh-CN" sz="1600" dirty="0"/>
              <a:t>”命令查看系统的</a:t>
            </a:r>
            <a:r>
              <a:rPr lang="en-US" altLang="zh-CN" sz="1600" dirty="0"/>
              <a:t>IP</a:t>
            </a:r>
            <a:r>
              <a:rPr lang="zh-CN" altLang="zh-CN" sz="1600" dirty="0"/>
              <a:t>地址和用户。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使用“</a:t>
            </a:r>
            <a:r>
              <a:rPr lang="en-US" altLang="zh-CN" sz="1600" dirty="0"/>
              <a:t>net  user  </a:t>
            </a:r>
            <a:r>
              <a:rPr lang="zh-CN" altLang="zh-CN" sz="1600" dirty="0"/>
              <a:t>用户名</a:t>
            </a:r>
            <a:r>
              <a:rPr lang="en-US" altLang="zh-CN" sz="1600" dirty="0"/>
              <a:t>  </a:t>
            </a:r>
            <a:r>
              <a:rPr lang="zh-CN" altLang="zh-CN" sz="1600" dirty="0"/>
              <a:t>密码</a:t>
            </a:r>
            <a:r>
              <a:rPr lang="en-US" altLang="zh-CN" sz="1600" dirty="0"/>
              <a:t>  /add”</a:t>
            </a:r>
            <a:r>
              <a:rPr lang="zh-CN" altLang="zh-CN" sz="1600" dirty="0"/>
              <a:t>命令增加一个用户。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使用“</a:t>
            </a:r>
            <a:r>
              <a:rPr lang="en-US" altLang="zh-CN" sz="1600" dirty="0"/>
              <a:t>net  </a:t>
            </a:r>
            <a:r>
              <a:rPr lang="en-US" altLang="zh-CN" sz="1600" dirty="0" err="1"/>
              <a:t>localgroup</a:t>
            </a:r>
            <a:r>
              <a:rPr lang="en-US" altLang="zh-CN" sz="1600" dirty="0"/>
              <a:t>  Administrators  </a:t>
            </a:r>
            <a:r>
              <a:rPr lang="zh-CN" altLang="zh-CN" sz="1600" dirty="0"/>
              <a:t>用户名</a:t>
            </a:r>
            <a:r>
              <a:rPr lang="en-US" altLang="zh-CN" sz="1600" dirty="0"/>
              <a:t>  /add”</a:t>
            </a:r>
            <a:r>
              <a:rPr lang="zh-CN" altLang="zh-CN" sz="1600" dirty="0"/>
              <a:t>命令将该用户添加到</a:t>
            </a:r>
            <a:r>
              <a:rPr lang="en-US" altLang="zh-CN" sz="1600" dirty="0"/>
              <a:t>Administrators</a:t>
            </a:r>
            <a:r>
              <a:rPr lang="zh-CN" altLang="zh-CN" sz="1600" dirty="0"/>
              <a:t>组。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使用“</a:t>
            </a:r>
            <a:r>
              <a:rPr lang="en-US" altLang="zh-CN" sz="1600" dirty="0"/>
              <a:t>net  </a:t>
            </a:r>
            <a:r>
              <a:rPr lang="en-US" altLang="zh-CN" sz="1600" dirty="0" err="1"/>
              <a:t>localgroup</a:t>
            </a:r>
            <a:r>
              <a:rPr lang="en-US" altLang="zh-CN" sz="1600" dirty="0"/>
              <a:t>  Administrators”</a:t>
            </a:r>
            <a:r>
              <a:rPr lang="zh-CN" altLang="zh-CN" sz="1600" dirty="0"/>
              <a:t>命令查看该组下有哪些用户。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zh-CN" sz="1600" dirty="0"/>
              <a:t>使用</a:t>
            </a:r>
            <a:r>
              <a:rPr lang="en-US" altLang="zh-CN" sz="1600" dirty="0"/>
              <a:t>exit</a:t>
            </a:r>
            <a:r>
              <a:rPr lang="zh-CN" altLang="zh-CN" sz="1600" dirty="0"/>
              <a:t>命令退出</a:t>
            </a:r>
            <a:r>
              <a:rPr lang="en-US" altLang="zh-CN" sz="1600" dirty="0"/>
              <a:t>telnet</a:t>
            </a:r>
            <a:r>
              <a:rPr lang="zh-CN" altLang="zh-CN" sz="1600" dirty="0"/>
              <a:t>连接。</a:t>
            </a:r>
            <a:endParaRPr lang="en-US" altLang="zh-CN" sz="1600" dirty="0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zh-CN" altLang="en-US" sz="1600" dirty="0"/>
              <a:t>参考源码：</a:t>
            </a:r>
            <a:r>
              <a:rPr lang="en-US" altLang="zh-CN" sz="1600" dirty="0">
                <a:solidFill>
                  <a:srgbClr val="FF0000"/>
                </a:solidFill>
              </a:rPr>
              <a:t>mini</a:t>
            </a:r>
            <a:endParaRPr lang="zh-CN" altLang="zh-CN" sz="1600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zh-CN" altLang="zh-CN" dirty="0"/>
          </a:p>
          <a:p>
            <a:pPr marL="457200" lvl="1" indent="0">
              <a:buNone/>
              <a:defRPr/>
            </a:pP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  <a:defRPr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28C5E0-D977-4DFE-8778-DB6D9E53D6CA}" type="datetime1">
              <a:rPr lang="zh-CN" altLang="en-US" smtClean="0"/>
              <a:pPr>
                <a:defRPr/>
              </a:pPr>
              <a:t>2020-11-11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12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B865A313-7FBF-42DF-82FA-21FA0F36A2C5}" type="slidenum">
              <a:rPr lang="zh-CN" altLang="en-US" smtClean="0"/>
              <a:pPr>
                <a:defRPr/>
              </a:pPr>
              <a:t>8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xmlns="" val="203256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实验内容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B44AF0-6470-4AAB-B104-DB69D4F5F8EC}" type="datetime1">
              <a:rPr lang="zh-CN" altLang="en-US" smtClean="0"/>
              <a:pPr>
                <a:defRPr/>
              </a:pPr>
              <a:t>2020-11-11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网络安全技术 信软学院本科教学课件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12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691EE538-089E-483E-A4BB-00E4EDE654C1}" type="slidenum">
              <a:rPr lang="zh-CN" altLang="en-US" smtClean="0"/>
              <a:pPr>
                <a:defRPr/>
              </a:pPr>
              <a:t>9</a:t>
            </a:fld>
            <a:r>
              <a:rPr lang="zh-CN" altLang="en-US" dirty="0"/>
              <a:t>页</a:t>
            </a:r>
          </a:p>
        </p:txBody>
      </p:sp>
      <p:graphicFrame>
        <p:nvGraphicFramePr>
          <p:cNvPr id="7" name="图示 6"/>
          <p:cNvGraphicFramePr/>
          <p:nvPr/>
        </p:nvGraphicFramePr>
        <p:xfrm>
          <a:off x="3305175" y="181530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燕尾形 7"/>
          <p:cNvSpPr/>
          <p:nvPr/>
        </p:nvSpPr>
        <p:spPr>
          <a:xfrm>
            <a:off x="2622550" y="4591050"/>
            <a:ext cx="546100" cy="42703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808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19830</TotalTime>
  <Words>982</Words>
  <Application>Microsoft Office PowerPoint</Application>
  <PresentationFormat>自定义</PresentationFormat>
  <Paragraphs>110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网络安全技术</vt:lpstr>
      <vt:lpstr>幻灯片 2</vt:lpstr>
      <vt:lpstr>实验内容</vt:lpstr>
      <vt:lpstr>实验四 剖析木马程序实验</vt:lpstr>
      <vt:lpstr>实验四 剖析木马程序实验</vt:lpstr>
      <vt:lpstr>实验内容</vt:lpstr>
      <vt:lpstr>实验四 剖析木马程序实验</vt:lpstr>
      <vt:lpstr>实验四 剖析木马程序实验</vt:lpstr>
      <vt:lpstr>实验内容</vt:lpstr>
      <vt:lpstr>实验四 剖析木马程序实验</vt:lpstr>
      <vt:lpstr>实验四 剖析木马程序实验</vt:lpstr>
      <vt:lpstr>实验四 剖析木马程序实验</vt:lpstr>
      <vt:lpstr>结束语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yanzi</dc:creator>
  <cp:lastModifiedBy>XRXY</cp:lastModifiedBy>
  <cp:revision>915</cp:revision>
  <dcterms:created xsi:type="dcterms:W3CDTF">2013-10-09T01:13:35Z</dcterms:created>
  <dcterms:modified xsi:type="dcterms:W3CDTF">2020-11-11T12:13:51Z</dcterms:modified>
</cp:coreProperties>
</file>