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459" r:id="rId3"/>
    <p:sldId id="460" r:id="rId4"/>
    <p:sldId id="464" r:id="rId5"/>
    <p:sldId id="458" r:id="rId6"/>
    <p:sldId id="465" r:id="rId7"/>
    <p:sldId id="461" r:id="rId8"/>
    <p:sldId id="468" r:id="rId9"/>
    <p:sldId id="469" r:id="rId10"/>
    <p:sldId id="470" r:id="rId11"/>
    <p:sldId id="471" r:id="rId12"/>
    <p:sldId id="472" r:id="rId13"/>
    <p:sldId id="462" r:id="rId14"/>
    <p:sldId id="463" r:id="rId15"/>
    <p:sldId id="466" r:id="rId16"/>
    <p:sldId id="473" r:id="rId17"/>
    <p:sldId id="467" r:id="rId18"/>
    <p:sldId id="474" r:id="rId19"/>
    <p:sldId id="475" r:id="rId20"/>
    <p:sldId id="476" r:id="rId21"/>
    <p:sldId id="477" r:id="rId22"/>
    <p:sldId id="478" r:id="rId23"/>
    <p:sldId id="479" r:id="rId24"/>
    <p:sldId id="480" r:id="rId25"/>
    <p:sldId id="481" r:id="rId26"/>
    <p:sldId id="482" r:id="rId27"/>
    <p:sldId id="483" r:id="rId28"/>
    <p:sldId id="484" r:id="rId29"/>
    <p:sldId id="486" r:id="rId30"/>
    <p:sldId id="485" r:id="rId31"/>
    <p:sldId id="487" r:id="rId32"/>
    <p:sldId id="488" r:id="rId33"/>
    <p:sldId id="489" r:id="rId34"/>
    <p:sldId id="490" r:id="rId35"/>
    <p:sldId id="493" r:id="rId36"/>
    <p:sldId id="492" r:id="rId37"/>
    <p:sldId id="491" r:id="rId38"/>
    <p:sldId id="494" r:id="rId39"/>
    <p:sldId id="495" r:id="rId40"/>
    <p:sldId id="497" r:id="rId41"/>
    <p:sldId id="498" r:id="rId42"/>
    <p:sldId id="499" r:id="rId43"/>
    <p:sldId id="500" r:id="rId44"/>
    <p:sldId id="501" r:id="rId45"/>
    <p:sldId id="503" r:id="rId46"/>
    <p:sldId id="504" r:id="rId47"/>
    <p:sldId id="496" r:id="rId48"/>
    <p:sldId id="502" r:id="rId49"/>
    <p:sldId id="505" r:id="rId50"/>
    <p:sldId id="506" r:id="rId51"/>
    <p:sldId id="507" r:id="rId52"/>
    <p:sldId id="508"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454" r:id="rId70"/>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4FF"/>
    <a:srgbClr val="FFD0AA"/>
    <a:srgbClr val="C3F1FF"/>
    <a:srgbClr val="F0FEDB"/>
    <a:srgbClr val="EA6103"/>
    <a:srgbClr val="F77427"/>
    <a:srgbClr val="67BFBB"/>
    <a:srgbClr val="F46D92"/>
    <a:srgbClr val="ED56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95909" autoAdjust="0"/>
  </p:normalViewPr>
  <p:slideViewPr>
    <p:cSldViewPr>
      <p:cViewPr>
        <p:scale>
          <a:sx n="111" d="100"/>
          <a:sy n="111" d="100"/>
        </p:scale>
        <p:origin x="576"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5579C-991C-45C5-B512-C10CD53D9537}" type="doc">
      <dgm:prSet loTypeId="urn:microsoft.com/office/officeart/2008/layout/HorizontalMultiLevelHierarchy" loCatId="hierarchy" qsTypeId="urn:microsoft.com/office/officeart/2005/8/quickstyle/simple3" qsCatId="simple" csTypeId="urn:microsoft.com/office/officeart/2005/8/colors/colorful4" csCatId="colorful" phldr="1"/>
      <dgm:spPr/>
      <dgm:t>
        <a:bodyPr/>
        <a:lstStyle/>
        <a:p>
          <a:endParaRPr lang="zh-CN" altLang="en-US"/>
        </a:p>
      </dgm:t>
    </dgm:pt>
    <dgm:pt modelId="{D2F7826F-5345-46E3-BF71-65554DF63152}">
      <dgm:prSet phldrT="[文本]" custT="1"/>
      <dgm:spPr/>
      <dgm:t>
        <a:bodyPr/>
        <a:lstStyle/>
        <a:p>
          <a:r>
            <a:rPr lang="zh-CN" altLang="en-US" sz="2400" dirty="0">
              <a:solidFill>
                <a:schemeClr val="tx2"/>
              </a:solidFill>
              <a:latin typeface="微软雅黑" panose="020B0503020204020204" pitchFamily="34" charset="-122"/>
              <a:ea typeface="微软雅黑" panose="020B0503020204020204" pitchFamily="34" charset="-122"/>
            </a:rPr>
            <a:t>网络协议的安全性分析</a:t>
          </a:r>
        </a:p>
      </dgm:t>
    </dgm:pt>
    <dgm:pt modelId="{C24F0225-0244-4541-BE3B-C503872CBE0B}" type="parTrans" cxnId="{40A21C93-6FFB-4804-882A-6E5C980131F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55901BA-E7A9-4A97-98E2-A84FDBDD471A}" type="sibTrans" cxnId="{40A21C93-6FFB-4804-882A-6E5C980131F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B629E09-FE42-4B5A-825C-374811F99445}">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TCP/IP</a:t>
          </a:r>
          <a:r>
            <a:rPr lang="zh-CN" altLang="en-US" sz="2000" dirty="0">
              <a:solidFill>
                <a:schemeClr val="tx2"/>
              </a:solidFill>
              <a:latin typeface="微软雅黑" panose="020B0503020204020204" pitchFamily="34" charset="-122"/>
              <a:ea typeface="微软雅黑" panose="020B0503020204020204" pitchFamily="34" charset="-122"/>
            </a:rPr>
            <a:t>协议安全性概述</a:t>
          </a:r>
        </a:p>
      </dgm:t>
    </dgm:pt>
    <dgm:pt modelId="{B66D38D1-4E1B-45EE-948B-801FF6D7D21E}" type="parTrans" cxnId="{015DABEA-6CDC-4493-B672-E911D027E8CF}">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C5BFCAA-00C8-4F17-988E-610EA0005DE8}" type="sibTrans" cxnId="{015DABEA-6CDC-4493-B672-E911D027E8CF}">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D6171E7E-A52F-4380-97FD-F4530946BD2C}">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网络接口层协议安全性分析</a:t>
          </a:r>
        </a:p>
      </dgm:t>
    </dgm:pt>
    <dgm:pt modelId="{68132085-8ADA-4C66-8BB5-72E35278F7FA}" type="parTrans" cxnId="{D9F49FA3-F869-4F41-8083-F8BF776544F9}">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928CA06-B9BF-4A49-8EAF-7EC75075B145}" type="sibTrans" cxnId="{D9F49FA3-F869-4F41-8083-F8BF776544F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DF1FCC7-D6F3-496B-B6BE-83D61EF3828C}">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IP</a:t>
          </a:r>
          <a:r>
            <a:rPr lang="zh-CN" altLang="en-US" sz="2000" dirty="0">
              <a:solidFill>
                <a:schemeClr val="tx2"/>
              </a:solidFill>
              <a:latin typeface="微软雅黑" panose="020B0503020204020204" pitchFamily="34" charset="-122"/>
              <a:ea typeface="微软雅黑" panose="020B0503020204020204" pitchFamily="34" charset="-122"/>
            </a:rPr>
            <a:t>层协议安全性分析</a:t>
          </a:r>
        </a:p>
      </dgm:t>
    </dgm:pt>
    <dgm:pt modelId="{178EA6A0-9ED5-4EB5-88C8-465A95B31C34}" type="parTrans" cxnId="{F7B88A22-2E55-4C34-AA23-DCB30E148039}">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657FCA2-F242-4EBE-A251-AC5EE4292DDE}" type="sibTrans" cxnId="{F7B88A22-2E55-4C34-AA23-DCB30E148039}">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DF0C1D8-5FE1-4942-8135-0B229A7E1497}">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传输层协议安全性分析</a:t>
          </a:r>
        </a:p>
      </dgm:t>
    </dgm:pt>
    <dgm:pt modelId="{A45F034B-B128-4AB3-8604-9BB5FD5D7244}" type="parTrans" cxnId="{9375A389-493B-4482-80ED-671BAFB4B1D5}">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94B70610-DFEC-45A7-8A5A-84DF7AE99933}" type="sibTrans" cxnId="{9375A389-493B-4482-80ED-671BAFB4B1D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B40356E-73F2-4260-AAD8-1F2075F58B60}">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应用层协议安全性分析</a:t>
          </a:r>
        </a:p>
      </dgm:t>
    </dgm:pt>
    <dgm:pt modelId="{02BCA97A-14BA-4673-8525-1420B0E2FAD0}" type="parTrans" cxnId="{913ED6A3-40A1-4238-8B4E-7EC00357B493}">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DFCACC5-5F03-48BB-9064-DCBE8D9D7494}" type="sibTrans" cxnId="{913ED6A3-40A1-4238-8B4E-7EC00357B493}">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CA24C1C-442B-4BF5-81C2-21DBE4B2DD20}">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TCP</a:t>
          </a:r>
          <a:r>
            <a:rPr lang="zh-CN" altLang="en-US" sz="2000" dirty="0">
              <a:solidFill>
                <a:schemeClr val="tx2"/>
              </a:solidFill>
              <a:latin typeface="微软雅黑" panose="020B0503020204020204" pitchFamily="34" charset="-122"/>
              <a:ea typeface="微软雅黑" panose="020B0503020204020204" pitchFamily="34" charset="-122"/>
            </a:rPr>
            <a:t>协议安全性</a:t>
          </a:r>
        </a:p>
      </dgm:t>
    </dgm:pt>
    <dgm:pt modelId="{8DA0BAD8-E1D4-4406-927A-4A95E8DEF724}" type="parTrans" cxnId="{DC402466-2206-4D36-B73A-7CE50D3F080D}">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BF71218-68B4-4494-9852-49F177E24DA2}" type="sibTrans" cxnId="{DC402466-2206-4D36-B73A-7CE50D3F080D}">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C88B68D-E5F7-4C47-8D78-3D0DF9F66B10}">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UDP</a:t>
          </a:r>
          <a:r>
            <a:rPr lang="zh-CN" altLang="en-US" sz="2000" dirty="0">
              <a:solidFill>
                <a:schemeClr val="tx2"/>
              </a:solidFill>
              <a:latin typeface="微软雅黑" panose="020B0503020204020204" pitchFamily="34" charset="-122"/>
              <a:ea typeface="微软雅黑" panose="020B0503020204020204" pitchFamily="34" charset="-122"/>
            </a:rPr>
            <a:t>协议安全性</a:t>
          </a:r>
        </a:p>
      </dgm:t>
    </dgm:pt>
    <dgm:pt modelId="{D5B58678-6E00-453F-B506-DC0E502B5CAC}" type="parTrans" cxnId="{3A8F2374-6422-4AD1-ABE6-E9C047F499EA}">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5C2EBCD8-FF0E-4D6C-B6EA-D72A8D507E80}" type="sibTrans" cxnId="{3A8F2374-6422-4AD1-ABE6-E9C047F499E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EE2F0A2-A293-448C-ADF0-05ED201B7245}">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DNS</a:t>
          </a:r>
          <a:r>
            <a:rPr lang="zh-CN" altLang="en-US" sz="2000" dirty="0">
              <a:solidFill>
                <a:schemeClr val="tx2"/>
              </a:solidFill>
              <a:latin typeface="微软雅黑" panose="020B0503020204020204" pitchFamily="34" charset="-122"/>
              <a:ea typeface="微软雅黑" panose="020B0503020204020204" pitchFamily="34" charset="-122"/>
            </a:rPr>
            <a:t>协议安全性</a:t>
          </a:r>
        </a:p>
      </dgm:t>
    </dgm:pt>
    <dgm:pt modelId="{A0C80843-ECB1-453E-8100-93E0B8DF7457}" type="parTrans" cxnId="{63CFE7E1-C648-49B5-8744-FD851F0A0FB3}">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CB6B2D2-0CEA-41A2-8AE4-E70DB89D8013}" type="sibTrans" cxnId="{63CFE7E1-C648-49B5-8744-FD851F0A0FB3}">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C0D4D18-0AC4-4167-8C7C-85CB764E2AA4}">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HTTP</a:t>
          </a:r>
          <a:r>
            <a:rPr lang="zh-CN" altLang="en-US" sz="2000" dirty="0">
              <a:solidFill>
                <a:schemeClr val="tx2"/>
              </a:solidFill>
              <a:latin typeface="微软雅黑" panose="020B0503020204020204" pitchFamily="34" charset="-122"/>
              <a:ea typeface="微软雅黑" panose="020B0503020204020204" pitchFamily="34" charset="-122"/>
            </a:rPr>
            <a:t>协议安全性</a:t>
          </a:r>
        </a:p>
      </dgm:t>
    </dgm:pt>
    <dgm:pt modelId="{E252508E-19A8-437E-B943-C519B9B07506}" type="parTrans" cxnId="{ED84D834-AD0D-4B5A-83A9-BDFAF088D086}">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805C9F39-0E39-45E0-9A18-0FE74E314476}" type="sibTrans" cxnId="{ED84D834-AD0D-4B5A-83A9-BDFAF088D08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14D237A-9CB5-4BC8-96F7-AFBBB81AD298}">
      <dgm:prSet phldrT="[文本]" custT="1"/>
      <dgm:spPr/>
      <dgm:t>
        <a:bodyPr/>
        <a:lstStyle/>
        <a:p>
          <a:r>
            <a:rPr lang="en-US" altLang="zh-CN" sz="2000" dirty="0">
              <a:solidFill>
                <a:schemeClr val="tx2"/>
              </a:solidFill>
              <a:latin typeface="微软雅黑" panose="020B0503020204020204" pitchFamily="34" charset="-122"/>
              <a:ea typeface="微软雅黑" panose="020B0503020204020204" pitchFamily="34" charset="-122"/>
            </a:rPr>
            <a:t>SMTP</a:t>
          </a:r>
          <a:r>
            <a:rPr lang="zh-CN" altLang="en-US" sz="2000" dirty="0">
              <a:solidFill>
                <a:schemeClr val="tx2"/>
              </a:solidFill>
              <a:latin typeface="微软雅黑" panose="020B0503020204020204" pitchFamily="34" charset="-122"/>
              <a:ea typeface="微软雅黑" panose="020B0503020204020204" pitchFamily="34" charset="-122"/>
            </a:rPr>
            <a:t>协议安全性</a:t>
          </a:r>
        </a:p>
      </dgm:t>
    </dgm:pt>
    <dgm:pt modelId="{E27DBA7C-A54D-41BD-9555-E84A2EB40C47}" type="parTrans" cxnId="{55BF6C14-77F6-4156-98B2-C11E0A6EAE3B}">
      <dgm:prSet custT="1"/>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1DAF0F9B-25C1-4CB9-9229-A4AC4C938F50}" type="sibTrans" cxnId="{55BF6C14-77F6-4156-98B2-C11E0A6EAE3B}">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E515FD2C-B0F5-41A6-832F-02F0A6048668}" type="pres">
      <dgm:prSet presAssocID="{54D5579C-991C-45C5-B512-C10CD53D9537}" presName="Name0" presStyleCnt="0">
        <dgm:presLayoutVars>
          <dgm:chPref val="1"/>
          <dgm:dir/>
          <dgm:animOne val="branch"/>
          <dgm:animLvl val="lvl"/>
          <dgm:resizeHandles val="exact"/>
        </dgm:presLayoutVars>
      </dgm:prSet>
      <dgm:spPr/>
    </dgm:pt>
    <dgm:pt modelId="{D358F5F6-6DF9-42C7-9D89-816A8DB52582}" type="pres">
      <dgm:prSet presAssocID="{D2F7826F-5345-46E3-BF71-65554DF63152}" presName="root1" presStyleCnt="0"/>
      <dgm:spPr/>
    </dgm:pt>
    <dgm:pt modelId="{1804519B-C082-4297-8E6B-CECDAADE1E46}" type="pres">
      <dgm:prSet presAssocID="{D2F7826F-5345-46E3-BF71-65554DF63152}" presName="LevelOneTextNode" presStyleLbl="node0" presStyleIdx="0" presStyleCnt="1" custScaleY="127699" custLinFactNeighborX="-65811">
        <dgm:presLayoutVars>
          <dgm:chPref val="3"/>
        </dgm:presLayoutVars>
      </dgm:prSet>
      <dgm:spPr/>
    </dgm:pt>
    <dgm:pt modelId="{864521B1-9F94-49AD-8A74-53B28B15B829}" type="pres">
      <dgm:prSet presAssocID="{D2F7826F-5345-46E3-BF71-65554DF63152}" presName="level2hierChild" presStyleCnt="0"/>
      <dgm:spPr/>
    </dgm:pt>
    <dgm:pt modelId="{C547005F-DAD0-4BAF-AEA6-F17C67241277}" type="pres">
      <dgm:prSet presAssocID="{B66D38D1-4E1B-45EE-948B-801FF6D7D21E}" presName="conn2-1" presStyleLbl="parChTrans1D2" presStyleIdx="0" presStyleCnt="5"/>
      <dgm:spPr/>
    </dgm:pt>
    <dgm:pt modelId="{EC8F9E3F-F8FB-440B-A265-97044B161180}" type="pres">
      <dgm:prSet presAssocID="{B66D38D1-4E1B-45EE-948B-801FF6D7D21E}" presName="connTx" presStyleLbl="parChTrans1D2" presStyleIdx="0" presStyleCnt="5"/>
      <dgm:spPr/>
    </dgm:pt>
    <dgm:pt modelId="{CE2E7C46-4F12-4479-BA1E-5DAB06D79403}" type="pres">
      <dgm:prSet presAssocID="{2B629E09-FE42-4B5A-825C-374811F99445}" presName="root2" presStyleCnt="0"/>
      <dgm:spPr/>
    </dgm:pt>
    <dgm:pt modelId="{DF484C8F-C4C3-49CB-946C-3375DD323464}" type="pres">
      <dgm:prSet presAssocID="{2B629E09-FE42-4B5A-825C-374811F99445}" presName="LevelTwoTextNode" presStyleLbl="node2" presStyleIdx="0" presStyleCnt="5" custScaleX="218045">
        <dgm:presLayoutVars>
          <dgm:chPref val="3"/>
        </dgm:presLayoutVars>
      </dgm:prSet>
      <dgm:spPr/>
    </dgm:pt>
    <dgm:pt modelId="{E5F6F438-8755-4B5F-8D32-6A61FF21C4C4}" type="pres">
      <dgm:prSet presAssocID="{2B629E09-FE42-4B5A-825C-374811F99445}" presName="level3hierChild" presStyleCnt="0"/>
      <dgm:spPr/>
    </dgm:pt>
    <dgm:pt modelId="{26E7B84C-EC6E-40C7-94AE-CA236E8BF718}" type="pres">
      <dgm:prSet presAssocID="{68132085-8ADA-4C66-8BB5-72E35278F7FA}" presName="conn2-1" presStyleLbl="parChTrans1D2" presStyleIdx="1" presStyleCnt="5"/>
      <dgm:spPr/>
    </dgm:pt>
    <dgm:pt modelId="{24148B3A-0A7A-4C9A-A17C-0B56AF7782CE}" type="pres">
      <dgm:prSet presAssocID="{68132085-8ADA-4C66-8BB5-72E35278F7FA}" presName="connTx" presStyleLbl="parChTrans1D2" presStyleIdx="1" presStyleCnt="5"/>
      <dgm:spPr/>
    </dgm:pt>
    <dgm:pt modelId="{FFDF5078-2BC9-4E00-B390-92F6501CCDB9}" type="pres">
      <dgm:prSet presAssocID="{D6171E7E-A52F-4380-97FD-F4530946BD2C}" presName="root2" presStyleCnt="0"/>
      <dgm:spPr/>
    </dgm:pt>
    <dgm:pt modelId="{718D9487-9E94-4B94-8B95-3859E6FE1D8E}" type="pres">
      <dgm:prSet presAssocID="{D6171E7E-A52F-4380-97FD-F4530946BD2C}" presName="LevelTwoTextNode" presStyleLbl="node2" presStyleIdx="1" presStyleCnt="5" custScaleX="218045">
        <dgm:presLayoutVars>
          <dgm:chPref val="3"/>
        </dgm:presLayoutVars>
      </dgm:prSet>
      <dgm:spPr/>
    </dgm:pt>
    <dgm:pt modelId="{32A846DC-15A2-4399-92D1-0D853301BCB3}" type="pres">
      <dgm:prSet presAssocID="{D6171E7E-A52F-4380-97FD-F4530946BD2C}" presName="level3hierChild" presStyleCnt="0"/>
      <dgm:spPr/>
    </dgm:pt>
    <dgm:pt modelId="{CDADF9A9-E07F-4DA7-8CDE-263834EEE840}" type="pres">
      <dgm:prSet presAssocID="{178EA6A0-9ED5-4EB5-88C8-465A95B31C34}" presName="conn2-1" presStyleLbl="parChTrans1D2" presStyleIdx="2" presStyleCnt="5"/>
      <dgm:spPr/>
    </dgm:pt>
    <dgm:pt modelId="{9620AE9A-A1A1-4D56-8C01-EDE4EDB3CB16}" type="pres">
      <dgm:prSet presAssocID="{178EA6A0-9ED5-4EB5-88C8-465A95B31C34}" presName="connTx" presStyleLbl="parChTrans1D2" presStyleIdx="2" presStyleCnt="5"/>
      <dgm:spPr/>
    </dgm:pt>
    <dgm:pt modelId="{1D8C12AA-F007-400E-9E57-AE0C0D63C23D}" type="pres">
      <dgm:prSet presAssocID="{3DF1FCC7-D6F3-496B-B6BE-83D61EF3828C}" presName="root2" presStyleCnt="0"/>
      <dgm:spPr/>
    </dgm:pt>
    <dgm:pt modelId="{3DA3DA56-03A9-4337-AF0B-19074DF667B8}" type="pres">
      <dgm:prSet presAssocID="{3DF1FCC7-D6F3-496B-B6BE-83D61EF3828C}" presName="LevelTwoTextNode" presStyleLbl="node2" presStyleIdx="2" presStyleCnt="5" custScaleX="218045">
        <dgm:presLayoutVars>
          <dgm:chPref val="3"/>
        </dgm:presLayoutVars>
      </dgm:prSet>
      <dgm:spPr/>
    </dgm:pt>
    <dgm:pt modelId="{26B9F96E-A593-4A13-BD52-0365D76A347B}" type="pres">
      <dgm:prSet presAssocID="{3DF1FCC7-D6F3-496B-B6BE-83D61EF3828C}" presName="level3hierChild" presStyleCnt="0"/>
      <dgm:spPr/>
    </dgm:pt>
    <dgm:pt modelId="{18CEA636-053C-467C-9769-AD6F1BA128BF}" type="pres">
      <dgm:prSet presAssocID="{A45F034B-B128-4AB3-8604-9BB5FD5D7244}" presName="conn2-1" presStyleLbl="parChTrans1D2" presStyleIdx="3" presStyleCnt="5"/>
      <dgm:spPr/>
    </dgm:pt>
    <dgm:pt modelId="{6CFF6AA8-DCC3-410E-A089-262E9C433184}" type="pres">
      <dgm:prSet presAssocID="{A45F034B-B128-4AB3-8604-9BB5FD5D7244}" presName="connTx" presStyleLbl="parChTrans1D2" presStyleIdx="3" presStyleCnt="5"/>
      <dgm:spPr/>
    </dgm:pt>
    <dgm:pt modelId="{4204A5CE-4CA7-4985-886F-C16648EC67EF}" type="pres">
      <dgm:prSet presAssocID="{CDF0C1D8-5FE1-4942-8135-0B229A7E1497}" presName="root2" presStyleCnt="0"/>
      <dgm:spPr/>
    </dgm:pt>
    <dgm:pt modelId="{B080B48F-14CF-452A-A855-659E9B07EB9D}" type="pres">
      <dgm:prSet presAssocID="{CDF0C1D8-5FE1-4942-8135-0B229A7E1497}" presName="LevelTwoTextNode" presStyleLbl="node2" presStyleIdx="3" presStyleCnt="5" custScaleX="218045">
        <dgm:presLayoutVars>
          <dgm:chPref val="3"/>
        </dgm:presLayoutVars>
      </dgm:prSet>
      <dgm:spPr/>
    </dgm:pt>
    <dgm:pt modelId="{710532C2-A629-4C50-BBFC-483AF832843E}" type="pres">
      <dgm:prSet presAssocID="{CDF0C1D8-5FE1-4942-8135-0B229A7E1497}" presName="level3hierChild" presStyleCnt="0"/>
      <dgm:spPr/>
    </dgm:pt>
    <dgm:pt modelId="{5ED19260-2783-448B-9A33-906EECC81793}" type="pres">
      <dgm:prSet presAssocID="{8DA0BAD8-E1D4-4406-927A-4A95E8DEF724}" presName="conn2-1" presStyleLbl="parChTrans1D3" presStyleIdx="0" presStyleCnt="5"/>
      <dgm:spPr/>
    </dgm:pt>
    <dgm:pt modelId="{E7241431-4ADA-405A-AC2D-F55736A506E0}" type="pres">
      <dgm:prSet presAssocID="{8DA0BAD8-E1D4-4406-927A-4A95E8DEF724}" presName="connTx" presStyleLbl="parChTrans1D3" presStyleIdx="0" presStyleCnt="5"/>
      <dgm:spPr/>
    </dgm:pt>
    <dgm:pt modelId="{7FD4194F-8938-416A-93D9-E190D8C6351A}" type="pres">
      <dgm:prSet presAssocID="{3CA24C1C-442B-4BF5-81C2-21DBE4B2DD20}" presName="root2" presStyleCnt="0"/>
      <dgm:spPr/>
    </dgm:pt>
    <dgm:pt modelId="{4A83430B-AE4F-4500-89C8-208D2CB3B48B}" type="pres">
      <dgm:prSet presAssocID="{3CA24C1C-442B-4BF5-81C2-21DBE4B2DD20}" presName="LevelTwoTextNode" presStyleLbl="node3" presStyleIdx="0" presStyleCnt="5" custScaleX="174646">
        <dgm:presLayoutVars>
          <dgm:chPref val="3"/>
        </dgm:presLayoutVars>
      </dgm:prSet>
      <dgm:spPr/>
    </dgm:pt>
    <dgm:pt modelId="{5361012A-8E22-4C4D-939B-36ABF700A1A2}" type="pres">
      <dgm:prSet presAssocID="{3CA24C1C-442B-4BF5-81C2-21DBE4B2DD20}" presName="level3hierChild" presStyleCnt="0"/>
      <dgm:spPr/>
    </dgm:pt>
    <dgm:pt modelId="{9BE08CC1-B4E1-422E-8EE3-251BA2C89869}" type="pres">
      <dgm:prSet presAssocID="{D5B58678-6E00-453F-B506-DC0E502B5CAC}" presName="conn2-1" presStyleLbl="parChTrans1D3" presStyleIdx="1" presStyleCnt="5"/>
      <dgm:spPr/>
    </dgm:pt>
    <dgm:pt modelId="{36BC6C42-D0E8-47E1-AD1B-416E34639FC6}" type="pres">
      <dgm:prSet presAssocID="{D5B58678-6E00-453F-B506-DC0E502B5CAC}" presName="connTx" presStyleLbl="parChTrans1D3" presStyleIdx="1" presStyleCnt="5"/>
      <dgm:spPr/>
    </dgm:pt>
    <dgm:pt modelId="{4355EB73-C936-4110-8620-5D6892AC3599}" type="pres">
      <dgm:prSet presAssocID="{3C88B68D-E5F7-4C47-8D78-3D0DF9F66B10}" presName="root2" presStyleCnt="0"/>
      <dgm:spPr/>
    </dgm:pt>
    <dgm:pt modelId="{68FFB93B-0EE9-480B-8C3C-590E4E05A9FF}" type="pres">
      <dgm:prSet presAssocID="{3C88B68D-E5F7-4C47-8D78-3D0DF9F66B10}" presName="LevelTwoTextNode" presStyleLbl="node3" presStyleIdx="1" presStyleCnt="5" custScaleX="174646">
        <dgm:presLayoutVars>
          <dgm:chPref val="3"/>
        </dgm:presLayoutVars>
      </dgm:prSet>
      <dgm:spPr/>
    </dgm:pt>
    <dgm:pt modelId="{8033270C-9350-4EF8-9A4E-4E4097F48020}" type="pres">
      <dgm:prSet presAssocID="{3C88B68D-E5F7-4C47-8D78-3D0DF9F66B10}" presName="level3hierChild" presStyleCnt="0"/>
      <dgm:spPr/>
    </dgm:pt>
    <dgm:pt modelId="{08703FAD-1B7E-469C-9659-3AF6E7F50FE8}" type="pres">
      <dgm:prSet presAssocID="{02BCA97A-14BA-4673-8525-1420B0E2FAD0}" presName="conn2-1" presStyleLbl="parChTrans1D2" presStyleIdx="4" presStyleCnt="5"/>
      <dgm:spPr/>
    </dgm:pt>
    <dgm:pt modelId="{878A9F1A-9F1A-474E-A679-A2C60AF4C79C}" type="pres">
      <dgm:prSet presAssocID="{02BCA97A-14BA-4673-8525-1420B0E2FAD0}" presName="connTx" presStyleLbl="parChTrans1D2" presStyleIdx="4" presStyleCnt="5"/>
      <dgm:spPr/>
    </dgm:pt>
    <dgm:pt modelId="{AEFD629B-8067-4859-8FB5-99C528E2DE0D}" type="pres">
      <dgm:prSet presAssocID="{CB40356E-73F2-4260-AAD8-1F2075F58B60}" presName="root2" presStyleCnt="0"/>
      <dgm:spPr/>
    </dgm:pt>
    <dgm:pt modelId="{B629EF16-4B3C-4ED6-9BEA-B702C62C8CE1}" type="pres">
      <dgm:prSet presAssocID="{CB40356E-73F2-4260-AAD8-1F2075F58B60}" presName="LevelTwoTextNode" presStyleLbl="node2" presStyleIdx="4" presStyleCnt="5" custScaleX="218045">
        <dgm:presLayoutVars>
          <dgm:chPref val="3"/>
        </dgm:presLayoutVars>
      </dgm:prSet>
      <dgm:spPr/>
    </dgm:pt>
    <dgm:pt modelId="{EB12EDD1-49C6-4E3D-B263-89DBC9AF6EFC}" type="pres">
      <dgm:prSet presAssocID="{CB40356E-73F2-4260-AAD8-1F2075F58B60}" presName="level3hierChild" presStyleCnt="0"/>
      <dgm:spPr/>
    </dgm:pt>
    <dgm:pt modelId="{9DCF5D5F-9318-4572-B1AF-B80F9EBB00C6}" type="pres">
      <dgm:prSet presAssocID="{A0C80843-ECB1-453E-8100-93E0B8DF7457}" presName="conn2-1" presStyleLbl="parChTrans1D3" presStyleIdx="2" presStyleCnt="5"/>
      <dgm:spPr/>
    </dgm:pt>
    <dgm:pt modelId="{EA7C83AE-4FA4-4F04-A29C-D3EE5ADEE761}" type="pres">
      <dgm:prSet presAssocID="{A0C80843-ECB1-453E-8100-93E0B8DF7457}" presName="connTx" presStyleLbl="parChTrans1D3" presStyleIdx="2" presStyleCnt="5"/>
      <dgm:spPr/>
    </dgm:pt>
    <dgm:pt modelId="{25340F04-5097-4911-8608-A29323C84D91}" type="pres">
      <dgm:prSet presAssocID="{3EE2F0A2-A293-448C-ADF0-05ED201B7245}" presName="root2" presStyleCnt="0"/>
      <dgm:spPr/>
    </dgm:pt>
    <dgm:pt modelId="{39AE381E-E1B5-47A7-ABFB-ABFC577E8D1B}" type="pres">
      <dgm:prSet presAssocID="{3EE2F0A2-A293-448C-ADF0-05ED201B7245}" presName="LevelTwoTextNode" presStyleLbl="node3" presStyleIdx="2" presStyleCnt="5" custScaleX="174646">
        <dgm:presLayoutVars>
          <dgm:chPref val="3"/>
        </dgm:presLayoutVars>
      </dgm:prSet>
      <dgm:spPr/>
    </dgm:pt>
    <dgm:pt modelId="{120E41DF-E43A-4904-997D-50C25489A293}" type="pres">
      <dgm:prSet presAssocID="{3EE2F0A2-A293-448C-ADF0-05ED201B7245}" presName="level3hierChild" presStyleCnt="0"/>
      <dgm:spPr/>
    </dgm:pt>
    <dgm:pt modelId="{9ED819E4-8D1A-4E1F-B5AC-9DAE98D60D09}" type="pres">
      <dgm:prSet presAssocID="{E252508E-19A8-437E-B943-C519B9B07506}" presName="conn2-1" presStyleLbl="parChTrans1D3" presStyleIdx="3" presStyleCnt="5"/>
      <dgm:spPr/>
    </dgm:pt>
    <dgm:pt modelId="{327F5DED-24C6-4F4B-8205-2A05075EB5ED}" type="pres">
      <dgm:prSet presAssocID="{E252508E-19A8-437E-B943-C519B9B07506}" presName="connTx" presStyleLbl="parChTrans1D3" presStyleIdx="3" presStyleCnt="5"/>
      <dgm:spPr/>
    </dgm:pt>
    <dgm:pt modelId="{FBE58867-BA4B-4987-B89F-2C3B08C92E64}" type="pres">
      <dgm:prSet presAssocID="{4C0D4D18-0AC4-4167-8C7C-85CB764E2AA4}" presName="root2" presStyleCnt="0"/>
      <dgm:spPr/>
    </dgm:pt>
    <dgm:pt modelId="{575A1288-98F1-4749-BBAB-DB44BE47F5A1}" type="pres">
      <dgm:prSet presAssocID="{4C0D4D18-0AC4-4167-8C7C-85CB764E2AA4}" presName="LevelTwoTextNode" presStyleLbl="node3" presStyleIdx="3" presStyleCnt="5" custScaleX="174646">
        <dgm:presLayoutVars>
          <dgm:chPref val="3"/>
        </dgm:presLayoutVars>
      </dgm:prSet>
      <dgm:spPr/>
    </dgm:pt>
    <dgm:pt modelId="{D31F1C20-6410-48C7-B498-5207F30E276A}" type="pres">
      <dgm:prSet presAssocID="{4C0D4D18-0AC4-4167-8C7C-85CB764E2AA4}" presName="level3hierChild" presStyleCnt="0"/>
      <dgm:spPr/>
    </dgm:pt>
    <dgm:pt modelId="{45622FA7-C228-49A0-AF4A-D1D719B2F7E8}" type="pres">
      <dgm:prSet presAssocID="{E27DBA7C-A54D-41BD-9555-E84A2EB40C47}" presName="conn2-1" presStyleLbl="parChTrans1D3" presStyleIdx="4" presStyleCnt="5"/>
      <dgm:spPr/>
    </dgm:pt>
    <dgm:pt modelId="{11282DC6-0247-47E8-A191-DFECED89B5D1}" type="pres">
      <dgm:prSet presAssocID="{E27DBA7C-A54D-41BD-9555-E84A2EB40C47}" presName="connTx" presStyleLbl="parChTrans1D3" presStyleIdx="4" presStyleCnt="5"/>
      <dgm:spPr/>
    </dgm:pt>
    <dgm:pt modelId="{48BAC660-E92F-43A3-99BF-889CAD5A0FF6}" type="pres">
      <dgm:prSet presAssocID="{C14D237A-9CB5-4BC8-96F7-AFBBB81AD298}" presName="root2" presStyleCnt="0"/>
      <dgm:spPr/>
    </dgm:pt>
    <dgm:pt modelId="{63556334-7C77-4DF6-8535-1DB121105544}" type="pres">
      <dgm:prSet presAssocID="{C14D237A-9CB5-4BC8-96F7-AFBBB81AD298}" presName="LevelTwoTextNode" presStyleLbl="node3" presStyleIdx="4" presStyleCnt="5" custScaleX="174646">
        <dgm:presLayoutVars>
          <dgm:chPref val="3"/>
        </dgm:presLayoutVars>
      </dgm:prSet>
      <dgm:spPr/>
    </dgm:pt>
    <dgm:pt modelId="{F8BD5AD4-4FE6-411F-870D-5C66110A8216}" type="pres">
      <dgm:prSet presAssocID="{C14D237A-9CB5-4BC8-96F7-AFBBB81AD298}" presName="level3hierChild" presStyleCnt="0"/>
      <dgm:spPr/>
    </dgm:pt>
  </dgm:ptLst>
  <dgm:cxnLst>
    <dgm:cxn modelId="{55BF6C14-77F6-4156-98B2-C11E0A6EAE3B}" srcId="{CB40356E-73F2-4260-AAD8-1F2075F58B60}" destId="{C14D237A-9CB5-4BC8-96F7-AFBBB81AD298}" srcOrd="2" destOrd="0" parTransId="{E27DBA7C-A54D-41BD-9555-E84A2EB40C47}" sibTransId="{1DAF0F9B-25C1-4CB9-9229-A4AC4C938F50}"/>
    <dgm:cxn modelId="{E7759218-B371-4A8A-BF23-5C8F21B8AD4A}" type="presOf" srcId="{B66D38D1-4E1B-45EE-948B-801FF6D7D21E}" destId="{EC8F9E3F-F8FB-440B-A265-97044B161180}" srcOrd="1" destOrd="0" presId="urn:microsoft.com/office/officeart/2008/layout/HorizontalMultiLevelHierarchy"/>
    <dgm:cxn modelId="{F7B88A22-2E55-4C34-AA23-DCB30E148039}" srcId="{D2F7826F-5345-46E3-BF71-65554DF63152}" destId="{3DF1FCC7-D6F3-496B-B6BE-83D61EF3828C}" srcOrd="2" destOrd="0" parTransId="{178EA6A0-9ED5-4EB5-88C8-465A95B31C34}" sibTransId="{6657FCA2-F242-4EBE-A251-AC5EE4292DDE}"/>
    <dgm:cxn modelId="{95574128-FE1F-4CD6-9A9D-7A09FBDDBE72}" type="presOf" srcId="{4C0D4D18-0AC4-4167-8C7C-85CB764E2AA4}" destId="{575A1288-98F1-4749-BBAB-DB44BE47F5A1}" srcOrd="0" destOrd="0" presId="urn:microsoft.com/office/officeart/2008/layout/HorizontalMultiLevelHierarchy"/>
    <dgm:cxn modelId="{ED84D834-AD0D-4B5A-83A9-BDFAF088D086}" srcId="{CB40356E-73F2-4260-AAD8-1F2075F58B60}" destId="{4C0D4D18-0AC4-4167-8C7C-85CB764E2AA4}" srcOrd="1" destOrd="0" parTransId="{E252508E-19A8-437E-B943-C519B9B07506}" sibTransId="{805C9F39-0E39-45E0-9A18-0FE74E314476}"/>
    <dgm:cxn modelId="{A5B98835-2DFB-4D0D-AF33-7E26EBEFAE33}" type="presOf" srcId="{68132085-8ADA-4C66-8BB5-72E35278F7FA}" destId="{26E7B84C-EC6E-40C7-94AE-CA236E8BF718}" srcOrd="0" destOrd="0" presId="urn:microsoft.com/office/officeart/2008/layout/HorizontalMultiLevelHierarchy"/>
    <dgm:cxn modelId="{F4F69847-1943-4649-B6B3-9380A2B8510C}" type="presOf" srcId="{E252508E-19A8-437E-B943-C519B9B07506}" destId="{327F5DED-24C6-4F4B-8205-2A05075EB5ED}" srcOrd="1" destOrd="0" presId="urn:microsoft.com/office/officeart/2008/layout/HorizontalMultiLevelHierarchy"/>
    <dgm:cxn modelId="{210B694C-18B8-46CF-BBE1-ADFB5A5C7A5F}" type="presOf" srcId="{CDF0C1D8-5FE1-4942-8135-0B229A7E1497}" destId="{B080B48F-14CF-452A-A855-659E9B07EB9D}" srcOrd="0" destOrd="0" presId="urn:microsoft.com/office/officeart/2008/layout/HorizontalMultiLevelHierarchy"/>
    <dgm:cxn modelId="{E9B24654-BD75-4BA9-B69E-4A0A7C1DCA3E}" type="presOf" srcId="{3C88B68D-E5F7-4C47-8D78-3D0DF9F66B10}" destId="{68FFB93B-0EE9-480B-8C3C-590E4E05A9FF}" srcOrd="0" destOrd="0" presId="urn:microsoft.com/office/officeart/2008/layout/HorizontalMultiLevelHierarchy"/>
    <dgm:cxn modelId="{F66F1E5B-B8B8-48FF-9A4D-949836216FBC}" type="presOf" srcId="{A0C80843-ECB1-453E-8100-93E0B8DF7457}" destId="{EA7C83AE-4FA4-4F04-A29C-D3EE5ADEE761}" srcOrd="1" destOrd="0" presId="urn:microsoft.com/office/officeart/2008/layout/HorizontalMultiLevelHierarchy"/>
    <dgm:cxn modelId="{BE61DD5F-45F6-4ECE-9407-EDBD8C2781A6}" type="presOf" srcId="{E252508E-19A8-437E-B943-C519B9B07506}" destId="{9ED819E4-8D1A-4E1F-B5AC-9DAE98D60D09}" srcOrd="0" destOrd="0" presId="urn:microsoft.com/office/officeart/2008/layout/HorizontalMultiLevelHierarchy"/>
    <dgm:cxn modelId="{2DDE2862-C190-405F-B094-68068EB1F123}" type="presOf" srcId="{D2F7826F-5345-46E3-BF71-65554DF63152}" destId="{1804519B-C082-4297-8E6B-CECDAADE1E46}" srcOrd="0" destOrd="0" presId="urn:microsoft.com/office/officeart/2008/layout/HorizontalMultiLevelHierarchy"/>
    <dgm:cxn modelId="{FCF3B762-D331-4E4D-B565-986D67EBECE4}" type="presOf" srcId="{B66D38D1-4E1B-45EE-948B-801FF6D7D21E}" destId="{C547005F-DAD0-4BAF-AEA6-F17C67241277}" srcOrd="0" destOrd="0" presId="urn:microsoft.com/office/officeart/2008/layout/HorizontalMultiLevelHierarchy"/>
    <dgm:cxn modelId="{DC402466-2206-4D36-B73A-7CE50D3F080D}" srcId="{CDF0C1D8-5FE1-4942-8135-0B229A7E1497}" destId="{3CA24C1C-442B-4BF5-81C2-21DBE4B2DD20}" srcOrd="0" destOrd="0" parTransId="{8DA0BAD8-E1D4-4406-927A-4A95E8DEF724}" sibTransId="{CBF71218-68B4-4494-9852-49F177E24DA2}"/>
    <dgm:cxn modelId="{1C3D4D67-0904-446A-B829-BAF22588A7ED}" type="presOf" srcId="{C14D237A-9CB5-4BC8-96F7-AFBBB81AD298}" destId="{63556334-7C77-4DF6-8535-1DB121105544}" srcOrd="0" destOrd="0" presId="urn:microsoft.com/office/officeart/2008/layout/HorizontalMultiLevelHierarchy"/>
    <dgm:cxn modelId="{3433C370-BC1A-405B-8FAB-304DF606BEF7}" type="presOf" srcId="{3EE2F0A2-A293-448C-ADF0-05ED201B7245}" destId="{39AE381E-E1B5-47A7-ABFB-ABFC577E8D1B}" srcOrd="0" destOrd="0" presId="urn:microsoft.com/office/officeart/2008/layout/HorizontalMultiLevelHierarchy"/>
    <dgm:cxn modelId="{C0EC6C73-AFD8-47D8-A765-4F7DE2677F8C}" type="presOf" srcId="{D5B58678-6E00-453F-B506-DC0E502B5CAC}" destId="{9BE08CC1-B4E1-422E-8EE3-251BA2C89869}" srcOrd="0" destOrd="0" presId="urn:microsoft.com/office/officeart/2008/layout/HorizontalMultiLevelHierarchy"/>
    <dgm:cxn modelId="{3A8F2374-6422-4AD1-ABE6-E9C047F499EA}" srcId="{CDF0C1D8-5FE1-4942-8135-0B229A7E1497}" destId="{3C88B68D-E5F7-4C47-8D78-3D0DF9F66B10}" srcOrd="1" destOrd="0" parTransId="{D5B58678-6E00-453F-B506-DC0E502B5CAC}" sibTransId="{5C2EBCD8-FF0E-4D6C-B6EA-D72A8D507E80}"/>
    <dgm:cxn modelId="{439D2F78-B27D-4DB7-A0F5-F2F55D4FC867}" type="presOf" srcId="{A0C80843-ECB1-453E-8100-93E0B8DF7457}" destId="{9DCF5D5F-9318-4572-B1AF-B80F9EBB00C6}" srcOrd="0" destOrd="0" presId="urn:microsoft.com/office/officeart/2008/layout/HorizontalMultiLevelHierarchy"/>
    <dgm:cxn modelId="{3BDE5F7A-C30F-4A9C-8420-2EBC739BDC9F}" type="presOf" srcId="{54D5579C-991C-45C5-B512-C10CD53D9537}" destId="{E515FD2C-B0F5-41A6-832F-02F0A6048668}" srcOrd="0" destOrd="0" presId="urn:microsoft.com/office/officeart/2008/layout/HorizontalMultiLevelHierarchy"/>
    <dgm:cxn modelId="{C805E77E-29F0-46A8-9699-8B45A31D6BB3}" type="presOf" srcId="{3CA24C1C-442B-4BF5-81C2-21DBE4B2DD20}" destId="{4A83430B-AE4F-4500-89C8-208D2CB3B48B}" srcOrd="0" destOrd="0" presId="urn:microsoft.com/office/officeart/2008/layout/HorizontalMultiLevelHierarchy"/>
    <dgm:cxn modelId="{30617483-1DFE-4B74-B8F2-489B1E3313B4}" type="presOf" srcId="{CB40356E-73F2-4260-AAD8-1F2075F58B60}" destId="{B629EF16-4B3C-4ED6-9BEA-B702C62C8CE1}" srcOrd="0" destOrd="0" presId="urn:microsoft.com/office/officeart/2008/layout/HorizontalMultiLevelHierarchy"/>
    <dgm:cxn modelId="{2BC56685-95CA-44DF-BF08-902607C3F51A}" type="presOf" srcId="{D6171E7E-A52F-4380-97FD-F4530946BD2C}" destId="{718D9487-9E94-4B94-8B95-3859E6FE1D8E}" srcOrd="0" destOrd="0" presId="urn:microsoft.com/office/officeart/2008/layout/HorizontalMultiLevelHierarchy"/>
    <dgm:cxn modelId="{9375A389-493B-4482-80ED-671BAFB4B1D5}" srcId="{D2F7826F-5345-46E3-BF71-65554DF63152}" destId="{CDF0C1D8-5FE1-4942-8135-0B229A7E1497}" srcOrd="3" destOrd="0" parTransId="{A45F034B-B128-4AB3-8604-9BB5FD5D7244}" sibTransId="{94B70610-DFEC-45A7-8A5A-84DF7AE99933}"/>
    <dgm:cxn modelId="{40A21C93-6FFB-4804-882A-6E5C980131F1}" srcId="{54D5579C-991C-45C5-B512-C10CD53D9537}" destId="{D2F7826F-5345-46E3-BF71-65554DF63152}" srcOrd="0" destOrd="0" parTransId="{C24F0225-0244-4541-BE3B-C503872CBE0B}" sibTransId="{855901BA-E7A9-4A97-98E2-A84FDBDD471A}"/>
    <dgm:cxn modelId="{28DB7796-6F19-4FED-9447-5E646D0FCF57}" type="presOf" srcId="{A45F034B-B128-4AB3-8604-9BB5FD5D7244}" destId="{18CEA636-053C-467C-9769-AD6F1BA128BF}" srcOrd="0" destOrd="0" presId="urn:microsoft.com/office/officeart/2008/layout/HorizontalMultiLevelHierarchy"/>
    <dgm:cxn modelId="{998E4F9D-79FF-439D-BC1C-36D9A75C2CFB}" type="presOf" srcId="{E27DBA7C-A54D-41BD-9555-E84A2EB40C47}" destId="{45622FA7-C228-49A0-AF4A-D1D719B2F7E8}" srcOrd="0" destOrd="0" presId="urn:microsoft.com/office/officeart/2008/layout/HorizontalMultiLevelHierarchy"/>
    <dgm:cxn modelId="{D9F49FA3-F869-4F41-8083-F8BF776544F9}" srcId="{D2F7826F-5345-46E3-BF71-65554DF63152}" destId="{D6171E7E-A52F-4380-97FD-F4530946BD2C}" srcOrd="1" destOrd="0" parTransId="{68132085-8ADA-4C66-8BB5-72E35278F7FA}" sibTransId="{4928CA06-B9BF-4A49-8EAF-7EC75075B145}"/>
    <dgm:cxn modelId="{913ED6A3-40A1-4238-8B4E-7EC00357B493}" srcId="{D2F7826F-5345-46E3-BF71-65554DF63152}" destId="{CB40356E-73F2-4260-AAD8-1F2075F58B60}" srcOrd="4" destOrd="0" parTransId="{02BCA97A-14BA-4673-8525-1420B0E2FAD0}" sibTransId="{6DFCACC5-5F03-48BB-9064-DCBE8D9D7494}"/>
    <dgm:cxn modelId="{6E7590A7-B42A-4B47-BF1C-0B400E7F4310}" type="presOf" srcId="{E27DBA7C-A54D-41BD-9555-E84A2EB40C47}" destId="{11282DC6-0247-47E8-A191-DFECED89B5D1}" srcOrd="1" destOrd="0" presId="urn:microsoft.com/office/officeart/2008/layout/HorizontalMultiLevelHierarchy"/>
    <dgm:cxn modelId="{E8DFD7A7-A9DD-45B6-98E2-13FE35C6448C}" type="presOf" srcId="{A45F034B-B128-4AB3-8604-9BB5FD5D7244}" destId="{6CFF6AA8-DCC3-410E-A089-262E9C433184}" srcOrd="1" destOrd="0" presId="urn:microsoft.com/office/officeart/2008/layout/HorizontalMultiLevelHierarchy"/>
    <dgm:cxn modelId="{3C7E98A9-C566-4067-8B3E-A76BD94D7810}" type="presOf" srcId="{68132085-8ADA-4C66-8BB5-72E35278F7FA}" destId="{24148B3A-0A7A-4C9A-A17C-0B56AF7782CE}" srcOrd="1" destOrd="0" presId="urn:microsoft.com/office/officeart/2008/layout/HorizontalMultiLevelHierarchy"/>
    <dgm:cxn modelId="{0CACC6B3-4D9A-4EB6-96B4-2FF0E163C4FD}" type="presOf" srcId="{8DA0BAD8-E1D4-4406-927A-4A95E8DEF724}" destId="{5ED19260-2783-448B-9A33-906EECC81793}" srcOrd="0" destOrd="0" presId="urn:microsoft.com/office/officeart/2008/layout/HorizontalMultiLevelHierarchy"/>
    <dgm:cxn modelId="{B92237BB-0A30-4610-AC71-73D7BA01CD3F}" type="presOf" srcId="{3DF1FCC7-D6F3-496B-B6BE-83D61EF3828C}" destId="{3DA3DA56-03A9-4337-AF0B-19074DF667B8}" srcOrd="0" destOrd="0" presId="urn:microsoft.com/office/officeart/2008/layout/HorizontalMultiLevelHierarchy"/>
    <dgm:cxn modelId="{1ACF9EBD-C04B-4DC1-8BAB-754DF0DCBECB}" type="presOf" srcId="{02BCA97A-14BA-4673-8525-1420B0E2FAD0}" destId="{878A9F1A-9F1A-474E-A679-A2C60AF4C79C}" srcOrd="1" destOrd="0" presId="urn:microsoft.com/office/officeart/2008/layout/HorizontalMultiLevelHierarchy"/>
    <dgm:cxn modelId="{1320E4C9-7E50-4949-839C-621EEA9E0BFC}" type="presOf" srcId="{178EA6A0-9ED5-4EB5-88C8-465A95B31C34}" destId="{9620AE9A-A1A1-4D56-8C01-EDE4EDB3CB16}" srcOrd="1" destOrd="0" presId="urn:microsoft.com/office/officeart/2008/layout/HorizontalMultiLevelHierarchy"/>
    <dgm:cxn modelId="{9B7CE2D3-0332-454B-B22C-8ECBF601C696}" type="presOf" srcId="{02BCA97A-14BA-4673-8525-1420B0E2FAD0}" destId="{08703FAD-1B7E-469C-9659-3AF6E7F50FE8}" srcOrd="0" destOrd="0" presId="urn:microsoft.com/office/officeart/2008/layout/HorizontalMultiLevelHierarchy"/>
    <dgm:cxn modelId="{CE366CD5-64CC-4D96-A5FE-3182BB2F66FE}" type="presOf" srcId="{8DA0BAD8-E1D4-4406-927A-4A95E8DEF724}" destId="{E7241431-4ADA-405A-AC2D-F55736A506E0}" srcOrd="1" destOrd="0" presId="urn:microsoft.com/office/officeart/2008/layout/HorizontalMultiLevelHierarchy"/>
    <dgm:cxn modelId="{442615D6-F439-4F6F-A2F1-953964C56425}" type="presOf" srcId="{178EA6A0-9ED5-4EB5-88C8-465A95B31C34}" destId="{CDADF9A9-E07F-4DA7-8CDE-263834EEE840}" srcOrd="0" destOrd="0" presId="urn:microsoft.com/office/officeart/2008/layout/HorizontalMultiLevelHierarchy"/>
    <dgm:cxn modelId="{B5C25AE1-B655-4249-8650-68121E725EA5}" type="presOf" srcId="{D5B58678-6E00-453F-B506-DC0E502B5CAC}" destId="{36BC6C42-D0E8-47E1-AD1B-416E34639FC6}" srcOrd="1" destOrd="0" presId="urn:microsoft.com/office/officeart/2008/layout/HorizontalMultiLevelHierarchy"/>
    <dgm:cxn modelId="{63CFE7E1-C648-49B5-8744-FD851F0A0FB3}" srcId="{CB40356E-73F2-4260-AAD8-1F2075F58B60}" destId="{3EE2F0A2-A293-448C-ADF0-05ED201B7245}" srcOrd="0" destOrd="0" parTransId="{A0C80843-ECB1-453E-8100-93E0B8DF7457}" sibTransId="{2CB6B2D2-0CEA-41A2-8AE4-E70DB89D8013}"/>
    <dgm:cxn modelId="{44E65BE2-3E32-45D7-8F7E-7C2743EAE5AB}" type="presOf" srcId="{2B629E09-FE42-4B5A-825C-374811F99445}" destId="{DF484C8F-C4C3-49CB-946C-3375DD323464}" srcOrd="0" destOrd="0" presId="urn:microsoft.com/office/officeart/2008/layout/HorizontalMultiLevelHierarchy"/>
    <dgm:cxn modelId="{015DABEA-6CDC-4493-B672-E911D027E8CF}" srcId="{D2F7826F-5345-46E3-BF71-65554DF63152}" destId="{2B629E09-FE42-4B5A-825C-374811F99445}" srcOrd="0" destOrd="0" parTransId="{B66D38D1-4E1B-45EE-948B-801FF6D7D21E}" sibTransId="{2C5BFCAA-00C8-4F17-988E-610EA0005DE8}"/>
    <dgm:cxn modelId="{FCA53D88-E9C8-4CF3-B175-06D3E9CA22A7}" type="presParOf" srcId="{E515FD2C-B0F5-41A6-832F-02F0A6048668}" destId="{D358F5F6-6DF9-42C7-9D89-816A8DB52582}" srcOrd="0" destOrd="0" presId="urn:microsoft.com/office/officeart/2008/layout/HorizontalMultiLevelHierarchy"/>
    <dgm:cxn modelId="{B412B3DD-6E45-4161-B697-93E5D54519B7}" type="presParOf" srcId="{D358F5F6-6DF9-42C7-9D89-816A8DB52582}" destId="{1804519B-C082-4297-8E6B-CECDAADE1E46}" srcOrd="0" destOrd="0" presId="urn:microsoft.com/office/officeart/2008/layout/HorizontalMultiLevelHierarchy"/>
    <dgm:cxn modelId="{B0D0FEAB-042F-4C81-AE0B-A8FA434090AA}" type="presParOf" srcId="{D358F5F6-6DF9-42C7-9D89-816A8DB52582}" destId="{864521B1-9F94-49AD-8A74-53B28B15B829}" srcOrd="1" destOrd="0" presId="urn:microsoft.com/office/officeart/2008/layout/HorizontalMultiLevelHierarchy"/>
    <dgm:cxn modelId="{6088B78E-FD84-42C8-9060-3C07A0E33A7F}" type="presParOf" srcId="{864521B1-9F94-49AD-8A74-53B28B15B829}" destId="{C547005F-DAD0-4BAF-AEA6-F17C67241277}" srcOrd="0" destOrd="0" presId="urn:microsoft.com/office/officeart/2008/layout/HorizontalMultiLevelHierarchy"/>
    <dgm:cxn modelId="{F4F2E241-B9BC-4772-9BF5-629352543363}" type="presParOf" srcId="{C547005F-DAD0-4BAF-AEA6-F17C67241277}" destId="{EC8F9E3F-F8FB-440B-A265-97044B161180}" srcOrd="0" destOrd="0" presId="urn:microsoft.com/office/officeart/2008/layout/HorizontalMultiLevelHierarchy"/>
    <dgm:cxn modelId="{C1C65A70-58A8-4696-8B19-7A67BB925C09}" type="presParOf" srcId="{864521B1-9F94-49AD-8A74-53B28B15B829}" destId="{CE2E7C46-4F12-4479-BA1E-5DAB06D79403}" srcOrd="1" destOrd="0" presId="urn:microsoft.com/office/officeart/2008/layout/HorizontalMultiLevelHierarchy"/>
    <dgm:cxn modelId="{59150F39-91CB-4251-9419-AC2BBB83151D}" type="presParOf" srcId="{CE2E7C46-4F12-4479-BA1E-5DAB06D79403}" destId="{DF484C8F-C4C3-49CB-946C-3375DD323464}" srcOrd="0" destOrd="0" presId="urn:microsoft.com/office/officeart/2008/layout/HorizontalMultiLevelHierarchy"/>
    <dgm:cxn modelId="{2CC1DD46-F340-4652-8734-3E22B6DD8991}" type="presParOf" srcId="{CE2E7C46-4F12-4479-BA1E-5DAB06D79403}" destId="{E5F6F438-8755-4B5F-8D32-6A61FF21C4C4}" srcOrd="1" destOrd="0" presId="urn:microsoft.com/office/officeart/2008/layout/HorizontalMultiLevelHierarchy"/>
    <dgm:cxn modelId="{DC29C546-6C60-46DA-88FF-38D9FB9137D0}" type="presParOf" srcId="{864521B1-9F94-49AD-8A74-53B28B15B829}" destId="{26E7B84C-EC6E-40C7-94AE-CA236E8BF718}" srcOrd="2" destOrd="0" presId="urn:microsoft.com/office/officeart/2008/layout/HorizontalMultiLevelHierarchy"/>
    <dgm:cxn modelId="{FAF21ECF-3452-45CD-9924-DD8EE804E33F}" type="presParOf" srcId="{26E7B84C-EC6E-40C7-94AE-CA236E8BF718}" destId="{24148B3A-0A7A-4C9A-A17C-0B56AF7782CE}" srcOrd="0" destOrd="0" presId="urn:microsoft.com/office/officeart/2008/layout/HorizontalMultiLevelHierarchy"/>
    <dgm:cxn modelId="{0DC0C580-B496-4E3C-AE14-C15E4A20B587}" type="presParOf" srcId="{864521B1-9F94-49AD-8A74-53B28B15B829}" destId="{FFDF5078-2BC9-4E00-B390-92F6501CCDB9}" srcOrd="3" destOrd="0" presId="urn:microsoft.com/office/officeart/2008/layout/HorizontalMultiLevelHierarchy"/>
    <dgm:cxn modelId="{0CFEFF67-BB0D-48E1-A163-1795DACBBD73}" type="presParOf" srcId="{FFDF5078-2BC9-4E00-B390-92F6501CCDB9}" destId="{718D9487-9E94-4B94-8B95-3859E6FE1D8E}" srcOrd="0" destOrd="0" presId="urn:microsoft.com/office/officeart/2008/layout/HorizontalMultiLevelHierarchy"/>
    <dgm:cxn modelId="{3C3C1B6D-D13E-4815-8DC5-CEDC1A34426C}" type="presParOf" srcId="{FFDF5078-2BC9-4E00-B390-92F6501CCDB9}" destId="{32A846DC-15A2-4399-92D1-0D853301BCB3}" srcOrd="1" destOrd="0" presId="urn:microsoft.com/office/officeart/2008/layout/HorizontalMultiLevelHierarchy"/>
    <dgm:cxn modelId="{C8DC9740-FA83-4DEF-B1FF-68C001F89DD5}" type="presParOf" srcId="{864521B1-9F94-49AD-8A74-53B28B15B829}" destId="{CDADF9A9-E07F-4DA7-8CDE-263834EEE840}" srcOrd="4" destOrd="0" presId="urn:microsoft.com/office/officeart/2008/layout/HorizontalMultiLevelHierarchy"/>
    <dgm:cxn modelId="{8DACA9B9-C542-4727-B3BB-30E497AD8C65}" type="presParOf" srcId="{CDADF9A9-E07F-4DA7-8CDE-263834EEE840}" destId="{9620AE9A-A1A1-4D56-8C01-EDE4EDB3CB16}" srcOrd="0" destOrd="0" presId="urn:microsoft.com/office/officeart/2008/layout/HorizontalMultiLevelHierarchy"/>
    <dgm:cxn modelId="{F4BE546C-C4CF-4447-99E7-9828B7671840}" type="presParOf" srcId="{864521B1-9F94-49AD-8A74-53B28B15B829}" destId="{1D8C12AA-F007-400E-9E57-AE0C0D63C23D}" srcOrd="5" destOrd="0" presId="urn:microsoft.com/office/officeart/2008/layout/HorizontalMultiLevelHierarchy"/>
    <dgm:cxn modelId="{54E47059-7A53-4373-904D-1ED546FBE774}" type="presParOf" srcId="{1D8C12AA-F007-400E-9E57-AE0C0D63C23D}" destId="{3DA3DA56-03A9-4337-AF0B-19074DF667B8}" srcOrd="0" destOrd="0" presId="urn:microsoft.com/office/officeart/2008/layout/HorizontalMultiLevelHierarchy"/>
    <dgm:cxn modelId="{9594DBF6-6E84-47B2-9AF6-393D056F8668}" type="presParOf" srcId="{1D8C12AA-F007-400E-9E57-AE0C0D63C23D}" destId="{26B9F96E-A593-4A13-BD52-0365D76A347B}" srcOrd="1" destOrd="0" presId="urn:microsoft.com/office/officeart/2008/layout/HorizontalMultiLevelHierarchy"/>
    <dgm:cxn modelId="{FC48FA62-8B73-4B18-B966-3100F9C4C180}" type="presParOf" srcId="{864521B1-9F94-49AD-8A74-53B28B15B829}" destId="{18CEA636-053C-467C-9769-AD6F1BA128BF}" srcOrd="6" destOrd="0" presId="urn:microsoft.com/office/officeart/2008/layout/HorizontalMultiLevelHierarchy"/>
    <dgm:cxn modelId="{0F5B2C12-AED4-4182-AB3E-2941DFEE8D4D}" type="presParOf" srcId="{18CEA636-053C-467C-9769-AD6F1BA128BF}" destId="{6CFF6AA8-DCC3-410E-A089-262E9C433184}" srcOrd="0" destOrd="0" presId="urn:microsoft.com/office/officeart/2008/layout/HorizontalMultiLevelHierarchy"/>
    <dgm:cxn modelId="{1968C170-C112-4DC3-9029-755566B5C93D}" type="presParOf" srcId="{864521B1-9F94-49AD-8A74-53B28B15B829}" destId="{4204A5CE-4CA7-4985-886F-C16648EC67EF}" srcOrd="7" destOrd="0" presId="urn:microsoft.com/office/officeart/2008/layout/HorizontalMultiLevelHierarchy"/>
    <dgm:cxn modelId="{3AB90886-7640-4992-86A8-053CDC1D4EF4}" type="presParOf" srcId="{4204A5CE-4CA7-4985-886F-C16648EC67EF}" destId="{B080B48F-14CF-452A-A855-659E9B07EB9D}" srcOrd="0" destOrd="0" presId="urn:microsoft.com/office/officeart/2008/layout/HorizontalMultiLevelHierarchy"/>
    <dgm:cxn modelId="{0327477B-3046-4A7F-8E86-412FE0535BCB}" type="presParOf" srcId="{4204A5CE-4CA7-4985-886F-C16648EC67EF}" destId="{710532C2-A629-4C50-BBFC-483AF832843E}" srcOrd="1" destOrd="0" presId="urn:microsoft.com/office/officeart/2008/layout/HorizontalMultiLevelHierarchy"/>
    <dgm:cxn modelId="{0E858577-FAAB-4373-B04C-821C300275CA}" type="presParOf" srcId="{710532C2-A629-4C50-BBFC-483AF832843E}" destId="{5ED19260-2783-448B-9A33-906EECC81793}" srcOrd="0" destOrd="0" presId="urn:microsoft.com/office/officeart/2008/layout/HorizontalMultiLevelHierarchy"/>
    <dgm:cxn modelId="{9C6A3C7D-2932-46AA-B9B7-4758814F9470}" type="presParOf" srcId="{5ED19260-2783-448B-9A33-906EECC81793}" destId="{E7241431-4ADA-405A-AC2D-F55736A506E0}" srcOrd="0" destOrd="0" presId="urn:microsoft.com/office/officeart/2008/layout/HorizontalMultiLevelHierarchy"/>
    <dgm:cxn modelId="{71A9A436-92AF-40B9-BBDB-EEDF89BA25D5}" type="presParOf" srcId="{710532C2-A629-4C50-BBFC-483AF832843E}" destId="{7FD4194F-8938-416A-93D9-E190D8C6351A}" srcOrd="1" destOrd="0" presId="urn:microsoft.com/office/officeart/2008/layout/HorizontalMultiLevelHierarchy"/>
    <dgm:cxn modelId="{0E5CE399-E82A-43DC-B157-DF85397D273B}" type="presParOf" srcId="{7FD4194F-8938-416A-93D9-E190D8C6351A}" destId="{4A83430B-AE4F-4500-89C8-208D2CB3B48B}" srcOrd="0" destOrd="0" presId="urn:microsoft.com/office/officeart/2008/layout/HorizontalMultiLevelHierarchy"/>
    <dgm:cxn modelId="{551DFDB8-ABEC-447E-8D28-F690D28CF58D}" type="presParOf" srcId="{7FD4194F-8938-416A-93D9-E190D8C6351A}" destId="{5361012A-8E22-4C4D-939B-36ABF700A1A2}" srcOrd="1" destOrd="0" presId="urn:microsoft.com/office/officeart/2008/layout/HorizontalMultiLevelHierarchy"/>
    <dgm:cxn modelId="{E14667C7-658F-4176-857D-BC5593523508}" type="presParOf" srcId="{710532C2-A629-4C50-BBFC-483AF832843E}" destId="{9BE08CC1-B4E1-422E-8EE3-251BA2C89869}" srcOrd="2" destOrd="0" presId="urn:microsoft.com/office/officeart/2008/layout/HorizontalMultiLevelHierarchy"/>
    <dgm:cxn modelId="{81BA4CD8-9E9B-48A7-9AAF-9C2B31C3CF89}" type="presParOf" srcId="{9BE08CC1-B4E1-422E-8EE3-251BA2C89869}" destId="{36BC6C42-D0E8-47E1-AD1B-416E34639FC6}" srcOrd="0" destOrd="0" presId="urn:microsoft.com/office/officeart/2008/layout/HorizontalMultiLevelHierarchy"/>
    <dgm:cxn modelId="{41A57832-445B-4F89-B138-6A63BD215E3A}" type="presParOf" srcId="{710532C2-A629-4C50-BBFC-483AF832843E}" destId="{4355EB73-C936-4110-8620-5D6892AC3599}" srcOrd="3" destOrd="0" presId="urn:microsoft.com/office/officeart/2008/layout/HorizontalMultiLevelHierarchy"/>
    <dgm:cxn modelId="{0CFA6FCF-C8F7-4167-B158-54BDAAE4938E}" type="presParOf" srcId="{4355EB73-C936-4110-8620-5D6892AC3599}" destId="{68FFB93B-0EE9-480B-8C3C-590E4E05A9FF}" srcOrd="0" destOrd="0" presId="urn:microsoft.com/office/officeart/2008/layout/HorizontalMultiLevelHierarchy"/>
    <dgm:cxn modelId="{580D64E5-FA0B-451C-AFF2-BA21FD6FBEE8}" type="presParOf" srcId="{4355EB73-C936-4110-8620-5D6892AC3599}" destId="{8033270C-9350-4EF8-9A4E-4E4097F48020}" srcOrd="1" destOrd="0" presId="urn:microsoft.com/office/officeart/2008/layout/HorizontalMultiLevelHierarchy"/>
    <dgm:cxn modelId="{6B71733D-D0B3-493C-8FAC-7BD0FFE0E156}" type="presParOf" srcId="{864521B1-9F94-49AD-8A74-53B28B15B829}" destId="{08703FAD-1B7E-469C-9659-3AF6E7F50FE8}" srcOrd="8" destOrd="0" presId="urn:microsoft.com/office/officeart/2008/layout/HorizontalMultiLevelHierarchy"/>
    <dgm:cxn modelId="{37E382D1-EB7A-4AD8-8A9B-B4E3A366D5E1}" type="presParOf" srcId="{08703FAD-1B7E-469C-9659-3AF6E7F50FE8}" destId="{878A9F1A-9F1A-474E-A679-A2C60AF4C79C}" srcOrd="0" destOrd="0" presId="urn:microsoft.com/office/officeart/2008/layout/HorizontalMultiLevelHierarchy"/>
    <dgm:cxn modelId="{44E05B57-043B-4E04-8440-3A2A8A5C3CDF}" type="presParOf" srcId="{864521B1-9F94-49AD-8A74-53B28B15B829}" destId="{AEFD629B-8067-4859-8FB5-99C528E2DE0D}" srcOrd="9" destOrd="0" presId="urn:microsoft.com/office/officeart/2008/layout/HorizontalMultiLevelHierarchy"/>
    <dgm:cxn modelId="{39B4CD8E-9E3C-44DB-9B92-D2DA44E22C1A}" type="presParOf" srcId="{AEFD629B-8067-4859-8FB5-99C528E2DE0D}" destId="{B629EF16-4B3C-4ED6-9BEA-B702C62C8CE1}" srcOrd="0" destOrd="0" presId="urn:microsoft.com/office/officeart/2008/layout/HorizontalMultiLevelHierarchy"/>
    <dgm:cxn modelId="{873AD295-DCFC-4B8E-BF42-A754D4185633}" type="presParOf" srcId="{AEFD629B-8067-4859-8FB5-99C528E2DE0D}" destId="{EB12EDD1-49C6-4E3D-B263-89DBC9AF6EFC}" srcOrd="1" destOrd="0" presId="urn:microsoft.com/office/officeart/2008/layout/HorizontalMultiLevelHierarchy"/>
    <dgm:cxn modelId="{F3B8C5F0-C4E6-4F50-B164-E57441379598}" type="presParOf" srcId="{EB12EDD1-49C6-4E3D-B263-89DBC9AF6EFC}" destId="{9DCF5D5F-9318-4572-B1AF-B80F9EBB00C6}" srcOrd="0" destOrd="0" presId="urn:microsoft.com/office/officeart/2008/layout/HorizontalMultiLevelHierarchy"/>
    <dgm:cxn modelId="{EA8B7D92-77D3-45B2-AE06-68B5D6BB8B20}" type="presParOf" srcId="{9DCF5D5F-9318-4572-B1AF-B80F9EBB00C6}" destId="{EA7C83AE-4FA4-4F04-A29C-D3EE5ADEE761}" srcOrd="0" destOrd="0" presId="urn:microsoft.com/office/officeart/2008/layout/HorizontalMultiLevelHierarchy"/>
    <dgm:cxn modelId="{2512EB73-D7FF-4099-8CDA-930A5B661709}" type="presParOf" srcId="{EB12EDD1-49C6-4E3D-B263-89DBC9AF6EFC}" destId="{25340F04-5097-4911-8608-A29323C84D91}" srcOrd="1" destOrd="0" presId="urn:microsoft.com/office/officeart/2008/layout/HorizontalMultiLevelHierarchy"/>
    <dgm:cxn modelId="{CF21F360-A9A7-440B-983D-4FBAFD725CD9}" type="presParOf" srcId="{25340F04-5097-4911-8608-A29323C84D91}" destId="{39AE381E-E1B5-47A7-ABFB-ABFC577E8D1B}" srcOrd="0" destOrd="0" presId="urn:microsoft.com/office/officeart/2008/layout/HorizontalMultiLevelHierarchy"/>
    <dgm:cxn modelId="{979F98B8-0BFC-41D1-91F5-34A73BD179BF}" type="presParOf" srcId="{25340F04-5097-4911-8608-A29323C84D91}" destId="{120E41DF-E43A-4904-997D-50C25489A293}" srcOrd="1" destOrd="0" presId="urn:microsoft.com/office/officeart/2008/layout/HorizontalMultiLevelHierarchy"/>
    <dgm:cxn modelId="{CD626BA6-9198-47E4-ABA2-6197CE6D5FAB}" type="presParOf" srcId="{EB12EDD1-49C6-4E3D-B263-89DBC9AF6EFC}" destId="{9ED819E4-8D1A-4E1F-B5AC-9DAE98D60D09}" srcOrd="2" destOrd="0" presId="urn:microsoft.com/office/officeart/2008/layout/HorizontalMultiLevelHierarchy"/>
    <dgm:cxn modelId="{C111B9B3-1C84-45F8-9157-E24BECBD2720}" type="presParOf" srcId="{9ED819E4-8D1A-4E1F-B5AC-9DAE98D60D09}" destId="{327F5DED-24C6-4F4B-8205-2A05075EB5ED}" srcOrd="0" destOrd="0" presId="urn:microsoft.com/office/officeart/2008/layout/HorizontalMultiLevelHierarchy"/>
    <dgm:cxn modelId="{54C9111B-6E56-4C0A-B443-860BCAB0ED8E}" type="presParOf" srcId="{EB12EDD1-49C6-4E3D-B263-89DBC9AF6EFC}" destId="{FBE58867-BA4B-4987-B89F-2C3B08C92E64}" srcOrd="3" destOrd="0" presId="urn:microsoft.com/office/officeart/2008/layout/HorizontalMultiLevelHierarchy"/>
    <dgm:cxn modelId="{320F8FC7-6D8F-4819-91D7-AAB076BFC82F}" type="presParOf" srcId="{FBE58867-BA4B-4987-B89F-2C3B08C92E64}" destId="{575A1288-98F1-4749-BBAB-DB44BE47F5A1}" srcOrd="0" destOrd="0" presId="urn:microsoft.com/office/officeart/2008/layout/HorizontalMultiLevelHierarchy"/>
    <dgm:cxn modelId="{BC78459D-345D-4C2E-8C3F-9368DAF8CEBD}" type="presParOf" srcId="{FBE58867-BA4B-4987-B89F-2C3B08C92E64}" destId="{D31F1C20-6410-48C7-B498-5207F30E276A}" srcOrd="1" destOrd="0" presId="urn:microsoft.com/office/officeart/2008/layout/HorizontalMultiLevelHierarchy"/>
    <dgm:cxn modelId="{14910657-E87E-47D2-95CD-B9D5D52C8390}" type="presParOf" srcId="{EB12EDD1-49C6-4E3D-B263-89DBC9AF6EFC}" destId="{45622FA7-C228-49A0-AF4A-D1D719B2F7E8}" srcOrd="4" destOrd="0" presId="urn:microsoft.com/office/officeart/2008/layout/HorizontalMultiLevelHierarchy"/>
    <dgm:cxn modelId="{182D3016-8EA4-497A-A490-1600BAABCB33}" type="presParOf" srcId="{45622FA7-C228-49A0-AF4A-D1D719B2F7E8}" destId="{11282DC6-0247-47E8-A191-DFECED89B5D1}" srcOrd="0" destOrd="0" presId="urn:microsoft.com/office/officeart/2008/layout/HorizontalMultiLevelHierarchy"/>
    <dgm:cxn modelId="{0EDBD7DC-C97D-4901-B071-B9F8BC39A1D3}" type="presParOf" srcId="{EB12EDD1-49C6-4E3D-B263-89DBC9AF6EFC}" destId="{48BAC660-E92F-43A3-99BF-889CAD5A0FF6}" srcOrd="5" destOrd="0" presId="urn:microsoft.com/office/officeart/2008/layout/HorizontalMultiLevelHierarchy"/>
    <dgm:cxn modelId="{6C2EB5A7-B15B-44F2-998D-9D0D398B9DEE}" type="presParOf" srcId="{48BAC660-E92F-43A3-99BF-889CAD5A0FF6}" destId="{63556334-7C77-4DF6-8535-1DB121105544}" srcOrd="0" destOrd="0" presId="urn:microsoft.com/office/officeart/2008/layout/HorizontalMultiLevelHierarchy"/>
    <dgm:cxn modelId="{8793A4EA-5B02-4FD8-BD56-5B68FC012740}" type="presParOf" srcId="{48BAC660-E92F-43A3-99BF-889CAD5A0FF6}" destId="{F8BD5AD4-4FE6-411F-870D-5C66110A821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943CF-5487-4986-BC23-DB6B0A410743}" type="doc">
      <dgm:prSet loTypeId="urn:microsoft.com/office/officeart/2008/layout/CircleAccentTimeline" loCatId="process" qsTypeId="urn:microsoft.com/office/officeart/2005/8/quickstyle/simple1" qsCatId="simple" csTypeId="urn:microsoft.com/office/officeart/2005/8/colors/colorful4" csCatId="colorful" phldr="1"/>
      <dgm:spPr/>
      <dgm:t>
        <a:bodyPr/>
        <a:lstStyle/>
        <a:p>
          <a:endParaRPr lang="zh-CN" altLang="en-US"/>
        </a:p>
      </dgm:t>
    </dgm:pt>
    <dgm:pt modelId="{DAD6EF29-4D6D-40D8-9FF3-FEC2C5B77FB6}">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孕育期</a:t>
          </a:r>
        </a:p>
      </dgm:t>
    </dgm:pt>
    <dgm:pt modelId="{452A916D-B1C7-4CFF-B864-FA3B895707B8}" type="parTrans" cxnId="{9CB77CDC-97D5-4AFC-907A-E0F7C1995D2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DF8E3C4-1FCB-4E40-B209-471869361086}" type="sibTrans" cxnId="{9CB77CDC-97D5-4AFC-907A-E0F7C1995D2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FDD60243-0B44-4F38-A49E-70E66174BC07}">
      <dgm:prSet phldrT="[文本]" custT="1"/>
      <dgm:spPr/>
      <dgm:t>
        <a:bodyPr/>
        <a:lstStyle/>
        <a:p>
          <a:r>
            <a:rPr lang="en-US" altLang="zh-CN" sz="1400" dirty="0">
              <a:solidFill>
                <a:schemeClr val="tx2"/>
              </a:solidFill>
              <a:latin typeface="微软雅黑" panose="020B0503020204020204" pitchFamily="34" charset="-122"/>
              <a:ea typeface="微软雅黑" panose="020B0503020204020204" pitchFamily="34" charset="-122"/>
            </a:rPr>
            <a:t>NCP</a:t>
          </a:r>
          <a:r>
            <a:rPr lang="zh-CN" altLang="en-US" sz="1400" dirty="0">
              <a:solidFill>
                <a:schemeClr val="tx2"/>
              </a:solidFill>
              <a:latin typeface="微软雅黑" panose="020B0503020204020204" pitchFamily="34" charset="-122"/>
              <a:ea typeface="微软雅黑" panose="020B0503020204020204" pitchFamily="34" charset="-122"/>
            </a:rPr>
            <a:t>协议 </a:t>
          </a:r>
          <a:r>
            <a:rPr lang="en-US" altLang="zh-CN" sz="1400" dirty="0">
              <a:solidFill>
                <a:schemeClr val="tx2"/>
              </a:solidFill>
              <a:latin typeface="微软雅黑" panose="020B0503020204020204" pitchFamily="34" charset="-122"/>
              <a:ea typeface="微软雅黑" panose="020B0503020204020204" pitchFamily="34" charset="-122"/>
            </a:rPr>
            <a:t>1969</a:t>
          </a:r>
          <a:r>
            <a:rPr lang="zh-CN" altLang="en-US" sz="1400" dirty="0">
              <a:solidFill>
                <a:schemeClr val="tx2"/>
              </a:solidFill>
              <a:latin typeface="微软雅黑" panose="020B0503020204020204" pitchFamily="34" charset="-122"/>
              <a:ea typeface="微软雅黑" panose="020B0503020204020204" pitchFamily="34" charset="-122"/>
            </a:rPr>
            <a:t>年</a:t>
          </a:r>
        </a:p>
      </dgm:t>
    </dgm:pt>
    <dgm:pt modelId="{CE000436-DBCA-43DA-B33B-37052F2A0BF3}" type="parTrans" cxnId="{E76595AF-0FFA-4A95-A074-84B4383FC14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C9D122CF-6EA5-45D8-8B51-E7F16B256462}" type="sibTrans" cxnId="{E76595AF-0FFA-4A95-A074-84B4383FC14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2E98DC06-6D77-4F7C-B92A-4337290CBC8F}">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成型期</a:t>
          </a:r>
        </a:p>
      </dgm:t>
    </dgm:pt>
    <dgm:pt modelId="{B6AF79F7-DB58-49B4-8D94-FD4E6982C1F1}" type="parTrans" cxnId="{D6D742AC-D4D2-426A-B45E-CD4DFC57138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4ECF0069-7C11-4E4A-A3FB-3E5D11C60E59}" type="sibTrans" cxnId="{D6D742AC-D4D2-426A-B45E-CD4DFC57138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5A1A5921-13A9-4E72-8064-8FA5E480A03F}">
      <dgm:prSet phldrT="[文本]" custT="1"/>
      <dgm:spPr/>
      <dgm:t>
        <a:bodyPr/>
        <a:lstStyle/>
        <a:p>
          <a:r>
            <a:rPr lang="en-US" altLang="zh-CN" sz="1400" b="0" i="0" dirty="0" err="1">
              <a:solidFill>
                <a:schemeClr val="tx2"/>
              </a:solidFill>
              <a:latin typeface="微软雅黑" panose="020B0503020204020204" pitchFamily="34" charset="-122"/>
              <a:ea typeface="微软雅黑" panose="020B0503020204020204" pitchFamily="34" charset="-122"/>
            </a:rPr>
            <a:t>T</a:t>
          </a:r>
          <a:r>
            <a:rPr lang="en-US" sz="1400" b="0" i="0" dirty="0" err="1">
              <a:solidFill>
                <a:schemeClr val="tx2"/>
              </a:solidFill>
              <a:latin typeface="微软雅黑" panose="020B0503020204020204" pitchFamily="34" charset="-122"/>
              <a:ea typeface="微软雅黑" panose="020B0503020204020204" pitchFamily="34" charset="-122"/>
            </a:rPr>
            <a:t>cp</a:t>
          </a:r>
          <a:r>
            <a:rPr lang="en-US" sz="1400" b="0" i="0" dirty="0">
              <a:solidFill>
                <a:schemeClr val="tx2"/>
              </a:solidFill>
              <a:latin typeface="微软雅黑" panose="020B0503020204020204" pitchFamily="34" charset="-122"/>
              <a:ea typeface="微软雅黑" panose="020B0503020204020204" pitchFamily="34" charset="-122"/>
            </a:rPr>
            <a:t>/</a:t>
          </a:r>
          <a:r>
            <a:rPr lang="en-US" sz="1400" b="0" i="0" dirty="0" err="1">
              <a:solidFill>
                <a:schemeClr val="tx2"/>
              </a:solidFill>
              <a:latin typeface="微软雅黑" panose="020B0503020204020204" pitchFamily="34" charset="-122"/>
              <a:ea typeface="微软雅黑" panose="020B0503020204020204" pitchFamily="34" charset="-122"/>
            </a:rPr>
            <a:t>ip</a:t>
          </a:r>
          <a:r>
            <a:rPr lang="zh-CN" altLang="en-US" sz="1400" b="0" i="0" dirty="0">
              <a:solidFill>
                <a:schemeClr val="tx2"/>
              </a:solidFill>
              <a:latin typeface="微软雅黑" panose="020B0503020204020204" pitchFamily="34" charset="-122"/>
              <a:ea typeface="微软雅黑" panose="020B0503020204020204" pitchFamily="34" charset="-122"/>
            </a:rPr>
            <a:t>协议栈 </a:t>
          </a:r>
          <a:r>
            <a:rPr lang="en-US" altLang="zh-CN" sz="1400" b="0" i="0" dirty="0">
              <a:solidFill>
                <a:schemeClr val="tx2"/>
              </a:solidFill>
              <a:latin typeface="微软雅黑" panose="020B0503020204020204" pitchFamily="34" charset="-122"/>
              <a:ea typeface="微软雅黑" panose="020B0503020204020204" pitchFamily="34" charset="-122"/>
            </a:rPr>
            <a:t>1975</a:t>
          </a:r>
          <a:r>
            <a:rPr lang="zh-CN" altLang="en-US" sz="1400" b="0" i="0" dirty="0">
              <a:solidFill>
                <a:schemeClr val="tx2"/>
              </a:solidFill>
              <a:latin typeface="微软雅黑" panose="020B0503020204020204" pitchFamily="34" charset="-122"/>
              <a:ea typeface="微软雅黑" panose="020B0503020204020204" pitchFamily="34" charset="-122"/>
            </a:rPr>
            <a:t>年</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BB6A83C5-738B-4AF9-A867-223E59B01A0E}" type="parTrans" cxnId="{BC668333-B5B9-48AA-9DCC-AF008263417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7B5BB70-227F-4B83-8B86-093FD225DE7B}" type="sibTrans" cxnId="{BC668333-B5B9-48AA-9DCC-AF008263417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E634D8C-B58E-4DD1-82F7-BC1E377C5D61}">
      <dgm:prSet phldrT="[文本]" custT="1"/>
      <dgm:spPr/>
      <dgm:t>
        <a:bodyPr/>
        <a:lstStyle/>
        <a:p>
          <a:r>
            <a:rPr lang="zh-CN" altLang="en-US" sz="1400" dirty="0">
              <a:solidFill>
                <a:schemeClr val="tx2"/>
              </a:solidFill>
              <a:latin typeface="微软雅黑" panose="020B0503020204020204" pitchFamily="34" charset="-122"/>
              <a:ea typeface="微软雅黑" panose="020B0503020204020204" pitchFamily="34" charset="-122"/>
            </a:rPr>
            <a:t>成为</a:t>
          </a:r>
          <a:r>
            <a:rPr lang="en-US" altLang="zh-CN" sz="1400" dirty="0">
              <a:solidFill>
                <a:schemeClr val="tx2"/>
              </a:solidFill>
              <a:latin typeface="微软雅黑" panose="020B0503020204020204" pitchFamily="34" charset="-122"/>
              <a:ea typeface="微软雅黑" panose="020B0503020204020204" pitchFamily="34" charset="-122"/>
            </a:rPr>
            <a:t>IETF</a:t>
          </a:r>
          <a:r>
            <a:rPr lang="zh-CN" altLang="en-US" sz="1400" dirty="0">
              <a:solidFill>
                <a:schemeClr val="tx2"/>
              </a:solidFill>
              <a:latin typeface="微软雅黑" panose="020B0503020204020204" pitchFamily="34" charset="-122"/>
              <a:ea typeface="微软雅黑" panose="020B0503020204020204" pitchFamily="34" charset="-122"/>
            </a:rPr>
            <a:t>规范 </a:t>
          </a:r>
          <a:r>
            <a:rPr lang="en-US" altLang="zh-CN" sz="1400" dirty="0">
              <a:solidFill>
                <a:schemeClr val="tx2"/>
              </a:solidFill>
              <a:latin typeface="微软雅黑" panose="020B0503020204020204" pitchFamily="34" charset="-122"/>
              <a:ea typeface="微软雅黑" panose="020B0503020204020204" pitchFamily="34" charset="-122"/>
            </a:rPr>
            <a:t>1982</a:t>
          </a:r>
          <a:r>
            <a:rPr lang="zh-CN" altLang="en-US" sz="1400" dirty="0">
              <a:solidFill>
                <a:schemeClr val="tx2"/>
              </a:solidFill>
              <a:latin typeface="微软雅黑" panose="020B0503020204020204" pitchFamily="34" charset="-122"/>
              <a:ea typeface="微软雅黑" panose="020B0503020204020204" pitchFamily="34" charset="-122"/>
            </a:rPr>
            <a:t>年</a:t>
          </a:r>
        </a:p>
      </dgm:t>
    </dgm:pt>
    <dgm:pt modelId="{46F0E2C5-D122-420E-B9DC-5CD5761FC437}" type="parTrans" cxnId="{E6BCF0D7-5E73-4AC2-871A-569C19BC1B1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B6474F4-147A-4B76-B709-1ED2F072017A}" type="sibTrans" cxnId="{E6BCF0D7-5E73-4AC2-871A-569C19BC1B1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A2F6390-BDD0-4FA4-B250-EE0A6A61179B}">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推广期</a:t>
          </a:r>
        </a:p>
      </dgm:t>
    </dgm:pt>
    <dgm:pt modelId="{0719AF7F-C744-411C-9723-55142AAC5E6C}" type="parTrans" cxnId="{27BDAF5F-1C98-48F9-87D4-82156B2B0FB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E33949FD-48A8-473C-A923-B04F4670773F}" type="sibTrans" cxnId="{27BDAF5F-1C98-48F9-87D4-82156B2B0FB1}">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3ADBDA27-529B-4933-8281-C769E0731690}">
      <dgm:prSet phldrT="[文本]" custT="1"/>
      <dgm:spPr/>
      <dgm:t>
        <a:bodyPr/>
        <a:lstStyle/>
        <a:p>
          <a:r>
            <a:rPr lang="zh-CN" altLang="en-US" sz="1400" dirty="0">
              <a:solidFill>
                <a:schemeClr val="tx2"/>
              </a:solidFill>
              <a:latin typeface="微软雅黑" panose="020B0503020204020204" pitchFamily="34" charset="-122"/>
              <a:ea typeface="微软雅黑" panose="020B0503020204020204" pitchFamily="34" charset="-122"/>
            </a:rPr>
            <a:t>以</a:t>
          </a:r>
          <a:r>
            <a:rPr lang="en-US" altLang="zh-CN" sz="1400" dirty="0">
              <a:solidFill>
                <a:schemeClr val="tx2"/>
              </a:solidFill>
              <a:latin typeface="微软雅黑" panose="020B0503020204020204" pitchFamily="34" charset="-122"/>
              <a:ea typeface="微软雅黑" panose="020B0503020204020204" pitchFamily="34" charset="-122"/>
            </a:rPr>
            <a:t>TCP/IP</a:t>
          </a:r>
          <a:r>
            <a:rPr lang="zh-CN" altLang="en-US" sz="1400" dirty="0">
              <a:solidFill>
                <a:schemeClr val="tx2"/>
              </a:solidFill>
              <a:latin typeface="微软雅黑" panose="020B0503020204020204" pitchFamily="34" charset="-122"/>
              <a:ea typeface="微软雅黑" panose="020B0503020204020204" pitchFamily="34" charset="-122"/>
            </a:rPr>
            <a:t>为基础的万维网出现</a:t>
          </a:r>
          <a:r>
            <a:rPr lang="en-US" altLang="zh-CN" sz="1400" dirty="0">
              <a:solidFill>
                <a:schemeClr val="tx2"/>
              </a:solidFill>
              <a:latin typeface="微软雅黑" panose="020B0503020204020204" pitchFamily="34" charset="-122"/>
              <a:ea typeface="微软雅黑" panose="020B0503020204020204" pitchFamily="34" charset="-122"/>
            </a:rPr>
            <a:t>1990</a:t>
          </a:r>
          <a:r>
            <a:rPr lang="zh-CN" altLang="en-US" sz="1400" dirty="0">
              <a:solidFill>
                <a:schemeClr val="tx2"/>
              </a:solidFill>
              <a:latin typeface="微软雅黑" panose="020B0503020204020204" pitchFamily="34" charset="-122"/>
              <a:ea typeface="微软雅黑" panose="020B0503020204020204" pitchFamily="34" charset="-122"/>
            </a:rPr>
            <a:t>年</a:t>
          </a:r>
        </a:p>
      </dgm:t>
    </dgm:pt>
    <dgm:pt modelId="{E7C3957B-557E-487D-A489-5274E56F788B}" type="parTrans" cxnId="{0A60F106-F362-4559-A1EE-7BF4CC1EA8C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A3EF6946-4150-4751-8937-2884FB341E14}" type="sibTrans" cxnId="{0A60F106-F362-4559-A1EE-7BF4CC1EA8C5}">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17067D4-A0B0-48A9-8C54-EF6AB599295D}" type="pres">
      <dgm:prSet presAssocID="{329943CF-5487-4986-BC23-DB6B0A410743}" presName="Name0" presStyleCnt="0">
        <dgm:presLayoutVars>
          <dgm:dir/>
        </dgm:presLayoutVars>
      </dgm:prSet>
      <dgm:spPr/>
    </dgm:pt>
    <dgm:pt modelId="{77C1925C-5293-47F4-90B0-A41C6D9E609D}" type="pres">
      <dgm:prSet presAssocID="{DAD6EF29-4D6D-40D8-9FF3-FEC2C5B77FB6}" presName="parComposite" presStyleCnt="0"/>
      <dgm:spPr/>
    </dgm:pt>
    <dgm:pt modelId="{755F91D1-7F54-41ED-8E60-B0CA80C35B30}" type="pres">
      <dgm:prSet presAssocID="{DAD6EF29-4D6D-40D8-9FF3-FEC2C5B77FB6}" presName="parBigCircle" presStyleLbl="node0" presStyleIdx="0" presStyleCnt="3" custLinFactNeighborX="-28415"/>
      <dgm:spPr/>
    </dgm:pt>
    <dgm:pt modelId="{2238C8D8-9F6C-40BE-BD35-71B139A13595}" type="pres">
      <dgm:prSet presAssocID="{DAD6EF29-4D6D-40D8-9FF3-FEC2C5B77FB6}" presName="parTx" presStyleLbl="revTx" presStyleIdx="0" presStyleCnt="11" custLinFactNeighborX="-30493"/>
      <dgm:spPr/>
    </dgm:pt>
    <dgm:pt modelId="{72DD169A-7B2E-4957-8004-06E2FC744A3C}" type="pres">
      <dgm:prSet presAssocID="{DAD6EF29-4D6D-40D8-9FF3-FEC2C5B77FB6}" presName="bSpace" presStyleCnt="0"/>
      <dgm:spPr/>
    </dgm:pt>
    <dgm:pt modelId="{73B293B6-FC82-4352-BC34-D4808DA42B37}" type="pres">
      <dgm:prSet presAssocID="{DAD6EF29-4D6D-40D8-9FF3-FEC2C5B77FB6}" presName="parBackupNorm" presStyleCnt="0"/>
      <dgm:spPr/>
    </dgm:pt>
    <dgm:pt modelId="{C6E398FC-B85C-47F0-AD8E-2C1625694AB9}" type="pres">
      <dgm:prSet presAssocID="{6DF8E3C4-1FCB-4E40-B209-471869361086}" presName="parSpace" presStyleCnt="0"/>
      <dgm:spPr/>
    </dgm:pt>
    <dgm:pt modelId="{0FFB6F7C-0841-47CD-B3F1-A22CEF739220}" type="pres">
      <dgm:prSet presAssocID="{FDD60243-0B44-4F38-A49E-70E66174BC07}" presName="desBackupLeftNorm" presStyleCnt="0"/>
      <dgm:spPr/>
    </dgm:pt>
    <dgm:pt modelId="{347E9782-2E99-46E4-B62E-3FD429A5A9BD}" type="pres">
      <dgm:prSet presAssocID="{FDD60243-0B44-4F38-A49E-70E66174BC07}" presName="desComposite" presStyleCnt="0"/>
      <dgm:spPr/>
    </dgm:pt>
    <dgm:pt modelId="{D6FC6D8C-C88D-4D76-A5BC-006490D978F8}" type="pres">
      <dgm:prSet presAssocID="{FDD60243-0B44-4F38-A49E-70E66174BC07}" presName="desCircle" presStyleLbl="node1" presStyleIdx="0" presStyleCnt="4" custLinFactNeighborX="-31797"/>
      <dgm:spPr/>
    </dgm:pt>
    <dgm:pt modelId="{4684F989-E70F-478A-BC19-B130F2E1BF4B}" type="pres">
      <dgm:prSet presAssocID="{FDD60243-0B44-4F38-A49E-70E66174BC07}" presName="chTx" presStyleLbl="revTx" presStyleIdx="1" presStyleCnt="11" custLinFactNeighborX="-16944"/>
      <dgm:spPr/>
    </dgm:pt>
    <dgm:pt modelId="{015716EE-DCD9-474D-BAD0-8F0725F4DED8}" type="pres">
      <dgm:prSet presAssocID="{FDD60243-0B44-4F38-A49E-70E66174BC07}" presName="desTx" presStyleLbl="revTx" presStyleIdx="2" presStyleCnt="11">
        <dgm:presLayoutVars>
          <dgm:bulletEnabled val="1"/>
        </dgm:presLayoutVars>
      </dgm:prSet>
      <dgm:spPr/>
    </dgm:pt>
    <dgm:pt modelId="{37DF2ABC-463F-4009-B58C-B5C7769830A7}" type="pres">
      <dgm:prSet presAssocID="{FDD60243-0B44-4F38-A49E-70E66174BC07}" presName="desBackupRightNorm" presStyleCnt="0"/>
      <dgm:spPr/>
    </dgm:pt>
    <dgm:pt modelId="{5DE0FE36-D326-4F1A-AEEB-FFF22A5F38C5}" type="pres">
      <dgm:prSet presAssocID="{C9D122CF-6EA5-45D8-8B51-E7F16B256462}" presName="desSpace" presStyleCnt="0"/>
      <dgm:spPr/>
    </dgm:pt>
    <dgm:pt modelId="{484AFE22-6A29-4F36-82DE-4B21ADAF3ABB}" type="pres">
      <dgm:prSet presAssocID="{2E98DC06-6D77-4F7C-B92A-4337290CBC8F}" presName="parComposite" presStyleCnt="0"/>
      <dgm:spPr/>
    </dgm:pt>
    <dgm:pt modelId="{6441FA9E-2122-4F82-B3DD-23CB631CB076}" type="pres">
      <dgm:prSet presAssocID="{2E98DC06-6D77-4F7C-B92A-4337290CBC8F}" presName="parBigCircle" presStyleLbl="node0" presStyleIdx="1" presStyleCnt="3" custLinFactNeighborX="-3416"/>
      <dgm:spPr/>
    </dgm:pt>
    <dgm:pt modelId="{02B054AB-1A84-4BCE-AB2B-7353FAA131E0}" type="pres">
      <dgm:prSet presAssocID="{2E98DC06-6D77-4F7C-B92A-4337290CBC8F}" presName="parTx" presStyleLbl="revTx" presStyleIdx="3" presStyleCnt="11" custLinFactNeighborX="-12869"/>
      <dgm:spPr/>
    </dgm:pt>
    <dgm:pt modelId="{C3475CDB-E332-455D-A9B5-BA56086A38CF}" type="pres">
      <dgm:prSet presAssocID="{2E98DC06-6D77-4F7C-B92A-4337290CBC8F}" presName="bSpace" presStyleCnt="0"/>
      <dgm:spPr/>
    </dgm:pt>
    <dgm:pt modelId="{A82E59DE-786C-4443-AEC8-B5A0E1895B82}" type="pres">
      <dgm:prSet presAssocID="{2E98DC06-6D77-4F7C-B92A-4337290CBC8F}" presName="parBackupNorm" presStyleCnt="0"/>
      <dgm:spPr/>
    </dgm:pt>
    <dgm:pt modelId="{A7C139AE-475D-44EA-892D-BA863A0399A3}" type="pres">
      <dgm:prSet presAssocID="{4ECF0069-7C11-4E4A-A3FB-3E5D11C60E59}" presName="parSpace" presStyleCnt="0"/>
      <dgm:spPr/>
    </dgm:pt>
    <dgm:pt modelId="{9792654B-6F1D-42A3-BF66-521F7976DF0B}" type="pres">
      <dgm:prSet presAssocID="{5A1A5921-13A9-4E72-8064-8FA5E480A03F}" presName="desBackupLeftNorm" presStyleCnt="0"/>
      <dgm:spPr/>
    </dgm:pt>
    <dgm:pt modelId="{058A2798-792C-465F-87D4-773FA53846DD}" type="pres">
      <dgm:prSet presAssocID="{5A1A5921-13A9-4E72-8064-8FA5E480A03F}" presName="desComposite" presStyleCnt="0"/>
      <dgm:spPr/>
    </dgm:pt>
    <dgm:pt modelId="{7A26325C-048B-4C77-8673-8C05F22CB3B1}" type="pres">
      <dgm:prSet presAssocID="{5A1A5921-13A9-4E72-8064-8FA5E480A03F}" presName="desCircle" presStyleLbl="node1" presStyleIdx="1" presStyleCnt="4" custLinFactNeighborX="19532"/>
      <dgm:spPr/>
    </dgm:pt>
    <dgm:pt modelId="{1F3438B4-F576-4492-90EF-61C5CA588EDA}" type="pres">
      <dgm:prSet presAssocID="{5A1A5921-13A9-4E72-8064-8FA5E480A03F}" presName="chTx" presStyleLbl="revTx" presStyleIdx="4" presStyleCnt="11" custLinFactNeighborX="18281"/>
      <dgm:spPr/>
    </dgm:pt>
    <dgm:pt modelId="{F357BED8-681C-4217-BB0D-31C55131AD87}" type="pres">
      <dgm:prSet presAssocID="{5A1A5921-13A9-4E72-8064-8FA5E480A03F}" presName="desTx" presStyleLbl="revTx" presStyleIdx="5" presStyleCnt="11">
        <dgm:presLayoutVars>
          <dgm:bulletEnabled val="1"/>
        </dgm:presLayoutVars>
      </dgm:prSet>
      <dgm:spPr/>
    </dgm:pt>
    <dgm:pt modelId="{A355ECB3-29C3-4721-9400-46F044C7F645}" type="pres">
      <dgm:prSet presAssocID="{5A1A5921-13A9-4E72-8064-8FA5E480A03F}" presName="desBackupRightNorm" presStyleCnt="0"/>
      <dgm:spPr/>
    </dgm:pt>
    <dgm:pt modelId="{7C0E4DB0-BD52-4403-BFAD-F67AE3A1A0B2}" type="pres">
      <dgm:prSet presAssocID="{07B5BB70-227F-4B83-8B86-093FD225DE7B}" presName="desSpace" presStyleCnt="0"/>
      <dgm:spPr/>
    </dgm:pt>
    <dgm:pt modelId="{294BF4B7-DC66-4A3B-AE65-7F2FB9344527}" type="pres">
      <dgm:prSet presAssocID="{3E634D8C-B58E-4DD1-82F7-BC1E377C5D61}" presName="desBackupLeftNorm" presStyleCnt="0"/>
      <dgm:spPr/>
    </dgm:pt>
    <dgm:pt modelId="{EA67305D-2585-4B6D-9BFB-7D8742D94B10}" type="pres">
      <dgm:prSet presAssocID="{3E634D8C-B58E-4DD1-82F7-BC1E377C5D61}" presName="desComposite" presStyleCnt="0"/>
      <dgm:spPr/>
    </dgm:pt>
    <dgm:pt modelId="{0C9A711E-ADE2-4D7B-A256-BBB87AD5737A}" type="pres">
      <dgm:prSet presAssocID="{3E634D8C-B58E-4DD1-82F7-BC1E377C5D61}" presName="desCircle" presStyleLbl="node1" presStyleIdx="2" presStyleCnt="4" custLinFactNeighborX="32875"/>
      <dgm:spPr/>
    </dgm:pt>
    <dgm:pt modelId="{B53AAFB5-B79E-44EA-B6ED-B8D10608728B}" type="pres">
      <dgm:prSet presAssocID="{3E634D8C-B58E-4DD1-82F7-BC1E377C5D61}" presName="chTx" presStyleLbl="revTx" presStyleIdx="6" presStyleCnt="11" custLinFactNeighborX="25774"/>
      <dgm:spPr/>
    </dgm:pt>
    <dgm:pt modelId="{3161CB32-DFB1-4968-B5E1-76DB1A65B846}" type="pres">
      <dgm:prSet presAssocID="{3E634D8C-B58E-4DD1-82F7-BC1E377C5D61}" presName="desTx" presStyleLbl="revTx" presStyleIdx="7" presStyleCnt="11">
        <dgm:presLayoutVars>
          <dgm:bulletEnabled val="1"/>
        </dgm:presLayoutVars>
      </dgm:prSet>
      <dgm:spPr/>
    </dgm:pt>
    <dgm:pt modelId="{183D8544-4165-4D4B-BF8A-C4AE9621C0AD}" type="pres">
      <dgm:prSet presAssocID="{3E634D8C-B58E-4DD1-82F7-BC1E377C5D61}" presName="desBackupRightNorm" presStyleCnt="0"/>
      <dgm:spPr/>
    </dgm:pt>
    <dgm:pt modelId="{DAE1CC19-FBD9-484A-809B-B81598DC8EEB}" type="pres">
      <dgm:prSet presAssocID="{BB6474F4-147A-4B76-B709-1ED2F072017A}" presName="desSpace" presStyleCnt="0"/>
      <dgm:spPr/>
    </dgm:pt>
    <dgm:pt modelId="{FC6210C0-E888-42BA-A4DC-F091B1B3AE9D}" type="pres">
      <dgm:prSet presAssocID="{0A2F6390-BDD0-4FA4-B250-EE0A6A61179B}" presName="parComposite" presStyleCnt="0"/>
      <dgm:spPr/>
    </dgm:pt>
    <dgm:pt modelId="{3E2BBC26-DFD6-427F-AE83-C233A0FE9423}" type="pres">
      <dgm:prSet presAssocID="{0A2F6390-BDD0-4FA4-B250-EE0A6A61179B}" presName="parBigCircle" presStyleLbl="node0" presStyleIdx="2" presStyleCnt="3" custLinFactNeighborX="28974"/>
      <dgm:spPr/>
    </dgm:pt>
    <dgm:pt modelId="{7A20B847-C855-444A-A8D8-2353F45E17F6}" type="pres">
      <dgm:prSet presAssocID="{0A2F6390-BDD0-4FA4-B250-EE0A6A61179B}" presName="parTx" presStyleLbl="revTx" presStyleIdx="8" presStyleCnt="11"/>
      <dgm:spPr/>
    </dgm:pt>
    <dgm:pt modelId="{31E3247B-DCBA-48A8-8C16-7D24477D021D}" type="pres">
      <dgm:prSet presAssocID="{0A2F6390-BDD0-4FA4-B250-EE0A6A61179B}" presName="bSpace" presStyleCnt="0"/>
      <dgm:spPr/>
    </dgm:pt>
    <dgm:pt modelId="{6AC3F04D-05B7-4E4A-9B27-DEEAC2F574E6}" type="pres">
      <dgm:prSet presAssocID="{0A2F6390-BDD0-4FA4-B250-EE0A6A61179B}" presName="parBackupNorm" presStyleCnt="0"/>
      <dgm:spPr/>
    </dgm:pt>
    <dgm:pt modelId="{2679CD48-7DFA-4BFB-BAEE-D275BE8BAF4B}" type="pres">
      <dgm:prSet presAssocID="{E33949FD-48A8-473C-A923-B04F4670773F}" presName="parSpace" presStyleCnt="0"/>
      <dgm:spPr/>
    </dgm:pt>
    <dgm:pt modelId="{DD22112F-C3EB-4E01-9FF4-C33D86359F89}" type="pres">
      <dgm:prSet presAssocID="{3ADBDA27-529B-4933-8281-C769E0731690}" presName="desBackupLeftNorm" presStyleCnt="0"/>
      <dgm:spPr/>
    </dgm:pt>
    <dgm:pt modelId="{13753FC1-BFF7-4A6F-A4B9-579A0276C622}" type="pres">
      <dgm:prSet presAssocID="{3ADBDA27-529B-4933-8281-C769E0731690}" presName="desComposite" presStyleCnt="0"/>
      <dgm:spPr/>
    </dgm:pt>
    <dgm:pt modelId="{56BFA5ED-CE98-4FB4-9EE9-7EC3C86A8C29}" type="pres">
      <dgm:prSet presAssocID="{3ADBDA27-529B-4933-8281-C769E0731690}" presName="desCircle" presStyleLbl="node1" presStyleIdx="3" presStyleCnt="4" custLinFactNeighborX="81933"/>
      <dgm:spPr/>
    </dgm:pt>
    <dgm:pt modelId="{AC5EA8A2-FEB5-4B46-98B9-25ED52214ED2}" type="pres">
      <dgm:prSet presAssocID="{3ADBDA27-529B-4933-8281-C769E0731690}" presName="chTx" presStyleLbl="revTx" presStyleIdx="9" presStyleCnt="11" custLinFactNeighborX="60000" custLinFactNeighborY="2206"/>
      <dgm:spPr/>
    </dgm:pt>
    <dgm:pt modelId="{792A91F0-1F54-4CF7-A102-DA42DD285DB9}" type="pres">
      <dgm:prSet presAssocID="{3ADBDA27-529B-4933-8281-C769E0731690}" presName="desTx" presStyleLbl="revTx" presStyleIdx="10" presStyleCnt="11">
        <dgm:presLayoutVars>
          <dgm:bulletEnabled val="1"/>
        </dgm:presLayoutVars>
      </dgm:prSet>
      <dgm:spPr/>
    </dgm:pt>
    <dgm:pt modelId="{CF967955-2EE1-457E-87F1-21A0E191C765}" type="pres">
      <dgm:prSet presAssocID="{3ADBDA27-529B-4933-8281-C769E0731690}" presName="desBackupRightNorm" presStyleCnt="0"/>
      <dgm:spPr/>
    </dgm:pt>
    <dgm:pt modelId="{07917CE9-AB49-4DA0-9A07-E4E8AC43CFDA}" type="pres">
      <dgm:prSet presAssocID="{A3EF6946-4150-4751-8937-2884FB341E14}" presName="desSpace" presStyleCnt="0"/>
      <dgm:spPr/>
    </dgm:pt>
  </dgm:ptLst>
  <dgm:cxnLst>
    <dgm:cxn modelId="{0A60F106-F362-4559-A1EE-7BF4CC1EA8C5}" srcId="{0A2F6390-BDD0-4FA4-B250-EE0A6A61179B}" destId="{3ADBDA27-529B-4933-8281-C769E0731690}" srcOrd="0" destOrd="0" parTransId="{E7C3957B-557E-487D-A489-5274E56F788B}" sibTransId="{A3EF6946-4150-4751-8937-2884FB341E14}"/>
    <dgm:cxn modelId="{8519EB12-510E-4556-90C1-598AF1F270BE}" type="presOf" srcId="{5A1A5921-13A9-4E72-8064-8FA5E480A03F}" destId="{1F3438B4-F576-4492-90EF-61C5CA588EDA}" srcOrd="0" destOrd="0" presId="urn:microsoft.com/office/officeart/2008/layout/CircleAccentTimeline"/>
    <dgm:cxn modelId="{BC668333-B5B9-48AA-9DCC-AF008263417A}" srcId="{2E98DC06-6D77-4F7C-B92A-4337290CBC8F}" destId="{5A1A5921-13A9-4E72-8064-8FA5E480A03F}" srcOrd="0" destOrd="0" parTransId="{BB6A83C5-738B-4AF9-A867-223E59B01A0E}" sibTransId="{07B5BB70-227F-4B83-8B86-093FD225DE7B}"/>
    <dgm:cxn modelId="{5FECC545-33AE-4A01-9B78-A2BF2BBC627C}" type="presOf" srcId="{329943CF-5487-4986-BC23-DB6B0A410743}" destId="{617067D4-A0B0-48A9-8C54-EF6AB599295D}" srcOrd="0" destOrd="0" presId="urn:microsoft.com/office/officeart/2008/layout/CircleAccentTimeline"/>
    <dgm:cxn modelId="{27BDAF5F-1C98-48F9-87D4-82156B2B0FB1}" srcId="{329943CF-5487-4986-BC23-DB6B0A410743}" destId="{0A2F6390-BDD0-4FA4-B250-EE0A6A61179B}" srcOrd="2" destOrd="0" parTransId="{0719AF7F-C744-411C-9723-55142AAC5E6C}" sibTransId="{E33949FD-48A8-473C-A923-B04F4670773F}"/>
    <dgm:cxn modelId="{7A6E9D62-56A6-41B9-B3B3-C369D3F04D81}" type="presOf" srcId="{0A2F6390-BDD0-4FA4-B250-EE0A6A61179B}" destId="{7A20B847-C855-444A-A8D8-2353F45E17F6}" srcOrd="0" destOrd="0" presId="urn:microsoft.com/office/officeart/2008/layout/CircleAccentTimeline"/>
    <dgm:cxn modelId="{247D0079-81D8-4E7B-8F20-77B9D0050B1C}" type="presOf" srcId="{DAD6EF29-4D6D-40D8-9FF3-FEC2C5B77FB6}" destId="{2238C8D8-9F6C-40BE-BD35-71B139A13595}" srcOrd="0" destOrd="0" presId="urn:microsoft.com/office/officeart/2008/layout/CircleAccentTimeline"/>
    <dgm:cxn modelId="{19B53087-2C4D-477D-A90C-F380C904B2C7}" type="presOf" srcId="{3E634D8C-B58E-4DD1-82F7-BC1E377C5D61}" destId="{B53AAFB5-B79E-44EA-B6ED-B8D10608728B}" srcOrd="0" destOrd="0" presId="urn:microsoft.com/office/officeart/2008/layout/CircleAccentTimeline"/>
    <dgm:cxn modelId="{D6D742AC-D4D2-426A-B45E-CD4DFC571381}" srcId="{329943CF-5487-4986-BC23-DB6B0A410743}" destId="{2E98DC06-6D77-4F7C-B92A-4337290CBC8F}" srcOrd="1" destOrd="0" parTransId="{B6AF79F7-DB58-49B4-8D94-FD4E6982C1F1}" sibTransId="{4ECF0069-7C11-4E4A-A3FB-3E5D11C60E59}"/>
    <dgm:cxn modelId="{3ECACDAD-E238-4F91-8B35-4DD334AD1E35}" type="presOf" srcId="{3ADBDA27-529B-4933-8281-C769E0731690}" destId="{AC5EA8A2-FEB5-4B46-98B9-25ED52214ED2}" srcOrd="0" destOrd="0" presId="urn:microsoft.com/office/officeart/2008/layout/CircleAccentTimeline"/>
    <dgm:cxn modelId="{E76595AF-0FFA-4A95-A074-84B4383FC14A}" srcId="{DAD6EF29-4D6D-40D8-9FF3-FEC2C5B77FB6}" destId="{FDD60243-0B44-4F38-A49E-70E66174BC07}" srcOrd="0" destOrd="0" parTransId="{CE000436-DBCA-43DA-B33B-37052F2A0BF3}" sibTransId="{C9D122CF-6EA5-45D8-8B51-E7F16B256462}"/>
    <dgm:cxn modelId="{1E9B7FC5-9E28-40CC-9163-C67DA680E3D0}" type="presOf" srcId="{2E98DC06-6D77-4F7C-B92A-4337290CBC8F}" destId="{02B054AB-1A84-4BCE-AB2B-7353FAA131E0}" srcOrd="0" destOrd="0" presId="urn:microsoft.com/office/officeart/2008/layout/CircleAccentTimeline"/>
    <dgm:cxn modelId="{E6BCF0D7-5E73-4AC2-871A-569C19BC1B16}" srcId="{2E98DC06-6D77-4F7C-B92A-4337290CBC8F}" destId="{3E634D8C-B58E-4DD1-82F7-BC1E377C5D61}" srcOrd="1" destOrd="0" parTransId="{46F0E2C5-D122-420E-B9DC-5CD5761FC437}" sibTransId="{BB6474F4-147A-4B76-B709-1ED2F072017A}"/>
    <dgm:cxn modelId="{9CB77CDC-97D5-4AFC-907A-E0F7C1995D2E}" srcId="{329943CF-5487-4986-BC23-DB6B0A410743}" destId="{DAD6EF29-4D6D-40D8-9FF3-FEC2C5B77FB6}" srcOrd="0" destOrd="0" parTransId="{452A916D-B1C7-4CFF-B864-FA3B895707B8}" sibTransId="{6DF8E3C4-1FCB-4E40-B209-471869361086}"/>
    <dgm:cxn modelId="{7905A4E6-9DD9-4F43-86FE-79AE5E7DFEEF}" type="presOf" srcId="{FDD60243-0B44-4F38-A49E-70E66174BC07}" destId="{4684F989-E70F-478A-BC19-B130F2E1BF4B}" srcOrd="0" destOrd="0" presId="urn:microsoft.com/office/officeart/2008/layout/CircleAccentTimeline"/>
    <dgm:cxn modelId="{EEAE99E8-10C4-4BD1-8E4C-01652787539D}" type="presParOf" srcId="{617067D4-A0B0-48A9-8C54-EF6AB599295D}" destId="{77C1925C-5293-47F4-90B0-A41C6D9E609D}" srcOrd="0" destOrd="0" presId="urn:microsoft.com/office/officeart/2008/layout/CircleAccentTimeline"/>
    <dgm:cxn modelId="{421A6348-8B4E-4BFE-8B7A-75E0CF16C044}" type="presParOf" srcId="{77C1925C-5293-47F4-90B0-A41C6D9E609D}" destId="{755F91D1-7F54-41ED-8E60-B0CA80C35B30}" srcOrd="0" destOrd="0" presId="urn:microsoft.com/office/officeart/2008/layout/CircleAccentTimeline"/>
    <dgm:cxn modelId="{611924CF-C91F-4F44-B1A2-30ED20516F8E}" type="presParOf" srcId="{77C1925C-5293-47F4-90B0-A41C6D9E609D}" destId="{2238C8D8-9F6C-40BE-BD35-71B139A13595}" srcOrd="1" destOrd="0" presId="urn:microsoft.com/office/officeart/2008/layout/CircleAccentTimeline"/>
    <dgm:cxn modelId="{D0209F71-D9D4-4962-B8D1-FB480E919C88}" type="presParOf" srcId="{77C1925C-5293-47F4-90B0-A41C6D9E609D}" destId="{72DD169A-7B2E-4957-8004-06E2FC744A3C}" srcOrd="2" destOrd="0" presId="urn:microsoft.com/office/officeart/2008/layout/CircleAccentTimeline"/>
    <dgm:cxn modelId="{934C6B52-19C3-4DF7-B796-6F68BF3B847D}" type="presParOf" srcId="{617067D4-A0B0-48A9-8C54-EF6AB599295D}" destId="{73B293B6-FC82-4352-BC34-D4808DA42B37}" srcOrd="1" destOrd="0" presId="urn:microsoft.com/office/officeart/2008/layout/CircleAccentTimeline"/>
    <dgm:cxn modelId="{E64DD02B-68AD-4A22-8EA9-21DFC254A3C1}" type="presParOf" srcId="{617067D4-A0B0-48A9-8C54-EF6AB599295D}" destId="{C6E398FC-B85C-47F0-AD8E-2C1625694AB9}" srcOrd="2" destOrd="0" presId="urn:microsoft.com/office/officeart/2008/layout/CircleAccentTimeline"/>
    <dgm:cxn modelId="{B2BAC516-8733-4978-9F0E-838FD153578C}" type="presParOf" srcId="{617067D4-A0B0-48A9-8C54-EF6AB599295D}" destId="{0FFB6F7C-0841-47CD-B3F1-A22CEF739220}" srcOrd="3" destOrd="0" presId="urn:microsoft.com/office/officeart/2008/layout/CircleAccentTimeline"/>
    <dgm:cxn modelId="{85C2545F-AFB1-4A8E-9D04-5A3B7D8B737E}" type="presParOf" srcId="{617067D4-A0B0-48A9-8C54-EF6AB599295D}" destId="{347E9782-2E99-46E4-B62E-3FD429A5A9BD}" srcOrd="4" destOrd="0" presId="urn:microsoft.com/office/officeart/2008/layout/CircleAccentTimeline"/>
    <dgm:cxn modelId="{9F6E253F-F731-429E-9DC4-9D1228606651}" type="presParOf" srcId="{347E9782-2E99-46E4-B62E-3FD429A5A9BD}" destId="{D6FC6D8C-C88D-4D76-A5BC-006490D978F8}" srcOrd="0" destOrd="0" presId="urn:microsoft.com/office/officeart/2008/layout/CircleAccentTimeline"/>
    <dgm:cxn modelId="{8EDB00BA-8336-4C1F-82BF-30AC52BD0775}" type="presParOf" srcId="{347E9782-2E99-46E4-B62E-3FD429A5A9BD}" destId="{4684F989-E70F-478A-BC19-B130F2E1BF4B}" srcOrd="1" destOrd="0" presId="urn:microsoft.com/office/officeart/2008/layout/CircleAccentTimeline"/>
    <dgm:cxn modelId="{9F5C9700-6C40-4FF6-9F57-3B1333F03A67}" type="presParOf" srcId="{347E9782-2E99-46E4-B62E-3FD429A5A9BD}" destId="{015716EE-DCD9-474D-BAD0-8F0725F4DED8}" srcOrd="2" destOrd="0" presId="urn:microsoft.com/office/officeart/2008/layout/CircleAccentTimeline"/>
    <dgm:cxn modelId="{A46FB0E5-C758-4396-A2AC-11643E996229}" type="presParOf" srcId="{617067D4-A0B0-48A9-8C54-EF6AB599295D}" destId="{37DF2ABC-463F-4009-B58C-B5C7769830A7}" srcOrd="5" destOrd="0" presId="urn:microsoft.com/office/officeart/2008/layout/CircleAccentTimeline"/>
    <dgm:cxn modelId="{81A19D25-486D-4FDB-9776-D6A7ED7BD2F4}" type="presParOf" srcId="{617067D4-A0B0-48A9-8C54-EF6AB599295D}" destId="{5DE0FE36-D326-4F1A-AEEB-FFF22A5F38C5}" srcOrd="6" destOrd="0" presId="urn:microsoft.com/office/officeart/2008/layout/CircleAccentTimeline"/>
    <dgm:cxn modelId="{4C07DC92-2918-4BD8-B0FD-19F85C5C4D1A}" type="presParOf" srcId="{617067D4-A0B0-48A9-8C54-EF6AB599295D}" destId="{484AFE22-6A29-4F36-82DE-4B21ADAF3ABB}" srcOrd="7" destOrd="0" presId="urn:microsoft.com/office/officeart/2008/layout/CircleAccentTimeline"/>
    <dgm:cxn modelId="{3C5DE522-E0F3-40DC-BE69-FA92923C9751}" type="presParOf" srcId="{484AFE22-6A29-4F36-82DE-4B21ADAF3ABB}" destId="{6441FA9E-2122-4F82-B3DD-23CB631CB076}" srcOrd="0" destOrd="0" presId="urn:microsoft.com/office/officeart/2008/layout/CircleAccentTimeline"/>
    <dgm:cxn modelId="{35D148FB-1F45-4073-929D-3A20436374F6}" type="presParOf" srcId="{484AFE22-6A29-4F36-82DE-4B21ADAF3ABB}" destId="{02B054AB-1A84-4BCE-AB2B-7353FAA131E0}" srcOrd="1" destOrd="0" presId="urn:microsoft.com/office/officeart/2008/layout/CircleAccentTimeline"/>
    <dgm:cxn modelId="{3589B8DC-7AF5-460C-829A-88B3334852BC}" type="presParOf" srcId="{484AFE22-6A29-4F36-82DE-4B21ADAF3ABB}" destId="{C3475CDB-E332-455D-A9B5-BA56086A38CF}" srcOrd="2" destOrd="0" presId="urn:microsoft.com/office/officeart/2008/layout/CircleAccentTimeline"/>
    <dgm:cxn modelId="{F9057B4F-7F2A-484C-BF18-650001370BFB}" type="presParOf" srcId="{617067D4-A0B0-48A9-8C54-EF6AB599295D}" destId="{A82E59DE-786C-4443-AEC8-B5A0E1895B82}" srcOrd="8" destOrd="0" presId="urn:microsoft.com/office/officeart/2008/layout/CircleAccentTimeline"/>
    <dgm:cxn modelId="{0FE94290-DBA6-49F2-B6CA-AF0A95E3C0D4}" type="presParOf" srcId="{617067D4-A0B0-48A9-8C54-EF6AB599295D}" destId="{A7C139AE-475D-44EA-892D-BA863A0399A3}" srcOrd="9" destOrd="0" presId="urn:microsoft.com/office/officeart/2008/layout/CircleAccentTimeline"/>
    <dgm:cxn modelId="{C07F79AE-8DF9-431D-9ACB-C35BC2532C15}" type="presParOf" srcId="{617067D4-A0B0-48A9-8C54-EF6AB599295D}" destId="{9792654B-6F1D-42A3-BF66-521F7976DF0B}" srcOrd="10" destOrd="0" presId="urn:microsoft.com/office/officeart/2008/layout/CircleAccentTimeline"/>
    <dgm:cxn modelId="{A9515D60-279A-438C-91AD-0649A9476CEC}" type="presParOf" srcId="{617067D4-A0B0-48A9-8C54-EF6AB599295D}" destId="{058A2798-792C-465F-87D4-773FA53846DD}" srcOrd="11" destOrd="0" presId="urn:microsoft.com/office/officeart/2008/layout/CircleAccentTimeline"/>
    <dgm:cxn modelId="{595E02A9-2DC4-481F-99E7-71F52FAD9B50}" type="presParOf" srcId="{058A2798-792C-465F-87D4-773FA53846DD}" destId="{7A26325C-048B-4C77-8673-8C05F22CB3B1}" srcOrd="0" destOrd="0" presId="urn:microsoft.com/office/officeart/2008/layout/CircleAccentTimeline"/>
    <dgm:cxn modelId="{86D6981E-0076-4902-B917-50EEC84B58BE}" type="presParOf" srcId="{058A2798-792C-465F-87D4-773FA53846DD}" destId="{1F3438B4-F576-4492-90EF-61C5CA588EDA}" srcOrd="1" destOrd="0" presId="urn:microsoft.com/office/officeart/2008/layout/CircleAccentTimeline"/>
    <dgm:cxn modelId="{1DDD42F4-FEA2-4B7E-ACA3-00426F8ACD84}" type="presParOf" srcId="{058A2798-792C-465F-87D4-773FA53846DD}" destId="{F357BED8-681C-4217-BB0D-31C55131AD87}" srcOrd="2" destOrd="0" presId="urn:microsoft.com/office/officeart/2008/layout/CircleAccentTimeline"/>
    <dgm:cxn modelId="{6ACB9AE7-781C-48C6-B27A-B9EAAE607903}" type="presParOf" srcId="{617067D4-A0B0-48A9-8C54-EF6AB599295D}" destId="{A355ECB3-29C3-4721-9400-46F044C7F645}" srcOrd="12" destOrd="0" presId="urn:microsoft.com/office/officeart/2008/layout/CircleAccentTimeline"/>
    <dgm:cxn modelId="{6C9C31BE-E800-46F4-AA7A-29E2D5F01E2F}" type="presParOf" srcId="{617067D4-A0B0-48A9-8C54-EF6AB599295D}" destId="{7C0E4DB0-BD52-4403-BFAD-F67AE3A1A0B2}" srcOrd="13" destOrd="0" presId="urn:microsoft.com/office/officeart/2008/layout/CircleAccentTimeline"/>
    <dgm:cxn modelId="{B2CF155A-06F2-4ECE-8FA1-B53550F26198}" type="presParOf" srcId="{617067D4-A0B0-48A9-8C54-EF6AB599295D}" destId="{294BF4B7-DC66-4A3B-AE65-7F2FB9344527}" srcOrd="14" destOrd="0" presId="urn:microsoft.com/office/officeart/2008/layout/CircleAccentTimeline"/>
    <dgm:cxn modelId="{6B0A9E5D-B925-4B56-8D08-E6D088E9CCBC}" type="presParOf" srcId="{617067D4-A0B0-48A9-8C54-EF6AB599295D}" destId="{EA67305D-2585-4B6D-9BFB-7D8742D94B10}" srcOrd="15" destOrd="0" presId="urn:microsoft.com/office/officeart/2008/layout/CircleAccentTimeline"/>
    <dgm:cxn modelId="{527F06DD-72A3-4D7F-8B06-765363074B58}" type="presParOf" srcId="{EA67305D-2585-4B6D-9BFB-7D8742D94B10}" destId="{0C9A711E-ADE2-4D7B-A256-BBB87AD5737A}" srcOrd="0" destOrd="0" presId="urn:microsoft.com/office/officeart/2008/layout/CircleAccentTimeline"/>
    <dgm:cxn modelId="{419240EF-E72D-41BD-BABC-0AAEA4052944}" type="presParOf" srcId="{EA67305D-2585-4B6D-9BFB-7D8742D94B10}" destId="{B53AAFB5-B79E-44EA-B6ED-B8D10608728B}" srcOrd="1" destOrd="0" presId="urn:microsoft.com/office/officeart/2008/layout/CircleAccentTimeline"/>
    <dgm:cxn modelId="{22547ECF-D8DC-4191-8DE2-BC539824CE55}" type="presParOf" srcId="{EA67305D-2585-4B6D-9BFB-7D8742D94B10}" destId="{3161CB32-DFB1-4968-B5E1-76DB1A65B846}" srcOrd="2" destOrd="0" presId="urn:microsoft.com/office/officeart/2008/layout/CircleAccentTimeline"/>
    <dgm:cxn modelId="{22F4543F-B764-4B9C-A5E2-A6B64524CE54}" type="presParOf" srcId="{617067D4-A0B0-48A9-8C54-EF6AB599295D}" destId="{183D8544-4165-4D4B-BF8A-C4AE9621C0AD}" srcOrd="16" destOrd="0" presId="urn:microsoft.com/office/officeart/2008/layout/CircleAccentTimeline"/>
    <dgm:cxn modelId="{A0F277F3-BD17-47ED-B00D-5BF30DE4D1F9}" type="presParOf" srcId="{617067D4-A0B0-48A9-8C54-EF6AB599295D}" destId="{DAE1CC19-FBD9-484A-809B-B81598DC8EEB}" srcOrd="17" destOrd="0" presId="urn:microsoft.com/office/officeart/2008/layout/CircleAccentTimeline"/>
    <dgm:cxn modelId="{1401BED8-EF3C-4662-B0D5-91890A2D3FB8}" type="presParOf" srcId="{617067D4-A0B0-48A9-8C54-EF6AB599295D}" destId="{FC6210C0-E888-42BA-A4DC-F091B1B3AE9D}" srcOrd="18" destOrd="0" presId="urn:microsoft.com/office/officeart/2008/layout/CircleAccentTimeline"/>
    <dgm:cxn modelId="{3B7BD5B6-7FAB-4B8A-85C1-2F1974AE633B}" type="presParOf" srcId="{FC6210C0-E888-42BA-A4DC-F091B1B3AE9D}" destId="{3E2BBC26-DFD6-427F-AE83-C233A0FE9423}" srcOrd="0" destOrd="0" presId="urn:microsoft.com/office/officeart/2008/layout/CircleAccentTimeline"/>
    <dgm:cxn modelId="{D869D094-5A9D-4E92-BABF-3460C7B4609D}" type="presParOf" srcId="{FC6210C0-E888-42BA-A4DC-F091B1B3AE9D}" destId="{7A20B847-C855-444A-A8D8-2353F45E17F6}" srcOrd="1" destOrd="0" presId="urn:microsoft.com/office/officeart/2008/layout/CircleAccentTimeline"/>
    <dgm:cxn modelId="{90586B66-B254-47F4-A5A2-0F1E37491DB7}" type="presParOf" srcId="{FC6210C0-E888-42BA-A4DC-F091B1B3AE9D}" destId="{31E3247B-DCBA-48A8-8C16-7D24477D021D}" srcOrd="2" destOrd="0" presId="urn:microsoft.com/office/officeart/2008/layout/CircleAccentTimeline"/>
    <dgm:cxn modelId="{4492AF2E-42AB-48B8-8BEA-AA13F97C9034}" type="presParOf" srcId="{617067D4-A0B0-48A9-8C54-EF6AB599295D}" destId="{6AC3F04D-05B7-4E4A-9B27-DEEAC2F574E6}" srcOrd="19" destOrd="0" presId="urn:microsoft.com/office/officeart/2008/layout/CircleAccentTimeline"/>
    <dgm:cxn modelId="{DF7012CB-0787-4744-A5E3-DD567A89CBBB}" type="presParOf" srcId="{617067D4-A0B0-48A9-8C54-EF6AB599295D}" destId="{2679CD48-7DFA-4BFB-BAEE-D275BE8BAF4B}" srcOrd="20" destOrd="0" presId="urn:microsoft.com/office/officeart/2008/layout/CircleAccentTimeline"/>
    <dgm:cxn modelId="{4BFC4D20-51BD-4ACD-9D31-37B172B307C4}" type="presParOf" srcId="{617067D4-A0B0-48A9-8C54-EF6AB599295D}" destId="{DD22112F-C3EB-4E01-9FF4-C33D86359F89}" srcOrd="21" destOrd="0" presId="urn:microsoft.com/office/officeart/2008/layout/CircleAccentTimeline"/>
    <dgm:cxn modelId="{21043E2B-DFE6-4D28-A6DE-761525A56068}" type="presParOf" srcId="{617067D4-A0B0-48A9-8C54-EF6AB599295D}" destId="{13753FC1-BFF7-4A6F-A4B9-579A0276C622}" srcOrd="22" destOrd="0" presId="urn:microsoft.com/office/officeart/2008/layout/CircleAccentTimeline"/>
    <dgm:cxn modelId="{AB539D50-C1B1-49CA-BFE9-9D8B7142BA94}" type="presParOf" srcId="{13753FC1-BFF7-4A6F-A4B9-579A0276C622}" destId="{56BFA5ED-CE98-4FB4-9EE9-7EC3C86A8C29}" srcOrd="0" destOrd="0" presId="urn:microsoft.com/office/officeart/2008/layout/CircleAccentTimeline"/>
    <dgm:cxn modelId="{5D0EF56E-8071-4C7A-869D-ACA78B97EC85}" type="presParOf" srcId="{13753FC1-BFF7-4A6F-A4B9-579A0276C622}" destId="{AC5EA8A2-FEB5-4B46-98B9-25ED52214ED2}" srcOrd="1" destOrd="0" presId="urn:microsoft.com/office/officeart/2008/layout/CircleAccentTimeline"/>
    <dgm:cxn modelId="{867D285F-331F-4606-A00A-2C4CF83151A1}" type="presParOf" srcId="{13753FC1-BFF7-4A6F-A4B9-579A0276C622}" destId="{792A91F0-1F54-4CF7-A102-DA42DD285DB9}" srcOrd="2" destOrd="0" presId="urn:microsoft.com/office/officeart/2008/layout/CircleAccentTimeline"/>
    <dgm:cxn modelId="{2262F15A-9B18-4F0B-ACD7-976B37A33CCC}" type="presParOf" srcId="{617067D4-A0B0-48A9-8C54-EF6AB599295D}" destId="{CF967955-2EE1-457E-87F1-21A0E191C765}" srcOrd="23" destOrd="0" presId="urn:microsoft.com/office/officeart/2008/layout/CircleAccentTimeline"/>
    <dgm:cxn modelId="{F5F777B3-FA6C-4A7E-B467-8E49292C3572}" type="presParOf" srcId="{617067D4-A0B0-48A9-8C54-EF6AB599295D}" destId="{07917CE9-AB49-4DA0-9A07-E4E8AC43CFDA}" srcOrd="24"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MAC</a:t>
          </a:r>
          <a:r>
            <a:rPr lang="zh-CN" altLang="en-US" sz="1800" dirty="0">
              <a:solidFill>
                <a:schemeClr val="tx2"/>
              </a:solidFill>
              <a:latin typeface="微软雅黑" panose="020B0503020204020204" pitchFamily="34" charset="-122"/>
              <a:ea typeface="微软雅黑" panose="020B0503020204020204" pitchFamily="34" charset="-122"/>
            </a:rPr>
            <a:t>帧头</a:t>
          </a: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a:latin typeface="微软雅黑" panose="020B0503020204020204" pitchFamily="34" charset="-122"/>
              <a:ea typeface="微软雅黑" panose="020B0503020204020204" pitchFamily="34" charset="-122"/>
            </a:rPr>
            <a:t>GET https://www.uestc.edu.cn</a:t>
          </a:r>
          <a:endParaRPr lang="zh-CN" altLang="en-US" sz="1400" dirty="0">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IP</a:t>
          </a:r>
          <a:r>
            <a:rPr lang="zh-CN" altLang="en-US" sz="1800" dirty="0">
              <a:solidFill>
                <a:schemeClr val="tx2"/>
              </a:solidFill>
              <a:latin typeface="微软雅黑" panose="020B0503020204020204" pitchFamily="34" charset="-122"/>
              <a:ea typeface="微软雅黑" panose="020B0503020204020204" pitchFamily="34" charset="-122"/>
            </a:rPr>
            <a:t>包头</a:t>
          </a: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TCP</a:t>
          </a:r>
          <a:r>
            <a:rPr lang="zh-CN" altLang="en-US" sz="1800" dirty="0">
              <a:solidFill>
                <a:schemeClr val="tx2"/>
              </a:solidFill>
              <a:latin typeface="微软雅黑" panose="020B0503020204020204" pitchFamily="34" charset="-122"/>
              <a:ea typeface="微软雅黑" panose="020B0503020204020204" pitchFamily="34" charset="-122"/>
            </a:rPr>
            <a:t>报头</a:t>
          </a: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pt>
    <dgm:pt modelId="{CDBA68FA-5B09-405A-9F6B-C866E330BB9D}" type="pres">
      <dgm:prSet presAssocID="{D73C7E91-09D9-4490-8462-502C736BD6B1}" presName="horzOne" presStyleCnt="0"/>
      <dgm:spPr/>
    </dgm:pt>
  </dgm:ptLst>
  <dgm:cxnLst>
    <dgm:cxn modelId="{1D6D0901-4725-40F7-B50D-9F6A03AF2BCC}" type="presOf" srcId="{CC390268-DE6A-4019-9522-4A3497BC22C3}" destId="{A29FBB55-C2B8-4B6F-8130-B897C83894CE}" srcOrd="0" destOrd="0" presId="urn:microsoft.com/office/officeart/2005/8/layout/hierarchy4"/>
    <dgm:cxn modelId="{6258A229-46DA-4BAE-A4C5-C5BE83E3BF49}" type="presOf" srcId="{D73C7E91-09D9-4490-8462-502C736BD6B1}" destId="{C8EC563D-8A3E-41DF-97A2-788A48E63DFC}" srcOrd="0" destOrd="0" presId="urn:microsoft.com/office/officeart/2005/8/layout/hierarchy4"/>
    <dgm:cxn modelId="{72F04A4A-71C2-4DB0-A99A-FC90F7BC6506}" srcId="{A61D8064-9F12-4044-B922-73FE1A3B274B}" destId="{CC390268-DE6A-4019-9522-4A3497BC22C3}" srcOrd="0" destOrd="0" parTransId="{EDE6E5F0-77CE-4F10-A6C1-F7E7FE775111}" sibTransId="{555D282E-4DEB-4201-9BD8-C31AACFB981C}"/>
    <dgm:cxn modelId="{3386F64D-DFF1-4FEF-9319-9A22259F6288}" srcId="{A61D8064-9F12-4044-B922-73FE1A3B274B}" destId="{D73C7E91-09D9-4490-8462-502C736BD6B1}" srcOrd="3" destOrd="0" parTransId="{CE5C5133-0E53-4500-B15E-CB03D3ED5230}" sibTransId="{0C937A85-483A-499C-9D9A-D572A17BF097}"/>
    <dgm:cxn modelId="{079D1F53-82DF-4795-AE6F-1EE14AE2AE11}" type="presOf" srcId="{E8FEC17B-8D3B-4B6B-B024-F86A3CD17EA3}" destId="{549B8762-FC81-4FEF-8D23-C1253C7AE5E1}" srcOrd="0" destOrd="0" presId="urn:microsoft.com/office/officeart/2005/8/layout/hierarchy4"/>
    <dgm:cxn modelId="{BA4BCD76-FE03-471C-84DA-A5EA39BB2422}" srcId="{A61D8064-9F12-4044-B922-73FE1A3B274B}" destId="{E8FEC17B-8D3B-4B6B-B024-F86A3CD17EA3}" srcOrd="1" destOrd="0" parTransId="{6E8FEA2B-DB9E-4E18-8432-A138D4953D1B}" sibTransId="{9C09EFA4-D799-4D2D-A28D-405EE2E75A4A}"/>
    <dgm:cxn modelId="{EE45A59F-9CCC-4D85-9B6D-3DA32DDD8FB3}" type="presOf" srcId="{A61D8064-9F12-4044-B922-73FE1A3B274B}" destId="{DF90D7BB-41DC-437B-AAA0-D4DCF6C0529E}" srcOrd="0" destOrd="0" presId="urn:microsoft.com/office/officeart/2005/8/layout/hierarchy4"/>
    <dgm:cxn modelId="{7431B4B5-B2B8-46CC-BE4E-CF3913EB5D54}" type="presOf" srcId="{D22356B0-EF0B-4698-9AF8-85137A51D3EF}" destId="{44884382-4B62-40E9-B2F1-7A4553EFF091}"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MAC</a:t>
          </a:r>
          <a:r>
            <a:rPr lang="zh-CN" altLang="en-US" sz="1800" dirty="0">
              <a:solidFill>
                <a:schemeClr val="tx2"/>
              </a:solidFill>
              <a:latin typeface="微软雅黑" panose="020B0503020204020204" pitchFamily="34" charset="-122"/>
              <a:ea typeface="微软雅黑" panose="020B0503020204020204" pitchFamily="34" charset="-122"/>
            </a:rPr>
            <a:t>帧头</a:t>
          </a: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IP</a:t>
          </a:r>
          <a:r>
            <a:rPr lang="zh-CN" altLang="en-US" sz="1800" dirty="0">
              <a:solidFill>
                <a:schemeClr val="tx2"/>
              </a:solidFill>
              <a:latin typeface="微软雅黑" panose="020B0503020204020204" pitchFamily="34" charset="-122"/>
              <a:ea typeface="微软雅黑" panose="020B0503020204020204" pitchFamily="34" charset="-122"/>
            </a:rPr>
            <a:t>包头</a:t>
          </a: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a:solidFill>
                <a:srgbClr val="FF0000"/>
              </a:solidFill>
              <a:latin typeface="微软雅黑" panose="020B0503020204020204" pitchFamily="34" charset="-122"/>
              <a:ea typeface="微软雅黑" panose="020B0503020204020204" pitchFamily="34" charset="-122"/>
            </a:rPr>
            <a:t>正确的</a:t>
          </a:r>
          <a:r>
            <a:rPr lang="en-US" altLang="zh-CN" sz="1800" dirty="0">
              <a:solidFill>
                <a:srgbClr val="FF0000"/>
              </a:solidFill>
              <a:latin typeface="微软雅黑" panose="020B0503020204020204" pitchFamily="34" charset="-122"/>
              <a:ea typeface="微软雅黑" panose="020B0503020204020204" pitchFamily="34" charset="-122"/>
            </a:rPr>
            <a:t>TCP</a:t>
          </a:r>
          <a:r>
            <a:rPr lang="zh-CN" altLang="en-US" sz="1800" dirty="0">
              <a:solidFill>
                <a:srgbClr val="FF0000"/>
              </a:solidFill>
              <a:latin typeface="微软雅黑" panose="020B0503020204020204" pitchFamily="34" charset="-122"/>
              <a:ea typeface="微软雅黑" panose="020B0503020204020204" pitchFamily="34" charset="-122"/>
            </a:rPr>
            <a:t>报头</a:t>
          </a: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pt>
    <dgm:pt modelId="{CDBA68FA-5B09-405A-9F6B-C866E330BB9D}" type="pres">
      <dgm:prSet presAssocID="{D73C7E91-09D9-4490-8462-502C736BD6B1}" presName="horzOne" presStyleCnt="0"/>
      <dgm:spPr/>
    </dgm:pt>
  </dgm:ptLst>
  <dgm:cxnLst>
    <dgm:cxn modelId="{1D6D0901-4725-40F7-B50D-9F6A03AF2BCC}" type="presOf" srcId="{CC390268-DE6A-4019-9522-4A3497BC22C3}" destId="{A29FBB55-C2B8-4B6F-8130-B897C83894CE}" srcOrd="0" destOrd="0" presId="urn:microsoft.com/office/officeart/2005/8/layout/hierarchy4"/>
    <dgm:cxn modelId="{6258A229-46DA-4BAE-A4C5-C5BE83E3BF49}" type="presOf" srcId="{D73C7E91-09D9-4490-8462-502C736BD6B1}" destId="{C8EC563D-8A3E-41DF-97A2-788A48E63DFC}" srcOrd="0" destOrd="0" presId="urn:microsoft.com/office/officeart/2005/8/layout/hierarchy4"/>
    <dgm:cxn modelId="{72F04A4A-71C2-4DB0-A99A-FC90F7BC6506}" srcId="{A61D8064-9F12-4044-B922-73FE1A3B274B}" destId="{CC390268-DE6A-4019-9522-4A3497BC22C3}" srcOrd="0" destOrd="0" parTransId="{EDE6E5F0-77CE-4F10-A6C1-F7E7FE775111}" sibTransId="{555D282E-4DEB-4201-9BD8-C31AACFB981C}"/>
    <dgm:cxn modelId="{3386F64D-DFF1-4FEF-9319-9A22259F6288}" srcId="{A61D8064-9F12-4044-B922-73FE1A3B274B}" destId="{D73C7E91-09D9-4490-8462-502C736BD6B1}" srcOrd="3" destOrd="0" parTransId="{CE5C5133-0E53-4500-B15E-CB03D3ED5230}" sibTransId="{0C937A85-483A-499C-9D9A-D572A17BF097}"/>
    <dgm:cxn modelId="{079D1F53-82DF-4795-AE6F-1EE14AE2AE11}" type="presOf" srcId="{E8FEC17B-8D3B-4B6B-B024-F86A3CD17EA3}" destId="{549B8762-FC81-4FEF-8D23-C1253C7AE5E1}" srcOrd="0" destOrd="0" presId="urn:microsoft.com/office/officeart/2005/8/layout/hierarchy4"/>
    <dgm:cxn modelId="{BA4BCD76-FE03-471C-84DA-A5EA39BB2422}" srcId="{A61D8064-9F12-4044-B922-73FE1A3B274B}" destId="{E8FEC17B-8D3B-4B6B-B024-F86A3CD17EA3}" srcOrd="1" destOrd="0" parTransId="{6E8FEA2B-DB9E-4E18-8432-A138D4953D1B}" sibTransId="{9C09EFA4-D799-4D2D-A28D-405EE2E75A4A}"/>
    <dgm:cxn modelId="{EE45A59F-9CCC-4D85-9B6D-3DA32DDD8FB3}" type="presOf" srcId="{A61D8064-9F12-4044-B922-73FE1A3B274B}" destId="{DF90D7BB-41DC-437B-AAA0-D4DCF6C0529E}" srcOrd="0" destOrd="0" presId="urn:microsoft.com/office/officeart/2005/8/layout/hierarchy4"/>
    <dgm:cxn modelId="{7431B4B5-B2B8-46CC-BE4E-CF3913EB5D54}" type="presOf" srcId="{D22356B0-EF0B-4698-9AF8-85137A51D3EF}" destId="{44884382-4B62-40E9-B2F1-7A4553EFF091}"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MAC</a:t>
          </a:r>
          <a:r>
            <a:rPr lang="zh-CN" altLang="en-US" sz="1800" dirty="0">
              <a:solidFill>
                <a:schemeClr val="tx2"/>
              </a:solidFill>
              <a:latin typeface="微软雅黑" panose="020B0503020204020204" pitchFamily="34" charset="-122"/>
              <a:ea typeface="微软雅黑" panose="020B0503020204020204" pitchFamily="34" charset="-122"/>
            </a:rPr>
            <a:t>帧头</a:t>
          </a: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a:solidFill>
                <a:srgbClr val="C00000"/>
              </a:solidFill>
              <a:latin typeface="微软雅黑" panose="020B0503020204020204" pitchFamily="34" charset="-122"/>
              <a:ea typeface="微软雅黑" panose="020B0503020204020204" pitchFamily="34" charset="-122"/>
            </a:rPr>
            <a:t>正确的</a:t>
          </a:r>
          <a:r>
            <a:rPr lang="en-US" altLang="zh-CN" sz="1800" dirty="0">
              <a:solidFill>
                <a:srgbClr val="C00000"/>
              </a:solidFill>
              <a:latin typeface="微软雅黑" panose="020B0503020204020204" pitchFamily="34" charset="-122"/>
              <a:ea typeface="微软雅黑" panose="020B0503020204020204" pitchFamily="34" charset="-122"/>
            </a:rPr>
            <a:t>IP</a:t>
          </a:r>
          <a:r>
            <a:rPr lang="zh-CN" altLang="en-US" sz="1800" dirty="0">
              <a:solidFill>
                <a:srgbClr val="C00000"/>
              </a:solidFill>
              <a:latin typeface="微软雅黑" panose="020B0503020204020204" pitchFamily="34" charset="-122"/>
              <a:ea typeface="微软雅黑" panose="020B0503020204020204" pitchFamily="34" charset="-122"/>
            </a:rPr>
            <a:t>包头</a:t>
          </a: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TCP</a:t>
          </a:r>
          <a:r>
            <a:rPr lang="zh-CN" altLang="en-US" sz="1800" dirty="0">
              <a:solidFill>
                <a:schemeClr val="tx2"/>
              </a:solidFill>
              <a:latin typeface="微软雅黑" panose="020B0503020204020204" pitchFamily="34" charset="-122"/>
              <a:ea typeface="微软雅黑" panose="020B0503020204020204" pitchFamily="34" charset="-122"/>
            </a:rPr>
            <a:t>报头</a:t>
          </a: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pt>
    <dgm:pt modelId="{CDBA68FA-5B09-405A-9F6B-C866E330BB9D}" type="pres">
      <dgm:prSet presAssocID="{D73C7E91-09D9-4490-8462-502C736BD6B1}" presName="horzOne" presStyleCnt="0"/>
      <dgm:spPr/>
    </dgm:pt>
  </dgm:ptLst>
  <dgm:cxnLst>
    <dgm:cxn modelId="{1D6D0901-4725-40F7-B50D-9F6A03AF2BCC}" type="presOf" srcId="{CC390268-DE6A-4019-9522-4A3497BC22C3}" destId="{A29FBB55-C2B8-4B6F-8130-B897C83894CE}" srcOrd="0" destOrd="0" presId="urn:microsoft.com/office/officeart/2005/8/layout/hierarchy4"/>
    <dgm:cxn modelId="{6258A229-46DA-4BAE-A4C5-C5BE83E3BF49}" type="presOf" srcId="{D73C7E91-09D9-4490-8462-502C736BD6B1}" destId="{C8EC563D-8A3E-41DF-97A2-788A48E63DFC}" srcOrd="0" destOrd="0" presId="urn:microsoft.com/office/officeart/2005/8/layout/hierarchy4"/>
    <dgm:cxn modelId="{72F04A4A-71C2-4DB0-A99A-FC90F7BC6506}" srcId="{A61D8064-9F12-4044-B922-73FE1A3B274B}" destId="{CC390268-DE6A-4019-9522-4A3497BC22C3}" srcOrd="0" destOrd="0" parTransId="{EDE6E5F0-77CE-4F10-A6C1-F7E7FE775111}" sibTransId="{555D282E-4DEB-4201-9BD8-C31AACFB981C}"/>
    <dgm:cxn modelId="{3386F64D-DFF1-4FEF-9319-9A22259F6288}" srcId="{A61D8064-9F12-4044-B922-73FE1A3B274B}" destId="{D73C7E91-09D9-4490-8462-502C736BD6B1}" srcOrd="3" destOrd="0" parTransId="{CE5C5133-0E53-4500-B15E-CB03D3ED5230}" sibTransId="{0C937A85-483A-499C-9D9A-D572A17BF097}"/>
    <dgm:cxn modelId="{079D1F53-82DF-4795-AE6F-1EE14AE2AE11}" type="presOf" srcId="{E8FEC17B-8D3B-4B6B-B024-F86A3CD17EA3}" destId="{549B8762-FC81-4FEF-8D23-C1253C7AE5E1}" srcOrd="0" destOrd="0" presId="urn:microsoft.com/office/officeart/2005/8/layout/hierarchy4"/>
    <dgm:cxn modelId="{BA4BCD76-FE03-471C-84DA-A5EA39BB2422}" srcId="{A61D8064-9F12-4044-B922-73FE1A3B274B}" destId="{E8FEC17B-8D3B-4B6B-B024-F86A3CD17EA3}" srcOrd="1" destOrd="0" parTransId="{6E8FEA2B-DB9E-4E18-8432-A138D4953D1B}" sibTransId="{9C09EFA4-D799-4D2D-A28D-405EE2E75A4A}"/>
    <dgm:cxn modelId="{EE45A59F-9CCC-4D85-9B6D-3DA32DDD8FB3}" type="presOf" srcId="{A61D8064-9F12-4044-B922-73FE1A3B274B}" destId="{DF90D7BB-41DC-437B-AAA0-D4DCF6C0529E}" srcOrd="0" destOrd="0" presId="urn:microsoft.com/office/officeart/2005/8/layout/hierarchy4"/>
    <dgm:cxn modelId="{7431B4B5-B2B8-46CC-BE4E-CF3913EB5D54}" type="presOf" srcId="{D22356B0-EF0B-4698-9AF8-85137A51D3EF}" destId="{44884382-4B62-40E9-B2F1-7A4553EFF091}"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1D8064-9F12-4044-B922-73FE1A3B274B}" type="doc">
      <dgm:prSet loTypeId="urn:microsoft.com/office/officeart/2005/8/layout/hierarchy4" loCatId="relationship" qsTypeId="urn:microsoft.com/office/officeart/2005/8/quickstyle/simple3" qsCatId="simple" csTypeId="urn:microsoft.com/office/officeart/2005/8/colors/colorful4" csCatId="colorful" phldr="1"/>
      <dgm:spPr/>
      <dgm:t>
        <a:bodyPr/>
        <a:lstStyle/>
        <a:p>
          <a:endParaRPr lang="zh-CN" altLang="en-US"/>
        </a:p>
      </dgm:t>
    </dgm:pt>
    <dgm:pt modelId="{CC390268-DE6A-4019-9522-4A3497BC22C3}">
      <dgm:prSet phldrT="[文本]" custT="1"/>
      <dgm:spPr/>
      <dgm:t>
        <a:bodyPr/>
        <a:lstStyle/>
        <a:p>
          <a:r>
            <a:rPr lang="zh-CN" altLang="en-US" sz="1800" dirty="0">
              <a:solidFill>
                <a:srgbClr val="C00000"/>
              </a:solidFill>
              <a:latin typeface="微软雅黑" panose="020B0503020204020204" pitchFamily="34" charset="-122"/>
              <a:ea typeface="微软雅黑" panose="020B0503020204020204" pitchFamily="34" charset="-122"/>
            </a:rPr>
            <a:t>正确的</a:t>
          </a:r>
          <a:r>
            <a:rPr lang="en-US" altLang="zh-CN" sz="1800" dirty="0">
              <a:solidFill>
                <a:srgbClr val="C00000"/>
              </a:solidFill>
              <a:latin typeface="微软雅黑" panose="020B0503020204020204" pitchFamily="34" charset="-122"/>
              <a:ea typeface="微软雅黑" panose="020B0503020204020204" pitchFamily="34" charset="-122"/>
            </a:rPr>
            <a:t>MAC</a:t>
          </a:r>
          <a:r>
            <a:rPr lang="zh-CN" altLang="en-US" sz="1800" dirty="0">
              <a:solidFill>
                <a:srgbClr val="C00000"/>
              </a:solidFill>
              <a:latin typeface="微软雅黑" panose="020B0503020204020204" pitchFamily="34" charset="-122"/>
              <a:ea typeface="微软雅黑" panose="020B0503020204020204" pitchFamily="34" charset="-122"/>
            </a:rPr>
            <a:t>帧头</a:t>
          </a:r>
        </a:p>
      </dgm:t>
    </dgm:pt>
    <dgm:pt modelId="{EDE6E5F0-77CE-4F10-A6C1-F7E7FE775111}" type="par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55D282E-4DEB-4201-9BD8-C31AACFB981C}" type="sibTrans" cxnId="{72F04A4A-71C2-4DB0-A99A-FC90F7BC650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73C7E91-09D9-4490-8462-502C736BD6B1}">
      <dgm:prSet phldrT="[文本]" custT="1"/>
      <dgm:spPr>
        <a:solidFill>
          <a:schemeClr val="accent6">
            <a:lumMod val="20000"/>
            <a:lumOff val="80000"/>
          </a:schemeClr>
        </a:solidFill>
      </dgm:spPr>
      <dgm:t>
        <a:bodyPr/>
        <a:lstStyle/>
        <a:p>
          <a:r>
            <a:rPr lang="en-US" altLang="zh-CN" sz="14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dirty="0">
            <a:solidFill>
              <a:schemeClr val="tx2"/>
            </a:solidFill>
            <a:latin typeface="微软雅黑" panose="020B0503020204020204" pitchFamily="34" charset="-122"/>
            <a:ea typeface="微软雅黑" panose="020B0503020204020204" pitchFamily="34" charset="-122"/>
          </a:endParaRPr>
        </a:p>
      </dgm:t>
    </dgm:pt>
    <dgm:pt modelId="{CE5C5133-0E53-4500-B15E-CB03D3ED5230}" type="par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937A85-483A-499C-9D9A-D572A17BF097}" type="sibTrans" cxnId="{3386F64D-DFF1-4FEF-9319-9A22259F628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8FEC17B-8D3B-4B6B-B024-F86A3CD17EA3}">
      <dgm:prSet phldrT="[文本]" custT="1"/>
      <dgm:spPr>
        <a:solidFill>
          <a:schemeClr val="accent4">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IP</a:t>
          </a:r>
          <a:r>
            <a:rPr lang="zh-CN" altLang="en-US" sz="1800" dirty="0">
              <a:solidFill>
                <a:schemeClr val="tx2"/>
              </a:solidFill>
              <a:latin typeface="微软雅黑" panose="020B0503020204020204" pitchFamily="34" charset="-122"/>
              <a:ea typeface="微软雅黑" panose="020B0503020204020204" pitchFamily="34" charset="-122"/>
            </a:rPr>
            <a:t>包头</a:t>
          </a:r>
        </a:p>
      </dgm:t>
    </dgm:pt>
    <dgm:pt modelId="{6E8FEA2B-DB9E-4E18-8432-A138D4953D1B}" type="par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09EFA4-D799-4D2D-A28D-405EE2E75A4A}" type="sibTrans" cxnId="{BA4BCD76-FE03-471C-84DA-A5EA39BB2422}">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22356B0-EF0B-4698-9AF8-85137A51D3EF}">
      <dgm:prSet phldrT="[文本]" custT="1"/>
      <dgm:spPr>
        <a:solidFill>
          <a:schemeClr val="accent5">
            <a:lumMod val="20000"/>
            <a:lumOff val="80000"/>
          </a:schemeClr>
        </a:solidFill>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正确的</a:t>
          </a:r>
          <a:r>
            <a:rPr lang="en-US" altLang="zh-CN" sz="1800" dirty="0">
              <a:solidFill>
                <a:schemeClr val="tx2"/>
              </a:solidFill>
              <a:latin typeface="微软雅黑" panose="020B0503020204020204" pitchFamily="34" charset="-122"/>
              <a:ea typeface="微软雅黑" panose="020B0503020204020204" pitchFamily="34" charset="-122"/>
            </a:rPr>
            <a:t>TCP</a:t>
          </a:r>
          <a:r>
            <a:rPr lang="zh-CN" altLang="en-US" sz="1800" dirty="0">
              <a:solidFill>
                <a:schemeClr val="tx2"/>
              </a:solidFill>
              <a:latin typeface="微软雅黑" panose="020B0503020204020204" pitchFamily="34" charset="-122"/>
              <a:ea typeface="微软雅黑" panose="020B0503020204020204" pitchFamily="34" charset="-122"/>
            </a:rPr>
            <a:t>报头</a:t>
          </a:r>
        </a:p>
      </dgm:t>
    </dgm:pt>
    <dgm:pt modelId="{0CB98BE6-00AA-493D-9443-20AC8F5DA8C9}" type="par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1802C02-C381-43CD-AE82-D0CA9B21C978}" type="sibTrans" cxnId="{350AABDD-8441-4B46-A18B-4C09B5E1831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F90D7BB-41DC-437B-AAA0-D4DCF6C0529E}" type="pres">
      <dgm:prSet presAssocID="{A61D8064-9F12-4044-B922-73FE1A3B274B}" presName="Name0" presStyleCnt="0">
        <dgm:presLayoutVars>
          <dgm:chPref val="1"/>
          <dgm:dir/>
          <dgm:animOne val="branch"/>
          <dgm:animLvl val="lvl"/>
          <dgm:resizeHandles/>
        </dgm:presLayoutVars>
      </dgm:prSet>
      <dgm:spPr/>
    </dgm:pt>
    <dgm:pt modelId="{E39B49EB-10F4-4774-862A-5497984FE738}" type="pres">
      <dgm:prSet presAssocID="{CC390268-DE6A-4019-9522-4A3497BC22C3}" presName="vertOne" presStyleCnt="0"/>
      <dgm:spPr/>
    </dgm:pt>
    <dgm:pt modelId="{A29FBB55-C2B8-4B6F-8130-B897C83894CE}" type="pres">
      <dgm:prSet presAssocID="{CC390268-DE6A-4019-9522-4A3497BC22C3}" presName="txOne" presStyleLbl="node0" presStyleIdx="0" presStyleCnt="4" custScaleX="169347" custLinFactNeighborX="9524">
        <dgm:presLayoutVars>
          <dgm:chPref val="3"/>
        </dgm:presLayoutVars>
      </dgm:prSet>
      <dgm:spPr/>
    </dgm:pt>
    <dgm:pt modelId="{5823CCF6-AEB2-4DF3-83F4-7FA107A0C6C9}" type="pres">
      <dgm:prSet presAssocID="{CC390268-DE6A-4019-9522-4A3497BC22C3}" presName="horzOne" presStyleCnt="0"/>
      <dgm:spPr/>
    </dgm:pt>
    <dgm:pt modelId="{85E7A489-849C-42B4-B6D4-ADB81EB05CD0}" type="pres">
      <dgm:prSet presAssocID="{555D282E-4DEB-4201-9BD8-C31AACFB981C}" presName="sibSpaceOne" presStyleCnt="0"/>
      <dgm:spPr/>
    </dgm:pt>
    <dgm:pt modelId="{A1F5A01F-FE12-4C15-9BB4-95986B46539C}" type="pres">
      <dgm:prSet presAssocID="{E8FEC17B-8D3B-4B6B-B024-F86A3CD17EA3}" presName="vertOne" presStyleCnt="0"/>
      <dgm:spPr/>
    </dgm:pt>
    <dgm:pt modelId="{549B8762-FC81-4FEF-8D23-C1253C7AE5E1}" type="pres">
      <dgm:prSet presAssocID="{E8FEC17B-8D3B-4B6B-B024-F86A3CD17EA3}" presName="txOne" presStyleLbl="node0" presStyleIdx="1" presStyleCnt="4" custScaleX="156530" custLinFactNeighborX="-3358">
        <dgm:presLayoutVars>
          <dgm:chPref val="3"/>
        </dgm:presLayoutVars>
      </dgm:prSet>
      <dgm:spPr/>
    </dgm:pt>
    <dgm:pt modelId="{839CCFBB-48EC-4777-B300-B25D507199BF}" type="pres">
      <dgm:prSet presAssocID="{E8FEC17B-8D3B-4B6B-B024-F86A3CD17EA3}" presName="horzOne" presStyleCnt="0"/>
      <dgm:spPr/>
    </dgm:pt>
    <dgm:pt modelId="{AB9426B0-2483-4C41-A49C-5B4CB6C76B39}" type="pres">
      <dgm:prSet presAssocID="{9C09EFA4-D799-4D2D-A28D-405EE2E75A4A}" presName="sibSpaceOne" presStyleCnt="0"/>
      <dgm:spPr/>
    </dgm:pt>
    <dgm:pt modelId="{0BA5F8A9-C890-4BC8-981E-C35C7C04AC3C}" type="pres">
      <dgm:prSet presAssocID="{D22356B0-EF0B-4698-9AF8-85137A51D3EF}" presName="vertOne" presStyleCnt="0"/>
      <dgm:spPr/>
    </dgm:pt>
    <dgm:pt modelId="{44884382-4B62-40E9-B2F1-7A4553EFF091}" type="pres">
      <dgm:prSet presAssocID="{D22356B0-EF0B-4698-9AF8-85137A51D3EF}" presName="txOne" presStyleLbl="node0" presStyleIdx="2" presStyleCnt="4" custScaleX="203852" custLinFactNeighborX="-16739">
        <dgm:presLayoutVars>
          <dgm:chPref val="3"/>
        </dgm:presLayoutVars>
      </dgm:prSet>
      <dgm:spPr/>
    </dgm:pt>
    <dgm:pt modelId="{D1D8F80A-AF7E-4248-B31E-D039B3BEB86C}" type="pres">
      <dgm:prSet presAssocID="{D22356B0-EF0B-4698-9AF8-85137A51D3EF}" presName="horzOne" presStyleCnt="0"/>
      <dgm:spPr/>
    </dgm:pt>
    <dgm:pt modelId="{0979D383-2D24-467F-A21D-609EF4B354F3}" type="pres">
      <dgm:prSet presAssocID="{71802C02-C381-43CD-AE82-D0CA9B21C978}" presName="sibSpaceOne" presStyleCnt="0"/>
      <dgm:spPr/>
    </dgm:pt>
    <dgm:pt modelId="{1430336A-B4BC-4598-B32A-4E30889E65AD}" type="pres">
      <dgm:prSet presAssocID="{D73C7E91-09D9-4490-8462-502C736BD6B1}" presName="vertOne" presStyleCnt="0"/>
      <dgm:spPr/>
    </dgm:pt>
    <dgm:pt modelId="{C8EC563D-8A3E-41DF-97A2-788A48E63DFC}" type="pres">
      <dgm:prSet presAssocID="{D73C7E91-09D9-4490-8462-502C736BD6B1}" presName="txOne" presStyleLbl="node0" presStyleIdx="3" presStyleCnt="4" custScaleX="235989" custLinFactNeighborX="-28991">
        <dgm:presLayoutVars>
          <dgm:chPref val="3"/>
        </dgm:presLayoutVars>
      </dgm:prSet>
      <dgm:spPr/>
    </dgm:pt>
    <dgm:pt modelId="{CDBA68FA-5B09-405A-9F6B-C866E330BB9D}" type="pres">
      <dgm:prSet presAssocID="{D73C7E91-09D9-4490-8462-502C736BD6B1}" presName="horzOne" presStyleCnt="0"/>
      <dgm:spPr/>
    </dgm:pt>
  </dgm:ptLst>
  <dgm:cxnLst>
    <dgm:cxn modelId="{1D6D0901-4725-40F7-B50D-9F6A03AF2BCC}" type="presOf" srcId="{CC390268-DE6A-4019-9522-4A3497BC22C3}" destId="{A29FBB55-C2B8-4B6F-8130-B897C83894CE}" srcOrd="0" destOrd="0" presId="urn:microsoft.com/office/officeart/2005/8/layout/hierarchy4"/>
    <dgm:cxn modelId="{6258A229-46DA-4BAE-A4C5-C5BE83E3BF49}" type="presOf" srcId="{D73C7E91-09D9-4490-8462-502C736BD6B1}" destId="{C8EC563D-8A3E-41DF-97A2-788A48E63DFC}" srcOrd="0" destOrd="0" presId="urn:microsoft.com/office/officeart/2005/8/layout/hierarchy4"/>
    <dgm:cxn modelId="{72F04A4A-71C2-4DB0-A99A-FC90F7BC6506}" srcId="{A61D8064-9F12-4044-B922-73FE1A3B274B}" destId="{CC390268-DE6A-4019-9522-4A3497BC22C3}" srcOrd="0" destOrd="0" parTransId="{EDE6E5F0-77CE-4F10-A6C1-F7E7FE775111}" sibTransId="{555D282E-4DEB-4201-9BD8-C31AACFB981C}"/>
    <dgm:cxn modelId="{3386F64D-DFF1-4FEF-9319-9A22259F6288}" srcId="{A61D8064-9F12-4044-B922-73FE1A3B274B}" destId="{D73C7E91-09D9-4490-8462-502C736BD6B1}" srcOrd="3" destOrd="0" parTransId="{CE5C5133-0E53-4500-B15E-CB03D3ED5230}" sibTransId="{0C937A85-483A-499C-9D9A-D572A17BF097}"/>
    <dgm:cxn modelId="{079D1F53-82DF-4795-AE6F-1EE14AE2AE11}" type="presOf" srcId="{E8FEC17B-8D3B-4B6B-B024-F86A3CD17EA3}" destId="{549B8762-FC81-4FEF-8D23-C1253C7AE5E1}" srcOrd="0" destOrd="0" presId="urn:microsoft.com/office/officeart/2005/8/layout/hierarchy4"/>
    <dgm:cxn modelId="{BA4BCD76-FE03-471C-84DA-A5EA39BB2422}" srcId="{A61D8064-9F12-4044-B922-73FE1A3B274B}" destId="{E8FEC17B-8D3B-4B6B-B024-F86A3CD17EA3}" srcOrd="1" destOrd="0" parTransId="{6E8FEA2B-DB9E-4E18-8432-A138D4953D1B}" sibTransId="{9C09EFA4-D799-4D2D-A28D-405EE2E75A4A}"/>
    <dgm:cxn modelId="{EE45A59F-9CCC-4D85-9B6D-3DA32DDD8FB3}" type="presOf" srcId="{A61D8064-9F12-4044-B922-73FE1A3B274B}" destId="{DF90D7BB-41DC-437B-AAA0-D4DCF6C0529E}" srcOrd="0" destOrd="0" presId="urn:microsoft.com/office/officeart/2005/8/layout/hierarchy4"/>
    <dgm:cxn modelId="{7431B4B5-B2B8-46CC-BE4E-CF3913EB5D54}" type="presOf" srcId="{D22356B0-EF0B-4698-9AF8-85137A51D3EF}" destId="{44884382-4B62-40E9-B2F1-7A4553EFF091}" srcOrd="0" destOrd="0" presId="urn:microsoft.com/office/officeart/2005/8/layout/hierarchy4"/>
    <dgm:cxn modelId="{350AABDD-8441-4B46-A18B-4C09B5E18315}" srcId="{A61D8064-9F12-4044-B922-73FE1A3B274B}" destId="{D22356B0-EF0B-4698-9AF8-85137A51D3EF}" srcOrd="2" destOrd="0" parTransId="{0CB98BE6-00AA-493D-9443-20AC8F5DA8C9}" sibTransId="{71802C02-C381-43CD-AE82-D0CA9B21C978}"/>
    <dgm:cxn modelId="{835BE12C-2F43-43A0-A109-483D2BB5024C}" type="presParOf" srcId="{DF90D7BB-41DC-437B-AAA0-D4DCF6C0529E}" destId="{E39B49EB-10F4-4774-862A-5497984FE738}" srcOrd="0" destOrd="0" presId="urn:microsoft.com/office/officeart/2005/8/layout/hierarchy4"/>
    <dgm:cxn modelId="{9EC5E9F8-10BB-4E4F-8184-AC89357608B7}" type="presParOf" srcId="{E39B49EB-10F4-4774-862A-5497984FE738}" destId="{A29FBB55-C2B8-4B6F-8130-B897C83894CE}" srcOrd="0" destOrd="0" presId="urn:microsoft.com/office/officeart/2005/8/layout/hierarchy4"/>
    <dgm:cxn modelId="{08023D3A-C061-48D4-93CA-020AEBB0CD8C}" type="presParOf" srcId="{E39B49EB-10F4-4774-862A-5497984FE738}" destId="{5823CCF6-AEB2-4DF3-83F4-7FA107A0C6C9}" srcOrd="1" destOrd="0" presId="urn:microsoft.com/office/officeart/2005/8/layout/hierarchy4"/>
    <dgm:cxn modelId="{598BE68A-9452-44EB-8D0C-22335A8581D2}" type="presParOf" srcId="{DF90D7BB-41DC-437B-AAA0-D4DCF6C0529E}" destId="{85E7A489-849C-42B4-B6D4-ADB81EB05CD0}" srcOrd="1" destOrd="0" presId="urn:microsoft.com/office/officeart/2005/8/layout/hierarchy4"/>
    <dgm:cxn modelId="{316410FC-D892-4BFD-A72C-87B9D7F3AD4D}" type="presParOf" srcId="{DF90D7BB-41DC-437B-AAA0-D4DCF6C0529E}" destId="{A1F5A01F-FE12-4C15-9BB4-95986B46539C}" srcOrd="2" destOrd="0" presId="urn:microsoft.com/office/officeart/2005/8/layout/hierarchy4"/>
    <dgm:cxn modelId="{1FEA2E79-7591-4D69-B9EC-1C3D6E0C5E67}" type="presParOf" srcId="{A1F5A01F-FE12-4C15-9BB4-95986B46539C}" destId="{549B8762-FC81-4FEF-8D23-C1253C7AE5E1}" srcOrd="0" destOrd="0" presId="urn:microsoft.com/office/officeart/2005/8/layout/hierarchy4"/>
    <dgm:cxn modelId="{75B0A28C-FBF7-4EB3-A31C-876297B54010}" type="presParOf" srcId="{A1F5A01F-FE12-4C15-9BB4-95986B46539C}" destId="{839CCFBB-48EC-4777-B300-B25D507199BF}" srcOrd="1" destOrd="0" presId="urn:microsoft.com/office/officeart/2005/8/layout/hierarchy4"/>
    <dgm:cxn modelId="{84B2B0CB-E1F7-4FD8-B70E-2FAF23415691}" type="presParOf" srcId="{DF90D7BB-41DC-437B-AAA0-D4DCF6C0529E}" destId="{AB9426B0-2483-4C41-A49C-5B4CB6C76B39}" srcOrd="3" destOrd="0" presId="urn:microsoft.com/office/officeart/2005/8/layout/hierarchy4"/>
    <dgm:cxn modelId="{BCCDE652-CFDD-4BF9-8CC7-9D515AC3CCA3}" type="presParOf" srcId="{DF90D7BB-41DC-437B-AAA0-D4DCF6C0529E}" destId="{0BA5F8A9-C890-4BC8-981E-C35C7C04AC3C}" srcOrd="4" destOrd="0" presId="urn:microsoft.com/office/officeart/2005/8/layout/hierarchy4"/>
    <dgm:cxn modelId="{17E2E09A-12F2-4EB5-862F-EF7B03FC21A5}" type="presParOf" srcId="{0BA5F8A9-C890-4BC8-981E-C35C7C04AC3C}" destId="{44884382-4B62-40E9-B2F1-7A4553EFF091}" srcOrd="0" destOrd="0" presId="urn:microsoft.com/office/officeart/2005/8/layout/hierarchy4"/>
    <dgm:cxn modelId="{FECBEF68-8883-4D7A-8A37-A6EF8327CCAD}" type="presParOf" srcId="{0BA5F8A9-C890-4BC8-981E-C35C7C04AC3C}" destId="{D1D8F80A-AF7E-4248-B31E-D039B3BEB86C}" srcOrd="1" destOrd="0" presId="urn:microsoft.com/office/officeart/2005/8/layout/hierarchy4"/>
    <dgm:cxn modelId="{245CF606-1534-4564-88C8-127A4356029F}" type="presParOf" srcId="{DF90D7BB-41DC-437B-AAA0-D4DCF6C0529E}" destId="{0979D383-2D24-467F-A21D-609EF4B354F3}" srcOrd="5" destOrd="0" presId="urn:microsoft.com/office/officeart/2005/8/layout/hierarchy4"/>
    <dgm:cxn modelId="{7D7C36CE-719C-4A6C-B97A-20FD01174273}" type="presParOf" srcId="{DF90D7BB-41DC-437B-AAA0-D4DCF6C0529E}" destId="{1430336A-B4BC-4598-B32A-4E30889E65AD}" srcOrd="6" destOrd="0" presId="urn:microsoft.com/office/officeart/2005/8/layout/hierarchy4"/>
    <dgm:cxn modelId="{58D4138E-2D2A-4103-81C2-DC477FDBE3A7}" type="presParOf" srcId="{1430336A-B4BC-4598-B32A-4E30889E65AD}" destId="{C8EC563D-8A3E-41DF-97A2-788A48E63DFC}" srcOrd="0" destOrd="0" presId="urn:microsoft.com/office/officeart/2005/8/layout/hierarchy4"/>
    <dgm:cxn modelId="{113B7FF0-5966-4EEC-AB11-F6F38EC3541E}" type="presParOf" srcId="{1430336A-B4BC-4598-B32A-4E30889E65AD}" destId="{CDBA68FA-5B09-405A-9F6B-C866E330BB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50332-7E6F-4DFC-85B2-AD872489B202}"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9E05E589-1F31-490F-BFE5-2DC8B50F41A3}">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应用层</a:t>
          </a:r>
        </a:p>
      </dgm:t>
    </dgm:pt>
    <dgm:pt modelId="{AEF85430-3726-4CDE-9F67-98C71B4E2309}" type="parTrans" cxnId="{AFC1FBBD-5991-4575-8479-E69BC117C248}">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9858C15-0BB2-484F-9CF1-A9E2E50916D4}" type="sibTrans" cxnId="{AFC1FBBD-5991-4575-8479-E69BC117C248}">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EACB818-D12D-4D64-B477-AC80C2AB897B}">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传输层</a:t>
          </a:r>
        </a:p>
      </dgm:t>
    </dgm:pt>
    <dgm:pt modelId="{595ACF70-12B3-4B3E-B386-7B09339906A1}" type="parTrans" cxnId="{9106CB11-5E85-4CCA-B490-15D8C81EAB54}">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07DECEB5-6003-4548-A317-49799063D5BC}" type="sibTrans" cxnId="{9106CB11-5E85-4CCA-B490-15D8C81EAB54}">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72DB7CB-8576-4441-8AD8-A28EA4B28B03}">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网络层</a:t>
          </a:r>
        </a:p>
      </dgm:t>
    </dgm:pt>
    <dgm:pt modelId="{9EBF6684-905A-4A32-852D-3AA1944AF36F}" type="parTrans" cxnId="{0EE6BBEB-4B9C-4665-9572-0B30E3F754A3}">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7DC47C3F-0FDD-4263-AFA1-1331933D4211}" type="sibTrans" cxnId="{0EE6BBEB-4B9C-4665-9572-0B30E3F754A3}">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F889FCD-7EC2-4992-8912-AE52E0F76130}">
      <dgm:prSet phldrT="[文本]" custT="1"/>
      <dgm:spPr/>
      <dgm:t>
        <a:bodyPr/>
        <a:lstStyle/>
        <a:p>
          <a:r>
            <a:rPr lang="en-US" altLang="zh-CN" sz="1800" b="0" dirty="0">
              <a:solidFill>
                <a:schemeClr val="tx2"/>
              </a:solidFill>
              <a:latin typeface="微软雅黑" panose="020B0503020204020204" pitchFamily="34" charset="-122"/>
              <a:ea typeface="微软雅黑" panose="020B0503020204020204" pitchFamily="34" charset="-122"/>
            </a:rPr>
            <a:t>DNS</a:t>
          </a:r>
          <a:r>
            <a:rPr lang="zh-CN" altLang="en-US" sz="1800" b="0" dirty="0">
              <a:solidFill>
                <a:schemeClr val="tx2"/>
              </a:solidFill>
              <a:latin typeface="微软雅黑" panose="020B0503020204020204" pitchFamily="34" charset="-122"/>
              <a:ea typeface="微软雅黑" panose="020B0503020204020204" pitchFamily="34" charset="-122"/>
            </a:rPr>
            <a:t>欺骗，</a:t>
          </a:r>
          <a:r>
            <a:rPr lang="en-US" altLang="zh-CN" sz="1800" b="0" dirty="0">
              <a:solidFill>
                <a:schemeClr val="tx2"/>
              </a:solidFill>
              <a:latin typeface="微软雅黑" panose="020B0503020204020204" pitchFamily="34" charset="-122"/>
              <a:ea typeface="微软雅黑" panose="020B0503020204020204" pitchFamily="34" charset="-122"/>
            </a:rPr>
            <a:t>XSS</a:t>
          </a:r>
          <a:r>
            <a:rPr lang="zh-CN" altLang="en-US" sz="1800" b="0" dirty="0">
              <a:solidFill>
                <a:schemeClr val="tx2"/>
              </a:solidFill>
              <a:latin typeface="微软雅黑" panose="020B0503020204020204" pitchFamily="34" charset="-122"/>
              <a:ea typeface="微软雅黑" panose="020B0503020204020204" pitchFamily="34" charset="-122"/>
            </a:rPr>
            <a:t>，邮件炸弹</a:t>
          </a:r>
          <a:r>
            <a:rPr lang="en-US" altLang="zh-CN" sz="1800" b="0" dirty="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3A325BC0-D100-46FC-92BA-DA21A6A5AE5D}" type="parTrans" cxnId="{44E45AEA-5A6E-4B59-A759-053B290CD420}">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69146995-4352-4C97-85CF-69C0A2179D8C}" type="sibTrans" cxnId="{44E45AEA-5A6E-4B59-A759-053B290CD420}">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C58F3FCD-B797-45D2-8530-95FC4C8C786F}">
      <dgm:prSet phldrT="[文本]" custT="1"/>
      <dgm:spPr/>
      <dgm:t>
        <a:bodyPr/>
        <a:lstStyle/>
        <a:p>
          <a:r>
            <a:rPr lang="en-US" altLang="zh-CN" sz="1800" dirty="0">
              <a:solidFill>
                <a:schemeClr val="tx2"/>
              </a:solidFill>
              <a:latin typeface="微软雅黑" panose="020B0503020204020204" pitchFamily="34" charset="-122"/>
              <a:ea typeface="微软雅黑" panose="020B0503020204020204" pitchFamily="34" charset="-122"/>
            </a:rPr>
            <a:t>SYN Flood</a:t>
          </a:r>
          <a:r>
            <a:rPr lang="zh-CN" altLang="en-US" sz="1800" dirty="0">
              <a:solidFill>
                <a:schemeClr val="tx2"/>
              </a:solidFill>
              <a:latin typeface="微软雅黑" panose="020B0503020204020204" pitchFamily="34" charset="-122"/>
              <a:ea typeface="微软雅黑" panose="020B0503020204020204" pitchFamily="34" charset="-122"/>
            </a:rPr>
            <a:t>攻击，会话挟持，</a:t>
          </a:r>
          <a:r>
            <a:rPr lang="en-US" altLang="zh-CN" sz="1800" dirty="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CDEC1F22-1F12-429D-8AF2-C90AF98E051D}" type="parTrans" cxnId="{1945B394-3336-4E5C-80BA-EEA5443F1CFF}">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F2ABB11-F87A-4A90-A13A-240C239050D6}" type="sibTrans" cxnId="{1945B394-3336-4E5C-80BA-EEA5443F1CFF}">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FCE403A0-499E-4F86-A5FA-C3746AB845E4}">
      <dgm:prSet phldrT="[文本]" custT="1"/>
      <dgm:spPr/>
      <dgm:t>
        <a:bodyPr/>
        <a:lstStyle/>
        <a:p>
          <a:r>
            <a:rPr lang="zh-CN" altLang="en-US" sz="2000" dirty="0">
              <a:solidFill>
                <a:schemeClr val="tx2"/>
              </a:solidFill>
              <a:latin typeface="微软雅黑" panose="020B0503020204020204" pitchFamily="34" charset="-122"/>
              <a:ea typeface="微软雅黑" panose="020B0503020204020204" pitchFamily="34" charset="-122"/>
            </a:rPr>
            <a:t>网络接口层</a:t>
          </a:r>
        </a:p>
      </dgm:t>
    </dgm:pt>
    <dgm:pt modelId="{A322E0CA-57FC-498A-B306-3A7E41518DED}" type="parTrans" cxnId="{E8DF0C75-C894-47AD-BBD0-7D67E078F7AA}">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57294876-DC78-4129-BB56-D43AD9E04B28}" type="sibTrans" cxnId="{E8DF0C75-C894-47AD-BBD0-7D67E078F7AA}">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EBC21745-C0A2-4DF8-8322-279052492DC2}">
      <dgm:prSet phldrT="[文本]" custT="1"/>
      <dgm:spPr/>
      <dgm:t>
        <a:bodyPr/>
        <a:lstStyle/>
        <a:p>
          <a:r>
            <a:rPr lang="en-US" altLang="zh-CN" sz="1800" b="0" dirty="0">
              <a:solidFill>
                <a:schemeClr val="tx2"/>
              </a:solidFill>
              <a:latin typeface="微软雅黑" panose="020B0503020204020204" pitchFamily="34" charset="-122"/>
              <a:ea typeface="微软雅黑" panose="020B0503020204020204" pitchFamily="34" charset="-122"/>
            </a:rPr>
            <a:t>ICMP</a:t>
          </a:r>
          <a:r>
            <a:rPr lang="zh-CN" altLang="en-US" sz="1800" b="0" dirty="0">
              <a:solidFill>
                <a:schemeClr val="tx2"/>
              </a:solidFill>
              <a:latin typeface="微软雅黑" panose="020B0503020204020204" pitchFamily="34" charset="-122"/>
              <a:ea typeface="微软雅黑" panose="020B0503020204020204" pitchFamily="34" charset="-122"/>
            </a:rPr>
            <a:t>重定向攻击，</a:t>
          </a:r>
          <a:r>
            <a:rPr lang="en-US" altLang="zh-CN" sz="1800" b="0" dirty="0">
              <a:solidFill>
                <a:schemeClr val="tx2"/>
              </a:solidFill>
              <a:latin typeface="微软雅黑" panose="020B0503020204020204" pitchFamily="34" charset="-122"/>
              <a:ea typeface="微软雅黑" panose="020B0503020204020204" pitchFamily="34" charset="-122"/>
            </a:rPr>
            <a:t>IP</a:t>
          </a:r>
          <a:r>
            <a:rPr lang="zh-CN" altLang="en-US" sz="1800" b="0" dirty="0">
              <a:solidFill>
                <a:schemeClr val="tx2"/>
              </a:solidFill>
              <a:latin typeface="微软雅黑" panose="020B0503020204020204" pitchFamily="34" charset="-122"/>
              <a:ea typeface="微软雅黑" panose="020B0503020204020204" pitchFamily="34" charset="-122"/>
            </a:rPr>
            <a:t>分片攻击，</a:t>
          </a:r>
          <a:r>
            <a:rPr lang="en-US" altLang="zh-CN" sz="1800" b="0" dirty="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EE64F64-749D-439F-8A19-0741B885A574}" type="parTrans" cxnId="{128F3136-5FE0-4A50-ADBE-85FA78A92DD9}">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609657F6-2CD6-4CBB-AE95-D1381A4FE8E8}" type="sibTrans" cxnId="{128F3136-5FE0-4A50-ADBE-85FA78A92DD9}">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40C81425-2ED0-4FBE-89E1-2C706722E4DE}">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嗅探，</a:t>
          </a:r>
          <a:r>
            <a:rPr lang="en-US" altLang="zh-CN" sz="1800" dirty="0">
              <a:solidFill>
                <a:schemeClr val="tx2"/>
              </a:solidFill>
              <a:latin typeface="微软雅黑" panose="020B0503020204020204" pitchFamily="34" charset="-122"/>
              <a:ea typeface="微软雅黑" panose="020B0503020204020204" pitchFamily="34" charset="-122"/>
            </a:rPr>
            <a:t>ARP</a:t>
          </a:r>
          <a:r>
            <a:rPr lang="zh-CN" altLang="en-US" sz="1800" dirty="0">
              <a:solidFill>
                <a:schemeClr val="tx2"/>
              </a:solidFill>
              <a:latin typeface="微软雅黑" panose="020B0503020204020204" pitchFamily="34" charset="-122"/>
              <a:ea typeface="微软雅黑" panose="020B0503020204020204" pitchFamily="34" charset="-122"/>
            </a:rPr>
            <a:t>欺骗，交换机毒化，</a:t>
          </a:r>
          <a:r>
            <a:rPr lang="en-US" altLang="zh-CN" sz="1800" dirty="0">
              <a:solidFill>
                <a:schemeClr val="tx2"/>
              </a:solidFill>
              <a:latin typeface="微软雅黑" panose="020B0503020204020204" pitchFamily="34" charset="-122"/>
              <a:ea typeface="微软雅黑" panose="020B0503020204020204" pitchFamily="34" charset="-122"/>
            </a:rPr>
            <a:t>……</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7D9CB18-A953-47EC-9D2E-D543C75B7F73}" type="parTrans" cxnId="{D431E2FC-106D-4677-ADE7-6C3809C22475}">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2D35F552-F1A7-4BFD-A8AF-E71AF411B26E}" type="sibTrans" cxnId="{D431E2FC-106D-4677-ADE7-6C3809C22475}">
      <dgm:prSet/>
      <dgm:spPr/>
      <dgm:t>
        <a:bodyPr/>
        <a:lstStyle/>
        <a:p>
          <a:endParaRPr lang="zh-CN" altLang="en-US" sz="2800">
            <a:solidFill>
              <a:schemeClr val="tx2"/>
            </a:solidFill>
            <a:latin typeface="微软雅黑" panose="020B0503020204020204" pitchFamily="34" charset="-122"/>
            <a:ea typeface="微软雅黑" panose="020B0503020204020204" pitchFamily="34" charset="-122"/>
          </a:endParaRPr>
        </a:p>
      </dgm:t>
    </dgm:pt>
    <dgm:pt modelId="{A75378A0-A0AC-4527-96A4-89F1250098ED}" type="pres">
      <dgm:prSet presAssocID="{65C50332-7E6F-4DFC-85B2-AD872489B202}" presName="linear" presStyleCnt="0">
        <dgm:presLayoutVars>
          <dgm:dir/>
          <dgm:animLvl val="lvl"/>
          <dgm:resizeHandles val="exact"/>
        </dgm:presLayoutVars>
      </dgm:prSet>
      <dgm:spPr/>
    </dgm:pt>
    <dgm:pt modelId="{D765A4CB-BB47-4E05-80F4-755A3717B841}" type="pres">
      <dgm:prSet presAssocID="{9E05E589-1F31-490F-BFE5-2DC8B50F41A3}" presName="parentLin" presStyleCnt="0"/>
      <dgm:spPr/>
    </dgm:pt>
    <dgm:pt modelId="{3AB00624-878E-4818-A5D2-DC5300E6633C}" type="pres">
      <dgm:prSet presAssocID="{9E05E589-1F31-490F-BFE5-2DC8B50F41A3}" presName="parentLeftMargin" presStyleLbl="node1" presStyleIdx="0" presStyleCnt="4"/>
      <dgm:spPr/>
    </dgm:pt>
    <dgm:pt modelId="{E0041F3F-F8CA-45AE-B0CD-FA7333CDA62E}" type="pres">
      <dgm:prSet presAssocID="{9E05E589-1F31-490F-BFE5-2DC8B50F41A3}" presName="parentText" presStyleLbl="node1" presStyleIdx="0" presStyleCnt="4" custScaleX="56415" custScaleY="263164">
        <dgm:presLayoutVars>
          <dgm:chMax val="0"/>
          <dgm:bulletEnabled val="1"/>
        </dgm:presLayoutVars>
      </dgm:prSet>
      <dgm:spPr/>
    </dgm:pt>
    <dgm:pt modelId="{C5C92D8B-02D5-4F47-9903-DA41E0B899A9}" type="pres">
      <dgm:prSet presAssocID="{9E05E589-1F31-490F-BFE5-2DC8B50F41A3}" presName="negativeSpace" presStyleCnt="0"/>
      <dgm:spPr/>
    </dgm:pt>
    <dgm:pt modelId="{BB4AAFEF-2AEE-48A1-8BA1-9BDF90208612}" type="pres">
      <dgm:prSet presAssocID="{9E05E589-1F31-490F-BFE5-2DC8B50F41A3}" presName="childText" presStyleLbl="conFgAcc1" presStyleIdx="0" presStyleCnt="4">
        <dgm:presLayoutVars>
          <dgm:bulletEnabled val="1"/>
        </dgm:presLayoutVars>
      </dgm:prSet>
      <dgm:spPr/>
    </dgm:pt>
    <dgm:pt modelId="{7E117D1E-4905-4623-AB85-F277AA563108}" type="pres">
      <dgm:prSet presAssocID="{29858C15-0BB2-484F-9CF1-A9E2E50916D4}" presName="spaceBetweenRectangles" presStyleCnt="0"/>
      <dgm:spPr/>
    </dgm:pt>
    <dgm:pt modelId="{9BA47C89-2993-451A-A8BE-C7FB2F41BB1F}" type="pres">
      <dgm:prSet presAssocID="{2EACB818-D12D-4D64-B477-AC80C2AB897B}" presName="parentLin" presStyleCnt="0"/>
      <dgm:spPr/>
    </dgm:pt>
    <dgm:pt modelId="{7C68603F-ECE5-431A-9B75-808ECB232914}" type="pres">
      <dgm:prSet presAssocID="{2EACB818-D12D-4D64-B477-AC80C2AB897B}" presName="parentLeftMargin" presStyleLbl="node1" presStyleIdx="0" presStyleCnt="4"/>
      <dgm:spPr/>
    </dgm:pt>
    <dgm:pt modelId="{F0D9AB7E-9473-4487-9C2B-EB72C7EB4805}" type="pres">
      <dgm:prSet presAssocID="{2EACB818-D12D-4D64-B477-AC80C2AB897B}" presName="parentText" presStyleLbl="node1" presStyleIdx="1" presStyleCnt="4" custScaleX="56415" custScaleY="263164">
        <dgm:presLayoutVars>
          <dgm:chMax val="0"/>
          <dgm:bulletEnabled val="1"/>
        </dgm:presLayoutVars>
      </dgm:prSet>
      <dgm:spPr/>
    </dgm:pt>
    <dgm:pt modelId="{F2912F2B-4205-495A-B2C7-EC7C012EE9A5}" type="pres">
      <dgm:prSet presAssocID="{2EACB818-D12D-4D64-B477-AC80C2AB897B}" presName="negativeSpace" presStyleCnt="0"/>
      <dgm:spPr/>
    </dgm:pt>
    <dgm:pt modelId="{C4017783-B250-4C86-A295-7C7CA58C687C}" type="pres">
      <dgm:prSet presAssocID="{2EACB818-D12D-4D64-B477-AC80C2AB897B}" presName="childText" presStyleLbl="conFgAcc1" presStyleIdx="1" presStyleCnt="4">
        <dgm:presLayoutVars>
          <dgm:bulletEnabled val="1"/>
        </dgm:presLayoutVars>
      </dgm:prSet>
      <dgm:spPr/>
    </dgm:pt>
    <dgm:pt modelId="{29616AFD-A4D4-429A-8515-3979937E61D9}" type="pres">
      <dgm:prSet presAssocID="{07DECEB5-6003-4548-A317-49799063D5BC}" presName="spaceBetweenRectangles" presStyleCnt="0"/>
      <dgm:spPr/>
    </dgm:pt>
    <dgm:pt modelId="{E09F791C-93E5-4EB1-B685-64DBB12A9A37}" type="pres">
      <dgm:prSet presAssocID="{572DB7CB-8576-4441-8AD8-A28EA4B28B03}" presName="parentLin" presStyleCnt="0"/>
      <dgm:spPr/>
    </dgm:pt>
    <dgm:pt modelId="{9B8D48B9-B451-4F20-9F7D-11D2B762FD8C}" type="pres">
      <dgm:prSet presAssocID="{572DB7CB-8576-4441-8AD8-A28EA4B28B03}" presName="parentLeftMargin" presStyleLbl="node1" presStyleIdx="1" presStyleCnt="4"/>
      <dgm:spPr/>
    </dgm:pt>
    <dgm:pt modelId="{1E82B127-80A6-4B08-82ED-83ABBB8A5338}" type="pres">
      <dgm:prSet presAssocID="{572DB7CB-8576-4441-8AD8-A28EA4B28B03}" presName="parentText" presStyleLbl="node1" presStyleIdx="2" presStyleCnt="4" custScaleX="56415" custScaleY="263164">
        <dgm:presLayoutVars>
          <dgm:chMax val="0"/>
          <dgm:bulletEnabled val="1"/>
        </dgm:presLayoutVars>
      </dgm:prSet>
      <dgm:spPr/>
    </dgm:pt>
    <dgm:pt modelId="{81035FD1-1B31-4044-90F2-E547575EC9F6}" type="pres">
      <dgm:prSet presAssocID="{572DB7CB-8576-4441-8AD8-A28EA4B28B03}" presName="negativeSpace" presStyleCnt="0"/>
      <dgm:spPr/>
    </dgm:pt>
    <dgm:pt modelId="{9B6E6BD2-7506-4034-9121-413174E67351}" type="pres">
      <dgm:prSet presAssocID="{572DB7CB-8576-4441-8AD8-A28EA4B28B03}" presName="childText" presStyleLbl="conFgAcc1" presStyleIdx="2" presStyleCnt="4">
        <dgm:presLayoutVars>
          <dgm:bulletEnabled val="1"/>
        </dgm:presLayoutVars>
      </dgm:prSet>
      <dgm:spPr/>
    </dgm:pt>
    <dgm:pt modelId="{84B62289-8552-4947-8C8E-0A0B08E858E6}" type="pres">
      <dgm:prSet presAssocID="{7DC47C3F-0FDD-4263-AFA1-1331933D4211}" presName="spaceBetweenRectangles" presStyleCnt="0"/>
      <dgm:spPr/>
    </dgm:pt>
    <dgm:pt modelId="{477CBBF6-D82E-4001-8670-F2A3FFEE4744}" type="pres">
      <dgm:prSet presAssocID="{FCE403A0-499E-4F86-A5FA-C3746AB845E4}" presName="parentLin" presStyleCnt="0"/>
      <dgm:spPr/>
    </dgm:pt>
    <dgm:pt modelId="{627F3FD0-3F0B-401E-B03B-0E42A474DCDF}" type="pres">
      <dgm:prSet presAssocID="{FCE403A0-499E-4F86-A5FA-C3746AB845E4}" presName="parentLeftMargin" presStyleLbl="node1" presStyleIdx="2" presStyleCnt="4"/>
      <dgm:spPr/>
    </dgm:pt>
    <dgm:pt modelId="{07957357-6933-41AE-B282-B8EFED1FB421}" type="pres">
      <dgm:prSet presAssocID="{FCE403A0-499E-4F86-A5FA-C3746AB845E4}" presName="parentText" presStyleLbl="node1" presStyleIdx="3" presStyleCnt="4" custScaleX="56415" custScaleY="263164">
        <dgm:presLayoutVars>
          <dgm:chMax val="0"/>
          <dgm:bulletEnabled val="1"/>
        </dgm:presLayoutVars>
      </dgm:prSet>
      <dgm:spPr/>
    </dgm:pt>
    <dgm:pt modelId="{2B4E4B81-917C-4AE5-8F34-DE3D305B757B}" type="pres">
      <dgm:prSet presAssocID="{FCE403A0-499E-4F86-A5FA-C3746AB845E4}" presName="negativeSpace" presStyleCnt="0"/>
      <dgm:spPr/>
    </dgm:pt>
    <dgm:pt modelId="{78FE3786-89E3-4A40-A0B6-829D958F0CE6}" type="pres">
      <dgm:prSet presAssocID="{FCE403A0-499E-4F86-A5FA-C3746AB845E4}" presName="childText" presStyleLbl="conFgAcc1" presStyleIdx="3" presStyleCnt="4">
        <dgm:presLayoutVars>
          <dgm:bulletEnabled val="1"/>
        </dgm:presLayoutVars>
      </dgm:prSet>
      <dgm:spPr/>
    </dgm:pt>
  </dgm:ptLst>
  <dgm:cxnLst>
    <dgm:cxn modelId="{8BD5C40D-C2E1-4E1B-9FD6-DE774C825946}" type="presOf" srcId="{FCE403A0-499E-4F86-A5FA-C3746AB845E4}" destId="{627F3FD0-3F0B-401E-B03B-0E42A474DCDF}" srcOrd="0" destOrd="0" presId="urn:microsoft.com/office/officeart/2005/8/layout/list1"/>
    <dgm:cxn modelId="{2C65820E-C990-456B-97FA-74E5B39A38DC}" type="presOf" srcId="{572DB7CB-8576-4441-8AD8-A28EA4B28B03}" destId="{1E82B127-80A6-4B08-82ED-83ABBB8A5338}" srcOrd="1" destOrd="0" presId="urn:microsoft.com/office/officeart/2005/8/layout/list1"/>
    <dgm:cxn modelId="{9106CB11-5E85-4CCA-B490-15D8C81EAB54}" srcId="{65C50332-7E6F-4DFC-85B2-AD872489B202}" destId="{2EACB818-D12D-4D64-B477-AC80C2AB897B}" srcOrd="1" destOrd="0" parTransId="{595ACF70-12B3-4B3E-B386-7B09339906A1}" sibTransId="{07DECEB5-6003-4548-A317-49799063D5BC}"/>
    <dgm:cxn modelId="{128F3136-5FE0-4A50-ADBE-85FA78A92DD9}" srcId="{572DB7CB-8576-4441-8AD8-A28EA4B28B03}" destId="{EBC21745-C0A2-4DF8-8322-279052492DC2}" srcOrd="0" destOrd="0" parTransId="{FEE64F64-749D-439F-8A19-0741B885A574}" sibTransId="{609657F6-2CD6-4CBB-AE95-D1381A4FE8E8}"/>
    <dgm:cxn modelId="{A7677E3E-070E-45BD-A8F6-42E212BC904B}" type="presOf" srcId="{40C81425-2ED0-4FBE-89E1-2C706722E4DE}" destId="{78FE3786-89E3-4A40-A0B6-829D958F0CE6}" srcOrd="0" destOrd="0" presId="urn:microsoft.com/office/officeart/2005/8/layout/list1"/>
    <dgm:cxn modelId="{73967161-1C13-4F8F-AC69-206C32DB119C}" type="presOf" srcId="{572DB7CB-8576-4441-8AD8-A28EA4B28B03}" destId="{9B8D48B9-B451-4F20-9F7D-11D2B762FD8C}" srcOrd="0" destOrd="0" presId="urn:microsoft.com/office/officeart/2005/8/layout/list1"/>
    <dgm:cxn modelId="{2AE5AD71-5118-4810-AC1E-DD8B23E5B9F3}" type="presOf" srcId="{C58F3FCD-B797-45D2-8530-95FC4C8C786F}" destId="{C4017783-B250-4C86-A295-7C7CA58C687C}" srcOrd="0" destOrd="0" presId="urn:microsoft.com/office/officeart/2005/8/layout/list1"/>
    <dgm:cxn modelId="{E8DF0C75-C894-47AD-BBD0-7D67E078F7AA}" srcId="{65C50332-7E6F-4DFC-85B2-AD872489B202}" destId="{FCE403A0-499E-4F86-A5FA-C3746AB845E4}" srcOrd="3" destOrd="0" parTransId="{A322E0CA-57FC-498A-B306-3A7E41518DED}" sibTransId="{57294876-DC78-4129-BB56-D43AD9E04B28}"/>
    <dgm:cxn modelId="{A5C17075-A9E1-4227-A151-023365E1D5E1}" type="presOf" srcId="{EBC21745-C0A2-4DF8-8322-279052492DC2}" destId="{9B6E6BD2-7506-4034-9121-413174E67351}" srcOrd="0" destOrd="0" presId="urn:microsoft.com/office/officeart/2005/8/layout/list1"/>
    <dgm:cxn modelId="{1945B394-3336-4E5C-80BA-EEA5443F1CFF}" srcId="{2EACB818-D12D-4D64-B477-AC80C2AB897B}" destId="{C58F3FCD-B797-45D2-8530-95FC4C8C786F}" srcOrd="0" destOrd="0" parTransId="{CDEC1F22-1F12-429D-8AF2-C90AF98E051D}" sibTransId="{5F2ABB11-F87A-4A90-A13A-240C239050D6}"/>
    <dgm:cxn modelId="{13CB07B3-CE25-4D59-86B9-2E45A4410508}" type="presOf" srcId="{2F889FCD-7EC2-4992-8912-AE52E0F76130}" destId="{BB4AAFEF-2AEE-48A1-8BA1-9BDF90208612}" srcOrd="0" destOrd="0" presId="urn:microsoft.com/office/officeart/2005/8/layout/list1"/>
    <dgm:cxn modelId="{F749FBB6-1447-4446-992B-FA1413D5658A}" type="presOf" srcId="{65C50332-7E6F-4DFC-85B2-AD872489B202}" destId="{A75378A0-A0AC-4527-96A4-89F1250098ED}" srcOrd="0" destOrd="0" presId="urn:microsoft.com/office/officeart/2005/8/layout/list1"/>
    <dgm:cxn modelId="{44A2F9BD-6479-4B81-A757-BB695922DD0A}" type="presOf" srcId="{FCE403A0-499E-4F86-A5FA-C3746AB845E4}" destId="{07957357-6933-41AE-B282-B8EFED1FB421}" srcOrd="1" destOrd="0" presId="urn:microsoft.com/office/officeart/2005/8/layout/list1"/>
    <dgm:cxn modelId="{AFC1FBBD-5991-4575-8479-E69BC117C248}" srcId="{65C50332-7E6F-4DFC-85B2-AD872489B202}" destId="{9E05E589-1F31-490F-BFE5-2DC8B50F41A3}" srcOrd="0" destOrd="0" parTransId="{AEF85430-3726-4CDE-9F67-98C71B4E2309}" sibTransId="{29858C15-0BB2-484F-9CF1-A9E2E50916D4}"/>
    <dgm:cxn modelId="{7FDC41C7-6CCC-4291-B622-D6836657426A}" type="presOf" srcId="{2EACB818-D12D-4D64-B477-AC80C2AB897B}" destId="{7C68603F-ECE5-431A-9B75-808ECB232914}" srcOrd="0" destOrd="0" presId="urn:microsoft.com/office/officeart/2005/8/layout/list1"/>
    <dgm:cxn modelId="{44E45AEA-5A6E-4B59-A759-053B290CD420}" srcId="{9E05E589-1F31-490F-BFE5-2DC8B50F41A3}" destId="{2F889FCD-7EC2-4992-8912-AE52E0F76130}" srcOrd="0" destOrd="0" parTransId="{3A325BC0-D100-46FC-92BA-DA21A6A5AE5D}" sibTransId="{69146995-4352-4C97-85CF-69C0A2179D8C}"/>
    <dgm:cxn modelId="{0EE6BBEB-4B9C-4665-9572-0B30E3F754A3}" srcId="{65C50332-7E6F-4DFC-85B2-AD872489B202}" destId="{572DB7CB-8576-4441-8AD8-A28EA4B28B03}" srcOrd="2" destOrd="0" parTransId="{9EBF6684-905A-4A32-852D-3AA1944AF36F}" sibTransId="{7DC47C3F-0FDD-4263-AFA1-1331933D4211}"/>
    <dgm:cxn modelId="{6D95C4EB-3814-477E-983B-609FBFDB5972}" type="presOf" srcId="{9E05E589-1F31-490F-BFE5-2DC8B50F41A3}" destId="{3AB00624-878E-4818-A5D2-DC5300E6633C}" srcOrd="0" destOrd="0" presId="urn:microsoft.com/office/officeart/2005/8/layout/list1"/>
    <dgm:cxn modelId="{9632F7F1-582C-4C49-AC16-DC39AE97E19F}" type="presOf" srcId="{2EACB818-D12D-4D64-B477-AC80C2AB897B}" destId="{F0D9AB7E-9473-4487-9C2B-EB72C7EB4805}" srcOrd="1" destOrd="0" presId="urn:microsoft.com/office/officeart/2005/8/layout/list1"/>
    <dgm:cxn modelId="{D431E2FC-106D-4677-ADE7-6C3809C22475}" srcId="{FCE403A0-499E-4F86-A5FA-C3746AB845E4}" destId="{40C81425-2ED0-4FBE-89E1-2C706722E4DE}" srcOrd="0" destOrd="0" parTransId="{F7D9CB18-A953-47EC-9D2E-D543C75B7F73}" sibTransId="{2D35F552-F1A7-4BFD-A8AF-E71AF411B26E}"/>
    <dgm:cxn modelId="{F6CDE2FC-C87D-4658-95E5-844960925985}" type="presOf" srcId="{9E05E589-1F31-490F-BFE5-2DC8B50F41A3}" destId="{E0041F3F-F8CA-45AE-B0CD-FA7333CDA62E}" srcOrd="1" destOrd="0" presId="urn:microsoft.com/office/officeart/2005/8/layout/list1"/>
    <dgm:cxn modelId="{C4F30D8F-35D1-4A1F-BCCA-568F2939CEEA}" type="presParOf" srcId="{A75378A0-A0AC-4527-96A4-89F1250098ED}" destId="{D765A4CB-BB47-4E05-80F4-755A3717B841}" srcOrd="0" destOrd="0" presId="urn:microsoft.com/office/officeart/2005/8/layout/list1"/>
    <dgm:cxn modelId="{3889E87B-4FCF-4524-A5EF-0707C670CFC0}" type="presParOf" srcId="{D765A4CB-BB47-4E05-80F4-755A3717B841}" destId="{3AB00624-878E-4818-A5D2-DC5300E6633C}" srcOrd="0" destOrd="0" presId="urn:microsoft.com/office/officeart/2005/8/layout/list1"/>
    <dgm:cxn modelId="{2993D9E2-C456-4D3E-BA16-BB398E827ED6}" type="presParOf" srcId="{D765A4CB-BB47-4E05-80F4-755A3717B841}" destId="{E0041F3F-F8CA-45AE-B0CD-FA7333CDA62E}" srcOrd="1" destOrd="0" presId="urn:microsoft.com/office/officeart/2005/8/layout/list1"/>
    <dgm:cxn modelId="{DED3D3B0-6837-4B3B-8D8D-D112251CC2DA}" type="presParOf" srcId="{A75378A0-A0AC-4527-96A4-89F1250098ED}" destId="{C5C92D8B-02D5-4F47-9903-DA41E0B899A9}" srcOrd="1" destOrd="0" presId="urn:microsoft.com/office/officeart/2005/8/layout/list1"/>
    <dgm:cxn modelId="{E638D995-892B-41C1-AD7B-6D0C38A00AFE}" type="presParOf" srcId="{A75378A0-A0AC-4527-96A4-89F1250098ED}" destId="{BB4AAFEF-2AEE-48A1-8BA1-9BDF90208612}" srcOrd="2" destOrd="0" presId="urn:microsoft.com/office/officeart/2005/8/layout/list1"/>
    <dgm:cxn modelId="{BEAA0D76-6F3F-4C4A-9551-A4B2A461F713}" type="presParOf" srcId="{A75378A0-A0AC-4527-96A4-89F1250098ED}" destId="{7E117D1E-4905-4623-AB85-F277AA563108}" srcOrd="3" destOrd="0" presId="urn:microsoft.com/office/officeart/2005/8/layout/list1"/>
    <dgm:cxn modelId="{E8EEAA05-D738-4239-8F1F-ACB59933962E}" type="presParOf" srcId="{A75378A0-A0AC-4527-96A4-89F1250098ED}" destId="{9BA47C89-2993-451A-A8BE-C7FB2F41BB1F}" srcOrd="4" destOrd="0" presId="urn:microsoft.com/office/officeart/2005/8/layout/list1"/>
    <dgm:cxn modelId="{C38125F5-B040-41E1-A13B-8DC47663459D}" type="presParOf" srcId="{9BA47C89-2993-451A-A8BE-C7FB2F41BB1F}" destId="{7C68603F-ECE5-431A-9B75-808ECB232914}" srcOrd="0" destOrd="0" presId="urn:microsoft.com/office/officeart/2005/8/layout/list1"/>
    <dgm:cxn modelId="{A65F5D0C-2533-4B79-8DD5-B696D0B02347}" type="presParOf" srcId="{9BA47C89-2993-451A-A8BE-C7FB2F41BB1F}" destId="{F0D9AB7E-9473-4487-9C2B-EB72C7EB4805}" srcOrd="1" destOrd="0" presId="urn:microsoft.com/office/officeart/2005/8/layout/list1"/>
    <dgm:cxn modelId="{FCA1F152-5348-4CA2-AC8F-12528BA93272}" type="presParOf" srcId="{A75378A0-A0AC-4527-96A4-89F1250098ED}" destId="{F2912F2B-4205-495A-B2C7-EC7C012EE9A5}" srcOrd="5" destOrd="0" presId="urn:microsoft.com/office/officeart/2005/8/layout/list1"/>
    <dgm:cxn modelId="{D2B4F712-300F-4F2F-AEDA-BB6C3CAA656C}" type="presParOf" srcId="{A75378A0-A0AC-4527-96A4-89F1250098ED}" destId="{C4017783-B250-4C86-A295-7C7CA58C687C}" srcOrd="6" destOrd="0" presId="urn:microsoft.com/office/officeart/2005/8/layout/list1"/>
    <dgm:cxn modelId="{B7F305B0-6146-40DC-979C-EFB9AC7FD4E8}" type="presParOf" srcId="{A75378A0-A0AC-4527-96A4-89F1250098ED}" destId="{29616AFD-A4D4-429A-8515-3979937E61D9}" srcOrd="7" destOrd="0" presId="urn:microsoft.com/office/officeart/2005/8/layout/list1"/>
    <dgm:cxn modelId="{CF80C038-7A28-4EB3-84D6-54D1135BF0D8}" type="presParOf" srcId="{A75378A0-A0AC-4527-96A4-89F1250098ED}" destId="{E09F791C-93E5-4EB1-B685-64DBB12A9A37}" srcOrd="8" destOrd="0" presId="urn:microsoft.com/office/officeart/2005/8/layout/list1"/>
    <dgm:cxn modelId="{0F14A056-0D07-473C-BFB7-DF4856BFF0B7}" type="presParOf" srcId="{E09F791C-93E5-4EB1-B685-64DBB12A9A37}" destId="{9B8D48B9-B451-4F20-9F7D-11D2B762FD8C}" srcOrd="0" destOrd="0" presId="urn:microsoft.com/office/officeart/2005/8/layout/list1"/>
    <dgm:cxn modelId="{3B6222F9-7794-4EE9-B672-BF50DF9456DC}" type="presParOf" srcId="{E09F791C-93E5-4EB1-B685-64DBB12A9A37}" destId="{1E82B127-80A6-4B08-82ED-83ABBB8A5338}" srcOrd="1" destOrd="0" presId="urn:microsoft.com/office/officeart/2005/8/layout/list1"/>
    <dgm:cxn modelId="{4F133DFF-4E17-4554-A252-0B9A636F3B77}" type="presParOf" srcId="{A75378A0-A0AC-4527-96A4-89F1250098ED}" destId="{81035FD1-1B31-4044-90F2-E547575EC9F6}" srcOrd="9" destOrd="0" presId="urn:microsoft.com/office/officeart/2005/8/layout/list1"/>
    <dgm:cxn modelId="{E9606F7D-E0A9-445A-9185-52E0D8032AF9}" type="presParOf" srcId="{A75378A0-A0AC-4527-96A4-89F1250098ED}" destId="{9B6E6BD2-7506-4034-9121-413174E67351}" srcOrd="10" destOrd="0" presId="urn:microsoft.com/office/officeart/2005/8/layout/list1"/>
    <dgm:cxn modelId="{46FBD780-98F5-4505-82A1-9F830F4D7615}" type="presParOf" srcId="{A75378A0-A0AC-4527-96A4-89F1250098ED}" destId="{84B62289-8552-4947-8C8E-0A0B08E858E6}" srcOrd="11" destOrd="0" presId="urn:microsoft.com/office/officeart/2005/8/layout/list1"/>
    <dgm:cxn modelId="{302469F8-BD8E-4A01-9D99-525770EAE703}" type="presParOf" srcId="{A75378A0-A0AC-4527-96A4-89F1250098ED}" destId="{477CBBF6-D82E-4001-8670-F2A3FFEE4744}" srcOrd="12" destOrd="0" presId="urn:microsoft.com/office/officeart/2005/8/layout/list1"/>
    <dgm:cxn modelId="{D4AFF347-8DE2-4C5C-B5F3-C6B974700B06}" type="presParOf" srcId="{477CBBF6-D82E-4001-8670-F2A3FFEE4744}" destId="{627F3FD0-3F0B-401E-B03B-0E42A474DCDF}" srcOrd="0" destOrd="0" presId="urn:microsoft.com/office/officeart/2005/8/layout/list1"/>
    <dgm:cxn modelId="{FF1FEA0A-65B2-4C87-B7DF-4460AC3059E5}" type="presParOf" srcId="{477CBBF6-D82E-4001-8670-F2A3FFEE4744}" destId="{07957357-6933-41AE-B282-B8EFED1FB421}" srcOrd="1" destOrd="0" presId="urn:microsoft.com/office/officeart/2005/8/layout/list1"/>
    <dgm:cxn modelId="{9D73C0D7-E731-4B19-AEC4-6D12B8E85BB8}" type="presParOf" srcId="{A75378A0-A0AC-4527-96A4-89F1250098ED}" destId="{2B4E4B81-917C-4AE5-8F34-DE3D305B757B}" srcOrd="13" destOrd="0" presId="urn:microsoft.com/office/officeart/2005/8/layout/list1"/>
    <dgm:cxn modelId="{C3BFF48B-F4D4-48A2-93B3-5C5132863C6F}" type="presParOf" srcId="{A75378A0-A0AC-4527-96A4-89F1250098ED}" destId="{78FE3786-89E3-4A40-A0B6-829D958F0CE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0DB2FB-F1D4-4D1F-BD07-C6E5CE2DDE58}"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C123B548-7362-432E-87FE-DBE6B4E14DE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步骤一：</a:t>
          </a:r>
          <a:r>
            <a:rPr lang="en-US" altLang="zh-CN" sz="1800" dirty="0">
              <a:solidFill>
                <a:schemeClr val="tx2"/>
              </a:solidFill>
              <a:latin typeface="微软雅黑" panose="020B0503020204020204" pitchFamily="34" charset="-122"/>
              <a:ea typeface="微软雅黑" panose="020B0503020204020204" pitchFamily="34" charset="-122"/>
            </a:rPr>
            <a:t>A</a:t>
          </a:r>
          <a:r>
            <a:rPr lang="zh-CN" altLang="en-US" sz="1800" dirty="0">
              <a:solidFill>
                <a:schemeClr val="tx2"/>
              </a:solidFill>
              <a:latin typeface="微软雅黑" panose="020B0503020204020204" pitchFamily="34" charset="-122"/>
              <a:ea typeface="微软雅黑" panose="020B0503020204020204" pitchFamily="34" charset="-122"/>
            </a:rPr>
            <a:t>广播包含</a:t>
          </a:r>
          <a:r>
            <a:rPr lang="en-US" altLang="zh-CN" sz="1800" dirty="0">
              <a:solidFill>
                <a:schemeClr val="tx2"/>
              </a:solidFill>
              <a:latin typeface="微软雅黑" panose="020B0503020204020204" pitchFamily="34" charset="-122"/>
              <a:ea typeface="微软雅黑" panose="020B0503020204020204" pitchFamily="34" charset="-122"/>
            </a:rPr>
            <a:t>B</a:t>
          </a:r>
          <a:r>
            <a:rPr lang="zh-CN" altLang="en-US" sz="1800" dirty="0">
              <a:solidFill>
                <a:schemeClr val="tx2"/>
              </a:solidFill>
              <a:latin typeface="微软雅黑" panose="020B0503020204020204" pitchFamily="34" charset="-122"/>
              <a:ea typeface="微软雅黑" panose="020B0503020204020204" pitchFamily="34" charset="-122"/>
            </a:rPr>
            <a:t>的</a:t>
          </a:r>
          <a:r>
            <a:rPr lang="en-US" altLang="zh-CN" sz="1800" dirty="0">
              <a:solidFill>
                <a:schemeClr val="tx2"/>
              </a:solidFill>
              <a:latin typeface="微软雅黑" panose="020B0503020204020204" pitchFamily="34" charset="-122"/>
              <a:ea typeface="微软雅黑" panose="020B0503020204020204" pitchFamily="34" charset="-122"/>
            </a:rPr>
            <a:t>IP</a:t>
          </a:r>
          <a:r>
            <a:rPr lang="zh-CN" altLang="en-US" sz="1800" dirty="0">
              <a:solidFill>
                <a:schemeClr val="tx2"/>
              </a:solidFill>
              <a:latin typeface="微软雅黑" panose="020B0503020204020204" pitchFamily="34" charset="-122"/>
              <a:ea typeface="微软雅黑" panose="020B0503020204020204" pitchFamily="34" charset="-122"/>
            </a:rPr>
            <a:t>地址的</a:t>
          </a:r>
          <a:r>
            <a:rPr lang="en-US" altLang="zh-CN" sz="1800" dirty="0">
              <a:solidFill>
                <a:schemeClr val="tx2"/>
              </a:solidFill>
              <a:latin typeface="微软雅黑" panose="020B0503020204020204" pitchFamily="34" charset="-122"/>
              <a:ea typeface="微软雅黑" panose="020B0503020204020204" pitchFamily="34" charset="-122"/>
            </a:rPr>
            <a:t>ARP</a:t>
          </a:r>
          <a:r>
            <a:rPr lang="zh-CN" altLang="en-US" sz="1800" dirty="0">
              <a:solidFill>
                <a:schemeClr val="tx2"/>
              </a:solidFill>
              <a:latin typeface="微软雅黑" panose="020B0503020204020204" pitchFamily="34" charset="-122"/>
              <a:ea typeface="微软雅黑" panose="020B0503020204020204" pitchFamily="34" charset="-122"/>
            </a:rPr>
            <a:t>查询包 </a:t>
          </a:r>
        </a:p>
      </dgm:t>
    </dgm:pt>
    <dgm:pt modelId="{97E9FFF4-5CA7-4F31-95E9-15A219D71E1C}" type="parTrans" cxnId="{DBC57766-5E87-4295-A1A7-A74B9C9FC79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404C138-EDEF-46C4-8DA5-D6557947AD7A}" type="sibTrans" cxnId="{DBC57766-5E87-4295-A1A7-A74B9C9FC79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33F7FBFF-40EC-4C3D-B35A-50F3E3180567}">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步骤二：</a:t>
          </a:r>
          <a:r>
            <a:rPr lang="en-US" altLang="zh-CN" sz="1800" dirty="0">
              <a:solidFill>
                <a:schemeClr val="tx2"/>
              </a:solidFill>
              <a:latin typeface="微软雅黑" panose="020B0503020204020204" pitchFamily="34" charset="-122"/>
              <a:ea typeface="微软雅黑" panose="020B0503020204020204" pitchFamily="34" charset="-122"/>
            </a:rPr>
            <a:t>B</a:t>
          </a:r>
          <a:r>
            <a:rPr lang="zh-CN" altLang="en-US" sz="1800" dirty="0">
              <a:solidFill>
                <a:schemeClr val="tx2"/>
              </a:solidFill>
              <a:latin typeface="微软雅黑" panose="020B0503020204020204" pitchFamily="34" charset="-122"/>
              <a:ea typeface="微软雅黑" panose="020B0503020204020204" pitchFamily="34" charset="-122"/>
            </a:rPr>
            <a:t>收到 </a:t>
          </a:r>
          <a:r>
            <a:rPr lang="en-US" altLang="zh-CN" sz="1800" dirty="0">
              <a:solidFill>
                <a:schemeClr val="tx2"/>
              </a:solidFill>
              <a:latin typeface="微软雅黑" panose="020B0503020204020204" pitchFamily="34" charset="-122"/>
              <a:ea typeface="微软雅黑" panose="020B0503020204020204" pitchFamily="34" charset="-122"/>
            </a:rPr>
            <a:t>ARP</a:t>
          </a:r>
          <a:r>
            <a:rPr lang="zh-CN" altLang="en-US" sz="1800" dirty="0">
              <a:solidFill>
                <a:schemeClr val="tx2"/>
              </a:solidFill>
              <a:latin typeface="微软雅黑" panose="020B0503020204020204" pitchFamily="34" charset="-122"/>
              <a:ea typeface="微软雅黑" panose="020B0503020204020204" pitchFamily="34" charset="-122"/>
            </a:rPr>
            <a:t>包，回给</a:t>
          </a:r>
          <a:r>
            <a:rPr lang="en-US" altLang="zh-CN" sz="1800" dirty="0">
              <a:solidFill>
                <a:schemeClr val="tx2"/>
              </a:solidFill>
              <a:latin typeface="微软雅黑" panose="020B0503020204020204" pitchFamily="34" charset="-122"/>
              <a:ea typeface="微软雅黑" panose="020B0503020204020204" pitchFamily="34" charset="-122"/>
            </a:rPr>
            <a:t>A</a:t>
          </a:r>
          <a:r>
            <a:rPr lang="zh-CN" altLang="en-US" sz="1800" dirty="0">
              <a:solidFill>
                <a:schemeClr val="tx2"/>
              </a:solidFill>
              <a:latin typeface="微软雅黑" panose="020B0503020204020204" pitchFamily="34" charset="-122"/>
              <a:ea typeface="微软雅黑" panose="020B0503020204020204" pitchFamily="34" charset="-122"/>
            </a:rPr>
            <a:t>一个带有</a:t>
          </a:r>
          <a:r>
            <a:rPr lang="en-US" altLang="zh-CN" sz="1800" dirty="0">
              <a:solidFill>
                <a:schemeClr val="tx2"/>
              </a:solidFill>
              <a:latin typeface="微软雅黑" panose="020B0503020204020204" pitchFamily="34" charset="-122"/>
              <a:ea typeface="微软雅黑" panose="020B0503020204020204" pitchFamily="34" charset="-122"/>
            </a:rPr>
            <a:t>B</a:t>
          </a:r>
          <a:r>
            <a:rPr lang="zh-CN" altLang="en-US" sz="1800" dirty="0">
              <a:solidFill>
                <a:schemeClr val="tx2"/>
              </a:solidFill>
              <a:latin typeface="微软雅黑" panose="020B0503020204020204" pitchFamily="34" charset="-122"/>
              <a:ea typeface="微软雅黑" panose="020B0503020204020204" pitchFamily="34" charset="-122"/>
            </a:rPr>
            <a:t>的</a:t>
          </a:r>
          <a:r>
            <a:rPr lang="en-US" altLang="zh-CN" sz="1800" dirty="0">
              <a:solidFill>
                <a:schemeClr val="tx2"/>
              </a:solidFill>
              <a:latin typeface="微软雅黑" panose="020B0503020204020204" pitchFamily="34" charset="-122"/>
              <a:ea typeface="微软雅黑" panose="020B0503020204020204" pitchFamily="34" charset="-122"/>
            </a:rPr>
            <a:t>MAC</a:t>
          </a:r>
          <a:r>
            <a:rPr lang="zh-CN" altLang="en-US" sz="1800" dirty="0">
              <a:solidFill>
                <a:schemeClr val="tx2"/>
              </a:solidFill>
              <a:latin typeface="微软雅黑" panose="020B0503020204020204" pitchFamily="34" charset="-122"/>
              <a:ea typeface="微软雅黑" panose="020B0503020204020204" pitchFamily="34" charset="-122"/>
            </a:rPr>
            <a:t>地址的包</a:t>
          </a:r>
        </a:p>
      </dgm:t>
    </dgm:pt>
    <dgm:pt modelId="{6649D741-E0DB-410A-BF20-E261C09A7E69}" type="parTrans" cxnId="{EC825770-A029-4776-99AD-586B505CBF4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E605E983-0599-4DD2-9523-8A2E86131EA0}" type="sibTrans" cxnId="{EC825770-A029-4776-99AD-586B505CBF41}">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BE939648-0FDA-4ADE-87EE-F741098C0109}">
      <dgm:prSet phldrT="[文本]" custT="1"/>
      <dgm:spPr/>
      <dgm:t>
        <a:bodyPr/>
        <a:lstStyle/>
        <a:p>
          <a:r>
            <a:rPr lang="zh-CN" altLang="en-US" sz="1800" dirty="0">
              <a:solidFill>
                <a:schemeClr val="tx2"/>
              </a:solidFill>
              <a:latin typeface="微软雅黑" panose="020B0503020204020204" pitchFamily="34" charset="-122"/>
              <a:ea typeface="微软雅黑" panose="020B0503020204020204" pitchFamily="34" charset="-122"/>
            </a:rPr>
            <a:t>步骤三：</a:t>
          </a:r>
          <a:r>
            <a:rPr lang="en-US" altLang="zh-CN" sz="1800" dirty="0">
              <a:solidFill>
                <a:schemeClr val="tx2"/>
              </a:solidFill>
              <a:latin typeface="微软雅黑" panose="020B0503020204020204" pitchFamily="34" charset="-122"/>
              <a:ea typeface="微软雅黑" panose="020B0503020204020204" pitchFamily="34" charset="-122"/>
            </a:rPr>
            <a:t>A</a:t>
          </a:r>
          <a:r>
            <a:rPr lang="zh-CN" altLang="en-US" sz="1800" dirty="0">
              <a:solidFill>
                <a:schemeClr val="tx2"/>
              </a:solidFill>
              <a:latin typeface="微软雅黑" panose="020B0503020204020204" pitchFamily="34" charset="-122"/>
              <a:ea typeface="微软雅黑" panose="020B0503020204020204" pitchFamily="34" charset="-122"/>
            </a:rPr>
            <a:t>缓存</a:t>
          </a:r>
          <a:r>
            <a:rPr lang="en-US" altLang="zh-CN" sz="1800" dirty="0">
              <a:solidFill>
                <a:schemeClr val="tx2"/>
              </a:solidFill>
              <a:latin typeface="微软雅黑" panose="020B0503020204020204" pitchFamily="34" charset="-122"/>
              <a:ea typeface="微软雅黑" panose="020B0503020204020204" pitchFamily="34" charset="-122"/>
            </a:rPr>
            <a:t>IP-to-MAC</a:t>
          </a:r>
          <a:r>
            <a:rPr lang="zh-CN" altLang="en-US" sz="1800" dirty="0">
              <a:solidFill>
                <a:schemeClr val="tx2"/>
              </a:solidFill>
              <a:latin typeface="微软雅黑" panose="020B0503020204020204" pitchFamily="34" charset="-122"/>
              <a:ea typeface="微软雅黑" panose="020B0503020204020204" pitchFamily="34" charset="-122"/>
            </a:rPr>
            <a:t>地址对在 </a:t>
          </a:r>
          <a:r>
            <a:rPr lang="en-US" altLang="zh-CN" sz="1800" dirty="0">
              <a:solidFill>
                <a:schemeClr val="tx2"/>
              </a:solidFill>
              <a:latin typeface="微软雅黑" panose="020B0503020204020204" pitchFamily="34" charset="-122"/>
              <a:ea typeface="微软雅黑" panose="020B0503020204020204" pitchFamily="34" charset="-122"/>
            </a:rPr>
            <a:t>ARP</a:t>
          </a:r>
          <a:r>
            <a:rPr lang="zh-CN" altLang="en-US" sz="1800" dirty="0">
              <a:solidFill>
                <a:schemeClr val="tx2"/>
              </a:solidFill>
              <a:latin typeface="微软雅黑" panose="020B0503020204020204" pitchFamily="34" charset="-122"/>
              <a:ea typeface="微软雅黑" panose="020B0503020204020204" pitchFamily="34" charset="-122"/>
            </a:rPr>
            <a:t>表中，直到信息过期 </a:t>
          </a:r>
        </a:p>
      </dgm:t>
    </dgm:pt>
    <dgm:pt modelId="{CF9598CB-C28D-473F-AA42-57CD0FC1EE1B}" type="parTrans" cxnId="{EAB1F21B-5CC2-426A-8611-A7428E4FD87D}">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1D208261-2A20-4B23-8F64-4D01CD22E702}" type="sibTrans" cxnId="{EAB1F21B-5CC2-426A-8611-A7428E4FD87D}">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5F25C2EF-D67A-4315-8C1F-24E474B33F35}">
      <dgm:prSet custT="1"/>
      <dgm:spPr/>
      <dgm:t>
        <a:bodyPr/>
        <a:lstStyle/>
        <a:p>
          <a:r>
            <a:rPr lang="zh-CN" altLang="en-US" sz="1600" b="0" dirty="0">
              <a:solidFill>
                <a:schemeClr val="tx2"/>
              </a:solidFill>
              <a:latin typeface="微软雅黑" panose="020B0503020204020204" pitchFamily="34" charset="-122"/>
              <a:ea typeface="微软雅黑" panose="020B0503020204020204" pitchFamily="34" charset="-122"/>
            </a:rPr>
            <a:t>目的</a:t>
          </a:r>
          <a:r>
            <a:rPr lang="en-US" altLang="zh-CN" sz="1600" b="0" dirty="0">
              <a:solidFill>
                <a:schemeClr val="tx2"/>
              </a:solidFill>
              <a:latin typeface="微软雅黑" panose="020B0503020204020204" pitchFamily="34" charset="-122"/>
              <a:ea typeface="微软雅黑" panose="020B0503020204020204" pitchFamily="34" charset="-122"/>
            </a:rPr>
            <a:t>MAC</a:t>
          </a:r>
          <a:r>
            <a:rPr lang="zh-CN" altLang="en-US" sz="1600" b="0" dirty="0">
              <a:solidFill>
                <a:schemeClr val="tx2"/>
              </a:solidFill>
              <a:latin typeface="微软雅黑" panose="020B0503020204020204" pitchFamily="34" charset="-122"/>
              <a:ea typeface="微软雅黑" panose="020B0503020204020204" pitchFamily="34" charset="-122"/>
            </a:rPr>
            <a:t>地址</a:t>
          </a:r>
          <a:r>
            <a:rPr lang="en-US" altLang="zh-CN" sz="1600" b="0" dirty="0">
              <a:solidFill>
                <a:schemeClr val="tx2"/>
              </a:solidFill>
              <a:latin typeface="微软雅黑" panose="020B0503020204020204" pitchFamily="34" charset="-122"/>
              <a:ea typeface="微软雅黑" panose="020B0503020204020204" pitchFamily="34" charset="-122"/>
            </a:rPr>
            <a:t>= FF-FF-FF-FF-FF-FF</a:t>
          </a:r>
        </a:p>
      </dgm:t>
    </dgm:pt>
    <dgm:pt modelId="{D623E298-CA30-4EAD-B32B-E20C13877B05}" type="parTrans" cxnId="{DB079368-C64C-4707-95E7-F7FDE26D6D87}">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C0DADB29-7F6A-48CD-A7E0-CF7A68BDF01F}" type="sibTrans" cxnId="{DB079368-C64C-4707-95E7-F7FDE26D6D87}">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560C0B0E-C476-442F-8BAA-42040BEBE447}">
      <dgm:prSet custT="1"/>
      <dgm:spPr/>
      <dgm:t>
        <a:bodyPr/>
        <a:lstStyle/>
        <a:p>
          <a:r>
            <a:rPr lang="zh-CN" altLang="en-US" sz="1600" b="0" dirty="0">
              <a:solidFill>
                <a:schemeClr val="tx2"/>
              </a:solidFill>
              <a:latin typeface="微软雅黑" panose="020B0503020204020204" pitchFamily="34" charset="-122"/>
              <a:ea typeface="微软雅黑" panose="020B0503020204020204" pitchFamily="34" charset="-122"/>
            </a:rPr>
            <a:t>包单播</a:t>
          </a:r>
          <a:r>
            <a:rPr lang="en-US" altLang="zh-CN" sz="1600" b="0" dirty="0">
              <a:solidFill>
                <a:schemeClr val="tx2"/>
              </a:solidFill>
              <a:latin typeface="微软雅黑" panose="020B0503020204020204" pitchFamily="34" charset="-122"/>
              <a:ea typeface="微软雅黑" panose="020B0503020204020204" pitchFamily="34" charset="-122"/>
            </a:rPr>
            <a:t>unicast</a:t>
          </a:r>
          <a:r>
            <a:rPr lang="zh-CN" altLang="en-US" sz="1600" b="0" dirty="0">
              <a:solidFill>
                <a:schemeClr val="tx2"/>
              </a:solidFill>
              <a:latin typeface="微软雅黑" panose="020B0503020204020204" pitchFamily="34" charset="-122"/>
              <a:ea typeface="微软雅黑" panose="020B0503020204020204" pitchFamily="34" charset="-122"/>
            </a:rPr>
            <a:t>发送给</a:t>
          </a:r>
          <a:r>
            <a:rPr lang="en-US" altLang="zh-CN" sz="1600" b="0" dirty="0">
              <a:solidFill>
                <a:schemeClr val="tx2"/>
              </a:solidFill>
              <a:latin typeface="微软雅黑" panose="020B0503020204020204" pitchFamily="34" charset="-122"/>
              <a:ea typeface="微软雅黑" panose="020B0503020204020204" pitchFamily="34" charset="-122"/>
            </a:rPr>
            <a:t>A</a:t>
          </a:r>
          <a:r>
            <a:rPr lang="zh-CN" altLang="en-US" sz="1600" b="0" dirty="0">
              <a:solidFill>
                <a:schemeClr val="tx2"/>
              </a:solidFill>
              <a:latin typeface="微软雅黑" panose="020B0503020204020204" pitchFamily="34" charset="-122"/>
              <a:ea typeface="微软雅黑" panose="020B0503020204020204" pitchFamily="34" charset="-122"/>
            </a:rPr>
            <a:t>的</a:t>
          </a:r>
          <a:r>
            <a:rPr lang="en-US" altLang="zh-CN" sz="1600" b="0" dirty="0">
              <a:solidFill>
                <a:schemeClr val="tx2"/>
              </a:solidFill>
              <a:latin typeface="微软雅黑" panose="020B0503020204020204" pitchFamily="34" charset="-122"/>
              <a:ea typeface="微软雅黑" panose="020B0503020204020204" pitchFamily="34" charset="-122"/>
            </a:rPr>
            <a:t>MAC</a:t>
          </a:r>
          <a:r>
            <a:rPr lang="zh-CN" altLang="en-US" sz="1600" b="0" dirty="0">
              <a:solidFill>
                <a:schemeClr val="tx2"/>
              </a:solidFill>
              <a:latin typeface="微软雅黑" panose="020B0503020204020204" pitchFamily="34" charset="-122"/>
              <a:ea typeface="微软雅黑" panose="020B0503020204020204" pitchFamily="34" charset="-122"/>
            </a:rPr>
            <a:t>地址</a:t>
          </a:r>
        </a:p>
      </dgm:t>
    </dgm:pt>
    <dgm:pt modelId="{884935C7-1675-4F01-869C-3B81598E7FB7}" type="parTrans" cxnId="{6CAB519A-9FF5-41EE-8318-E311B4955F59}">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37A043F-4A46-4A8C-ABBF-FBA692530C84}" type="sibTrans" cxnId="{6CAB519A-9FF5-41EE-8318-E311B4955F59}">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F7C2BAC-DAEA-46FF-8B14-8F84490C7C7A}">
      <dgm:prSet custT="1"/>
      <dgm:spPr/>
      <dgm:t>
        <a:bodyPr/>
        <a:lstStyle/>
        <a:p>
          <a:r>
            <a:rPr lang="zh-CN" altLang="en-US" sz="1600" b="0" dirty="0">
              <a:solidFill>
                <a:schemeClr val="tx2"/>
              </a:solidFill>
              <a:latin typeface="微软雅黑" panose="020B0503020204020204" pitchFamily="34" charset="-122"/>
              <a:ea typeface="微软雅黑" panose="020B0503020204020204" pitchFamily="34" charset="-122"/>
            </a:rPr>
            <a:t>如果</a:t>
          </a:r>
          <a:r>
            <a:rPr lang="en-US" altLang="zh-CN" sz="1600" b="0" dirty="0">
              <a:solidFill>
                <a:schemeClr val="tx2"/>
              </a:solidFill>
              <a:latin typeface="微软雅黑" panose="020B0503020204020204" pitchFamily="34" charset="-122"/>
              <a:ea typeface="微软雅黑" panose="020B0503020204020204" pitchFamily="34" charset="-122"/>
            </a:rPr>
            <a:t>ARP</a:t>
          </a:r>
          <a:r>
            <a:rPr lang="zh-CN" altLang="en-US" sz="1600" b="0" dirty="0">
              <a:solidFill>
                <a:schemeClr val="tx2"/>
              </a:solidFill>
              <a:latin typeface="微软雅黑" panose="020B0503020204020204" pitchFamily="34" charset="-122"/>
              <a:ea typeface="微软雅黑" panose="020B0503020204020204" pitchFamily="34" charset="-122"/>
            </a:rPr>
            <a:t>表的信息在一定时间内没有刷新，则信息将过期</a:t>
          </a:r>
          <a:r>
            <a:rPr lang="zh-CN" altLang="en-US" sz="1800" b="0" dirty="0">
              <a:solidFill>
                <a:schemeClr val="tx2"/>
              </a:solidFill>
              <a:latin typeface="微软雅黑" panose="020B0503020204020204" pitchFamily="34" charset="-122"/>
              <a:ea typeface="微软雅黑" panose="020B0503020204020204" pitchFamily="34" charset="-122"/>
            </a:rPr>
            <a:t>。</a:t>
          </a:r>
        </a:p>
      </dgm:t>
    </dgm:pt>
    <dgm:pt modelId="{268FFC47-1EE5-4405-A16E-12C673E64903}" type="sibTrans" cxnId="{088FFF67-5FC3-4D19-8A87-251A5B847FCF}">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BC9D668A-4AE5-48E4-80F8-65FEED67162E}" type="parTrans" cxnId="{088FFF67-5FC3-4D19-8A87-251A5B847FCF}">
      <dgm:prSet/>
      <dgm:spPr/>
      <dgm:t>
        <a:bodyPr/>
        <a:lstStyle/>
        <a:p>
          <a:endParaRPr lang="zh-CN" altLang="en-US" sz="4400">
            <a:solidFill>
              <a:schemeClr val="tx2"/>
            </a:solidFill>
            <a:latin typeface="微软雅黑" panose="020B0503020204020204" pitchFamily="34" charset="-122"/>
            <a:ea typeface="微软雅黑" panose="020B0503020204020204" pitchFamily="34" charset="-122"/>
          </a:endParaRPr>
        </a:p>
      </dgm:t>
    </dgm:pt>
    <dgm:pt modelId="{ADE04A40-27F6-46F3-B71C-A86559BAEF6C}" type="pres">
      <dgm:prSet presAssocID="{C30DB2FB-F1D4-4D1F-BD07-C6E5CE2DDE58}" presName="linear" presStyleCnt="0">
        <dgm:presLayoutVars>
          <dgm:dir/>
          <dgm:animLvl val="lvl"/>
          <dgm:resizeHandles val="exact"/>
        </dgm:presLayoutVars>
      </dgm:prSet>
      <dgm:spPr/>
    </dgm:pt>
    <dgm:pt modelId="{DDFC0CFE-6758-439E-8B29-1E9F37F13E53}" type="pres">
      <dgm:prSet presAssocID="{C123B548-7362-432E-87FE-DBE6B4E14DE9}" presName="parentLin" presStyleCnt="0"/>
      <dgm:spPr/>
    </dgm:pt>
    <dgm:pt modelId="{1B527BD5-6101-43FF-B1E1-2F506FD81499}" type="pres">
      <dgm:prSet presAssocID="{C123B548-7362-432E-87FE-DBE6B4E14DE9}" presName="parentLeftMargin" presStyleLbl="node1" presStyleIdx="0" presStyleCnt="3"/>
      <dgm:spPr/>
    </dgm:pt>
    <dgm:pt modelId="{01D68AC1-686D-451C-A3FA-211DA62FE074}" type="pres">
      <dgm:prSet presAssocID="{C123B548-7362-432E-87FE-DBE6B4E14DE9}" presName="parentText" presStyleLbl="node1" presStyleIdx="0" presStyleCnt="3">
        <dgm:presLayoutVars>
          <dgm:chMax val="0"/>
          <dgm:bulletEnabled val="1"/>
        </dgm:presLayoutVars>
      </dgm:prSet>
      <dgm:spPr/>
    </dgm:pt>
    <dgm:pt modelId="{8088F46C-7496-488A-81CB-F08765C1868B}" type="pres">
      <dgm:prSet presAssocID="{C123B548-7362-432E-87FE-DBE6B4E14DE9}" presName="negativeSpace" presStyleCnt="0"/>
      <dgm:spPr/>
    </dgm:pt>
    <dgm:pt modelId="{29C04510-1924-4EC1-B899-AA523F679FEB}" type="pres">
      <dgm:prSet presAssocID="{C123B548-7362-432E-87FE-DBE6B4E14DE9}" presName="childText" presStyleLbl="conFgAcc1" presStyleIdx="0" presStyleCnt="3">
        <dgm:presLayoutVars>
          <dgm:bulletEnabled val="1"/>
        </dgm:presLayoutVars>
      </dgm:prSet>
      <dgm:spPr/>
    </dgm:pt>
    <dgm:pt modelId="{ABC8A930-61FF-4F60-A923-A929C8BD9DFC}" type="pres">
      <dgm:prSet presAssocID="{A404C138-EDEF-46C4-8DA5-D6557947AD7A}" presName="spaceBetweenRectangles" presStyleCnt="0"/>
      <dgm:spPr/>
    </dgm:pt>
    <dgm:pt modelId="{83CD06D9-8FCC-409B-AEEE-B5EC2A4E3B46}" type="pres">
      <dgm:prSet presAssocID="{33F7FBFF-40EC-4C3D-B35A-50F3E3180567}" presName="parentLin" presStyleCnt="0"/>
      <dgm:spPr/>
    </dgm:pt>
    <dgm:pt modelId="{CDA06A38-7379-431C-B234-9BF7617EF057}" type="pres">
      <dgm:prSet presAssocID="{33F7FBFF-40EC-4C3D-B35A-50F3E3180567}" presName="parentLeftMargin" presStyleLbl="node1" presStyleIdx="0" presStyleCnt="3"/>
      <dgm:spPr/>
    </dgm:pt>
    <dgm:pt modelId="{CB918B68-FD75-4FE2-8FDD-C334D52BD2BB}" type="pres">
      <dgm:prSet presAssocID="{33F7FBFF-40EC-4C3D-B35A-50F3E3180567}" presName="parentText" presStyleLbl="node1" presStyleIdx="1" presStyleCnt="3">
        <dgm:presLayoutVars>
          <dgm:chMax val="0"/>
          <dgm:bulletEnabled val="1"/>
        </dgm:presLayoutVars>
      </dgm:prSet>
      <dgm:spPr/>
    </dgm:pt>
    <dgm:pt modelId="{A77AA452-3C20-4223-910B-D980D9E34034}" type="pres">
      <dgm:prSet presAssocID="{33F7FBFF-40EC-4C3D-B35A-50F3E3180567}" presName="negativeSpace" presStyleCnt="0"/>
      <dgm:spPr/>
    </dgm:pt>
    <dgm:pt modelId="{85FDDC33-96F5-41C5-89B7-FA6597A811CF}" type="pres">
      <dgm:prSet presAssocID="{33F7FBFF-40EC-4C3D-B35A-50F3E3180567}" presName="childText" presStyleLbl="conFgAcc1" presStyleIdx="1" presStyleCnt="3">
        <dgm:presLayoutVars>
          <dgm:bulletEnabled val="1"/>
        </dgm:presLayoutVars>
      </dgm:prSet>
      <dgm:spPr/>
    </dgm:pt>
    <dgm:pt modelId="{002254E6-D97C-435E-87DF-C030AFEA4B29}" type="pres">
      <dgm:prSet presAssocID="{E605E983-0599-4DD2-9523-8A2E86131EA0}" presName="spaceBetweenRectangles" presStyleCnt="0"/>
      <dgm:spPr/>
    </dgm:pt>
    <dgm:pt modelId="{BF1DDCE4-ADE7-4B94-B150-E41B34A4BF6E}" type="pres">
      <dgm:prSet presAssocID="{BE939648-0FDA-4ADE-87EE-F741098C0109}" presName="parentLin" presStyleCnt="0"/>
      <dgm:spPr/>
    </dgm:pt>
    <dgm:pt modelId="{C68BE52E-28C2-4C9B-803C-2A8ED93EAEFD}" type="pres">
      <dgm:prSet presAssocID="{BE939648-0FDA-4ADE-87EE-F741098C0109}" presName="parentLeftMargin" presStyleLbl="node1" presStyleIdx="1" presStyleCnt="3"/>
      <dgm:spPr/>
    </dgm:pt>
    <dgm:pt modelId="{A445243E-1030-472F-BEC2-C41698CB0B5D}" type="pres">
      <dgm:prSet presAssocID="{BE939648-0FDA-4ADE-87EE-F741098C0109}" presName="parentText" presStyleLbl="node1" presStyleIdx="2" presStyleCnt="3">
        <dgm:presLayoutVars>
          <dgm:chMax val="0"/>
          <dgm:bulletEnabled val="1"/>
        </dgm:presLayoutVars>
      </dgm:prSet>
      <dgm:spPr/>
    </dgm:pt>
    <dgm:pt modelId="{933356CD-0A1E-45B6-BE55-C7183C5C3D7A}" type="pres">
      <dgm:prSet presAssocID="{BE939648-0FDA-4ADE-87EE-F741098C0109}" presName="negativeSpace" presStyleCnt="0"/>
      <dgm:spPr/>
    </dgm:pt>
    <dgm:pt modelId="{D9DA2A5E-9FF8-4D48-B9FA-088B48E86B82}" type="pres">
      <dgm:prSet presAssocID="{BE939648-0FDA-4ADE-87EE-F741098C0109}" presName="childText" presStyleLbl="conFgAcc1" presStyleIdx="2" presStyleCnt="3">
        <dgm:presLayoutVars>
          <dgm:bulletEnabled val="1"/>
        </dgm:presLayoutVars>
      </dgm:prSet>
      <dgm:spPr/>
    </dgm:pt>
  </dgm:ptLst>
  <dgm:cxnLst>
    <dgm:cxn modelId="{4DA1E600-4A5C-44D5-92A0-E41BF39DD96F}" type="presOf" srcId="{33F7FBFF-40EC-4C3D-B35A-50F3E3180567}" destId="{CB918B68-FD75-4FE2-8FDD-C334D52BD2BB}" srcOrd="1" destOrd="0" presId="urn:microsoft.com/office/officeart/2005/8/layout/list1"/>
    <dgm:cxn modelId="{5B03A00E-7ACE-457F-8379-F88E814613F9}" type="presOf" srcId="{C30DB2FB-F1D4-4D1F-BD07-C6E5CE2DDE58}" destId="{ADE04A40-27F6-46F3-B71C-A86559BAEF6C}" srcOrd="0" destOrd="0" presId="urn:microsoft.com/office/officeart/2005/8/layout/list1"/>
    <dgm:cxn modelId="{EA2BCA0E-A322-4822-94B5-70051D433952}" type="presOf" srcId="{5F25C2EF-D67A-4315-8C1F-24E474B33F35}" destId="{29C04510-1924-4EC1-B899-AA523F679FEB}" srcOrd="0" destOrd="0" presId="urn:microsoft.com/office/officeart/2005/8/layout/list1"/>
    <dgm:cxn modelId="{EAB1F21B-5CC2-426A-8611-A7428E4FD87D}" srcId="{C30DB2FB-F1D4-4D1F-BD07-C6E5CE2DDE58}" destId="{BE939648-0FDA-4ADE-87EE-F741098C0109}" srcOrd="2" destOrd="0" parTransId="{CF9598CB-C28D-473F-AA42-57CD0FC1EE1B}" sibTransId="{1D208261-2A20-4B23-8F64-4D01CD22E702}"/>
    <dgm:cxn modelId="{628DFD2F-2A05-4F60-9630-DBD7A9A0F80F}" type="presOf" srcId="{33F7FBFF-40EC-4C3D-B35A-50F3E3180567}" destId="{CDA06A38-7379-431C-B234-9BF7617EF057}" srcOrd="0" destOrd="0" presId="urn:microsoft.com/office/officeart/2005/8/layout/list1"/>
    <dgm:cxn modelId="{1F1E3C4E-1ECD-415F-926C-A4F774B422D1}" type="presOf" srcId="{BE939648-0FDA-4ADE-87EE-F741098C0109}" destId="{A445243E-1030-472F-BEC2-C41698CB0B5D}" srcOrd="1" destOrd="0" presId="urn:microsoft.com/office/officeart/2005/8/layout/list1"/>
    <dgm:cxn modelId="{DBC57766-5E87-4295-A1A7-A74B9C9FC791}" srcId="{C30DB2FB-F1D4-4D1F-BD07-C6E5CE2DDE58}" destId="{C123B548-7362-432E-87FE-DBE6B4E14DE9}" srcOrd="0" destOrd="0" parTransId="{97E9FFF4-5CA7-4F31-95E9-15A219D71E1C}" sibTransId="{A404C138-EDEF-46C4-8DA5-D6557947AD7A}"/>
    <dgm:cxn modelId="{088FFF67-5FC3-4D19-8A87-251A5B847FCF}" srcId="{BE939648-0FDA-4ADE-87EE-F741098C0109}" destId="{AF7C2BAC-DAEA-46FF-8B14-8F84490C7C7A}" srcOrd="0" destOrd="0" parTransId="{BC9D668A-4AE5-48E4-80F8-65FEED67162E}" sibTransId="{268FFC47-1EE5-4405-A16E-12C673E64903}"/>
    <dgm:cxn modelId="{DB079368-C64C-4707-95E7-F7FDE26D6D87}" srcId="{C123B548-7362-432E-87FE-DBE6B4E14DE9}" destId="{5F25C2EF-D67A-4315-8C1F-24E474B33F35}" srcOrd="0" destOrd="0" parTransId="{D623E298-CA30-4EAD-B32B-E20C13877B05}" sibTransId="{C0DADB29-7F6A-48CD-A7E0-CF7A68BDF01F}"/>
    <dgm:cxn modelId="{EC825770-A029-4776-99AD-586B505CBF41}" srcId="{C30DB2FB-F1D4-4D1F-BD07-C6E5CE2DDE58}" destId="{33F7FBFF-40EC-4C3D-B35A-50F3E3180567}" srcOrd="1" destOrd="0" parTransId="{6649D741-E0DB-410A-BF20-E261C09A7E69}" sibTransId="{E605E983-0599-4DD2-9523-8A2E86131EA0}"/>
    <dgm:cxn modelId="{5C617389-7984-4E76-A6B9-2FC8D07F3267}" type="presOf" srcId="{BE939648-0FDA-4ADE-87EE-F741098C0109}" destId="{C68BE52E-28C2-4C9B-803C-2A8ED93EAEFD}" srcOrd="0" destOrd="0" presId="urn:microsoft.com/office/officeart/2005/8/layout/list1"/>
    <dgm:cxn modelId="{C0926995-2F9C-4B93-A2DC-E2EB23A89C90}" type="presOf" srcId="{560C0B0E-C476-442F-8BAA-42040BEBE447}" destId="{85FDDC33-96F5-41C5-89B7-FA6597A811CF}" srcOrd="0" destOrd="0" presId="urn:microsoft.com/office/officeart/2005/8/layout/list1"/>
    <dgm:cxn modelId="{62583697-5652-4FC9-A97E-EE3FD14A83C2}" type="presOf" srcId="{AF7C2BAC-DAEA-46FF-8B14-8F84490C7C7A}" destId="{D9DA2A5E-9FF8-4D48-B9FA-088B48E86B82}" srcOrd="0" destOrd="0" presId="urn:microsoft.com/office/officeart/2005/8/layout/list1"/>
    <dgm:cxn modelId="{6CAB519A-9FF5-41EE-8318-E311B4955F59}" srcId="{33F7FBFF-40EC-4C3D-B35A-50F3E3180567}" destId="{560C0B0E-C476-442F-8BAA-42040BEBE447}" srcOrd="0" destOrd="0" parTransId="{884935C7-1675-4F01-869C-3B81598E7FB7}" sibTransId="{A37A043F-4A46-4A8C-ABBF-FBA692530C84}"/>
    <dgm:cxn modelId="{B635769F-81FE-4D7A-851A-897D81A93A6C}" type="presOf" srcId="{C123B548-7362-432E-87FE-DBE6B4E14DE9}" destId="{1B527BD5-6101-43FF-B1E1-2F506FD81499}" srcOrd="0" destOrd="0" presId="urn:microsoft.com/office/officeart/2005/8/layout/list1"/>
    <dgm:cxn modelId="{8B0535DF-3AD2-41A3-9B8E-D9FE7698FF5D}" type="presOf" srcId="{C123B548-7362-432E-87FE-DBE6B4E14DE9}" destId="{01D68AC1-686D-451C-A3FA-211DA62FE074}" srcOrd="1" destOrd="0" presId="urn:microsoft.com/office/officeart/2005/8/layout/list1"/>
    <dgm:cxn modelId="{A29381CB-5049-4209-B698-309515EF19B0}" type="presParOf" srcId="{ADE04A40-27F6-46F3-B71C-A86559BAEF6C}" destId="{DDFC0CFE-6758-439E-8B29-1E9F37F13E53}" srcOrd="0" destOrd="0" presId="urn:microsoft.com/office/officeart/2005/8/layout/list1"/>
    <dgm:cxn modelId="{CE63C34F-AB6F-4C01-962C-0FFBF3C9D3FE}" type="presParOf" srcId="{DDFC0CFE-6758-439E-8B29-1E9F37F13E53}" destId="{1B527BD5-6101-43FF-B1E1-2F506FD81499}" srcOrd="0" destOrd="0" presId="urn:microsoft.com/office/officeart/2005/8/layout/list1"/>
    <dgm:cxn modelId="{826F42CE-0F10-4581-BEFA-BB640EF5C99A}" type="presParOf" srcId="{DDFC0CFE-6758-439E-8B29-1E9F37F13E53}" destId="{01D68AC1-686D-451C-A3FA-211DA62FE074}" srcOrd="1" destOrd="0" presId="urn:microsoft.com/office/officeart/2005/8/layout/list1"/>
    <dgm:cxn modelId="{5BC9F472-7595-4A4C-B198-A8E96F3E6819}" type="presParOf" srcId="{ADE04A40-27F6-46F3-B71C-A86559BAEF6C}" destId="{8088F46C-7496-488A-81CB-F08765C1868B}" srcOrd="1" destOrd="0" presId="urn:microsoft.com/office/officeart/2005/8/layout/list1"/>
    <dgm:cxn modelId="{A7338AC7-74C3-4C23-B39E-046CC03A18E1}" type="presParOf" srcId="{ADE04A40-27F6-46F3-B71C-A86559BAEF6C}" destId="{29C04510-1924-4EC1-B899-AA523F679FEB}" srcOrd="2" destOrd="0" presId="urn:microsoft.com/office/officeart/2005/8/layout/list1"/>
    <dgm:cxn modelId="{BF71FB05-709A-4DEF-87D5-1DDE1CB6914D}" type="presParOf" srcId="{ADE04A40-27F6-46F3-B71C-A86559BAEF6C}" destId="{ABC8A930-61FF-4F60-A923-A929C8BD9DFC}" srcOrd="3" destOrd="0" presId="urn:microsoft.com/office/officeart/2005/8/layout/list1"/>
    <dgm:cxn modelId="{DB2B57CE-8208-48DB-9312-B0D55E984706}" type="presParOf" srcId="{ADE04A40-27F6-46F3-B71C-A86559BAEF6C}" destId="{83CD06D9-8FCC-409B-AEEE-B5EC2A4E3B46}" srcOrd="4" destOrd="0" presId="urn:microsoft.com/office/officeart/2005/8/layout/list1"/>
    <dgm:cxn modelId="{23F5F093-9723-4833-BDFA-082622D86D01}" type="presParOf" srcId="{83CD06D9-8FCC-409B-AEEE-B5EC2A4E3B46}" destId="{CDA06A38-7379-431C-B234-9BF7617EF057}" srcOrd="0" destOrd="0" presId="urn:microsoft.com/office/officeart/2005/8/layout/list1"/>
    <dgm:cxn modelId="{344BCC24-51AD-44DE-BA30-7F29869E5E08}" type="presParOf" srcId="{83CD06D9-8FCC-409B-AEEE-B5EC2A4E3B46}" destId="{CB918B68-FD75-4FE2-8FDD-C334D52BD2BB}" srcOrd="1" destOrd="0" presId="urn:microsoft.com/office/officeart/2005/8/layout/list1"/>
    <dgm:cxn modelId="{10B76D56-7A47-459F-8C77-362CFF50E511}" type="presParOf" srcId="{ADE04A40-27F6-46F3-B71C-A86559BAEF6C}" destId="{A77AA452-3C20-4223-910B-D980D9E34034}" srcOrd="5" destOrd="0" presId="urn:microsoft.com/office/officeart/2005/8/layout/list1"/>
    <dgm:cxn modelId="{9D6E3A23-51F2-402D-9337-93C36EF19ACB}" type="presParOf" srcId="{ADE04A40-27F6-46F3-B71C-A86559BAEF6C}" destId="{85FDDC33-96F5-41C5-89B7-FA6597A811CF}" srcOrd="6" destOrd="0" presId="urn:microsoft.com/office/officeart/2005/8/layout/list1"/>
    <dgm:cxn modelId="{779058A9-11A2-46F2-8AC8-9806AAF169FA}" type="presParOf" srcId="{ADE04A40-27F6-46F3-B71C-A86559BAEF6C}" destId="{002254E6-D97C-435E-87DF-C030AFEA4B29}" srcOrd="7" destOrd="0" presId="urn:microsoft.com/office/officeart/2005/8/layout/list1"/>
    <dgm:cxn modelId="{0C46A158-885A-416D-9516-188E13B98F76}" type="presParOf" srcId="{ADE04A40-27F6-46F3-B71C-A86559BAEF6C}" destId="{BF1DDCE4-ADE7-4B94-B150-E41B34A4BF6E}" srcOrd="8" destOrd="0" presId="urn:microsoft.com/office/officeart/2005/8/layout/list1"/>
    <dgm:cxn modelId="{AC1543DB-54FA-4840-9AEB-9CCBAF152F20}" type="presParOf" srcId="{BF1DDCE4-ADE7-4B94-B150-E41B34A4BF6E}" destId="{C68BE52E-28C2-4C9B-803C-2A8ED93EAEFD}" srcOrd="0" destOrd="0" presId="urn:microsoft.com/office/officeart/2005/8/layout/list1"/>
    <dgm:cxn modelId="{85C765C3-5408-4B1D-9335-71EF8BEB5218}" type="presParOf" srcId="{BF1DDCE4-ADE7-4B94-B150-E41B34A4BF6E}" destId="{A445243E-1030-472F-BEC2-C41698CB0B5D}" srcOrd="1" destOrd="0" presId="urn:microsoft.com/office/officeart/2005/8/layout/list1"/>
    <dgm:cxn modelId="{1A3088B0-0F50-40BF-A812-033BACECCA99}" type="presParOf" srcId="{ADE04A40-27F6-46F3-B71C-A86559BAEF6C}" destId="{933356CD-0A1E-45B6-BE55-C7183C5C3D7A}" srcOrd="9" destOrd="0" presId="urn:microsoft.com/office/officeart/2005/8/layout/list1"/>
    <dgm:cxn modelId="{8955DD68-27C1-4200-8983-903AE822C660}" type="presParOf" srcId="{ADE04A40-27F6-46F3-B71C-A86559BAEF6C}" destId="{D9DA2A5E-9FF8-4D48-B9FA-088B48E86B8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83B852-0D9F-4B59-8FF2-5147EDD51084}" type="doc">
      <dgm:prSet loTypeId="urn:microsoft.com/office/officeart/2005/8/layout/process1" loCatId="process" qsTypeId="urn:microsoft.com/office/officeart/2005/8/quickstyle/simple3" qsCatId="simple" csTypeId="urn:microsoft.com/office/officeart/2005/8/colors/colorful5" csCatId="colorful" phldr="1"/>
      <dgm:spPr/>
      <dgm:t>
        <a:bodyPr/>
        <a:lstStyle/>
        <a:p>
          <a:endParaRPr lang="zh-CN" altLang="en-US"/>
        </a:p>
      </dgm:t>
    </dgm:pt>
    <dgm:pt modelId="{AC7C2089-1B1C-4DBE-8FA7-FFFF127ECE94}">
      <dgm:prSet phldrT="[文本]" custT="1"/>
      <dgm:spPr/>
      <dgm:t>
        <a:bodyPr/>
        <a:lstStyle/>
        <a:p>
          <a:pPr algn="just"/>
          <a:r>
            <a:rPr lang="zh-CN" altLang="en-US" sz="1800" b="0" dirty="0">
              <a:solidFill>
                <a:schemeClr val="tx2"/>
              </a:solidFill>
              <a:latin typeface="黑体" panose="02010609060101010101" pitchFamily="49" charset="-122"/>
              <a:ea typeface="黑体" panose="02010609060101010101" pitchFamily="49" charset="-122"/>
            </a:rPr>
            <a:t>攻击者向服务器发送众多的带有虚假地址的请求，服务器发送回复信息后等待回传信息。</a:t>
          </a:r>
        </a:p>
      </dgm:t>
    </dgm:pt>
    <dgm:pt modelId="{C3D925D7-7BBE-4B97-A043-1F5D3678617C}" type="parTrans" cxnId="{A158A59B-FF29-4E94-A692-C2F90F85A65E}">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90229CE6-7714-4733-8CF6-6DD28F35D578}" type="sibTrans" cxnId="{A158A59B-FF29-4E94-A692-C2F90F85A65E}">
      <dgm:prSet custT="1"/>
      <dgm:spPr/>
      <dgm:t>
        <a:bodyPr/>
        <a:lstStyle/>
        <a:p>
          <a:pPr algn="just"/>
          <a:endParaRPr lang="zh-CN" altLang="en-US" sz="1400" b="0">
            <a:solidFill>
              <a:schemeClr val="tx2"/>
            </a:solidFill>
            <a:latin typeface="黑体" panose="02010609060101010101" pitchFamily="49" charset="-122"/>
            <a:ea typeface="黑体" panose="02010609060101010101" pitchFamily="49" charset="-122"/>
          </a:endParaRPr>
        </a:p>
      </dgm:t>
    </dgm:pt>
    <dgm:pt modelId="{E987B37E-90CE-47B6-9264-07B8B0D204D3}">
      <dgm:prSet custT="1"/>
      <dgm:spPr/>
      <dgm:t>
        <a:bodyPr/>
        <a:lstStyle/>
        <a:p>
          <a:pPr algn="just"/>
          <a:r>
            <a:rPr lang="zh-CN" altLang="en-US" sz="1800" b="0" dirty="0">
              <a:solidFill>
                <a:schemeClr val="tx2"/>
              </a:solidFill>
              <a:latin typeface="黑体" panose="02010609060101010101" pitchFamily="49" charset="-122"/>
              <a:ea typeface="黑体" panose="02010609060101010101" pitchFamily="49" charset="-122"/>
            </a:rPr>
            <a:t>由于地址是伪造的，所以服务器一直等不到回传的消息，</a:t>
          </a:r>
          <a:r>
            <a:rPr lang="zh-CN" altLang="en-US" sz="1800" b="0" dirty="0">
              <a:solidFill>
                <a:schemeClr val="tx2"/>
              </a:solidFill>
              <a:highlight>
                <a:srgbClr val="FFFF00"/>
              </a:highlight>
              <a:latin typeface="黑体" panose="02010609060101010101" pitchFamily="49" charset="-122"/>
              <a:ea typeface="黑体" panose="02010609060101010101" pitchFamily="49" charset="-122"/>
            </a:rPr>
            <a:t>分配给这次请求的资源就不会被立即释放</a:t>
          </a:r>
          <a:r>
            <a:rPr lang="zh-CN" altLang="en-US" sz="1800" b="0" dirty="0">
              <a:solidFill>
                <a:schemeClr val="tx2"/>
              </a:solidFill>
              <a:latin typeface="黑体" panose="02010609060101010101" pitchFamily="49" charset="-122"/>
              <a:ea typeface="黑体" panose="02010609060101010101" pitchFamily="49" charset="-122"/>
            </a:rPr>
            <a:t>。</a:t>
          </a:r>
        </a:p>
      </dgm:t>
    </dgm:pt>
    <dgm:pt modelId="{9C87224D-74F6-406F-B2D9-84BC1E2B9516}" type="parTrans" cxnId="{CE6BF55A-8A91-4BFF-ACCB-A95C4D873CE0}">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61071523-93B6-4469-B103-E7889EE55538}" type="sibTrans" cxnId="{CE6BF55A-8A91-4BFF-ACCB-A95C4D873CE0}">
      <dgm:prSet custT="1"/>
      <dgm:spPr/>
      <dgm:t>
        <a:bodyPr/>
        <a:lstStyle/>
        <a:p>
          <a:pPr algn="just"/>
          <a:endParaRPr lang="zh-CN" altLang="en-US" sz="1400" b="0">
            <a:solidFill>
              <a:schemeClr val="tx2"/>
            </a:solidFill>
            <a:latin typeface="黑体" panose="02010609060101010101" pitchFamily="49" charset="-122"/>
            <a:ea typeface="黑体" panose="02010609060101010101" pitchFamily="49" charset="-122"/>
          </a:endParaRPr>
        </a:p>
      </dgm:t>
    </dgm:pt>
    <dgm:pt modelId="{6903CA33-118D-400B-970B-8A730420F7D5}">
      <dgm:prSet custT="1"/>
      <dgm:spPr/>
      <dgm:t>
        <a:bodyPr/>
        <a:lstStyle/>
        <a:p>
          <a:pPr algn="just"/>
          <a:r>
            <a:rPr lang="zh-CN" altLang="en-US" sz="1800" b="0" dirty="0">
              <a:solidFill>
                <a:schemeClr val="tx2"/>
              </a:solidFill>
              <a:latin typeface="黑体" panose="02010609060101010101" pitchFamily="49" charset="-122"/>
              <a:ea typeface="黑体" panose="02010609060101010101" pitchFamily="49" charset="-122"/>
            </a:rPr>
            <a:t>当服务器等待一定的时间后，连接会因超时而被切断，攻击者会再度传送新的一批请求，在这种反复发送伪地址请求的情况下，服务器资源最终会被耗尽。 </a:t>
          </a:r>
        </a:p>
      </dgm:t>
    </dgm:pt>
    <dgm:pt modelId="{1AC5840F-26EB-40B8-9CDC-54E6C1A87E84}" type="parTrans" cxnId="{74F93F77-9B94-4A55-8F8A-9331B9780DBF}">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8B7258B2-0A1C-41A9-9704-A34708CA470D}" type="sibTrans" cxnId="{74F93F77-9B94-4A55-8F8A-9331B9780DBF}">
      <dgm:prSet/>
      <dgm:spPr/>
      <dgm:t>
        <a:bodyPr/>
        <a:lstStyle/>
        <a:p>
          <a:pPr algn="just"/>
          <a:endParaRPr lang="zh-CN" altLang="en-US" b="0">
            <a:solidFill>
              <a:schemeClr val="tx2"/>
            </a:solidFill>
            <a:latin typeface="黑体" panose="02010609060101010101" pitchFamily="49" charset="-122"/>
            <a:ea typeface="黑体" panose="02010609060101010101" pitchFamily="49" charset="-122"/>
          </a:endParaRPr>
        </a:p>
      </dgm:t>
    </dgm:pt>
    <dgm:pt modelId="{49CD6CAC-8F8E-425D-BA6E-D4C43B0EF6C1}" type="pres">
      <dgm:prSet presAssocID="{CA83B852-0D9F-4B59-8FF2-5147EDD51084}" presName="Name0" presStyleCnt="0">
        <dgm:presLayoutVars>
          <dgm:dir/>
          <dgm:resizeHandles val="exact"/>
        </dgm:presLayoutVars>
      </dgm:prSet>
      <dgm:spPr/>
    </dgm:pt>
    <dgm:pt modelId="{5211AE3C-4FA9-4E6D-817C-FE30512ADA50}" type="pres">
      <dgm:prSet presAssocID="{AC7C2089-1B1C-4DBE-8FA7-FFFF127ECE94}" presName="node" presStyleLbl="node1" presStyleIdx="0" presStyleCnt="3">
        <dgm:presLayoutVars>
          <dgm:bulletEnabled val="1"/>
        </dgm:presLayoutVars>
      </dgm:prSet>
      <dgm:spPr/>
    </dgm:pt>
    <dgm:pt modelId="{04B27532-CB2F-4ADD-9E14-D35FBD787DC7}" type="pres">
      <dgm:prSet presAssocID="{90229CE6-7714-4733-8CF6-6DD28F35D578}" presName="sibTrans" presStyleLbl="sibTrans2D1" presStyleIdx="0" presStyleCnt="2"/>
      <dgm:spPr/>
    </dgm:pt>
    <dgm:pt modelId="{213A36A7-48B3-491E-B1FA-2756F9FBA77D}" type="pres">
      <dgm:prSet presAssocID="{90229CE6-7714-4733-8CF6-6DD28F35D578}" presName="connectorText" presStyleLbl="sibTrans2D1" presStyleIdx="0" presStyleCnt="2"/>
      <dgm:spPr/>
    </dgm:pt>
    <dgm:pt modelId="{485FDF79-CEFC-40B7-B29A-0AF1E4147C78}" type="pres">
      <dgm:prSet presAssocID="{E987B37E-90CE-47B6-9264-07B8B0D204D3}" presName="node" presStyleLbl="node1" presStyleIdx="1" presStyleCnt="3">
        <dgm:presLayoutVars>
          <dgm:bulletEnabled val="1"/>
        </dgm:presLayoutVars>
      </dgm:prSet>
      <dgm:spPr/>
    </dgm:pt>
    <dgm:pt modelId="{C79613C1-6F0D-452C-BC8E-86EF27647CAC}" type="pres">
      <dgm:prSet presAssocID="{61071523-93B6-4469-B103-E7889EE55538}" presName="sibTrans" presStyleLbl="sibTrans2D1" presStyleIdx="1" presStyleCnt="2"/>
      <dgm:spPr/>
    </dgm:pt>
    <dgm:pt modelId="{EB60A3F4-22BE-4E01-8AAD-D6814C047447}" type="pres">
      <dgm:prSet presAssocID="{61071523-93B6-4469-B103-E7889EE55538}" presName="connectorText" presStyleLbl="sibTrans2D1" presStyleIdx="1" presStyleCnt="2"/>
      <dgm:spPr/>
    </dgm:pt>
    <dgm:pt modelId="{2F5ACC09-C0B5-47FC-BCA3-D7B25691A0E0}" type="pres">
      <dgm:prSet presAssocID="{6903CA33-118D-400B-970B-8A730420F7D5}" presName="node" presStyleLbl="node1" presStyleIdx="2" presStyleCnt="3">
        <dgm:presLayoutVars>
          <dgm:bulletEnabled val="1"/>
        </dgm:presLayoutVars>
      </dgm:prSet>
      <dgm:spPr/>
    </dgm:pt>
  </dgm:ptLst>
  <dgm:cxnLst>
    <dgm:cxn modelId="{ED79AA13-EBD2-477C-8495-C055E18274F2}" type="presOf" srcId="{6903CA33-118D-400B-970B-8A730420F7D5}" destId="{2F5ACC09-C0B5-47FC-BCA3-D7B25691A0E0}" srcOrd="0" destOrd="0" presId="urn:microsoft.com/office/officeart/2005/8/layout/process1"/>
    <dgm:cxn modelId="{9F6DFC20-DD6E-4C9D-B565-1DF9420CFCE2}" type="presOf" srcId="{61071523-93B6-4469-B103-E7889EE55538}" destId="{EB60A3F4-22BE-4E01-8AAD-D6814C047447}" srcOrd="1" destOrd="0" presId="urn:microsoft.com/office/officeart/2005/8/layout/process1"/>
    <dgm:cxn modelId="{1FA13422-2922-44CB-A461-11FAF23F31C2}" type="presOf" srcId="{AC7C2089-1B1C-4DBE-8FA7-FFFF127ECE94}" destId="{5211AE3C-4FA9-4E6D-817C-FE30512ADA50}" srcOrd="0" destOrd="0" presId="urn:microsoft.com/office/officeart/2005/8/layout/process1"/>
    <dgm:cxn modelId="{0D72A059-3824-4E97-9A7D-61DFC9DCED58}" type="presOf" srcId="{90229CE6-7714-4733-8CF6-6DD28F35D578}" destId="{04B27532-CB2F-4ADD-9E14-D35FBD787DC7}" srcOrd="0" destOrd="0" presId="urn:microsoft.com/office/officeart/2005/8/layout/process1"/>
    <dgm:cxn modelId="{CE6BF55A-8A91-4BFF-ACCB-A95C4D873CE0}" srcId="{CA83B852-0D9F-4B59-8FF2-5147EDD51084}" destId="{E987B37E-90CE-47B6-9264-07B8B0D204D3}" srcOrd="1" destOrd="0" parTransId="{9C87224D-74F6-406F-B2D9-84BC1E2B9516}" sibTransId="{61071523-93B6-4469-B103-E7889EE55538}"/>
    <dgm:cxn modelId="{F64D6967-52A1-4037-A3EA-0063ED116403}" type="presOf" srcId="{CA83B852-0D9F-4B59-8FF2-5147EDD51084}" destId="{49CD6CAC-8F8E-425D-BA6E-D4C43B0EF6C1}" srcOrd="0" destOrd="0" presId="urn:microsoft.com/office/officeart/2005/8/layout/process1"/>
    <dgm:cxn modelId="{74F93F77-9B94-4A55-8F8A-9331B9780DBF}" srcId="{CA83B852-0D9F-4B59-8FF2-5147EDD51084}" destId="{6903CA33-118D-400B-970B-8A730420F7D5}" srcOrd="2" destOrd="0" parTransId="{1AC5840F-26EB-40B8-9CDC-54E6C1A87E84}" sibTransId="{8B7258B2-0A1C-41A9-9704-A34708CA470D}"/>
    <dgm:cxn modelId="{A158A59B-FF29-4E94-A692-C2F90F85A65E}" srcId="{CA83B852-0D9F-4B59-8FF2-5147EDD51084}" destId="{AC7C2089-1B1C-4DBE-8FA7-FFFF127ECE94}" srcOrd="0" destOrd="0" parTransId="{C3D925D7-7BBE-4B97-A043-1F5D3678617C}" sibTransId="{90229CE6-7714-4733-8CF6-6DD28F35D578}"/>
    <dgm:cxn modelId="{076D8AAD-C2EC-462A-A893-76649D3D03D6}" type="presOf" srcId="{61071523-93B6-4469-B103-E7889EE55538}" destId="{C79613C1-6F0D-452C-BC8E-86EF27647CAC}" srcOrd="0" destOrd="0" presId="urn:microsoft.com/office/officeart/2005/8/layout/process1"/>
    <dgm:cxn modelId="{BA4191B9-9BBF-43B7-9B5C-18B97F7E8156}" type="presOf" srcId="{90229CE6-7714-4733-8CF6-6DD28F35D578}" destId="{213A36A7-48B3-491E-B1FA-2756F9FBA77D}" srcOrd="1" destOrd="0" presId="urn:microsoft.com/office/officeart/2005/8/layout/process1"/>
    <dgm:cxn modelId="{010634CE-E550-476A-9838-5484C7DA3A85}" type="presOf" srcId="{E987B37E-90CE-47B6-9264-07B8B0D204D3}" destId="{485FDF79-CEFC-40B7-B29A-0AF1E4147C78}" srcOrd="0" destOrd="0" presId="urn:microsoft.com/office/officeart/2005/8/layout/process1"/>
    <dgm:cxn modelId="{0D1E24DF-1AC4-4FCE-A580-C840335B98C2}" type="presParOf" srcId="{49CD6CAC-8F8E-425D-BA6E-D4C43B0EF6C1}" destId="{5211AE3C-4FA9-4E6D-817C-FE30512ADA50}" srcOrd="0" destOrd="0" presId="urn:microsoft.com/office/officeart/2005/8/layout/process1"/>
    <dgm:cxn modelId="{4C01E0FF-A5E6-433D-852C-F420EC57C5D6}" type="presParOf" srcId="{49CD6CAC-8F8E-425D-BA6E-D4C43B0EF6C1}" destId="{04B27532-CB2F-4ADD-9E14-D35FBD787DC7}" srcOrd="1" destOrd="0" presId="urn:microsoft.com/office/officeart/2005/8/layout/process1"/>
    <dgm:cxn modelId="{1CF793C3-972F-42AB-B899-0EEFEA2C36AA}" type="presParOf" srcId="{04B27532-CB2F-4ADD-9E14-D35FBD787DC7}" destId="{213A36A7-48B3-491E-B1FA-2756F9FBA77D}" srcOrd="0" destOrd="0" presId="urn:microsoft.com/office/officeart/2005/8/layout/process1"/>
    <dgm:cxn modelId="{90FCD664-6285-4066-B33D-6F34ACE670AE}" type="presParOf" srcId="{49CD6CAC-8F8E-425D-BA6E-D4C43B0EF6C1}" destId="{485FDF79-CEFC-40B7-B29A-0AF1E4147C78}" srcOrd="2" destOrd="0" presId="urn:microsoft.com/office/officeart/2005/8/layout/process1"/>
    <dgm:cxn modelId="{F1DA0E1C-E456-48FB-BF6F-5F0D56D8CBF3}" type="presParOf" srcId="{49CD6CAC-8F8E-425D-BA6E-D4C43B0EF6C1}" destId="{C79613C1-6F0D-452C-BC8E-86EF27647CAC}" srcOrd="3" destOrd="0" presId="urn:microsoft.com/office/officeart/2005/8/layout/process1"/>
    <dgm:cxn modelId="{9B2EA750-38C7-4667-BCF0-E649200ACDB1}" type="presParOf" srcId="{C79613C1-6F0D-452C-BC8E-86EF27647CAC}" destId="{EB60A3F4-22BE-4E01-8AAD-D6814C047447}" srcOrd="0" destOrd="0" presId="urn:microsoft.com/office/officeart/2005/8/layout/process1"/>
    <dgm:cxn modelId="{11ECEC9C-314E-4F68-9223-74AE5C1864C1}" type="presParOf" srcId="{49CD6CAC-8F8E-425D-BA6E-D4C43B0EF6C1}" destId="{2F5ACC09-C0B5-47FC-BCA3-D7B25691A0E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22FA7-C228-49A0-AF4A-D1D719B2F7E8}">
      <dsp:nvSpPr>
        <dsp:cNvPr id="0" name=""/>
        <dsp:cNvSpPr/>
      </dsp:nvSpPr>
      <dsp:spPr>
        <a:xfrm>
          <a:off x="4711104" y="3972743"/>
          <a:ext cx="350322" cy="667534"/>
        </a:xfrm>
        <a:custGeom>
          <a:avLst/>
          <a:gdLst/>
          <a:ahLst/>
          <a:cxnLst/>
          <a:rect l="0" t="0" r="0" b="0"/>
          <a:pathLst>
            <a:path>
              <a:moveTo>
                <a:pt x="0" y="0"/>
              </a:moveTo>
              <a:lnTo>
                <a:pt x="175161" y="0"/>
              </a:lnTo>
              <a:lnTo>
                <a:pt x="175161" y="667534"/>
              </a:lnTo>
              <a:lnTo>
                <a:pt x="350322" y="66753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67418" y="4287663"/>
        <a:ext cx="37693" cy="37693"/>
      </dsp:txXfrm>
    </dsp:sp>
    <dsp:sp modelId="{9ED819E4-8D1A-4E1F-B5AC-9DAE98D60D09}">
      <dsp:nvSpPr>
        <dsp:cNvPr id="0" name=""/>
        <dsp:cNvSpPr/>
      </dsp:nvSpPr>
      <dsp:spPr>
        <a:xfrm>
          <a:off x="4711104" y="3927023"/>
          <a:ext cx="350322" cy="91440"/>
        </a:xfrm>
        <a:custGeom>
          <a:avLst/>
          <a:gdLst/>
          <a:ahLst/>
          <a:cxnLst/>
          <a:rect l="0" t="0" r="0" b="0"/>
          <a:pathLst>
            <a:path>
              <a:moveTo>
                <a:pt x="0" y="45720"/>
              </a:moveTo>
              <a:lnTo>
                <a:pt x="350322"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7507" y="3963985"/>
        <a:ext cx="17516" cy="17516"/>
      </dsp:txXfrm>
    </dsp:sp>
    <dsp:sp modelId="{9DCF5D5F-9318-4572-B1AF-B80F9EBB00C6}">
      <dsp:nvSpPr>
        <dsp:cNvPr id="0" name=""/>
        <dsp:cNvSpPr/>
      </dsp:nvSpPr>
      <dsp:spPr>
        <a:xfrm>
          <a:off x="4711104" y="3305208"/>
          <a:ext cx="350322" cy="667534"/>
        </a:xfrm>
        <a:custGeom>
          <a:avLst/>
          <a:gdLst/>
          <a:ahLst/>
          <a:cxnLst/>
          <a:rect l="0" t="0" r="0" b="0"/>
          <a:pathLst>
            <a:path>
              <a:moveTo>
                <a:pt x="0" y="667534"/>
              </a:moveTo>
              <a:lnTo>
                <a:pt x="175161" y="667534"/>
              </a:lnTo>
              <a:lnTo>
                <a:pt x="175161" y="0"/>
              </a:lnTo>
              <a:lnTo>
                <a:pt x="3503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67418" y="3620129"/>
        <a:ext cx="37693" cy="37693"/>
      </dsp:txXfrm>
    </dsp:sp>
    <dsp:sp modelId="{08703FAD-1B7E-469C-9659-3AF6E7F50FE8}">
      <dsp:nvSpPr>
        <dsp:cNvPr id="0" name=""/>
        <dsp:cNvSpPr/>
      </dsp:nvSpPr>
      <dsp:spPr>
        <a:xfrm>
          <a:off x="534027" y="2137023"/>
          <a:ext cx="357776" cy="1835720"/>
        </a:xfrm>
        <a:custGeom>
          <a:avLst/>
          <a:gdLst/>
          <a:ahLst/>
          <a:cxnLst/>
          <a:rect l="0" t="0" r="0" b="0"/>
          <a:pathLst>
            <a:path>
              <a:moveTo>
                <a:pt x="0" y="0"/>
              </a:moveTo>
              <a:lnTo>
                <a:pt x="178888" y="0"/>
              </a:lnTo>
              <a:lnTo>
                <a:pt x="178888" y="1835720"/>
              </a:lnTo>
              <a:lnTo>
                <a:pt x="357776" y="183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66159" y="3008126"/>
        <a:ext cx="93513" cy="93513"/>
      </dsp:txXfrm>
    </dsp:sp>
    <dsp:sp modelId="{9BE08CC1-B4E1-422E-8EE3-251BA2C89869}">
      <dsp:nvSpPr>
        <dsp:cNvPr id="0" name=""/>
        <dsp:cNvSpPr/>
      </dsp:nvSpPr>
      <dsp:spPr>
        <a:xfrm>
          <a:off x="4711104" y="2303906"/>
          <a:ext cx="350322" cy="333767"/>
        </a:xfrm>
        <a:custGeom>
          <a:avLst/>
          <a:gdLst/>
          <a:ahLst/>
          <a:cxnLst/>
          <a:rect l="0" t="0" r="0" b="0"/>
          <a:pathLst>
            <a:path>
              <a:moveTo>
                <a:pt x="0" y="0"/>
              </a:moveTo>
              <a:lnTo>
                <a:pt x="175161" y="0"/>
              </a:lnTo>
              <a:lnTo>
                <a:pt x="175161" y="333767"/>
              </a:lnTo>
              <a:lnTo>
                <a:pt x="350322" y="3337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4169" y="2458693"/>
        <a:ext cx="24193" cy="24193"/>
      </dsp:txXfrm>
    </dsp:sp>
    <dsp:sp modelId="{5ED19260-2783-448B-9A33-906EECC81793}">
      <dsp:nvSpPr>
        <dsp:cNvPr id="0" name=""/>
        <dsp:cNvSpPr/>
      </dsp:nvSpPr>
      <dsp:spPr>
        <a:xfrm>
          <a:off x="4711104" y="1970139"/>
          <a:ext cx="350322" cy="333767"/>
        </a:xfrm>
        <a:custGeom>
          <a:avLst/>
          <a:gdLst/>
          <a:ahLst/>
          <a:cxnLst/>
          <a:rect l="0" t="0" r="0" b="0"/>
          <a:pathLst>
            <a:path>
              <a:moveTo>
                <a:pt x="0" y="333767"/>
              </a:moveTo>
              <a:lnTo>
                <a:pt x="175161" y="333767"/>
              </a:lnTo>
              <a:lnTo>
                <a:pt x="175161" y="0"/>
              </a:lnTo>
              <a:lnTo>
                <a:pt x="3503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4874169" y="2124926"/>
        <a:ext cx="24193" cy="24193"/>
      </dsp:txXfrm>
    </dsp:sp>
    <dsp:sp modelId="{18CEA636-053C-467C-9769-AD6F1BA128BF}">
      <dsp:nvSpPr>
        <dsp:cNvPr id="0" name=""/>
        <dsp:cNvSpPr/>
      </dsp:nvSpPr>
      <dsp:spPr>
        <a:xfrm>
          <a:off x="534027" y="2137023"/>
          <a:ext cx="357776" cy="166883"/>
        </a:xfrm>
        <a:custGeom>
          <a:avLst/>
          <a:gdLst/>
          <a:ahLst/>
          <a:cxnLst/>
          <a:rect l="0" t="0" r="0" b="0"/>
          <a:pathLst>
            <a:path>
              <a:moveTo>
                <a:pt x="0" y="0"/>
              </a:moveTo>
              <a:lnTo>
                <a:pt x="178888" y="0"/>
              </a:lnTo>
              <a:lnTo>
                <a:pt x="178888" y="166883"/>
              </a:lnTo>
              <a:lnTo>
                <a:pt x="357776" y="16688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703046" y="2210595"/>
        <a:ext cx="19739" cy="19739"/>
      </dsp:txXfrm>
    </dsp:sp>
    <dsp:sp modelId="{CDADF9A9-E07F-4DA7-8CDE-263834EEE840}">
      <dsp:nvSpPr>
        <dsp:cNvPr id="0" name=""/>
        <dsp:cNvSpPr/>
      </dsp:nvSpPr>
      <dsp:spPr>
        <a:xfrm>
          <a:off x="534027" y="1636372"/>
          <a:ext cx="357776" cy="500650"/>
        </a:xfrm>
        <a:custGeom>
          <a:avLst/>
          <a:gdLst/>
          <a:ahLst/>
          <a:cxnLst/>
          <a:rect l="0" t="0" r="0" b="0"/>
          <a:pathLst>
            <a:path>
              <a:moveTo>
                <a:pt x="0" y="500650"/>
              </a:moveTo>
              <a:lnTo>
                <a:pt x="178888" y="500650"/>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97532" y="1871313"/>
        <a:ext cx="30767" cy="30767"/>
      </dsp:txXfrm>
    </dsp:sp>
    <dsp:sp modelId="{26E7B84C-EC6E-40C7-94AE-CA236E8BF718}">
      <dsp:nvSpPr>
        <dsp:cNvPr id="0" name=""/>
        <dsp:cNvSpPr/>
      </dsp:nvSpPr>
      <dsp:spPr>
        <a:xfrm>
          <a:off x="534027" y="968837"/>
          <a:ext cx="357776" cy="1168185"/>
        </a:xfrm>
        <a:custGeom>
          <a:avLst/>
          <a:gdLst/>
          <a:ahLst/>
          <a:cxnLst/>
          <a:rect l="0" t="0" r="0" b="0"/>
          <a:pathLst>
            <a:path>
              <a:moveTo>
                <a:pt x="0" y="1168185"/>
              </a:moveTo>
              <a:lnTo>
                <a:pt x="178888" y="1168185"/>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82372" y="1522386"/>
        <a:ext cx="61087" cy="61087"/>
      </dsp:txXfrm>
    </dsp:sp>
    <dsp:sp modelId="{C547005F-DAD0-4BAF-AEA6-F17C67241277}">
      <dsp:nvSpPr>
        <dsp:cNvPr id="0" name=""/>
        <dsp:cNvSpPr/>
      </dsp:nvSpPr>
      <dsp:spPr>
        <a:xfrm>
          <a:off x="534027" y="301302"/>
          <a:ext cx="357776" cy="1835720"/>
        </a:xfrm>
        <a:custGeom>
          <a:avLst/>
          <a:gdLst/>
          <a:ahLst/>
          <a:cxnLst/>
          <a:rect l="0" t="0" r="0" b="0"/>
          <a:pathLst>
            <a:path>
              <a:moveTo>
                <a:pt x="0" y="1835720"/>
              </a:moveTo>
              <a:lnTo>
                <a:pt x="178888" y="1835720"/>
              </a:lnTo>
              <a:lnTo>
                <a:pt x="178888" y="0"/>
              </a:lnTo>
              <a:lnTo>
                <a:pt x="357776"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chemeClr val="tx2"/>
            </a:solidFill>
            <a:latin typeface="微软雅黑" panose="020B0503020204020204" pitchFamily="34" charset="-122"/>
            <a:ea typeface="微软雅黑" panose="020B0503020204020204" pitchFamily="34" charset="-122"/>
          </a:endParaRPr>
        </a:p>
      </dsp:txBody>
      <dsp:txXfrm>
        <a:off x="666159" y="1172406"/>
        <a:ext cx="93513" cy="93513"/>
      </dsp:txXfrm>
    </dsp:sp>
    <dsp:sp modelId="{1804519B-C082-4297-8E6B-CECDAADE1E46}">
      <dsp:nvSpPr>
        <dsp:cNvPr id="0" name=""/>
        <dsp:cNvSpPr/>
      </dsp:nvSpPr>
      <dsp:spPr>
        <a:xfrm rot="16200000">
          <a:off x="-1527586" y="1870009"/>
          <a:ext cx="3589200" cy="53402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2"/>
              </a:solidFill>
              <a:latin typeface="微软雅黑" panose="020B0503020204020204" pitchFamily="34" charset="-122"/>
              <a:ea typeface="微软雅黑" panose="020B0503020204020204" pitchFamily="34" charset="-122"/>
            </a:rPr>
            <a:t>网络协议的安全性分析</a:t>
          </a:r>
        </a:p>
      </dsp:txBody>
      <dsp:txXfrm>
        <a:off x="-1527586" y="1870009"/>
        <a:ext cx="3589200" cy="534027"/>
      </dsp:txXfrm>
    </dsp:sp>
    <dsp:sp modelId="{DF484C8F-C4C3-49CB-946C-3375DD323464}">
      <dsp:nvSpPr>
        <dsp:cNvPr id="0" name=""/>
        <dsp:cNvSpPr/>
      </dsp:nvSpPr>
      <dsp:spPr>
        <a:xfrm>
          <a:off x="891804" y="34289"/>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TCP/IP</a:t>
          </a:r>
          <a:r>
            <a:rPr lang="zh-CN" altLang="en-US" sz="2000" kern="1200" dirty="0">
              <a:solidFill>
                <a:schemeClr val="tx2"/>
              </a:solidFill>
              <a:latin typeface="微软雅黑" panose="020B0503020204020204" pitchFamily="34" charset="-122"/>
              <a:ea typeface="微软雅黑" panose="020B0503020204020204" pitchFamily="34" charset="-122"/>
            </a:rPr>
            <a:t>协议安全性概述</a:t>
          </a:r>
        </a:p>
      </dsp:txBody>
      <dsp:txXfrm>
        <a:off x="891804" y="34289"/>
        <a:ext cx="3819299" cy="534027"/>
      </dsp:txXfrm>
    </dsp:sp>
    <dsp:sp modelId="{718D9487-9E94-4B94-8B95-3859E6FE1D8E}">
      <dsp:nvSpPr>
        <dsp:cNvPr id="0" name=""/>
        <dsp:cNvSpPr/>
      </dsp:nvSpPr>
      <dsp:spPr>
        <a:xfrm>
          <a:off x="891804" y="701823"/>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网络接口层协议安全性分析</a:t>
          </a:r>
        </a:p>
      </dsp:txBody>
      <dsp:txXfrm>
        <a:off x="891804" y="701823"/>
        <a:ext cx="3819299" cy="534027"/>
      </dsp:txXfrm>
    </dsp:sp>
    <dsp:sp modelId="{3DA3DA56-03A9-4337-AF0B-19074DF667B8}">
      <dsp:nvSpPr>
        <dsp:cNvPr id="0" name=""/>
        <dsp:cNvSpPr/>
      </dsp:nvSpPr>
      <dsp:spPr>
        <a:xfrm>
          <a:off x="891804" y="1369358"/>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IP</a:t>
          </a:r>
          <a:r>
            <a:rPr lang="zh-CN" altLang="en-US" sz="2000" kern="1200" dirty="0">
              <a:solidFill>
                <a:schemeClr val="tx2"/>
              </a:solidFill>
              <a:latin typeface="微软雅黑" panose="020B0503020204020204" pitchFamily="34" charset="-122"/>
              <a:ea typeface="微软雅黑" panose="020B0503020204020204" pitchFamily="34" charset="-122"/>
            </a:rPr>
            <a:t>层协议安全性分析</a:t>
          </a:r>
        </a:p>
      </dsp:txBody>
      <dsp:txXfrm>
        <a:off x="891804" y="1369358"/>
        <a:ext cx="3819299" cy="534027"/>
      </dsp:txXfrm>
    </dsp:sp>
    <dsp:sp modelId="{B080B48F-14CF-452A-A855-659E9B07EB9D}">
      <dsp:nvSpPr>
        <dsp:cNvPr id="0" name=""/>
        <dsp:cNvSpPr/>
      </dsp:nvSpPr>
      <dsp:spPr>
        <a:xfrm>
          <a:off x="891804" y="2036892"/>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传输层协议安全性分析</a:t>
          </a:r>
        </a:p>
      </dsp:txBody>
      <dsp:txXfrm>
        <a:off x="891804" y="2036892"/>
        <a:ext cx="3819299" cy="534027"/>
      </dsp:txXfrm>
    </dsp:sp>
    <dsp:sp modelId="{4A83430B-AE4F-4500-89C8-208D2CB3B48B}">
      <dsp:nvSpPr>
        <dsp:cNvPr id="0" name=""/>
        <dsp:cNvSpPr/>
      </dsp:nvSpPr>
      <dsp:spPr>
        <a:xfrm>
          <a:off x="5061426" y="1703125"/>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TCP</a:t>
          </a:r>
          <a:r>
            <a:rPr lang="zh-CN" altLang="en-US" sz="2000" kern="1200" dirty="0">
              <a:solidFill>
                <a:schemeClr val="tx2"/>
              </a:solidFill>
              <a:latin typeface="微软雅黑" panose="020B0503020204020204" pitchFamily="34" charset="-122"/>
              <a:ea typeface="微软雅黑" panose="020B0503020204020204" pitchFamily="34" charset="-122"/>
            </a:rPr>
            <a:t>协议安全性</a:t>
          </a:r>
        </a:p>
      </dsp:txBody>
      <dsp:txXfrm>
        <a:off x="5061426" y="1703125"/>
        <a:ext cx="3059118" cy="534027"/>
      </dsp:txXfrm>
    </dsp:sp>
    <dsp:sp modelId="{68FFB93B-0EE9-480B-8C3C-590E4E05A9FF}">
      <dsp:nvSpPr>
        <dsp:cNvPr id="0" name=""/>
        <dsp:cNvSpPr/>
      </dsp:nvSpPr>
      <dsp:spPr>
        <a:xfrm>
          <a:off x="5061426" y="2370660"/>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UDP</a:t>
          </a:r>
          <a:r>
            <a:rPr lang="zh-CN" altLang="en-US" sz="2000" kern="1200" dirty="0">
              <a:solidFill>
                <a:schemeClr val="tx2"/>
              </a:solidFill>
              <a:latin typeface="微软雅黑" panose="020B0503020204020204" pitchFamily="34" charset="-122"/>
              <a:ea typeface="微软雅黑" panose="020B0503020204020204" pitchFamily="34" charset="-122"/>
            </a:rPr>
            <a:t>协议安全性</a:t>
          </a:r>
        </a:p>
      </dsp:txBody>
      <dsp:txXfrm>
        <a:off x="5061426" y="2370660"/>
        <a:ext cx="3059118" cy="534027"/>
      </dsp:txXfrm>
    </dsp:sp>
    <dsp:sp modelId="{B629EF16-4B3C-4ED6-9BEA-B702C62C8CE1}">
      <dsp:nvSpPr>
        <dsp:cNvPr id="0" name=""/>
        <dsp:cNvSpPr/>
      </dsp:nvSpPr>
      <dsp:spPr>
        <a:xfrm>
          <a:off x="891804" y="3705729"/>
          <a:ext cx="3819299" cy="53402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应用层协议安全性分析</a:t>
          </a:r>
        </a:p>
      </dsp:txBody>
      <dsp:txXfrm>
        <a:off x="891804" y="3705729"/>
        <a:ext cx="3819299" cy="534027"/>
      </dsp:txXfrm>
    </dsp:sp>
    <dsp:sp modelId="{39AE381E-E1B5-47A7-ABFB-ABFC577E8D1B}">
      <dsp:nvSpPr>
        <dsp:cNvPr id="0" name=""/>
        <dsp:cNvSpPr/>
      </dsp:nvSpPr>
      <dsp:spPr>
        <a:xfrm>
          <a:off x="5061426" y="3038194"/>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DNS</a:t>
          </a:r>
          <a:r>
            <a:rPr lang="zh-CN" altLang="en-US" sz="2000" kern="1200" dirty="0">
              <a:solidFill>
                <a:schemeClr val="tx2"/>
              </a:solidFill>
              <a:latin typeface="微软雅黑" panose="020B0503020204020204" pitchFamily="34" charset="-122"/>
              <a:ea typeface="微软雅黑" panose="020B0503020204020204" pitchFamily="34" charset="-122"/>
            </a:rPr>
            <a:t>协议安全性</a:t>
          </a:r>
        </a:p>
      </dsp:txBody>
      <dsp:txXfrm>
        <a:off x="5061426" y="3038194"/>
        <a:ext cx="3059118" cy="534027"/>
      </dsp:txXfrm>
    </dsp:sp>
    <dsp:sp modelId="{575A1288-98F1-4749-BBAB-DB44BE47F5A1}">
      <dsp:nvSpPr>
        <dsp:cNvPr id="0" name=""/>
        <dsp:cNvSpPr/>
      </dsp:nvSpPr>
      <dsp:spPr>
        <a:xfrm>
          <a:off x="5061426" y="3705729"/>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HTTP</a:t>
          </a:r>
          <a:r>
            <a:rPr lang="zh-CN" altLang="en-US" sz="2000" kern="1200" dirty="0">
              <a:solidFill>
                <a:schemeClr val="tx2"/>
              </a:solidFill>
              <a:latin typeface="微软雅黑" panose="020B0503020204020204" pitchFamily="34" charset="-122"/>
              <a:ea typeface="微软雅黑" panose="020B0503020204020204" pitchFamily="34" charset="-122"/>
            </a:rPr>
            <a:t>协议安全性</a:t>
          </a:r>
        </a:p>
      </dsp:txBody>
      <dsp:txXfrm>
        <a:off x="5061426" y="3705729"/>
        <a:ext cx="3059118" cy="534027"/>
      </dsp:txXfrm>
    </dsp:sp>
    <dsp:sp modelId="{63556334-7C77-4DF6-8535-1DB121105544}">
      <dsp:nvSpPr>
        <dsp:cNvPr id="0" name=""/>
        <dsp:cNvSpPr/>
      </dsp:nvSpPr>
      <dsp:spPr>
        <a:xfrm>
          <a:off x="5061426" y="4373264"/>
          <a:ext cx="3059118" cy="53402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2"/>
              </a:solidFill>
              <a:latin typeface="微软雅黑" panose="020B0503020204020204" pitchFamily="34" charset="-122"/>
              <a:ea typeface="微软雅黑" panose="020B0503020204020204" pitchFamily="34" charset="-122"/>
            </a:rPr>
            <a:t>SMTP</a:t>
          </a:r>
          <a:r>
            <a:rPr lang="zh-CN" altLang="en-US" sz="2000" kern="1200" dirty="0">
              <a:solidFill>
                <a:schemeClr val="tx2"/>
              </a:solidFill>
              <a:latin typeface="微软雅黑" panose="020B0503020204020204" pitchFamily="34" charset="-122"/>
              <a:ea typeface="微软雅黑" panose="020B0503020204020204" pitchFamily="34" charset="-122"/>
            </a:rPr>
            <a:t>协议安全性</a:t>
          </a:r>
        </a:p>
      </dsp:txBody>
      <dsp:txXfrm>
        <a:off x="5061426" y="4373264"/>
        <a:ext cx="3059118" cy="534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F91D1-7F54-41ED-8E60-B0CA80C35B30}">
      <dsp:nvSpPr>
        <dsp:cNvPr id="0" name=""/>
        <dsp:cNvSpPr/>
      </dsp:nvSpPr>
      <dsp:spPr>
        <a:xfrm>
          <a:off x="463599"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8C8D8-9F6C-40BE-BD35-71B139A13595}">
      <dsp:nvSpPr>
        <dsp:cNvPr id="0" name=""/>
        <dsp:cNvSpPr/>
      </dsp:nvSpPr>
      <dsp:spPr>
        <a:xfrm rot="17700000">
          <a:off x="800806"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孕育期</a:t>
          </a:r>
        </a:p>
      </dsp:txBody>
      <dsp:txXfrm>
        <a:off x="800806" y="425219"/>
        <a:ext cx="1348977" cy="650103"/>
      </dsp:txXfrm>
    </dsp:sp>
    <dsp:sp modelId="{D6FC6D8C-C88D-4D76-A5BC-006490D978F8}">
      <dsp:nvSpPr>
        <dsp:cNvPr id="0" name=""/>
        <dsp:cNvSpPr/>
      </dsp:nvSpPr>
      <dsp:spPr>
        <a:xfrm>
          <a:off x="1759747" y="1570796"/>
          <a:ext cx="563268" cy="5632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4F989-E70F-478A-BC19-B130F2E1BF4B}">
      <dsp:nvSpPr>
        <dsp:cNvPr id="0" name=""/>
        <dsp:cNvSpPr/>
      </dsp:nvSpPr>
      <dsp:spPr>
        <a:xfrm rot="17700000">
          <a:off x="1101770"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en-US" altLang="zh-CN" sz="1400" kern="1200" dirty="0">
              <a:solidFill>
                <a:schemeClr val="tx2"/>
              </a:solidFill>
              <a:latin typeface="微软雅黑" panose="020B0503020204020204" pitchFamily="34" charset="-122"/>
              <a:ea typeface="微软雅黑" panose="020B0503020204020204" pitchFamily="34" charset="-122"/>
            </a:rPr>
            <a:t>NCP</a:t>
          </a:r>
          <a:r>
            <a:rPr lang="zh-CN" altLang="en-US" sz="1400" kern="1200" dirty="0">
              <a:solidFill>
                <a:schemeClr val="tx2"/>
              </a:solidFill>
              <a:latin typeface="微软雅黑" panose="020B0503020204020204" pitchFamily="34" charset="-122"/>
              <a:ea typeface="微软雅黑" panose="020B0503020204020204" pitchFamily="34" charset="-122"/>
            </a:rPr>
            <a:t>协议 </a:t>
          </a:r>
          <a:r>
            <a:rPr lang="en-US" altLang="zh-CN" sz="1400" kern="1200" dirty="0">
              <a:solidFill>
                <a:schemeClr val="tx2"/>
              </a:solidFill>
              <a:latin typeface="微软雅黑" panose="020B0503020204020204" pitchFamily="34" charset="-122"/>
              <a:ea typeface="微软雅黑" panose="020B0503020204020204" pitchFamily="34" charset="-122"/>
            </a:rPr>
            <a:t>1969</a:t>
          </a:r>
          <a:r>
            <a:rPr lang="zh-CN" altLang="en-US" sz="1400" kern="1200" dirty="0">
              <a:solidFill>
                <a:schemeClr val="tx2"/>
              </a:solidFill>
              <a:latin typeface="微软雅黑" panose="020B0503020204020204" pitchFamily="34" charset="-122"/>
              <a:ea typeface="微软雅黑" panose="020B0503020204020204" pitchFamily="34" charset="-122"/>
            </a:rPr>
            <a:t>年</a:t>
          </a:r>
        </a:p>
      </dsp:txBody>
      <dsp:txXfrm>
        <a:off x="1101770" y="2354776"/>
        <a:ext cx="1166929" cy="562649"/>
      </dsp:txXfrm>
    </dsp:sp>
    <dsp:sp modelId="{015716EE-DCD9-474D-BAD0-8F0725F4DED8}">
      <dsp:nvSpPr>
        <dsp:cNvPr id="0" name=""/>
        <dsp:cNvSpPr/>
      </dsp:nvSpPr>
      <dsp:spPr>
        <a:xfrm rot="17700000">
          <a:off x="2002302"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6441FA9E-2122-4F82-B3DD-23CB631CB076}">
      <dsp:nvSpPr>
        <dsp:cNvPr id="0" name=""/>
        <dsp:cNvSpPr/>
      </dsp:nvSpPr>
      <dsp:spPr>
        <a:xfrm>
          <a:off x="2546786"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B054AB-1A84-4BCE-AB2B-7353FAA131E0}">
      <dsp:nvSpPr>
        <dsp:cNvPr id="0" name=""/>
        <dsp:cNvSpPr/>
      </dsp:nvSpPr>
      <dsp:spPr>
        <a:xfrm rot="17700000">
          <a:off x="2817028"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成型期</a:t>
          </a:r>
        </a:p>
      </dsp:txBody>
      <dsp:txXfrm>
        <a:off x="2817028" y="425219"/>
        <a:ext cx="1348977" cy="650103"/>
      </dsp:txXfrm>
    </dsp:sp>
    <dsp:sp modelId="{7A26325C-048B-4C77-8673-8C05F22CB3B1}">
      <dsp:nvSpPr>
        <dsp:cNvPr id="0" name=""/>
        <dsp:cNvSpPr/>
      </dsp:nvSpPr>
      <dsp:spPr>
        <a:xfrm>
          <a:off x="3860774" y="1570796"/>
          <a:ext cx="563268" cy="563268"/>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438B4-F576-4492-90EF-61C5CA588EDA}">
      <dsp:nvSpPr>
        <dsp:cNvPr id="0" name=""/>
        <dsp:cNvSpPr/>
      </dsp:nvSpPr>
      <dsp:spPr>
        <a:xfrm rot="17700000">
          <a:off x="3267019"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en-US" altLang="zh-CN" sz="1400" b="0" i="0" kern="1200" dirty="0" err="1">
              <a:solidFill>
                <a:schemeClr val="tx2"/>
              </a:solidFill>
              <a:latin typeface="微软雅黑" panose="020B0503020204020204" pitchFamily="34" charset="-122"/>
              <a:ea typeface="微软雅黑" panose="020B0503020204020204" pitchFamily="34" charset="-122"/>
            </a:rPr>
            <a:t>T</a:t>
          </a:r>
          <a:r>
            <a:rPr lang="en-US" sz="1400" b="0" i="0" kern="1200" dirty="0" err="1">
              <a:solidFill>
                <a:schemeClr val="tx2"/>
              </a:solidFill>
              <a:latin typeface="微软雅黑" panose="020B0503020204020204" pitchFamily="34" charset="-122"/>
              <a:ea typeface="微软雅黑" panose="020B0503020204020204" pitchFamily="34" charset="-122"/>
            </a:rPr>
            <a:t>cp</a:t>
          </a:r>
          <a:r>
            <a:rPr lang="en-US" sz="1400" b="0" i="0" kern="1200" dirty="0">
              <a:solidFill>
                <a:schemeClr val="tx2"/>
              </a:solidFill>
              <a:latin typeface="微软雅黑" panose="020B0503020204020204" pitchFamily="34" charset="-122"/>
              <a:ea typeface="微软雅黑" panose="020B0503020204020204" pitchFamily="34" charset="-122"/>
            </a:rPr>
            <a:t>/</a:t>
          </a:r>
          <a:r>
            <a:rPr lang="en-US" sz="1400" b="0" i="0" kern="1200" dirty="0" err="1">
              <a:solidFill>
                <a:schemeClr val="tx2"/>
              </a:solidFill>
              <a:latin typeface="微软雅黑" panose="020B0503020204020204" pitchFamily="34" charset="-122"/>
              <a:ea typeface="微软雅黑" panose="020B0503020204020204" pitchFamily="34" charset="-122"/>
            </a:rPr>
            <a:t>ip</a:t>
          </a:r>
          <a:r>
            <a:rPr lang="zh-CN" altLang="en-US" sz="1400" b="0" i="0" kern="1200" dirty="0">
              <a:solidFill>
                <a:schemeClr val="tx2"/>
              </a:solidFill>
              <a:latin typeface="微软雅黑" panose="020B0503020204020204" pitchFamily="34" charset="-122"/>
              <a:ea typeface="微软雅黑" panose="020B0503020204020204" pitchFamily="34" charset="-122"/>
            </a:rPr>
            <a:t>协议栈 </a:t>
          </a:r>
          <a:r>
            <a:rPr lang="en-US" altLang="zh-CN" sz="1400" b="0" i="0" kern="1200" dirty="0">
              <a:solidFill>
                <a:schemeClr val="tx2"/>
              </a:solidFill>
              <a:latin typeface="微软雅黑" panose="020B0503020204020204" pitchFamily="34" charset="-122"/>
              <a:ea typeface="微软雅黑" panose="020B0503020204020204" pitchFamily="34" charset="-122"/>
            </a:rPr>
            <a:t>1975</a:t>
          </a:r>
          <a:r>
            <a:rPr lang="zh-CN" altLang="en-US" sz="1400" b="0" i="0" kern="1200" dirty="0">
              <a:solidFill>
                <a:schemeClr val="tx2"/>
              </a:solidFill>
              <a:latin typeface="微软雅黑" panose="020B0503020204020204" pitchFamily="34" charset="-122"/>
              <a:ea typeface="微软雅黑" panose="020B0503020204020204" pitchFamily="34" charset="-122"/>
            </a:rPr>
            <a:t>年</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3267019" y="2354776"/>
        <a:ext cx="1166929" cy="562649"/>
      </dsp:txXfrm>
    </dsp:sp>
    <dsp:sp modelId="{F357BED8-681C-4217-BB0D-31C55131AD87}">
      <dsp:nvSpPr>
        <dsp:cNvPr id="0" name=""/>
        <dsp:cNvSpPr/>
      </dsp:nvSpPr>
      <dsp:spPr>
        <a:xfrm rot="17700000">
          <a:off x="3814209"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0C9A711E-ADE2-4D7B-A256-BBB87AD5737A}">
      <dsp:nvSpPr>
        <dsp:cNvPr id="0" name=""/>
        <dsp:cNvSpPr/>
      </dsp:nvSpPr>
      <dsp:spPr>
        <a:xfrm>
          <a:off x="4580851" y="1570796"/>
          <a:ext cx="563268" cy="563268"/>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3AAFB5-B79E-44EA-B6ED-B8D10608728B}">
      <dsp:nvSpPr>
        <dsp:cNvPr id="0" name=""/>
        <dsp:cNvSpPr/>
      </dsp:nvSpPr>
      <dsp:spPr>
        <a:xfrm rot="17700000">
          <a:off x="3987101" y="2354776"/>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zh-CN" altLang="en-US" sz="1400" kern="1200" dirty="0">
              <a:solidFill>
                <a:schemeClr val="tx2"/>
              </a:solidFill>
              <a:latin typeface="微软雅黑" panose="020B0503020204020204" pitchFamily="34" charset="-122"/>
              <a:ea typeface="微软雅黑" panose="020B0503020204020204" pitchFamily="34" charset="-122"/>
            </a:rPr>
            <a:t>成为</a:t>
          </a:r>
          <a:r>
            <a:rPr lang="en-US" altLang="zh-CN" sz="1400" kern="1200" dirty="0">
              <a:solidFill>
                <a:schemeClr val="tx2"/>
              </a:solidFill>
              <a:latin typeface="微软雅黑" panose="020B0503020204020204" pitchFamily="34" charset="-122"/>
              <a:ea typeface="微软雅黑" panose="020B0503020204020204" pitchFamily="34" charset="-122"/>
            </a:rPr>
            <a:t>IETF</a:t>
          </a:r>
          <a:r>
            <a:rPr lang="zh-CN" altLang="en-US" sz="1400" kern="1200" dirty="0">
              <a:solidFill>
                <a:schemeClr val="tx2"/>
              </a:solidFill>
              <a:latin typeface="微软雅黑" panose="020B0503020204020204" pitchFamily="34" charset="-122"/>
              <a:ea typeface="微软雅黑" panose="020B0503020204020204" pitchFamily="34" charset="-122"/>
            </a:rPr>
            <a:t>规范 </a:t>
          </a:r>
          <a:r>
            <a:rPr lang="en-US" altLang="zh-CN" sz="1400" kern="1200" dirty="0">
              <a:solidFill>
                <a:schemeClr val="tx2"/>
              </a:solidFill>
              <a:latin typeface="微软雅黑" panose="020B0503020204020204" pitchFamily="34" charset="-122"/>
              <a:ea typeface="微软雅黑" panose="020B0503020204020204" pitchFamily="34" charset="-122"/>
            </a:rPr>
            <a:t>1982</a:t>
          </a:r>
          <a:r>
            <a:rPr lang="zh-CN" altLang="en-US" sz="1400" kern="1200" dirty="0">
              <a:solidFill>
                <a:schemeClr val="tx2"/>
              </a:solidFill>
              <a:latin typeface="微软雅黑" panose="020B0503020204020204" pitchFamily="34" charset="-122"/>
              <a:ea typeface="微软雅黑" panose="020B0503020204020204" pitchFamily="34" charset="-122"/>
            </a:rPr>
            <a:t>年</a:t>
          </a:r>
        </a:p>
      </dsp:txBody>
      <dsp:txXfrm>
        <a:off x="3987101" y="2354776"/>
        <a:ext cx="1166929" cy="562649"/>
      </dsp:txXfrm>
    </dsp:sp>
    <dsp:sp modelId="{3161CB32-DFB1-4968-B5E1-76DB1A65B846}">
      <dsp:nvSpPr>
        <dsp:cNvPr id="0" name=""/>
        <dsp:cNvSpPr/>
      </dsp:nvSpPr>
      <dsp:spPr>
        <a:xfrm rot="17700000">
          <a:off x="4459129"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 modelId="{3E2BBC26-DFD6-427F-AE83-C233A0FE9423}">
      <dsp:nvSpPr>
        <dsp:cNvPr id="0" name=""/>
        <dsp:cNvSpPr/>
      </dsp:nvSpPr>
      <dsp:spPr>
        <a:xfrm>
          <a:off x="5355098" y="1309849"/>
          <a:ext cx="1085162" cy="1085162"/>
        </a:xfrm>
        <a:prstGeom prst="donut">
          <a:avLst>
            <a:gd name="adj" fmla="val 2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0B847-C855-444A-A8D8-2353F45E17F6}">
      <dsp:nvSpPr>
        <dsp:cNvPr id="0" name=""/>
        <dsp:cNvSpPr/>
      </dsp:nvSpPr>
      <dsp:spPr>
        <a:xfrm rot="17700000">
          <a:off x="5423045" y="425219"/>
          <a:ext cx="1348977" cy="650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0" rIns="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推广期</a:t>
          </a:r>
        </a:p>
      </dsp:txBody>
      <dsp:txXfrm>
        <a:off x="5423045" y="425219"/>
        <a:ext cx="1348977" cy="650103"/>
      </dsp:txXfrm>
    </dsp:sp>
    <dsp:sp modelId="{56BFA5ED-CE98-4FB4-9EE9-7EC3C86A8C29}">
      <dsp:nvSpPr>
        <dsp:cNvPr id="0" name=""/>
        <dsp:cNvSpPr/>
      </dsp:nvSpPr>
      <dsp:spPr>
        <a:xfrm>
          <a:off x="6669086" y="1570796"/>
          <a:ext cx="563268" cy="563268"/>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EA8A2-FEB5-4B46-98B9-25ED52214ED2}">
      <dsp:nvSpPr>
        <dsp:cNvPr id="0" name=""/>
        <dsp:cNvSpPr/>
      </dsp:nvSpPr>
      <dsp:spPr>
        <a:xfrm rot="17700000">
          <a:off x="6142329" y="2356380"/>
          <a:ext cx="1166929" cy="5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zh-CN" altLang="en-US" sz="1400" kern="1200" dirty="0">
              <a:solidFill>
                <a:schemeClr val="tx2"/>
              </a:solidFill>
              <a:latin typeface="微软雅黑" panose="020B0503020204020204" pitchFamily="34" charset="-122"/>
              <a:ea typeface="微软雅黑" panose="020B0503020204020204" pitchFamily="34" charset="-122"/>
            </a:rPr>
            <a:t>以</a:t>
          </a:r>
          <a:r>
            <a:rPr lang="en-US" altLang="zh-CN" sz="1400" kern="1200" dirty="0">
              <a:solidFill>
                <a:schemeClr val="tx2"/>
              </a:solidFill>
              <a:latin typeface="微软雅黑" panose="020B0503020204020204" pitchFamily="34" charset="-122"/>
              <a:ea typeface="微软雅黑" panose="020B0503020204020204" pitchFamily="34" charset="-122"/>
            </a:rPr>
            <a:t>TCP/IP</a:t>
          </a:r>
          <a:r>
            <a:rPr lang="zh-CN" altLang="en-US" sz="1400" kern="1200" dirty="0">
              <a:solidFill>
                <a:schemeClr val="tx2"/>
              </a:solidFill>
              <a:latin typeface="微软雅黑" panose="020B0503020204020204" pitchFamily="34" charset="-122"/>
              <a:ea typeface="微软雅黑" panose="020B0503020204020204" pitchFamily="34" charset="-122"/>
            </a:rPr>
            <a:t>为基础的万维网出现</a:t>
          </a:r>
          <a:r>
            <a:rPr lang="en-US" altLang="zh-CN" sz="1400" kern="1200" dirty="0">
              <a:solidFill>
                <a:schemeClr val="tx2"/>
              </a:solidFill>
              <a:latin typeface="微软雅黑" panose="020B0503020204020204" pitchFamily="34" charset="-122"/>
              <a:ea typeface="微软雅黑" panose="020B0503020204020204" pitchFamily="34" charset="-122"/>
            </a:rPr>
            <a:t>1990</a:t>
          </a:r>
          <a:r>
            <a:rPr lang="zh-CN" altLang="en-US" sz="1400" kern="1200" dirty="0">
              <a:solidFill>
                <a:schemeClr val="tx2"/>
              </a:solidFill>
              <a:latin typeface="微软雅黑" panose="020B0503020204020204" pitchFamily="34" charset="-122"/>
              <a:ea typeface="微软雅黑" panose="020B0503020204020204" pitchFamily="34" charset="-122"/>
            </a:rPr>
            <a:t>年</a:t>
          </a:r>
        </a:p>
      </dsp:txBody>
      <dsp:txXfrm>
        <a:off x="6142329" y="2356380"/>
        <a:ext cx="1166929" cy="562649"/>
      </dsp:txXfrm>
    </dsp:sp>
    <dsp:sp modelId="{792A91F0-1F54-4CF7-A102-DA42DD285DB9}">
      <dsp:nvSpPr>
        <dsp:cNvPr id="0" name=""/>
        <dsp:cNvSpPr/>
      </dsp:nvSpPr>
      <dsp:spPr>
        <a:xfrm rot="17700000">
          <a:off x="6271037" y="787434"/>
          <a:ext cx="1166929" cy="5626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MAC</a:t>
          </a:r>
          <a:r>
            <a:rPr lang="zh-CN" altLang="en-US" sz="1800" kern="1200" dirty="0">
              <a:solidFill>
                <a:schemeClr val="tx2"/>
              </a:solidFill>
              <a:latin typeface="微软雅黑" panose="020B0503020204020204" pitchFamily="34" charset="-122"/>
              <a:ea typeface="微软雅黑" panose="020B0503020204020204" pitchFamily="34" charset="-122"/>
            </a:rPr>
            <a:t>帧头</a:t>
          </a: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IP</a:t>
          </a:r>
          <a:r>
            <a:rPr lang="zh-CN" altLang="en-US" sz="1800" kern="1200" dirty="0">
              <a:solidFill>
                <a:schemeClr val="tx2"/>
              </a:solidFill>
              <a:latin typeface="微软雅黑" panose="020B0503020204020204" pitchFamily="34" charset="-122"/>
              <a:ea typeface="微软雅黑" panose="020B0503020204020204" pitchFamily="34" charset="-122"/>
            </a:rPr>
            <a:t>包头</a:t>
          </a: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TCP</a:t>
          </a:r>
          <a:r>
            <a:rPr lang="zh-CN" altLang="en-US" sz="1800" kern="1200" dirty="0">
              <a:solidFill>
                <a:schemeClr val="tx2"/>
              </a:solidFill>
              <a:latin typeface="微软雅黑" panose="020B0503020204020204" pitchFamily="34" charset="-122"/>
              <a:ea typeface="微软雅黑" panose="020B0503020204020204" pitchFamily="34" charset="-122"/>
            </a:rPr>
            <a:t>报头</a:t>
          </a: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微软雅黑" panose="020B0503020204020204" pitchFamily="34" charset="-122"/>
              <a:ea typeface="微软雅黑" panose="020B0503020204020204" pitchFamily="34" charset="-122"/>
            </a:rPr>
            <a:t>GET https://www.uestc.edu.cn</a:t>
          </a:r>
          <a:endParaRPr lang="zh-CN" altLang="en-US" sz="1400" kern="1200" dirty="0">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MAC</a:t>
          </a:r>
          <a:r>
            <a:rPr lang="zh-CN" altLang="en-US" sz="1800" kern="1200" dirty="0">
              <a:solidFill>
                <a:schemeClr val="tx2"/>
              </a:solidFill>
              <a:latin typeface="微软雅黑" panose="020B0503020204020204" pitchFamily="34" charset="-122"/>
              <a:ea typeface="微软雅黑" panose="020B0503020204020204" pitchFamily="34" charset="-122"/>
            </a:rPr>
            <a:t>帧头</a:t>
          </a: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IP</a:t>
          </a:r>
          <a:r>
            <a:rPr lang="zh-CN" altLang="en-US" sz="1800" kern="1200" dirty="0">
              <a:solidFill>
                <a:schemeClr val="tx2"/>
              </a:solidFill>
              <a:latin typeface="微软雅黑" panose="020B0503020204020204" pitchFamily="34" charset="-122"/>
              <a:ea typeface="微软雅黑" panose="020B0503020204020204" pitchFamily="34" charset="-122"/>
            </a:rPr>
            <a:t>包头</a:t>
          </a: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FF0000"/>
              </a:solidFill>
              <a:latin typeface="微软雅黑" panose="020B0503020204020204" pitchFamily="34" charset="-122"/>
              <a:ea typeface="微软雅黑" panose="020B0503020204020204" pitchFamily="34" charset="-122"/>
            </a:rPr>
            <a:t>正确的</a:t>
          </a:r>
          <a:r>
            <a:rPr lang="en-US" altLang="zh-CN" sz="1800" kern="1200" dirty="0">
              <a:solidFill>
                <a:srgbClr val="FF0000"/>
              </a:solidFill>
              <a:latin typeface="微软雅黑" panose="020B0503020204020204" pitchFamily="34" charset="-122"/>
              <a:ea typeface="微软雅黑" panose="020B0503020204020204" pitchFamily="34" charset="-122"/>
            </a:rPr>
            <a:t>TCP</a:t>
          </a:r>
          <a:r>
            <a:rPr lang="zh-CN" altLang="en-US" sz="1800" kern="1200" dirty="0">
              <a:solidFill>
                <a:srgbClr val="FF0000"/>
              </a:solidFill>
              <a:latin typeface="微软雅黑" panose="020B0503020204020204" pitchFamily="34" charset="-122"/>
              <a:ea typeface="微软雅黑" panose="020B0503020204020204" pitchFamily="34" charset="-122"/>
            </a:rPr>
            <a:t>报头</a:t>
          </a: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MAC</a:t>
          </a:r>
          <a:r>
            <a:rPr lang="zh-CN" altLang="en-US" sz="1800" kern="1200" dirty="0">
              <a:solidFill>
                <a:schemeClr val="tx2"/>
              </a:solidFill>
              <a:latin typeface="微软雅黑" panose="020B0503020204020204" pitchFamily="34" charset="-122"/>
              <a:ea typeface="微软雅黑" panose="020B0503020204020204" pitchFamily="34" charset="-122"/>
            </a:rPr>
            <a:t>帧头</a:t>
          </a: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C00000"/>
              </a:solidFill>
              <a:latin typeface="微软雅黑" panose="020B0503020204020204" pitchFamily="34" charset="-122"/>
              <a:ea typeface="微软雅黑" panose="020B0503020204020204" pitchFamily="34" charset="-122"/>
            </a:rPr>
            <a:t>正确的</a:t>
          </a:r>
          <a:r>
            <a:rPr lang="en-US" altLang="zh-CN" sz="1800" kern="1200" dirty="0">
              <a:solidFill>
                <a:srgbClr val="C00000"/>
              </a:solidFill>
              <a:latin typeface="微软雅黑" panose="020B0503020204020204" pitchFamily="34" charset="-122"/>
              <a:ea typeface="微软雅黑" panose="020B0503020204020204" pitchFamily="34" charset="-122"/>
            </a:rPr>
            <a:t>IP</a:t>
          </a:r>
          <a:r>
            <a:rPr lang="zh-CN" altLang="en-US" sz="1800" kern="1200" dirty="0">
              <a:solidFill>
                <a:srgbClr val="C00000"/>
              </a:solidFill>
              <a:latin typeface="微软雅黑" panose="020B0503020204020204" pitchFamily="34" charset="-122"/>
              <a:ea typeface="微软雅黑" panose="020B0503020204020204" pitchFamily="34" charset="-122"/>
            </a:rPr>
            <a:t>包头</a:t>
          </a: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TCP</a:t>
          </a:r>
          <a:r>
            <a:rPr lang="zh-CN" altLang="en-US" sz="1800" kern="1200" dirty="0">
              <a:solidFill>
                <a:schemeClr val="tx2"/>
              </a:solidFill>
              <a:latin typeface="微软雅黑" panose="020B0503020204020204" pitchFamily="34" charset="-122"/>
              <a:ea typeface="微软雅黑" panose="020B0503020204020204" pitchFamily="34" charset="-122"/>
            </a:rPr>
            <a:t>报头</a:t>
          </a: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FBB55-C2B8-4B6F-8130-B897C83894CE}">
      <dsp:nvSpPr>
        <dsp:cNvPr id="0" name=""/>
        <dsp:cNvSpPr/>
      </dsp:nvSpPr>
      <dsp:spPr>
        <a:xfrm>
          <a:off x="115175" y="0"/>
          <a:ext cx="1982208" cy="464470"/>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rgbClr val="C00000"/>
              </a:solidFill>
              <a:latin typeface="微软雅黑" panose="020B0503020204020204" pitchFamily="34" charset="-122"/>
              <a:ea typeface="微软雅黑" panose="020B0503020204020204" pitchFamily="34" charset="-122"/>
            </a:rPr>
            <a:t>正确的</a:t>
          </a:r>
          <a:r>
            <a:rPr lang="en-US" altLang="zh-CN" sz="1800" kern="1200" dirty="0">
              <a:solidFill>
                <a:srgbClr val="C00000"/>
              </a:solidFill>
              <a:latin typeface="微软雅黑" panose="020B0503020204020204" pitchFamily="34" charset="-122"/>
              <a:ea typeface="微软雅黑" panose="020B0503020204020204" pitchFamily="34" charset="-122"/>
            </a:rPr>
            <a:t>MAC</a:t>
          </a:r>
          <a:r>
            <a:rPr lang="zh-CN" altLang="en-US" sz="1800" kern="1200" dirty="0">
              <a:solidFill>
                <a:srgbClr val="C00000"/>
              </a:solidFill>
              <a:latin typeface="微软雅黑" panose="020B0503020204020204" pitchFamily="34" charset="-122"/>
              <a:ea typeface="微软雅黑" panose="020B0503020204020204" pitchFamily="34" charset="-122"/>
            </a:rPr>
            <a:t>帧头</a:t>
          </a:r>
        </a:p>
      </dsp:txBody>
      <dsp:txXfrm>
        <a:off x="128779" y="13604"/>
        <a:ext cx="1955000" cy="437262"/>
      </dsp:txXfrm>
    </dsp:sp>
    <dsp:sp modelId="{549B8762-FC81-4FEF-8D23-C1253C7AE5E1}">
      <dsp:nvSpPr>
        <dsp:cNvPr id="0" name=""/>
        <dsp:cNvSpPr/>
      </dsp:nvSpPr>
      <dsp:spPr>
        <a:xfrm>
          <a:off x="2143244" y="0"/>
          <a:ext cx="1832185" cy="464470"/>
        </a:xfrm>
        <a:prstGeom prst="roundRect">
          <a:avLst>
            <a:gd name="adj" fmla="val 10000"/>
          </a:avLst>
        </a:prstGeom>
        <a:solidFill>
          <a:schemeClr val="accent4">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IP</a:t>
          </a:r>
          <a:r>
            <a:rPr lang="zh-CN" altLang="en-US" sz="1800" kern="1200" dirty="0">
              <a:solidFill>
                <a:schemeClr val="tx2"/>
              </a:solidFill>
              <a:latin typeface="微软雅黑" panose="020B0503020204020204" pitchFamily="34" charset="-122"/>
              <a:ea typeface="微软雅黑" panose="020B0503020204020204" pitchFamily="34" charset="-122"/>
            </a:rPr>
            <a:t>包头</a:t>
          </a:r>
        </a:p>
      </dsp:txBody>
      <dsp:txXfrm>
        <a:off x="2156848" y="13604"/>
        <a:ext cx="1804977" cy="437262"/>
      </dsp:txXfrm>
    </dsp:sp>
    <dsp:sp modelId="{44884382-4B62-40E9-B2F1-7A4553EFF091}">
      <dsp:nvSpPr>
        <dsp:cNvPr id="0" name=""/>
        <dsp:cNvSpPr/>
      </dsp:nvSpPr>
      <dsp:spPr>
        <a:xfrm>
          <a:off x="4015449" y="0"/>
          <a:ext cx="2386090" cy="464470"/>
        </a:xfrm>
        <a:prstGeom prst="roundRect">
          <a:avLst>
            <a:gd name="adj" fmla="val 10000"/>
          </a:avLst>
        </a:prstGeom>
        <a:solidFill>
          <a:schemeClr val="accent5">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正确的</a:t>
          </a:r>
          <a:r>
            <a:rPr lang="en-US" altLang="zh-CN" sz="1800" kern="1200" dirty="0">
              <a:solidFill>
                <a:schemeClr val="tx2"/>
              </a:solidFill>
              <a:latin typeface="微软雅黑" panose="020B0503020204020204" pitchFamily="34" charset="-122"/>
              <a:ea typeface="微软雅黑" panose="020B0503020204020204" pitchFamily="34" charset="-122"/>
            </a:rPr>
            <a:t>TCP</a:t>
          </a:r>
          <a:r>
            <a:rPr lang="zh-CN" altLang="en-US" sz="1800" kern="1200" dirty="0">
              <a:solidFill>
                <a:schemeClr val="tx2"/>
              </a:solidFill>
              <a:latin typeface="微软雅黑" panose="020B0503020204020204" pitchFamily="34" charset="-122"/>
              <a:ea typeface="微软雅黑" panose="020B0503020204020204" pitchFamily="34" charset="-122"/>
            </a:rPr>
            <a:t>报头</a:t>
          </a:r>
        </a:p>
      </dsp:txBody>
      <dsp:txXfrm>
        <a:off x="4029053" y="13604"/>
        <a:ext cx="2358882" cy="437262"/>
      </dsp:txXfrm>
    </dsp:sp>
    <dsp:sp modelId="{C8EC563D-8A3E-41DF-97A2-788A48E63DFC}">
      <dsp:nvSpPr>
        <dsp:cNvPr id="0" name=""/>
        <dsp:cNvSpPr/>
      </dsp:nvSpPr>
      <dsp:spPr>
        <a:xfrm>
          <a:off x="6454774" y="0"/>
          <a:ext cx="2762254" cy="464470"/>
        </a:xfrm>
        <a:prstGeom prst="roundRect">
          <a:avLst>
            <a:gd name="adj" fmla="val 10000"/>
          </a:avLst>
        </a:prstGeom>
        <a:solidFill>
          <a:schemeClr val="accent6">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chemeClr val="tx2"/>
              </a:solidFill>
              <a:latin typeface="微软雅黑" panose="020B0503020204020204" pitchFamily="34" charset="-122"/>
              <a:ea typeface="微软雅黑" panose="020B0503020204020204" pitchFamily="34" charset="-122"/>
            </a:rPr>
            <a:t>GET https://www.uestc.edu.cn</a:t>
          </a:r>
          <a:endParaRPr lang="zh-CN" altLang="en-US" sz="1400" kern="1200" dirty="0">
            <a:solidFill>
              <a:schemeClr val="tx2"/>
            </a:solidFill>
            <a:latin typeface="微软雅黑" panose="020B0503020204020204" pitchFamily="34" charset="-122"/>
            <a:ea typeface="微软雅黑" panose="020B0503020204020204" pitchFamily="34" charset="-122"/>
          </a:endParaRPr>
        </a:p>
      </dsp:txBody>
      <dsp:txXfrm>
        <a:off x="6468378" y="13604"/>
        <a:ext cx="2735046" cy="4372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AAFEF-2AEE-48A1-8BA1-9BDF90208612}">
      <dsp:nvSpPr>
        <dsp:cNvPr id="0" name=""/>
        <dsp:cNvSpPr/>
      </dsp:nvSpPr>
      <dsp:spPr>
        <a:xfrm>
          <a:off x="0" y="342596"/>
          <a:ext cx="6512272" cy="5985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a:solidFill>
                <a:schemeClr val="tx2"/>
              </a:solidFill>
              <a:latin typeface="微软雅黑" panose="020B0503020204020204" pitchFamily="34" charset="-122"/>
              <a:ea typeface="微软雅黑" panose="020B0503020204020204" pitchFamily="34" charset="-122"/>
            </a:rPr>
            <a:t>DNS</a:t>
          </a:r>
          <a:r>
            <a:rPr lang="zh-CN" altLang="en-US" sz="1800" b="0" kern="1200" dirty="0">
              <a:solidFill>
                <a:schemeClr val="tx2"/>
              </a:solidFill>
              <a:latin typeface="微软雅黑" panose="020B0503020204020204" pitchFamily="34" charset="-122"/>
              <a:ea typeface="微软雅黑" panose="020B0503020204020204" pitchFamily="34" charset="-122"/>
            </a:rPr>
            <a:t>欺骗，</a:t>
          </a:r>
          <a:r>
            <a:rPr lang="en-US" altLang="zh-CN" sz="1800" b="0" kern="1200" dirty="0">
              <a:solidFill>
                <a:schemeClr val="tx2"/>
              </a:solidFill>
              <a:latin typeface="微软雅黑" panose="020B0503020204020204" pitchFamily="34" charset="-122"/>
              <a:ea typeface="微软雅黑" panose="020B0503020204020204" pitchFamily="34" charset="-122"/>
            </a:rPr>
            <a:t>XSS</a:t>
          </a:r>
          <a:r>
            <a:rPr lang="zh-CN" altLang="en-US" sz="1800" b="0" kern="1200" dirty="0">
              <a:solidFill>
                <a:schemeClr val="tx2"/>
              </a:solidFill>
              <a:latin typeface="微软雅黑" panose="020B0503020204020204" pitchFamily="34" charset="-122"/>
              <a:ea typeface="微软雅黑" panose="020B0503020204020204" pitchFamily="34" charset="-122"/>
            </a:rPr>
            <a:t>，邮件炸弹</a:t>
          </a:r>
          <a:r>
            <a:rPr lang="en-US" altLang="zh-CN" sz="1800" b="0" kern="1200" dirty="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342596"/>
        <a:ext cx="6512272" cy="598500"/>
      </dsp:txXfrm>
    </dsp:sp>
    <dsp:sp modelId="{E0041F3F-F8CA-45AE-B0CD-FA7333CDA62E}">
      <dsp:nvSpPr>
        <dsp:cNvPr id="0" name=""/>
        <dsp:cNvSpPr/>
      </dsp:nvSpPr>
      <dsp:spPr>
        <a:xfrm>
          <a:off x="325295" y="27966"/>
          <a:ext cx="2569217" cy="38843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应用层</a:t>
          </a:r>
        </a:p>
      </dsp:txBody>
      <dsp:txXfrm>
        <a:off x="344257" y="46928"/>
        <a:ext cx="2531293" cy="350506"/>
      </dsp:txXfrm>
    </dsp:sp>
    <dsp:sp modelId="{C4017783-B250-4C86-A295-7C7CA58C687C}">
      <dsp:nvSpPr>
        <dsp:cNvPr id="0" name=""/>
        <dsp:cNvSpPr/>
      </dsp:nvSpPr>
      <dsp:spPr>
        <a:xfrm>
          <a:off x="0" y="1282726"/>
          <a:ext cx="6512272" cy="598500"/>
        </a:xfrm>
        <a:prstGeom prst="rect">
          <a:avLst/>
        </a:prstGeom>
        <a:solidFill>
          <a:schemeClr val="lt1">
            <a:alpha val="90000"/>
            <a:hueOff val="0"/>
            <a:satOff val="0"/>
            <a:lumOff val="0"/>
            <a:alphaOff val="0"/>
          </a:schemeClr>
        </a:solidFill>
        <a:ln w="9525" cap="flat" cmpd="sng" algn="ctr">
          <a:solidFill>
            <a:schemeClr val="accent5">
              <a:hueOff val="-3311292"/>
              <a:satOff val="13270"/>
              <a:lumOff val="28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a:solidFill>
                <a:schemeClr val="tx2"/>
              </a:solidFill>
              <a:latin typeface="微软雅黑" panose="020B0503020204020204" pitchFamily="34" charset="-122"/>
              <a:ea typeface="微软雅黑" panose="020B0503020204020204" pitchFamily="34" charset="-122"/>
            </a:rPr>
            <a:t>SYN Flood</a:t>
          </a:r>
          <a:r>
            <a:rPr lang="zh-CN" altLang="en-US" sz="1800" kern="1200" dirty="0">
              <a:solidFill>
                <a:schemeClr val="tx2"/>
              </a:solidFill>
              <a:latin typeface="微软雅黑" panose="020B0503020204020204" pitchFamily="34" charset="-122"/>
              <a:ea typeface="微软雅黑" panose="020B0503020204020204" pitchFamily="34" charset="-122"/>
            </a:rPr>
            <a:t>攻击，会话挟持，</a:t>
          </a:r>
          <a:r>
            <a:rPr lang="en-US" altLang="zh-CN" sz="1800" kern="1200" dirty="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1282726"/>
        <a:ext cx="6512272" cy="598500"/>
      </dsp:txXfrm>
    </dsp:sp>
    <dsp:sp modelId="{F0D9AB7E-9473-4487-9C2B-EB72C7EB4805}">
      <dsp:nvSpPr>
        <dsp:cNvPr id="0" name=""/>
        <dsp:cNvSpPr/>
      </dsp:nvSpPr>
      <dsp:spPr>
        <a:xfrm>
          <a:off x="325295" y="968096"/>
          <a:ext cx="2569217" cy="388430"/>
        </a:xfrm>
        <a:prstGeom prst="roundRect">
          <a:avLst/>
        </a:prstGeom>
        <a:gradFill rotWithShape="0">
          <a:gsLst>
            <a:gs pos="0">
              <a:schemeClr val="accent5">
                <a:hueOff val="-3311292"/>
                <a:satOff val="13270"/>
                <a:lumOff val="2876"/>
                <a:alphaOff val="0"/>
                <a:tint val="50000"/>
                <a:satMod val="300000"/>
              </a:schemeClr>
            </a:gs>
            <a:gs pos="35000">
              <a:schemeClr val="accent5">
                <a:hueOff val="-3311292"/>
                <a:satOff val="13270"/>
                <a:lumOff val="2876"/>
                <a:alphaOff val="0"/>
                <a:tint val="37000"/>
                <a:satMod val="300000"/>
              </a:schemeClr>
            </a:gs>
            <a:gs pos="100000">
              <a:schemeClr val="accent5">
                <a:hueOff val="-3311292"/>
                <a:satOff val="13270"/>
                <a:lumOff val="287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传输层</a:t>
          </a:r>
        </a:p>
      </dsp:txBody>
      <dsp:txXfrm>
        <a:off x="344257" y="987058"/>
        <a:ext cx="2531293" cy="350506"/>
      </dsp:txXfrm>
    </dsp:sp>
    <dsp:sp modelId="{9B6E6BD2-7506-4034-9121-413174E67351}">
      <dsp:nvSpPr>
        <dsp:cNvPr id="0" name=""/>
        <dsp:cNvSpPr/>
      </dsp:nvSpPr>
      <dsp:spPr>
        <a:xfrm>
          <a:off x="0" y="2222856"/>
          <a:ext cx="6512272" cy="598500"/>
        </a:xfrm>
        <a:prstGeom prst="rect">
          <a:avLst/>
        </a:prstGeom>
        <a:solidFill>
          <a:schemeClr val="lt1">
            <a:alpha val="90000"/>
            <a:hueOff val="0"/>
            <a:satOff val="0"/>
            <a:lumOff val="0"/>
            <a:alphaOff val="0"/>
          </a:schemeClr>
        </a:solidFill>
        <a:ln w="9525" cap="flat" cmpd="sng" algn="ctr">
          <a:solidFill>
            <a:schemeClr val="accent5">
              <a:hueOff val="-6622584"/>
              <a:satOff val="26541"/>
              <a:lumOff val="57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a:solidFill>
                <a:schemeClr val="tx2"/>
              </a:solidFill>
              <a:latin typeface="微软雅黑" panose="020B0503020204020204" pitchFamily="34" charset="-122"/>
              <a:ea typeface="微软雅黑" panose="020B0503020204020204" pitchFamily="34" charset="-122"/>
            </a:rPr>
            <a:t>ICMP</a:t>
          </a:r>
          <a:r>
            <a:rPr lang="zh-CN" altLang="en-US" sz="1800" b="0" kern="1200" dirty="0">
              <a:solidFill>
                <a:schemeClr val="tx2"/>
              </a:solidFill>
              <a:latin typeface="微软雅黑" panose="020B0503020204020204" pitchFamily="34" charset="-122"/>
              <a:ea typeface="微软雅黑" panose="020B0503020204020204" pitchFamily="34" charset="-122"/>
            </a:rPr>
            <a:t>重定向攻击，</a:t>
          </a:r>
          <a:r>
            <a:rPr lang="en-US" altLang="zh-CN" sz="1800" b="0" kern="1200" dirty="0">
              <a:solidFill>
                <a:schemeClr val="tx2"/>
              </a:solidFill>
              <a:latin typeface="微软雅黑" panose="020B0503020204020204" pitchFamily="34" charset="-122"/>
              <a:ea typeface="微软雅黑" panose="020B0503020204020204" pitchFamily="34" charset="-122"/>
            </a:rPr>
            <a:t>IP</a:t>
          </a:r>
          <a:r>
            <a:rPr lang="zh-CN" altLang="en-US" sz="1800" b="0" kern="1200" dirty="0">
              <a:solidFill>
                <a:schemeClr val="tx2"/>
              </a:solidFill>
              <a:latin typeface="微软雅黑" panose="020B0503020204020204" pitchFamily="34" charset="-122"/>
              <a:ea typeface="微软雅黑" panose="020B0503020204020204" pitchFamily="34" charset="-122"/>
            </a:rPr>
            <a:t>分片攻击，</a:t>
          </a:r>
          <a:r>
            <a:rPr lang="en-US" altLang="zh-CN" sz="1800" b="0" kern="1200" dirty="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2222856"/>
        <a:ext cx="6512272" cy="598500"/>
      </dsp:txXfrm>
    </dsp:sp>
    <dsp:sp modelId="{1E82B127-80A6-4B08-82ED-83ABBB8A5338}">
      <dsp:nvSpPr>
        <dsp:cNvPr id="0" name=""/>
        <dsp:cNvSpPr/>
      </dsp:nvSpPr>
      <dsp:spPr>
        <a:xfrm>
          <a:off x="325295" y="1908226"/>
          <a:ext cx="2569217" cy="388430"/>
        </a:xfrm>
        <a:prstGeom prst="roundRect">
          <a:avLst/>
        </a:prstGeom>
        <a:gradFill rotWithShape="0">
          <a:gsLst>
            <a:gs pos="0">
              <a:schemeClr val="accent5">
                <a:hueOff val="-6622584"/>
                <a:satOff val="26541"/>
                <a:lumOff val="5752"/>
                <a:alphaOff val="0"/>
                <a:tint val="50000"/>
                <a:satMod val="300000"/>
              </a:schemeClr>
            </a:gs>
            <a:gs pos="35000">
              <a:schemeClr val="accent5">
                <a:hueOff val="-6622584"/>
                <a:satOff val="26541"/>
                <a:lumOff val="5752"/>
                <a:alphaOff val="0"/>
                <a:tint val="37000"/>
                <a:satMod val="300000"/>
              </a:schemeClr>
            </a:gs>
            <a:gs pos="100000">
              <a:schemeClr val="accent5">
                <a:hueOff val="-6622584"/>
                <a:satOff val="26541"/>
                <a:lumOff val="575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网络层</a:t>
          </a:r>
        </a:p>
      </dsp:txBody>
      <dsp:txXfrm>
        <a:off x="344257" y="1927188"/>
        <a:ext cx="2531293" cy="350506"/>
      </dsp:txXfrm>
    </dsp:sp>
    <dsp:sp modelId="{78FE3786-89E3-4A40-A0B6-829D958F0CE6}">
      <dsp:nvSpPr>
        <dsp:cNvPr id="0" name=""/>
        <dsp:cNvSpPr/>
      </dsp:nvSpPr>
      <dsp:spPr>
        <a:xfrm>
          <a:off x="0" y="3162986"/>
          <a:ext cx="6512272" cy="5985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5425" tIns="104140" rIns="505425"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solidFill>
                <a:schemeClr val="tx2"/>
              </a:solidFill>
              <a:latin typeface="微软雅黑" panose="020B0503020204020204" pitchFamily="34" charset="-122"/>
              <a:ea typeface="微软雅黑" panose="020B0503020204020204" pitchFamily="34" charset="-122"/>
            </a:rPr>
            <a:t>嗅探，</a:t>
          </a:r>
          <a:r>
            <a:rPr lang="en-US" altLang="zh-CN" sz="1800" kern="1200" dirty="0">
              <a:solidFill>
                <a:schemeClr val="tx2"/>
              </a:solidFill>
              <a:latin typeface="微软雅黑" panose="020B0503020204020204" pitchFamily="34" charset="-122"/>
              <a:ea typeface="微软雅黑" panose="020B0503020204020204" pitchFamily="34" charset="-122"/>
            </a:rPr>
            <a:t>ARP</a:t>
          </a:r>
          <a:r>
            <a:rPr lang="zh-CN" altLang="en-US" sz="1800" kern="1200" dirty="0">
              <a:solidFill>
                <a:schemeClr val="tx2"/>
              </a:solidFill>
              <a:latin typeface="微软雅黑" panose="020B0503020204020204" pitchFamily="34" charset="-122"/>
              <a:ea typeface="微软雅黑" panose="020B0503020204020204" pitchFamily="34" charset="-122"/>
            </a:rPr>
            <a:t>欺骗，交换机毒化，</a:t>
          </a:r>
          <a:r>
            <a:rPr lang="en-US" altLang="zh-CN" sz="1800" kern="1200" dirty="0">
              <a:solidFill>
                <a:schemeClr val="tx2"/>
              </a:solidFill>
              <a:latin typeface="微软雅黑" panose="020B0503020204020204" pitchFamily="34" charset="-122"/>
              <a:ea typeface="微软雅黑" panose="020B0503020204020204" pitchFamily="34" charset="-122"/>
            </a:rPr>
            <a:t>……</a:t>
          </a:r>
          <a:endParaRPr lang="zh-CN" altLang="en-US" sz="1800" kern="1200" dirty="0">
            <a:solidFill>
              <a:schemeClr val="tx2"/>
            </a:solidFill>
            <a:latin typeface="微软雅黑" panose="020B0503020204020204" pitchFamily="34" charset="-122"/>
            <a:ea typeface="微软雅黑" panose="020B0503020204020204" pitchFamily="34" charset="-122"/>
          </a:endParaRPr>
        </a:p>
      </dsp:txBody>
      <dsp:txXfrm>
        <a:off x="0" y="3162986"/>
        <a:ext cx="6512272" cy="598500"/>
      </dsp:txXfrm>
    </dsp:sp>
    <dsp:sp modelId="{07957357-6933-41AE-B282-B8EFED1FB421}">
      <dsp:nvSpPr>
        <dsp:cNvPr id="0" name=""/>
        <dsp:cNvSpPr/>
      </dsp:nvSpPr>
      <dsp:spPr>
        <a:xfrm>
          <a:off x="325295" y="2848356"/>
          <a:ext cx="2569217" cy="38843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2304" tIns="0" rIns="172304"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微软雅黑" panose="020B0503020204020204" pitchFamily="34" charset="-122"/>
              <a:ea typeface="微软雅黑" panose="020B0503020204020204" pitchFamily="34" charset="-122"/>
            </a:rPr>
            <a:t>网络接口层</a:t>
          </a:r>
        </a:p>
      </dsp:txBody>
      <dsp:txXfrm>
        <a:off x="344257" y="2867318"/>
        <a:ext cx="2531293" cy="3505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04510-1924-4EC1-B899-AA523F679FEB}">
      <dsp:nvSpPr>
        <dsp:cNvPr id="0" name=""/>
        <dsp:cNvSpPr/>
      </dsp:nvSpPr>
      <dsp:spPr>
        <a:xfrm>
          <a:off x="0" y="192448"/>
          <a:ext cx="10153128" cy="675674"/>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solidFill>
                <a:schemeClr val="tx2"/>
              </a:solidFill>
              <a:latin typeface="微软雅黑" panose="020B0503020204020204" pitchFamily="34" charset="-122"/>
              <a:ea typeface="微软雅黑" panose="020B0503020204020204" pitchFamily="34" charset="-122"/>
            </a:rPr>
            <a:t>目的</a:t>
          </a:r>
          <a:r>
            <a:rPr lang="en-US" altLang="zh-CN" sz="1600" b="0" kern="1200" dirty="0">
              <a:solidFill>
                <a:schemeClr val="tx2"/>
              </a:solidFill>
              <a:latin typeface="微软雅黑" panose="020B0503020204020204" pitchFamily="34" charset="-122"/>
              <a:ea typeface="微软雅黑" panose="020B0503020204020204" pitchFamily="34" charset="-122"/>
            </a:rPr>
            <a:t>MAC</a:t>
          </a:r>
          <a:r>
            <a:rPr lang="zh-CN" altLang="en-US" sz="1600" b="0" kern="1200" dirty="0">
              <a:solidFill>
                <a:schemeClr val="tx2"/>
              </a:solidFill>
              <a:latin typeface="微软雅黑" panose="020B0503020204020204" pitchFamily="34" charset="-122"/>
              <a:ea typeface="微软雅黑" panose="020B0503020204020204" pitchFamily="34" charset="-122"/>
            </a:rPr>
            <a:t>地址</a:t>
          </a:r>
          <a:r>
            <a:rPr lang="en-US" altLang="zh-CN" sz="1600" b="0" kern="1200" dirty="0">
              <a:solidFill>
                <a:schemeClr val="tx2"/>
              </a:solidFill>
              <a:latin typeface="微软雅黑" panose="020B0503020204020204" pitchFamily="34" charset="-122"/>
              <a:ea typeface="微软雅黑" panose="020B0503020204020204" pitchFamily="34" charset="-122"/>
            </a:rPr>
            <a:t>= FF-FF-FF-FF-FF-FF</a:t>
          </a:r>
        </a:p>
      </dsp:txBody>
      <dsp:txXfrm>
        <a:off x="0" y="192448"/>
        <a:ext cx="10153128" cy="675674"/>
      </dsp:txXfrm>
    </dsp:sp>
    <dsp:sp modelId="{01D68AC1-686D-451C-A3FA-211DA62FE074}">
      <dsp:nvSpPr>
        <dsp:cNvPr id="0" name=""/>
        <dsp:cNvSpPr/>
      </dsp:nvSpPr>
      <dsp:spPr>
        <a:xfrm>
          <a:off x="507656" y="30088"/>
          <a:ext cx="7107189" cy="3247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步骤一：</a:t>
          </a:r>
          <a:r>
            <a:rPr lang="en-US" altLang="zh-CN" sz="1800" kern="1200" dirty="0">
              <a:solidFill>
                <a:schemeClr val="tx2"/>
              </a:solidFill>
              <a:latin typeface="微软雅黑" panose="020B0503020204020204" pitchFamily="34" charset="-122"/>
              <a:ea typeface="微软雅黑" panose="020B0503020204020204" pitchFamily="34" charset="-122"/>
            </a:rPr>
            <a:t>A</a:t>
          </a:r>
          <a:r>
            <a:rPr lang="zh-CN" altLang="en-US" sz="1800" kern="1200" dirty="0">
              <a:solidFill>
                <a:schemeClr val="tx2"/>
              </a:solidFill>
              <a:latin typeface="微软雅黑" panose="020B0503020204020204" pitchFamily="34" charset="-122"/>
              <a:ea typeface="微软雅黑" panose="020B0503020204020204" pitchFamily="34" charset="-122"/>
            </a:rPr>
            <a:t>广播包含</a:t>
          </a:r>
          <a:r>
            <a:rPr lang="en-US" altLang="zh-CN" sz="1800" kern="1200" dirty="0">
              <a:solidFill>
                <a:schemeClr val="tx2"/>
              </a:solidFill>
              <a:latin typeface="微软雅黑" panose="020B0503020204020204" pitchFamily="34" charset="-122"/>
              <a:ea typeface="微软雅黑" panose="020B0503020204020204" pitchFamily="34" charset="-122"/>
            </a:rPr>
            <a:t>B</a:t>
          </a:r>
          <a:r>
            <a:rPr lang="zh-CN" altLang="en-US" sz="1800" kern="1200" dirty="0">
              <a:solidFill>
                <a:schemeClr val="tx2"/>
              </a:solidFill>
              <a:latin typeface="微软雅黑" panose="020B0503020204020204" pitchFamily="34" charset="-122"/>
              <a:ea typeface="微软雅黑" panose="020B0503020204020204" pitchFamily="34" charset="-122"/>
            </a:rPr>
            <a:t>的</a:t>
          </a:r>
          <a:r>
            <a:rPr lang="en-US" altLang="zh-CN" sz="1800" kern="1200" dirty="0">
              <a:solidFill>
                <a:schemeClr val="tx2"/>
              </a:solidFill>
              <a:latin typeface="微软雅黑" panose="020B0503020204020204" pitchFamily="34" charset="-122"/>
              <a:ea typeface="微软雅黑" panose="020B0503020204020204" pitchFamily="34" charset="-122"/>
            </a:rPr>
            <a:t>IP</a:t>
          </a:r>
          <a:r>
            <a:rPr lang="zh-CN" altLang="en-US" sz="1800" kern="1200" dirty="0">
              <a:solidFill>
                <a:schemeClr val="tx2"/>
              </a:solidFill>
              <a:latin typeface="微软雅黑" panose="020B0503020204020204" pitchFamily="34" charset="-122"/>
              <a:ea typeface="微软雅黑" panose="020B0503020204020204" pitchFamily="34" charset="-122"/>
            </a:rPr>
            <a:t>地址的</a:t>
          </a:r>
          <a:r>
            <a:rPr lang="en-US" altLang="zh-CN" sz="1800" kern="1200" dirty="0">
              <a:solidFill>
                <a:schemeClr val="tx2"/>
              </a:solidFill>
              <a:latin typeface="微软雅黑" panose="020B0503020204020204" pitchFamily="34" charset="-122"/>
              <a:ea typeface="微软雅黑" panose="020B0503020204020204" pitchFamily="34" charset="-122"/>
            </a:rPr>
            <a:t>ARP</a:t>
          </a:r>
          <a:r>
            <a:rPr lang="zh-CN" altLang="en-US" sz="1800" kern="1200" dirty="0">
              <a:solidFill>
                <a:schemeClr val="tx2"/>
              </a:solidFill>
              <a:latin typeface="微软雅黑" panose="020B0503020204020204" pitchFamily="34" charset="-122"/>
              <a:ea typeface="微软雅黑" panose="020B0503020204020204" pitchFamily="34" charset="-122"/>
            </a:rPr>
            <a:t>查询包 </a:t>
          </a:r>
        </a:p>
      </dsp:txBody>
      <dsp:txXfrm>
        <a:off x="523508" y="45940"/>
        <a:ext cx="7075485" cy="293016"/>
      </dsp:txXfrm>
    </dsp:sp>
    <dsp:sp modelId="{85FDDC33-96F5-41C5-89B7-FA6597A811CF}">
      <dsp:nvSpPr>
        <dsp:cNvPr id="0" name=""/>
        <dsp:cNvSpPr/>
      </dsp:nvSpPr>
      <dsp:spPr>
        <a:xfrm>
          <a:off x="0" y="1089883"/>
          <a:ext cx="10153128" cy="675674"/>
        </a:xfrm>
        <a:prstGeom prst="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solidFill>
                <a:schemeClr val="tx2"/>
              </a:solidFill>
              <a:latin typeface="微软雅黑" panose="020B0503020204020204" pitchFamily="34" charset="-122"/>
              <a:ea typeface="微软雅黑" panose="020B0503020204020204" pitchFamily="34" charset="-122"/>
            </a:rPr>
            <a:t>包单播</a:t>
          </a:r>
          <a:r>
            <a:rPr lang="en-US" altLang="zh-CN" sz="1600" b="0" kern="1200" dirty="0">
              <a:solidFill>
                <a:schemeClr val="tx2"/>
              </a:solidFill>
              <a:latin typeface="微软雅黑" panose="020B0503020204020204" pitchFamily="34" charset="-122"/>
              <a:ea typeface="微软雅黑" panose="020B0503020204020204" pitchFamily="34" charset="-122"/>
            </a:rPr>
            <a:t>unicast</a:t>
          </a:r>
          <a:r>
            <a:rPr lang="zh-CN" altLang="en-US" sz="1600" b="0" kern="1200" dirty="0">
              <a:solidFill>
                <a:schemeClr val="tx2"/>
              </a:solidFill>
              <a:latin typeface="微软雅黑" panose="020B0503020204020204" pitchFamily="34" charset="-122"/>
              <a:ea typeface="微软雅黑" panose="020B0503020204020204" pitchFamily="34" charset="-122"/>
            </a:rPr>
            <a:t>发送给</a:t>
          </a:r>
          <a:r>
            <a:rPr lang="en-US" altLang="zh-CN" sz="1600" b="0" kern="1200" dirty="0">
              <a:solidFill>
                <a:schemeClr val="tx2"/>
              </a:solidFill>
              <a:latin typeface="微软雅黑" panose="020B0503020204020204" pitchFamily="34" charset="-122"/>
              <a:ea typeface="微软雅黑" panose="020B0503020204020204" pitchFamily="34" charset="-122"/>
            </a:rPr>
            <a:t>A</a:t>
          </a:r>
          <a:r>
            <a:rPr lang="zh-CN" altLang="en-US" sz="1600" b="0" kern="1200" dirty="0">
              <a:solidFill>
                <a:schemeClr val="tx2"/>
              </a:solidFill>
              <a:latin typeface="微软雅黑" panose="020B0503020204020204" pitchFamily="34" charset="-122"/>
              <a:ea typeface="微软雅黑" panose="020B0503020204020204" pitchFamily="34" charset="-122"/>
            </a:rPr>
            <a:t>的</a:t>
          </a:r>
          <a:r>
            <a:rPr lang="en-US" altLang="zh-CN" sz="1600" b="0" kern="1200" dirty="0">
              <a:solidFill>
                <a:schemeClr val="tx2"/>
              </a:solidFill>
              <a:latin typeface="微软雅黑" panose="020B0503020204020204" pitchFamily="34" charset="-122"/>
              <a:ea typeface="微软雅黑" panose="020B0503020204020204" pitchFamily="34" charset="-122"/>
            </a:rPr>
            <a:t>MAC</a:t>
          </a:r>
          <a:r>
            <a:rPr lang="zh-CN" altLang="en-US" sz="1600" b="0" kern="1200" dirty="0">
              <a:solidFill>
                <a:schemeClr val="tx2"/>
              </a:solidFill>
              <a:latin typeface="微软雅黑" panose="020B0503020204020204" pitchFamily="34" charset="-122"/>
              <a:ea typeface="微软雅黑" panose="020B0503020204020204" pitchFamily="34" charset="-122"/>
            </a:rPr>
            <a:t>地址</a:t>
          </a:r>
        </a:p>
      </dsp:txBody>
      <dsp:txXfrm>
        <a:off x="0" y="1089883"/>
        <a:ext cx="10153128" cy="675674"/>
      </dsp:txXfrm>
    </dsp:sp>
    <dsp:sp modelId="{CB918B68-FD75-4FE2-8FDD-C334D52BD2BB}">
      <dsp:nvSpPr>
        <dsp:cNvPr id="0" name=""/>
        <dsp:cNvSpPr/>
      </dsp:nvSpPr>
      <dsp:spPr>
        <a:xfrm>
          <a:off x="507656" y="927523"/>
          <a:ext cx="7107189" cy="324720"/>
        </a:xfrm>
        <a:prstGeom prst="round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步骤二：</a:t>
          </a:r>
          <a:r>
            <a:rPr lang="en-US" altLang="zh-CN" sz="1800" kern="1200" dirty="0">
              <a:solidFill>
                <a:schemeClr val="tx2"/>
              </a:solidFill>
              <a:latin typeface="微软雅黑" panose="020B0503020204020204" pitchFamily="34" charset="-122"/>
              <a:ea typeface="微软雅黑" panose="020B0503020204020204" pitchFamily="34" charset="-122"/>
            </a:rPr>
            <a:t>B</a:t>
          </a:r>
          <a:r>
            <a:rPr lang="zh-CN" altLang="en-US" sz="1800" kern="1200" dirty="0">
              <a:solidFill>
                <a:schemeClr val="tx2"/>
              </a:solidFill>
              <a:latin typeface="微软雅黑" panose="020B0503020204020204" pitchFamily="34" charset="-122"/>
              <a:ea typeface="微软雅黑" panose="020B0503020204020204" pitchFamily="34" charset="-122"/>
            </a:rPr>
            <a:t>收到 </a:t>
          </a:r>
          <a:r>
            <a:rPr lang="en-US" altLang="zh-CN" sz="1800" kern="1200" dirty="0">
              <a:solidFill>
                <a:schemeClr val="tx2"/>
              </a:solidFill>
              <a:latin typeface="微软雅黑" panose="020B0503020204020204" pitchFamily="34" charset="-122"/>
              <a:ea typeface="微软雅黑" panose="020B0503020204020204" pitchFamily="34" charset="-122"/>
            </a:rPr>
            <a:t>ARP</a:t>
          </a:r>
          <a:r>
            <a:rPr lang="zh-CN" altLang="en-US" sz="1800" kern="1200" dirty="0">
              <a:solidFill>
                <a:schemeClr val="tx2"/>
              </a:solidFill>
              <a:latin typeface="微软雅黑" panose="020B0503020204020204" pitchFamily="34" charset="-122"/>
              <a:ea typeface="微软雅黑" panose="020B0503020204020204" pitchFamily="34" charset="-122"/>
            </a:rPr>
            <a:t>包，回给</a:t>
          </a:r>
          <a:r>
            <a:rPr lang="en-US" altLang="zh-CN" sz="1800" kern="1200" dirty="0">
              <a:solidFill>
                <a:schemeClr val="tx2"/>
              </a:solidFill>
              <a:latin typeface="微软雅黑" panose="020B0503020204020204" pitchFamily="34" charset="-122"/>
              <a:ea typeface="微软雅黑" panose="020B0503020204020204" pitchFamily="34" charset="-122"/>
            </a:rPr>
            <a:t>A</a:t>
          </a:r>
          <a:r>
            <a:rPr lang="zh-CN" altLang="en-US" sz="1800" kern="1200" dirty="0">
              <a:solidFill>
                <a:schemeClr val="tx2"/>
              </a:solidFill>
              <a:latin typeface="微软雅黑" panose="020B0503020204020204" pitchFamily="34" charset="-122"/>
              <a:ea typeface="微软雅黑" panose="020B0503020204020204" pitchFamily="34" charset="-122"/>
            </a:rPr>
            <a:t>一个带有</a:t>
          </a:r>
          <a:r>
            <a:rPr lang="en-US" altLang="zh-CN" sz="1800" kern="1200" dirty="0">
              <a:solidFill>
                <a:schemeClr val="tx2"/>
              </a:solidFill>
              <a:latin typeface="微软雅黑" panose="020B0503020204020204" pitchFamily="34" charset="-122"/>
              <a:ea typeface="微软雅黑" panose="020B0503020204020204" pitchFamily="34" charset="-122"/>
            </a:rPr>
            <a:t>B</a:t>
          </a:r>
          <a:r>
            <a:rPr lang="zh-CN" altLang="en-US" sz="1800" kern="1200" dirty="0">
              <a:solidFill>
                <a:schemeClr val="tx2"/>
              </a:solidFill>
              <a:latin typeface="微软雅黑" panose="020B0503020204020204" pitchFamily="34" charset="-122"/>
              <a:ea typeface="微软雅黑" panose="020B0503020204020204" pitchFamily="34" charset="-122"/>
            </a:rPr>
            <a:t>的</a:t>
          </a:r>
          <a:r>
            <a:rPr lang="en-US" altLang="zh-CN" sz="1800" kern="1200" dirty="0">
              <a:solidFill>
                <a:schemeClr val="tx2"/>
              </a:solidFill>
              <a:latin typeface="微软雅黑" panose="020B0503020204020204" pitchFamily="34" charset="-122"/>
              <a:ea typeface="微软雅黑" panose="020B0503020204020204" pitchFamily="34" charset="-122"/>
            </a:rPr>
            <a:t>MAC</a:t>
          </a:r>
          <a:r>
            <a:rPr lang="zh-CN" altLang="en-US" sz="1800" kern="1200" dirty="0">
              <a:solidFill>
                <a:schemeClr val="tx2"/>
              </a:solidFill>
              <a:latin typeface="微软雅黑" panose="020B0503020204020204" pitchFamily="34" charset="-122"/>
              <a:ea typeface="微软雅黑" panose="020B0503020204020204" pitchFamily="34" charset="-122"/>
            </a:rPr>
            <a:t>地址的包</a:t>
          </a:r>
        </a:p>
      </dsp:txBody>
      <dsp:txXfrm>
        <a:off x="523508" y="943375"/>
        <a:ext cx="7075485" cy="293016"/>
      </dsp:txXfrm>
    </dsp:sp>
    <dsp:sp modelId="{D9DA2A5E-9FF8-4D48-B9FA-088B48E86B82}">
      <dsp:nvSpPr>
        <dsp:cNvPr id="0" name=""/>
        <dsp:cNvSpPr/>
      </dsp:nvSpPr>
      <dsp:spPr>
        <a:xfrm>
          <a:off x="0" y="1987318"/>
          <a:ext cx="10153128" cy="710325"/>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7996" tIns="229108" rIns="787996"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solidFill>
                <a:schemeClr val="tx2"/>
              </a:solidFill>
              <a:latin typeface="微软雅黑" panose="020B0503020204020204" pitchFamily="34" charset="-122"/>
              <a:ea typeface="微软雅黑" panose="020B0503020204020204" pitchFamily="34" charset="-122"/>
            </a:rPr>
            <a:t>如果</a:t>
          </a:r>
          <a:r>
            <a:rPr lang="en-US" altLang="zh-CN" sz="1600" b="0" kern="1200" dirty="0">
              <a:solidFill>
                <a:schemeClr val="tx2"/>
              </a:solidFill>
              <a:latin typeface="微软雅黑" panose="020B0503020204020204" pitchFamily="34" charset="-122"/>
              <a:ea typeface="微软雅黑" panose="020B0503020204020204" pitchFamily="34" charset="-122"/>
            </a:rPr>
            <a:t>ARP</a:t>
          </a:r>
          <a:r>
            <a:rPr lang="zh-CN" altLang="en-US" sz="1600" b="0" kern="1200" dirty="0">
              <a:solidFill>
                <a:schemeClr val="tx2"/>
              </a:solidFill>
              <a:latin typeface="微软雅黑" panose="020B0503020204020204" pitchFamily="34" charset="-122"/>
              <a:ea typeface="微软雅黑" panose="020B0503020204020204" pitchFamily="34" charset="-122"/>
            </a:rPr>
            <a:t>表的信息在一定时间内没有刷新，则信息将过期</a:t>
          </a:r>
          <a:r>
            <a:rPr lang="zh-CN" altLang="en-US" sz="1800" b="0" kern="1200" dirty="0">
              <a:solidFill>
                <a:schemeClr val="tx2"/>
              </a:solidFill>
              <a:latin typeface="微软雅黑" panose="020B0503020204020204" pitchFamily="34" charset="-122"/>
              <a:ea typeface="微软雅黑" panose="020B0503020204020204" pitchFamily="34" charset="-122"/>
            </a:rPr>
            <a:t>。</a:t>
          </a:r>
        </a:p>
      </dsp:txBody>
      <dsp:txXfrm>
        <a:off x="0" y="1987318"/>
        <a:ext cx="10153128" cy="710325"/>
      </dsp:txXfrm>
    </dsp:sp>
    <dsp:sp modelId="{A445243E-1030-472F-BEC2-C41698CB0B5D}">
      <dsp:nvSpPr>
        <dsp:cNvPr id="0" name=""/>
        <dsp:cNvSpPr/>
      </dsp:nvSpPr>
      <dsp:spPr>
        <a:xfrm>
          <a:off x="507656" y="1824958"/>
          <a:ext cx="7107189" cy="3247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8635" tIns="0" rIns="26863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2"/>
              </a:solidFill>
              <a:latin typeface="微软雅黑" panose="020B0503020204020204" pitchFamily="34" charset="-122"/>
              <a:ea typeface="微软雅黑" panose="020B0503020204020204" pitchFamily="34" charset="-122"/>
            </a:rPr>
            <a:t>步骤三：</a:t>
          </a:r>
          <a:r>
            <a:rPr lang="en-US" altLang="zh-CN" sz="1800" kern="1200" dirty="0">
              <a:solidFill>
                <a:schemeClr val="tx2"/>
              </a:solidFill>
              <a:latin typeface="微软雅黑" panose="020B0503020204020204" pitchFamily="34" charset="-122"/>
              <a:ea typeface="微软雅黑" panose="020B0503020204020204" pitchFamily="34" charset="-122"/>
            </a:rPr>
            <a:t>A</a:t>
          </a:r>
          <a:r>
            <a:rPr lang="zh-CN" altLang="en-US" sz="1800" kern="1200" dirty="0">
              <a:solidFill>
                <a:schemeClr val="tx2"/>
              </a:solidFill>
              <a:latin typeface="微软雅黑" panose="020B0503020204020204" pitchFamily="34" charset="-122"/>
              <a:ea typeface="微软雅黑" panose="020B0503020204020204" pitchFamily="34" charset="-122"/>
            </a:rPr>
            <a:t>缓存</a:t>
          </a:r>
          <a:r>
            <a:rPr lang="en-US" altLang="zh-CN" sz="1800" kern="1200" dirty="0">
              <a:solidFill>
                <a:schemeClr val="tx2"/>
              </a:solidFill>
              <a:latin typeface="微软雅黑" panose="020B0503020204020204" pitchFamily="34" charset="-122"/>
              <a:ea typeface="微软雅黑" panose="020B0503020204020204" pitchFamily="34" charset="-122"/>
            </a:rPr>
            <a:t>IP-to-MAC</a:t>
          </a:r>
          <a:r>
            <a:rPr lang="zh-CN" altLang="en-US" sz="1800" kern="1200" dirty="0">
              <a:solidFill>
                <a:schemeClr val="tx2"/>
              </a:solidFill>
              <a:latin typeface="微软雅黑" panose="020B0503020204020204" pitchFamily="34" charset="-122"/>
              <a:ea typeface="微软雅黑" panose="020B0503020204020204" pitchFamily="34" charset="-122"/>
            </a:rPr>
            <a:t>地址对在 </a:t>
          </a:r>
          <a:r>
            <a:rPr lang="en-US" altLang="zh-CN" sz="1800" kern="1200" dirty="0">
              <a:solidFill>
                <a:schemeClr val="tx2"/>
              </a:solidFill>
              <a:latin typeface="微软雅黑" panose="020B0503020204020204" pitchFamily="34" charset="-122"/>
              <a:ea typeface="微软雅黑" panose="020B0503020204020204" pitchFamily="34" charset="-122"/>
            </a:rPr>
            <a:t>ARP</a:t>
          </a:r>
          <a:r>
            <a:rPr lang="zh-CN" altLang="en-US" sz="1800" kern="1200" dirty="0">
              <a:solidFill>
                <a:schemeClr val="tx2"/>
              </a:solidFill>
              <a:latin typeface="微软雅黑" panose="020B0503020204020204" pitchFamily="34" charset="-122"/>
              <a:ea typeface="微软雅黑" panose="020B0503020204020204" pitchFamily="34" charset="-122"/>
            </a:rPr>
            <a:t>表中，直到信息过期 </a:t>
          </a:r>
        </a:p>
      </dsp:txBody>
      <dsp:txXfrm>
        <a:off x="523508" y="1840810"/>
        <a:ext cx="7075485" cy="2930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1AE3C-4FA9-4E6D-817C-FE30512ADA50}">
      <dsp:nvSpPr>
        <dsp:cNvPr id="0" name=""/>
        <dsp:cNvSpPr/>
      </dsp:nvSpPr>
      <dsp:spPr>
        <a:xfrm>
          <a:off x="9051" y="0"/>
          <a:ext cx="1738587" cy="3068960"/>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zh-CN" altLang="en-US" sz="1800" b="0" kern="1200" dirty="0">
              <a:solidFill>
                <a:schemeClr val="tx2"/>
              </a:solidFill>
              <a:latin typeface="黑体" panose="02010609060101010101" pitchFamily="49" charset="-122"/>
              <a:ea typeface="黑体" panose="02010609060101010101" pitchFamily="49" charset="-122"/>
            </a:rPr>
            <a:t>攻击者向服务器发送众多的带有虚假地址的请求，服务器发送回复信息后等待回传信息。</a:t>
          </a:r>
        </a:p>
      </dsp:txBody>
      <dsp:txXfrm>
        <a:off x="59972" y="50921"/>
        <a:ext cx="1636745" cy="2967118"/>
      </dsp:txXfrm>
    </dsp:sp>
    <dsp:sp modelId="{04B27532-CB2F-4ADD-9E14-D35FBD787DC7}">
      <dsp:nvSpPr>
        <dsp:cNvPr id="0" name=""/>
        <dsp:cNvSpPr/>
      </dsp:nvSpPr>
      <dsp:spPr>
        <a:xfrm>
          <a:off x="1921497" y="1318895"/>
          <a:ext cx="368580" cy="431169"/>
        </a:xfrm>
        <a:prstGeom prst="rightArrow">
          <a:avLst>
            <a:gd name="adj1" fmla="val 60000"/>
            <a:gd name="adj2" fmla="val 5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endParaRPr lang="zh-CN" altLang="en-US" sz="1400" b="0" kern="1200">
            <a:solidFill>
              <a:schemeClr val="tx2"/>
            </a:solidFill>
            <a:latin typeface="黑体" panose="02010609060101010101" pitchFamily="49" charset="-122"/>
            <a:ea typeface="黑体" panose="02010609060101010101" pitchFamily="49" charset="-122"/>
          </a:endParaRPr>
        </a:p>
      </dsp:txBody>
      <dsp:txXfrm>
        <a:off x="1921497" y="1405129"/>
        <a:ext cx="258006" cy="258701"/>
      </dsp:txXfrm>
    </dsp:sp>
    <dsp:sp modelId="{485FDF79-CEFC-40B7-B29A-0AF1E4147C78}">
      <dsp:nvSpPr>
        <dsp:cNvPr id="0" name=""/>
        <dsp:cNvSpPr/>
      </dsp:nvSpPr>
      <dsp:spPr>
        <a:xfrm>
          <a:off x="2443074" y="0"/>
          <a:ext cx="1738587" cy="3068960"/>
        </a:xfrm>
        <a:prstGeom prst="roundRect">
          <a:avLst>
            <a:gd name="adj" fmla="val 10000"/>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zh-CN" altLang="en-US" sz="1800" b="0" kern="1200" dirty="0">
              <a:solidFill>
                <a:schemeClr val="tx2"/>
              </a:solidFill>
              <a:latin typeface="黑体" panose="02010609060101010101" pitchFamily="49" charset="-122"/>
              <a:ea typeface="黑体" panose="02010609060101010101" pitchFamily="49" charset="-122"/>
            </a:rPr>
            <a:t>由于地址是伪造的，所以服务器一直等不到回传的消息，</a:t>
          </a:r>
          <a:r>
            <a:rPr lang="zh-CN" altLang="en-US" sz="1800" b="0" kern="1200" dirty="0">
              <a:solidFill>
                <a:schemeClr val="tx2"/>
              </a:solidFill>
              <a:highlight>
                <a:srgbClr val="FFFF00"/>
              </a:highlight>
              <a:latin typeface="黑体" panose="02010609060101010101" pitchFamily="49" charset="-122"/>
              <a:ea typeface="黑体" panose="02010609060101010101" pitchFamily="49" charset="-122"/>
            </a:rPr>
            <a:t>分配给这次请求的资源就不会被立即释放</a:t>
          </a:r>
          <a:r>
            <a:rPr lang="zh-CN" altLang="en-US" sz="1800" b="0" kern="1200" dirty="0">
              <a:solidFill>
                <a:schemeClr val="tx2"/>
              </a:solidFill>
              <a:latin typeface="黑体" panose="02010609060101010101" pitchFamily="49" charset="-122"/>
              <a:ea typeface="黑体" panose="02010609060101010101" pitchFamily="49" charset="-122"/>
            </a:rPr>
            <a:t>。</a:t>
          </a:r>
        </a:p>
      </dsp:txBody>
      <dsp:txXfrm>
        <a:off x="2493995" y="50921"/>
        <a:ext cx="1636745" cy="2967118"/>
      </dsp:txXfrm>
    </dsp:sp>
    <dsp:sp modelId="{C79613C1-6F0D-452C-BC8E-86EF27647CAC}">
      <dsp:nvSpPr>
        <dsp:cNvPr id="0" name=""/>
        <dsp:cNvSpPr/>
      </dsp:nvSpPr>
      <dsp:spPr>
        <a:xfrm>
          <a:off x="4355520" y="1318895"/>
          <a:ext cx="368580" cy="431169"/>
        </a:xfrm>
        <a:prstGeom prst="rightArrow">
          <a:avLst>
            <a:gd name="adj1" fmla="val 60000"/>
            <a:gd name="adj2" fmla="val 5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just" defTabSz="622300">
            <a:lnSpc>
              <a:spcPct val="90000"/>
            </a:lnSpc>
            <a:spcBef>
              <a:spcPct val="0"/>
            </a:spcBef>
            <a:spcAft>
              <a:spcPct val="35000"/>
            </a:spcAft>
            <a:buNone/>
          </a:pPr>
          <a:endParaRPr lang="zh-CN" altLang="en-US" sz="1400" b="0" kern="1200">
            <a:solidFill>
              <a:schemeClr val="tx2"/>
            </a:solidFill>
            <a:latin typeface="黑体" panose="02010609060101010101" pitchFamily="49" charset="-122"/>
            <a:ea typeface="黑体" panose="02010609060101010101" pitchFamily="49" charset="-122"/>
          </a:endParaRPr>
        </a:p>
      </dsp:txBody>
      <dsp:txXfrm>
        <a:off x="4355520" y="1405129"/>
        <a:ext cx="258006" cy="258701"/>
      </dsp:txXfrm>
    </dsp:sp>
    <dsp:sp modelId="{2F5ACC09-C0B5-47FC-BCA3-D7B25691A0E0}">
      <dsp:nvSpPr>
        <dsp:cNvPr id="0" name=""/>
        <dsp:cNvSpPr/>
      </dsp:nvSpPr>
      <dsp:spPr>
        <a:xfrm>
          <a:off x="4877096" y="0"/>
          <a:ext cx="1738587" cy="3068960"/>
        </a:xfrm>
        <a:prstGeom prst="roundRect">
          <a:avLst>
            <a:gd name="adj" fmla="val 10000"/>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zh-CN" altLang="en-US" sz="1800" b="0" kern="1200" dirty="0">
              <a:solidFill>
                <a:schemeClr val="tx2"/>
              </a:solidFill>
              <a:latin typeface="黑体" panose="02010609060101010101" pitchFamily="49" charset="-122"/>
              <a:ea typeface="黑体" panose="02010609060101010101" pitchFamily="49" charset="-122"/>
            </a:rPr>
            <a:t>当服务器等待一定的时间后，连接会因超时而被切断，攻击者会再度传送新的一批请求，在这种反复发送伪地址请求的情况下，服务器资源最终会被耗尽。 </a:t>
          </a:r>
        </a:p>
      </dsp:txBody>
      <dsp:txXfrm>
        <a:off x="4928017" y="50921"/>
        <a:ext cx="1636745" cy="29671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e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26.wmf"/><Relationship Id="rId9"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26.wmf"/><Relationship Id="rId9" Type="http://schemas.openxmlformats.org/officeDocument/2006/relationships/image" Target="../media/image41.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42.emf"/><Relationship Id="rId5" Type="http://schemas.openxmlformats.org/officeDocument/2006/relationships/image" Target="../media/image27.wmf"/><Relationship Id="rId4" Type="http://schemas.openxmlformats.org/officeDocument/2006/relationships/image" Target="../media/image26.wmf"/><Relationship Id="rId9" Type="http://schemas.openxmlformats.org/officeDocument/2006/relationships/image" Target="../media/image4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2020/9/23</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2020/9/23</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ping o death</a:t>
            </a:r>
            <a:r>
              <a:rPr lang="zh-CN" altLang="en-US" sz="1200" b="0" i="0" kern="1200" dirty="0">
                <a:solidFill>
                  <a:schemeClr val="tx1"/>
                </a:solidFill>
                <a:effectLst/>
                <a:latin typeface="+mn-lt"/>
                <a:ea typeface="+mn-ea"/>
                <a:cs typeface="+mn-cs"/>
              </a:rPr>
              <a:t>是利用</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协议的一种碎片攻击。攻击者发送一个长度超过</a:t>
            </a:r>
            <a:r>
              <a:rPr lang="en-US" altLang="zh-CN" sz="1200" b="0" i="0" kern="1200" dirty="0">
                <a:solidFill>
                  <a:schemeClr val="tx1"/>
                </a:solidFill>
                <a:effectLst/>
                <a:latin typeface="+mn-lt"/>
                <a:ea typeface="+mn-ea"/>
                <a:cs typeface="+mn-cs"/>
              </a:rPr>
              <a:t>65535</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Echo Request</a:t>
            </a:r>
            <a:r>
              <a:rPr lang="zh-CN" altLang="en-US" sz="1200" b="0" i="0" kern="1200" dirty="0">
                <a:solidFill>
                  <a:schemeClr val="tx1"/>
                </a:solidFill>
                <a:effectLst/>
                <a:latin typeface="+mn-lt"/>
                <a:ea typeface="+mn-ea"/>
                <a:cs typeface="+mn-cs"/>
              </a:rPr>
              <a:t>数据包，目标主机在重组分片的时候会造成事先分配的</a:t>
            </a:r>
            <a:r>
              <a:rPr lang="en-US" altLang="zh-CN" sz="1200" b="0" i="0" kern="1200" dirty="0">
                <a:solidFill>
                  <a:schemeClr val="tx1"/>
                </a:solidFill>
                <a:effectLst/>
                <a:latin typeface="+mn-lt"/>
                <a:ea typeface="+mn-ea"/>
                <a:cs typeface="+mn-cs"/>
              </a:rPr>
              <a:t>65535</a:t>
            </a:r>
            <a:r>
              <a:rPr lang="zh-CN" altLang="en-US" sz="1200" b="0" i="0" kern="1200" dirty="0">
                <a:solidFill>
                  <a:schemeClr val="tx1"/>
                </a:solidFill>
                <a:effectLst/>
                <a:latin typeface="+mn-lt"/>
                <a:ea typeface="+mn-ea"/>
                <a:cs typeface="+mn-cs"/>
              </a:rPr>
              <a:t>字节缓冲区溢出，系统通常会崩溃或挂起。</a:t>
            </a:r>
            <a:endParaRPr lang="zh-CN" altLang="en-US" dirty="0"/>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36</a:t>
            </a:fld>
            <a:endParaRPr lang="zh-CN" altLang="en-US"/>
          </a:p>
        </p:txBody>
      </p:sp>
    </p:spTree>
    <p:extLst>
      <p:ext uri="{BB962C8B-B14F-4D97-AF65-F5344CB8AC3E}">
        <p14:creationId xmlns:p14="http://schemas.microsoft.com/office/powerpoint/2010/main" val="297841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第二次课堂教学</a:t>
            </a:r>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51</a:t>
            </a:fld>
            <a:endParaRPr lang="zh-CN" altLang="en-US"/>
          </a:p>
        </p:txBody>
      </p:sp>
    </p:spTree>
    <p:extLst>
      <p:ext uri="{BB962C8B-B14F-4D97-AF65-F5344CB8AC3E}">
        <p14:creationId xmlns:p14="http://schemas.microsoft.com/office/powerpoint/2010/main" val="1387814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2020/9/23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2020/9/23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2020/9/23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31371" y="1772816"/>
            <a:ext cx="11233248" cy="4106491"/>
          </a:xfrm>
        </p:spPr>
        <p:txBody>
          <a:bodyPr/>
          <a:lstStyle>
            <a:lvl1pPr>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nSpc>
                <a:spcPct val="120000"/>
              </a:lnSpc>
              <a:buFont typeface="Wingdings" panose="05000000000000000000" pitchFamily="2" charset="2"/>
              <a:buChar char="Ø"/>
              <a:defRPr sz="2000">
                <a:solidFill>
                  <a:schemeClr val="tx2"/>
                </a:solidFill>
                <a:latin typeface="微软雅黑" panose="020B0503020204020204" pitchFamily="34" charset="-122"/>
                <a:ea typeface="微软雅黑" panose="020B0503020204020204" pitchFamily="34" charset="-122"/>
              </a:defRPr>
            </a:lvl3pPr>
            <a:lvl4pPr>
              <a:lnSpc>
                <a:spcPct val="120000"/>
              </a:lnSpc>
              <a:defRPr>
                <a:solidFill>
                  <a:schemeClr val="tx2"/>
                </a:solidFill>
                <a:latin typeface="微软雅黑" panose="020B0503020204020204" pitchFamily="34" charset="-122"/>
                <a:ea typeface="微软雅黑" panose="020B0503020204020204" pitchFamily="34" charset="-122"/>
              </a:defRPr>
            </a:lvl4pPr>
            <a:lvl5pPr>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2020/9/23</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4750" y="1173163"/>
            <a:ext cx="4762500" cy="3467100"/>
          </a:xfrm>
          <a:prstGeom prst="rect">
            <a:avLst/>
          </a:prstGeom>
        </p:spPr>
      </p:pic>
      <p:sp>
        <p:nvSpPr>
          <p:cNvPr id="2" name="标题 1"/>
          <p:cNvSpPr>
            <a:spLocks noGrp="1"/>
          </p:cNvSpPr>
          <p:nvPr>
            <p:ph type="title"/>
          </p:nvPr>
        </p:nvSpPr>
        <p:spPr>
          <a:xfrm>
            <a:off x="963084" y="4406901"/>
            <a:ext cx="10363200" cy="1362075"/>
          </a:xfrm>
        </p:spPr>
        <p:txBody>
          <a:bodyPr anchor="t"/>
          <a:lstStyle>
            <a:lvl1pPr algn="ctr">
              <a:defRPr sz="2400" b="0" cap="all">
                <a:solidFill>
                  <a:srgbClr val="C00000"/>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ctr"/>
          <a:lstStyle>
            <a:lvl1pPr marL="0" indent="0" algn="ctr">
              <a:buNone/>
              <a:defRPr sz="5400" b="1">
                <a:solidFill>
                  <a:schemeClr val="tx2"/>
                </a:solidFill>
                <a:latin typeface="华文新魏" panose="02010800040101010101" pitchFamily="2" charset="-122"/>
                <a:ea typeface="华文新魏" panose="020108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zh-CN" altLang="en-US" dirty="0"/>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2020/9/23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2020/9/23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2020/9/23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2020/9/23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2020/9/23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2020/9/23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2020/9/23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2020/9/23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4.wmf"/><Relationship Id="rId18" Type="http://schemas.openxmlformats.org/officeDocument/2006/relationships/oleObject" Target="../embeddings/oleObject11.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28.e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27.wmf"/><Relationship Id="rId23" Type="http://schemas.openxmlformats.org/officeDocument/2006/relationships/image" Target="../media/image31.emf"/><Relationship Id="rId10" Type="http://schemas.openxmlformats.org/officeDocument/2006/relationships/oleObject" Target="../embeddings/oleObject8.bin"/><Relationship Id="rId19" Type="http://schemas.openxmlformats.org/officeDocument/2006/relationships/image" Target="../media/image29.wmf"/><Relationship Id="rId4" Type="http://schemas.openxmlformats.org/officeDocument/2006/relationships/oleObject" Target="../embeddings/oleObject5.bin"/><Relationship Id="rId9" Type="http://schemas.openxmlformats.org/officeDocument/2006/relationships/image" Target="../media/image25.wmf"/><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4.wmf"/><Relationship Id="rId18" Type="http://schemas.openxmlformats.org/officeDocument/2006/relationships/oleObject" Target="../embeddings/oleObject20.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37.e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36.emf"/><Relationship Id="rId23" Type="http://schemas.openxmlformats.org/officeDocument/2006/relationships/image" Target="../media/image38.emf"/><Relationship Id="rId10" Type="http://schemas.openxmlformats.org/officeDocument/2006/relationships/oleObject" Target="../embeddings/oleObject17.bin"/><Relationship Id="rId19" Type="http://schemas.openxmlformats.org/officeDocument/2006/relationships/image" Target="../media/image29.wmf"/><Relationship Id="rId4" Type="http://schemas.openxmlformats.org/officeDocument/2006/relationships/oleObject" Target="../embeddings/oleObject14.bin"/><Relationship Id="rId9" Type="http://schemas.openxmlformats.org/officeDocument/2006/relationships/image" Target="../media/image25.w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4.wmf"/><Relationship Id="rId18" Type="http://schemas.openxmlformats.org/officeDocument/2006/relationships/oleObject" Target="../embeddings/oleObject29.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40.emf"/><Relationship Id="rId2" Type="http://schemas.openxmlformats.org/officeDocument/2006/relationships/slideLayout" Target="../slideLayouts/slideLayout2.xml"/><Relationship Id="rId16" Type="http://schemas.openxmlformats.org/officeDocument/2006/relationships/oleObject" Target="../embeddings/oleObject28.bin"/><Relationship Id="rId20" Type="http://schemas.openxmlformats.org/officeDocument/2006/relationships/oleObject" Target="../embeddings/oleObject30.bin"/><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39.emf"/><Relationship Id="rId23" Type="http://schemas.openxmlformats.org/officeDocument/2006/relationships/image" Target="../media/image41.emf"/><Relationship Id="rId10" Type="http://schemas.openxmlformats.org/officeDocument/2006/relationships/oleObject" Target="../embeddings/oleObject26.bin"/><Relationship Id="rId19" Type="http://schemas.openxmlformats.org/officeDocument/2006/relationships/image" Target="../media/image29.wmf"/><Relationship Id="rId4" Type="http://schemas.openxmlformats.org/officeDocument/2006/relationships/oleObject" Target="../embeddings/oleObject23.bin"/><Relationship Id="rId9" Type="http://schemas.openxmlformats.org/officeDocument/2006/relationships/image" Target="../media/image25.wmf"/><Relationship Id="rId14" Type="http://schemas.openxmlformats.org/officeDocument/2006/relationships/oleObject" Target="../embeddings/oleObject27.bin"/><Relationship Id="rId22"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4.wmf"/><Relationship Id="rId18" Type="http://schemas.openxmlformats.org/officeDocument/2006/relationships/oleObject" Target="../embeddings/oleObject38.bin"/><Relationship Id="rId3" Type="http://schemas.openxmlformats.org/officeDocument/2006/relationships/image" Target="../media/image32.wmf"/><Relationship Id="rId21"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33.wmf"/><Relationship Id="rId17" Type="http://schemas.openxmlformats.org/officeDocument/2006/relationships/image" Target="../media/image42.emf"/><Relationship Id="rId2" Type="http://schemas.openxmlformats.org/officeDocument/2006/relationships/slideLayout" Target="../slideLayouts/slideLayout2.xml"/><Relationship Id="rId16" Type="http://schemas.openxmlformats.org/officeDocument/2006/relationships/oleObject" Target="../embeddings/oleObject37.bin"/><Relationship Id="rId20" Type="http://schemas.openxmlformats.org/officeDocument/2006/relationships/oleObject" Target="../embeddings/oleObject39.bin"/><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image" Target="../media/image26.wmf"/><Relationship Id="rId24" Type="http://schemas.openxmlformats.org/officeDocument/2006/relationships/image" Target="../media/image35.wmf"/><Relationship Id="rId5" Type="http://schemas.openxmlformats.org/officeDocument/2006/relationships/image" Target="../media/image23.wmf"/><Relationship Id="rId15" Type="http://schemas.openxmlformats.org/officeDocument/2006/relationships/image" Target="../media/image27.wmf"/><Relationship Id="rId23" Type="http://schemas.openxmlformats.org/officeDocument/2006/relationships/image" Target="../media/image43.emf"/><Relationship Id="rId10" Type="http://schemas.openxmlformats.org/officeDocument/2006/relationships/oleObject" Target="../embeddings/oleObject35.bin"/><Relationship Id="rId19" Type="http://schemas.openxmlformats.org/officeDocument/2006/relationships/image" Target="../media/image29.wmf"/><Relationship Id="rId4" Type="http://schemas.openxmlformats.org/officeDocument/2006/relationships/oleObject" Target="../embeddings/oleObject32.bin"/><Relationship Id="rId9" Type="http://schemas.openxmlformats.org/officeDocument/2006/relationships/image" Target="../media/image25.wmf"/><Relationship Id="rId14" Type="http://schemas.openxmlformats.org/officeDocument/2006/relationships/oleObject" Target="../embeddings/oleObject36.bin"/><Relationship Id="rId22"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6.wmf"/><Relationship Id="rId5" Type="http://schemas.openxmlformats.org/officeDocument/2006/relationships/oleObject" Target="../embeddings/oleObject4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4.bin"/></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hyperlink" Target="http://www.example.org/" TargetMode="Externa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blog.csdn.net/KNIGH_YUN/article/details/79949512"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emf"/><Relationship Id="rId7" Type="http://schemas.openxmlformats.org/officeDocument/2006/relationships/diagramLayout" Target="../diagrams/layout3.xml"/><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10.png"/><Relationship Id="rId5" Type="http://schemas.openxmlformats.org/officeDocument/2006/relationships/image" Target="../media/image9.emf"/><Relationship Id="rId10" Type="http://schemas.microsoft.com/office/2007/relationships/diagramDrawing" Target="../diagrams/drawing3.xml"/><Relationship Id="rId4" Type="http://schemas.openxmlformats.org/officeDocument/2006/relationships/image" Target="../media/image8.emf"/><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hyperlink" Target="http://www.uestc.edu.cn/" TargetMode="External"/><Relationship Id="rId7" Type="http://schemas.openxmlformats.org/officeDocument/2006/relationships/diagramQuickStyle" Target="../diagrams/quickStyle4.xml"/><Relationship Id="rId2" Type="http://schemas.openxmlformats.org/officeDocument/2006/relationships/hyperlink" Target="https://www.uestc.edu.cn/" TargetMode="Externa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2.png"/><Relationship Id="rId4" Type="http://schemas.openxmlformats.org/officeDocument/2006/relationships/image" Target="../media/image11.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赵洋 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电子科技大学 信息与软件工程学院</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网络安全技术</a:t>
            </a:r>
          </a:p>
        </p:txBody>
      </p:sp>
      <p:sp>
        <p:nvSpPr>
          <p:cNvPr id="2" name="文本框 1"/>
          <p:cNvSpPr txBox="1"/>
          <p:nvPr/>
        </p:nvSpPr>
        <p:spPr>
          <a:xfrm>
            <a:off x="4871864" y="6292092"/>
            <a:ext cx="3312368" cy="461665"/>
          </a:xfrm>
          <a:prstGeom prst="rect">
            <a:avLst/>
          </a:prstGeom>
          <a:noFill/>
        </p:spPr>
        <p:txBody>
          <a:bodyPr wrap="square" rtlCol="0">
            <a:spAutoFit/>
          </a:bodyPr>
          <a:lstStyle/>
          <a:p>
            <a:pPr algn="ctr"/>
            <a:r>
              <a:rPr lang="en-US" altLang="zh-CN" sz="2400" dirty="0">
                <a:solidFill>
                  <a:srgbClr val="002060"/>
                </a:solidFill>
                <a:latin typeface="微软雅黑" panose="020B0503020204020204" pitchFamily="34" charset="-122"/>
                <a:ea typeface="微软雅黑" panose="020B0503020204020204" pitchFamily="34" charset="-122"/>
              </a:rPr>
              <a:t>2019</a:t>
            </a:r>
            <a:r>
              <a:rPr lang="zh-CN" altLang="en-US" sz="2400" dirty="0">
                <a:solidFill>
                  <a:srgbClr val="002060"/>
                </a:solidFill>
                <a:latin typeface="微软雅黑" panose="020B0503020204020204" pitchFamily="34" charset="-122"/>
                <a:ea typeface="微软雅黑" panose="020B0503020204020204" pitchFamily="34" charset="-122"/>
              </a:rPr>
              <a:t>年</a:t>
            </a:r>
            <a:r>
              <a:rPr lang="en-US" altLang="zh-CN" sz="2400" dirty="0">
                <a:solidFill>
                  <a:srgbClr val="002060"/>
                </a:solidFill>
                <a:latin typeface="微软雅黑" panose="020B0503020204020204" pitchFamily="34" charset="-122"/>
                <a:ea typeface="微软雅黑" panose="020B0503020204020204" pitchFamily="34" charset="-122"/>
              </a:rPr>
              <a:t>9</a:t>
            </a:r>
            <a:r>
              <a:rPr lang="zh-CN" altLang="en-US" sz="2400" dirty="0">
                <a:solidFill>
                  <a:srgbClr val="002060"/>
                </a:solidFill>
                <a:latin typeface="微软雅黑" panose="020B0503020204020204" pitchFamily="34" charset="-122"/>
                <a:ea typeface="微软雅黑" panose="020B0503020204020204" pitchFamily="34" charset="-122"/>
              </a:rPr>
              <a:t>月</a:t>
            </a:r>
            <a:r>
              <a:rPr lang="en-US" altLang="zh-CN" sz="2400" dirty="0">
                <a:solidFill>
                  <a:srgbClr val="002060"/>
                </a:solidFill>
                <a:latin typeface="微软雅黑" panose="020B0503020204020204" pitchFamily="34" charset="-122"/>
                <a:ea typeface="微软雅黑" panose="020B0503020204020204" pitchFamily="34" charset="-122"/>
              </a:rPr>
              <a:t>10</a:t>
            </a:r>
            <a:r>
              <a:rPr lang="zh-CN" altLang="en-US" sz="2400" dirty="0">
                <a:solidFill>
                  <a:srgbClr val="002060"/>
                </a:solidFill>
                <a:latin typeface="微软雅黑" panose="020B0503020204020204" pitchFamily="34" charset="-122"/>
                <a:ea typeface="微软雅黑" panose="020B0503020204020204" pitchFamily="34" charset="-122"/>
              </a:rPr>
              <a:t>日星期二</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正确的</a:t>
            </a:r>
            <a:r>
              <a:rPr lang="en-US" altLang="zh-CN" dirty="0"/>
              <a:t>IP</a:t>
            </a:r>
            <a:r>
              <a:rPr lang="zh-CN" altLang="en-US" dirty="0"/>
              <a:t>包头</a:t>
            </a:r>
            <a:endParaRPr lang="en-US" altLang="zh-CN" dirty="0"/>
          </a:p>
          <a:p>
            <a:pPr lvl="2"/>
            <a:r>
              <a:rPr lang="zh-CN" altLang="en-US" dirty="0"/>
              <a:t> 目的</a:t>
            </a:r>
            <a:r>
              <a:rPr lang="en-US" altLang="zh-CN" dirty="0"/>
              <a:t>IP</a:t>
            </a:r>
            <a:r>
              <a:rPr lang="zh-CN" altLang="en-US" dirty="0"/>
              <a:t>地址通过本地缓存的</a:t>
            </a:r>
            <a:r>
              <a:rPr lang="en-US" altLang="zh-CN" dirty="0"/>
              <a:t>host</a:t>
            </a:r>
            <a:r>
              <a:rPr lang="zh-CN" altLang="en-US" dirty="0"/>
              <a:t>文件或通过</a:t>
            </a:r>
            <a:r>
              <a:rPr lang="en-US" altLang="zh-CN" dirty="0"/>
              <a:t>DNS</a:t>
            </a:r>
            <a:r>
              <a:rPr lang="zh-CN" altLang="en-US" dirty="0"/>
              <a:t>解析确定。</a:t>
            </a:r>
          </a:p>
          <a:p>
            <a:pPr lvl="2"/>
            <a:endParaRPr lang="zh-CN" altLang="en-US" dirty="0"/>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graphicFrame>
        <p:nvGraphicFramePr>
          <p:cNvPr id="5" name="图示 4"/>
          <p:cNvGraphicFramePr/>
          <p:nvPr>
            <p:extLst>
              <p:ext uri="{D42A27DB-BD31-4B8C-83A1-F6EECF244321}">
                <p14:modId xmlns:p14="http://schemas.microsoft.com/office/powerpoint/2010/main" val="2745967094"/>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stretch>
            <a:fillRect/>
          </a:stretch>
        </p:blipFill>
        <p:spPr>
          <a:xfrm>
            <a:off x="1421851" y="2945670"/>
            <a:ext cx="4837188" cy="2581422"/>
          </a:xfrm>
          <a:prstGeom prst="rect">
            <a:avLst/>
          </a:prstGeom>
        </p:spPr>
      </p:pic>
      <p:sp>
        <p:nvSpPr>
          <p:cNvPr id="9" name="矩形 8"/>
          <p:cNvSpPr/>
          <p:nvPr/>
        </p:nvSpPr>
        <p:spPr>
          <a:xfrm>
            <a:off x="6123505" y="4293096"/>
            <a:ext cx="5904180" cy="369332"/>
          </a:xfrm>
          <a:prstGeom prst="rect">
            <a:avLst/>
          </a:prstGeom>
        </p:spPr>
        <p:txBody>
          <a:bodyPr wrap="none">
            <a:spAutoFit/>
          </a:bodyPr>
          <a:lstStyle/>
          <a:p>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包头部分包括</a:t>
            </a:r>
            <a:r>
              <a:rPr lang="zh-CN" altLang="en-US" dirty="0">
                <a:solidFill>
                  <a:srgbClr val="C00000"/>
                </a:solidFill>
                <a:latin typeface="微软雅黑" panose="020B0503020204020204" pitchFamily="34" charset="-122"/>
                <a:ea typeface="微软雅黑" panose="020B0503020204020204" pitchFamily="34" charset="-122"/>
              </a:rPr>
              <a:t>源</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目的</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标志</a:t>
            </a:r>
            <a:r>
              <a:rPr lang="zh-CN" altLang="en-US" dirty="0">
                <a:solidFill>
                  <a:schemeClr val="tx2"/>
                </a:solidFill>
                <a:latin typeface="微软雅黑" panose="020B0503020204020204" pitchFamily="34" charset="-122"/>
                <a:ea typeface="微软雅黑" panose="020B0503020204020204" pitchFamily="34" charset="-122"/>
              </a:rPr>
              <a:t>等内容。</a:t>
            </a:r>
          </a:p>
        </p:txBody>
      </p:sp>
      <p:pic>
        <p:nvPicPr>
          <p:cNvPr id="10" name="图片 9"/>
          <p:cNvPicPr>
            <a:picLocks noChangeAspect="1"/>
          </p:cNvPicPr>
          <p:nvPr/>
        </p:nvPicPr>
        <p:blipFill>
          <a:blip r:embed="rId8"/>
          <a:stretch>
            <a:fillRect/>
          </a:stretch>
        </p:blipFill>
        <p:spPr>
          <a:xfrm>
            <a:off x="3011530" y="3402280"/>
            <a:ext cx="2229603" cy="164798"/>
          </a:xfrm>
          <a:prstGeom prst="rect">
            <a:avLst/>
          </a:prstGeom>
        </p:spPr>
      </p:pic>
    </p:spTree>
    <p:extLst>
      <p:ext uri="{BB962C8B-B14F-4D97-AF65-F5344CB8AC3E}">
        <p14:creationId xmlns:p14="http://schemas.microsoft.com/office/powerpoint/2010/main" val="15755225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45833E-6 -1.85185E-6 L 0.38008 -0.00023 " pathEditMode="relative" rAng="0" ptsTypes="AA">
                                      <p:cBhvr>
                                        <p:cTn id="8" dur="2000" fill="hold"/>
                                        <p:tgtEl>
                                          <p:spTgt spid="10"/>
                                        </p:tgtEl>
                                        <p:attrNameLst>
                                          <p:attrName>ppt_x</p:attrName>
                                          <p:attrName>ppt_y</p:attrName>
                                        </p:attrNameLst>
                                      </p:cBhvr>
                                      <p:rCtr x="18997" y="-23"/>
                                    </p:animMotion>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正确的</a:t>
            </a:r>
            <a:r>
              <a:rPr lang="en-US" altLang="zh-CN" dirty="0"/>
              <a:t>MAC</a:t>
            </a:r>
            <a:r>
              <a:rPr lang="zh-CN" altLang="en-US" dirty="0"/>
              <a:t>帧头</a:t>
            </a:r>
            <a:endParaRPr lang="en-US" altLang="zh-CN" dirty="0"/>
          </a:p>
          <a:p>
            <a:pPr lvl="2"/>
            <a:r>
              <a:rPr lang="zh-CN" altLang="en-US" dirty="0"/>
              <a:t>由路由表信息和</a:t>
            </a:r>
            <a:r>
              <a:rPr lang="en-US" altLang="zh-CN" dirty="0"/>
              <a:t>ARP</a:t>
            </a:r>
            <a:r>
              <a:rPr lang="zh-CN" altLang="en-US" dirty="0"/>
              <a:t>缓存信息，可以确定帧头的目的</a:t>
            </a:r>
            <a:r>
              <a:rPr lang="en-US" altLang="zh-CN" dirty="0"/>
              <a:t>MAC</a:t>
            </a:r>
            <a:r>
              <a:rPr lang="zh-CN" altLang="en-US" dirty="0"/>
              <a:t>地址。</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graphicFrame>
        <p:nvGraphicFramePr>
          <p:cNvPr id="8" name="图示 7"/>
          <p:cNvGraphicFramePr/>
          <p:nvPr>
            <p:extLst>
              <p:ext uri="{D42A27DB-BD31-4B8C-83A1-F6EECF244321}">
                <p14:modId xmlns:p14="http://schemas.microsoft.com/office/powerpoint/2010/main" val="4201350437"/>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图片 8"/>
          <p:cNvPicPr>
            <a:picLocks noChangeAspect="1"/>
          </p:cNvPicPr>
          <p:nvPr/>
        </p:nvPicPr>
        <p:blipFill>
          <a:blip r:embed="rId7"/>
          <a:stretch>
            <a:fillRect/>
          </a:stretch>
        </p:blipFill>
        <p:spPr>
          <a:xfrm>
            <a:off x="1245501" y="2996953"/>
            <a:ext cx="5683991" cy="2392032"/>
          </a:xfrm>
          <a:prstGeom prst="rect">
            <a:avLst/>
          </a:prstGeom>
        </p:spPr>
      </p:pic>
      <p:pic>
        <p:nvPicPr>
          <p:cNvPr id="10" name="图片 9"/>
          <p:cNvPicPr>
            <a:picLocks noChangeAspect="1"/>
          </p:cNvPicPr>
          <p:nvPr/>
        </p:nvPicPr>
        <p:blipFill>
          <a:blip r:embed="rId8"/>
          <a:stretch>
            <a:fillRect/>
          </a:stretch>
        </p:blipFill>
        <p:spPr>
          <a:xfrm>
            <a:off x="1631504" y="3541007"/>
            <a:ext cx="2702990" cy="168937"/>
          </a:xfrm>
          <a:prstGeom prst="rect">
            <a:avLst/>
          </a:prstGeom>
        </p:spPr>
      </p:pic>
      <p:sp>
        <p:nvSpPr>
          <p:cNvPr id="11" name="矩形 10"/>
          <p:cNvSpPr/>
          <p:nvPr/>
        </p:nvSpPr>
        <p:spPr>
          <a:xfrm>
            <a:off x="7176120" y="4272180"/>
            <a:ext cx="4608512" cy="646331"/>
          </a:xfrm>
          <a:prstGeom prst="rect">
            <a:avLst/>
          </a:prstGeom>
        </p:spPr>
        <p:txBody>
          <a:bodyPr wrap="square">
            <a:spAutoFit/>
          </a:bodyPr>
          <a:lstStyle/>
          <a:p>
            <a:r>
              <a:rPr lang="en-US" altLang="zh-CN" dirty="0">
                <a:solidFill>
                  <a:schemeClr val="tx2"/>
                </a:solidFill>
                <a:latin typeface="微软雅黑" panose="020B0503020204020204" pitchFamily="34" charset="-122"/>
                <a:ea typeface="微软雅黑" panose="020B0503020204020204" pitchFamily="34" charset="-122"/>
              </a:rPr>
              <a:t>MAC</a:t>
            </a:r>
            <a:r>
              <a:rPr lang="zh-CN" altLang="en-US" dirty="0">
                <a:solidFill>
                  <a:schemeClr val="tx2"/>
                </a:solidFill>
                <a:latin typeface="微软雅黑" panose="020B0503020204020204" pitchFamily="34" charset="-122"/>
                <a:ea typeface="微软雅黑" panose="020B0503020204020204" pitchFamily="34" charset="-122"/>
              </a:rPr>
              <a:t>帧头部分包括</a:t>
            </a:r>
            <a:r>
              <a:rPr lang="zh-CN" altLang="en-US" dirty="0">
                <a:solidFill>
                  <a:srgbClr val="C00000"/>
                </a:solidFill>
                <a:latin typeface="微软雅黑" panose="020B0503020204020204" pitchFamily="34" charset="-122"/>
                <a:ea typeface="微软雅黑" panose="020B0503020204020204" pitchFamily="34" charset="-122"/>
              </a:rPr>
              <a:t>前导码</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帧开始符</a:t>
            </a:r>
            <a:r>
              <a:rPr lang="zh-CN" altLang="en-US" dirty="0">
                <a:solidFill>
                  <a:schemeClr val="tx2"/>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目的</a:t>
            </a:r>
            <a:r>
              <a:rPr lang="en-US" altLang="zh-CN" dirty="0">
                <a:solidFill>
                  <a:srgbClr val="C00000"/>
                </a:solidFill>
                <a:latin typeface="微软雅黑" panose="020B0503020204020204" pitchFamily="34" charset="-122"/>
                <a:ea typeface="微软雅黑" panose="020B0503020204020204" pitchFamily="34" charset="-122"/>
              </a:rPr>
              <a:t>MAC</a:t>
            </a:r>
            <a:r>
              <a:rPr lang="zh-CN" altLang="en-US" dirty="0">
                <a:solidFill>
                  <a:srgbClr val="C00000"/>
                </a:solidFill>
                <a:latin typeface="微软雅黑" panose="020B0503020204020204" pitchFamily="34" charset="-122"/>
                <a:ea typeface="微软雅黑" panose="020B0503020204020204" pitchFamily="34" charset="-122"/>
              </a:rPr>
              <a:t>地址</a:t>
            </a:r>
            <a:r>
              <a:rPr lang="zh-CN" altLang="en-US" dirty="0">
                <a:solidFill>
                  <a:schemeClr val="tx2"/>
                </a:solidFill>
                <a:latin typeface="微软雅黑" panose="020B0503020204020204" pitchFamily="34" charset="-122"/>
                <a:ea typeface="微软雅黑" panose="020B0503020204020204" pitchFamily="34" charset="-122"/>
              </a:rPr>
              <a:t>等内容。</a:t>
            </a:r>
          </a:p>
        </p:txBody>
      </p:sp>
    </p:spTree>
    <p:extLst>
      <p:ext uri="{BB962C8B-B14F-4D97-AF65-F5344CB8AC3E}">
        <p14:creationId xmlns:p14="http://schemas.microsoft.com/office/powerpoint/2010/main" val="19426213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03802 0.00093 L 0.51784 0.00371 " pathEditMode="relative" rAng="0" ptsTypes="AA">
                                      <p:cBhvr>
                                        <p:cTn id="8" dur="2000" fill="hold"/>
                                        <p:tgtEl>
                                          <p:spTgt spid="10"/>
                                        </p:tgtEl>
                                        <p:attrNameLst>
                                          <p:attrName>ppt_x</p:attrName>
                                          <p:attrName>ppt_y</p:attrName>
                                        </p:attrNameLst>
                                      </p:cBhvr>
                                      <p:rCtr x="23984" y="139"/>
                                    </p:animMotion>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主机路由表与</a:t>
            </a:r>
            <a:r>
              <a:rPr lang="en-US" altLang="zh-CN" dirty="0"/>
              <a:t>ARP</a:t>
            </a:r>
            <a:r>
              <a:rPr lang="zh-CN" altLang="en-US" dirty="0"/>
              <a:t>缓存</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pic>
        <p:nvPicPr>
          <p:cNvPr id="9" name="图片 8"/>
          <p:cNvPicPr>
            <a:picLocks noChangeAspect="1"/>
          </p:cNvPicPr>
          <p:nvPr/>
        </p:nvPicPr>
        <p:blipFill>
          <a:blip r:embed="rId2"/>
          <a:stretch>
            <a:fillRect/>
          </a:stretch>
        </p:blipFill>
        <p:spPr>
          <a:xfrm>
            <a:off x="767408" y="2413246"/>
            <a:ext cx="4500555" cy="1873402"/>
          </a:xfrm>
          <a:prstGeom prst="rect">
            <a:avLst/>
          </a:prstGeom>
        </p:spPr>
      </p:pic>
      <p:pic>
        <p:nvPicPr>
          <p:cNvPr id="10" name="图片 9"/>
          <p:cNvPicPr>
            <a:picLocks noChangeAspect="1"/>
          </p:cNvPicPr>
          <p:nvPr/>
        </p:nvPicPr>
        <p:blipFill>
          <a:blip r:embed="rId3"/>
          <a:stretch>
            <a:fillRect/>
          </a:stretch>
        </p:blipFill>
        <p:spPr>
          <a:xfrm>
            <a:off x="5663952" y="2381550"/>
            <a:ext cx="5372376" cy="1905098"/>
          </a:xfrm>
          <a:prstGeom prst="rect">
            <a:avLst/>
          </a:prstGeom>
        </p:spPr>
      </p:pic>
      <p:sp>
        <p:nvSpPr>
          <p:cNvPr id="11" name="矩形 10"/>
          <p:cNvSpPr/>
          <p:nvPr/>
        </p:nvSpPr>
        <p:spPr>
          <a:xfrm>
            <a:off x="695400" y="4401979"/>
            <a:ext cx="4435941" cy="1726178"/>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ru-RU" altLang="zh-CN" dirty="0">
                <a:solidFill>
                  <a:schemeClr val="tx2"/>
                </a:solidFill>
                <a:latin typeface="微软雅黑" panose="020B0503020204020204" pitchFamily="34" charset="-122"/>
                <a:ea typeface="微软雅黑" panose="020B0503020204020204" pitchFamily="34" charset="-122"/>
              </a:rPr>
              <a:t>route print</a:t>
            </a:r>
            <a:r>
              <a:rPr lang="zh-CN" altLang="ru-RU" dirty="0">
                <a:solidFill>
                  <a:schemeClr val="tx2"/>
                </a:solidFill>
                <a:latin typeface="微软雅黑" panose="020B0503020204020204" pitchFamily="34" charset="-122"/>
                <a:ea typeface="微软雅黑" panose="020B0503020204020204" pitchFamily="34" charset="-122"/>
              </a:rPr>
              <a:t>显示当前主机的路由表信息</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dirty="0" err="1">
                <a:solidFill>
                  <a:schemeClr val="tx2"/>
                </a:solidFill>
                <a:latin typeface="微软雅黑" panose="020B0503020204020204" pitchFamily="34" charset="-122"/>
                <a:ea typeface="微软雅黑" panose="020B0503020204020204" pitchFamily="34" charset="-122"/>
              </a:rPr>
              <a:t>DestIP</a:t>
            </a:r>
            <a:r>
              <a:rPr lang="en-US" altLang="zh-CN" dirty="0">
                <a:solidFill>
                  <a:schemeClr val="tx2"/>
                </a:solidFill>
                <a:latin typeface="微软雅黑" panose="020B0503020204020204" pitchFamily="34" charset="-122"/>
                <a:ea typeface="微软雅黑" panose="020B0503020204020204" pitchFamily="34" charset="-122"/>
              </a:rPr>
              <a:t> &amp; </a:t>
            </a:r>
            <a:r>
              <a:rPr lang="en-US" altLang="zh-CN" dirty="0" err="1">
                <a:solidFill>
                  <a:schemeClr val="tx2"/>
                </a:solidFill>
                <a:latin typeface="微软雅黑" panose="020B0503020204020204" pitchFamily="34" charset="-122"/>
                <a:ea typeface="微软雅黑" panose="020B0503020204020204" pitchFamily="34" charset="-122"/>
              </a:rPr>
              <a:t>Netmask</a:t>
            </a:r>
            <a:r>
              <a:rPr lang="en-US" altLang="zh-CN" dirty="0">
                <a:solidFill>
                  <a:schemeClr val="tx2"/>
                </a:solidFill>
                <a:latin typeface="微软雅黑" panose="020B0503020204020204" pitchFamily="34" charset="-122"/>
                <a:ea typeface="微软雅黑" panose="020B0503020204020204" pitchFamily="34" charset="-122"/>
              </a:rPr>
              <a:t> == Network Destination</a:t>
            </a:r>
            <a:r>
              <a:rPr lang="zh-CN" altLang="en-US" dirty="0">
                <a:solidFill>
                  <a:schemeClr val="tx2"/>
                </a:solidFill>
                <a:latin typeface="微软雅黑" panose="020B0503020204020204" pitchFamily="34" charset="-122"/>
                <a:ea typeface="微软雅黑" panose="020B0503020204020204" pitchFamily="34" charset="-122"/>
              </a:rPr>
              <a:t>，选择相应的</a:t>
            </a:r>
            <a:r>
              <a:rPr lang="en-US" altLang="zh-CN" dirty="0">
                <a:solidFill>
                  <a:schemeClr val="tx2"/>
                </a:solidFill>
                <a:latin typeface="微软雅黑" panose="020B0503020204020204" pitchFamily="34" charset="-122"/>
                <a:ea typeface="微软雅黑" panose="020B0503020204020204" pitchFamily="34" charset="-122"/>
              </a:rPr>
              <a:t>Interface</a:t>
            </a:r>
            <a:r>
              <a:rPr lang="zh-CN" altLang="en-US" dirty="0">
                <a:solidFill>
                  <a:schemeClr val="tx2"/>
                </a:solidFill>
                <a:latin typeface="微软雅黑" panose="020B0503020204020204" pitchFamily="34" charset="-122"/>
                <a:ea typeface="微软雅黑" panose="020B0503020204020204" pitchFamily="34" charset="-122"/>
              </a:rPr>
              <a:t>和</a:t>
            </a:r>
            <a:r>
              <a:rPr lang="en-US" altLang="zh-CN" dirty="0">
                <a:solidFill>
                  <a:schemeClr val="tx2"/>
                </a:solidFill>
                <a:latin typeface="微软雅黑" panose="020B0503020204020204" pitchFamily="34" charset="-122"/>
                <a:ea typeface="微软雅黑" panose="020B0503020204020204" pitchFamily="34" charset="-122"/>
              </a:rPr>
              <a:t>Gateway</a:t>
            </a:r>
            <a:r>
              <a:rPr lang="zh-CN" altLang="en-US" dirty="0">
                <a:solidFill>
                  <a:schemeClr val="tx2"/>
                </a:solidFill>
                <a:latin typeface="微软雅黑" panose="020B0503020204020204" pitchFamily="34" charset="-122"/>
                <a:ea typeface="微软雅黑" panose="020B0503020204020204" pitchFamily="34" charset="-122"/>
              </a:rPr>
              <a:t>发送数据</a:t>
            </a:r>
          </a:p>
          <a:p>
            <a:pPr algn="just">
              <a:lnSpc>
                <a:spcPct val="120000"/>
              </a:lnSpc>
            </a:pPr>
            <a:endParaRPr lang="zh-CN" altLang="ru-RU"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5663952" y="4451108"/>
            <a:ext cx="4618508" cy="728982"/>
          </a:xfrm>
          <a:prstGeom prst="rect">
            <a:avLst/>
          </a:prstGeom>
        </p:spPr>
        <p:txBody>
          <a:bodyPr wrap="none">
            <a:spAutoFit/>
          </a:bodyPr>
          <a:lstStyle/>
          <a:p>
            <a:pPr marL="285750" indent="-285750" algn="just">
              <a:lnSpc>
                <a:spcPct val="120000"/>
              </a:lnSpc>
              <a:buFont typeface="Wingdings" panose="05000000000000000000" pitchFamily="2" charset="2"/>
              <a:buChar char="Ø"/>
            </a:pPr>
            <a:r>
              <a:rPr lang="en-US" altLang="zh-CN" dirty="0">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命令显示了本机的</a:t>
            </a:r>
            <a:r>
              <a:rPr lang="en-US" altLang="zh-CN" dirty="0" err="1">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缓存</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en-US" altLang="zh-CN" dirty="0">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缓存记录了</a:t>
            </a:r>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地址与</a:t>
            </a:r>
            <a:r>
              <a:rPr lang="en-US" altLang="zh-CN" dirty="0">
                <a:solidFill>
                  <a:schemeClr val="tx2"/>
                </a:solidFill>
                <a:latin typeface="微软雅黑" panose="020B0503020204020204" pitchFamily="34" charset="-122"/>
                <a:ea typeface="微软雅黑" panose="020B0503020204020204" pitchFamily="34" charset="-122"/>
              </a:rPr>
              <a:t>MAC</a:t>
            </a:r>
            <a:r>
              <a:rPr lang="zh-CN" altLang="en-US" dirty="0">
                <a:solidFill>
                  <a:schemeClr val="tx2"/>
                </a:solidFill>
                <a:latin typeface="微软雅黑" panose="020B0503020204020204" pitchFamily="34" charset="-122"/>
                <a:ea typeface="微软雅黑" panose="020B0503020204020204" pitchFamily="34" charset="-122"/>
              </a:rPr>
              <a:t>地址的映射</a:t>
            </a:r>
          </a:p>
        </p:txBody>
      </p:sp>
    </p:spTree>
    <p:extLst>
      <p:ext uri="{BB962C8B-B14F-4D97-AF65-F5344CB8AC3E}">
        <p14:creationId xmlns:p14="http://schemas.microsoft.com/office/powerpoint/2010/main" val="1080648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4)">
                                      <p:cBhvr>
                                        <p:cTn id="7" dur="2000"/>
                                        <p:tgtEl>
                                          <p:spTgt spid="9"/>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4)">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par>
                                <p:cTn id="16" presetID="21"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4)">
                                      <p:cBhvr>
                                        <p:cTn id="1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互联网设计之初的使用目的是用于科学研究，其</a:t>
            </a:r>
            <a:r>
              <a:rPr lang="zh-CN" altLang="en-US" dirty="0">
                <a:solidFill>
                  <a:srgbClr val="C00000"/>
                </a:solidFill>
              </a:rPr>
              <a:t>基本假设就是节点的诚实性</a:t>
            </a:r>
            <a:r>
              <a:rPr lang="zh-CN" altLang="en-US" dirty="0"/>
              <a:t>；由于计算机网络的广泛使用，这种假设在今天已经无法成立，因此可能导致各种各样的攻击。</a:t>
            </a:r>
          </a:p>
          <a:p>
            <a:pPr lvl="1"/>
            <a:r>
              <a:rPr lang="en-US" altLang="zh-CN" dirty="0"/>
              <a:t> </a:t>
            </a:r>
            <a:r>
              <a:rPr lang="zh-CN" altLang="en-US" dirty="0"/>
              <a:t>安全性问题分类</a:t>
            </a:r>
            <a:endParaRPr lang="en-US" altLang="zh-CN" dirty="0"/>
          </a:p>
          <a:p>
            <a:pPr lvl="2"/>
            <a:r>
              <a:rPr lang="en-US" altLang="zh-CN" dirty="0"/>
              <a:t> </a:t>
            </a:r>
            <a:r>
              <a:rPr lang="zh-CN" altLang="en-US" dirty="0">
                <a:solidFill>
                  <a:srgbClr val="C00000"/>
                </a:solidFill>
              </a:rPr>
              <a:t>设计缺陷</a:t>
            </a:r>
            <a:r>
              <a:rPr lang="zh-CN" altLang="en-US" dirty="0"/>
              <a:t>导致的安全性问题</a:t>
            </a:r>
            <a:endParaRPr lang="en-US" altLang="zh-CN" dirty="0"/>
          </a:p>
          <a:p>
            <a:pPr lvl="3"/>
            <a:r>
              <a:rPr lang="zh-CN" altLang="en-US" dirty="0"/>
              <a:t>协议设计的缺陷，这类安全性问题会</a:t>
            </a:r>
            <a:r>
              <a:rPr lang="zh-CN" altLang="en-US" dirty="0">
                <a:highlight>
                  <a:srgbClr val="FFFF00"/>
                </a:highlight>
              </a:rPr>
              <a:t>一直存在</a:t>
            </a:r>
            <a:r>
              <a:rPr lang="zh-CN" altLang="en-US" dirty="0"/>
              <a:t>，直至该协议更新</a:t>
            </a:r>
            <a:endParaRPr lang="en-US" altLang="zh-CN" dirty="0"/>
          </a:p>
          <a:p>
            <a:pPr lvl="2"/>
            <a:r>
              <a:rPr lang="en-US" altLang="zh-CN" dirty="0"/>
              <a:t> </a:t>
            </a:r>
            <a:r>
              <a:rPr lang="zh-CN" altLang="en-US" dirty="0">
                <a:solidFill>
                  <a:srgbClr val="C00000"/>
                </a:solidFill>
              </a:rPr>
              <a:t>实现缺陷</a:t>
            </a:r>
            <a:r>
              <a:rPr lang="zh-CN" altLang="en-US" dirty="0"/>
              <a:t>导致的安全性问题</a:t>
            </a:r>
            <a:endParaRPr lang="en-US" altLang="zh-CN" dirty="0"/>
          </a:p>
          <a:p>
            <a:pPr lvl="3"/>
            <a:r>
              <a:rPr lang="zh-CN" altLang="en-US" dirty="0"/>
              <a:t>协议实现的缺陷，这类安全性问题会</a:t>
            </a:r>
            <a:r>
              <a:rPr lang="zh-CN" altLang="en-US" dirty="0">
                <a:highlight>
                  <a:srgbClr val="FFFF00"/>
                </a:highlight>
              </a:rPr>
              <a:t>随着软件的更新而消除</a:t>
            </a:r>
          </a:p>
          <a:p>
            <a:pPr lvl="3"/>
            <a:endParaRPr lang="zh-CN" altLang="en-US" dirty="0"/>
          </a:p>
          <a:p>
            <a:pPr lvl="2"/>
            <a:endParaRPr lang="zh-CN" altLang="en-US" dirty="0"/>
          </a:p>
        </p:txBody>
      </p:sp>
      <p:sp>
        <p:nvSpPr>
          <p:cNvPr id="4" name="文本框 3"/>
          <p:cNvSpPr txBox="1"/>
          <p:nvPr/>
        </p:nvSpPr>
        <p:spPr>
          <a:xfrm>
            <a:off x="431371" y="1105810"/>
            <a:ext cx="7895367"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安全问题的来源</a:t>
            </a:r>
          </a:p>
        </p:txBody>
      </p:sp>
    </p:spTree>
    <p:extLst>
      <p:ext uri="{BB962C8B-B14F-4D97-AF65-F5344CB8AC3E}">
        <p14:creationId xmlns:p14="http://schemas.microsoft.com/office/powerpoint/2010/main" val="2883039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信息泄露</a:t>
            </a:r>
            <a:endParaRPr lang="en-US" altLang="zh-CN" dirty="0"/>
          </a:p>
          <a:p>
            <a:pPr lvl="2"/>
            <a:r>
              <a:rPr lang="en-US" altLang="zh-CN" dirty="0"/>
              <a:t> TCP/IP</a:t>
            </a:r>
            <a:r>
              <a:rPr lang="zh-CN" altLang="en-US" dirty="0"/>
              <a:t>协议在设计时没有考虑</a:t>
            </a:r>
            <a:r>
              <a:rPr lang="zh-CN" altLang="en-US" dirty="0">
                <a:highlight>
                  <a:srgbClr val="FFFF00"/>
                </a:highlight>
              </a:rPr>
              <a:t>保密性</a:t>
            </a:r>
            <a:r>
              <a:rPr lang="zh-CN" altLang="en-US" dirty="0"/>
              <a:t>服务，</a:t>
            </a:r>
            <a:r>
              <a:rPr lang="zh-CN" altLang="en-US" dirty="0">
                <a:highlight>
                  <a:srgbClr val="FFFF00"/>
                </a:highlight>
              </a:rPr>
              <a:t>所有消息均通过明文方式传输</a:t>
            </a:r>
            <a:r>
              <a:rPr lang="zh-CN" altLang="en-US" dirty="0"/>
              <a:t>，导致消息在传输过程中存在信息泄露的安全威胁。</a:t>
            </a:r>
            <a:endParaRPr lang="en-US" altLang="zh-CN" dirty="0"/>
          </a:p>
          <a:p>
            <a:pPr lvl="1"/>
            <a:r>
              <a:rPr lang="en-US" altLang="zh-CN" dirty="0"/>
              <a:t> </a:t>
            </a:r>
            <a:r>
              <a:rPr lang="zh-CN" altLang="en-US" dirty="0"/>
              <a:t>消息伪造</a:t>
            </a:r>
            <a:endParaRPr lang="en-US" altLang="zh-CN" dirty="0"/>
          </a:p>
          <a:p>
            <a:pPr lvl="2"/>
            <a:r>
              <a:rPr lang="en-US" altLang="zh-CN" dirty="0"/>
              <a:t> TCP/IP</a:t>
            </a:r>
            <a:r>
              <a:rPr lang="zh-CN" altLang="en-US" dirty="0"/>
              <a:t>协议在设计时没有考虑</a:t>
            </a:r>
            <a:r>
              <a:rPr lang="zh-CN" altLang="en-US" dirty="0">
                <a:highlight>
                  <a:srgbClr val="FFFF00"/>
                </a:highlight>
              </a:rPr>
              <a:t>身份鉴别和完整性服务</a:t>
            </a:r>
            <a:r>
              <a:rPr lang="zh-CN" altLang="en-US" dirty="0"/>
              <a:t>，导致消息容易被伪造。</a:t>
            </a:r>
            <a:endParaRPr lang="en-US" altLang="zh-CN" dirty="0"/>
          </a:p>
          <a:p>
            <a:pPr lvl="1"/>
            <a:r>
              <a:rPr lang="en-US" altLang="zh-CN" dirty="0"/>
              <a:t> </a:t>
            </a:r>
            <a:r>
              <a:rPr lang="zh-CN" altLang="en-US" dirty="0"/>
              <a:t>拒绝服务</a:t>
            </a:r>
            <a:endParaRPr lang="en-US" altLang="zh-CN" dirty="0"/>
          </a:p>
          <a:p>
            <a:pPr lvl="2"/>
            <a:r>
              <a:rPr lang="en-US" altLang="zh-CN" dirty="0"/>
              <a:t> TCP/IP</a:t>
            </a:r>
            <a:r>
              <a:rPr lang="zh-CN" altLang="en-US" dirty="0"/>
              <a:t>协议在设计时没有考虑</a:t>
            </a:r>
            <a:r>
              <a:rPr lang="zh-CN" altLang="en-US" dirty="0">
                <a:highlight>
                  <a:srgbClr val="FFFF00"/>
                </a:highlight>
              </a:rPr>
              <a:t>可用性</a:t>
            </a:r>
            <a:r>
              <a:rPr lang="zh-CN" altLang="en-US" dirty="0"/>
              <a:t>服务，导致拒绝服务攻击。</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安全威胁</a:t>
            </a:r>
          </a:p>
        </p:txBody>
      </p:sp>
    </p:spTree>
    <p:extLst>
      <p:ext uri="{BB962C8B-B14F-4D97-AF65-F5344CB8AC3E}">
        <p14:creationId xmlns:p14="http://schemas.microsoft.com/office/powerpoint/2010/main" val="9007786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安全威胁分布</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安全威胁</a:t>
            </a:r>
          </a:p>
        </p:txBody>
      </p:sp>
      <p:graphicFrame>
        <p:nvGraphicFramePr>
          <p:cNvPr id="5" name="图示 4"/>
          <p:cNvGraphicFramePr/>
          <p:nvPr>
            <p:extLst>
              <p:ext uri="{D42A27DB-BD31-4B8C-83A1-F6EECF244321}">
                <p14:modId xmlns:p14="http://schemas.microsoft.com/office/powerpoint/2010/main" val="1527341255"/>
              </p:ext>
            </p:extLst>
          </p:nvPr>
        </p:nvGraphicFramePr>
        <p:xfrm>
          <a:off x="2791859" y="2348880"/>
          <a:ext cx="6512272" cy="3789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6721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dgm id="{E0041F3F-F8CA-45AE-B0CD-FA7333CDA62E}"/>
                                            </p:graphicEl>
                                          </p:spTgt>
                                        </p:tgtEl>
                                        <p:attrNameLst>
                                          <p:attrName>style.visibility</p:attrName>
                                        </p:attrNameLst>
                                      </p:cBhvr>
                                      <p:to>
                                        <p:strVal val="visible"/>
                                      </p:to>
                                    </p:set>
                                    <p:animEffect transition="in" filter="wipe(down)">
                                      <p:cBhvr>
                                        <p:cTn id="7" dur="500"/>
                                        <p:tgtEl>
                                          <p:spTgt spid="5">
                                            <p:graphicEl>
                                              <a:dgm id="{E0041F3F-F8CA-45AE-B0CD-FA7333CDA62E}"/>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graphicEl>
                                              <a:dgm id="{F0D9AB7E-9473-4487-9C2B-EB72C7EB4805}"/>
                                            </p:graphicEl>
                                          </p:spTgt>
                                        </p:tgtEl>
                                        <p:attrNameLst>
                                          <p:attrName>style.visibility</p:attrName>
                                        </p:attrNameLst>
                                      </p:cBhvr>
                                      <p:to>
                                        <p:strVal val="visible"/>
                                      </p:to>
                                    </p:set>
                                    <p:animEffect transition="in" filter="wipe(down)">
                                      <p:cBhvr>
                                        <p:cTn id="10" dur="500"/>
                                        <p:tgtEl>
                                          <p:spTgt spid="5">
                                            <p:graphicEl>
                                              <a:dgm id="{F0D9AB7E-9473-4487-9C2B-EB72C7EB4805}"/>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graphicEl>
                                              <a:dgm id="{1E82B127-80A6-4B08-82ED-83ABBB8A5338}"/>
                                            </p:graphicEl>
                                          </p:spTgt>
                                        </p:tgtEl>
                                        <p:attrNameLst>
                                          <p:attrName>style.visibility</p:attrName>
                                        </p:attrNameLst>
                                      </p:cBhvr>
                                      <p:to>
                                        <p:strVal val="visible"/>
                                      </p:to>
                                    </p:set>
                                    <p:animEffect transition="in" filter="wipe(down)">
                                      <p:cBhvr>
                                        <p:cTn id="13" dur="500"/>
                                        <p:tgtEl>
                                          <p:spTgt spid="5">
                                            <p:graphicEl>
                                              <a:dgm id="{1E82B127-80A6-4B08-82ED-83ABBB8A5338}"/>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graphicEl>
                                              <a:dgm id="{07957357-6933-41AE-B282-B8EFED1FB421}"/>
                                            </p:graphicEl>
                                          </p:spTgt>
                                        </p:tgtEl>
                                        <p:attrNameLst>
                                          <p:attrName>style.visibility</p:attrName>
                                        </p:attrNameLst>
                                      </p:cBhvr>
                                      <p:to>
                                        <p:strVal val="visible"/>
                                      </p:to>
                                    </p:set>
                                    <p:animEffect transition="in" filter="wipe(down)">
                                      <p:cBhvr>
                                        <p:cTn id="16" dur="500"/>
                                        <p:tgtEl>
                                          <p:spTgt spid="5">
                                            <p:graphicEl>
                                              <a:dgm id="{07957357-6933-41AE-B282-B8EFED1FB42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graphicEl>
                                              <a:dgm id="{BB4AAFEF-2AEE-48A1-8BA1-9BDF90208612}"/>
                                            </p:graphicEl>
                                          </p:spTgt>
                                        </p:tgtEl>
                                        <p:attrNameLst>
                                          <p:attrName>style.visibility</p:attrName>
                                        </p:attrNameLst>
                                      </p:cBhvr>
                                      <p:to>
                                        <p:strVal val="visible"/>
                                      </p:to>
                                    </p:set>
                                    <p:animEffect transition="in" filter="wipe(down)">
                                      <p:cBhvr>
                                        <p:cTn id="21" dur="500"/>
                                        <p:tgtEl>
                                          <p:spTgt spid="5">
                                            <p:graphicEl>
                                              <a:dgm id="{BB4AAFEF-2AEE-48A1-8BA1-9BDF9020861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graphicEl>
                                              <a:dgm id="{C4017783-B250-4C86-A295-7C7CA58C687C}"/>
                                            </p:graphicEl>
                                          </p:spTgt>
                                        </p:tgtEl>
                                        <p:attrNameLst>
                                          <p:attrName>style.visibility</p:attrName>
                                        </p:attrNameLst>
                                      </p:cBhvr>
                                      <p:to>
                                        <p:strVal val="visible"/>
                                      </p:to>
                                    </p:set>
                                    <p:animEffect transition="in" filter="wipe(down)">
                                      <p:cBhvr>
                                        <p:cTn id="26" dur="500"/>
                                        <p:tgtEl>
                                          <p:spTgt spid="5">
                                            <p:graphicEl>
                                              <a:dgm id="{C4017783-B250-4C86-A295-7C7CA58C687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graphicEl>
                                              <a:dgm id="{9B6E6BD2-7506-4034-9121-413174E67351}"/>
                                            </p:graphicEl>
                                          </p:spTgt>
                                        </p:tgtEl>
                                        <p:attrNameLst>
                                          <p:attrName>style.visibility</p:attrName>
                                        </p:attrNameLst>
                                      </p:cBhvr>
                                      <p:to>
                                        <p:strVal val="visible"/>
                                      </p:to>
                                    </p:set>
                                    <p:animEffect transition="in" filter="wipe(down)">
                                      <p:cBhvr>
                                        <p:cTn id="31" dur="500"/>
                                        <p:tgtEl>
                                          <p:spTgt spid="5">
                                            <p:graphicEl>
                                              <a:dgm id="{9B6E6BD2-7506-4034-9121-413174E6735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graphicEl>
                                              <a:dgm id="{78FE3786-89E3-4A40-A0B6-829D958F0CE6}"/>
                                            </p:graphicEl>
                                          </p:spTgt>
                                        </p:tgtEl>
                                        <p:attrNameLst>
                                          <p:attrName>style.visibility</p:attrName>
                                        </p:attrNameLst>
                                      </p:cBhvr>
                                      <p:to>
                                        <p:strVal val="visible"/>
                                      </p:to>
                                    </p:set>
                                    <p:animEffect transition="in" filter="wipe(down)">
                                      <p:cBhvr>
                                        <p:cTn id="36" dur="500"/>
                                        <p:tgtEl>
                                          <p:spTgt spid="5">
                                            <p:graphicEl>
                                              <a:dgm id="{78FE3786-89E3-4A40-A0B6-829D958F0CE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共享环境下的网络嗅探</a:t>
            </a:r>
            <a:endParaRPr lang="en-US" altLang="zh-CN" dirty="0"/>
          </a:p>
          <a:p>
            <a:pPr lvl="2"/>
            <a:r>
              <a:rPr lang="zh-CN" altLang="en-US" dirty="0"/>
              <a:t> 以太网采用星型拓扑结构，使用集线器（</a:t>
            </a:r>
            <a:r>
              <a:rPr lang="en-US" altLang="zh-CN" dirty="0"/>
              <a:t>hub</a:t>
            </a:r>
            <a:r>
              <a:rPr lang="zh-CN" altLang="en-US" dirty="0"/>
              <a:t>）或者交换机（</a:t>
            </a:r>
            <a:r>
              <a:rPr lang="en-US" altLang="zh-CN" dirty="0"/>
              <a:t>switch</a:t>
            </a:r>
            <a:r>
              <a:rPr lang="zh-CN" altLang="en-US" dirty="0"/>
              <a:t>）连接网络节点。</a:t>
            </a:r>
            <a:endParaRPr lang="en-US" altLang="zh-CN" dirty="0"/>
          </a:p>
          <a:p>
            <a:pPr lvl="2"/>
            <a:r>
              <a:rPr lang="zh-CN" altLang="en-US" dirty="0"/>
              <a:t> 集线器本质上是物理层的中继器：</a:t>
            </a:r>
          </a:p>
          <a:p>
            <a:pPr lvl="3"/>
            <a:r>
              <a:rPr lang="zh-CN" altLang="en-US" dirty="0"/>
              <a:t>处理的基本单位是位</a:t>
            </a:r>
          </a:p>
          <a:p>
            <a:pPr lvl="3"/>
            <a:r>
              <a:rPr lang="zh-CN" altLang="en-US" dirty="0"/>
              <a:t>信号放大，延长网络距离</a:t>
            </a:r>
          </a:p>
          <a:p>
            <a:pPr lvl="3"/>
            <a:r>
              <a:rPr lang="zh-CN" altLang="en-US" dirty="0"/>
              <a:t>收到的位发送给所有其它连接节点</a:t>
            </a:r>
          </a:p>
          <a:p>
            <a:pPr lvl="3"/>
            <a:r>
              <a:rPr lang="zh-CN" altLang="en-US" dirty="0">
                <a:highlight>
                  <a:srgbClr val="FFFF00"/>
                </a:highlight>
              </a:rPr>
              <a:t>多个端口使用相同的传输速率</a:t>
            </a:r>
            <a:r>
              <a:rPr lang="zh-CN" altLang="en-US" dirty="0"/>
              <a:t>，没有帧缓存</a:t>
            </a:r>
          </a:p>
          <a:p>
            <a:pPr lvl="3"/>
            <a:r>
              <a:rPr lang="zh-CN" altLang="en-US" dirty="0"/>
              <a:t>没有</a:t>
            </a:r>
            <a:r>
              <a:rPr lang="en-US" altLang="zh-CN" dirty="0"/>
              <a:t>CSMA/CD</a:t>
            </a:r>
            <a:r>
              <a:rPr lang="zh-CN" altLang="en-US" dirty="0"/>
              <a:t>：由计算机的网卡检测冲突</a:t>
            </a:r>
          </a:p>
          <a:p>
            <a:pPr lvl="2"/>
            <a:endParaRPr lang="zh-CN" altLang="en-US" dirty="0"/>
          </a:p>
          <a:p>
            <a:pPr lvl="1"/>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grpSp>
        <p:nvGrpSpPr>
          <p:cNvPr id="5" name="Group 4"/>
          <p:cNvGrpSpPr>
            <a:grpSpLocks/>
          </p:cNvGrpSpPr>
          <p:nvPr/>
        </p:nvGrpSpPr>
        <p:grpSpPr bwMode="auto">
          <a:xfrm>
            <a:off x="7680176" y="2924944"/>
            <a:ext cx="3240359" cy="3288605"/>
            <a:chOff x="3573" y="796"/>
            <a:chExt cx="2164" cy="2253"/>
          </a:xfrm>
        </p:grpSpPr>
        <p:grpSp>
          <p:nvGrpSpPr>
            <p:cNvPr id="6" name="Group 5"/>
            <p:cNvGrpSpPr>
              <a:grpSpLocks/>
            </p:cNvGrpSpPr>
            <p:nvPr/>
          </p:nvGrpSpPr>
          <p:grpSpPr bwMode="auto">
            <a:xfrm>
              <a:off x="3573" y="1063"/>
              <a:ext cx="2164" cy="1706"/>
              <a:chOff x="1234" y="2136"/>
              <a:chExt cx="2581" cy="1982"/>
            </a:xfrm>
          </p:grpSpPr>
          <p:sp>
            <p:nvSpPr>
              <p:cNvPr id="11" name="Rectangle 6"/>
              <p:cNvSpPr>
                <a:spLocks noChangeArrowheads="1"/>
              </p:cNvSpPr>
              <p:nvPr/>
            </p:nvSpPr>
            <p:spPr bwMode="auto">
              <a:xfrm>
                <a:off x="2304" y="3074"/>
                <a:ext cx="267" cy="65"/>
              </a:xfrm>
              <a:prstGeom prst="rect">
                <a:avLst/>
              </a:prstGeom>
              <a:solidFill>
                <a:schemeClr val="hlink"/>
              </a:solidFill>
              <a:ln w="9525">
                <a:miter lim="800000"/>
                <a:headEnd/>
                <a:tailEnd/>
              </a:ln>
              <a:scene3d>
                <a:camera prst="legacyObliqueTopRight"/>
                <a:lightRig rig="legacyFlat3" dir="l"/>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aphicFrame>
            <p:nvGraphicFramePr>
              <p:cNvPr id="12" name="Object 7"/>
              <p:cNvGraphicFramePr>
                <a:graphicFrameLocks noChangeAspect="1"/>
              </p:cNvGraphicFramePr>
              <p:nvPr/>
            </p:nvGraphicFramePr>
            <p:xfrm>
              <a:off x="2299" y="2136"/>
              <a:ext cx="385" cy="328"/>
            </p:xfrm>
            <a:graphic>
              <a:graphicData uri="http://schemas.openxmlformats.org/presentationml/2006/ole">
                <mc:AlternateContent xmlns:mc="http://schemas.openxmlformats.org/markup-compatibility/2006">
                  <mc:Choice xmlns:v="urn:schemas-microsoft-com:vml" Requires="v">
                    <p:oleObj spid="_x0000_s1194" name="Clip" r:id="rId3" imgW="1307263" imgH="1084139" progId="MS_ClipArt_Gallery.2">
                      <p:embed/>
                    </p:oleObj>
                  </mc:Choice>
                  <mc:Fallback>
                    <p:oleObj name="Clip" r:id="rId3" imgW="1307263" imgH="1084139" progId="MS_ClipArt_Gallery.2">
                      <p:embed/>
                      <p:pic>
                        <p:nvPicPr>
                          <p:cNvPr id="5531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9" y="2136"/>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nvGraphicFramePr>
            <p:xfrm>
              <a:off x="2322" y="3790"/>
              <a:ext cx="385" cy="328"/>
            </p:xfrm>
            <a:graphic>
              <a:graphicData uri="http://schemas.openxmlformats.org/presentationml/2006/ole">
                <mc:AlternateContent xmlns:mc="http://schemas.openxmlformats.org/markup-compatibility/2006">
                  <mc:Choice xmlns:v="urn:schemas-microsoft-com:vml" Requires="v">
                    <p:oleObj spid="_x0000_s1195" name="Clip" r:id="rId5" imgW="1307263" imgH="1084139" progId="MS_ClipArt_Gallery.2">
                      <p:embed/>
                    </p:oleObj>
                  </mc:Choice>
                  <mc:Fallback>
                    <p:oleObj name="Clip" r:id="rId5" imgW="1307263" imgH="1084139" progId="MS_ClipArt_Gallery.2">
                      <p:embed/>
                      <p:pic>
                        <p:nvPicPr>
                          <p:cNvPr id="5531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 y="3790"/>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nvGraphicFramePr>
            <p:xfrm>
              <a:off x="3361" y="2889"/>
              <a:ext cx="385" cy="328"/>
            </p:xfrm>
            <a:graphic>
              <a:graphicData uri="http://schemas.openxmlformats.org/presentationml/2006/ole">
                <mc:AlternateContent xmlns:mc="http://schemas.openxmlformats.org/markup-compatibility/2006">
                  <mc:Choice xmlns:v="urn:schemas-microsoft-com:vml" Requires="v">
                    <p:oleObj spid="_x0000_s1196" name="Clip" r:id="rId6" imgW="1307263" imgH="1084139" progId="MS_ClipArt_Gallery.2">
                      <p:embed/>
                    </p:oleObj>
                  </mc:Choice>
                  <mc:Fallback>
                    <p:oleObj name="Clip" r:id="rId6" imgW="1307263" imgH="1084139" progId="MS_ClipArt_Gallery.2">
                      <p:embed/>
                      <p:pic>
                        <p:nvPicPr>
                          <p:cNvPr id="5531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 y="2889"/>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p:cNvGraphicFramePr>
                <a:graphicFrameLocks noChangeAspect="1"/>
              </p:cNvGraphicFramePr>
              <p:nvPr/>
            </p:nvGraphicFramePr>
            <p:xfrm>
              <a:off x="1234" y="2897"/>
              <a:ext cx="385" cy="328"/>
            </p:xfrm>
            <a:graphic>
              <a:graphicData uri="http://schemas.openxmlformats.org/presentationml/2006/ole">
                <mc:AlternateContent xmlns:mc="http://schemas.openxmlformats.org/markup-compatibility/2006">
                  <mc:Choice xmlns:v="urn:schemas-microsoft-com:vml" Requires="v">
                    <p:oleObj spid="_x0000_s1197" name="Clip" r:id="rId7" imgW="1307263" imgH="1084139" progId="MS_ClipArt_Gallery.2">
                      <p:embed/>
                    </p:oleObj>
                  </mc:Choice>
                  <mc:Fallback>
                    <p:oleObj name="Clip" r:id="rId7" imgW="1307263" imgH="1084139" progId="MS_ClipArt_Gallery.2">
                      <p:embed/>
                      <p:pic>
                        <p:nvPicPr>
                          <p:cNvPr id="5531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 y="2897"/>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1"/>
              <p:cNvSpPr>
                <a:spLocks noChangeArrowheads="1"/>
              </p:cNvSpPr>
              <p:nvPr/>
            </p:nvSpPr>
            <p:spPr bwMode="auto">
              <a:xfrm>
                <a:off x="1596" y="3002"/>
                <a:ext cx="116" cy="9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7" name="Rectangle 12"/>
              <p:cNvSpPr>
                <a:spLocks noChangeArrowheads="1"/>
              </p:cNvSpPr>
              <p:nvPr/>
            </p:nvSpPr>
            <p:spPr bwMode="auto">
              <a:xfrm>
                <a:off x="3291" y="3002"/>
                <a:ext cx="116" cy="96"/>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8" name="Rectangle 13"/>
              <p:cNvSpPr>
                <a:spLocks noChangeArrowheads="1"/>
              </p:cNvSpPr>
              <p:nvPr/>
            </p:nvSpPr>
            <p:spPr bwMode="auto">
              <a:xfrm>
                <a:off x="2480" y="2458"/>
                <a:ext cx="91" cy="15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9" name="Rectangle 14"/>
              <p:cNvSpPr>
                <a:spLocks noChangeArrowheads="1"/>
              </p:cNvSpPr>
              <p:nvPr/>
            </p:nvSpPr>
            <p:spPr bwMode="auto">
              <a:xfrm>
                <a:off x="2486" y="3649"/>
                <a:ext cx="91" cy="152"/>
              </a:xfrm>
              <a:prstGeom prst="rect">
                <a:avLst/>
              </a:prstGeom>
              <a:solidFill>
                <a:schemeClr val="accent1"/>
              </a:solidFill>
              <a:ln w="9525">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20" name="Line 15"/>
              <p:cNvSpPr>
                <a:spLocks noChangeShapeType="1"/>
              </p:cNvSpPr>
              <p:nvPr/>
            </p:nvSpPr>
            <p:spPr bwMode="auto">
              <a:xfrm>
                <a:off x="1712" y="3042"/>
                <a:ext cx="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2515" y="2612"/>
                <a:ext cx="0" cy="3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flipH="1">
                <a:off x="2637" y="3042"/>
                <a:ext cx="6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3" name="Line 18"/>
              <p:cNvSpPr>
                <a:spLocks noChangeShapeType="1"/>
              </p:cNvSpPr>
              <p:nvPr/>
            </p:nvSpPr>
            <p:spPr bwMode="auto">
              <a:xfrm flipV="1">
                <a:off x="2515" y="3131"/>
                <a:ext cx="8" cy="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4" name="Text Box 19"/>
              <p:cNvSpPr txBox="1">
                <a:spLocks noChangeArrowheads="1"/>
              </p:cNvSpPr>
              <p:nvPr/>
            </p:nvSpPr>
            <p:spPr bwMode="auto">
              <a:xfrm>
                <a:off x="2814" y="2665"/>
                <a:ext cx="100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dirty="0"/>
                  <a:t>twisted pair</a:t>
                </a:r>
              </a:p>
            </p:txBody>
          </p:sp>
          <p:sp>
            <p:nvSpPr>
              <p:cNvPr id="25" name="Line 20"/>
              <p:cNvSpPr>
                <a:spLocks noChangeShapeType="1"/>
              </p:cNvSpPr>
              <p:nvPr/>
            </p:nvSpPr>
            <p:spPr bwMode="auto">
              <a:xfrm flipH="1">
                <a:off x="2969" y="2839"/>
                <a:ext cx="187" cy="19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26" name="Text Box 21"/>
              <p:cNvSpPr txBox="1">
                <a:spLocks noChangeArrowheads="1"/>
              </p:cNvSpPr>
              <p:nvPr/>
            </p:nvSpPr>
            <p:spPr bwMode="auto">
              <a:xfrm>
                <a:off x="1817" y="3297"/>
                <a:ext cx="4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t>hub</a:t>
                </a:r>
              </a:p>
            </p:txBody>
          </p:sp>
          <p:sp>
            <p:nvSpPr>
              <p:cNvPr id="27" name="Line 22"/>
              <p:cNvSpPr>
                <a:spLocks noChangeShapeType="1"/>
              </p:cNvSpPr>
              <p:nvPr/>
            </p:nvSpPr>
            <p:spPr bwMode="auto">
              <a:xfrm flipV="1">
                <a:off x="2053" y="3148"/>
                <a:ext cx="267" cy="1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grpSp>
        <p:sp>
          <p:nvSpPr>
            <p:cNvPr id="7" name="Text Box 23"/>
            <p:cNvSpPr txBox="1">
              <a:spLocks noChangeArrowheads="1"/>
            </p:cNvSpPr>
            <p:nvPr/>
          </p:nvSpPr>
          <p:spPr bwMode="auto">
            <a:xfrm>
              <a:off x="3611" y="1463"/>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A</a:t>
              </a:r>
            </a:p>
          </p:txBody>
        </p:sp>
        <p:sp>
          <p:nvSpPr>
            <p:cNvPr id="8" name="Text Box 24"/>
            <p:cNvSpPr txBox="1">
              <a:spLocks noChangeArrowheads="1"/>
            </p:cNvSpPr>
            <p:nvPr/>
          </p:nvSpPr>
          <p:spPr bwMode="auto">
            <a:xfrm>
              <a:off x="4507" y="796"/>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B</a:t>
              </a:r>
            </a:p>
          </p:txBody>
        </p:sp>
        <p:sp>
          <p:nvSpPr>
            <p:cNvPr id="9" name="Text Box 25"/>
            <p:cNvSpPr txBox="1">
              <a:spLocks noChangeArrowheads="1"/>
            </p:cNvSpPr>
            <p:nvPr/>
          </p:nvSpPr>
          <p:spPr bwMode="auto">
            <a:xfrm>
              <a:off x="5348" y="2012"/>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C</a:t>
              </a:r>
            </a:p>
          </p:txBody>
        </p:sp>
        <p:sp>
          <p:nvSpPr>
            <p:cNvPr id="10" name="Text Box 26"/>
            <p:cNvSpPr txBox="1">
              <a:spLocks noChangeArrowheads="1"/>
            </p:cNvSpPr>
            <p:nvPr/>
          </p:nvSpPr>
          <p:spPr bwMode="auto">
            <a:xfrm>
              <a:off x="4525" y="2761"/>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a:t>D</a:t>
              </a:r>
            </a:p>
          </p:txBody>
        </p:sp>
      </p:grpSp>
    </p:spTree>
    <p:extLst>
      <p:ext uri="{BB962C8B-B14F-4D97-AF65-F5344CB8AC3E}">
        <p14:creationId xmlns:p14="http://schemas.microsoft.com/office/powerpoint/2010/main" val="3496411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共享环境下的网络嗅探</a:t>
            </a:r>
            <a:endParaRPr lang="en-US" altLang="zh-CN" dirty="0"/>
          </a:p>
          <a:p>
            <a:endParaRPr lang="zh-CN" altLang="en-US" dirty="0"/>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grpSp>
        <p:nvGrpSpPr>
          <p:cNvPr id="12" name="组合 11"/>
          <p:cNvGrpSpPr/>
          <p:nvPr/>
        </p:nvGrpSpPr>
        <p:grpSpPr>
          <a:xfrm>
            <a:off x="1338269" y="2699594"/>
            <a:ext cx="5768276" cy="2601614"/>
            <a:chOff x="1338269" y="2699594"/>
            <a:chExt cx="5768276" cy="2601614"/>
          </a:xfrm>
        </p:grpSpPr>
        <p:pic>
          <p:nvPicPr>
            <p:cNvPr id="5" name="图片 4"/>
            <p:cNvPicPr>
              <a:picLocks noChangeAspect="1"/>
            </p:cNvPicPr>
            <p:nvPr/>
          </p:nvPicPr>
          <p:blipFill>
            <a:blip r:embed="rId2"/>
            <a:stretch>
              <a:fillRect/>
            </a:stretch>
          </p:blipFill>
          <p:spPr>
            <a:xfrm>
              <a:off x="3503712" y="2719044"/>
              <a:ext cx="1468325" cy="709956"/>
            </a:xfrm>
            <a:prstGeom prst="rect">
              <a:avLst/>
            </a:prstGeom>
          </p:spPr>
        </p:pic>
        <p:pic>
          <p:nvPicPr>
            <p:cNvPr id="6" name="图片 5"/>
            <p:cNvPicPr>
              <a:picLocks noChangeAspect="1"/>
            </p:cNvPicPr>
            <p:nvPr/>
          </p:nvPicPr>
          <p:blipFill>
            <a:blip r:embed="rId3"/>
            <a:stretch>
              <a:fillRect/>
            </a:stretch>
          </p:blipFill>
          <p:spPr>
            <a:xfrm>
              <a:off x="1343472" y="2699594"/>
              <a:ext cx="851681" cy="742400"/>
            </a:xfrm>
            <a:prstGeom prst="rect">
              <a:avLst/>
            </a:prstGeom>
          </p:spPr>
        </p:pic>
        <p:pic>
          <p:nvPicPr>
            <p:cNvPr id="7" name="图片 6"/>
            <p:cNvPicPr>
              <a:picLocks noChangeAspect="1"/>
            </p:cNvPicPr>
            <p:nvPr/>
          </p:nvPicPr>
          <p:blipFill>
            <a:blip r:embed="rId3"/>
            <a:stretch>
              <a:fillRect/>
            </a:stretch>
          </p:blipFill>
          <p:spPr>
            <a:xfrm>
              <a:off x="6240016" y="2732038"/>
              <a:ext cx="851681" cy="742400"/>
            </a:xfrm>
            <a:prstGeom prst="rect">
              <a:avLst/>
            </a:prstGeom>
          </p:spPr>
        </p:pic>
        <p:pic>
          <p:nvPicPr>
            <p:cNvPr id="8" name="图片 7"/>
            <p:cNvPicPr>
              <a:picLocks noChangeAspect="1"/>
            </p:cNvPicPr>
            <p:nvPr/>
          </p:nvPicPr>
          <p:blipFill>
            <a:blip r:embed="rId3"/>
            <a:stretch>
              <a:fillRect/>
            </a:stretch>
          </p:blipFill>
          <p:spPr>
            <a:xfrm>
              <a:off x="3812033" y="4067746"/>
              <a:ext cx="851681" cy="742400"/>
            </a:xfrm>
            <a:prstGeom prst="rect">
              <a:avLst/>
            </a:prstGeom>
          </p:spPr>
        </p:pic>
        <p:sp>
          <p:nvSpPr>
            <p:cNvPr id="9" name="文本框 8"/>
            <p:cNvSpPr txBox="1"/>
            <p:nvPr/>
          </p:nvSpPr>
          <p:spPr>
            <a:xfrm>
              <a:off x="1338269" y="3599290"/>
              <a:ext cx="808235"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主机</a:t>
              </a:r>
              <a:r>
                <a:rPr lang="en-US" altLang="zh-CN" dirty="0">
                  <a:solidFill>
                    <a:schemeClr val="tx2"/>
                  </a:solidFill>
                  <a:latin typeface="微软雅黑" panose="020B0503020204020204" pitchFamily="34" charset="-122"/>
                  <a:ea typeface="微软雅黑" panose="020B0503020204020204" pitchFamily="34" charset="-122"/>
                </a:rPr>
                <a:t>A</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306326" y="3599290"/>
              <a:ext cx="800219"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主机</a:t>
              </a:r>
              <a:r>
                <a:rPr lang="en-US" altLang="zh-CN" dirty="0">
                  <a:solidFill>
                    <a:schemeClr val="tx2"/>
                  </a:solidFill>
                  <a:latin typeface="微软雅黑" panose="020B0503020204020204" pitchFamily="34" charset="-122"/>
                  <a:ea typeface="微软雅黑" panose="020B0503020204020204" pitchFamily="34" charset="-122"/>
                </a:rPr>
                <a:t>B</a:t>
              </a: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33209" y="4931876"/>
              <a:ext cx="1338828"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网络嗅探器</a:t>
              </a:r>
            </a:p>
          </p:txBody>
        </p:sp>
        <p:cxnSp>
          <p:nvCxnSpPr>
            <p:cNvPr id="13" name="直接箭头连接符 12"/>
            <p:cNvCxnSpPr>
              <a:stCxn id="6" idx="3"/>
              <a:endCxn id="5" idx="1"/>
            </p:cNvCxnSpPr>
            <p:nvPr/>
          </p:nvCxnSpPr>
          <p:spPr>
            <a:xfrm>
              <a:off x="2195153" y="3070794"/>
              <a:ext cx="1308559" cy="322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63985" y="3095127"/>
              <a:ext cx="1308559" cy="162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a:endCxn id="8" idx="0"/>
            </p:cNvCxnSpPr>
            <p:nvPr/>
          </p:nvCxnSpPr>
          <p:spPr>
            <a:xfrm flipH="1">
              <a:off x="4237874" y="3429000"/>
              <a:ext cx="1" cy="638746"/>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86551" y="3563724"/>
              <a:ext cx="877163" cy="369332"/>
            </a:xfrm>
            <a:prstGeom prst="rect">
              <a:avLst/>
            </a:prstGeom>
            <a:noFill/>
          </p:spPr>
          <p:txBody>
            <a:bodyPr wrap="none" rtlCol="0">
              <a:spAutoFit/>
            </a:bodyPr>
            <a:lstStyle/>
            <a:p>
              <a:r>
                <a:rPr lang="zh-CN" altLang="en-US" dirty="0">
                  <a:solidFill>
                    <a:schemeClr val="tx2"/>
                  </a:solidFill>
                  <a:latin typeface="微软雅黑" panose="020B0503020204020204" pitchFamily="34" charset="-122"/>
                  <a:ea typeface="微软雅黑" panose="020B0503020204020204" pitchFamily="34" charset="-122"/>
                </a:rPr>
                <a:t>集线器</a:t>
              </a:r>
            </a:p>
          </p:txBody>
        </p:sp>
      </p:grpSp>
      <p:sp>
        <p:nvSpPr>
          <p:cNvPr id="20" name="文本框 19"/>
          <p:cNvSpPr txBox="1"/>
          <p:nvPr/>
        </p:nvSpPr>
        <p:spPr>
          <a:xfrm>
            <a:off x="7452845" y="1541632"/>
            <a:ext cx="3971747" cy="4413516"/>
          </a:xfrm>
          <a:prstGeom prst="rect">
            <a:avLst/>
          </a:prstGeom>
          <a:noFill/>
        </p:spPr>
        <p:txBody>
          <a:bodyPr wrap="square" rtlCol="0">
            <a:spAutoFit/>
          </a:bodyPr>
          <a:lstStyle/>
          <a:p>
            <a:pPr algn="just">
              <a:lnSpc>
                <a:spcPct val="120000"/>
              </a:lnSpc>
            </a:pPr>
            <a:r>
              <a:rPr lang="zh-CN" altLang="en-US" dirty="0">
                <a:solidFill>
                  <a:schemeClr val="tx2"/>
                </a:solidFill>
                <a:latin typeface="微软雅黑" panose="020B0503020204020204" pitchFamily="34" charset="-122"/>
                <a:ea typeface="微软雅黑" panose="020B0503020204020204" pitchFamily="34" charset="-122"/>
              </a:rPr>
              <a:t>工作原理：网络嗅探器是通过对网卡的编程来实现的。对网卡的编程是使用</a:t>
            </a:r>
            <a:r>
              <a:rPr lang="zh-CN" altLang="en-US" dirty="0">
                <a:solidFill>
                  <a:schemeClr val="tx2"/>
                </a:solidFill>
                <a:highlight>
                  <a:srgbClr val="FFFF00"/>
                </a:highlight>
                <a:latin typeface="微软雅黑" panose="020B0503020204020204" pitchFamily="34" charset="-122"/>
                <a:ea typeface="微软雅黑" panose="020B0503020204020204" pitchFamily="34" charset="-122"/>
              </a:rPr>
              <a:t>原始套接字</a:t>
            </a:r>
            <a:r>
              <a:rPr lang="zh-CN" altLang="en-US" dirty="0">
                <a:solidFill>
                  <a:schemeClr val="tx2"/>
                </a:solidFill>
                <a:latin typeface="微软雅黑" panose="020B0503020204020204" pitchFamily="34" charset="-122"/>
                <a:ea typeface="微软雅黑" panose="020B0503020204020204" pitchFamily="34" charset="-122"/>
              </a:rPr>
              <a:t>方式来进行，</a:t>
            </a:r>
            <a:r>
              <a:rPr lang="en-US" altLang="zh-CN" dirty="0">
                <a:solidFill>
                  <a:schemeClr val="tx2"/>
                </a:solidFill>
                <a:latin typeface="微软雅黑" panose="020B0503020204020204" pitchFamily="34" charset="-122"/>
                <a:ea typeface="微软雅黑" panose="020B0503020204020204" pitchFamily="34" charset="-122"/>
              </a:rPr>
              <a:t>Windows</a:t>
            </a:r>
            <a:r>
              <a:rPr lang="zh-CN" altLang="en-US" dirty="0">
                <a:solidFill>
                  <a:schemeClr val="tx2"/>
                </a:solidFill>
                <a:latin typeface="微软雅黑" panose="020B0503020204020204" pitchFamily="34" charset="-122"/>
                <a:ea typeface="微软雅黑" panose="020B0503020204020204" pitchFamily="34" charset="-122"/>
              </a:rPr>
              <a:t>环境下通过创建原始套接字</a:t>
            </a:r>
            <a:r>
              <a:rPr lang="en-US" altLang="zh-CN" dirty="0">
                <a:solidFill>
                  <a:srgbClr val="C00000"/>
                </a:solidFill>
                <a:latin typeface="微软雅黑" panose="020B0503020204020204" pitchFamily="34" charset="-122"/>
                <a:ea typeface="微软雅黑" panose="020B0503020204020204" pitchFamily="34" charset="-122"/>
              </a:rPr>
              <a:t>s=socket(AF_INET,SOCK_RAW,IPPROTO_RAW)</a:t>
            </a:r>
            <a:r>
              <a:rPr lang="en-US" altLang="zh-CN" dirty="0">
                <a:solidFill>
                  <a:schemeClr val="tx2"/>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设置为对</a:t>
            </a:r>
            <a:r>
              <a:rPr lang="en-US" altLang="zh-CN" dirty="0">
                <a:solidFill>
                  <a:schemeClr val="tx2"/>
                </a:solidFill>
                <a:latin typeface="微软雅黑" panose="020B0503020204020204" pitchFamily="34" charset="-122"/>
                <a:ea typeface="微软雅黑" panose="020B0503020204020204" pitchFamily="34" charset="-122"/>
              </a:rPr>
              <a:t>IP</a:t>
            </a:r>
            <a:r>
              <a:rPr lang="zh-CN" altLang="en-US" dirty="0">
                <a:solidFill>
                  <a:schemeClr val="tx2"/>
                </a:solidFill>
                <a:latin typeface="微软雅黑" panose="020B0503020204020204" pitchFamily="34" charset="-122"/>
                <a:ea typeface="微软雅黑" panose="020B0503020204020204" pitchFamily="34" charset="-122"/>
              </a:rPr>
              <a:t>头亲自操作</a:t>
            </a:r>
            <a:r>
              <a:rPr lang="en-US" altLang="zh-CN" dirty="0" err="1">
                <a:solidFill>
                  <a:srgbClr val="C00000"/>
                </a:solidFill>
                <a:latin typeface="微软雅黑" panose="020B0503020204020204" pitchFamily="34" charset="-122"/>
                <a:ea typeface="微软雅黑" panose="020B0503020204020204" pitchFamily="34" charset="-122"/>
              </a:rPr>
              <a:t>setsockopt</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err="1">
                <a:solidFill>
                  <a:srgbClr val="C00000"/>
                </a:solidFill>
                <a:latin typeface="微软雅黑" panose="020B0503020204020204" pitchFamily="34" charset="-122"/>
                <a:ea typeface="微软雅黑" panose="020B0503020204020204" pitchFamily="34" charset="-122"/>
              </a:rPr>
              <a:t>s,IPPROTO_IP,IP_HDRINCL</a:t>
            </a:r>
            <a:r>
              <a:rPr lang="en-US" altLang="zh-CN" dirty="0">
                <a:solidFill>
                  <a:srgbClr val="C00000"/>
                </a:solidFill>
                <a:latin typeface="微软雅黑" panose="020B0503020204020204" pitchFamily="34" charset="-122"/>
                <a:ea typeface="微软雅黑" panose="020B0503020204020204" pitchFamily="34" charset="-122"/>
              </a:rPr>
              <a:t>,(char*)&amp;</a:t>
            </a:r>
            <a:r>
              <a:rPr lang="en-US" altLang="zh-CN" dirty="0" err="1">
                <a:solidFill>
                  <a:srgbClr val="C00000"/>
                </a:solidFill>
                <a:latin typeface="微软雅黑" panose="020B0503020204020204" pitchFamily="34" charset="-122"/>
                <a:ea typeface="微软雅黑" panose="020B0503020204020204" pitchFamily="34" charset="-122"/>
              </a:rPr>
              <a:t>bFlag,sizeof</a:t>
            </a:r>
            <a:r>
              <a:rPr lang="en-US" altLang="zh-CN" dirty="0">
                <a:solidFill>
                  <a:srgbClr val="C00000"/>
                </a:solidFill>
                <a:latin typeface="微软雅黑" panose="020B0503020204020204" pitchFamily="34" charset="-122"/>
                <a:ea typeface="微软雅黑" panose="020B0503020204020204" pitchFamily="34" charset="-122"/>
              </a:rPr>
              <a:t>(</a:t>
            </a:r>
            <a:r>
              <a:rPr lang="en-US" altLang="zh-CN" dirty="0" err="1">
                <a:solidFill>
                  <a:srgbClr val="C00000"/>
                </a:solidFill>
                <a:latin typeface="微软雅黑" panose="020B0503020204020204" pitchFamily="34" charset="-122"/>
                <a:ea typeface="微软雅黑" panose="020B0503020204020204" pitchFamily="34" charset="-122"/>
              </a:rPr>
              <a:t>bFlag</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chemeClr val="tx2"/>
                </a:solidFill>
                <a:latin typeface="微软雅黑" panose="020B0503020204020204" pitchFamily="34" charset="-122"/>
                <a:ea typeface="微软雅黑" panose="020B0503020204020204" pitchFamily="34" charset="-122"/>
              </a:rPr>
              <a:t>设置 </a:t>
            </a:r>
            <a:r>
              <a:rPr lang="en-US" altLang="zh-CN" dirty="0">
                <a:solidFill>
                  <a:schemeClr val="tx2"/>
                </a:solidFill>
                <a:latin typeface="微软雅黑" panose="020B0503020204020204" pitchFamily="34" charset="-122"/>
                <a:ea typeface="微软雅黑" panose="020B0503020204020204" pitchFamily="34" charset="-122"/>
              </a:rPr>
              <a:t>SOCK_RAW </a:t>
            </a:r>
            <a:r>
              <a:rPr lang="zh-CN" altLang="en-US" dirty="0">
                <a:solidFill>
                  <a:schemeClr val="tx2"/>
                </a:solidFill>
                <a:latin typeface="微软雅黑" panose="020B0503020204020204" pitchFamily="34" charset="-122"/>
                <a:ea typeface="微软雅黑" panose="020B0503020204020204" pitchFamily="34" charset="-122"/>
              </a:rPr>
              <a:t>为</a:t>
            </a:r>
            <a:r>
              <a:rPr lang="en-US" altLang="zh-CN" dirty="0">
                <a:solidFill>
                  <a:schemeClr val="tx2"/>
                </a:solidFill>
                <a:latin typeface="微软雅黑" panose="020B0503020204020204" pitchFamily="34" charset="-122"/>
                <a:ea typeface="微软雅黑" panose="020B0503020204020204" pitchFamily="34" charset="-122"/>
              </a:rPr>
              <a:t>SIO_RCVALL</a:t>
            </a:r>
            <a:r>
              <a:rPr lang="zh-CN" altLang="en-US" dirty="0">
                <a:solidFill>
                  <a:schemeClr val="tx2"/>
                </a:solidFill>
                <a:latin typeface="微软雅黑" panose="020B0503020204020204" pitchFamily="34" charset="-122"/>
                <a:ea typeface="微软雅黑" panose="020B0503020204020204" pitchFamily="34" charset="-122"/>
              </a:rPr>
              <a:t>，以便</a:t>
            </a:r>
            <a:r>
              <a:rPr lang="zh-CN" altLang="en-US" dirty="0">
                <a:solidFill>
                  <a:schemeClr val="tx2"/>
                </a:solidFill>
                <a:highlight>
                  <a:srgbClr val="FFFF00"/>
                </a:highlight>
                <a:latin typeface="微软雅黑" panose="020B0503020204020204" pitchFamily="34" charset="-122"/>
                <a:ea typeface="微软雅黑" panose="020B0503020204020204" pitchFamily="34" charset="-122"/>
              </a:rPr>
              <a:t>接收所有的</a:t>
            </a:r>
            <a:r>
              <a:rPr lang="en-US" altLang="zh-CN" dirty="0">
                <a:solidFill>
                  <a:schemeClr val="tx2"/>
                </a:solidFill>
                <a:highlight>
                  <a:srgbClr val="FFFF00"/>
                </a:highlight>
                <a:latin typeface="微软雅黑" panose="020B0503020204020204" pitchFamily="34" charset="-122"/>
                <a:ea typeface="微软雅黑" panose="020B0503020204020204" pitchFamily="34" charset="-122"/>
              </a:rPr>
              <a:t>IP</a:t>
            </a:r>
            <a:r>
              <a:rPr lang="zh-CN" altLang="en-US" dirty="0">
                <a:solidFill>
                  <a:schemeClr val="tx2"/>
                </a:solidFill>
                <a:highlight>
                  <a:srgbClr val="FFFF00"/>
                </a:highlight>
                <a:latin typeface="微软雅黑" panose="020B0503020204020204" pitchFamily="34" charset="-122"/>
                <a:ea typeface="微软雅黑" panose="020B0503020204020204" pitchFamily="34" charset="-122"/>
              </a:rPr>
              <a:t>包</a:t>
            </a:r>
            <a:r>
              <a:rPr lang="en-US" altLang="zh-CN" dirty="0" err="1">
                <a:solidFill>
                  <a:srgbClr val="C00000"/>
                </a:solidFill>
                <a:latin typeface="微软雅黑" panose="020B0503020204020204" pitchFamily="34" charset="-122"/>
                <a:ea typeface="微软雅黑" panose="020B0503020204020204" pitchFamily="34" charset="-122"/>
              </a:rPr>
              <a:t>ioctlsocket</a:t>
            </a:r>
            <a:r>
              <a:rPr lang="en-US" altLang="zh-CN" dirty="0">
                <a:solidFill>
                  <a:srgbClr val="C00000"/>
                </a:solidFill>
                <a:latin typeface="微软雅黑" panose="020B0503020204020204" pitchFamily="34" charset="-122"/>
                <a:ea typeface="微软雅黑" panose="020B0503020204020204" pitchFamily="34" charset="-122"/>
              </a:rPr>
              <a:t>(s, SIO_RCVALL, &amp;</a:t>
            </a:r>
            <a:r>
              <a:rPr lang="en-US" altLang="zh-CN" dirty="0" err="1">
                <a:solidFill>
                  <a:srgbClr val="C00000"/>
                </a:solidFill>
                <a:latin typeface="微软雅黑" panose="020B0503020204020204" pitchFamily="34" charset="-122"/>
                <a:ea typeface="微软雅黑" panose="020B0503020204020204" pitchFamily="34" charset="-122"/>
              </a:rPr>
              <a:t>dwValue</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，可以将网卡设置为混杂模式，来获取网络接口上侦听到的所有的数据包。</a:t>
            </a:r>
          </a:p>
        </p:txBody>
      </p:sp>
    </p:spTree>
    <p:extLst>
      <p:ext uri="{BB962C8B-B14F-4D97-AF65-F5344CB8AC3E}">
        <p14:creationId xmlns:p14="http://schemas.microsoft.com/office/powerpoint/2010/main" val="3967763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交换环境下的网络嗅探</a:t>
            </a:r>
            <a:endParaRPr lang="en-US" altLang="zh-CN" dirty="0"/>
          </a:p>
          <a:p>
            <a:pPr lvl="2"/>
            <a:r>
              <a:rPr lang="en-US" altLang="zh-CN" dirty="0"/>
              <a:t> </a:t>
            </a:r>
            <a:r>
              <a:rPr lang="zh-CN" altLang="en-US" dirty="0"/>
              <a:t>交换机采用接口转发方式实现主机间的通信。</a:t>
            </a:r>
            <a:endParaRPr lang="en-US" altLang="zh-CN" dirty="0"/>
          </a:p>
          <a:p>
            <a:pPr lvl="3"/>
            <a:r>
              <a:rPr lang="zh-CN" altLang="en-US" dirty="0"/>
              <a:t> 交换机工作在</a:t>
            </a:r>
            <a:r>
              <a:rPr lang="zh-CN" altLang="en-US" dirty="0">
                <a:highlight>
                  <a:srgbClr val="FFFF00"/>
                </a:highlight>
              </a:rPr>
              <a:t>链路层</a:t>
            </a:r>
          </a:p>
          <a:p>
            <a:pPr lvl="3"/>
            <a:r>
              <a:rPr lang="zh-CN" altLang="en-US" dirty="0"/>
              <a:t> 基于帧转发</a:t>
            </a:r>
            <a:r>
              <a:rPr lang="en-US" altLang="zh-CN" dirty="0"/>
              <a:t>, </a:t>
            </a:r>
            <a:r>
              <a:rPr lang="zh-CN" altLang="en-US" dirty="0"/>
              <a:t>实现</a:t>
            </a:r>
            <a:r>
              <a:rPr lang="en-US" altLang="zh-CN" dirty="0"/>
              <a:t>MAC</a:t>
            </a:r>
            <a:r>
              <a:rPr lang="zh-CN" altLang="en-US" dirty="0"/>
              <a:t>地址过滤</a:t>
            </a:r>
          </a:p>
          <a:p>
            <a:pPr lvl="3"/>
            <a:r>
              <a:rPr lang="zh-CN" altLang="en-US" dirty="0"/>
              <a:t> 物理上和逻辑上都是星型结构</a:t>
            </a:r>
          </a:p>
          <a:p>
            <a:pPr lvl="3"/>
            <a:r>
              <a:rPr lang="zh-CN" altLang="en-US" dirty="0"/>
              <a:t> 交换：</a:t>
            </a:r>
            <a:r>
              <a:rPr lang="en-US" altLang="zh-CN" dirty="0"/>
              <a:t>A-to-A’</a:t>
            </a:r>
            <a:r>
              <a:rPr lang="zh-CN" altLang="en-US" dirty="0"/>
              <a:t>和 </a:t>
            </a:r>
            <a:r>
              <a:rPr lang="en-US" altLang="zh-CN" dirty="0"/>
              <a:t>B-to-B’</a:t>
            </a:r>
            <a:r>
              <a:rPr lang="zh-CN" altLang="en-US" dirty="0"/>
              <a:t>同时工作，不冲突</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pic>
        <p:nvPicPr>
          <p:cNvPr id="5"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2060848"/>
            <a:ext cx="3619623"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91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a:bodyPr>
          <a:lstStyle/>
          <a:p>
            <a:pPr lvl="1"/>
            <a:r>
              <a:rPr lang="en-US" altLang="zh-CN" dirty="0"/>
              <a:t>  </a:t>
            </a:r>
            <a:r>
              <a:rPr lang="zh-CN" altLang="en-US" dirty="0"/>
              <a:t>交换环境下的网络嗅探（需要通过</a:t>
            </a:r>
            <a:r>
              <a:rPr lang="zh-CN" altLang="en-US" dirty="0">
                <a:solidFill>
                  <a:srgbClr val="FF0000"/>
                </a:solidFill>
              </a:rPr>
              <a:t>交换机毒化或</a:t>
            </a:r>
            <a:r>
              <a:rPr lang="en-US" altLang="zh-CN" dirty="0">
                <a:solidFill>
                  <a:srgbClr val="FF0000"/>
                </a:solidFill>
              </a:rPr>
              <a:t>ARP</a:t>
            </a:r>
            <a:r>
              <a:rPr lang="zh-CN" altLang="en-US" dirty="0">
                <a:solidFill>
                  <a:srgbClr val="FF0000"/>
                </a:solidFill>
              </a:rPr>
              <a:t>欺骗</a:t>
            </a:r>
            <a:r>
              <a:rPr lang="zh-CN" altLang="en-US" dirty="0"/>
              <a:t>）</a:t>
            </a:r>
            <a:endParaRPr lang="en-US" altLang="zh-CN" dirty="0"/>
          </a:p>
          <a:p>
            <a:pPr lvl="2"/>
            <a:r>
              <a:rPr lang="zh-CN" altLang="en-US" dirty="0"/>
              <a:t>交换机内部保存一个源地址表又称为交换表</a:t>
            </a:r>
          </a:p>
          <a:p>
            <a:pPr lvl="3"/>
            <a:r>
              <a:rPr lang="zh-CN" altLang="en-US" dirty="0"/>
              <a:t>交换表的表项</a:t>
            </a:r>
            <a:r>
              <a:rPr lang="en-US" altLang="zh-CN" dirty="0"/>
              <a:t>: (</a:t>
            </a:r>
            <a:r>
              <a:rPr lang="en-US" altLang="zh-CN" dirty="0">
                <a:solidFill>
                  <a:srgbClr val="C00000"/>
                </a:solidFill>
              </a:rPr>
              <a:t>MAC</a:t>
            </a:r>
            <a:r>
              <a:rPr lang="zh-CN" altLang="en-US" dirty="0">
                <a:solidFill>
                  <a:srgbClr val="C00000"/>
                </a:solidFill>
              </a:rPr>
              <a:t>地址</a:t>
            </a:r>
            <a:r>
              <a:rPr lang="en-US" altLang="zh-CN" dirty="0">
                <a:solidFill>
                  <a:srgbClr val="C00000"/>
                </a:solidFill>
              </a:rPr>
              <a:t>, </a:t>
            </a:r>
            <a:r>
              <a:rPr lang="zh-CN" altLang="en-US" dirty="0">
                <a:solidFill>
                  <a:srgbClr val="C00000"/>
                </a:solidFill>
              </a:rPr>
              <a:t>接口</a:t>
            </a:r>
            <a:r>
              <a:rPr lang="en-US" altLang="zh-CN" dirty="0">
                <a:solidFill>
                  <a:srgbClr val="C00000"/>
                </a:solidFill>
              </a:rPr>
              <a:t>, </a:t>
            </a:r>
            <a:r>
              <a:rPr lang="zh-CN" altLang="en-US" dirty="0">
                <a:solidFill>
                  <a:srgbClr val="C00000"/>
                </a:solidFill>
              </a:rPr>
              <a:t>时间</a:t>
            </a:r>
            <a:r>
              <a:rPr lang="en-US" altLang="zh-CN" dirty="0"/>
              <a:t>)</a:t>
            </a:r>
          </a:p>
          <a:p>
            <a:pPr lvl="3"/>
            <a:r>
              <a:rPr lang="zh-CN" altLang="en-US" dirty="0"/>
              <a:t>交换表中过期的表项将被删除 </a:t>
            </a:r>
            <a:r>
              <a:rPr lang="en-US" altLang="zh-CN" dirty="0"/>
              <a:t>(TTL </a:t>
            </a:r>
            <a:r>
              <a:rPr lang="zh-CN" altLang="en-US" dirty="0"/>
              <a:t>可以是</a:t>
            </a:r>
            <a:r>
              <a:rPr lang="en-US" altLang="zh-CN" dirty="0"/>
              <a:t>60</a:t>
            </a:r>
            <a:r>
              <a:rPr lang="zh-CN" altLang="en-US" dirty="0"/>
              <a:t>分钟</a:t>
            </a:r>
            <a:r>
              <a:rPr lang="en-US" altLang="zh-CN" dirty="0"/>
              <a:t>) </a:t>
            </a:r>
          </a:p>
          <a:p>
            <a:pPr lvl="3"/>
            <a:r>
              <a:rPr lang="en-US" altLang="zh-CN" dirty="0"/>
              <a:t> </a:t>
            </a:r>
            <a:r>
              <a:rPr lang="zh-CN" altLang="en-US" dirty="0"/>
              <a:t>交换机学习哪一个主机可以通过哪一个接口到达交换机当接收一数据帧时</a:t>
            </a:r>
            <a:r>
              <a:rPr lang="en-US" altLang="zh-CN" dirty="0"/>
              <a:t>,</a:t>
            </a:r>
            <a:r>
              <a:rPr lang="zh-CN" altLang="en-US" dirty="0"/>
              <a:t>交换机“学习”发送者的位置</a:t>
            </a:r>
            <a:r>
              <a:rPr lang="en-US" altLang="zh-CN" dirty="0"/>
              <a:t>:</a:t>
            </a:r>
            <a:r>
              <a:rPr lang="zh-CN" altLang="en-US" dirty="0"/>
              <a:t>即数据进入交换机的</a:t>
            </a:r>
            <a:r>
              <a:rPr lang="en-US" altLang="zh-CN" dirty="0"/>
              <a:t>LAN</a:t>
            </a:r>
            <a:r>
              <a:rPr lang="zh-CN" altLang="en-US" dirty="0"/>
              <a:t>网段与接口之间的对应关系，在交换表中记录发送者</a:t>
            </a:r>
            <a:r>
              <a:rPr lang="en-US" altLang="zh-CN" dirty="0"/>
              <a:t>/</a:t>
            </a:r>
            <a:r>
              <a:rPr lang="zh-CN" altLang="en-US" dirty="0"/>
              <a:t>位置对应关系</a:t>
            </a:r>
          </a:p>
          <a:p>
            <a:pPr lvl="2"/>
            <a:r>
              <a:rPr lang="zh-CN" altLang="en-US" dirty="0"/>
              <a:t> 上述机制称之为交换机的“</a:t>
            </a:r>
            <a:r>
              <a:rPr lang="zh-CN" altLang="en-US" dirty="0">
                <a:solidFill>
                  <a:srgbClr val="C00000"/>
                </a:solidFill>
              </a:rPr>
              <a:t>自学习</a:t>
            </a:r>
            <a:r>
              <a:rPr lang="zh-CN" altLang="en-US" dirty="0"/>
              <a:t>”</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spTree>
    <p:extLst>
      <p:ext uri="{BB962C8B-B14F-4D97-AF65-F5344CB8AC3E}">
        <p14:creationId xmlns:p14="http://schemas.microsoft.com/office/powerpoint/2010/main" val="2158192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了解网络</a:t>
            </a:r>
            <a:r>
              <a:rPr lang="zh-CN" altLang="en-US" dirty="0"/>
              <a:t>协议的安全状况</a:t>
            </a:r>
            <a:r>
              <a:rPr lang="zh-CN" altLang="zh-CN" dirty="0"/>
              <a:t>、</a:t>
            </a:r>
            <a:r>
              <a:rPr lang="zh-CN" altLang="en-US" dirty="0"/>
              <a:t>理解网络协议安全威胁产生的原因，掌握常见的网络协议安全威胁的基本工作原理和过程</a:t>
            </a:r>
            <a:r>
              <a:rPr lang="zh-CN" altLang="zh-CN" dirty="0"/>
              <a:t>。</a:t>
            </a:r>
            <a:endParaRPr lang="zh-CN" altLang="en-US" dirty="0"/>
          </a:p>
        </p:txBody>
      </p:sp>
      <p:sp>
        <p:nvSpPr>
          <p:cNvPr id="3" name="文本占位符 2"/>
          <p:cNvSpPr>
            <a:spLocks noGrp="1"/>
          </p:cNvSpPr>
          <p:nvPr>
            <p:ph type="body" idx="1"/>
          </p:nvPr>
        </p:nvSpPr>
        <p:spPr/>
        <p:txBody>
          <a:bodyPr/>
          <a:lstStyle/>
          <a:p>
            <a:r>
              <a:rPr lang="zh-CN" altLang="en-US" dirty="0"/>
              <a:t>第二讲 网络协议的安全性分析</a:t>
            </a:r>
          </a:p>
        </p:txBody>
      </p:sp>
    </p:spTree>
    <p:extLst>
      <p:ext uri="{BB962C8B-B14F-4D97-AF65-F5344CB8AC3E}">
        <p14:creationId xmlns:p14="http://schemas.microsoft.com/office/powerpoint/2010/main" val="1036873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交换机工作过程（交换表有记录）</a:t>
            </a:r>
          </a:p>
        </p:txBody>
      </p:sp>
      <p:pic>
        <p:nvPicPr>
          <p:cNvPr id="4"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237" y="457289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6"/>
          <p:cNvGraphicFramePr>
            <a:graphicFrameLocks/>
          </p:cNvGraphicFramePr>
          <p:nvPr>
            <p:extLst>
              <p:ext uri="{D42A27DB-BD31-4B8C-83A1-F6EECF244321}">
                <p14:modId xmlns:p14="http://schemas.microsoft.com/office/powerpoint/2010/main" val="3361716140"/>
              </p:ext>
            </p:extLst>
          </p:nvPr>
        </p:nvGraphicFramePr>
        <p:xfrm>
          <a:off x="1422475" y="5022156"/>
          <a:ext cx="409575" cy="319087"/>
        </p:xfrm>
        <a:graphic>
          <a:graphicData uri="http://schemas.openxmlformats.org/presentationml/2006/ole">
            <mc:AlternateContent xmlns:mc="http://schemas.openxmlformats.org/markup-compatibility/2006">
              <mc:Choice xmlns:v="urn:schemas-microsoft-com:vml" Requires="v">
                <p:oleObj spid="_x0000_s2401" name="Clip" r:id="rId4" imgW="409032" imgH="319013" progId="MS_ClipArt_Gallery.2">
                  <p:embed/>
                </p:oleObj>
              </mc:Choice>
              <mc:Fallback>
                <p:oleObj name="Clip" r:id="rId4" imgW="409032" imgH="319013" progId="MS_ClipArt_Gallery.2">
                  <p:embed/>
                  <p:pic>
                    <p:nvPicPr>
                      <p:cNvPr id="6042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75" y="5022156"/>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p:cNvGraphicFramePr>
          <p:nvPr>
            <p:extLst>
              <p:ext uri="{D42A27DB-BD31-4B8C-83A1-F6EECF244321}">
                <p14:modId xmlns:p14="http://schemas.microsoft.com/office/powerpoint/2010/main" val="632343896"/>
              </p:ext>
            </p:extLst>
          </p:nvPr>
        </p:nvGraphicFramePr>
        <p:xfrm>
          <a:off x="3989462" y="5033268"/>
          <a:ext cx="409575" cy="319088"/>
        </p:xfrm>
        <a:graphic>
          <a:graphicData uri="http://schemas.openxmlformats.org/presentationml/2006/ole">
            <mc:AlternateContent xmlns:mc="http://schemas.openxmlformats.org/markup-compatibility/2006">
              <mc:Choice xmlns:v="urn:schemas-microsoft-com:vml" Requires="v">
                <p:oleObj spid="_x0000_s2402" name="Clip" r:id="rId6" imgW="409032" imgH="319013" progId="MS_ClipArt_Gallery.2">
                  <p:embed/>
                </p:oleObj>
              </mc:Choice>
              <mc:Fallback>
                <p:oleObj name="Clip" r:id="rId6" imgW="409032" imgH="319013" progId="MS_ClipArt_Gallery.2">
                  <p:embed/>
                  <p:pic>
                    <p:nvPicPr>
                      <p:cNvPr id="60426"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462" y="5033268"/>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p:cNvGraphicFramePr>
            <a:graphicFrameLocks/>
          </p:cNvGraphicFramePr>
          <p:nvPr>
            <p:extLst>
              <p:ext uri="{D42A27DB-BD31-4B8C-83A1-F6EECF244321}">
                <p14:modId xmlns:p14="http://schemas.microsoft.com/office/powerpoint/2010/main" val="886331714"/>
              </p:ext>
            </p:extLst>
          </p:nvPr>
        </p:nvGraphicFramePr>
        <p:xfrm>
          <a:off x="4762575" y="4991993"/>
          <a:ext cx="407987" cy="319088"/>
        </p:xfrm>
        <a:graphic>
          <a:graphicData uri="http://schemas.openxmlformats.org/presentationml/2006/ole">
            <mc:AlternateContent xmlns:mc="http://schemas.openxmlformats.org/markup-compatibility/2006">
              <mc:Choice xmlns:v="urn:schemas-microsoft-com:vml" Requires="v">
                <p:oleObj spid="_x0000_s2403" name="Clip" r:id="rId8" imgW="407453" imgH="319013" progId="MS_ClipArt_Gallery.2">
                  <p:embed/>
                </p:oleObj>
              </mc:Choice>
              <mc:Fallback>
                <p:oleObj name="Clip" r:id="rId8" imgW="407453" imgH="319013" progId="MS_ClipArt_Gallery.2">
                  <p:embed/>
                  <p:pic>
                    <p:nvPicPr>
                      <p:cNvPr id="60427"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575" y="4991993"/>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p:cNvGraphicFramePr>
            <a:graphicFrameLocks/>
          </p:cNvGraphicFramePr>
          <p:nvPr>
            <p:extLst>
              <p:ext uri="{D42A27DB-BD31-4B8C-83A1-F6EECF244321}">
                <p14:modId xmlns:p14="http://schemas.microsoft.com/office/powerpoint/2010/main" val="1274025810"/>
              </p:ext>
            </p:extLst>
          </p:nvPr>
        </p:nvGraphicFramePr>
        <p:xfrm>
          <a:off x="2049537" y="5044381"/>
          <a:ext cx="407988" cy="319087"/>
        </p:xfrm>
        <a:graphic>
          <a:graphicData uri="http://schemas.openxmlformats.org/presentationml/2006/ole">
            <mc:AlternateContent xmlns:mc="http://schemas.openxmlformats.org/markup-compatibility/2006">
              <mc:Choice xmlns:v="urn:schemas-microsoft-com:vml" Requires="v">
                <p:oleObj spid="_x0000_s2404" name="Clip" r:id="rId10" imgW="407453" imgH="319013" progId="MS_ClipArt_Gallery.2">
                  <p:embed/>
                </p:oleObj>
              </mc:Choice>
              <mc:Fallback>
                <p:oleObj name="Clip" r:id="rId10" imgW="407453" imgH="319013" progId="MS_ClipArt_Gallery.2">
                  <p:embed/>
                  <p:pic>
                    <p:nvPicPr>
                      <p:cNvPr id="60428"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9537" y="5044381"/>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75" y="4580831"/>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4437" y="4571306"/>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2"/>
          <p:cNvGraphicFramePr>
            <a:graphicFrameLocks/>
          </p:cNvGraphicFramePr>
          <p:nvPr>
            <p:extLst>
              <p:ext uri="{D42A27DB-BD31-4B8C-83A1-F6EECF244321}">
                <p14:modId xmlns:p14="http://schemas.microsoft.com/office/powerpoint/2010/main" val="2279081343"/>
              </p:ext>
            </p:extLst>
          </p:nvPr>
        </p:nvGraphicFramePr>
        <p:xfrm>
          <a:off x="2943300" y="4895156"/>
          <a:ext cx="407987" cy="319087"/>
        </p:xfrm>
        <a:graphic>
          <a:graphicData uri="http://schemas.openxmlformats.org/presentationml/2006/ole">
            <mc:AlternateContent xmlns:mc="http://schemas.openxmlformats.org/markup-compatibility/2006">
              <mc:Choice xmlns:v="urn:schemas-microsoft-com:vml" Requires="v">
                <p:oleObj spid="_x0000_s2405" name="Clip" r:id="rId14" imgW="407453" imgH="319013" progId="MS_ClipArt_Gallery.2">
                  <p:embed/>
                </p:oleObj>
              </mc:Choice>
              <mc:Fallback>
                <p:oleObj name="Clip" r:id="rId14" imgW="407453" imgH="319013" progId="MS_ClipArt_Gallery.2">
                  <p:embed/>
                  <p:pic>
                    <p:nvPicPr>
                      <p:cNvPr id="60431"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3300" y="4895156"/>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p:cNvGraphicFramePr>
            <a:graphicFrameLocks/>
          </p:cNvGraphicFramePr>
          <p:nvPr>
            <p:extLst>
              <p:ext uri="{D42A27DB-BD31-4B8C-83A1-F6EECF244321}">
                <p14:modId xmlns:p14="http://schemas.microsoft.com/office/powerpoint/2010/main" val="1305462479"/>
              </p:ext>
            </p:extLst>
          </p:nvPr>
        </p:nvGraphicFramePr>
        <p:xfrm>
          <a:off x="3357637" y="5326956"/>
          <a:ext cx="407988" cy="319087"/>
        </p:xfrm>
        <a:graphic>
          <a:graphicData uri="http://schemas.openxmlformats.org/presentationml/2006/ole">
            <mc:AlternateContent xmlns:mc="http://schemas.openxmlformats.org/markup-compatibility/2006">
              <mc:Choice xmlns:v="urn:schemas-microsoft-com:vml" Requires="v">
                <p:oleObj spid="_x0000_s2406" name="Clip" r:id="rId16" imgW="355501" imgH="266831" progId="MS_ClipArt_Gallery.2">
                  <p:embed/>
                </p:oleObj>
              </mc:Choice>
              <mc:Fallback>
                <p:oleObj name="Clip" r:id="rId16" imgW="355501" imgH="266831" progId="MS_ClipArt_Gallery.2">
                  <p:embed/>
                  <p:pic>
                    <p:nvPicPr>
                      <p:cNvPr id="60432"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7637" y="5326956"/>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4"/>
          <p:cNvGraphicFramePr>
            <a:graphicFrameLocks/>
          </p:cNvGraphicFramePr>
          <p:nvPr>
            <p:extLst>
              <p:ext uri="{D42A27DB-BD31-4B8C-83A1-F6EECF244321}">
                <p14:modId xmlns:p14="http://schemas.microsoft.com/office/powerpoint/2010/main" val="3508729897"/>
              </p:ext>
            </p:extLst>
          </p:nvPr>
        </p:nvGraphicFramePr>
        <p:xfrm>
          <a:off x="6253237" y="4866581"/>
          <a:ext cx="407988" cy="319087"/>
        </p:xfrm>
        <a:graphic>
          <a:graphicData uri="http://schemas.openxmlformats.org/presentationml/2006/ole">
            <mc:AlternateContent xmlns:mc="http://schemas.openxmlformats.org/markup-compatibility/2006">
              <mc:Choice xmlns:v="urn:schemas-microsoft-com:vml" Requires="v">
                <p:oleObj spid="_x0000_s2407" name="Clip" r:id="rId18" imgW="407453" imgH="319013" progId="MS_ClipArt_Gallery.2">
                  <p:embed/>
                </p:oleObj>
              </mc:Choice>
              <mc:Fallback>
                <p:oleObj name="Clip" r:id="rId18" imgW="407453" imgH="319013" progId="MS_ClipArt_Gallery.2">
                  <p:embed/>
                  <p:pic>
                    <p:nvPicPr>
                      <p:cNvPr id="60433"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53237" y="4866581"/>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5"/>
          <p:cNvGraphicFramePr>
            <a:graphicFrameLocks/>
          </p:cNvGraphicFramePr>
          <p:nvPr>
            <p:extLst>
              <p:ext uri="{D42A27DB-BD31-4B8C-83A1-F6EECF244321}">
                <p14:modId xmlns:p14="http://schemas.microsoft.com/office/powerpoint/2010/main" val="2770616959"/>
              </p:ext>
            </p:extLst>
          </p:nvPr>
        </p:nvGraphicFramePr>
        <p:xfrm>
          <a:off x="5432500" y="5199956"/>
          <a:ext cx="407987" cy="320675"/>
        </p:xfrm>
        <a:graphic>
          <a:graphicData uri="http://schemas.openxmlformats.org/presentationml/2006/ole">
            <mc:AlternateContent xmlns:mc="http://schemas.openxmlformats.org/markup-compatibility/2006">
              <mc:Choice xmlns:v="urn:schemas-microsoft-com:vml" Requires="v">
                <p:oleObj spid="_x0000_s2408" name="Clip" r:id="rId20" imgW="407453" imgH="320593" progId="MS_ClipArt_Gallery.2">
                  <p:embed/>
                </p:oleObj>
              </mc:Choice>
              <mc:Fallback>
                <p:oleObj name="Clip" r:id="rId20" imgW="407453" imgH="320593" progId="MS_ClipArt_Gallery.2">
                  <p:embed/>
                  <p:pic>
                    <p:nvPicPr>
                      <p:cNvPr id="60434"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32500" y="5199956"/>
                        <a:ext cx="4079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6"/>
          <p:cNvGraphicFramePr>
            <a:graphicFrameLocks/>
          </p:cNvGraphicFramePr>
          <p:nvPr>
            <p:extLst>
              <p:ext uri="{D42A27DB-BD31-4B8C-83A1-F6EECF244321}">
                <p14:modId xmlns:p14="http://schemas.microsoft.com/office/powerpoint/2010/main" val="4057710023"/>
              </p:ext>
            </p:extLst>
          </p:nvPr>
        </p:nvGraphicFramePr>
        <p:xfrm>
          <a:off x="1006550" y="4588768"/>
          <a:ext cx="407987" cy="319088"/>
        </p:xfrm>
        <a:graphic>
          <a:graphicData uri="http://schemas.openxmlformats.org/presentationml/2006/ole">
            <mc:AlternateContent xmlns:mc="http://schemas.openxmlformats.org/markup-compatibility/2006">
              <mc:Choice xmlns:v="urn:schemas-microsoft-com:vml" Requires="v">
                <p:oleObj spid="_x0000_s2409" name="Clip" r:id="rId22" imgW="355501" imgH="266831" progId="MS_ClipArt_Gallery.2">
                  <p:embed/>
                </p:oleObj>
              </mc:Choice>
              <mc:Fallback>
                <p:oleObj name="Clip" r:id="rId22" imgW="355501" imgH="266831" progId="MS_ClipArt_Gallery.2">
                  <p:embed/>
                  <p:pic>
                    <p:nvPicPr>
                      <p:cNvPr id="60435"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6550" y="4588768"/>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Line 17"/>
          <p:cNvSpPr>
            <a:spLocks noChangeShapeType="1"/>
          </p:cNvSpPr>
          <p:nvPr/>
        </p:nvSpPr>
        <p:spPr bwMode="auto">
          <a:xfrm flipH="1">
            <a:off x="1363737" y="4736406"/>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 name="Line 18"/>
          <p:cNvSpPr>
            <a:spLocks noChangeShapeType="1"/>
          </p:cNvSpPr>
          <p:nvPr/>
        </p:nvSpPr>
        <p:spPr bwMode="auto">
          <a:xfrm flipH="1">
            <a:off x="1730450" y="4779268"/>
            <a:ext cx="258762"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9"/>
          <p:cNvSpPr>
            <a:spLocks noChangeShapeType="1"/>
          </p:cNvSpPr>
          <p:nvPr/>
        </p:nvSpPr>
        <p:spPr bwMode="auto">
          <a:xfrm>
            <a:off x="2128912" y="4806256"/>
            <a:ext cx="68263"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20"/>
          <p:cNvSpPr>
            <a:spLocks noChangeShapeType="1"/>
          </p:cNvSpPr>
          <p:nvPr/>
        </p:nvSpPr>
        <p:spPr bwMode="auto">
          <a:xfrm flipH="1">
            <a:off x="3311600" y="4771331"/>
            <a:ext cx="328612"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1"/>
          <p:cNvSpPr>
            <a:spLocks noChangeShapeType="1"/>
          </p:cNvSpPr>
          <p:nvPr/>
        </p:nvSpPr>
        <p:spPr bwMode="auto">
          <a:xfrm flipH="1">
            <a:off x="3608462" y="4788793"/>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2"/>
          <p:cNvSpPr>
            <a:spLocks noChangeShapeType="1"/>
          </p:cNvSpPr>
          <p:nvPr/>
        </p:nvSpPr>
        <p:spPr bwMode="auto">
          <a:xfrm>
            <a:off x="3898975" y="4736406"/>
            <a:ext cx="217487"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3"/>
          <p:cNvSpPr>
            <a:spLocks noChangeShapeType="1"/>
          </p:cNvSpPr>
          <p:nvPr/>
        </p:nvSpPr>
        <p:spPr bwMode="auto">
          <a:xfrm flipH="1">
            <a:off x="5111825" y="4806256"/>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4"/>
          <p:cNvSpPr>
            <a:spLocks noChangeShapeType="1"/>
          </p:cNvSpPr>
          <p:nvPr/>
        </p:nvSpPr>
        <p:spPr bwMode="auto">
          <a:xfrm flipH="1">
            <a:off x="5588075" y="4779268"/>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5"/>
          <p:cNvSpPr>
            <a:spLocks noChangeShapeType="1"/>
          </p:cNvSpPr>
          <p:nvPr/>
        </p:nvSpPr>
        <p:spPr bwMode="auto">
          <a:xfrm>
            <a:off x="5707137" y="4709418"/>
            <a:ext cx="487363"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5" name="Group 26"/>
          <p:cNvGrpSpPr>
            <a:grpSpLocks/>
          </p:cNvGrpSpPr>
          <p:nvPr/>
        </p:nvGrpSpPr>
        <p:grpSpPr bwMode="auto">
          <a:xfrm>
            <a:off x="3635450" y="3409256"/>
            <a:ext cx="509587" cy="252412"/>
            <a:chOff x="2460" y="1371"/>
            <a:chExt cx="321" cy="159"/>
          </a:xfrm>
        </p:grpSpPr>
        <p:sp>
          <p:nvSpPr>
            <p:cNvPr id="26"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7"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29"/>
            <p:cNvGrpSpPr>
              <a:grpSpLocks/>
            </p:cNvGrpSpPr>
            <p:nvPr/>
          </p:nvGrpSpPr>
          <p:grpSpPr bwMode="auto">
            <a:xfrm>
              <a:off x="2576" y="1407"/>
              <a:ext cx="84" cy="62"/>
              <a:chOff x="2576" y="1407"/>
              <a:chExt cx="84" cy="62"/>
            </a:xfrm>
          </p:grpSpPr>
          <p:sp>
            <p:nvSpPr>
              <p:cNvPr id="29"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1" name="Line 32"/>
          <p:cNvSpPr>
            <a:spLocks noChangeShapeType="1"/>
          </p:cNvSpPr>
          <p:nvPr/>
        </p:nvSpPr>
        <p:spPr bwMode="auto">
          <a:xfrm flipH="1">
            <a:off x="2119387" y="3642618"/>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Line 33"/>
          <p:cNvSpPr>
            <a:spLocks noChangeShapeType="1"/>
          </p:cNvSpPr>
          <p:nvPr/>
        </p:nvSpPr>
        <p:spPr bwMode="auto">
          <a:xfrm>
            <a:off x="3848175" y="3634681"/>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4"/>
          <p:cNvSpPr>
            <a:spLocks noChangeShapeType="1"/>
          </p:cNvSpPr>
          <p:nvPr/>
        </p:nvSpPr>
        <p:spPr bwMode="auto">
          <a:xfrm flipH="1" flipV="1">
            <a:off x="3995812" y="3590231"/>
            <a:ext cx="1420813"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Rectangle 35"/>
          <p:cNvSpPr>
            <a:spLocks noChangeArrowheads="1"/>
          </p:cNvSpPr>
          <p:nvPr/>
        </p:nvSpPr>
        <p:spPr bwMode="auto">
          <a:xfrm>
            <a:off x="2260675" y="4477643"/>
            <a:ext cx="74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5" name="Rectangle 36"/>
          <p:cNvSpPr>
            <a:spLocks noChangeArrowheads="1"/>
          </p:cNvSpPr>
          <p:nvPr/>
        </p:nvSpPr>
        <p:spPr bwMode="auto">
          <a:xfrm>
            <a:off x="3983112" y="4434781"/>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6" name="Rectangle 37"/>
          <p:cNvSpPr>
            <a:spLocks noChangeArrowheads="1"/>
          </p:cNvSpPr>
          <p:nvPr/>
        </p:nvSpPr>
        <p:spPr bwMode="auto">
          <a:xfrm>
            <a:off x="5799212" y="4383981"/>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8"/>
          <p:cNvSpPr>
            <a:spLocks noChangeArrowheads="1"/>
          </p:cNvSpPr>
          <p:nvPr/>
        </p:nvSpPr>
        <p:spPr bwMode="auto">
          <a:xfrm>
            <a:off x="4099000" y="3248918"/>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8" name="Rectangle 39"/>
          <p:cNvSpPr>
            <a:spLocks noChangeArrowheads="1"/>
          </p:cNvSpPr>
          <p:nvPr/>
        </p:nvSpPr>
        <p:spPr bwMode="auto">
          <a:xfrm>
            <a:off x="695400" y="4536381"/>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39" name="Rectangle 40"/>
          <p:cNvSpPr>
            <a:spLocks noChangeArrowheads="1"/>
          </p:cNvSpPr>
          <p:nvPr/>
        </p:nvSpPr>
        <p:spPr bwMode="auto">
          <a:xfrm>
            <a:off x="1376437" y="5309493"/>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0" name="Rectangle 41"/>
          <p:cNvSpPr>
            <a:spLocks noChangeArrowheads="1"/>
          </p:cNvSpPr>
          <p:nvPr/>
        </p:nvSpPr>
        <p:spPr bwMode="auto">
          <a:xfrm>
            <a:off x="2033662" y="5322193"/>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1" name="Rectangle 42"/>
          <p:cNvSpPr>
            <a:spLocks noChangeArrowheads="1"/>
          </p:cNvSpPr>
          <p:nvPr/>
        </p:nvSpPr>
        <p:spPr bwMode="auto">
          <a:xfrm>
            <a:off x="2844875" y="5142806"/>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2" name="Rectangle 43"/>
          <p:cNvSpPr>
            <a:spLocks noChangeArrowheads="1"/>
          </p:cNvSpPr>
          <p:nvPr/>
        </p:nvSpPr>
        <p:spPr bwMode="auto">
          <a:xfrm>
            <a:off x="3721175" y="5399981"/>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43" name="Rectangle 44"/>
          <p:cNvSpPr>
            <a:spLocks noChangeArrowheads="1"/>
          </p:cNvSpPr>
          <p:nvPr/>
        </p:nvSpPr>
        <p:spPr bwMode="auto">
          <a:xfrm>
            <a:off x="4364112" y="5115818"/>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4" name="Rectangle 45"/>
          <p:cNvSpPr>
            <a:spLocks noChangeArrowheads="1"/>
          </p:cNvSpPr>
          <p:nvPr/>
        </p:nvSpPr>
        <p:spPr bwMode="auto">
          <a:xfrm>
            <a:off x="4905450" y="5258693"/>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5" name="Rectangle 46"/>
          <p:cNvSpPr>
            <a:spLocks noChangeArrowheads="1"/>
          </p:cNvSpPr>
          <p:nvPr/>
        </p:nvSpPr>
        <p:spPr bwMode="auto">
          <a:xfrm>
            <a:off x="5769050" y="5334893"/>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6" name="Rectangle 47"/>
          <p:cNvSpPr>
            <a:spLocks noChangeArrowheads="1"/>
          </p:cNvSpPr>
          <p:nvPr/>
        </p:nvSpPr>
        <p:spPr bwMode="auto">
          <a:xfrm>
            <a:off x="6458025" y="509359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7" name="Line 48"/>
          <p:cNvSpPr>
            <a:spLocks noChangeShapeType="1"/>
          </p:cNvSpPr>
          <p:nvPr/>
        </p:nvSpPr>
        <p:spPr bwMode="auto">
          <a:xfrm flipV="1">
            <a:off x="6134175" y="3552131"/>
            <a:ext cx="2657475" cy="952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8" name="Line 49"/>
          <p:cNvSpPr>
            <a:spLocks noChangeShapeType="1"/>
          </p:cNvSpPr>
          <p:nvPr/>
        </p:nvSpPr>
        <p:spPr bwMode="auto">
          <a:xfrm>
            <a:off x="7685162" y="3202881"/>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Rectangle 50"/>
          <p:cNvSpPr>
            <a:spLocks noChangeArrowheads="1"/>
          </p:cNvSpPr>
          <p:nvPr/>
        </p:nvSpPr>
        <p:spPr bwMode="auto">
          <a:xfrm>
            <a:off x="7667700" y="3140968"/>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FF0000"/>
                </a:solidFill>
                <a:cs typeface="Times New Roman" panose="02020603050405020304" pitchFamily="18" charset="0"/>
              </a:rPr>
              <a:t>接口</a:t>
            </a:r>
          </a:p>
        </p:txBody>
      </p:sp>
      <p:sp>
        <p:nvSpPr>
          <p:cNvPr id="50" name="Rectangle 51"/>
          <p:cNvSpPr>
            <a:spLocks noChangeArrowheads="1"/>
          </p:cNvSpPr>
          <p:nvPr/>
        </p:nvSpPr>
        <p:spPr bwMode="auto">
          <a:xfrm>
            <a:off x="7194625" y="3583881"/>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A</a:t>
            </a:r>
          </a:p>
          <a:p>
            <a:pPr eaLnBrk="1" hangingPunct="1">
              <a:lnSpc>
                <a:spcPct val="100000"/>
              </a:lnSpc>
              <a:spcBef>
                <a:spcPct val="0"/>
              </a:spcBef>
              <a:buFontTx/>
              <a:buNone/>
            </a:pPr>
            <a:r>
              <a:rPr lang="en-US" altLang="zh-CN" sz="2400">
                <a:cs typeface="Times New Roman" panose="02020603050405020304" pitchFamily="18" charset="0"/>
              </a:rPr>
              <a:t>B</a:t>
            </a:r>
          </a:p>
          <a:p>
            <a:pPr eaLnBrk="1" hangingPunct="1">
              <a:lnSpc>
                <a:spcPct val="100000"/>
              </a:lnSpc>
              <a:spcBef>
                <a:spcPct val="0"/>
              </a:spcBef>
              <a:buFontTx/>
              <a:buNone/>
            </a:pPr>
            <a:r>
              <a:rPr lang="en-US" altLang="zh-CN" sz="2400">
                <a:cs typeface="Times New Roman" panose="02020603050405020304" pitchFamily="18" charset="0"/>
              </a:rPr>
              <a:t>E</a:t>
            </a:r>
          </a:p>
          <a:p>
            <a:pPr eaLnBrk="1" hangingPunct="1">
              <a:lnSpc>
                <a:spcPct val="100000"/>
              </a:lnSpc>
              <a:spcBef>
                <a:spcPct val="0"/>
              </a:spcBef>
              <a:buFontTx/>
              <a:buNone/>
            </a:pPr>
            <a:r>
              <a:rPr lang="en-US" altLang="zh-CN" sz="2400">
                <a:cs typeface="Times New Roman" panose="02020603050405020304" pitchFamily="18" charset="0"/>
              </a:rPr>
              <a:t>G</a:t>
            </a:r>
          </a:p>
          <a:p>
            <a:pPr eaLnBrk="1" hangingPunct="1">
              <a:lnSpc>
                <a:spcPct val="100000"/>
              </a:lnSpc>
              <a:spcBef>
                <a:spcPct val="0"/>
              </a:spcBef>
              <a:buFontTx/>
              <a:buNone/>
            </a:pPr>
            <a:endParaRPr lang="en-US" altLang="zh-CN" sz="2400">
              <a:cs typeface="Times New Roman" panose="02020603050405020304" pitchFamily="18" charset="0"/>
            </a:endParaRPr>
          </a:p>
          <a:p>
            <a:pPr eaLnBrk="1" hangingPunct="1">
              <a:lnSpc>
                <a:spcPct val="100000"/>
              </a:lnSpc>
              <a:spcBef>
                <a:spcPct val="0"/>
              </a:spcBef>
              <a:buFontTx/>
              <a:buNone/>
            </a:pPr>
            <a:endParaRPr lang="en-US" altLang="zh-CN">
              <a:cs typeface="Times New Roman" panose="02020603050405020304" pitchFamily="18" charset="0"/>
            </a:endParaRPr>
          </a:p>
        </p:txBody>
      </p:sp>
      <p:sp>
        <p:nvSpPr>
          <p:cNvPr id="51" name="Rectangle 52"/>
          <p:cNvSpPr>
            <a:spLocks noChangeArrowheads="1"/>
          </p:cNvSpPr>
          <p:nvPr/>
        </p:nvSpPr>
        <p:spPr bwMode="auto">
          <a:xfrm>
            <a:off x="7774062" y="3582293"/>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2" name="Rectangle 53"/>
          <p:cNvSpPr>
            <a:spLocks noChangeArrowheads="1"/>
          </p:cNvSpPr>
          <p:nvPr/>
        </p:nvSpPr>
        <p:spPr bwMode="auto">
          <a:xfrm>
            <a:off x="3257625" y="322669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3" name="Rectangle 54"/>
          <p:cNvSpPr>
            <a:spLocks noChangeArrowheads="1"/>
          </p:cNvSpPr>
          <p:nvPr/>
        </p:nvSpPr>
        <p:spPr bwMode="auto">
          <a:xfrm>
            <a:off x="3521150" y="3764856"/>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4" name="Rectangle 55"/>
          <p:cNvSpPr>
            <a:spLocks noChangeArrowheads="1"/>
          </p:cNvSpPr>
          <p:nvPr/>
        </p:nvSpPr>
        <p:spPr bwMode="auto">
          <a:xfrm>
            <a:off x="4003750" y="3725168"/>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5" name="Rectangle 56"/>
          <p:cNvSpPr>
            <a:spLocks noChangeArrowheads="1"/>
          </p:cNvSpPr>
          <p:nvPr/>
        </p:nvSpPr>
        <p:spPr bwMode="auto">
          <a:xfrm>
            <a:off x="6291337" y="3144143"/>
            <a:ext cx="1341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6" name="Line 57"/>
          <p:cNvSpPr>
            <a:spLocks noChangeShapeType="1"/>
          </p:cNvSpPr>
          <p:nvPr/>
        </p:nvSpPr>
        <p:spPr bwMode="auto">
          <a:xfrm>
            <a:off x="1428825" y="4628456"/>
            <a:ext cx="493712"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 name="Line 58"/>
          <p:cNvSpPr>
            <a:spLocks noChangeShapeType="1"/>
          </p:cNvSpPr>
          <p:nvPr/>
        </p:nvSpPr>
        <p:spPr bwMode="auto">
          <a:xfrm flipV="1">
            <a:off x="2154312" y="3628331"/>
            <a:ext cx="1365250" cy="8556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8" name="Group 59"/>
          <p:cNvGrpSpPr>
            <a:grpSpLocks/>
          </p:cNvGrpSpPr>
          <p:nvPr/>
        </p:nvGrpSpPr>
        <p:grpSpPr bwMode="auto">
          <a:xfrm>
            <a:off x="1530425" y="4745931"/>
            <a:ext cx="741362" cy="303212"/>
            <a:chOff x="1134" y="2213"/>
            <a:chExt cx="467" cy="191"/>
          </a:xfrm>
        </p:grpSpPr>
        <p:sp>
          <p:nvSpPr>
            <p:cNvPr id="59" name="Line 60"/>
            <p:cNvSpPr>
              <a:spLocks noChangeShapeType="1"/>
            </p:cNvSpPr>
            <p:nvPr/>
          </p:nvSpPr>
          <p:spPr bwMode="auto">
            <a:xfrm flipH="1">
              <a:off x="1134" y="2230"/>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61"/>
            <p:cNvSpPr>
              <a:spLocks noChangeShapeType="1"/>
            </p:cNvSpPr>
            <p:nvPr/>
          </p:nvSpPr>
          <p:spPr bwMode="auto">
            <a:xfrm>
              <a:off x="1573" y="2213"/>
              <a:ext cx="28" cy="18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1" name="Line 62"/>
          <p:cNvSpPr>
            <a:spLocks noChangeShapeType="1"/>
          </p:cNvSpPr>
          <p:nvPr/>
        </p:nvSpPr>
        <p:spPr bwMode="auto">
          <a:xfrm>
            <a:off x="4186312" y="3269556"/>
            <a:ext cx="2046288"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63"/>
          <p:cNvSpPr>
            <a:spLocks noChangeShapeType="1"/>
          </p:cNvSpPr>
          <p:nvPr/>
        </p:nvSpPr>
        <p:spPr bwMode="auto">
          <a:xfrm>
            <a:off x="3781500" y="3685481"/>
            <a:ext cx="1587" cy="8429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63" name="Group 64"/>
          <p:cNvGrpSpPr>
            <a:grpSpLocks/>
          </p:cNvGrpSpPr>
          <p:nvPr/>
        </p:nvGrpSpPr>
        <p:grpSpPr bwMode="auto">
          <a:xfrm>
            <a:off x="3202062" y="4642743"/>
            <a:ext cx="1001713" cy="595313"/>
            <a:chOff x="2187" y="2148"/>
            <a:chExt cx="631" cy="375"/>
          </a:xfrm>
        </p:grpSpPr>
        <p:sp>
          <p:nvSpPr>
            <p:cNvPr id="64" name="Line 65"/>
            <p:cNvSpPr>
              <a:spLocks noChangeShapeType="1"/>
            </p:cNvSpPr>
            <p:nvPr/>
          </p:nvSpPr>
          <p:spPr bwMode="auto">
            <a:xfrm flipH="1">
              <a:off x="2187" y="2148"/>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66"/>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67"/>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7" name="Rectangle 68"/>
          <p:cNvSpPr>
            <a:spLocks noChangeArrowheads="1"/>
          </p:cNvSpPr>
          <p:nvPr/>
        </p:nvSpPr>
        <p:spPr bwMode="auto">
          <a:xfrm>
            <a:off x="7137475" y="4382393"/>
            <a:ext cx="1117600" cy="363538"/>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68" name="文本框 67"/>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sp>
        <p:nvSpPr>
          <p:cNvPr id="69" name="Rectangle 4"/>
          <p:cNvSpPr>
            <a:spLocks noChangeArrowheads="1"/>
          </p:cNvSpPr>
          <p:nvPr/>
        </p:nvSpPr>
        <p:spPr bwMode="auto">
          <a:xfrm>
            <a:off x="8425325" y="1876094"/>
            <a:ext cx="341312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假定假设</a:t>
            </a:r>
            <a:r>
              <a:rPr lang="en-US" altLang="zh-CN" sz="2400" dirty="0">
                <a:solidFill>
                  <a:schemeClr val="tx2"/>
                </a:solidFill>
                <a:cs typeface="仿宋_GB2312" panose="02010609030101010101" pitchFamily="49" charset="-122"/>
              </a:rPr>
              <a:t>A</a:t>
            </a:r>
            <a:r>
              <a:rPr lang="zh-CN" altLang="en-US" sz="2400" dirty="0">
                <a:solidFill>
                  <a:schemeClr val="tx2"/>
                </a:solidFill>
                <a:cs typeface="仿宋_GB2312" panose="02010609030101010101" pitchFamily="49" charset="-122"/>
              </a:rPr>
              <a:t>发送数据帧到</a:t>
            </a:r>
            <a:r>
              <a:rPr lang="en-US" altLang="zh-CN" sz="2400" dirty="0">
                <a:solidFill>
                  <a:schemeClr val="tx2"/>
                </a:solidFill>
                <a:cs typeface="仿宋_GB2312" panose="02010609030101010101" pitchFamily="49" charset="-122"/>
              </a:rPr>
              <a:t>E</a:t>
            </a:r>
          </a:p>
          <a:p>
            <a:pPr lvl="1" algn="just">
              <a:lnSpc>
                <a:spcPct val="10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0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注意在交换表中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E</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p>
          <a:p>
            <a:pPr lvl="2" algn="just">
              <a:lnSpc>
                <a:spcPct val="10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交换机将转发数据帧到接口</a:t>
            </a:r>
          </a:p>
          <a:p>
            <a:pPr lvl="1" algn="just">
              <a:lnSpc>
                <a:spcPct val="10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E</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 </a:t>
            </a:r>
          </a:p>
        </p:txBody>
      </p:sp>
    </p:spTree>
    <p:extLst>
      <p:ext uri="{BB962C8B-B14F-4D97-AF65-F5344CB8AC3E}">
        <p14:creationId xmlns:p14="http://schemas.microsoft.com/office/powerpoint/2010/main" val="3840294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up)">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9">
                                            <p:txEl>
                                              <p:pRg st="1" end="1"/>
                                            </p:txEl>
                                          </p:spTgt>
                                        </p:tgtEl>
                                        <p:attrNameLst>
                                          <p:attrName>style.visibility</p:attrName>
                                        </p:attrNameLst>
                                      </p:cBhvr>
                                      <p:to>
                                        <p:strVal val="visible"/>
                                      </p:to>
                                    </p:set>
                                    <p:anim calcmode="lin" valueType="num">
                                      <p:cBhvr additive="base">
                                        <p:cTn id="27" dur="500" fill="hold"/>
                                        <p:tgtEl>
                                          <p:spTgt spid="6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9">
                                            <p:txEl>
                                              <p:pRg st="2" end="2"/>
                                            </p:txEl>
                                          </p:spTgt>
                                        </p:tgtEl>
                                        <p:attrNameLst>
                                          <p:attrName>style.visibility</p:attrName>
                                        </p:attrNameLst>
                                      </p:cBhvr>
                                      <p:to>
                                        <p:strVal val="visible"/>
                                      </p:to>
                                    </p:set>
                                    <p:anim calcmode="lin" valueType="num">
                                      <p:cBhvr additive="base">
                                        <p:cTn id="31" dur="500" fill="hold"/>
                                        <p:tgtEl>
                                          <p:spTgt spid="6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9">
                                            <p:txEl>
                                              <p:pRg st="3" end="3"/>
                                            </p:txEl>
                                          </p:spTgt>
                                        </p:tgtEl>
                                        <p:attrNameLst>
                                          <p:attrName>style.visibility</p:attrName>
                                        </p:attrNameLst>
                                      </p:cBhvr>
                                      <p:to>
                                        <p:strVal val="visible"/>
                                      </p:to>
                                    </p:set>
                                    <p:anim calcmode="lin" valueType="num">
                                      <p:cBhvr additive="base">
                                        <p:cTn id="35" dur="500" fill="hold"/>
                                        <p:tgtEl>
                                          <p:spTgt spid="6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up)">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up)">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9">
                                            <p:txEl>
                                              <p:pRg st="4" end="4"/>
                                            </p:txEl>
                                          </p:spTgt>
                                        </p:tgtEl>
                                        <p:attrNameLst>
                                          <p:attrName>style.visibility</p:attrName>
                                        </p:attrNameLst>
                                      </p:cBhvr>
                                      <p:to>
                                        <p:strVal val="visible"/>
                                      </p:to>
                                    </p:set>
                                    <p:anim calcmode="lin" valueType="num">
                                      <p:cBhvr additive="base">
                                        <p:cTn id="55" dur="500" fill="hold"/>
                                        <p:tgtEl>
                                          <p:spTgt spid="69">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交换机工作过程（交换表无记录）</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pic>
        <p:nvPicPr>
          <p:cNvPr id="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8" y="4451350"/>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6"/>
          <p:cNvGraphicFramePr>
            <a:graphicFrameLocks/>
          </p:cNvGraphicFramePr>
          <p:nvPr>
            <p:extLst>
              <p:ext uri="{D42A27DB-BD31-4B8C-83A1-F6EECF244321}">
                <p14:modId xmlns:p14="http://schemas.microsoft.com/office/powerpoint/2010/main" val="4140298951"/>
              </p:ext>
            </p:extLst>
          </p:nvPr>
        </p:nvGraphicFramePr>
        <p:xfrm>
          <a:off x="1101725" y="4900613"/>
          <a:ext cx="409575" cy="319087"/>
        </p:xfrm>
        <a:graphic>
          <a:graphicData uri="http://schemas.openxmlformats.org/presentationml/2006/ole">
            <mc:AlternateContent xmlns:mc="http://schemas.openxmlformats.org/markup-compatibility/2006">
              <mc:Choice xmlns:v="urn:schemas-microsoft-com:vml" Requires="v">
                <p:oleObj spid="_x0000_s3416" name="Clip" r:id="rId4" imgW="409032" imgH="319013" progId="MS_ClipArt_Gallery.2">
                  <p:embed/>
                </p:oleObj>
              </mc:Choice>
              <mc:Fallback>
                <p:oleObj name="Clip" r:id="rId4" imgW="409032" imgH="319013" progId="MS_ClipArt_Gallery.2">
                  <p:embed/>
                  <p:pic>
                    <p:nvPicPr>
                      <p:cNvPr id="61447"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4900613"/>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p:cNvGraphicFramePr>
          <p:nvPr>
            <p:extLst>
              <p:ext uri="{D42A27DB-BD31-4B8C-83A1-F6EECF244321}">
                <p14:modId xmlns:p14="http://schemas.microsoft.com/office/powerpoint/2010/main" val="1213939435"/>
              </p:ext>
            </p:extLst>
          </p:nvPr>
        </p:nvGraphicFramePr>
        <p:xfrm>
          <a:off x="3668713" y="4911725"/>
          <a:ext cx="409575" cy="319088"/>
        </p:xfrm>
        <a:graphic>
          <a:graphicData uri="http://schemas.openxmlformats.org/presentationml/2006/ole">
            <mc:AlternateContent xmlns:mc="http://schemas.openxmlformats.org/markup-compatibility/2006">
              <mc:Choice xmlns:v="urn:schemas-microsoft-com:vml" Requires="v">
                <p:oleObj spid="_x0000_s3417" name="Clip" r:id="rId6" imgW="409032" imgH="319013" progId="MS_ClipArt_Gallery.2">
                  <p:embed/>
                </p:oleObj>
              </mc:Choice>
              <mc:Fallback>
                <p:oleObj name="Clip" r:id="rId6" imgW="409032" imgH="319013" progId="MS_ClipArt_Gallery.2">
                  <p:embed/>
                  <p:pic>
                    <p:nvPicPr>
                      <p:cNvPr id="61448"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8713" y="4911725"/>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p:cNvGraphicFramePr>
          <p:nvPr>
            <p:extLst>
              <p:ext uri="{D42A27DB-BD31-4B8C-83A1-F6EECF244321}">
                <p14:modId xmlns:p14="http://schemas.microsoft.com/office/powerpoint/2010/main" val="529396266"/>
              </p:ext>
            </p:extLst>
          </p:nvPr>
        </p:nvGraphicFramePr>
        <p:xfrm>
          <a:off x="4441825" y="4870450"/>
          <a:ext cx="407988" cy="319088"/>
        </p:xfrm>
        <a:graphic>
          <a:graphicData uri="http://schemas.openxmlformats.org/presentationml/2006/ole">
            <mc:AlternateContent xmlns:mc="http://schemas.openxmlformats.org/markup-compatibility/2006">
              <mc:Choice xmlns:v="urn:schemas-microsoft-com:vml" Requires="v">
                <p:oleObj spid="_x0000_s3418" name="Clip" r:id="rId8" imgW="407453" imgH="319013" progId="MS_ClipArt_Gallery.2">
                  <p:embed/>
                </p:oleObj>
              </mc:Choice>
              <mc:Fallback>
                <p:oleObj name="Clip" r:id="rId8" imgW="407453" imgH="319013" progId="MS_ClipArt_Gallery.2">
                  <p:embed/>
                  <p:pic>
                    <p:nvPicPr>
                      <p:cNvPr id="61449"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1825" y="4870450"/>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1899887132"/>
              </p:ext>
            </p:extLst>
          </p:nvPr>
        </p:nvGraphicFramePr>
        <p:xfrm>
          <a:off x="657225" y="4422775"/>
          <a:ext cx="407988" cy="319088"/>
        </p:xfrm>
        <a:graphic>
          <a:graphicData uri="http://schemas.openxmlformats.org/presentationml/2006/ole">
            <mc:AlternateContent xmlns:mc="http://schemas.openxmlformats.org/markup-compatibility/2006">
              <mc:Choice xmlns:v="urn:schemas-microsoft-com:vml" Requires="v">
                <p:oleObj spid="_x0000_s3419" name="Clip" r:id="rId10" imgW="407453" imgH="319013" progId="MS_ClipArt_Gallery.2">
                  <p:embed/>
                </p:oleObj>
              </mc:Choice>
              <mc:Fallback>
                <p:oleObj name="Clip" r:id="rId10" imgW="407453" imgH="319013" progId="MS_ClipArt_Gallery.2">
                  <p:embed/>
                  <p:pic>
                    <p:nvPicPr>
                      <p:cNvPr id="6145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225" y="4422775"/>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3325" y="445928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3688" y="4449763"/>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p:cNvGraphicFramePr>
            <a:graphicFrameLocks/>
          </p:cNvGraphicFramePr>
          <p:nvPr>
            <p:extLst>
              <p:ext uri="{D42A27DB-BD31-4B8C-83A1-F6EECF244321}">
                <p14:modId xmlns:p14="http://schemas.microsoft.com/office/powerpoint/2010/main" val="2760790859"/>
              </p:ext>
            </p:extLst>
          </p:nvPr>
        </p:nvGraphicFramePr>
        <p:xfrm>
          <a:off x="2622550" y="4773613"/>
          <a:ext cx="407988" cy="319087"/>
        </p:xfrm>
        <a:graphic>
          <a:graphicData uri="http://schemas.openxmlformats.org/presentationml/2006/ole">
            <mc:AlternateContent xmlns:mc="http://schemas.openxmlformats.org/markup-compatibility/2006">
              <mc:Choice xmlns:v="urn:schemas-microsoft-com:vml" Requires="v">
                <p:oleObj spid="_x0000_s3420" name="Clip" r:id="rId14" imgW="355501" imgH="266831" progId="MS_ClipArt_Gallery.2">
                  <p:embed/>
                </p:oleObj>
              </mc:Choice>
              <mc:Fallback>
                <p:oleObj name="Clip" r:id="rId14" imgW="355501" imgH="266831" progId="MS_ClipArt_Gallery.2">
                  <p:embed/>
                  <p:pic>
                    <p:nvPicPr>
                      <p:cNvPr id="61453"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2550" y="4773613"/>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p:cNvGraphicFramePr>
          <p:nvPr>
            <p:extLst>
              <p:ext uri="{D42A27DB-BD31-4B8C-83A1-F6EECF244321}">
                <p14:modId xmlns:p14="http://schemas.microsoft.com/office/powerpoint/2010/main" val="4177792666"/>
              </p:ext>
            </p:extLst>
          </p:nvPr>
        </p:nvGraphicFramePr>
        <p:xfrm>
          <a:off x="3036888" y="5205413"/>
          <a:ext cx="407987" cy="319087"/>
        </p:xfrm>
        <a:graphic>
          <a:graphicData uri="http://schemas.openxmlformats.org/presentationml/2006/ole">
            <mc:AlternateContent xmlns:mc="http://schemas.openxmlformats.org/markup-compatibility/2006">
              <mc:Choice xmlns:v="urn:schemas-microsoft-com:vml" Requires="v">
                <p:oleObj spid="_x0000_s3421" name="Clip" r:id="rId16" imgW="355501" imgH="266831" progId="MS_ClipArt_Gallery.2">
                  <p:embed/>
                </p:oleObj>
              </mc:Choice>
              <mc:Fallback>
                <p:oleObj name="Clip" r:id="rId16" imgW="355501" imgH="266831" progId="MS_ClipArt_Gallery.2">
                  <p:embed/>
                  <p:pic>
                    <p:nvPicPr>
                      <p:cNvPr id="61454"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6888" y="5205413"/>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p:cNvGraphicFramePr>
          <p:nvPr>
            <p:extLst>
              <p:ext uri="{D42A27DB-BD31-4B8C-83A1-F6EECF244321}">
                <p14:modId xmlns:p14="http://schemas.microsoft.com/office/powerpoint/2010/main" val="180224804"/>
              </p:ext>
            </p:extLst>
          </p:nvPr>
        </p:nvGraphicFramePr>
        <p:xfrm>
          <a:off x="5827713" y="4745038"/>
          <a:ext cx="407987" cy="319087"/>
        </p:xfrm>
        <a:graphic>
          <a:graphicData uri="http://schemas.openxmlformats.org/presentationml/2006/ole">
            <mc:AlternateContent xmlns:mc="http://schemas.openxmlformats.org/markup-compatibility/2006">
              <mc:Choice xmlns:v="urn:schemas-microsoft-com:vml" Requires="v">
                <p:oleObj spid="_x0000_s3422" name="Clip" r:id="rId18" imgW="407453" imgH="319013" progId="MS_ClipArt_Gallery.2">
                  <p:embed/>
                </p:oleObj>
              </mc:Choice>
              <mc:Fallback>
                <p:oleObj name="Clip" r:id="rId18" imgW="407453" imgH="319013" progId="MS_ClipArt_Gallery.2">
                  <p:embed/>
                  <p:pic>
                    <p:nvPicPr>
                      <p:cNvPr id="61455"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27713" y="4745038"/>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p:cNvGraphicFramePr>
          <p:nvPr>
            <p:extLst>
              <p:ext uri="{D42A27DB-BD31-4B8C-83A1-F6EECF244321}">
                <p14:modId xmlns:p14="http://schemas.microsoft.com/office/powerpoint/2010/main" val="3844976581"/>
              </p:ext>
            </p:extLst>
          </p:nvPr>
        </p:nvGraphicFramePr>
        <p:xfrm>
          <a:off x="5111750" y="5078413"/>
          <a:ext cx="407988" cy="320675"/>
        </p:xfrm>
        <a:graphic>
          <a:graphicData uri="http://schemas.openxmlformats.org/presentationml/2006/ole">
            <mc:AlternateContent xmlns:mc="http://schemas.openxmlformats.org/markup-compatibility/2006">
              <mc:Choice xmlns:v="urn:schemas-microsoft-com:vml" Requires="v">
                <p:oleObj spid="_x0000_s3423" name="Clip" r:id="rId20" imgW="407453" imgH="320593" progId="MS_ClipArt_Gallery.2">
                  <p:embed/>
                </p:oleObj>
              </mc:Choice>
              <mc:Fallback>
                <p:oleObj name="Clip" r:id="rId20" imgW="407453" imgH="320593" progId="MS_ClipArt_Gallery.2">
                  <p:embed/>
                  <p:pic>
                    <p:nvPicPr>
                      <p:cNvPr id="61456"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11750" y="5078413"/>
                        <a:ext cx="4079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p:cNvGraphicFramePr>
          <p:nvPr>
            <p:extLst>
              <p:ext uri="{D42A27DB-BD31-4B8C-83A1-F6EECF244321}">
                <p14:modId xmlns:p14="http://schemas.microsoft.com/office/powerpoint/2010/main" val="3476723720"/>
              </p:ext>
            </p:extLst>
          </p:nvPr>
        </p:nvGraphicFramePr>
        <p:xfrm>
          <a:off x="1673225" y="4937125"/>
          <a:ext cx="407988" cy="319088"/>
        </p:xfrm>
        <a:graphic>
          <a:graphicData uri="http://schemas.openxmlformats.org/presentationml/2006/ole">
            <mc:AlternateContent xmlns:mc="http://schemas.openxmlformats.org/markup-compatibility/2006">
              <mc:Choice xmlns:v="urn:schemas-microsoft-com:vml" Requires="v">
                <p:oleObj spid="_x0000_s3424" name="Clip" r:id="rId22" imgW="355501" imgH="266831" progId="MS_ClipArt_Gallery.2">
                  <p:embed/>
                </p:oleObj>
              </mc:Choice>
              <mc:Fallback>
                <p:oleObj name="Clip" r:id="rId22" imgW="355501" imgH="266831" progId="MS_ClipArt_Gallery.2">
                  <p:embed/>
                  <p:pic>
                    <p:nvPicPr>
                      <p:cNvPr id="61457"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73225" y="4937125"/>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17"/>
          <p:cNvSpPr>
            <a:spLocks noChangeShapeType="1"/>
          </p:cNvSpPr>
          <p:nvPr/>
        </p:nvSpPr>
        <p:spPr bwMode="auto">
          <a:xfrm flipH="1">
            <a:off x="1042988" y="4614863"/>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flipH="1">
            <a:off x="1409700" y="4657725"/>
            <a:ext cx="258763"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1808163" y="4684713"/>
            <a:ext cx="68262"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flipH="1">
            <a:off x="2990850" y="4649788"/>
            <a:ext cx="328613"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flipH="1">
            <a:off x="3287713" y="4667250"/>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a:off x="3578225" y="4614863"/>
            <a:ext cx="217488"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flipH="1">
            <a:off x="4791075" y="4684713"/>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flipH="1">
            <a:off x="5267325" y="4657725"/>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Line 25"/>
          <p:cNvSpPr>
            <a:spLocks noChangeShapeType="1"/>
          </p:cNvSpPr>
          <p:nvPr/>
        </p:nvSpPr>
        <p:spPr bwMode="auto">
          <a:xfrm>
            <a:off x="5386388" y="4587875"/>
            <a:ext cx="487362"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 name="Group 26"/>
          <p:cNvGrpSpPr>
            <a:grpSpLocks/>
          </p:cNvGrpSpPr>
          <p:nvPr/>
        </p:nvGrpSpPr>
        <p:grpSpPr bwMode="auto">
          <a:xfrm>
            <a:off x="3314700" y="3287713"/>
            <a:ext cx="509588" cy="252412"/>
            <a:chOff x="2460" y="1371"/>
            <a:chExt cx="321" cy="159"/>
          </a:xfrm>
        </p:grpSpPr>
        <p:sp>
          <p:nvSpPr>
            <p:cNvPr id="27"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8"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9"/>
            <p:cNvGrpSpPr>
              <a:grpSpLocks/>
            </p:cNvGrpSpPr>
            <p:nvPr/>
          </p:nvGrpSpPr>
          <p:grpSpPr bwMode="auto">
            <a:xfrm>
              <a:off x="2576" y="1407"/>
              <a:ext cx="84" cy="62"/>
              <a:chOff x="2576" y="1407"/>
              <a:chExt cx="84" cy="62"/>
            </a:xfrm>
          </p:grpSpPr>
          <p:sp>
            <p:nvSpPr>
              <p:cNvPr id="30"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2" name="Line 32"/>
          <p:cNvSpPr>
            <a:spLocks noChangeShapeType="1"/>
          </p:cNvSpPr>
          <p:nvPr/>
        </p:nvSpPr>
        <p:spPr bwMode="auto">
          <a:xfrm flipH="1">
            <a:off x="1798638" y="3521075"/>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3527425" y="3513138"/>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34"/>
          <p:cNvSpPr>
            <a:spLocks noChangeShapeType="1"/>
          </p:cNvSpPr>
          <p:nvPr/>
        </p:nvSpPr>
        <p:spPr bwMode="auto">
          <a:xfrm flipH="1" flipV="1">
            <a:off x="3675063" y="3468688"/>
            <a:ext cx="1420812"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Rectangle 35"/>
          <p:cNvSpPr>
            <a:spLocks noChangeArrowheads="1"/>
          </p:cNvSpPr>
          <p:nvPr/>
        </p:nvSpPr>
        <p:spPr bwMode="auto">
          <a:xfrm>
            <a:off x="1939925" y="4356100"/>
            <a:ext cx="81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6" name="Rectangle 36"/>
          <p:cNvSpPr>
            <a:spLocks noChangeArrowheads="1"/>
          </p:cNvSpPr>
          <p:nvPr/>
        </p:nvSpPr>
        <p:spPr bwMode="auto">
          <a:xfrm>
            <a:off x="3662363" y="43132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7"/>
          <p:cNvSpPr>
            <a:spLocks noChangeArrowheads="1"/>
          </p:cNvSpPr>
          <p:nvPr/>
        </p:nvSpPr>
        <p:spPr bwMode="auto">
          <a:xfrm>
            <a:off x="5478463" y="42624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8" name="Rectangle 38"/>
          <p:cNvSpPr>
            <a:spLocks noChangeArrowheads="1"/>
          </p:cNvSpPr>
          <p:nvPr/>
        </p:nvSpPr>
        <p:spPr bwMode="auto">
          <a:xfrm>
            <a:off x="3778250" y="3127375"/>
            <a:ext cx="887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9" name="Rectangle 39"/>
          <p:cNvSpPr>
            <a:spLocks noChangeArrowheads="1"/>
          </p:cNvSpPr>
          <p:nvPr/>
        </p:nvSpPr>
        <p:spPr bwMode="auto">
          <a:xfrm>
            <a:off x="374650" y="4414838"/>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40" name="Rectangle 40"/>
          <p:cNvSpPr>
            <a:spLocks noChangeArrowheads="1"/>
          </p:cNvSpPr>
          <p:nvPr/>
        </p:nvSpPr>
        <p:spPr bwMode="auto">
          <a:xfrm>
            <a:off x="1055688" y="5187950"/>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1" name="Rectangle 41"/>
          <p:cNvSpPr>
            <a:spLocks noChangeArrowheads="1"/>
          </p:cNvSpPr>
          <p:nvPr/>
        </p:nvSpPr>
        <p:spPr bwMode="auto">
          <a:xfrm>
            <a:off x="1712913" y="5200650"/>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2" name="Rectangle 42"/>
          <p:cNvSpPr>
            <a:spLocks noChangeArrowheads="1"/>
          </p:cNvSpPr>
          <p:nvPr/>
        </p:nvSpPr>
        <p:spPr bwMode="auto">
          <a:xfrm>
            <a:off x="2524125" y="502126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3" name="Rectangle 43"/>
          <p:cNvSpPr>
            <a:spLocks noChangeArrowheads="1"/>
          </p:cNvSpPr>
          <p:nvPr/>
        </p:nvSpPr>
        <p:spPr bwMode="auto">
          <a:xfrm>
            <a:off x="3400425" y="5278438"/>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44" name="Rectangle 44"/>
          <p:cNvSpPr>
            <a:spLocks noChangeArrowheads="1"/>
          </p:cNvSpPr>
          <p:nvPr/>
        </p:nvSpPr>
        <p:spPr bwMode="auto">
          <a:xfrm>
            <a:off x="4043363" y="4994275"/>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5" name="Rectangle 45"/>
          <p:cNvSpPr>
            <a:spLocks noChangeArrowheads="1"/>
          </p:cNvSpPr>
          <p:nvPr/>
        </p:nvSpPr>
        <p:spPr bwMode="auto">
          <a:xfrm>
            <a:off x="4584700" y="5137150"/>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6" name="Rectangle 46"/>
          <p:cNvSpPr>
            <a:spLocks noChangeArrowheads="1"/>
          </p:cNvSpPr>
          <p:nvPr/>
        </p:nvSpPr>
        <p:spPr bwMode="auto">
          <a:xfrm>
            <a:off x="5448300" y="5213350"/>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7" name="Rectangle 47"/>
          <p:cNvSpPr>
            <a:spLocks noChangeArrowheads="1"/>
          </p:cNvSpPr>
          <p:nvPr/>
        </p:nvSpPr>
        <p:spPr bwMode="auto">
          <a:xfrm>
            <a:off x="6194425" y="465931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8" name="Line 48"/>
          <p:cNvSpPr>
            <a:spLocks noChangeShapeType="1"/>
          </p:cNvSpPr>
          <p:nvPr/>
        </p:nvSpPr>
        <p:spPr bwMode="auto">
          <a:xfrm>
            <a:off x="5827713" y="3427413"/>
            <a:ext cx="2376487" cy="317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49"/>
          <p:cNvSpPr>
            <a:spLocks noChangeShapeType="1"/>
          </p:cNvSpPr>
          <p:nvPr/>
        </p:nvSpPr>
        <p:spPr bwMode="auto">
          <a:xfrm>
            <a:off x="7097713" y="3081338"/>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Rectangle 50"/>
          <p:cNvSpPr>
            <a:spLocks noChangeArrowheads="1"/>
          </p:cNvSpPr>
          <p:nvPr/>
        </p:nvSpPr>
        <p:spPr bwMode="auto">
          <a:xfrm>
            <a:off x="7080250" y="301942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FF0000"/>
                </a:solidFill>
                <a:cs typeface="Times New Roman" panose="02020603050405020304" pitchFamily="18" charset="0"/>
              </a:rPr>
              <a:t>接口</a:t>
            </a:r>
          </a:p>
        </p:txBody>
      </p:sp>
      <p:sp>
        <p:nvSpPr>
          <p:cNvPr id="51" name="Rectangle 51"/>
          <p:cNvSpPr>
            <a:spLocks noChangeArrowheads="1"/>
          </p:cNvSpPr>
          <p:nvPr/>
        </p:nvSpPr>
        <p:spPr bwMode="auto">
          <a:xfrm>
            <a:off x="6607175" y="3462338"/>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A</a:t>
            </a:r>
          </a:p>
          <a:p>
            <a:pPr eaLnBrk="1" hangingPunct="1">
              <a:lnSpc>
                <a:spcPct val="100000"/>
              </a:lnSpc>
              <a:spcBef>
                <a:spcPct val="0"/>
              </a:spcBef>
              <a:buFontTx/>
              <a:buNone/>
            </a:pPr>
            <a:r>
              <a:rPr lang="en-US" altLang="zh-CN" sz="2400">
                <a:cs typeface="Times New Roman" panose="02020603050405020304" pitchFamily="18" charset="0"/>
              </a:rPr>
              <a:t>B</a:t>
            </a:r>
          </a:p>
          <a:p>
            <a:pPr eaLnBrk="1" hangingPunct="1">
              <a:lnSpc>
                <a:spcPct val="100000"/>
              </a:lnSpc>
              <a:spcBef>
                <a:spcPct val="0"/>
              </a:spcBef>
              <a:buFontTx/>
              <a:buNone/>
            </a:pPr>
            <a:r>
              <a:rPr lang="en-US" altLang="zh-CN" sz="2400">
                <a:cs typeface="Times New Roman" panose="02020603050405020304" pitchFamily="18" charset="0"/>
              </a:rPr>
              <a:t>E</a:t>
            </a:r>
          </a:p>
          <a:p>
            <a:pPr eaLnBrk="1" hangingPunct="1">
              <a:lnSpc>
                <a:spcPct val="100000"/>
              </a:lnSpc>
              <a:spcBef>
                <a:spcPct val="0"/>
              </a:spcBef>
              <a:buFontTx/>
              <a:buNone/>
            </a:pPr>
            <a:r>
              <a:rPr lang="en-US" altLang="zh-CN" sz="2400">
                <a:cs typeface="Times New Roman" panose="02020603050405020304" pitchFamily="18" charset="0"/>
              </a:rPr>
              <a:t>G</a:t>
            </a:r>
          </a:p>
          <a:p>
            <a:pPr eaLnBrk="1" hangingPunct="1">
              <a:lnSpc>
                <a:spcPct val="100000"/>
              </a:lnSpc>
              <a:spcBef>
                <a:spcPct val="0"/>
              </a:spcBef>
              <a:buFontTx/>
              <a:buNone/>
            </a:pPr>
            <a:endParaRPr lang="en-US" altLang="zh-CN" sz="2400">
              <a:cs typeface="Times New Roman" panose="02020603050405020304" pitchFamily="18" charset="0"/>
            </a:endParaRPr>
          </a:p>
          <a:p>
            <a:pPr eaLnBrk="1" hangingPunct="1">
              <a:lnSpc>
                <a:spcPct val="100000"/>
              </a:lnSpc>
              <a:spcBef>
                <a:spcPct val="0"/>
              </a:spcBef>
              <a:buFontTx/>
              <a:buNone/>
            </a:pPr>
            <a:endParaRPr lang="en-US" altLang="zh-CN">
              <a:cs typeface="Times New Roman" panose="02020603050405020304" pitchFamily="18" charset="0"/>
            </a:endParaRPr>
          </a:p>
        </p:txBody>
      </p:sp>
      <p:sp>
        <p:nvSpPr>
          <p:cNvPr id="52" name="Rectangle 52"/>
          <p:cNvSpPr>
            <a:spLocks noChangeArrowheads="1"/>
          </p:cNvSpPr>
          <p:nvPr/>
        </p:nvSpPr>
        <p:spPr bwMode="auto">
          <a:xfrm>
            <a:off x="7186613" y="3460750"/>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3" name="Rectangle 53"/>
          <p:cNvSpPr>
            <a:spLocks noChangeArrowheads="1"/>
          </p:cNvSpPr>
          <p:nvPr/>
        </p:nvSpPr>
        <p:spPr bwMode="auto">
          <a:xfrm>
            <a:off x="3006725" y="323056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4" name="Rectangle 54"/>
          <p:cNvSpPr>
            <a:spLocks noChangeArrowheads="1"/>
          </p:cNvSpPr>
          <p:nvPr/>
        </p:nvSpPr>
        <p:spPr bwMode="auto">
          <a:xfrm>
            <a:off x="3257550" y="364331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5" name="Rectangle 55"/>
          <p:cNvSpPr>
            <a:spLocks noChangeArrowheads="1"/>
          </p:cNvSpPr>
          <p:nvPr/>
        </p:nvSpPr>
        <p:spPr bwMode="auto">
          <a:xfrm>
            <a:off x="3683000" y="360362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6" name="Rectangle 56"/>
          <p:cNvSpPr>
            <a:spLocks noChangeArrowheads="1"/>
          </p:cNvSpPr>
          <p:nvPr/>
        </p:nvSpPr>
        <p:spPr bwMode="auto">
          <a:xfrm>
            <a:off x="5799138" y="3035300"/>
            <a:ext cx="14303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7" name="Line 57"/>
          <p:cNvSpPr>
            <a:spLocks noChangeShapeType="1"/>
          </p:cNvSpPr>
          <p:nvPr/>
        </p:nvSpPr>
        <p:spPr bwMode="auto">
          <a:xfrm flipV="1">
            <a:off x="1612900" y="3495675"/>
            <a:ext cx="1365250" cy="85566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8" name="Group 58"/>
          <p:cNvGrpSpPr>
            <a:grpSpLocks/>
          </p:cNvGrpSpPr>
          <p:nvPr/>
        </p:nvGrpSpPr>
        <p:grpSpPr bwMode="auto">
          <a:xfrm>
            <a:off x="1079500" y="4506913"/>
            <a:ext cx="463550" cy="449262"/>
            <a:chOff x="1052" y="2139"/>
            <a:chExt cx="292" cy="283"/>
          </a:xfrm>
        </p:grpSpPr>
        <p:sp>
          <p:nvSpPr>
            <p:cNvPr id="59" name="Line 59"/>
            <p:cNvSpPr>
              <a:spLocks noChangeShapeType="1"/>
            </p:cNvSpPr>
            <p:nvPr/>
          </p:nvSpPr>
          <p:spPr bwMode="auto">
            <a:xfrm flipH="1" flipV="1">
              <a:off x="1052" y="2139"/>
              <a:ext cx="28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60"/>
            <p:cNvSpPr>
              <a:spLocks noChangeShapeType="1"/>
            </p:cNvSpPr>
            <p:nvPr/>
          </p:nvSpPr>
          <p:spPr bwMode="auto">
            <a:xfrm flipH="1">
              <a:off x="1134" y="2248"/>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1" name="Line 61"/>
          <p:cNvSpPr>
            <a:spLocks noChangeShapeType="1"/>
          </p:cNvSpPr>
          <p:nvPr/>
        </p:nvSpPr>
        <p:spPr bwMode="auto">
          <a:xfrm flipH="1" flipV="1">
            <a:off x="1909763" y="4606925"/>
            <a:ext cx="82550" cy="30638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2" name="Line 62"/>
          <p:cNvSpPr>
            <a:spLocks noChangeShapeType="1"/>
          </p:cNvSpPr>
          <p:nvPr/>
        </p:nvSpPr>
        <p:spPr bwMode="auto">
          <a:xfrm>
            <a:off x="3865563" y="3148013"/>
            <a:ext cx="2046287"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63" name="Group 63"/>
          <p:cNvGrpSpPr>
            <a:grpSpLocks/>
          </p:cNvGrpSpPr>
          <p:nvPr/>
        </p:nvGrpSpPr>
        <p:grpSpPr bwMode="auto">
          <a:xfrm>
            <a:off x="2881313" y="4521200"/>
            <a:ext cx="1001712" cy="595313"/>
            <a:chOff x="2187" y="2148"/>
            <a:chExt cx="631" cy="375"/>
          </a:xfrm>
        </p:grpSpPr>
        <p:sp>
          <p:nvSpPr>
            <p:cNvPr id="64" name="Line 64"/>
            <p:cNvSpPr>
              <a:spLocks noChangeShapeType="1"/>
            </p:cNvSpPr>
            <p:nvPr/>
          </p:nvSpPr>
          <p:spPr bwMode="auto">
            <a:xfrm flipH="1">
              <a:off x="2187" y="2148"/>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5" name="Line 65"/>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 name="Line 66"/>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7" name="Text Box 67"/>
          <p:cNvSpPr txBox="1">
            <a:spLocks noChangeArrowheads="1"/>
          </p:cNvSpPr>
          <p:nvPr/>
        </p:nvSpPr>
        <p:spPr bwMode="auto">
          <a:xfrm>
            <a:off x="6608763" y="5014913"/>
            <a:ext cx="98440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cs typeface="Times New Roman" panose="02020603050405020304" pitchFamily="18" charset="0"/>
              </a:rPr>
              <a:t>C    1</a:t>
            </a:r>
          </a:p>
        </p:txBody>
      </p:sp>
      <p:grpSp>
        <p:nvGrpSpPr>
          <p:cNvPr id="68" name="Group 68"/>
          <p:cNvGrpSpPr>
            <a:grpSpLocks/>
          </p:cNvGrpSpPr>
          <p:nvPr/>
        </p:nvGrpSpPr>
        <p:grpSpPr bwMode="auto">
          <a:xfrm>
            <a:off x="3484563" y="3446463"/>
            <a:ext cx="1687512" cy="973137"/>
            <a:chOff x="2523" y="1471"/>
            <a:chExt cx="1063" cy="613"/>
          </a:xfrm>
        </p:grpSpPr>
        <p:sp>
          <p:nvSpPr>
            <p:cNvPr id="69" name="Line 69"/>
            <p:cNvSpPr>
              <a:spLocks noChangeShapeType="1"/>
            </p:cNvSpPr>
            <p:nvPr/>
          </p:nvSpPr>
          <p:spPr bwMode="auto">
            <a:xfrm>
              <a:off x="2523" y="1545"/>
              <a:ext cx="1" cy="531"/>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0" name="Line 70"/>
            <p:cNvSpPr>
              <a:spLocks noChangeShapeType="1"/>
            </p:cNvSpPr>
            <p:nvPr/>
          </p:nvSpPr>
          <p:spPr bwMode="auto">
            <a:xfrm>
              <a:off x="2825" y="1471"/>
              <a:ext cx="761" cy="61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1" name="Group 71"/>
          <p:cNvGrpSpPr>
            <a:grpSpLocks/>
          </p:cNvGrpSpPr>
          <p:nvPr/>
        </p:nvGrpSpPr>
        <p:grpSpPr bwMode="auto">
          <a:xfrm>
            <a:off x="4710113" y="4608513"/>
            <a:ext cx="1089025" cy="523875"/>
            <a:chOff x="3339" y="2203"/>
            <a:chExt cx="686" cy="330"/>
          </a:xfrm>
        </p:grpSpPr>
        <p:sp>
          <p:nvSpPr>
            <p:cNvPr id="72" name="Line 72"/>
            <p:cNvSpPr>
              <a:spLocks noChangeShapeType="1"/>
            </p:cNvSpPr>
            <p:nvPr/>
          </p:nvSpPr>
          <p:spPr bwMode="auto">
            <a:xfrm flipH="1">
              <a:off x="3339" y="2203"/>
              <a:ext cx="236" cy="147"/>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Line 73"/>
            <p:cNvSpPr>
              <a:spLocks noChangeShapeType="1"/>
            </p:cNvSpPr>
            <p:nvPr/>
          </p:nvSpPr>
          <p:spPr bwMode="auto">
            <a:xfrm flipH="1">
              <a:off x="3604" y="2295"/>
              <a:ext cx="17"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4" name="Line 74"/>
            <p:cNvSpPr>
              <a:spLocks noChangeShapeType="1"/>
            </p:cNvSpPr>
            <p:nvPr/>
          </p:nvSpPr>
          <p:spPr bwMode="auto">
            <a:xfrm>
              <a:off x="3777" y="2249"/>
              <a:ext cx="248" cy="1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5" name="Rectangle 4"/>
          <p:cNvSpPr>
            <a:spLocks noChangeArrowheads="1"/>
          </p:cNvSpPr>
          <p:nvPr/>
        </p:nvSpPr>
        <p:spPr bwMode="auto">
          <a:xfrm>
            <a:off x="7898108" y="2390732"/>
            <a:ext cx="4071454" cy="32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C</a:t>
            </a:r>
            <a:r>
              <a:rPr lang="zh-CN" altLang="en-US" sz="2400" dirty="0">
                <a:solidFill>
                  <a:schemeClr val="tx2"/>
                </a:solidFill>
                <a:cs typeface="仿宋_GB2312" panose="02010609030101010101" pitchFamily="49" charset="-122"/>
              </a:rPr>
              <a:t>发送数据帧到</a:t>
            </a:r>
            <a:r>
              <a:rPr lang="en-US" altLang="zh-CN" sz="2400" dirty="0">
                <a:solidFill>
                  <a:schemeClr val="tx2"/>
                </a:solidFill>
                <a:cs typeface="仿宋_GB2312" panose="02010609030101010101" pitchFamily="49" charset="-122"/>
              </a:rPr>
              <a:t>D</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记录</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所对应的接口号</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因为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不在交换表中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交换机将转发数据帧到接口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和</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3</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a:t>
            </a:r>
          </a:p>
        </p:txBody>
      </p:sp>
    </p:spTree>
    <p:extLst>
      <p:ext uri="{BB962C8B-B14F-4D97-AF65-F5344CB8AC3E}">
        <p14:creationId xmlns:p14="http://schemas.microsoft.com/office/powerpoint/2010/main" val="42688323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righ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left)">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5">
                                            <p:txEl>
                                              <p:pRg st="1" end="1"/>
                                            </p:txEl>
                                          </p:spTgt>
                                        </p:tgtEl>
                                        <p:attrNameLst>
                                          <p:attrName>style.visibility</p:attrName>
                                        </p:attrNameLst>
                                      </p:cBhvr>
                                      <p:to>
                                        <p:strVal val="visible"/>
                                      </p:to>
                                    </p:set>
                                    <p:anim calcmode="lin" valueType="num">
                                      <p:cBhvr additive="base">
                                        <p:cTn id="27"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
                                            <p:txEl>
                                              <p:pRg st="2" end="2"/>
                                            </p:txEl>
                                          </p:spTgt>
                                        </p:tgtEl>
                                        <p:attrNameLst>
                                          <p:attrName>style.visibility</p:attrName>
                                        </p:attrNameLst>
                                      </p:cBhvr>
                                      <p:to>
                                        <p:strVal val="visible"/>
                                      </p:to>
                                    </p:set>
                                    <p:anim calcmode="lin" valueType="num">
                                      <p:cBhvr additive="base">
                                        <p:cTn id="31" dur="500" fill="hold"/>
                                        <p:tgtEl>
                                          <p:spTgt spid="7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xEl>
                                              <p:pRg st="3" end="3"/>
                                            </p:txEl>
                                          </p:spTgt>
                                        </p:tgtEl>
                                        <p:attrNameLst>
                                          <p:attrName>style.visibility</p:attrName>
                                        </p:attrNameLst>
                                      </p:cBhvr>
                                      <p:to>
                                        <p:strVal val="visible"/>
                                      </p:to>
                                    </p:set>
                                    <p:anim calcmode="lin" valueType="num">
                                      <p:cBhvr additive="base">
                                        <p:cTn id="35" dur="500" fill="hold"/>
                                        <p:tgtEl>
                                          <p:spTgt spid="7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wipe(up)">
                                      <p:cBhvr>
                                        <p:cTn id="45" dur="500"/>
                                        <p:tgtEl>
                                          <p:spTgt spid="6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up)">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up)">
                                      <p:cBhvr>
                                        <p:cTn id="55" dur="500"/>
                                        <p:tgtEl>
                                          <p:spTgt spid="71"/>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5">
                                            <p:txEl>
                                              <p:pRg st="4" end="4"/>
                                            </p:txEl>
                                          </p:spTgt>
                                        </p:tgtEl>
                                        <p:attrNameLst>
                                          <p:attrName>style.visibility</p:attrName>
                                        </p:attrNameLst>
                                      </p:cBhvr>
                                      <p:to>
                                        <p:strVal val="visible"/>
                                      </p:to>
                                    </p:set>
                                    <p:anim calcmode="lin" valueType="num">
                                      <p:cBhvr additive="base">
                                        <p:cTn id="60" dur="500" fill="hold"/>
                                        <p:tgtEl>
                                          <p:spTgt spid="75">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交换机工作过程（交换表无记录）</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pic>
        <p:nvPicPr>
          <p:cNvPr id="69"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4451350"/>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 name="Object 6"/>
          <p:cNvGraphicFramePr>
            <a:graphicFrameLocks/>
          </p:cNvGraphicFramePr>
          <p:nvPr>
            <p:extLst>
              <p:ext uri="{D42A27DB-BD31-4B8C-83A1-F6EECF244321}">
                <p14:modId xmlns:p14="http://schemas.microsoft.com/office/powerpoint/2010/main" val="2498150626"/>
              </p:ext>
            </p:extLst>
          </p:nvPr>
        </p:nvGraphicFramePr>
        <p:xfrm>
          <a:off x="925513" y="4900613"/>
          <a:ext cx="409575" cy="319087"/>
        </p:xfrm>
        <a:graphic>
          <a:graphicData uri="http://schemas.openxmlformats.org/presentationml/2006/ole">
            <mc:AlternateContent xmlns:mc="http://schemas.openxmlformats.org/markup-compatibility/2006">
              <mc:Choice xmlns:v="urn:schemas-microsoft-com:vml" Requires="v">
                <p:oleObj spid="_x0000_s4449" name="Clip" r:id="rId4" imgW="409032" imgH="319013" progId="MS_ClipArt_Gallery.2">
                  <p:embed/>
                </p:oleObj>
              </mc:Choice>
              <mc:Fallback>
                <p:oleObj name="Clip" r:id="rId4" imgW="409032" imgH="319013" progId="MS_ClipArt_Gallery.2">
                  <p:embed/>
                  <p:pic>
                    <p:nvPicPr>
                      <p:cNvPr id="62472"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4900613"/>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7"/>
          <p:cNvGraphicFramePr>
            <a:graphicFrameLocks/>
          </p:cNvGraphicFramePr>
          <p:nvPr>
            <p:extLst>
              <p:ext uri="{D42A27DB-BD31-4B8C-83A1-F6EECF244321}">
                <p14:modId xmlns:p14="http://schemas.microsoft.com/office/powerpoint/2010/main" val="1190868394"/>
              </p:ext>
            </p:extLst>
          </p:nvPr>
        </p:nvGraphicFramePr>
        <p:xfrm>
          <a:off x="3492500" y="4911725"/>
          <a:ext cx="409575" cy="319088"/>
        </p:xfrm>
        <a:graphic>
          <a:graphicData uri="http://schemas.openxmlformats.org/presentationml/2006/ole">
            <mc:AlternateContent xmlns:mc="http://schemas.openxmlformats.org/markup-compatibility/2006">
              <mc:Choice xmlns:v="urn:schemas-microsoft-com:vml" Requires="v">
                <p:oleObj spid="_x0000_s4450" name="Clip" r:id="rId6" imgW="409032" imgH="319013" progId="MS_ClipArt_Gallery.2">
                  <p:embed/>
                </p:oleObj>
              </mc:Choice>
              <mc:Fallback>
                <p:oleObj name="Clip" r:id="rId6" imgW="409032" imgH="319013" progId="MS_ClipArt_Gallery.2">
                  <p:embed/>
                  <p:pic>
                    <p:nvPicPr>
                      <p:cNvPr id="62473"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4911725"/>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 name="Object 8"/>
          <p:cNvGraphicFramePr>
            <a:graphicFrameLocks/>
          </p:cNvGraphicFramePr>
          <p:nvPr>
            <p:extLst>
              <p:ext uri="{D42A27DB-BD31-4B8C-83A1-F6EECF244321}">
                <p14:modId xmlns:p14="http://schemas.microsoft.com/office/powerpoint/2010/main" val="1379549733"/>
              </p:ext>
            </p:extLst>
          </p:nvPr>
        </p:nvGraphicFramePr>
        <p:xfrm>
          <a:off x="4265613" y="4870450"/>
          <a:ext cx="407987" cy="319088"/>
        </p:xfrm>
        <a:graphic>
          <a:graphicData uri="http://schemas.openxmlformats.org/presentationml/2006/ole">
            <mc:AlternateContent xmlns:mc="http://schemas.openxmlformats.org/markup-compatibility/2006">
              <mc:Choice xmlns:v="urn:schemas-microsoft-com:vml" Requires="v">
                <p:oleObj spid="_x0000_s4451" name="Clip" r:id="rId8" imgW="407453" imgH="319013" progId="MS_ClipArt_Gallery.2">
                  <p:embed/>
                </p:oleObj>
              </mc:Choice>
              <mc:Fallback>
                <p:oleObj name="Clip" r:id="rId8" imgW="407453" imgH="319013" progId="MS_ClipArt_Gallery.2">
                  <p:embed/>
                  <p:pic>
                    <p:nvPicPr>
                      <p:cNvPr id="62474"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5613" y="4870450"/>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 name="Object 9"/>
          <p:cNvGraphicFramePr>
            <a:graphicFrameLocks/>
          </p:cNvGraphicFramePr>
          <p:nvPr>
            <p:extLst>
              <p:ext uri="{D42A27DB-BD31-4B8C-83A1-F6EECF244321}">
                <p14:modId xmlns:p14="http://schemas.microsoft.com/office/powerpoint/2010/main" val="1547401541"/>
              </p:ext>
            </p:extLst>
          </p:nvPr>
        </p:nvGraphicFramePr>
        <p:xfrm>
          <a:off x="481013" y="4422775"/>
          <a:ext cx="407987" cy="319088"/>
        </p:xfrm>
        <a:graphic>
          <a:graphicData uri="http://schemas.openxmlformats.org/presentationml/2006/ole">
            <mc:AlternateContent xmlns:mc="http://schemas.openxmlformats.org/markup-compatibility/2006">
              <mc:Choice xmlns:v="urn:schemas-microsoft-com:vml" Requires="v">
                <p:oleObj spid="_x0000_s4452" name="Clip" r:id="rId10" imgW="407453" imgH="319013" progId="MS_ClipArt_Gallery.2">
                  <p:embed/>
                </p:oleObj>
              </mc:Choice>
              <mc:Fallback>
                <p:oleObj name="Clip" r:id="rId10" imgW="407453" imgH="319013" progId="MS_ClipArt_Gallery.2">
                  <p:embed/>
                  <p:pic>
                    <p:nvPicPr>
                      <p:cNvPr id="62475"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013" y="4422775"/>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7113" y="4459288"/>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7475" y="4449763"/>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 name="Object 12"/>
          <p:cNvGraphicFramePr>
            <a:graphicFrameLocks/>
          </p:cNvGraphicFramePr>
          <p:nvPr>
            <p:extLst>
              <p:ext uri="{D42A27DB-BD31-4B8C-83A1-F6EECF244321}">
                <p14:modId xmlns:p14="http://schemas.microsoft.com/office/powerpoint/2010/main" val="4183029360"/>
              </p:ext>
            </p:extLst>
          </p:nvPr>
        </p:nvGraphicFramePr>
        <p:xfrm>
          <a:off x="2446338" y="4773613"/>
          <a:ext cx="407987" cy="319087"/>
        </p:xfrm>
        <a:graphic>
          <a:graphicData uri="http://schemas.openxmlformats.org/presentationml/2006/ole">
            <mc:AlternateContent xmlns:mc="http://schemas.openxmlformats.org/markup-compatibility/2006">
              <mc:Choice xmlns:v="urn:schemas-microsoft-com:vml" Requires="v">
                <p:oleObj spid="_x0000_s4453" name="Clip" r:id="rId14" imgW="355501" imgH="266831" progId="MS_ClipArt_Gallery.2">
                  <p:embed/>
                </p:oleObj>
              </mc:Choice>
              <mc:Fallback>
                <p:oleObj name="Clip" r:id="rId14" imgW="355501" imgH="266831" progId="MS_ClipArt_Gallery.2">
                  <p:embed/>
                  <p:pic>
                    <p:nvPicPr>
                      <p:cNvPr id="62478"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6338" y="4773613"/>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13"/>
          <p:cNvGraphicFramePr>
            <a:graphicFrameLocks/>
          </p:cNvGraphicFramePr>
          <p:nvPr>
            <p:extLst>
              <p:ext uri="{D42A27DB-BD31-4B8C-83A1-F6EECF244321}">
                <p14:modId xmlns:p14="http://schemas.microsoft.com/office/powerpoint/2010/main" val="1740095996"/>
              </p:ext>
            </p:extLst>
          </p:nvPr>
        </p:nvGraphicFramePr>
        <p:xfrm>
          <a:off x="2860675" y="5205413"/>
          <a:ext cx="407988" cy="319087"/>
        </p:xfrm>
        <a:graphic>
          <a:graphicData uri="http://schemas.openxmlformats.org/presentationml/2006/ole">
            <mc:AlternateContent xmlns:mc="http://schemas.openxmlformats.org/markup-compatibility/2006">
              <mc:Choice xmlns:v="urn:schemas-microsoft-com:vml" Requires="v">
                <p:oleObj spid="_x0000_s4454" name="Clip" r:id="rId16" imgW="355501" imgH="266831" progId="MS_ClipArt_Gallery.2">
                  <p:embed/>
                </p:oleObj>
              </mc:Choice>
              <mc:Fallback>
                <p:oleObj name="Clip" r:id="rId16" imgW="355501" imgH="266831" progId="MS_ClipArt_Gallery.2">
                  <p:embed/>
                  <p:pic>
                    <p:nvPicPr>
                      <p:cNvPr id="62479"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60675" y="5205413"/>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14"/>
          <p:cNvGraphicFramePr>
            <a:graphicFrameLocks/>
          </p:cNvGraphicFramePr>
          <p:nvPr>
            <p:extLst>
              <p:ext uri="{D42A27DB-BD31-4B8C-83A1-F6EECF244321}">
                <p14:modId xmlns:p14="http://schemas.microsoft.com/office/powerpoint/2010/main" val="3331144845"/>
              </p:ext>
            </p:extLst>
          </p:nvPr>
        </p:nvGraphicFramePr>
        <p:xfrm>
          <a:off x="5651500" y="4745038"/>
          <a:ext cx="407988" cy="319087"/>
        </p:xfrm>
        <a:graphic>
          <a:graphicData uri="http://schemas.openxmlformats.org/presentationml/2006/ole">
            <mc:AlternateContent xmlns:mc="http://schemas.openxmlformats.org/markup-compatibility/2006">
              <mc:Choice xmlns:v="urn:schemas-microsoft-com:vml" Requires="v">
                <p:oleObj spid="_x0000_s4455" name="Clip" r:id="rId18" imgW="407453" imgH="319013" progId="MS_ClipArt_Gallery.2">
                  <p:embed/>
                </p:oleObj>
              </mc:Choice>
              <mc:Fallback>
                <p:oleObj name="Clip" r:id="rId18" imgW="407453" imgH="319013" progId="MS_ClipArt_Gallery.2">
                  <p:embed/>
                  <p:pic>
                    <p:nvPicPr>
                      <p:cNvPr id="62480"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51500" y="4745038"/>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15"/>
          <p:cNvGraphicFramePr>
            <a:graphicFrameLocks/>
          </p:cNvGraphicFramePr>
          <p:nvPr>
            <p:extLst>
              <p:ext uri="{D42A27DB-BD31-4B8C-83A1-F6EECF244321}">
                <p14:modId xmlns:p14="http://schemas.microsoft.com/office/powerpoint/2010/main" val="1542221071"/>
              </p:ext>
            </p:extLst>
          </p:nvPr>
        </p:nvGraphicFramePr>
        <p:xfrm>
          <a:off x="4935538" y="5078413"/>
          <a:ext cx="407987" cy="320675"/>
        </p:xfrm>
        <a:graphic>
          <a:graphicData uri="http://schemas.openxmlformats.org/presentationml/2006/ole">
            <mc:AlternateContent xmlns:mc="http://schemas.openxmlformats.org/markup-compatibility/2006">
              <mc:Choice xmlns:v="urn:schemas-microsoft-com:vml" Requires="v">
                <p:oleObj spid="_x0000_s4456" name="Clip" r:id="rId20" imgW="407453" imgH="320593" progId="MS_ClipArt_Gallery.2">
                  <p:embed/>
                </p:oleObj>
              </mc:Choice>
              <mc:Fallback>
                <p:oleObj name="Clip" r:id="rId20" imgW="407453" imgH="320593" progId="MS_ClipArt_Gallery.2">
                  <p:embed/>
                  <p:pic>
                    <p:nvPicPr>
                      <p:cNvPr id="62481"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35538" y="5078413"/>
                        <a:ext cx="4079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16"/>
          <p:cNvGraphicFramePr>
            <a:graphicFrameLocks/>
          </p:cNvGraphicFramePr>
          <p:nvPr>
            <p:extLst>
              <p:ext uri="{D42A27DB-BD31-4B8C-83A1-F6EECF244321}">
                <p14:modId xmlns:p14="http://schemas.microsoft.com/office/powerpoint/2010/main" val="4144283892"/>
              </p:ext>
            </p:extLst>
          </p:nvPr>
        </p:nvGraphicFramePr>
        <p:xfrm>
          <a:off x="1497013" y="4937125"/>
          <a:ext cx="407987" cy="319088"/>
        </p:xfrm>
        <a:graphic>
          <a:graphicData uri="http://schemas.openxmlformats.org/presentationml/2006/ole">
            <mc:AlternateContent xmlns:mc="http://schemas.openxmlformats.org/markup-compatibility/2006">
              <mc:Choice xmlns:v="urn:schemas-microsoft-com:vml" Requires="v">
                <p:oleObj spid="_x0000_s4457" name="Clip" r:id="rId22" imgW="355501" imgH="266831" progId="MS_ClipArt_Gallery.2">
                  <p:embed/>
                </p:oleObj>
              </mc:Choice>
              <mc:Fallback>
                <p:oleObj name="Clip" r:id="rId22" imgW="355501" imgH="266831" progId="MS_ClipArt_Gallery.2">
                  <p:embed/>
                  <p:pic>
                    <p:nvPicPr>
                      <p:cNvPr id="62482"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97013" y="4937125"/>
                        <a:ext cx="407987"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Line 17"/>
          <p:cNvSpPr>
            <a:spLocks noChangeShapeType="1"/>
          </p:cNvSpPr>
          <p:nvPr/>
        </p:nvSpPr>
        <p:spPr bwMode="auto">
          <a:xfrm flipH="1">
            <a:off x="866775" y="4614863"/>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2" name="Line 18"/>
          <p:cNvSpPr>
            <a:spLocks noChangeShapeType="1"/>
          </p:cNvSpPr>
          <p:nvPr/>
        </p:nvSpPr>
        <p:spPr bwMode="auto">
          <a:xfrm flipH="1">
            <a:off x="1233488" y="4657725"/>
            <a:ext cx="258762"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3" name="Line 19"/>
          <p:cNvSpPr>
            <a:spLocks noChangeShapeType="1"/>
          </p:cNvSpPr>
          <p:nvPr/>
        </p:nvSpPr>
        <p:spPr bwMode="auto">
          <a:xfrm>
            <a:off x="1631950" y="4684713"/>
            <a:ext cx="68263"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4" name="Line 20"/>
          <p:cNvSpPr>
            <a:spLocks noChangeShapeType="1"/>
          </p:cNvSpPr>
          <p:nvPr/>
        </p:nvSpPr>
        <p:spPr bwMode="auto">
          <a:xfrm flipH="1">
            <a:off x="2814638" y="4649788"/>
            <a:ext cx="328612"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5" name="Line 21"/>
          <p:cNvSpPr>
            <a:spLocks noChangeShapeType="1"/>
          </p:cNvSpPr>
          <p:nvPr/>
        </p:nvSpPr>
        <p:spPr bwMode="auto">
          <a:xfrm flipH="1">
            <a:off x="3111500" y="4667250"/>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6" name="Line 22"/>
          <p:cNvSpPr>
            <a:spLocks noChangeShapeType="1"/>
          </p:cNvSpPr>
          <p:nvPr/>
        </p:nvSpPr>
        <p:spPr bwMode="auto">
          <a:xfrm>
            <a:off x="3402013" y="4614863"/>
            <a:ext cx="217487"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7" name="Line 23"/>
          <p:cNvSpPr>
            <a:spLocks noChangeShapeType="1"/>
          </p:cNvSpPr>
          <p:nvPr/>
        </p:nvSpPr>
        <p:spPr bwMode="auto">
          <a:xfrm flipH="1">
            <a:off x="4614863" y="4684713"/>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8" name="Line 24"/>
          <p:cNvSpPr>
            <a:spLocks noChangeShapeType="1"/>
          </p:cNvSpPr>
          <p:nvPr/>
        </p:nvSpPr>
        <p:spPr bwMode="auto">
          <a:xfrm flipH="1">
            <a:off x="5091113" y="4657725"/>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9" name="Line 25"/>
          <p:cNvSpPr>
            <a:spLocks noChangeShapeType="1"/>
          </p:cNvSpPr>
          <p:nvPr/>
        </p:nvSpPr>
        <p:spPr bwMode="auto">
          <a:xfrm>
            <a:off x="5210175" y="4587875"/>
            <a:ext cx="487363"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90" name="Group 26"/>
          <p:cNvGrpSpPr>
            <a:grpSpLocks/>
          </p:cNvGrpSpPr>
          <p:nvPr/>
        </p:nvGrpSpPr>
        <p:grpSpPr bwMode="auto">
          <a:xfrm>
            <a:off x="3138488" y="3287713"/>
            <a:ext cx="509587" cy="252412"/>
            <a:chOff x="2460" y="1371"/>
            <a:chExt cx="321" cy="159"/>
          </a:xfrm>
        </p:grpSpPr>
        <p:sp>
          <p:nvSpPr>
            <p:cNvPr id="91"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92"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 name="Group 29"/>
            <p:cNvGrpSpPr>
              <a:grpSpLocks/>
            </p:cNvGrpSpPr>
            <p:nvPr/>
          </p:nvGrpSpPr>
          <p:grpSpPr bwMode="auto">
            <a:xfrm>
              <a:off x="2576" y="1407"/>
              <a:ext cx="84" cy="62"/>
              <a:chOff x="2576" y="1407"/>
              <a:chExt cx="84" cy="62"/>
            </a:xfrm>
          </p:grpSpPr>
          <p:sp>
            <p:nvSpPr>
              <p:cNvPr id="94"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5"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96" name="Line 32"/>
          <p:cNvSpPr>
            <a:spLocks noChangeShapeType="1"/>
          </p:cNvSpPr>
          <p:nvPr/>
        </p:nvSpPr>
        <p:spPr bwMode="auto">
          <a:xfrm flipH="1">
            <a:off x="1622425" y="3521075"/>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7" name="Line 33"/>
          <p:cNvSpPr>
            <a:spLocks noChangeShapeType="1"/>
          </p:cNvSpPr>
          <p:nvPr/>
        </p:nvSpPr>
        <p:spPr bwMode="auto">
          <a:xfrm>
            <a:off x="3351213" y="3513138"/>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8" name="Line 34"/>
          <p:cNvSpPr>
            <a:spLocks noChangeShapeType="1"/>
          </p:cNvSpPr>
          <p:nvPr/>
        </p:nvSpPr>
        <p:spPr bwMode="auto">
          <a:xfrm flipH="1" flipV="1">
            <a:off x="3498850" y="3468688"/>
            <a:ext cx="1420813"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9" name="Rectangle 35"/>
          <p:cNvSpPr>
            <a:spLocks noChangeArrowheads="1"/>
          </p:cNvSpPr>
          <p:nvPr/>
        </p:nvSpPr>
        <p:spPr bwMode="auto">
          <a:xfrm>
            <a:off x="1763713" y="4356100"/>
            <a:ext cx="58261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0" name="Rectangle 36"/>
          <p:cNvSpPr>
            <a:spLocks noChangeArrowheads="1"/>
          </p:cNvSpPr>
          <p:nvPr/>
        </p:nvSpPr>
        <p:spPr bwMode="auto">
          <a:xfrm>
            <a:off x="3486150" y="43132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1" name="Rectangle 37"/>
          <p:cNvSpPr>
            <a:spLocks noChangeArrowheads="1"/>
          </p:cNvSpPr>
          <p:nvPr/>
        </p:nvSpPr>
        <p:spPr bwMode="auto">
          <a:xfrm>
            <a:off x="5302250" y="4262438"/>
            <a:ext cx="6187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102" name="Rectangle 38"/>
          <p:cNvSpPr>
            <a:spLocks noChangeArrowheads="1"/>
          </p:cNvSpPr>
          <p:nvPr/>
        </p:nvSpPr>
        <p:spPr bwMode="auto">
          <a:xfrm>
            <a:off x="3602038" y="3127375"/>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103" name="Rectangle 39"/>
          <p:cNvSpPr>
            <a:spLocks noChangeArrowheads="1"/>
          </p:cNvSpPr>
          <p:nvPr/>
        </p:nvSpPr>
        <p:spPr bwMode="auto">
          <a:xfrm>
            <a:off x="198438" y="4414838"/>
            <a:ext cx="34785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104" name="Rectangle 40"/>
          <p:cNvSpPr>
            <a:spLocks noChangeArrowheads="1"/>
          </p:cNvSpPr>
          <p:nvPr/>
        </p:nvSpPr>
        <p:spPr bwMode="auto">
          <a:xfrm>
            <a:off x="879475" y="5187950"/>
            <a:ext cx="33021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105" name="Rectangle 41"/>
          <p:cNvSpPr>
            <a:spLocks noChangeArrowheads="1"/>
          </p:cNvSpPr>
          <p:nvPr/>
        </p:nvSpPr>
        <p:spPr bwMode="auto">
          <a:xfrm>
            <a:off x="1536700" y="5200650"/>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106" name="Rectangle 42"/>
          <p:cNvSpPr>
            <a:spLocks noChangeArrowheads="1"/>
          </p:cNvSpPr>
          <p:nvPr/>
        </p:nvSpPr>
        <p:spPr bwMode="auto">
          <a:xfrm>
            <a:off x="2347913" y="502126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107" name="Rectangle 43"/>
          <p:cNvSpPr>
            <a:spLocks noChangeArrowheads="1"/>
          </p:cNvSpPr>
          <p:nvPr/>
        </p:nvSpPr>
        <p:spPr bwMode="auto">
          <a:xfrm>
            <a:off x="3224213" y="5278438"/>
            <a:ext cx="3125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E</a:t>
            </a:r>
          </a:p>
        </p:txBody>
      </p:sp>
      <p:sp>
        <p:nvSpPr>
          <p:cNvPr id="108" name="Rectangle 44"/>
          <p:cNvSpPr>
            <a:spLocks noChangeArrowheads="1"/>
          </p:cNvSpPr>
          <p:nvPr/>
        </p:nvSpPr>
        <p:spPr bwMode="auto">
          <a:xfrm>
            <a:off x="3867150" y="4994275"/>
            <a:ext cx="30938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109" name="Rectangle 45"/>
          <p:cNvSpPr>
            <a:spLocks noChangeArrowheads="1"/>
          </p:cNvSpPr>
          <p:nvPr/>
        </p:nvSpPr>
        <p:spPr bwMode="auto">
          <a:xfrm>
            <a:off x="4408488" y="5137150"/>
            <a:ext cx="35747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110" name="Rectangle 46"/>
          <p:cNvSpPr>
            <a:spLocks noChangeArrowheads="1"/>
          </p:cNvSpPr>
          <p:nvPr/>
        </p:nvSpPr>
        <p:spPr bwMode="auto">
          <a:xfrm>
            <a:off x="5272088" y="5213350"/>
            <a:ext cx="3638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111" name="Rectangle 47"/>
          <p:cNvSpPr>
            <a:spLocks noChangeArrowheads="1"/>
          </p:cNvSpPr>
          <p:nvPr/>
        </p:nvSpPr>
        <p:spPr bwMode="auto">
          <a:xfrm>
            <a:off x="6018213" y="4659313"/>
            <a:ext cx="25327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112" name="Line 48"/>
          <p:cNvSpPr>
            <a:spLocks noChangeShapeType="1"/>
          </p:cNvSpPr>
          <p:nvPr/>
        </p:nvSpPr>
        <p:spPr bwMode="auto">
          <a:xfrm>
            <a:off x="5637213" y="3476625"/>
            <a:ext cx="1981200"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3" name="Line 49"/>
          <p:cNvSpPr>
            <a:spLocks noChangeShapeType="1"/>
          </p:cNvSpPr>
          <p:nvPr/>
        </p:nvSpPr>
        <p:spPr bwMode="auto">
          <a:xfrm>
            <a:off x="6921500" y="3081338"/>
            <a:ext cx="0" cy="2930525"/>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14" name="Rectangle 50"/>
          <p:cNvSpPr>
            <a:spLocks noChangeArrowheads="1"/>
          </p:cNvSpPr>
          <p:nvPr/>
        </p:nvSpPr>
        <p:spPr bwMode="auto">
          <a:xfrm>
            <a:off x="6904038" y="3019425"/>
            <a:ext cx="70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FF0000"/>
                </a:solidFill>
                <a:cs typeface="Times New Roman" panose="02020603050405020304" pitchFamily="18" charset="0"/>
              </a:rPr>
              <a:t>接口</a:t>
            </a:r>
          </a:p>
        </p:txBody>
      </p:sp>
      <p:sp>
        <p:nvSpPr>
          <p:cNvPr id="115" name="Rectangle 51"/>
          <p:cNvSpPr>
            <a:spLocks noChangeArrowheads="1"/>
          </p:cNvSpPr>
          <p:nvPr/>
        </p:nvSpPr>
        <p:spPr bwMode="auto">
          <a:xfrm>
            <a:off x="7010400" y="3460750"/>
            <a:ext cx="36708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116" name="Rectangle 52"/>
          <p:cNvSpPr>
            <a:spLocks noChangeArrowheads="1"/>
          </p:cNvSpPr>
          <p:nvPr/>
        </p:nvSpPr>
        <p:spPr bwMode="auto">
          <a:xfrm>
            <a:off x="2760663" y="312737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117" name="Rectangle 53"/>
          <p:cNvSpPr>
            <a:spLocks noChangeArrowheads="1"/>
          </p:cNvSpPr>
          <p:nvPr/>
        </p:nvSpPr>
        <p:spPr bwMode="auto">
          <a:xfrm>
            <a:off x="2930525" y="3643313"/>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118" name="Rectangle 54"/>
          <p:cNvSpPr>
            <a:spLocks noChangeArrowheads="1"/>
          </p:cNvSpPr>
          <p:nvPr/>
        </p:nvSpPr>
        <p:spPr bwMode="auto">
          <a:xfrm>
            <a:off x="3506788" y="3603625"/>
            <a:ext cx="32060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119" name="Rectangle 55"/>
          <p:cNvSpPr>
            <a:spLocks noChangeArrowheads="1"/>
          </p:cNvSpPr>
          <p:nvPr/>
        </p:nvSpPr>
        <p:spPr bwMode="auto">
          <a:xfrm>
            <a:off x="5659438" y="3044825"/>
            <a:ext cx="1460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120" name="Line 56"/>
          <p:cNvSpPr>
            <a:spLocks noChangeShapeType="1"/>
          </p:cNvSpPr>
          <p:nvPr/>
        </p:nvSpPr>
        <p:spPr bwMode="auto">
          <a:xfrm flipH="1">
            <a:off x="1585913" y="3476625"/>
            <a:ext cx="1479550" cy="90170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1" name="Group 57"/>
          <p:cNvGrpSpPr>
            <a:grpSpLocks/>
          </p:cNvGrpSpPr>
          <p:nvPr/>
        </p:nvGrpSpPr>
        <p:grpSpPr bwMode="auto">
          <a:xfrm>
            <a:off x="903288" y="4506913"/>
            <a:ext cx="901700" cy="449262"/>
            <a:chOff x="1052" y="2139"/>
            <a:chExt cx="568" cy="283"/>
          </a:xfrm>
        </p:grpSpPr>
        <p:sp>
          <p:nvSpPr>
            <p:cNvPr id="122" name="Line 58"/>
            <p:cNvSpPr>
              <a:spLocks noChangeShapeType="1"/>
            </p:cNvSpPr>
            <p:nvPr/>
          </p:nvSpPr>
          <p:spPr bwMode="auto">
            <a:xfrm flipH="1" flipV="1">
              <a:off x="1052" y="2139"/>
              <a:ext cx="28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3" name="Line 59"/>
            <p:cNvSpPr>
              <a:spLocks noChangeShapeType="1"/>
            </p:cNvSpPr>
            <p:nvPr/>
          </p:nvSpPr>
          <p:spPr bwMode="auto">
            <a:xfrm flipH="1">
              <a:off x="1134" y="2248"/>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4" name="Line 60"/>
            <p:cNvSpPr>
              <a:spLocks noChangeShapeType="1"/>
            </p:cNvSpPr>
            <p:nvPr/>
          </p:nvSpPr>
          <p:spPr bwMode="auto">
            <a:xfrm>
              <a:off x="1563" y="2239"/>
              <a:ext cx="57" cy="173"/>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125" name="Line 61"/>
          <p:cNvSpPr>
            <a:spLocks noChangeShapeType="1"/>
          </p:cNvSpPr>
          <p:nvPr/>
        </p:nvSpPr>
        <p:spPr bwMode="auto">
          <a:xfrm>
            <a:off x="3689350" y="3148013"/>
            <a:ext cx="2046288"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6" name="Line 62"/>
          <p:cNvSpPr>
            <a:spLocks noChangeShapeType="1"/>
          </p:cNvSpPr>
          <p:nvPr/>
        </p:nvSpPr>
        <p:spPr bwMode="auto">
          <a:xfrm flipV="1">
            <a:off x="2789238" y="4565650"/>
            <a:ext cx="279400" cy="174625"/>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27" name="Group 63"/>
          <p:cNvGrpSpPr>
            <a:grpSpLocks/>
          </p:cNvGrpSpPr>
          <p:nvPr/>
        </p:nvGrpSpPr>
        <p:grpSpPr bwMode="auto">
          <a:xfrm>
            <a:off x="3038475" y="4594225"/>
            <a:ext cx="668338" cy="522288"/>
            <a:chOff x="2397" y="2194"/>
            <a:chExt cx="421" cy="329"/>
          </a:xfrm>
        </p:grpSpPr>
        <p:sp>
          <p:nvSpPr>
            <p:cNvPr id="128" name="Line 64"/>
            <p:cNvSpPr>
              <a:spLocks noChangeShapeType="1"/>
            </p:cNvSpPr>
            <p:nvPr/>
          </p:nvSpPr>
          <p:spPr bwMode="auto">
            <a:xfrm flipH="1">
              <a:off x="2397" y="2285"/>
              <a:ext cx="72" cy="238"/>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29" name="Line 65"/>
            <p:cNvSpPr>
              <a:spLocks noChangeShapeType="1"/>
            </p:cNvSpPr>
            <p:nvPr/>
          </p:nvSpPr>
          <p:spPr bwMode="auto">
            <a:xfrm>
              <a:off x="2698" y="2194"/>
              <a:ext cx="120" cy="19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130" name="Text Box 66"/>
          <p:cNvSpPr txBox="1">
            <a:spLocks noChangeArrowheads="1"/>
          </p:cNvSpPr>
          <p:nvPr/>
        </p:nvSpPr>
        <p:spPr bwMode="auto">
          <a:xfrm>
            <a:off x="6418264" y="5014913"/>
            <a:ext cx="103458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cs typeface="Times New Roman" panose="02020603050405020304" pitchFamily="18" charset="0"/>
              </a:rPr>
              <a:t>C    1</a:t>
            </a:r>
          </a:p>
        </p:txBody>
      </p:sp>
      <p:sp>
        <p:nvSpPr>
          <p:cNvPr id="131" name="Line 67"/>
          <p:cNvSpPr>
            <a:spLocks noChangeShapeType="1"/>
          </p:cNvSpPr>
          <p:nvPr/>
        </p:nvSpPr>
        <p:spPr bwMode="auto">
          <a:xfrm flipV="1">
            <a:off x="3255963" y="3506788"/>
            <a:ext cx="15875" cy="91281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2" name="Rectangle 68"/>
          <p:cNvSpPr>
            <a:spLocks noChangeArrowheads="1"/>
          </p:cNvSpPr>
          <p:nvPr/>
        </p:nvSpPr>
        <p:spPr bwMode="auto">
          <a:xfrm>
            <a:off x="6430963" y="3462338"/>
            <a:ext cx="415178" cy="237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cs typeface="Times New Roman" panose="02020603050405020304" pitchFamily="18" charset="0"/>
              </a:rPr>
              <a:t>A</a:t>
            </a:r>
          </a:p>
          <a:p>
            <a:pPr eaLnBrk="1" hangingPunct="1">
              <a:lnSpc>
                <a:spcPct val="100000"/>
              </a:lnSpc>
              <a:spcBef>
                <a:spcPct val="0"/>
              </a:spcBef>
              <a:buFontTx/>
              <a:buNone/>
            </a:pPr>
            <a:r>
              <a:rPr lang="en-US" altLang="zh-CN" sz="2400" dirty="0">
                <a:cs typeface="Times New Roman" panose="02020603050405020304" pitchFamily="18" charset="0"/>
              </a:rPr>
              <a:t>B</a:t>
            </a:r>
          </a:p>
          <a:p>
            <a:pPr eaLnBrk="1" hangingPunct="1">
              <a:lnSpc>
                <a:spcPct val="100000"/>
              </a:lnSpc>
              <a:spcBef>
                <a:spcPct val="0"/>
              </a:spcBef>
              <a:buFontTx/>
              <a:buNone/>
            </a:pPr>
            <a:r>
              <a:rPr lang="en-US" altLang="zh-CN" sz="2400" dirty="0">
                <a:cs typeface="Times New Roman" panose="02020603050405020304" pitchFamily="18" charset="0"/>
              </a:rPr>
              <a:t>E</a:t>
            </a:r>
          </a:p>
          <a:p>
            <a:pPr eaLnBrk="1" hangingPunct="1">
              <a:lnSpc>
                <a:spcPct val="100000"/>
              </a:lnSpc>
              <a:spcBef>
                <a:spcPct val="0"/>
              </a:spcBef>
              <a:buFontTx/>
              <a:buNone/>
            </a:pPr>
            <a:r>
              <a:rPr lang="en-US" altLang="zh-CN" sz="2400" dirty="0">
                <a:cs typeface="Times New Roman" panose="02020603050405020304" pitchFamily="18" charset="0"/>
              </a:rPr>
              <a:t>G</a:t>
            </a:r>
          </a:p>
          <a:p>
            <a:pPr eaLnBrk="1" hangingPunct="1">
              <a:lnSpc>
                <a:spcPct val="100000"/>
              </a:lnSpc>
              <a:spcBef>
                <a:spcPct val="0"/>
              </a:spcBef>
              <a:buFontTx/>
              <a:buNone/>
            </a:pPr>
            <a:endParaRPr lang="en-US" altLang="zh-CN" sz="2400" dirty="0">
              <a:cs typeface="Times New Roman" panose="02020603050405020304" pitchFamily="18" charset="0"/>
            </a:endParaRPr>
          </a:p>
          <a:p>
            <a:pPr eaLnBrk="1" hangingPunct="1">
              <a:lnSpc>
                <a:spcPct val="100000"/>
              </a:lnSpc>
              <a:spcBef>
                <a:spcPct val="0"/>
              </a:spcBef>
              <a:buFontTx/>
              <a:buNone/>
            </a:pPr>
            <a:endParaRPr lang="en-US" altLang="zh-CN" dirty="0">
              <a:cs typeface="Times New Roman" panose="02020603050405020304" pitchFamily="18" charset="0"/>
            </a:endParaRPr>
          </a:p>
        </p:txBody>
      </p:sp>
      <p:sp>
        <p:nvSpPr>
          <p:cNvPr id="133" name="Rectangle 69"/>
          <p:cNvSpPr>
            <a:spLocks noChangeArrowheads="1"/>
          </p:cNvSpPr>
          <p:nvPr/>
        </p:nvSpPr>
        <p:spPr bwMode="auto">
          <a:xfrm>
            <a:off x="6373813" y="5060950"/>
            <a:ext cx="1117600" cy="363538"/>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134" name="Text Box 70"/>
          <p:cNvSpPr txBox="1">
            <a:spLocks noChangeArrowheads="1"/>
          </p:cNvSpPr>
          <p:nvPr/>
        </p:nvSpPr>
        <p:spPr bwMode="auto">
          <a:xfrm>
            <a:off x="6432550" y="5522913"/>
            <a:ext cx="1346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2400" dirty="0">
                <a:solidFill>
                  <a:srgbClr val="C00000"/>
                </a:solidFill>
                <a:cs typeface="Times New Roman" panose="02020603050405020304" pitchFamily="18" charset="0"/>
              </a:rPr>
              <a:t>D   2</a:t>
            </a:r>
          </a:p>
        </p:txBody>
      </p:sp>
      <p:sp>
        <p:nvSpPr>
          <p:cNvPr id="135" name="Rectangle 4"/>
          <p:cNvSpPr>
            <a:spLocks noChangeArrowheads="1"/>
          </p:cNvSpPr>
          <p:nvPr/>
        </p:nvSpPr>
        <p:spPr bwMode="auto">
          <a:xfrm>
            <a:off x="7761881" y="2491119"/>
            <a:ext cx="395446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D</a:t>
            </a:r>
            <a:r>
              <a:rPr lang="zh-CN" altLang="en-US" sz="2400" dirty="0">
                <a:solidFill>
                  <a:schemeClr val="tx2"/>
                </a:solidFill>
                <a:cs typeface="仿宋_GB2312" panose="02010609030101010101" pitchFamily="49" charset="-122"/>
              </a:rPr>
              <a:t>回复数据帧给</a:t>
            </a:r>
            <a:r>
              <a:rPr lang="en-US" altLang="zh-CN" sz="2400" dirty="0">
                <a:solidFill>
                  <a:schemeClr val="tx2"/>
                </a:solidFill>
                <a:cs typeface="仿宋_GB2312" panose="02010609030101010101" pitchFamily="49" charset="-122"/>
              </a:rPr>
              <a:t>C</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记录</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D</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所对应的接口号为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2</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因为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在交换表中，并且接口为</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，则交换机只向接口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转发数据帧</a:t>
            </a:r>
            <a:endParaRPr lang="zh-CN" altLang="en-US"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endParaRP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数据帧被</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C</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接收</a:t>
            </a:r>
          </a:p>
        </p:txBody>
      </p:sp>
    </p:spTree>
    <p:extLst>
      <p:ext uri="{BB962C8B-B14F-4D97-AF65-F5344CB8AC3E}">
        <p14:creationId xmlns:p14="http://schemas.microsoft.com/office/powerpoint/2010/main" val="2985201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down)">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up)">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down)">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wipe(left)">
                                      <p:cBhvr>
                                        <p:cTn id="22" dur="5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5">
                                            <p:txEl>
                                              <p:pRg st="1" end="1"/>
                                            </p:txEl>
                                          </p:spTgt>
                                        </p:tgtEl>
                                        <p:attrNameLst>
                                          <p:attrName>style.visibility</p:attrName>
                                        </p:attrNameLst>
                                      </p:cBhvr>
                                      <p:to>
                                        <p:strVal val="visible"/>
                                      </p:to>
                                    </p:set>
                                    <p:anim calcmode="lin" valueType="num">
                                      <p:cBhvr additive="base">
                                        <p:cTn id="27"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5">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5">
                                            <p:txEl>
                                              <p:pRg st="2" end="2"/>
                                            </p:txEl>
                                          </p:spTgt>
                                        </p:tgtEl>
                                        <p:attrNameLst>
                                          <p:attrName>style.visibility</p:attrName>
                                        </p:attrNameLst>
                                      </p:cBhvr>
                                      <p:to>
                                        <p:strVal val="visible"/>
                                      </p:to>
                                    </p:set>
                                    <p:anim calcmode="lin" valueType="num">
                                      <p:cBhvr additive="base">
                                        <p:cTn id="31"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5">
                                            <p:txEl>
                                              <p:pRg st="3" end="3"/>
                                            </p:txEl>
                                          </p:spTgt>
                                        </p:tgtEl>
                                        <p:attrNameLst>
                                          <p:attrName>style.visibility</p:attrName>
                                        </p:attrNameLst>
                                      </p:cBhvr>
                                      <p:to>
                                        <p:strVal val="visible"/>
                                      </p:to>
                                    </p:set>
                                    <p:anim calcmode="lin" valueType="num">
                                      <p:cBhvr additive="base">
                                        <p:cTn id="35" dur="500" fill="hold"/>
                                        <p:tgtEl>
                                          <p:spTgt spid="13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wipe(right)">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21"/>
                                        </p:tgtEl>
                                        <p:attrNameLst>
                                          <p:attrName>style.visibility</p:attrName>
                                        </p:attrNameLst>
                                      </p:cBhvr>
                                      <p:to>
                                        <p:strVal val="visible"/>
                                      </p:to>
                                    </p:set>
                                    <p:animEffect transition="in" filter="wipe(up)">
                                      <p:cBhvr>
                                        <p:cTn id="54" dur="500"/>
                                        <p:tgtEl>
                                          <p:spTgt spid="12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35">
                                            <p:txEl>
                                              <p:pRg st="4" end="4"/>
                                            </p:txEl>
                                          </p:spTgt>
                                        </p:tgtEl>
                                        <p:attrNameLst>
                                          <p:attrName>style.visibility</p:attrName>
                                        </p:attrNameLst>
                                      </p:cBhvr>
                                      <p:to>
                                        <p:strVal val="visible"/>
                                      </p:to>
                                    </p:set>
                                    <p:anim calcmode="lin" valueType="num">
                                      <p:cBhvr additive="base">
                                        <p:cTn id="59" dur="500" fill="hold"/>
                                        <p:tgtEl>
                                          <p:spTgt spid="135">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交换机工作过程（接口相同情况）</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pic>
        <p:nvPicPr>
          <p:cNvPr id="5"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038" y="4919613"/>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6"/>
          <p:cNvGraphicFramePr>
            <a:graphicFrameLocks/>
          </p:cNvGraphicFramePr>
          <p:nvPr>
            <p:extLst>
              <p:ext uri="{D42A27DB-BD31-4B8C-83A1-F6EECF244321}">
                <p14:modId xmlns:p14="http://schemas.microsoft.com/office/powerpoint/2010/main" val="1394388586"/>
              </p:ext>
            </p:extLst>
          </p:nvPr>
        </p:nvGraphicFramePr>
        <p:xfrm>
          <a:off x="1692275" y="5368876"/>
          <a:ext cx="409575" cy="319087"/>
        </p:xfrm>
        <a:graphic>
          <a:graphicData uri="http://schemas.openxmlformats.org/presentationml/2006/ole">
            <mc:AlternateContent xmlns:mc="http://schemas.openxmlformats.org/markup-compatibility/2006">
              <mc:Choice xmlns:v="urn:schemas-microsoft-com:vml" Requires="v">
                <p:oleObj spid="_x0000_s5464" name="Clip" r:id="rId4" imgW="409032" imgH="319013" progId="MS_ClipArt_Gallery.2">
                  <p:embed/>
                </p:oleObj>
              </mc:Choice>
              <mc:Fallback>
                <p:oleObj name="Clip" r:id="rId4" imgW="409032" imgH="319013" progId="MS_ClipArt_Gallery.2">
                  <p:embed/>
                  <p:pic>
                    <p:nvPicPr>
                      <p:cNvPr id="63495"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368876"/>
                        <a:ext cx="409575"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p:cNvGraphicFramePr>
          <p:nvPr>
            <p:extLst>
              <p:ext uri="{D42A27DB-BD31-4B8C-83A1-F6EECF244321}">
                <p14:modId xmlns:p14="http://schemas.microsoft.com/office/powerpoint/2010/main" val="634853165"/>
              </p:ext>
            </p:extLst>
          </p:nvPr>
        </p:nvGraphicFramePr>
        <p:xfrm>
          <a:off x="4259263" y="5379988"/>
          <a:ext cx="409575" cy="319088"/>
        </p:xfrm>
        <a:graphic>
          <a:graphicData uri="http://schemas.openxmlformats.org/presentationml/2006/ole">
            <mc:AlternateContent xmlns:mc="http://schemas.openxmlformats.org/markup-compatibility/2006">
              <mc:Choice xmlns:v="urn:schemas-microsoft-com:vml" Requires="v">
                <p:oleObj spid="_x0000_s5465" name="Clip" r:id="rId6" imgW="409032" imgH="319013" progId="MS_ClipArt_Gallery.2">
                  <p:embed/>
                </p:oleObj>
              </mc:Choice>
              <mc:Fallback>
                <p:oleObj name="Clip" r:id="rId6" imgW="409032" imgH="319013" progId="MS_ClipArt_Gallery.2">
                  <p:embed/>
                  <p:pic>
                    <p:nvPicPr>
                      <p:cNvPr id="63496"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9263" y="5379988"/>
                        <a:ext cx="409575"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p:cNvGraphicFramePr>
          <p:nvPr>
            <p:extLst>
              <p:ext uri="{D42A27DB-BD31-4B8C-83A1-F6EECF244321}">
                <p14:modId xmlns:p14="http://schemas.microsoft.com/office/powerpoint/2010/main" val="3058769792"/>
              </p:ext>
            </p:extLst>
          </p:nvPr>
        </p:nvGraphicFramePr>
        <p:xfrm>
          <a:off x="5032375" y="5338713"/>
          <a:ext cx="407988" cy="319088"/>
        </p:xfrm>
        <a:graphic>
          <a:graphicData uri="http://schemas.openxmlformats.org/presentationml/2006/ole">
            <mc:AlternateContent xmlns:mc="http://schemas.openxmlformats.org/markup-compatibility/2006">
              <mc:Choice xmlns:v="urn:schemas-microsoft-com:vml" Requires="v">
                <p:oleObj spid="_x0000_s5466" name="Clip" r:id="rId8" imgW="407453" imgH="319013" progId="MS_ClipArt_Gallery.2">
                  <p:embed/>
                </p:oleObj>
              </mc:Choice>
              <mc:Fallback>
                <p:oleObj name="Clip" r:id="rId8" imgW="407453" imgH="319013" progId="MS_ClipArt_Gallery.2">
                  <p:embed/>
                  <p:pic>
                    <p:nvPicPr>
                      <p:cNvPr id="63497"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375" y="5338713"/>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601506683"/>
              </p:ext>
            </p:extLst>
          </p:nvPr>
        </p:nvGraphicFramePr>
        <p:xfrm>
          <a:off x="2319338" y="5391101"/>
          <a:ext cx="407987" cy="319087"/>
        </p:xfrm>
        <a:graphic>
          <a:graphicData uri="http://schemas.openxmlformats.org/presentationml/2006/ole">
            <mc:AlternateContent xmlns:mc="http://schemas.openxmlformats.org/markup-compatibility/2006">
              <mc:Choice xmlns:v="urn:schemas-microsoft-com:vml" Requires="v">
                <p:oleObj spid="_x0000_s5467" name="Clip" r:id="rId10" imgW="407453" imgH="319013" progId="MS_ClipArt_Gallery.2">
                  <p:embed/>
                </p:oleObj>
              </mc:Choice>
              <mc:Fallback>
                <p:oleObj name="Clip" r:id="rId10" imgW="407453" imgH="319013" progId="MS_ClipArt_Gallery.2">
                  <p:embed/>
                  <p:pic>
                    <p:nvPicPr>
                      <p:cNvPr id="63498"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9338" y="5391101"/>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 name="Picture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3875" y="4927551"/>
            <a:ext cx="45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54238" y="4918026"/>
            <a:ext cx="4572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p:cNvGraphicFramePr>
            <a:graphicFrameLocks/>
          </p:cNvGraphicFramePr>
          <p:nvPr>
            <p:extLst>
              <p:ext uri="{D42A27DB-BD31-4B8C-83A1-F6EECF244321}">
                <p14:modId xmlns:p14="http://schemas.microsoft.com/office/powerpoint/2010/main" val="189112955"/>
              </p:ext>
            </p:extLst>
          </p:nvPr>
        </p:nvGraphicFramePr>
        <p:xfrm>
          <a:off x="3213100" y="5241876"/>
          <a:ext cx="407988" cy="319087"/>
        </p:xfrm>
        <a:graphic>
          <a:graphicData uri="http://schemas.openxmlformats.org/presentationml/2006/ole">
            <mc:AlternateContent xmlns:mc="http://schemas.openxmlformats.org/markup-compatibility/2006">
              <mc:Choice xmlns:v="urn:schemas-microsoft-com:vml" Requires="v">
                <p:oleObj spid="_x0000_s5468" name="Clip" r:id="rId14" imgW="407453" imgH="319013" progId="MS_ClipArt_Gallery.2">
                  <p:embed/>
                </p:oleObj>
              </mc:Choice>
              <mc:Fallback>
                <p:oleObj name="Clip" r:id="rId14" imgW="407453" imgH="319013" progId="MS_ClipArt_Gallery.2">
                  <p:embed/>
                  <p:pic>
                    <p:nvPicPr>
                      <p:cNvPr id="63501"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3100" y="5241876"/>
                        <a:ext cx="407988"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p:cNvGraphicFramePr>
          <p:nvPr>
            <p:extLst>
              <p:ext uri="{D42A27DB-BD31-4B8C-83A1-F6EECF244321}">
                <p14:modId xmlns:p14="http://schemas.microsoft.com/office/powerpoint/2010/main" val="1711280856"/>
              </p:ext>
            </p:extLst>
          </p:nvPr>
        </p:nvGraphicFramePr>
        <p:xfrm>
          <a:off x="3627438" y="5673676"/>
          <a:ext cx="407987" cy="319087"/>
        </p:xfrm>
        <a:graphic>
          <a:graphicData uri="http://schemas.openxmlformats.org/presentationml/2006/ole">
            <mc:AlternateContent xmlns:mc="http://schemas.openxmlformats.org/markup-compatibility/2006">
              <mc:Choice xmlns:v="urn:schemas-microsoft-com:vml" Requires="v">
                <p:oleObj spid="_x0000_s5469" name="Clip" r:id="rId16" imgW="355501" imgH="266831" progId="MS_ClipArt_Gallery.2">
                  <p:embed/>
                </p:oleObj>
              </mc:Choice>
              <mc:Fallback>
                <p:oleObj name="Clip" r:id="rId16" imgW="355501" imgH="266831" progId="MS_ClipArt_Gallery.2">
                  <p:embed/>
                  <p:pic>
                    <p:nvPicPr>
                      <p:cNvPr id="63502" name="Object 1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27438" y="5673676"/>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p:cNvGraphicFramePr>
          <p:nvPr>
            <p:extLst>
              <p:ext uri="{D42A27DB-BD31-4B8C-83A1-F6EECF244321}">
                <p14:modId xmlns:p14="http://schemas.microsoft.com/office/powerpoint/2010/main" val="3333025056"/>
              </p:ext>
            </p:extLst>
          </p:nvPr>
        </p:nvGraphicFramePr>
        <p:xfrm>
          <a:off x="6418263" y="5213301"/>
          <a:ext cx="407987" cy="319087"/>
        </p:xfrm>
        <a:graphic>
          <a:graphicData uri="http://schemas.openxmlformats.org/presentationml/2006/ole">
            <mc:AlternateContent xmlns:mc="http://schemas.openxmlformats.org/markup-compatibility/2006">
              <mc:Choice xmlns:v="urn:schemas-microsoft-com:vml" Requires="v">
                <p:oleObj spid="_x0000_s5470" name="Clip" r:id="rId18" imgW="407453" imgH="319013" progId="MS_ClipArt_Gallery.2">
                  <p:embed/>
                </p:oleObj>
              </mc:Choice>
              <mc:Fallback>
                <p:oleObj name="Clip" r:id="rId18" imgW="407453" imgH="319013" progId="MS_ClipArt_Gallery.2">
                  <p:embed/>
                  <p:pic>
                    <p:nvPicPr>
                      <p:cNvPr id="63503" name="Object 1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18263" y="5213301"/>
                        <a:ext cx="407987"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p:cNvGraphicFramePr>
          <p:nvPr>
            <p:extLst>
              <p:ext uri="{D42A27DB-BD31-4B8C-83A1-F6EECF244321}">
                <p14:modId xmlns:p14="http://schemas.microsoft.com/office/powerpoint/2010/main" val="4130434182"/>
              </p:ext>
            </p:extLst>
          </p:nvPr>
        </p:nvGraphicFramePr>
        <p:xfrm>
          <a:off x="5702300" y="5546676"/>
          <a:ext cx="407988" cy="320675"/>
        </p:xfrm>
        <a:graphic>
          <a:graphicData uri="http://schemas.openxmlformats.org/presentationml/2006/ole">
            <mc:AlternateContent xmlns:mc="http://schemas.openxmlformats.org/markup-compatibility/2006">
              <mc:Choice xmlns:v="urn:schemas-microsoft-com:vml" Requires="v">
                <p:oleObj spid="_x0000_s5471" name="Clip" r:id="rId20" imgW="407453" imgH="320593" progId="MS_ClipArt_Gallery.2">
                  <p:embed/>
                </p:oleObj>
              </mc:Choice>
              <mc:Fallback>
                <p:oleObj name="Clip" r:id="rId20" imgW="407453" imgH="320593" progId="MS_ClipArt_Gallery.2">
                  <p:embed/>
                  <p:pic>
                    <p:nvPicPr>
                      <p:cNvPr id="63504" name="Object 1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02300" y="5546676"/>
                        <a:ext cx="4079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p:cNvGraphicFramePr>
          <p:nvPr>
            <p:extLst>
              <p:ext uri="{D42A27DB-BD31-4B8C-83A1-F6EECF244321}">
                <p14:modId xmlns:p14="http://schemas.microsoft.com/office/powerpoint/2010/main" val="126352624"/>
              </p:ext>
            </p:extLst>
          </p:nvPr>
        </p:nvGraphicFramePr>
        <p:xfrm>
          <a:off x="1276350" y="4935488"/>
          <a:ext cx="407988" cy="319088"/>
        </p:xfrm>
        <a:graphic>
          <a:graphicData uri="http://schemas.openxmlformats.org/presentationml/2006/ole">
            <mc:AlternateContent xmlns:mc="http://schemas.openxmlformats.org/markup-compatibility/2006">
              <mc:Choice xmlns:v="urn:schemas-microsoft-com:vml" Requires="v">
                <p:oleObj spid="_x0000_s5472" name="Clip" r:id="rId22" imgW="355501" imgH="266831" progId="MS_ClipArt_Gallery.2">
                  <p:embed/>
                </p:oleObj>
              </mc:Choice>
              <mc:Fallback>
                <p:oleObj name="Clip" r:id="rId22" imgW="355501" imgH="266831" progId="MS_ClipArt_Gallery.2">
                  <p:embed/>
                  <p:pic>
                    <p:nvPicPr>
                      <p:cNvPr id="63505" name="Object 16"/>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6350" y="4935488"/>
                        <a:ext cx="40798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Line 17"/>
          <p:cNvSpPr>
            <a:spLocks noChangeShapeType="1"/>
          </p:cNvSpPr>
          <p:nvPr/>
        </p:nvSpPr>
        <p:spPr bwMode="auto">
          <a:xfrm flipH="1">
            <a:off x="1633538" y="5083126"/>
            <a:ext cx="5270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flipH="1">
            <a:off x="2000250" y="5125988"/>
            <a:ext cx="258763" cy="284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2398713" y="5152976"/>
            <a:ext cx="68262" cy="2651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 name="Line 20"/>
          <p:cNvSpPr>
            <a:spLocks noChangeShapeType="1"/>
          </p:cNvSpPr>
          <p:nvPr/>
        </p:nvSpPr>
        <p:spPr bwMode="auto">
          <a:xfrm flipH="1">
            <a:off x="3581400" y="5118051"/>
            <a:ext cx="328613" cy="195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flipH="1">
            <a:off x="3878263" y="5135513"/>
            <a:ext cx="120650" cy="528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2" name="Line 22"/>
          <p:cNvSpPr>
            <a:spLocks noChangeShapeType="1"/>
          </p:cNvSpPr>
          <p:nvPr/>
        </p:nvSpPr>
        <p:spPr bwMode="auto">
          <a:xfrm>
            <a:off x="4168775" y="5083126"/>
            <a:ext cx="217488"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 name="Line 23"/>
          <p:cNvSpPr>
            <a:spLocks noChangeShapeType="1"/>
          </p:cNvSpPr>
          <p:nvPr/>
        </p:nvSpPr>
        <p:spPr bwMode="auto">
          <a:xfrm flipH="1">
            <a:off x="5381625" y="5152976"/>
            <a:ext cx="406400" cy="2206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4" name="Line 24"/>
          <p:cNvSpPr>
            <a:spLocks noChangeShapeType="1"/>
          </p:cNvSpPr>
          <p:nvPr/>
        </p:nvSpPr>
        <p:spPr bwMode="auto">
          <a:xfrm flipH="1">
            <a:off x="5857875" y="5125988"/>
            <a:ext cx="9525" cy="425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Line 25"/>
          <p:cNvSpPr>
            <a:spLocks noChangeShapeType="1"/>
          </p:cNvSpPr>
          <p:nvPr/>
        </p:nvSpPr>
        <p:spPr bwMode="auto">
          <a:xfrm>
            <a:off x="5976938" y="5056138"/>
            <a:ext cx="487362" cy="2206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26" name="Group 26"/>
          <p:cNvGrpSpPr>
            <a:grpSpLocks/>
          </p:cNvGrpSpPr>
          <p:nvPr/>
        </p:nvGrpSpPr>
        <p:grpSpPr bwMode="auto">
          <a:xfrm>
            <a:off x="3905250" y="3755976"/>
            <a:ext cx="509588" cy="252412"/>
            <a:chOff x="2460" y="1371"/>
            <a:chExt cx="321" cy="159"/>
          </a:xfrm>
        </p:grpSpPr>
        <p:sp>
          <p:nvSpPr>
            <p:cNvPr id="27" name="Line 27"/>
            <p:cNvSpPr>
              <a:spLocks noChangeShapeType="1"/>
            </p:cNvSpPr>
            <p:nvPr/>
          </p:nvSpPr>
          <p:spPr bwMode="auto">
            <a:xfrm>
              <a:off x="2687" y="1374"/>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8" name="Picture 2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0" y="1371"/>
              <a:ext cx="3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9"/>
            <p:cNvGrpSpPr>
              <a:grpSpLocks/>
            </p:cNvGrpSpPr>
            <p:nvPr/>
          </p:nvGrpSpPr>
          <p:grpSpPr bwMode="auto">
            <a:xfrm>
              <a:off x="2576" y="1407"/>
              <a:ext cx="84" cy="62"/>
              <a:chOff x="2576" y="1407"/>
              <a:chExt cx="84" cy="62"/>
            </a:xfrm>
          </p:grpSpPr>
          <p:sp>
            <p:nvSpPr>
              <p:cNvPr id="30" name="Line 30"/>
              <p:cNvSpPr>
                <a:spLocks noChangeShapeType="1"/>
              </p:cNvSpPr>
              <p:nvPr/>
            </p:nvSpPr>
            <p:spPr bwMode="auto">
              <a:xfrm>
                <a:off x="2590" y="1407"/>
                <a:ext cx="56"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H="1">
                <a:off x="2576" y="1407"/>
                <a:ext cx="84" cy="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
        <p:nvSpPr>
          <p:cNvPr id="32" name="Line 32"/>
          <p:cNvSpPr>
            <a:spLocks noChangeShapeType="1"/>
          </p:cNvSpPr>
          <p:nvPr/>
        </p:nvSpPr>
        <p:spPr bwMode="auto">
          <a:xfrm flipH="1">
            <a:off x="2389188" y="3989338"/>
            <a:ext cx="1581150" cy="969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4117975" y="3981401"/>
            <a:ext cx="0" cy="1003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4" name="Line 34"/>
          <p:cNvSpPr>
            <a:spLocks noChangeShapeType="1"/>
          </p:cNvSpPr>
          <p:nvPr/>
        </p:nvSpPr>
        <p:spPr bwMode="auto">
          <a:xfrm flipH="1" flipV="1">
            <a:off x="4265613" y="3936951"/>
            <a:ext cx="1420812" cy="11112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Rectangle 35"/>
          <p:cNvSpPr>
            <a:spLocks noChangeArrowheads="1"/>
          </p:cNvSpPr>
          <p:nvPr/>
        </p:nvSpPr>
        <p:spPr bwMode="auto">
          <a:xfrm>
            <a:off x="2530475" y="4824363"/>
            <a:ext cx="68262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cs typeface="Times New Roman" panose="02020603050405020304" pitchFamily="18" charset="0"/>
              </a:rPr>
              <a:t>hub</a:t>
            </a:r>
          </a:p>
        </p:txBody>
      </p:sp>
      <p:sp>
        <p:nvSpPr>
          <p:cNvPr id="36" name="Rectangle 36"/>
          <p:cNvSpPr>
            <a:spLocks noChangeArrowheads="1"/>
          </p:cNvSpPr>
          <p:nvPr/>
        </p:nvSpPr>
        <p:spPr bwMode="auto">
          <a:xfrm>
            <a:off x="4252913" y="4781501"/>
            <a:ext cx="63799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7" name="Rectangle 37"/>
          <p:cNvSpPr>
            <a:spLocks noChangeArrowheads="1"/>
          </p:cNvSpPr>
          <p:nvPr/>
        </p:nvSpPr>
        <p:spPr bwMode="auto">
          <a:xfrm>
            <a:off x="6069013" y="4730701"/>
            <a:ext cx="63799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hub</a:t>
            </a:r>
          </a:p>
        </p:txBody>
      </p:sp>
      <p:sp>
        <p:nvSpPr>
          <p:cNvPr id="38" name="Rectangle 38"/>
          <p:cNvSpPr>
            <a:spLocks noChangeArrowheads="1"/>
          </p:cNvSpPr>
          <p:nvPr/>
        </p:nvSpPr>
        <p:spPr bwMode="auto">
          <a:xfrm>
            <a:off x="4368800" y="3595638"/>
            <a:ext cx="87838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switch</a:t>
            </a:r>
          </a:p>
        </p:txBody>
      </p:sp>
      <p:sp>
        <p:nvSpPr>
          <p:cNvPr id="39" name="Rectangle 39"/>
          <p:cNvSpPr>
            <a:spLocks noChangeArrowheads="1"/>
          </p:cNvSpPr>
          <p:nvPr/>
        </p:nvSpPr>
        <p:spPr bwMode="auto">
          <a:xfrm>
            <a:off x="965200" y="4883101"/>
            <a:ext cx="35907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A</a:t>
            </a:r>
          </a:p>
        </p:txBody>
      </p:sp>
      <p:sp>
        <p:nvSpPr>
          <p:cNvPr id="40" name="Rectangle 40"/>
          <p:cNvSpPr>
            <a:spLocks noChangeArrowheads="1"/>
          </p:cNvSpPr>
          <p:nvPr/>
        </p:nvSpPr>
        <p:spPr bwMode="auto">
          <a:xfrm>
            <a:off x="1646238" y="5656213"/>
            <a:ext cx="34304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B</a:t>
            </a:r>
          </a:p>
        </p:txBody>
      </p:sp>
      <p:sp>
        <p:nvSpPr>
          <p:cNvPr id="41" name="Rectangle 41"/>
          <p:cNvSpPr>
            <a:spLocks noChangeArrowheads="1"/>
          </p:cNvSpPr>
          <p:nvPr/>
        </p:nvSpPr>
        <p:spPr bwMode="auto">
          <a:xfrm>
            <a:off x="2303463" y="5668913"/>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C</a:t>
            </a:r>
          </a:p>
        </p:txBody>
      </p:sp>
      <p:sp>
        <p:nvSpPr>
          <p:cNvPr id="42" name="Rectangle 42"/>
          <p:cNvSpPr>
            <a:spLocks noChangeArrowheads="1"/>
          </p:cNvSpPr>
          <p:nvPr/>
        </p:nvSpPr>
        <p:spPr bwMode="auto">
          <a:xfrm>
            <a:off x="3114675" y="5489526"/>
            <a:ext cx="36869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D</a:t>
            </a:r>
          </a:p>
        </p:txBody>
      </p:sp>
      <p:sp>
        <p:nvSpPr>
          <p:cNvPr id="43" name="Rectangle 43"/>
          <p:cNvSpPr>
            <a:spLocks noChangeArrowheads="1"/>
          </p:cNvSpPr>
          <p:nvPr/>
        </p:nvSpPr>
        <p:spPr bwMode="auto">
          <a:xfrm>
            <a:off x="3990975" y="5746701"/>
            <a:ext cx="303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latin typeface="黑体" panose="02010609060101010101" pitchFamily="49" charset="-122"/>
                <a:ea typeface="黑体" panose="02010609060101010101" pitchFamily="49" charset="-122"/>
                <a:cs typeface="Times New Roman" panose="02020603050405020304" pitchFamily="18" charset="0"/>
              </a:rPr>
              <a:t>E</a:t>
            </a:r>
          </a:p>
        </p:txBody>
      </p:sp>
      <p:sp>
        <p:nvSpPr>
          <p:cNvPr id="44" name="Rectangle 44"/>
          <p:cNvSpPr>
            <a:spLocks noChangeArrowheads="1"/>
          </p:cNvSpPr>
          <p:nvPr/>
        </p:nvSpPr>
        <p:spPr bwMode="auto">
          <a:xfrm>
            <a:off x="4633913" y="5462538"/>
            <a:ext cx="31418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F</a:t>
            </a:r>
          </a:p>
        </p:txBody>
      </p:sp>
      <p:sp>
        <p:nvSpPr>
          <p:cNvPr id="45" name="Rectangle 45"/>
          <p:cNvSpPr>
            <a:spLocks noChangeArrowheads="1"/>
          </p:cNvSpPr>
          <p:nvPr/>
        </p:nvSpPr>
        <p:spPr bwMode="auto">
          <a:xfrm>
            <a:off x="5175250" y="5605413"/>
            <a:ext cx="36227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G</a:t>
            </a:r>
          </a:p>
        </p:txBody>
      </p:sp>
      <p:sp>
        <p:nvSpPr>
          <p:cNvPr id="46" name="Rectangle 46"/>
          <p:cNvSpPr>
            <a:spLocks noChangeArrowheads="1"/>
          </p:cNvSpPr>
          <p:nvPr/>
        </p:nvSpPr>
        <p:spPr bwMode="auto">
          <a:xfrm>
            <a:off x="6038850" y="5681613"/>
            <a:ext cx="37510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H</a:t>
            </a:r>
          </a:p>
        </p:txBody>
      </p:sp>
      <p:sp>
        <p:nvSpPr>
          <p:cNvPr id="47" name="Rectangle 47"/>
          <p:cNvSpPr>
            <a:spLocks noChangeArrowheads="1"/>
          </p:cNvSpPr>
          <p:nvPr/>
        </p:nvSpPr>
        <p:spPr bwMode="auto">
          <a:xfrm>
            <a:off x="6784975" y="5127576"/>
            <a:ext cx="26289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I</a:t>
            </a:r>
          </a:p>
        </p:txBody>
      </p:sp>
      <p:sp>
        <p:nvSpPr>
          <p:cNvPr id="48" name="Line 48"/>
          <p:cNvSpPr>
            <a:spLocks noChangeShapeType="1"/>
          </p:cNvSpPr>
          <p:nvPr/>
        </p:nvSpPr>
        <p:spPr bwMode="auto">
          <a:xfrm>
            <a:off x="6464300" y="3881388"/>
            <a:ext cx="1981200"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9" name="Line 49"/>
          <p:cNvSpPr>
            <a:spLocks noChangeShapeType="1"/>
          </p:cNvSpPr>
          <p:nvPr/>
        </p:nvSpPr>
        <p:spPr bwMode="auto">
          <a:xfrm>
            <a:off x="7688263" y="3549601"/>
            <a:ext cx="0" cy="2379662"/>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0" name="Rectangle 50"/>
          <p:cNvSpPr>
            <a:spLocks noChangeArrowheads="1"/>
          </p:cNvSpPr>
          <p:nvPr/>
        </p:nvSpPr>
        <p:spPr bwMode="auto">
          <a:xfrm>
            <a:off x="7670800" y="3487688"/>
            <a:ext cx="69890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rgbClr val="FF0000"/>
                </a:solidFill>
                <a:cs typeface="Times New Roman" panose="02020603050405020304" pitchFamily="18" charset="0"/>
              </a:rPr>
              <a:t>端口</a:t>
            </a:r>
          </a:p>
        </p:txBody>
      </p:sp>
      <p:sp>
        <p:nvSpPr>
          <p:cNvPr id="51" name="Rectangle 51"/>
          <p:cNvSpPr>
            <a:spLocks noChangeArrowheads="1"/>
          </p:cNvSpPr>
          <p:nvPr/>
        </p:nvSpPr>
        <p:spPr bwMode="auto">
          <a:xfrm>
            <a:off x="7197725" y="3930601"/>
            <a:ext cx="34131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A</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B</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E</a:t>
            </a:r>
          </a:p>
          <a:p>
            <a:pPr eaLnBrk="1" hangingPunct="1">
              <a:lnSpc>
                <a:spcPct val="100000"/>
              </a:lnSpc>
              <a:spcBef>
                <a:spcPct val="0"/>
              </a:spcBef>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G</a:t>
            </a:r>
          </a:p>
          <a:p>
            <a:pPr eaLnBrk="1" hangingPunct="1">
              <a:lnSpc>
                <a:spcPct val="100000"/>
              </a:lnSpc>
              <a:spcBef>
                <a:spcPct val="0"/>
              </a:spcBef>
              <a:buFontTx/>
              <a:buNone/>
            </a:pP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eaLnBrk="1" hangingPunct="1">
              <a:lnSpc>
                <a:spcPct val="100000"/>
              </a:lnSpc>
              <a:spcBef>
                <a:spcPct val="0"/>
              </a:spcBef>
              <a:buFontTx/>
              <a:buNone/>
            </a:pPr>
            <a:endParaRPr lang="en-US" altLang="zh-CN">
              <a:latin typeface="黑体" panose="02010609060101010101" pitchFamily="49" charset="-122"/>
              <a:ea typeface="黑体" panose="02010609060101010101" pitchFamily="49" charset="-122"/>
              <a:cs typeface="Times New Roman" panose="02020603050405020304" pitchFamily="18" charset="0"/>
            </a:endParaRPr>
          </a:p>
        </p:txBody>
      </p:sp>
      <p:sp>
        <p:nvSpPr>
          <p:cNvPr id="52" name="Rectangle 52"/>
          <p:cNvSpPr>
            <a:spLocks noChangeArrowheads="1"/>
          </p:cNvSpPr>
          <p:nvPr/>
        </p:nvSpPr>
        <p:spPr bwMode="auto">
          <a:xfrm>
            <a:off x="7777163" y="3929013"/>
            <a:ext cx="375103"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1</a:t>
            </a:r>
          </a:p>
          <a:p>
            <a:pPr eaLnBrk="1" hangingPunct="1">
              <a:lnSpc>
                <a:spcPct val="100000"/>
              </a:lnSpc>
              <a:spcBef>
                <a:spcPct val="0"/>
              </a:spcBef>
              <a:buFontTx/>
              <a:buNone/>
            </a:pPr>
            <a:r>
              <a:rPr lang="en-US" altLang="zh-CN" sz="2400">
                <a:cs typeface="Times New Roman" panose="02020603050405020304" pitchFamily="18" charset="0"/>
              </a:rPr>
              <a:t>2</a:t>
            </a:r>
          </a:p>
          <a:p>
            <a:pPr eaLnBrk="1" hangingPunct="1">
              <a:lnSpc>
                <a:spcPct val="100000"/>
              </a:lnSpc>
              <a:spcBef>
                <a:spcPct val="0"/>
              </a:spcBef>
              <a:buFontTx/>
              <a:buNone/>
            </a:pPr>
            <a:r>
              <a:rPr lang="en-US" altLang="zh-CN" sz="2400">
                <a:cs typeface="Times New Roman" panose="02020603050405020304" pitchFamily="18" charset="0"/>
              </a:rPr>
              <a:t>3</a:t>
            </a:r>
          </a:p>
        </p:txBody>
      </p:sp>
      <p:sp>
        <p:nvSpPr>
          <p:cNvPr id="53" name="Rectangle 53"/>
          <p:cNvSpPr>
            <a:spLocks noChangeArrowheads="1"/>
          </p:cNvSpPr>
          <p:nvPr/>
        </p:nvSpPr>
        <p:spPr bwMode="auto">
          <a:xfrm>
            <a:off x="3527425" y="3633738"/>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1</a:t>
            </a:r>
          </a:p>
        </p:txBody>
      </p:sp>
      <p:sp>
        <p:nvSpPr>
          <p:cNvPr id="54" name="Rectangle 54"/>
          <p:cNvSpPr>
            <a:spLocks noChangeArrowheads="1"/>
          </p:cNvSpPr>
          <p:nvPr/>
        </p:nvSpPr>
        <p:spPr bwMode="auto">
          <a:xfrm>
            <a:off x="3848100" y="4111576"/>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2</a:t>
            </a:r>
          </a:p>
        </p:txBody>
      </p:sp>
      <p:sp>
        <p:nvSpPr>
          <p:cNvPr id="55" name="Rectangle 55"/>
          <p:cNvSpPr>
            <a:spLocks noChangeArrowheads="1"/>
          </p:cNvSpPr>
          <p:nvPr/>
        </p:nvSpPr>
        <p:spPr bwMode="auto">
          <a:xfrm>
            <a:off x="4273550" y="4071888"/>
            <a:ext cx="32861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cs typeface="Times New Roman" panose="02020603050405020304" pitchFamily="18" charset="0"/>
              </a:rPr>
              <a:t>3</a:t>
            </a:r>
          </a:p>
        </p:txBody>
      </p:sp>
      <p:sp>
        <p:nvSpPr>
          <p:cNvPr id="56" name="Rectangle 56"/>
          <p:cNvSpPr>
            <a:spLocks noChangeArrowheads="1"/>
          </p:cNvSpPr>
          <p:nvPr/>
        </p:nvSpPr>
        <p:spPr bwMode="auto">
          <a:xfrm>
            <a:off x="6440488" y="3454351"/>
            <a:ext cx="14859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cs typeface="Times New Roman" panose="02020603050405020304" pitchFamily="18" charset="0"/>
              </a:rPr>
              <a:t>MAC</a:t>
            </a:r>
            <a:r>
              <a:rPr lang="zh-CN" altLang="en-US" sz="2000">
                <a:solidFill>
                  <a:srgbClr val="FF0000"/>
                </a:solidFill>
                <a:cs typeface="Times New Roman" panose="02020603050405020304" pitchFamily="18" charset="0"/>
              </a:rPr>
              <a:t>地址</a:t>
            </a:r>
          </a:p>
        </p:txBody>
      </p:sp>
      <p:sp>
        <p:nvSpPr>
          <p:cNvPr id="57" name="Line 57"/>
          <p:cNvSpPr>
            <a:spLocks noChangeShapeType="1"/>
          </p:cNvSpPr>
          <p:nvPr/>
        </p:nvSpPr>
        <p:spPr bwMode="auto">
          <a:xfrm>
            <a:off x="1698625" y="4975176"/>
            <a:ext cx="493713"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8" name="Line 58"/>
          <p:cNvSpPr>
            <a:spLocks noChangeShapeType="1"/>
          </p:cNvSpPr>
          <p:nvPr/>
        </p:nvSpPr>
        <p:spPr bwMode="auto">
          <a:xfrm flipV="1">
            <a:off x="2424113" y="3975051"/>
            <a:ext cx="1365250" cy="85566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9" name="Group 59"/>
          <p:cNvGrpSpPr>
            <a:grpSpLocks/>
          </p:cNvGrpSpPr>
          <p:nvPr/>
        </p:nvGrpSpPr>
        <p:grpSpPr bwMode="auto">
          <a:xfrm>
            <a:off x="1800225" y="5092651"/>
            <a:ext cx="741363" cy="303212"/>
            <a:chOff x="1134" y="2213"/>
            <a:chExt cx="467" cy="191"/>
          </a:xfrm>
        </p:grpSpPr>
        <p:sp>
          <p:nvSpPr>
            <p:cNvPr id="60" name="Line 60"/>
            <p:cNvSpPr>
              <a:spLocks noChangeShapeType="1"/>
            </p:cNvSpPr>
            <p:nvPr/>
          </p:nvSpPr>
          <p:spPr bwMode="auto">
            <a:xfrm flipH="1">
              <a:off x="1134" y="2230"/>
              <a:ext cx="210" cy="174"/>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1" name="Line 61"/>
            <p:cNvSpPr>
              <a:spLocks noChangeShapeType="1"/>
            </p:cNvSpPr>
            <p:nvPr/>
          </p:nvSpPr>
          <p:spPr bwMode="auto">
            <a:xfrm>
              <a:off x="1573" y="2213"/>
              <a:ext cx="28" cy="182"/>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62" name="Line 62"/>
          <p:cNvSpPr>
            <a:spLocks noChangeShapeType="1"/>
          </p:cNvSpPr>
          <p:nvPr/>
        </p:nvSpPr>
        <p:spPr bwMode="auto">
          <a:xfrm>
            <a:off x="4456113" y="3616276"/>
            <a:ext cx="2046287" cy="0"/>
          </a:xfrm>
          <a:prstGeom prst="line">
            <a:avLst/>
          </a:prstGeom>
          <a:noFill/>
          <a:ln w="57150">
            <a:solidFill>
              <a:srgbClr val="FF99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 name="Rectangle 63"/>
          <p:cNvSpPr>
            <a:spLocks noChangeArrowheads="1"/>
          </p:cNvSpPr>
          <p:nvPr/>
        </p:nvSpPr>
        <p:spPr bwMode="auto">
          <a:xfrm>
            <a:off x="7140575" y="4343351"/>
            <a:ext cx="1117600" cy="363537"/>
          </a:xfrm>
          <a:prstGeom prst="rect">
            <a:avLst/>
          </a:prstGeom>
          <a:noFill/>
          <a:ln w="381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cs typeface="Times New Roman" panose="02020603050405020304" pitchFamily="18" charset="0"/>
            </a:endParaRPr>
          </a:p>
        </p:txBody>
      </p:sp>
      <p:sp>
        <p:nvSpPr>
          <p:cNvPr id="64" name="AutoShape 64"/>
          <p:cNvSpPr>
            <a:spLocks noChangeArrowheads="1"/>
          </p:cNvSpPr>
          <p:nvPr/>
        </p:nvSpPr>
        <p:spPr bwMode="auto">
          <a:xfrm>
            <a:off x="4122738" y="2420888"/>
            <a:ext cx="2105025" cy="928688"/>
          </a:xfrm>
          <a:prstGeom prst="wedgeRoundRectCallout">
            <a:avLst>
              <a:gd name="adj1" fmla="val -43667"/>
              <a:gd name="adj2" fmla="val 91880"/>
              <a:gd name="adj3" fmla="val 16667"/>
            </a:avLst>
          </a:prstGeom>
          <a:solidFill>
            <a:srgbClr val="FFFF00"/>
          </a:solidFill>
          <a:ln w="12700">
            <a:solidFill>
              <a:schemeClr val="tx1"/>
            </a:solidFill>
            <a:miter lim="800000"/>
            <a:headEnd type="none" w="sm" len="sm"/>
            <a:tailEnd type="none" w="sm" len="sm"/>
          </a:ln>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FF0000"/>
                </a:solidFill>
                <a:cs typeface="Times New Roman" panose="02020603050405020304" pitchFamily="18" charset="0"/>
              </a:rPr>
              <a:t>丢弃相同端口的数据帧</a:t>
            </a:r>
          </a:p>
        </p:txBody>
      </p:sp>
      <p:sp>
        <p:nvSpPr>
          <p:cNvPr id="65" name="矩形 68"/>
          <p:cNvSpPr>
            <a:spLocks noChangeArrowheads="1"/>
          </p:cNvSpPr>
          <p:nvPr/>
        </p:nvSpPr>
        <p:spPr bwMode="auto">
          <a:xfrm>
            <a:off x="8323263" y="2730500"/>
            <a:ext cx="3657600" cy="27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800100" indent="-3429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SzPct val="85000"/>
              <a:buFont typeface="Wingdings" panose="05000000000000000000" pitchFamily="2" charset="2"/>
              <a:buChar char="p"/>
            </a:pPr>
            <a:r>
              <a:rPr lang="zh-CN" altLang="en-US" sz="2400" dirty="0">
                <a:solidFill>
                  <a:schemeClr val="tx2"/>
                </a:solidFill>
                <a:cs typeface="仿宋_GB2312" panose="02010609030101010101" pitchFamily="49" charset="-122"/>
              </a:rPr>
              <a:t>假设</a:t>
            </a:r>
            <a:r>
              <a:rPr lang="en-US" altLang="zh-CN" sz="2400" dirty="0">
                <a:solidFill>
                  <a:schemeClr val="tx2"/>
                </a:solidFill>
                <a:cs typeface="仿宋_GB2312" panose="02010609030101010101" pitchFamily="49" charset="-122"/>
              </a:rPr>
              <a:t>A</a:t>
            </a:r>
            <a:r>
              <a:rPr lang="zh-CN" altLang="en-US" sz="2400" dirty="0">
                <a:solidFill>
                  <a:schemeClr val="tx2"/>
                </a:solidFill>
                <a:cs typeface="仿宋_GB2312" panose="02010609030101010101" pitchFamily="49" charset="-122"/>
              </a:rPr>
              <a:t>发送数据帧到</a:t>
            </a:r>
            <a:r>
              <a:rPr lang="en-US" altLang="zh-CN" sz="2400" dirty="0">
                <a:solidFill>
                  <a:schemeClr val="tx2"/>
                </a:solidFill>
                <a:cs typeface="仿宋_GB2312" panose="02010609030101010101" pitchFamily="49" charset="-122"/>
              </a:rPr>
              <a:t>B</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交换机接收来自</a:t>
            </a:r>
            <a:r>
              <a:rPr lang="en-US" altLang="zh-CN"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的数据帧</a:t>
            </a:r>
          </a:p>
          <a:p>
            <a:pPr lvl="2" algn="just">
              <a:lnSpc>
                <a:spcPct val="120000"/>
              </a:lnSpc>
              <a:spcBef>
                <a:spcPct val="20000"/>
              </a:spcBef>
              <a:buSzPct val="75000"/>
              <a:buFont typeface="Wingdings" panose="05000000000000000000" pitchFamily="2" charset="2"/>
              <a:buChar char="l"/>
            </a:pP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注意在交换表中</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A</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,B</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也在交换机的接口</a:t>
            </a:r>
            <a:r>
              <a:rPr lang="en-US" altLang="zh-CN"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1</a:t>
            </a:r>
            <a:r>
              <a:rPr lang="zh-CN" altLang="en-US" sz="16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上</a:t>
            </a:r>
          </a:p>
          <a:p>
            <a:pPr lvl="1" algn="just">
              <a:lnSpc>
                <a:spcPct val="120000"/>
              </a:lnSpc>
              <a:spcBef>
                <a:spcPct val="20000"/>
              </a:spcBef>
              <a:buSzPct val="85000"/>
              <a:buFont typeface="Wingdings" panose="05000000000000000000" pitchFamily="2" charset="2"/>
              <a:buChar char="Ø"/>
            </a:pPr>
            <a:r>
              <a:rPr lang="zh-CN" altLang="en-US" sz="2000" b="0" dirty="0">
                <a:solidFill>
                  <a:schemeClr val="tx2"/>
                </a:solidFill>
                <a:latin typeface="微软雅黑" panose="020B0503020204020204" pitchFamily="34" charset="-122"/>
                <a:ea typeface="微软雅黑" panose="020B0503020204020204" pitchFamily="34" charset="-122"/>
                <a:cs typeface="仿宋_GB2312" panose="02010609030101010101" pitchFamily="49" charset="-122"/>
              </a:rPr>
              <a:t>数据帧将被交换机丢弃 </a:t>
            </a:r>
          </a:p>
        </p:txBody>
      </p:sp>
    </p:spTree>
    <p:extLst>
      <p:ext uri="{BB962C8B-B14F-4D97-AF65-F5344CB8AC3E}">
        <p14:creationId xmlns:p14="http://schemas.microsoft.com/office/powerpoint/2010/main" val="2713421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up)">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left)">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
                                            <p:txEl>
                                              <p:pRg st="1" end="1"/>
                                            </p:txEl>
                                          </p:spTgt>
                                        </p:tgtEl>
                                        <p:attrNameLst>
                                          <p:attrName>style.visibility</p:attrName>
                                        </p:attrNameLst>
                                      </p:cBhvr>
                                      <p:to>
                                        <p:strVal val="visible"/>
                                      </p:to>
                                    </p:set>
                                    <p:animEffect transition="in" filter="wipe(left)">
                                      <p:cBhvr>
                                        <p:cTn id="27" dur="500"/>
                                        <p:tgtEl>
                                          <p:spTgt spid="65">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65">
                                            <p:txEl>
                                              <p:pRg st="2" end="2"/>
                                            </p:txEl>
                                          </p:spTgt>
                                        </p:tgtEl>
                                        <p:attrNameLst>
                                          <p:attrName>style.visibility</p:attrName>
                                        </p:attrNameLst>
                                      </p:cBhvr>
                                      <p:to>
                                        <p:strVal val="visible"/>
                                      </p:to>
                                    </p:set>
                                    <p:animEffect transition="in" filter="wipe(left)">
                                      <p:cBhvr>
                                        <p:cTn id="30" dur="500"/>
                                        <p:tgtEl>
                                          <p:spTgt spid="6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5">
                                            <p:txEl>
                                              <p:pRg st="3" end="3"/>
                                            </p:txEl>
                                          </p:spTgt>
                                        </p:tgtEl>
                                        <p:attrNameLst>
                                          <p:attrName>style.visibility</p:attrName>
                                        </p:attrNameLst>
                                      </p:cBhvr>
                                      <p:to>
                                        <p:strVal val="visible"/>
                                      </p:to>
                                    </p:set>
                                    <p:animEffect transition="in" filter="wipe(down)">
                                      <p:cBhvr>
                                        <p:cTn id="39" dur="500"/>
                                        <p:tgtEl>
                                          <p:spTgt spid="6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交换机毒化攻击（嗅探）</a:t>
            </a:r>
          </a:p>
        </p:txBody>
      </p:sp>
      <p:sp>
        <p:nvSpPr>
          <p:cNvPr id="4" name="文本框 3"/>
          <p:cNvSpPr txBox="1"/>
          <p:nvPr/>
        </p:nvSpPr>
        <p:spPr>
          <a:xfrm>
            <a:off x="431371" y="1124744"/>
            <a:ext cx="7021474"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网络嗅探</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903538"/>
            <a:ext cx="5565775"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6168008" y="2348880"/>
            <a:ext cx="57959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ct val="0"/>
              </a:spcBef>
              <a:buFont typeface="Wingdings" panose="05000000000000000000" pitchFamily="2" charset="2"/>
              <a:buChar char="Ø"/>
            </a:pPr>
            <a:r>
              <a:rPr lang="zh-CN" altLang="zh-CN" sz="2000" dirty="0">
                <a:solidFill>
                  <a:schemeClr val="tx2"/>
                </a:solidFill>
                <a:cs typeface="Times New Roman" panose="02020603050405020304" pitchFamily="18" charset="0"/>
              </a:rPr>
              <a:t>交换表的空间是有限的，新的</a:t>
            </a:r>
            <a:r>
              <a:rPr lang="zh-CN" altLang="en-US" sz="2000" dirty="0">
                <a:solidFill>
                  <a:schemeClr val="tx2"/>
                </a:solidFill>
                <a:cs typeface="Times New Roman" panose="02020603050405020304" pitchFamily="18" charset="0"/>
              </a:rPr>
              <a:t>“</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a:t>
            </a:r>
            <a:r>
              <a:rPr lang="en-US" altLang="zh-CN" sz="2000" dirty="0">
                <a:solidFill>
                  <a:schemeClr val="tx2"/>
                </a:solidFill>
                <a:cs typeface="Times New Roman" panose="02020603050405020304" pitchFamily="18" charset="0"/>
              </a:rPr>
              <a:t>——</a:t>
            </a:r>
            <a:r>
              <a:rPr lang="zh-CN" altLang="en-US" sz="2000" dirty="0">
                <a:solidFill>
                  <a:schemeClr val="tx2"/>
                </a:solidFill>
                <a:cs typeface="Times New Roman" panose="02020603050405020304" pitchFamily="18" charset="0"/>
              </a:rPr>
              <a:t>接口”映射对的到达会替换旧的表项。</a:t>
            </a:r>
            <a:endParaRPr lang="en-US" altLang="zh-CN" sz="2000" dirty="0">
              <a:solidFill>
                <a:schemeClr val="tx2"/>
              </a:solidFill>
              <a:cs typeface="Times New Roman" panose="02020603050405020304" pitchFamily="18" charset="0"/>
            </a:endParaRPr>
          </a:p>
          <a:p>
            <a:pPr algn="just">
              <a:lnSpc>
                <a:spcPct val="150000"/>
              </a:lnSpc>
              <a:spcBef>
                <a:spcPct val="0"/>
              </a:spcBef>
              <a:buFont typeface="Wingdings" panose="05000000000000000000" pitchFamily="2" charset="2"/>
              <a:buChar char="Ø"/>
            </a:pPr>
            <a:r>
              <a:rPr lang="zh-CN" altLang="en-US" sz="2000" dirty="0">
                <a:solidFill>
                  <a:schemeClr val="tx2"/>
                </a:solidFill>
                <a:cs typeface="Times New Roman" panose="02020603050405020304" pitchFamily="18" charset="0"/>
              </a:rPr>
              <a:t>如果攻击者发送大量的具有不同伪造源</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地址的帧，由于交换机的自学习功能，这些新的“</a:t>
            </a:r>
            <a:r>
              <a:rPr lang="en-US" altLang="zh-CN" sz="2000" dirty="0">
                <a:solidFill>
                  <a:schemeClr val="tx2"/>
                </a:solidFill>
                <a:cs typeface="Times New Roman" panose="02020603050405020304" pitchFamily="18" charset="0"/>
              </a:rPr>
              <a:t>MAC</a:t>
            </a:r>
            <a:r>
              <a:rPr lang="zh-CN" altLang="en-US" sz="2000" dirty="0">
                <a:solidFill>
                  <a:schemeClr val="tx2"/>
                </a:solidFill>
                <a:cs typeface="Times New Roman" panose="02020603050405020304" pitchFamily="18" charset="0"/>
              </a:rPr>
              <a:t>地址</a:t>
            </a:r>
            <a:r>
              <a:rPr lang="en-US" altLang="zh-CN" sz="2000" dirty="0">
                <a:solidFill>
                  <a:schemeClr val="tx2"/>
                </a:solidFill>
                <a:cs typeface="Times New Roman" panose="02020603050405020304" pitchFamily="18" charset="0"/>
              </a:rPr>
              <a:t>—</a:t>
            </a:r>
            <a:r>
              <a:rPr lang="zh-CN" altLang="en-US" sz="2000" dirty="0">
                <a:solidFill>
                  <a:schemeClr val="tx2"/>
                </a:solidFill>
                <a:cs typeface="Times New Roman" panose="02020603050405020304" pitchFamily="18" charset="0"/>
              </a:rPr>
              <a:t>接口”映射对会填充整个交换机表，而这些表项都是无效的，结果</a:t>
            </a:r>
            <a:r>
              <a:rPr lang="zh-CN" altLang="en-US" sz="2000" dirty="0">
                <a:solidFill>
                  <a:srgbClr val="C00000"/>
                </a:solidFill>
                <a:cs typeface="Times New Roman" panose="02020603050405020304" pitchFamily="18" charset="0"/>
              </a:rPr>
              <a:t>交换机完全退化为广播模式，攻击者达到窃听数据的目的</a:t>
            </a:r>
            <a:r>
              <a:rPr lang="zh-CN" altLang="en-US" sz="2000" dirty="0">
                <a:solidFill>
                  <a:schemeClr val="tx2"/>
                </a:solidFill>
                <a:cs typeface="Times New Roman" panose="02020603050405020304" pitchFamily="18" charset="0"/>
              </a:rPr>
              <a:t>。</a:t>
            </a:r>
            <a:endParaRPr lang="zh-CN" altLang="en-US" sz="44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231526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协议的功能</a:t>
            </a:r>
            <a:endParaRPr lang="en-US" altLang="zh-CN" dirty="0"/>
          </a:p>
          <a:p>
            <a:pPr lvl="2"/>
            <a:r>
              <a:rPr lang="en-US" altLang="zh-CN" dirty="0"/>
              <a:t> </a:t>
            </a:r>
            <a:r>
              <a:rPr lang="zh-CN" altLang="en-US" dirty="0"/>
              <a:t>在互联网上是使用</a:t>
            </a:r>
            <a:r>
              <a:rPr lang="en-US" altLang="zh-CN" dirty="0"/>
              <a:t>IP</a:t>
            </a:r>
            <a:r>
              <a:rPr lang="zh-CN" altLang="en-US" dirty="0"/>
              <a:t>地址来定位主机，而但在交换机上是通过</a:t>
            </a:r>
            <a:r>
              <a:rPr lang="en-US" altLang="zh-CN" dirty="0"/>
              <a:t>MAC—</a:t>
            </a:r>
            <a:r>
              <a:rPr lang="zh-CN" altLang="en-US" dirty="0"/>
              <a:t>接口映射来实现主机间数据帧的发送，因此需要使用协议完成</a:t>
            </a:r>
            <a:r>
              <a:rPr lang="en-US" altLang="zh-CN" dirty="0"/>
              <a:t>IP</a:t>
            </a:r>
            <a:r>
              <a:rPr lang="zh-CN" altLang="en-US" dirty="0"/>
              <a:t>地址和</a:t>
            </a:r>
            <a:r>
              <a:rPr lang="en-US" altLang="zh-CN" dirty="0"/>
              <a:t>MAC</a:t>
            </a:r>
            <a:r>
              <a:rPr lang="zh-CN" altLang="en-US" dirty="0"/>
              <a:t>地址的转换。</a:t>
            </a:r>
            <a:endParaRPr lang="en-US" altLang="zh-CN" dirty="0"/>
          </a:p>
          <a:p>
            <a:pPr lvl="3"/>
            <a:r>
              <a:rPr lang="en-US" altLang="zh-CN" dirty="0"/>
              <a:t>ARP</a:t>
            </a:r>
            <a:r>
              <a:rPr lang="zh-CN" altLang="en-US" dirty="0"/>
              <a:t>协议：</a:t>
            </a:r>
            <a:r>
              <a:rPr lang="en-US" altLang="zh-CN" dirty="0"/>
              <a:t>IP</a:t>
            </a:r>
            <a:r>
              <a:rPr lang="zh-CN" altLang="en-US" dirty="0"/>
              <a:t>地址</a:t>
            </a:r>
            <a:r>
              <a:rPr lang="en-US" altLang="zh-CN" dirty="0">
                <a:sym typeface="Wingdings" panose="05000000000000000000" pitchFamily="2" charset="2"/>
              </a:rPr>
              <a:t>MAC</a:t>
            </a:r>
            <a:r>
              <a:rPr lang="zh-CN" altLang="en-US" dirty="0">
                <a:sym typeface="Wingdings" panose="05000000000000000000" pitchFamily="2" charset="2"/>
              </a:rPr>
              <a:t>地址</a:t>
            </a:r>
            <a:endParaRPr lang="en-US" altLang="zh-CN" dirty="0">
              <a:sym typeface="Wingdings" panose="05000000000000000000" pitchFamily="2" charset="2"/>
            </a:endParaRPr>
          </a:p>
          <a:p>
            <a:pPr lvl="3"/>
            <a:r>
              <a:rPr lang="en-US" altLang="zh-CN" dirty="0"/>
              <a:t>RARP</a:t>
            </a:r>
            <a:r>
              <a:rPr lang="zh-CN" altLang="en-US" dirty="0"/>
              <a:t>协议：</a:t>
            </a:r>
            <a:r>
              <a:rPr lang="en-US" altLang="zh-CN" dirty="0"/>
              <a:t>MAC</a:t>
            </a:r>
            <a:r>
              <a:rPr lang="zh-CN" altLang="en-US" dirty="0"/>
              <a:t>地址</a:t>
            </a:r>
            <a:r>
              <a:rPr lang="en-US" altLang="zh-CN" dirty="0">
                <a:sym typeface="Wingdings" panose="05000000000000000000" pitchFamily="2" charset="2"/>
              </a:rPr>
              <a:t>IP</a:t>
            </a:r>
            <a:r>
              <a:rPr lang="zh-CN" altLang="en-US" dirty="0">
                <a:sym typeface="Wingdings" panose="05000000000000000000" pitchFamily="2" charset="2"/>
              </a:rPr>
              <a:t>地址</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sp>
        <p:nvSpPr>
          <p:cNvPr id="5" name="横卷形 4"/>
          <p:cNvSpPr/>
          <p:nvPr/>
        </p:nvSpPr>
        <p:spPr>
          <a:xfrm>
            <a:off x="3503712" y="4509120"/>
            <a:ext cx="4896544" cy="7200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ARP</a:t>
            </a:r>
            <a:r>
              <a:rPr lang="zh-CN" altLang="en-US" sz="2000" dirty="0">
                <a:solidFill>
                  <a:srgbClr val="C00000"/>
                </a:solidFill>
                <a:latin typeface="微软雅黑" panose="020B0503020204020204" pitchFamily="34" charset="-122"/>
                <a:ea typeface="微软雅黑" panose="020B0503020204020204" pitchFamily="34" charset="-122"/>
              </a:rPr>
              <a:t>协议位于网络层与数据链路层之间</a:t>
            </a:r>
          </a:p>
        </p:txBody>
      </p:sp>
    </p:spTree>
    <p:extLst>
      <p:ext uri="{BB962C8B-B14F-4D97-AF65-F5344CB8AC3E}">
        <p14:creationId xmlns:p14="http://schemas.microsoft.com/office/powerpoint/2010/main" val="9283711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头部结构</a:t>
            </a:r>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sp>
        <p:nvSpPr>
          <p:cNvPr id="5" name="Freeform 7"/>
          <p:cNvSpPr>
            <a:spLocks noChangeArrowheads="1"/>
          </p:cNvSpPr>
          <p:nvPr/>
        </p:nvSpPr>
        <p:spPr bwMode="auto">
          <a:xfrm>
            <a:off x="2592908" y="3092921"/>
            <a:ext cx="3527425" cy="463550"/>
          </a:xfrm>
          <a:custGeom>
            <a:avLst/>
            <a:gdLst>
              <a:gd name="T0" fmla="*/ 0 w 2141984"/>
              <a:gd name="T1" fmla="*/ 77650 h 463319"/>
              <a:gd name="T2" fmla="*/ 5463945 w 2141984"/>
              <a:gd name="T3" fmla="*/ 22739 h 463319"/>
              <a:gd name="T4" fmla="*/ 18655018 w 2141984"/>
              <a:gd name="T5" fmla="*/ 1 h 463319"/>
              <a:gd name="T6" fmla="*/ 498799173 w 2141984"/>
              <a:gd name="T7" fmla="*/ 0 h 463319"/>
              <a:gd name="T8" fmla="*/ 511990030 w 2141984"/>
              <a:gd name="T9" fmla="*/ 22739 h 463319"/>
              <a:gd name="T10" fmla="*/ 517454145 w 2141984"/>
              <a:gd name="T11" fmla="*/ 77651 h 463319"/>
              <a:gd name="T12" fmla="*/ 517454145 w 2141984"/>
              <a:gd name="T13" fmla="*/ 388221 h 463319"/>
              <a:gd name="T14" fmla="*/ 511990030 w 2141984"/>
              <a:gd name="T15" fmla="*/ 443125 h 463319"/>
              <a:gd name="T16" fmla="*/ 498799173 w 2141984"/>
              <a:gd name="T17" fmla="*/ 465866 h 463319"/>
              <a:gd name="T18" fmla="*/ 18654926 w 2141984"/>
              <a:gd name="T19" fmla="*/ 465866 h 463319"/>
              <a:gd name="T20" fmla="*/ 5463945 w 2141984"/>
              <a:gd name="T21" fmla="*/ 443124 h 463319"/>
              <a:gd name="T22" fmla="*/ 260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2">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硬件类型</a:t>
            </a:r>
            <a:endPar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6" name="Freeform 8"/>
          <p:cNvSpPr>
            <a:spLocks noChangeArrowheads="1"/>
          </p:cNvSpPr>
          <p:nvPr/>
        </p:nvSpPr>
        <p:spPr bwMode="auto">
          <a:xfrm>
            <a:off x="2592908" y="3597746"/>
            <a:ext cx="1727200" cy="431800"/>
          </a:xfrm>
          <a:custGeom>
            <a:avLst/>
            <a:gdLst>
              <a:gd name="T0" fmla="*/ 0 w 2141984"/>
              <a:gd name="T1" fmla="*/ 35577 h 463319"/>
              <a:gd name="T2" fmla="*/ 2119 w 2141984"/>
              <a:gd name="T3" fmla="*/ 10419 h 463319"/>
              <a:gd name="T4" fmla="*/ 7236 w 2141984"/>
              <a:gd name="T5" fmla="*/ 1 h 463319"/>
              <a:gd name="T6" fmla="*/ 193491 w 2141984"/>
              <a:gd name="T7" fmla="*/ 0 h 463319"/>
              <a:gd name="T8" fmla="*/ 198608 w 2141984"/>
              <a:gd name="T9" fmla="*/ 10419 h 463319"/>
              <a:gd name="T10" fmla="*/ 200727 w 2141984"/>
              <a:gd name="T11" fmla="*/ 35577 h 463319"/>
              <a:gd name="T12" fmla="*/ 200728 w 2141984"/>
              <a:gd name="T13" fmla="*/ 177879 h 463319"/>
              <a:gd name="T14" fmla="*/ 198608 w 2141984"/>
              <a:gd name="T15" fmla="*/ 203036 h 463319"/>
              <a:gd name="T16" fmla="*/ 193491 w 2141984"/>
              <a:gd name="T17" fmla="*/ 213457 h 463319"/>
              <a:gd name="T18" fmla="*/ 7236 w 2141984"/>
              <a:gd name="T19" fmla="*/ 213457 h 463319"/>
              <a:gd name="T20" fmla="*/ 2119 w 2141984"/>
              <a:gd name="T21" fmla="*/ 203036 h 463319"/>
              <a:gd name="T22" fmla="*/ 1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硬件地址长度</a:t>
            </a:r>
            <a:r>
              <a:rPr lang="en-US" altLang="zh-CN" sz="16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p>
        </p:txBody>
      </p:sp>
      <p:sp>
        <p:nvSpPr>
          <p:cNvPr id="7" name="Freeform 9"/>
          <p:cNvSpPr>
            <a:spLocks noChangeArrowheads="1"/>
          </p:cNvSpPr>
          <p:nvPr/>
        </p:nvSpPr>
        <p:spPr bwMode="auto">
          <a:xfrm>
            <a:off x="2592908" y="4100984"/>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6">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发送方硬件地址</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8" name="Freeform 10"/>
          <p:cNvSpPr>
            <a:spLocks noChangeArrowheads="1"/>
          </p:cNvSpPr>
          <p:nvPr/>
        </p:nvSpPr>
        <p:spPr bwMode="auto">
          <a:xfrm>
            <a:off x="2592908" y="4610571"/>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5">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发送方协议地址</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9" name="Freeform 11"/>
          <p:cNvSpPr>
            <a:spLocks noChangeArrowheads="1"/>
          </p:cNvSpPr>
          <p:nvPr/>
        </p:nvSpPr>
        <p:spPr bwMode="auto">
          <a:xfrm>
            <a:off x="2592908" y="5120159"/>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1">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目的方硬件地址</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(n</a:t>
            </a: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10" name="Freeform 12"/>
          <p:cNvSpPr>
            <a:spLocks noChangeArrowheads="1"/>
          </p:cNvSpPr>
          <p:nvPr/>
        </p:nvSpPr>
        <p:spPr bwMode="auto">
          <a:xfrm>
            <a:off x="2592908" y="5629746"/>
            <a:ext cx="7175500" cy="463550"/>
          </a:xfrm>
          <a:custGeom>
            <a:avLst/>
            <a:gdLst>
              <a:gd name="T0" fmla="*/ 0 w 2141984"/>
              <a:gd name="T1" fmla="*/ 77650 h 463319"/>
              <a:gd name="T2" fmla="*/ 2147483647 w 2141984"/>
              <a:gd name="T3" fmla="*/ 22739 h 463319"/>
              <a:gd name="T4" fmla="*/ 2147483647 w 2141984"/>
              <a:gd name="T5" fmla="*/ 1 h 463319"/>
              <a:gd name="T6" fmla="*/ 2147483647 w 2141984"/>
              <a:gd name="T7" fmla="*/ 0 h 463319"/>
              <a:gd name="T8" fmla="*/ 2147483647 w 2141984"/>
              <a:gd name="T9" fmla="*/ 22739 h 463319"/>
              <a:gd name="T10" fmla="*/ 2147483647 w 2141984"/>
              <a:gd name="T11" fmla="*/ 77651 h 463319"/>
              <a:gd name="T12" fmla="*/ 2147483647 w 2141984"/>
              <a:gd name="T13" fmla="*/ 388221 h 463319"/>
              <a:gd name="T14" fmla="*/ 2147483647 w 2141984"/>
              <a:gd name="T15" fmla="*/ 443125 h 463319"/>
              <a:gd name="T16" fmla="*/ 2147483647 w 2141984"/>
              <a:gd name="T17" fmla="*/ 465866 h 463319"/>
              <a:gd name="T18" fmla="*/ 2147483647 w 2141984"/>
              <a:gd name="T19" fmla="*/ 465866 h 463319"/>
              <a:gd name="T20" fmla="*/ 2147483647 w 2141984"/>
              <a:gd name="T21" fmla="*/ 443124 h 463319"/>
              <a:gd name="T22" fmla="*/ 525661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bg1">
              <a:lumMod val="95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目的方协议地址</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字节</a:t>
            </a:r>
            <a:r>
              <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t>
            </a:r>
          </a:p>
        </p:txBody>
      </p:sp>
      <p:sp>
        <p:nvSpPr>
          <p:cNvPr id="11" name="Freeform 13"/>
          <p:cNvSpPr>
            <a:spLocks noChangeArrowheads="1"/>
          </p:cNvSpPr>
          <p:nvPr/>
        </p:nvSpPr>
        <p:spPr bwMode="auto">
          <a:xfrm>
            <a:off x="4393133" y="3597746"/>
            <a:ext cx="1727200" cy="431800"/>
          </a:xfrm>
          <a:custGeom>
            <a:avLst/>
            <a:gdLst>
              <a:gd name="T0" fmla="*/ 0 w 2141984"/>
              <a:gd name="T1" fmla="*/ 35577 h 463319"/>
              <a:gd name="T2" fmla="*/ 2119 w 2141984"/>
              <a:gd name="T3" fmla="*/ 10419 h 463319"/>
              <a:gd name="T4" fmla="*/ 7236 w 2141984"/>
              <a:gd name="T5" fmla="*/ 1 h 463319"/>
              <a:gd name="T6" fmla="*/ 193491 w 2141984"/>
              <a:gd name="T7" fmla="*/ 0 h 463319"/>
              <a:gd name="T8" fmla="*/ 198608 w 2141984"/>
              <a:gd name="T9" fmla="*/ 10419 h 463319"/>
              <a:gd name="T10" fmla="*/ 200727 w 2141984"/>
              <a:gd name="T11" fmla="*/ 35577 h 463319"/>
              <a:gd name="T12" fmla="*/ 200728 w 2141984"/>
              <a:gd name="T13" fmla="*/ 177879 h 463319"/>
              <a:gd name="T14" fmla="*/ 198608 w 2141984"/>
              <a:gd name="T15" fmla="*/ 203036 h 463319"/>
              <a:gd name="T16" fmla="*/ 193491 w 2141984"/>
              <a:gd name="T17" fmla="*/ 213457 h 463319"/>
              <a:gd name="T18" fmla="*/ 7236 w 2141984"/>
              <a:gd name="T19" fmla="*/ 213457 h 463319"/>
              <a:gd name="T20" fmla="*/ 2119 w 2141984"/>
              <a:gd name="T21" fmla="*/ 203036 h 463319"/>
              <a:gd name="T22" fmla="*/ 1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协议地址长度</a:t>
            </a:r>
            <a:r>
              <a:rPr lang="en-US" altLang="zh-CN" sz="16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(m)</a:t>
            </a:r>
          </a:p>
        </p:txBody>
      </p:sp>
      <p:sp>
        <p:nvSpPr>
          <p:cNvPr id="12" name="Freeform 15"/>
          <p:cNvSpPr>
            <a:spLocks noChangeArrowheads="1"/>
          </p:cNvSpPr>
          <p:nvPr/>
        </p:nvSpPr>
        <p:spPr bwMode="auto">
          <a:xfrm>
            <a:off x="6193358" y="3092921"/>
            <a:ext cx="3527425" cy="463550"/>
          </a:xfrm>
          <a:custGeom>
            <a:avLst/>
            <a:gdLst>
              <a:gd name="T0" fmla="*/ 0 w 2141984"/>
              <a:gd name="T1" fmla="*/ 77650 h 463319"/>
              <a:gd name="T2" fmla="*/ 5463945 w 2141984"/>
              <a:gd name="T3" fmla="*/ 22739 h 463319"/>
              <a:gd name="T4" fmla="*/ 18655018 w 2141984"/>
              <a:gd name="T5" fmla="*/ 1 h 463319"/>
              <a:gd name="T6" fmla="*/ 498799173 w 2141984"/>
              <a:gd name="T7" fmla="*/ 0 h 463319"/>
              <a:gd name="T8" fmla="*/ 511990030 w 2141984"/>
              <a:gd name="T9" fmla="*/ 22739 h 463319"/>
              <a:gd name="T10" fmla="*/ 517454145 w 2141984"/>
              <a:gd name="T11" fmla="*/ 77651 h 463319"/>
              <a:gd name="T12" fmla="*/ 517454145 w 2141984"/>
              <a:gd name="T13" fmla="*/ 388221 h 463319"/>
              <a:gd name="T14" fmla="*/ 511990030 w 2141984"/>
              <a:gd name="T15" fmla="*/ 443125 h 463319"/>
              <a:gd name="T16" fmla="*/ 498799173 w 2141984"/>
              <a:gd name="T17" fmla="*/ 465866 h 463319"/>
              <a:gd name="T18" fmla="*/ 18654926 w 2141984"/>
              <a:gd name="T19" fmla="*/ 465866 h 463319"/>
              <a:gd name="T20" fmla="*/ 5463945 w 2141984"/>
              <a:gd name="T21" fmla="*/ 443124 h 463319"/>
              <a:gd name="T22" fmla="*/ 260 w 2141984"/>
              <a:gd name="T23" fmla="*/ 388220 h 463319"/>
              <a:gd name="T24" fmla="*/ 0 w 2141984"/>
              <a:gd name="T25" fmla="*/ 77650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2">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协议类型</a:t>
            </a:r>
            <a:endPar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3" name="Freeform 14"/>
          <p:cNvSpPr>
            <a:spLocks noChangeArrowheads="1"/>
          </p:cNvSpPr>
          <p:nvPr/>
        </p:nvSpPr>
        <p:spPr bwMode="auto">
          <a:xfrm>
            <a:off x="6193358" y="3597746"/>
            <a:ext cx="3527425" cy="431800"/>
          </a:xfrm>
          <a:custGeom>
            <a:avLst/>
            <a:gdLst>
              <a:gd name="T0" fmla="*/ 0 w 2141984"/>
              <a:gd name="T1" fmla="*/ 35577 h 463319"/>
              <a:gd name="T2" fmla="*/ 5463945 w 2141984"/>
              <a:gd name="T3" fmla="*/ 10419 h 463319"/>
              <a:gd name="T4" fmla="*/ 18655018 w 2141984"/>
              <a:gd name="T5" fmla="*/ 1 h 463319"/>
              <a:gd name="T6" fmla="*/ 498799173 w 2141984"/>
              <a:gd name="T7" fmla="*/ 0 h 463319"/>
              <a:gd name="T8" fmla="*/ 511990030 w 2141984"/>
              <a:gd name="T9" fmla="*/ 10419 h 463319"/>
              <a:gd name="T10" fmla="*/ 517454145 w 2141984"/>
              <a:gd name="T11" fmla="*/ 35577 h 463319"/>
              <a:gd name="T12" fmla="*/ 517454145 w 2141984"/>
              <a:gd name="T13" fmla="*/ 177879 h 463319"/>
              <a:gd name="T14" fmla="*/ 511990030 w 2141984"/>
              <a:gd name="T15" fmla="*/ 203036 h 463319"/>
              <a:gd name="T16" fmla="*/ 498799173 w 2141984"/>
              <a:gd name="T17" fmla="*/ 213457 h 463319"/>
              <a:gd name="T18" fmla="*/ 18654926 w 2141984"/>
              <a:gd name="T19" fmla="*/ 213457 h 463319"/>
              <a:gd name="T20" fmla="*/ 5463945 w 2141984"/>
              <a:gd name="T21" fmla="*/ 203036 h 463319"/>
              <a:gd name="T22" fmla="*/ 260 w 2141984"/>
              <a:gd name="T23" fmla="*/ 177878 h 463319"/>
              <a:gd name="T24" fmla="*/ 0 w 2141984"/>
              <a:gd name="T25" fmla="*/ 35577 h 4633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1984"/>
              <a:gd name="T40" fmla="*/ 0 h 463319"/>
              <a:gd name="T41" fmla="*/ 2141984 w 2141984"/>
              <a:gd name="T42" fmla="*/ 463319 h 4633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1984" h="463319">
                <a:moveTo>
                  <a:pt x="0" y="77221"/>
                </a:moveTo>
                <a:cubicBezTo>
                  <a:pt x="0" y="56741"/>
                  <a:pt x="8136" y="37099"/>
                  <a:pt x="22618" y="22618"/>
                </a:cubicBezTo>
                <a:cubicBezTo>
                  <a:pt x="37100" y="8136"/>
                  <a:pt x="56741" y="1"/>
                  <a:pt x="77222" y="1"/>
                </a:cubicBezTo>
                <a:lnTo>
                  <a:pt x="2064763" y="0"/>
                </a:lnTo>
                <a:cubicBezTo>
                  <a:pt x="2085243" y="0"/>
                  <a:pt x="2104885" y="8136"/>
                  <a:pt x="2119366" y="22618"/>
                </a:cubicBezTo>
                <a:cubicBezTo>
                  <a:pt x="2133848" y="37100"/>
                  <a:pt x="2141983" y="56741"/>
                  <a:pt x="2141983" y="77222"/>
                </a:cubicBezTo>
                <a:cubicBezTo>
                  <a:pt x="2141983" y="180181"/>
                  <a:pt x="2141984" y="283139"/>
                  <a:pt x="2141984" y="386098"/>
                </a:cubicBezTo>
                <a:cubicBezTo>
                  <a:pt x="2141984" y="406578"/>
                  <a:pt x="2133848" y="426220"/>
                  <a:pt x="2119366" y="440702"/>
                </a:cubicBezTo>
                <a:cubicBezTo>
                  <a:pt x="2104884" y="455184"/>
                  <a:pt x="2085243" y="463320"/>
                  <a:pt x="2064762" y="463319"/>
                </a:cubicBezTo>
                <a:lnTo>
                  <a:pt x="77221" y="463319"/>
                </a:lnTo>
                <a:cubicBezTo>
                  <a:pt x="56741" y="463319"/>
                  <a:pt x="37099" y="455183"/>
                  <a:pt x="22618" y="440701"/>
                </a:cubicBezTo>
                <a:cubicBezTo>
                  <a:pt x="8136" y="426219"/>
                  <a:pt x="1" y="406578"/>
                  <a:pt x="1" y="386097"/>
                </a:cubicBezTo>
                <a:cubicBezTo>
                  <a:pt x="1" y="283138"/>
                  <a:pt x="0" y="180180"/>
                  <a:pt x="0" y="77221"/>
                </a:cubicBezTo>
                <a:close/>
              </a:path>
            </a:pathLst>
          </a:custGeom>
          <a:solidFill>
            <a:schemeClr val="accent4">
              <a:lumMod val="20000"/>
              <a:lumOff val="80000"/>
            </a:schemeClr>
          </a:solidFill>
          <a:ln w="63500" cmpd="thickThin">
            <a:solidFill>
              <a:srgbClr val="C00000"/>
            </a:solidFill>
            <a:bevel/>
            <a:headEnd/>
            <a:tailEnd/>
          </a:ln>
        </p:spPr>
        <p:txBody>
          <a:bodyPr lIns="83577" tIns="83577" rIns="83577" bIns="8357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16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操作</a:t>
            </a:r>
            <a:endParaRPr lang="en-US" altLang="zh-CN" sz="16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4" name="TextBox 17"/>
          <p:cNvSpPr>
            <a:spLocks noChangeArrowheads="1"/>
          </p:cNvSpPr>
          <p:nvPr/>
        </p:nvSpPr>
        <p:spPr bwMode="auto">
          <a:xfrm>
            <a:off x="2446858" y="2718271"/>
            <a:ext cx="33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0</a:t>
            </a:r>
          </a:p>
        </p:txBody>
      </p:sp>
      <p:sp>
        <p:nvSpPr>
          <p:cNvPr id="15" name="TextBox 18"/>
          <p:cNvSpPr>
            <a:spLocks noChangeArrowheads="1"/>
          </p:cNvSpPr>
          <p:nvPr/>
        </p:nvSpPr>
        <p:spPr bwMode="auto">
          <a:xfrm>
            <a:off x="5750445" y="2786534"/>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15</a:t>
            </a:r>
          </a:p>
        </p:txBody>
      </p:sp>
      <p:sp>
        <p:nvSpPr>
          <p:cNvPr id="16" name="TextBox 19"/>
          <p:cNvSpPr>
            <a:spLocks noChangeArrowheads="1"/>
          </p:cNvSpPr>
          <p:nvPr/>
        </p:nvSpPr>
        <p:spPr bwMode="auto">
          <a:xfrm>
            <a:off x="9292158" y="2738909"/>
            <a:ext cx="470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31</a:t>
            </a:r>
          </a:p>
        </p:txBody>
      </p:sp>
      <p:sp>
        <p:nvSpPr>
          <p:cNvPr id="17" name="Rectangle 17"/>
          <p:cNvSpPr>
            <a:spLocks noChangeArrowheads="1"/>
          </p:cNvSpPr>
          <p:nvPr/>
        </p:nvSpPr>
        <p:spPr bwMode="auto">
          <a:xfrm>
            <a:off x="3503712" y="1745521"/>
            <a:ext cx="273953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dirty="0">
                <a:solidFill>
                  <a:schemeClr val="tx2"/>
                </a:solidFill>
                <a:cs typeface="Times New Roman" panose="02020603050405020304" pitchFamily="18" charset="0"/>
              </a:rPr>
              <a:t>1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Ethernet (10 Mb)</a:t>
            </a:r>
          </a:p>
          <a:p>
            <a:pPr>
              <a:lnSpc>
                <a:spcPct val="100000"/>
              </a:lnSpc>
              <a:spcBef>
                <a:spcPct val="0"/>
              </a:spcBef>
              <a:buFontTx/>
              <a:buNone/>
            </a:pPr>
            <a:r>
              <a:rPr lang="en-US" altLang="zh-CN" sz="1600" dirty="0">
                <a:solidFill>
                  <a:schemeClr val="tx2"/>
                </a:solidFill>
                <a:cs typeface="Times New Roman" panose="02020603050405020304" pitchFamily="18" charset="0"/>
              </a:rPr>
              <a:t>3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Amateur Radio AX.25</a:t>
            </a:r>
          </a:p>
          <a:p>
            <a:pPr>
              <a:lnSpc>
                <a:spcPct val="100000"/>
              </a:lnSpc>
              <a:spcBef>
                <a:spcPct val="0"/>
              </a:spcBef>
              <a:buFontTx/>
              <a:buNone/>
            </a:pPr>
            <a:r>
              <a:rPr lang="en-US" altLang="zh-CN" sz="1600" dirty="0">
                <a:solidFill>
                  <a:schemeClr val="tx2"/>
                </a:solidFill>
                <a:cs typeface="Times New Roman" panose="02020603050405020304" pitchFamily="18" charset="0"/>
              </a:rPr>
              <a:t>4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Token Ring</a:t>
            </a:r>
          </a:p>
          <a:p>
            <a:pPr>
              <a:lnSpc>
                <a:spcPct val="100000"/>
              </a:lnSpc>
              <a:spcBef>
                <a:spcPct val="0"/>
              </a:spcBef>
              <a:buFontTx/>
              <a:buNone/>
            </a:pPr>
            <a:r>
              <a:rPr lang="en-US" altLang="zh-CN" sz="1600" dirty="0">
                <a:solidFill>
                  <a:schemeClr val="tx2"/>
                </a:solidFill>
                <a:cs typeface="Times New Roman" panose="02020603050405020304" pitchFamily="18" charset="0"/>
              </a:rPr>
              <a:t>6 </a:t>
            </a:r>
            <a:r>
              <a:rPr lang="zh-CN" altLang="en-US" sz="1600" dirty="0">
                <a:solidFill>
                  <a:schemeClr val="tx2"/>
                </a:solidFill>
                <a:cs typeface="Times New Roman" panose="02020603050405020304" pitchFamily="18" charset="0"/>
              </a:rPr>
              <a:t>： </a:t>
            </a:r>
            <a:r>
              <a:rPr lang="en-US" altLang="zh-CN" sz="1600" dirty="0">
                <a:solidFill>
                  <a:schemeClr val="tx2"/>
                </a:solidFill>
                <a:cs typeface="Times New Roman" panose="02020603050405020304" pitchFamily="18" charset="0"/>
              </a:rPr>
              <a:t>IEEE 802 networks</a:t>
            </a:r>
          </a:p>
          <a:p>
            <a:pPr>
              <a:lnSpc>
                <a:spcPct val="100000"/>
              </a:lnSpc>
              <a:spcBef>
                <a:spcPct val="0"/>
              </a:spcBef>
              <a:buFontTx/>
              <a:buNone/>
            </a:pPr>
            <a:r>
              <a:rPr lang="en-US" altLang="zh-CN" sz="1600" dirty="0">
                <a:solidFill>
                  <a:schemeClr val="tx2"/>
                </a:solidFill>
                <a:cs typeface="Times New Roman" panose="02020603050405020304" pitchFamily="18" charset="0"/>
              </a:rPr>
              <a:t>11 </a:t>
            </a:r>
            <a:r>
              <a:rPr lang="zh-CN" altLang="en-US" sz="1600" dirty="0">
                <a:solidFill>
                  <a:schemeClr val="tx2"/>
                </a:solidFill>
                <a:cs typeface="Times New Roman" panose="02020603050405020304" pitchFamily="18" charset="0"/>
              </a:rPr>
              <a:t>：</a:t>
            </a:r>
            <a:r>
              <a:rPr lang="en-US" altLang="zh-CN" sz="1600" dirty="0">
                <a:solidFill>
                  <a:schemeClr val="tx2"/>
                </a:solidFill>
                <a:cs typeface="Times New Roman" panose="02020603050405020304" pitchFamily="18" charset="0"/>
              </a:rPr>
              <a:t>Local talk</a:t>
            </a:r>
          </a:p>
        </p:txBody>
      </p:sp>
      <p:sp>
        <p:nvSpPr>
          <p:cNvPr id="18" name="矩形 17"/>
          <p:cNvSpPr/>
          <p:nvPr/>
        </p:nvSpPr>
        <p:spPr>
          <a:xfrm>
            <a:off x="7352158" y="2693794"/>
            <a:ext cx="1508746" cy="338554"/>
          </a:xfrm>
          <a:prstGeom prst="rect">
            <a:avLst/>
          </a:prstGeom>
        </p:spPr>
        <p:txBody>
          <a:bodyPr wrap="none">
            <a:spAutoFit/>
          </a:bodyPr>
          <a:lstStyle/>
          <a:p>
            <a:pPr>
              <a:defRPr/>
            </a:pPr>
            <a:r>
              <a:rPr lang="en-US" altLang="zh-CN" sz="1600" dirty="0">
                <a:solidFill>
                  <a:schemeClr val="tx2"/>
                </a:solidFill>
                <a:latin typeface="微软雅黑" panose="020B0503020204020204" pitchFamily="34" charset="-122"/>
                <a:ea typeface="微软雅黑" panose="020B0503020204020204" pitchFamily="34" charset="-122"/>
                <a:cs typeface="Times New Roman" pitchFamily="18" charset="0"/>
              </a:rPr>
              <a:t>0x0800</a:t>
            </a:r>
            <a:r>
              <a:rPr lang="zh-CN" altLang="en-US" sz="1600" dirty="0">
                <a:solidFill>
                  <a:schemeClr val="tx2"/>
                </a:solidFill>
                <a:latin typeface="微软雅黑" panose="020B0503020204020204" pitchFamily="34" charset="-122"/>
                <a:ea typeface="微软雅黑" panose="020B0503020204020204" pitchFamily="34" charset="-122"/>
                <a:cs typeface="Times New Roman" pitchFamily="18" charset="0"/>
              </a:rPr>
              <a:t>：</a:t>
            </a:r>
            <a:r>
              <a:rPr lang="en-US" altLang="zh-CN" sz="1600" dirty="0">
                <a:solidFill>
                  <a:schemeClr val="tx2"/>
                </a:solidFill>
                <a:latin typeface="微软雅黑" panose="020B0503020204020204" pitchFamily="34" charset="-122"/>
                <a:ea typeface="微软雅黑" panose="020B0503020204020204" pitchFamily="34" charset="-122"/>
                <a:cs typeface="Times New Roman" pitchFamily="18" charset="0"/>
              </a:rPr>
              <a:t>IPv4</a:t>
            </a:r>
            <a:endParaRPr lang="zh-CN" altLang="en-US" sz="1600" dirty="0">
              <a:solidFill>
                <a:schemeClr val="tx2"/>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348459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ppt_h/2"/>
                                          </p:val>
                                        </p:tav>
                                        <p:tav tm="100000">
                                          <p:val>
                                            <p:strVal val="#ppt_y"/>
                                          </p:val>
                                        </p:tav>
                                      </p:tavLst>
                                    </p:anim>
                                    <p:anim calcmode="lin" valueType="num">
                                      <p:cBhvr>
                                        <p:cTn id="14" dur="500" fill="hold"/>
                                        <p:tgtEl>
                                          <p:spTgt spid="9"/>
                                        </p:tgtEl>
                                        <p:attrNameLst>
                                          <p:attrName>ppt_w</p:attrName>
                                        </p:attrNameLst>
                                      </p:cBhvr>
                                      <p:tavLst>
                                        <p:tav tm="0">
                                          <p:val>
                                            <p:strVal val="#ppt_w"/>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ppt_h/2"/>
                                          </p:val>
                                        </p:tav>
                                        <p:tav tm="100000">
                                          <p:val>
                                            <p:strVal val="#ppt_y"/>
                                          </p:val>
                                        </p:tav>
                                      </p:tavLst>
                                    </p:anim>
                                    <p:anim calcmode="lin" valueType="num">
                                      <p:cBhvr>
                                        <p:cTn id="21" dur="500" fill="hold"/>
                                        <p:tgtEl>
                                          <p:spTgt spid="8"/>
                                        </p:tgtEl>
                                        <p:attrNameLst>
                                          <p:attrName>ppt_w</p:attrName>
                                        </p:attrNameLst>
                                      </p:cBhvr>
                                      <p:tavLst>
                                        <p:tav tm="0">
                                          <p:val>
                                            <p:strVal val="#ppt_w"/>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17"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ppt_x</p:attrName>
                                        </p:attrNameLst>
                                      </p:cBhvr>
                                      <p:tavLst>
                                        <p:tav tm="0">
                                          <p:val>
                                            <p:strVal val="#ppt_x"/>
                                          </p:val>
                                        </p:tav>
                                        <p:tav tm="100000">
                                          <p:val>
                                            <p:strVal val="#ppt_x"/>
                                          </p:val>
                                        </p:tav>
                                      </p:tavLst>
                                    </p:anim>
                                    <p:anim calcmode="lin" valueType="num">
                                      <p:cBhvr>
                                        <p:cTn id="27" dur="500" fill="hold"/>
                                        <p:tgtEl>
                                          <p:spTgt spid="7"/>
                                        </p:tgtEl>
                                        <p:attrNameLst>
                                          <p:attrName>ppt_y</p:attrName>
                                        </p:attrNameLst>
                                      </p:cBhvr>
                                      <p:tavLst>
                                        <p:tav tm="0">
                                          <p:val>
                                            <p:strVal val="#ppt_y+#ppt_h/2"/>
                                          </p:val>
                                        </p:tav>
                                        <p:tav tm="100000">
                                          <p:val>
                                            <p:strVal val="#ppt_y"/>
                                          </p:val>
                                        </p:tav>
                                      </p:tavLst>
                                    </p:anim>
                                    <p:anim calcmode="lin" valueType="num">
                                      <p:cBhvr>
                                        <p:cTn id="28" dur="500" fill="hold"/>
                                        <p:tgtEl>
                                          <p:spTgt spid="7"/>
                                        </p:tgtEl>
                                        <p:attrNameLst>
                                          <p:attrName>ppt_w</p:attrName>
                                        </p:attrNameLst>
                                      </p:cBhvr>
                                      <p:tavLst>
                                        <p:tav tm="0">
                                          <p:val>
                                            <p:strVal val="#ppt_w"/>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17" presetClass="entr" presetSubtype="4"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ppt_h/2"/>
                                          </p:val>
                                        </p:tav>
                                        <p:tav tm="100000">
                                          <p:val>
                                            <p:strVal val="#ppt_y"/>
                                          </p:val>
                                        </p:tav>
                                      </p:tavLst>
                                    </p:anim>
                                    <p:anim calcmode="lin" valueType="num">
                                      <p:cBhvr>
                                        <p:cTn id="35" dur="500" fill="hold"/>
                                        <p:tgtEl>
                                          <p:spTgt spid="6"/>
                                        </p:tgtEl>
                                        <p:attrNameLst>
                                          <p:attrName>ppt_w</p:attrName>
                                        </p:attrNameLst>
                                      </p:cBhvr>
                                      <p:tavLst>
                                        <p:tav tm="0">
                                          <p:val>
                                            <p:strVal val="#ppt_w"/>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childTnLst>
                                </p:cTn>
                              </p:par>
                            </p:childTnLst>
                          </p:cTn>
                        </p:par>
                        <p:par>
                          <p:cTn id="37" fill="hold">
                            <p:stCondLst>
                              <p:cond delay="2500"/>
                            </p:stCondLst>
                            <p:childTnLst>
                              <p:par>
                                <p:cTn id="38" presetID="17"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ppt_h/2"/>
                                          </p:val>
                                        </p:tav>
                                        <p:tav tm="100000">
                                          <p:val>
                                            <p:strVal val="#ppt_y"/>
                                          </p:val>
                                        </p:tav>
                                      </p:tavLst>
                                    </p:anim>
                                    <p:anim calcmode="lin" valueType="num">
                                      <p:cBhvr>
                                        <p:cTn id="42" dur="500" fill="hold"/>
                                        <p:tgtEl>
                                          <p:spTgt spid="11"/>
                                        </p:tgtEl>
                                        <p:attrNameLst>
                                          <p:attrName>ppt_w</p:attrName>
                                        </p:attrNameLst>
                                      </p:cBhvr>
                                      <p:tavLst>
                                        <p:tav tm="0">
                                          <p:val>
                                            <p:strVal val="#ppt_w"/>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17" presetClass="entr" presetSubtype="4"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ppt_x</p:attrName>
                                        </p:attrNameLst>
                                      </p:cBhvr>
                                      <p:tavLst>
                                        <p:tav tm="0">
                                          <p:val>
                                            <p:strVal val="#ppt_x"/>
                                          </p:val>
                                        </p:tav>
                                        <p:tav tm="100000">
                                          <p:val>
                                            <p:strVal val="#ppt_x"/>
                                          </p:val>
                                        </p:tav>
                                      </p:tavLst>
                                    </p:anim>
                                    <p:anim calcmode="lin" valueType="num">
                                      <p:cBhvr>
                                        <p:cTn id="48" dur="500" fill="hold"/>
                                        <p:tgtEl>
                                          <p:spTgt spid="13"/>
                                        </p:tgtEl>
                                        <p:attrNameLst>
                                          <p:attrName>ppt_y</p:attrName>
                                        </p:attrNameLst>
                                      </p:cBhvr>
                                      <p:tavLst>
                                        <p:tav tm="0">
                                          <p:val>
                                            <p:strVal val="#ppt_y+#ppt_h/2"/>
                                          </p:val>
                                        </p:tav>
                                        <p:tav tm="100000">
                                          <p:val>
                                            <p:strVal val="#ppt_y"/>
                                          </p:val>
                                        </p:tav>
                                      </p:tavLst>
                                    </p:anim>
                                    <p:anim calcmode="lin" valueType="num">
                                      <p:cBhvr>
                                        <p:cTn id="49" dur="500" fill="hold"/>
                                        <p:tgtEl>
                                          <p:spTgt spid="13"/>
                                        </p:tgtEl>
                                        <p:attrNameLst>
                                          <p:attrName>ppt_w</p:attrName>
                                        </p:attrNameLst>
                                      </p:cBhvr>
                                      <p:tavLst>
                                        <p:tav tm="0">
                                          <p:val>
                                            <p:strVal val="#ppt_w"/>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childTnLst>
                                </p:cTn>
                              </p:par>
                            </p:childTnLst>
                          </p:cTn>
                        </p:par>
                        <p:par>
                          <p:cTn id="51" fill="hold">
                            <p:stCondLst>
                              <p:cond delay="3500"/>
                            </p:stCondLst>
                            <p:childTnLst>
                              <p:par>
                                <p:cTn id="52" presetID="17" presetClass="entr" presetSubtype="4"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ppt_x</p:attrName>
                                        </p:attrNameLst>
                                      </p:cBhvr>
                                      <p:tavLst>
                                        <p:tav tm="0">
                                          <p:val>
                                            <p:strVal val="#ppt_x"/>
                                          </p:val>
                                        </p:tav>
                                        <p:tav tm="100000">
                                          <p:val>
                                            <p:strVal val="#ppt_x"/>
                                          </p:val>
                                        </p:tav>
                                      </p:tavLst>
                                    </p:anim>
                                    <p:anim calcmode="lin" valueType="num">
                                      <p:cBhvr>
                                        <p:cTn id="55" dur="500" fill="hold"/>
                                        <p:tgtEl>
                                          <p:spTgt spid="5"/>
                                        </p:tgtEl>
                                        <p:attrNameLst>
                                          <p:attrName>ppt_y</p:attrName>
                                        </p:attrNameLst>
                                      </p:cBhvr>
                                      <p:tavLst>
                                        <p:tav tm="0">
                                          <p:val>
                                            <p:strVal val="#ppt_y+#ppt_h/2"/>
                                          </p:val>
                                        </p:tav>
                                        <p:tav tm="100000">
                                          <p:val>
                                            <p:strVal val="#ppt_y"/>
                                          </p:val>
                                        </p:tav>
                                      </p:tavLst>
                                    </p:anim>
                                    <p:anim calcmode="lin" valueType="num">
                                      <p:cBhvr>
                                        <p:cTn id="56" dur="500" fill="hold"/>
                                        <p:tgtEl>
                                          <p:spTgt spid="5"/>
                                        </p:tgtEl>
                                        <p:attrNameLst>
                                          <p:attrName>ppt_w</p:attrName>
                                        </p:attrNameLst>
                                      </p:cBhvr>
                                      <p:tavLst>
                                        <p:tav tm="0">
                                          <p:val>
                                            <p:strVal val="#ppt_w"/>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childTnLst>
                                </p:cTn>
                              </p:par>
                            </p:childTnLst>
                          </p:cTn>
                        </p:par>
                        <p:par>
                          <p:cTn id="58" fill="hold">
                            <p:stCondLst>
                              <p:cond delay="4000"/>
                            </p:stCondLst>
                            <p:childTnLst>
                              <p:par>
                                <p:cTn id="59" presetID="17" presetClass="entr" presetSubtype="4"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ppt_x</p:attrName>
                                        </p:attrNameLst>
                                      </p:cBhvr>
                                      <p:tavLst>
                                        <p:tav tm="0">
                                          <p:val>
                                            <p:strVal val="#ppt_x"/>
                                          </p:val>
                                        </p:tav>
                                        <p:tav tm="100000">
                                          <p:val>
                                            <p:strVal val="#ppt_x"/>
                                          </p:val>
                                        </p:tav>
                                      </p:tavLst>
                                    </p:anim>
                                    <p:anim calcmode="lin" valueType="num">
                                      <p:cBhvr>
                                        <p:cTn id="62" dur="500" fill="hold"/>
                                        <p:tgtEl>
                                          <p:spTgt spid="12"/>
                                        </p:tgtEl>
                                        <p:attrNameLst>
                                          <p:attrName>ppt_y</p:attrName>
                                        </p:attrNameLst>
                                      </p:cBhvr>
                                      <p:tavLst>
                                        <p:tav tm="0">
                                          <p:val>
                                            <p:strVal val="#ppt_y+#ppt_h/2"/>
                                          </p:val>
                                        </p:tav>
                                        <p:tav tm="100000">
                                          <p:val>
                                            <p:strVal val="#ppt_y"/>
                                          </p:val>
                                        </p:tav>
                                      </p:tavLst>
                                    </p:anim>
                                    <p:anim calcmode="lin" valueType="num">
                                      <p:cBhvr>
                                        <p:cTn id="63" dur="500" fill="hold"/>
                                        <p:tgtEl>
                                          <p:spTgt spid="12"/>
                                        </p:tgtEl>
                                        <p:attrNameLst>
                                          <p:attrName>ppt_w</p:attrName>
                                        </p:attrNameLst>
                                      </p:cBhvr>
                                      <p:tavLst>
                                        <p:tav tm="0">
                                          <p:val>
                                            <p:strVal val="#ppt_w"/>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childTnLst>
                                </p:cTn>
                              </p:par>
                            </p:childTnLst>
                          </p:cTn>
                        </p:par>
                        <p:par>
                          <p:cTn id="65" fill="hold">
                            <p:stCondLst>
                              <p:cond delay="4500"/>
                            </p:stCondLst>
                            <p:childTnLst>
                              <p:par>
                                <p:cTn id="66" presetID="1" presetClass="entr" presetSubtype="0" fill="hold" grpId="0" nodeType="afterEffect">
                                  <p:stCondLst>
                                    <p:cond delay="0"/>
                                  </p:stCondLst>
                                  <p:childTnLst>
                                    <p:set>
                                      <p:cBhvr>
                                        <p:cTn id="67" dur="1" fill="hold">
                                          <p:stCondLst>
                                            <p:cond delay="499"/>
                                          </p:stCondLst>
                                        </p:cTn>
                                        <p:tgtEl>
                                          <p:spTgt spid="14"/>
                                        </p:tgtEl>
                                        <p:attrNameLst>
                                          <p:attrName>style.visibility</p:attrName>
                                        </p:attrNameLst>
                                      </p:cBhvr>
                                      <p:to>
                                        <p:strVal val="visible"/>
                                      </p:to>
                                    </p:set>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499"/>
                                          </p:stCondLst>
                                        </p:cTn>
                                        <p:tgtEl>
                                          <p:spTgt spid="15"/>
                                        </p:tgtEl>
                                        <p:attrNameLst>
                                          <p:attrName>style.visibility</p:attrName>
                                        </p:attrNameLst>
                                      </p:cBhvr>
                                      <p:to>
                                        <p:strVal val="visible"/>
                                      </p:to>
                                    </p:set>
                                  </p:childTnLst>
                                </p:cTn>
                              </p:par>
                            </p:childTnLst>
                          </p:cTn>
                        </p:par>
                        <p:par>
                          <p:cTn id="71" fill="hold">
                            <p:stCondLst>
                              <p:cond delay="5500"/>
                            </p:stCondLst>
                            <p:childTnLst>
                              <p:par>
                                <p:cTn id="72" presetID="1" presetClass="entr" presetSubtype="0" fill="hold" grpId="0" nodeType="afterEffect">
                                  <p:stCondLst>
                                    <p:cond delay="0"/>
                                  </p:stCondLst>
                                  <p:childTnLst>
                                    <p:set>
                                      <p:cBhvr>
                                        <p:cTn id="73" dur="1" fill="hold">
                                          <p:stCondLst>
                                            <p:cond delay="499"/>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6" presetClass="entr" presetSubtype="2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arn(inHorizontal)">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barn(inHorizontal)">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utoUpdateAnimBg="0"/>
      <p:bldP spid="15" grpId="0" autoUpdateAnimBg="0"/>
      <p:bldP spid="16" grpId="0" autoUpdateAnimBg="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协议工作原理</a:t>
            </a:r>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grpSp>
        <p:nvGrpSpPr>
          <p:cNvPr id="36" name="组合 35"/>
          <p:cNvGrpSpPr/>
          <p:nvPr/>
        </p:nvGrpSpPr>
        <p:grpSpPr>
          <a:xfrm>
            <a:off x="1481138" y="2636912"/>
            <a:ext cx="5260256" cy="3252788"/>
            <a:chOff x="1481138" y="2636912"/>
            <a:chExt cx="5260256" cy="3252788"/>
          </a:xfrm>
        </p:grpSpPr>
        <p:graphicFrame>
          <p:nvGraphicFramePr>
            <p:cNvPr id="5" name="Object 7"/>
            <p:cNvGraphicFramePr>
              <a:graphicFrameLocks/>
            </p:cNvGraphicFramePr>
            <p:nvPr>
              <p:extLst>
                <p:ext uri="{D42A27DB-BD31-4B8C-83A1-F6EECF244321}">
                  <p14:modId xmlns:p14="http://schemas.microsoft.com/office/powerpoint/2010/main" val="546905640"/>
                </p:ext>
              </p:extLst>
            </p:nvPr>
          </p:nvGraphicFramePr>
          <p:xfrm>
            <a:off x="3835400" y="2690887"/>
            <a:ext cx="428625" cy="400050"/>
          </p:xfrm>
          <a:graphic>
            <a:graphicData uri="http://schemas.openxmlformats.org/presentationml/2006/ole">
              <mc:AlternateContent xmlns:mc="http://schemas.openxmlformats.org/markup-compatibility/2006">
                <mc:Choice xmlns:v="urn:schemas-microsoft-com:vml" Requires="v">
                  <p:oleObj spid="_x0000_s6306" name="Clip" r:id="rId3" imgW="428724" imgH="400248" progId="MS_ClipArt_Gallery.2">
                    <p:embed/>
                  </p:oleObj>
                </mc:Choice>
                <mc:Fallback>
                  <p:oleObj name="Clip" r:id="rId3" imgW="428724" imgH="400248" progId="MS_ClipArt_Gallery.2">
                    <p:embed/>
                    <p:pic>
                      <p:nvPicPr>
                        <p:cNvPr id="45065"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2690887"/>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reeform 8"/>
            <p:cNvSpPr>
              <a:spLocks/>
            </p:cNvSpPr>
            <p:nvPr/>
          </p:nvSpPr>
          <p:spPr bwMode="auto">
            <a:xfrm>
              <a:off x="3300413" y="3600525"/>
              <a:ext cx="1357312" cy="1500187"/>
            </a:xfrm>
            <a:custGeom>
              <a:avLst/>
              <a:gdLst>
                <a:gd name="T0" fmla="*/ 2147483646 w 855"/>
                <a:gd name="T1" fmla="*/ 2147483646 h 945"/>
                <a:gd name="T2" fmla="*/ 2147483646 w 855"/>
                <a:gd name="T3" fmla="*/ 2147483646 h 945"/>
                <a:gd name="T4" fmla="*/ 2147483646 w 855"/>
                <a:gd name="T5" fmla="*/ 2147483646 h 945"/>
                <a:gd name="T6" fmla="*/ 2147483646 w 855"/>
                <a:gd name="T7" fmla="*/ 2147483646 h 945"/>
                <a:gd name="T8" fmla="*/ 2147483646 w 855"/>
                <a:gd name="T9" fmla="*/ 2147483646 h 945"/>
                <a:gd name="T10" fmla="*/ 0 w 855"/>
                <a:gd name="T11" fmla="*/ 2147483646 h 945"/>
                <a:gd name="T12" fmla="*/ 2147483646 w 855"/>
                <a:gd name="T13" fmla="*/ 2147483646 h 945"/>
                <a:gd name="T14" fmla="*/ 2147483646 w 855"/>
                <a:gd name="T15" fmla="*/ 2147483646 h 945"/>
                <a:gd name="T16" fmla="*/ 2147483646 w 855"/>
                <a:gd name="T17" fmla="*/ 2147483646 h 945"/>
                <a:gd name="T18" fmla="*/ 2147483646 w 855"/>
                <a:gd name="T19" fmla="*/ 2147483646 h 945"/>
                <a:gd name="T20" fmla="*/ 2147483646 w 855"/>
                <a:gd name="T21" fmla="*/ 2147483646 h 945"/>
                <a:gd name="T22" fmla="*/ 2147483646 w 855"/>
                <a:gd name="T23" fmla="*/ 2147483646 h 945"/>
                <a:gd name="T24" fmla="*/ 2147483646 w 855"/>
                <a:gd name="T25" fmla="*/ 2147483646 h 945"/>
                <a:gd name="T26" fmla="*/ 2147483646 w 855"/>
                <a:gd name="T27" fmla="*/ 2147483646 h 945"/>
                <a:gd name="T28" fmla="*/ 2147483646 w 855"/>
                <a:gd name="T29" fmla="*/ 2147483646 h 945"/>
                <a:gd name="T30" fmla="*/ 2147483646 w 855"/>
                <a:gd name="T31" fmla="*/ 2147483646 h 945"/>
                <a:gd name="T32" fmla="*/ 2147483646 w 855"/>
                <a:gd name="T33" fmla="*/ 2147483646 h 945"/>
                <a:gd name="T34" fmla="*/ 2147483646 w 855"/>
                <a:gd name="T35" fmla="*/ 2147483646 h 945"/>
                <a:gd name="T36" fmla="*/ 2147483646 w 855"/>
                <a:gd name="T37" fmla="*/ 2147483646 h 945"/>
                <a:gd name="T38" fmla="*/ 2147483646 w 855"/>
                <a:gd name="T39" fmla="*/ 2147483646 h 945"/>
                <a:gd name="T40" fmla="*/ 2147483646 w 855"/>
                <a:gd name="T41" fmla="*/ 2147483646 h 945"/>
                <a:gd name="T42" fmla="*/ 2147483646 w 855"/>
                <a:gd name="T43" fmla="*/ 2147483646 h 945"/>
                <a:gd name="T44" fmla="*/ 2147483646 w 855"/>
                <a:gd name="T45" fmla="*/ 2147483646 h 945"/>
                <a:gd name="T46" fmla="*/ 2147483646 w 855"/>
                <a:gd name="T47" fmla="*/ 2147483646 h 945"/>
                <a:gd name="T48" fmla="*/ 2147483646 w 855"/>
                <a:gd name="T49" fmla="*/ 2147483646 h 945"/>
                <a:gd name="T50" fmla="*/ 2147483646 w 855"/>
                <a:gd name="T51" fmla="*/ 2147483646 h 945"/>
                <a:gd name="T52" fmla="*/ 2147483646 w 855"/>
                <a:gd name="T53" fmla="*/ 2147483646 h 945"/>
                <a:gd name="T54" fmla="*/ 2147483646 w 855"/>
                <a:gd name="T55" fmla="*/ 2147483646 h 945"/>
                <a:gd name="T56" fmla="*/ 2147483646 w 855"/>
                <a:gd name="T57" fmla="*/ 2147483646 h 945"/>
                <a:gd name="T58" fmla="*/ 2147483646 w 855"/>
                <a:gd name="T59" fmla="*/ 2147483646 h 945"/>
                <a:gd name="T60" fmla="*/ 2147483646 w 855"/>
                <a:gd name="T61" fmla="*/ 2147483646 h 945"/>
                <a:gd name="T62" fmla="*/ 2147483646 w 855"/>
                <a:gd name="T63" fmla="*/ 2147483646 h 945"/>
                <a:gd name="T64" fmla="*/ 2147483646 w 855"/>
                <a:gd name="T65" fmla="*/ 2147483646 h 945"/>
                <a:gd name="T66" fmla="*/ 2147483646 w 855"/>
                <a:gd name="T67" fmla="*/ 2147483646 h 945"/>
                <a:gd name="T68" fmla="*/ 2147483646 w 855"/>
                <a:gd name="T69" fmla="*/ 2147483646 h 945"/>
                <a:gd name="T70" fmla="*/ 2147483646 w 855"/>
                <a:gd name="T71" fmla="*/ 2147483646 h 945"/>
                <a:gd name="T72" fmla="*/ 2147483646 w 855"/>
                <a:gd name="T73" fmla="*/ 2147483646 h 945"/>
                <a:gd name="T74" fmla="*/ 2147483646 w 855"/>
                <a:gd name="T75" fmla="*/ 2147483646 h 945"/>
                <a:gd name="T76" fmla="*/ 2147483646 w 855"/>
                <a:gd name="T77" fmla="*/ 2147483646 h 945"/>
                <a:gd name="T78" fmla="*/ 2147483646 w 855"/>
                <a:gd name="T79" fmla="*/ 2147483646 h 945"/>
                <a:gd name="T80" fmla="*/ 2147483646 w 855"/>
                <a:gd name="T81" fmla="*/ 2147483646 h 945"/>
                <a:gd name="T82" fmla="*/ 2147483646 w 855"/>
                <a:gd name="T83" fmla="*/ 2147483646 h 945"/>
                <a:gd name="T84" fmla="*/ 2147483646 w 855"/>
                <a:gd name="T85" fmla="*/ 0 h 9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5"/>
                <a:gd name="T130" fmla="*/ 0 h 945"/>
                <a:gd name="T131" fmla="*/ 855 w 855"/>
                <a:gd name="T132" fmla="*/ 945 h 9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5" h="945">
                  <a:moveTo>
                    <a:pt x="151" y="0"/>
                  </a:moveTo>
                  <a:lnTo>
                    <a:pt x="123" y="3"/>
                  </a:lnTo>
                  <a:lnTo>
                    <a:pt x="98" y="11"/>
                  </a:lnTo>
                  <a:lnTo>
                    <a:pt x="78" y="21"/>
                  </a:lnTo>
                  <a:lnTo>
                    <a:pt x="60" y="35"/>
                  </a:lnTo>
                  <a:lnTo>
                    <a:pt x="45" y="51"/>
                  </a:lnTo>
                  <a:lnTo>
                    <a:pt x="32" y="69"/>
                  </a:lnTo>
                  <a:lnTo>
                    <a:pt x="21" y="91"/>
                  </a:lnTo>
                  <a:lnTo>
                    <a:pt x="12" y="114"/>
                  </a:lnTo>
                  <a:lnTo>
                    <a:pt x="5" y="142"/>
                  </a:lnTo>
                  <a:lnTo>
                    <a:pt x="1" y="174"/>
                  </a:lnTo>
                  <a:lnTo>
                    <a:pt x="0" y="209"/>
                  </a:lnTo>
                  <a:lnTo>
                    <a:pt x="0" y="247"/>
                  </a:lnTo>
                  <a:lnTo>
                    <a:pt x="4" y="324"/>
                  </a:lnTo>
                  <a:lnTo>
                    <a:pt x="6" y="361"/>
                  </a:lnTo>
                  <a:lnTo>
                    <a:pt x="8" y="395"/>
                  </a:lnTo>
                  <a:lnTo>
                    <a:pt x="8" y="461"/>
                  </a:lnTo>
                  <a:lnTo>
                    <a:pt x="8" y="527"/>
                  </a:lnTo>
                  <a:lnTo>
                    <a:pt x="9" y="558"/>
                  </a:lnTo>
                  <a:lnTo>
                    <a:pt x="12" y="586"/>
                  </a:lnTo>
                  <a:lnTo>
                    <a:pt x="16" y="610"/>
                  </a:lnTo>
                  <a:lnTo>
                    <a:pt x="24" y="629"/>
                  </a:lnTo>
                  <a:lnTo>
                    <a:pt x="34" y="641"/>
                  </a:lnTo>
                  <a:lnTo>
                    <a:pt x="46" y="647"/>
                  </a:lnTo>
                  <a:lnTo>
                    <a:pt x="59" y="648"/>
                  </a:lnTo>
                  <a:lnTo>
                    <a:pt x="73" y="647"/>
                  </a:lnTo>
                  <a:lnTo>
                    <a:pt x="90" y="646"/>
                  </a:lnTo>
                  <a:lnTo>
                    <a:pt x="109" y="646"/>
                  </a:lnTo>
                  <a:lnTo>
                    <a:pt x="131" y="651"/>
                  </a:lnTo>
                  <a:lnTo>
                    <a:pt x="155" y="661"/>
                  </a:lnTo>
                  <a:lnTo>
                    <a:pt x="182" y="679"/>
                  </a:lnTo>
                  <a:lnTo>
                    <a:pt x="214" y="701"/>
                  </a:lnTo>
                  <a:lnTo>
                    <a:pt x="248" y="728"/>
                  </a:lnTo>
                  <a:lnTo>
                    <a:pt x="285" y="757"/>
                  </a:lnTo>
                  <a:lnTo>
                    <a:pt x="322" y="786"/>
                  </a:lnTo>
                  <a:lnTo>
                    <a:pt x="359" y="814"/>
                  </a:lnTo>
                  <a:lnTo>
                    <a:pt x="394" y="838"/>
                  </a:lnTo>
                  <a:lnTo>
                    <a:pt x="428" y="859"/>
                  </a:lnTo>
                  <a:lnTo>
                    <a:pt x="492" y="893"/>
                  </a:lnTo>
                  <a:lnTo>
                    <a:pt x="523" y="909"/>
                  </a:lnTo>
                  <a:lnTo>
                    <a:pt x="555" y="923"/>
                  </a:lnTo>
                  <a:lnTo>
                    <a:pt x="585" y="934"/>
                  </a:lnTo>
                  <a:lnTo>
                    <a:pt x="613" y="941"/>
                  </a:lnTo>
                  <a:lnTo>
                    <a:pt x="640" y="944"/>
                  </a:lnTo>
                  <a:lnTo>
                    <a:pt x="665" y="941"/>
                  </a:lnTo>
                  <a:lnTo>
                    <a:pt x="687" y="934"/>
                  </a:lnTo>
                  <a:lnTo>
                    <a:pt x="708" y="924"/>
                  </a:lnTo>
                  <a:lnTo>
                    <a:pt x="728" y="909"/>
                  </a:lnTo>
                  <a:lnTo>
                    <a:pt x="745" y="891"/>
                  </a:lnTo>
                  <a:lnTo>
                    <a:pt x="762" y="869"/>
                  </a:lnTo>
                  <a:lnTo>
                    <a:pt x="777" y="843"/>
                  </a:lnTo>
                  <a:lnTo>
                    <a:pt x="791" y="812"/>
                  </a:lnTo>
                  <a:lnTo>
                    <a:pt x="803" y="776"/>
                  </a:lnTo>
                  <a:lnTo>
                    <a:pt x="809" y="756"/>
                  </a:lnTo>
                  <a:lnTo>
                    <a:pt x="814" y="732"/>
                  </a:lnTo>
                  <a:lnTo>
                    <a:pt x="819" y="706"/>
                  </a:lnTo>
                  <a:lnTo>
                    <a:pt x="824" y="679"/>
                  </a:lnTo>
                  <a:lnTo>
                    <a:pt x="832" y="619"/>
                  </a:lnTo>
                  <a:lnTo>
                    <a:pt x="839" y="556"/>
                  </a:lnTo>
                  <a:lnTo>
                    <a:pt x="844" y="493"/>
                  </a:lnTo>
                  <a:lnTo>
                    <a:pt x="848" y="433"/>
                  </a:lnTo>
                  <a:lnTo>
                    <a:pt x="850" y="405"/>
                  </a:lnTo>
                  <a:lnTo>
                    <a:pt x="851" y="379"/>
                  </a:lnTo>
                  <a:lnTo>
                    <a:pt x="851" y="356"/>
                  </a:lnTo>
                  <a:lnTo>
                    <a:pt x="852" y="335"/>
                  </a:lnTo>
                  <a:lnTo>
                    <a:pt x="852" y="299"/>
                  </a:lnTo>
                  <a:lnTo>
                    <a:pt x="853" y="269"/>
                  </a:lnTo>
                  <a:lnTo>
                    <a:pt x="854" y="244"/>
                  </a:lnTo>
                  <a:lnTo>
                    <a:pt x="852" y="222"/>
                  </a:lnTo>
                  <a:lnTo>
                    <a:pt x="847" y="204"/>
                  </a:lnTo>
                  <a:lnTo>
                    <a:pt x="839" y="187"/>
                  </a:lnTo>
                  <a:lnTo>
                    <a:pt x="826" y="171"/>
                  </a:lnTo>
                  <a:lnTo>
                    <a:pt x="807" y="156"/>
                  </a:lnTo>
                  <a:lnTo>
                    <a:pt x="781" y="141"/>
                  </a:lnTo>
                  <a:lnTo>
                    <a:pt x="749" y="130"/>
                  </a:lnTo>
                  <a:lnTo>
                    <a:pt x="711" y="121"/>
                  </a:lnTo>
                  <a:lnTo>
                    <a:pt x="671" y="113"/>
                  </a:lnTo>
                  <a:lnTo>
                    <a:pt x="583" y="99"/>
                  </a:lnTo>
                  <a:lnTo>
                    <a:pt x="539" y="91"/>
                  </a:lnTo>
                  <a:lnTo>
                    <a:pt x="497" y="82"/>
                  </a:lnTo>
                  <a:lnTo>
                    <a:pt x="455" y="71"/>
                  </a:lnTo>
                  <a:lnTo>
                    <a:pt x="409" y="57"/>
                  </a:lnTo>
                  <a:lnTo>
                    <a:pt x="314" y="29"/>
                  </a:lnTo>
                  <a:lnTo>
                    <a:pt x="267" y="16"/>
                  </a:lnTo>
                  <a:lnTo>
                    <a:pt x="224" y="6"/>
                  </a:lnTo>
                  <a:lnTo>
                    <a:pt x="184" y="0"/>
                  </a:lnTo>
                  <a:lnTo>
                    <a:pt x="151" y="0"/>
                  </a:lnTo>
                </a:path>
              </a:pathLst>
            </a:custGeom>
            <a:solidFill>
              <a:srgbClr val="00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graphicFrame>
          <p:nvGraphicFramePr>
            <p:cNvPr id="7" name="Object 9"/>
            <p:cNvGraphicFramePr>
              <a:graphicFrameLocks/>
            </p:cNvGraphicFramePr>
            <p:nvPr>
              <p:extLst>
                <p:ext uri="{D42A27DB-BD31-4B8C-83A1-F6EECF244321}">
                  <p14:modId xmlns:p14="http://schemas.microsoft.com/office/powerpoint/2010/main" val="4211005190"/>
                </p:ext>
              </p:extLst>
            </p:nvPr>
          </p:nvGraphicFramePr>
          <p:xfrm>
            <a:off x="5334000" y="4043437"/>
            <a:ext cx="428625" cy="400050"/>
          </p:xfrm>
          <a:graphic>
            <a:graphicData uri="http://schemas.openxmlformats.org/presentationml/2006/ole">
              <mc:AlternateContent xmlns:mc="http://schemas.openxmlformats.org/markup-compatibility/2006">
                <mc:Choice xmlns:v="urn:schemas-microsoft-com:vml" Requires="v">
                  <p:oleObj spid="_x0000_s6307" name="Clip" r:id="rId5" imgW="428724" imgH="400248" progId="MS_ClipArt_Gallery.2">
                    <p:embed/>
                  </p:oleObj>
                </mc:Choice>
                <mc:Fallback>
                  <p:oleObj name="Clip" r:id="rId5" imgW="428724" imgH="400248" progId="MS_ClipArt_Gallery.2">
                    <p:embed/>
                    <p:pic>
                      <p:nvPicPr>
                        <p:cNvPr id="45067"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043437"/>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p:cNvGraphicFramePr>
              <a:graphicFrameLocks/>
            </p:cNvGraphicFramePr>
            <p:nvPr>
              <p:extLst>
                <p:ext uri="{D42A27DB-BD31-4B8C-83A1-F6EECF244321}">
                  <p14:modId xmlns:p14="http://schemas.microsoft.com/office/powerpoint/2010/main" val="238910870"/>
                </p:ext>
              </p:extLst>
            </p:nvPr>
          </p:nvGraphicFramePr>
          <p:xfrm>
            <a:off x="3825875" y="5489650"/>
            <a:ext cx="428625" cy="400050"/>
          </p:xfrm>
          <a:graphic>
            <a:graphicData uri="http://schemas.openxmlformats.org/presentationml/2006/ole">
              <mc:AlternateContent xmlns:mc="http://schemas.openxmlformats.org/markup-compatibility/2006">
                <mc:Choice xmlns:v="urn:schemas-microsoft-com:vml" Requires="v">
                  <p:oleObj spid="_x0000_s6308" name="Clip" r:id="rId7" imgW="428724" imgH="400248" progId="MS_ClipArt_Gallery.2">
                    <p:embed/>
                  </p:oleObj>
                </mc:Choice>
                <mc:Fallback>
                  <p:oleObj name="Clip" r:id="rId7" imgW="428724" imgH="400248" progId="MS_ClipArt_Gallery.2">
                    <p:embed/>
                    <p:pic>
                      <p:nvPicPr>
                        <p:cNvPr id="45068"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5875" y="5489650"/>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1"/>
            <p:cNvGraphicFramePr>
              <a:graphicFrameLocks/>
            </p:cNvGraphicFramePr>
            <p:nvPr>
              <p:extLst>
                <p:ext uri="{D42A27DB-BD31-4B8C-83A1-F6EECF244321}">
                  <p14:modId xmlns:p14="http://schemas.microsoft.com/office/powerpoint/2010/main" val="2310813639"/>
                </p:ext>
              </p:extLst>
            </p:nvPr>
          </p:nvGraphicFramePr>
          <p:xfrm>
            <a:off x="2149475" y="3925962"/>
            <a:ext cx="428625" cy="400050"/>
          </p:xfrm>
          <a:graphic>
            <a:graphicData uri="http://schemas.openxmlformats.org/presentationml/2006/ole">
              <mc:AlternateContent xmlns:mc="http://schemas.openxmlformats.org/markup-compatibility/2006">
                <mc:Choice xmlns:v="urn:schemas-microsoft-com:vml" Requires="v">
                  <p:oleObj spid="_x0000_s6309" name="Clip" r:id="rId9" imgW="428724" imgH="400248" progId="MS_ClipArt_Gallery.2">
                    <p:embed/>
                  </p:oleObj>
                </mc:Choice>
                <mc:Fallback>
                  <p:oleObj name="Clip" r:id="rId9" imgW="428724" imgH="400248" progId="MS_ClipArt_Gallery.2">
                    <p:embed/>
                    <p:pic>
                      <p:nvPicPr>
                        <p:cNvPr id="45069"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9475" y="3925962"/>
                          <a:ext cx="4286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12"/>
            <p:cNvSpPr>
              <a:spLocks noChangeArrowheads="1"/>
            </p:cNvSpPr>
            <p:nvPr/>
          </p:nvSpPr>
          <p:spPr bwMode="auto">
            <a:xfrm>
              <a:off x="5200650" y="4156150"/>
              <a:ext cx="180975" cy="1492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1" name="Rectangle 13"/>
            <p:cNvSpPr>
              <a:spLocks noChangeArrowheads="1"/>
            </p:cNvSpPr>
            <p:nvPr/>
          </p:nvSpPr>
          <p:spPr bwMode="auto">
            <a:xfrm>
              <a:off x="2524125" y="4019625"/>
              <a:ext cx="179388" cy="1492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2" name="Rectangle 14"/>
            <p:cNvSpPr>
              <a:spLocks noChangeArrowheads="1"/>
            </p:cNvSpPr>
            <p:nvPr/>
          </p:nvSpPr>
          <p:spPr bwMode="auto">
            <a:xfrm>
              <a:off x="4022725" y="3060775"/>
              <a:ext cx="127000" cy="185737"/>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3" name="Rectangle 15"/>
            <p:cNvSpPr>
              <a:spLocks noChangeArrowheads="1"/>
            </p:cNvSpPr>
            <p:nvPr/>
          </p:nvSpPr>
          <p:spPr bwMode="auto">
            <a:xfrm>
              <a:off x="3976688" y="5302325"/>
              <a:ext cx="127000" cy="187325"/>
            </a:xfrm>
            <a:prstGeom prst="rect">
              <a:avLst/>
            </a:prstGeom>
            <a:solidFill>
              <a:schemeClr val="accent1"/>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chemeClr val="tx2"/>
                </a:solidFill>
                <a:cs typeface="Times New Roman" panose="02020603050405020304" pitchFamily="18" charset="0"/>
              </a:endParaRPr>
            </a:p>
          </p:txBody>
        </p:sp>
        <p:sp>
          <p:nvSpPr>
            <p:cNvPr id="14" name="Line 16"/>
            <p:cNvSpPr>
              <a:spLocks noChangeShapeType="1"/>
            </p:cNvSpPr>
            <p:nvPr/>
          </p:nvSpPr>
          <p:spPr bwMode="auto">
            <a:xfrm>
              <a:off x="2700338" y="4095825"/>
              <a:ext cx="6143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a:off x="4068763" y="3252862"/>
              <a:ext cx="0" cy="488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flipH="1">
              <a:off x="4657725" y="4221237"/>
              <a:ext cx="5429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flipV="1">
              <a:off x="4043363" y="496895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20"/>
            <p:cNvSpPr>
              <a:spLocks noChangeArrowheads="1"/>
            </p:cNvSpPr>
            <p:nvPr/>
          </p:nvSpPr>
          <p:spPr bwMode="auto">
            <a:xfrm>
              <a:off x="4287838" y="3035375"/>
              <a:ext cx="191558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1A-2F-BB-76-09-AD</a:t>
              </a:r>
            </a:p>
          </p:txBody>
        </p:sp>
        <p:sp>
          <p:nvSpPr>
            <p:cNvPr id="19" name="Line 21"/>
            <p:cNvSpPr>
              <a:spLocks noChangeShapeType="1"/>
            </p:cNvSpPr>
            <p:nvPr/>
          </p:nvSpPr>
          <p:spPr bwMode="auto">
            <a:xfrm flipH="1" flipV="1">
              <a:off x="4154488" y="3136975"/>
              <a:ext cx="176212" cy="952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Line 22"/>
            <p:cNvSpPr>
              <a:spLocks noChangeShapeType="1"/>
            </p:cNvSpPr>
            <p:nvPr/>
          </p:nvSpPr>
          <p:spPr bwMode="auto">
            <a:xfrm flipV="1">
              <a:off x="5280025" y="4295850"/>
              <a:ext cx="0" cy="277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23"/>
            <p:cNvSpPr>
              <a:spLocks noChangeArrowheads="1"/>
            </p:cNvSpPr>
            <p:nvPr/>
          </p:nvSpPr>
          <p:spPr bwMode="auto">
            <a:xfrm>
              <a:off x="4865688" y="4589537"/>
              <a:ext cx="187570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58-23-D7-FA-20-B0</a:t>
              </a:r>
            </a:p>
          </p:txBody>
        </p:sp>
        <p:sp>
          <p:nvSpPr>
            <p:cNvPr id="22" name="Line 24"/>
            <p:cNvSpPr>
              <a:spLocks noChangeShapeType="1"/>
            </p:cNvSpPr>
            <p:nvPr/>
          </p:nvSpPr>
          <p:spPr bwMode="auto">
            <a:xfrm flipH="1">
              <a:off x="4113213" y="5381700"/>
              <a:ext cx="24606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25"/>
            <p:cNvSpPr>
              <a:spLocks noChangeArrowheads="1"/>
            </p:cNvSpPr>
            <p:nvPr/>
          </p:nvSpPr>
          <p:spPr bwMode="auto">
            <a:xfrm>
              <a:off x="4402138" y="5297562"/>
              <a:ext cx="185307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0C-C4-11-6F-E3-98</a:t>
              </a:r>
            </a:p>
          </p:txBody>
        </p:sp>
        <p:sp>
          <p:nvSpPr>
            <p:cNvPr id="24" name="Line 26"/>
            <p:cNvSpPr>
              <a:spLocks noChangeShapeType="1"/>
            </p:cNvSpPr>
            <p:nvPr/>
          </p:nvSpPr>
          <p:spPr bwMode="auto">
            <a:xfrm flipV="1">
              <a:off x="2611438" y="4168850"/>
              <a:ext cx="0" cy="2778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27"/>
            <p:cNvSpPr>
              <a:spLocks noChangeArrowheads="1"/>
            </p:cNvSpPr>
            <p:nvPr/>
          </p:nvSpPr>
          <p:spPr bwMode="auto">
            <a:xfrm>
              <a:off x="1481138" y="4480000"/>
              <a:ext cx="183704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71-65-F7-2B-08-53</a:t>
              </a:r>
            </a:p>
          </p:txBody>
        </p:sp>
        <p:sp>
          <p:nvSpPr>
            <p:cNvPr id="26" name="Rectangle 28"/>
            <p:cNvSpPr>
              <a:spLocks noChangeArrowheads="1"/>
            </p:cNvSpPr>
            <p:nvPr/>
          </p:nvSpPr>
          <p:spPr bwMode="auto">
            <a:xfrm>
              <a:off x="3494088" y="4081537"/>
              <a:ext cx="887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chemeClr val="tx2"/>
                  </a:solidFill>
                  <a:cs typeface="Times New Roman" panose="02020603050405020304" pitchFamily="18" charset="0"/>
                </a:rPr>
                <a:t>   LAN</a:t>
              </a:r>
            </a:p>
          </p:txBody>
        </p:sp>
        <p:sp>
          <p:nvSpPr>
            <p:cNvPr id="27" name="Rectangle 29"/>
            <p:cNvSpPr>
              <a:spLocks noChangeArrowheads="1"/>
            </p:cNvSpPr>
            <p:nvPr/>
          </p:nvSpPr>
          <p:spPr bwMode="auto">
            <a:xfrm>
              <a:off x="1711325" y="34370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237.196.7.23</a:t>
              </a:r>
            </a:p>
          </p:txBody>
        </p:sp>
        <p:sp>
          <p:nvSpPr>
            <p:cNvPr id="28" name="Line 30"/>
            <p:cNvSpPr>
              <a:spLocks noChangeShapeType="1"/>
            </p:cNvSpPr>
            <p:nvPr/>
          </p:nvSpPr>
          <p:spPr bwMode="auto">
            <a:xfrm>
              <a:off x="2379663" y="3679900"/>
              <a:ext cx="0" cy="2460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31"/>
            <p:cNvSpPr>
              <a:spLocks noChangeArrowheads="1"/>
            </p:cNvSpPr>
            <p:nvPr/>
          </p:nvSpPr>
          <p:spPr bwMode="auto">
            <a:xfrm>
              <a:off x="4425950" y="26369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237.196.7.78</a:t>
              </a:r>
            </a:p>
          </p:txBody>
        </p:sp>
        <p:sp>
          <p:nvSpPr>
            <p:cNvPr id="30" name="Line 32"/>
            <p:cNvSpPr>
              <a:spLocks noChangeShapeType="1"/>
            </p:cNvSpPr>
            <p:nvPr/>
          </p:nvSpPr>
          <p:spPr bwMode="auto">
            <a:xfrm flipH="1" flipV="1">
              <a:off x="4186238" y="2762325"/>
              <a:ext cx="282575" cy="127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Line 33"/>
            <p:cNvSpPr>
              <a:spLocks noChangeShapeType="1"/>
            </p:cNvSpPr>
            <p:nvPr/>
          </p:nvSpPr>
          <p:spPr bwMode="auto">
            <a:xfrm>
              <a:off x="5535613" y="3802137"/>
              <a:ext cx="0" cy="24606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34"/>
            <p:cNvSpPr>
              <a:spLocks noChangeArrowheads="1"/>
            </p:cNvSpPr>
            <p:nvPr/>
          </p:nvSpPr>
          <p:spPr bwMode="auto">
            <a:xfrm>
              <a:off x="4926013" y="3537025"/>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237.196.7.14</a:t>
              </a:r>
            </a:p>
          </p:txBody>
        </p:sp>
        <p:sp>
          <p:nvSpPr>
            <p:cNvPr id="33" name="Line 35"/>
            <p:cNvSpPr>
              <a:spLocks noChangeShapeType="1"/>
            </p:cNvSpPr>
            <p:nvPr/>
          </p:nvSpPr>
          <p:spPr bwMode="auto">
            <a:xfrm>
              <a:off x="3617913" y="5648400"/>
              <a:ext cx="2317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36"/>
            <p:cNvSpPr>
              <a:spLocks noChangeArrowheads="1"/>
            </p:cNvSpPr>
            <p:nvPr/>
          </p:nvSpPr>
          <p:spPr bwMode="auto">
            <a:xfrm>
              <a:off x="2379663" y="5507112"/>
              <a:ext cx="1263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chemeClr val="tx2"/>
                  </a:solidFill>
                  <a:cs typeface="Times New Roman" panose="02020603050405020304" pitchFamily="18" charset="0"/>
                </a:rPr>
                <a:t>237.196.7.88</a:t>
              </a:r>
            </a:p>
          </p:txBody>
        </p:sp>
      </p:grpSp>
      <p:sp>
        <p:nvSpPr>
          <p:cNvPr id="35" name="Rectangle 3"/>
          <p:cNvSpPr txBox="1">
            <a:spLocks noChangeArrowheads="1"/>
          </p:cNvSpPr>
          <p:nvPr/>
        </p:nvSpPr>
        <p:spPr bwMode="auto">
          <a:xfrm>
            <a:off x="6911975" y="2286000"/>
            <a:ext cx="4921250"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20000"/>
              </a:lnSpc>
              <a:buFont typeface="Wingdings" panose="05000000000000000000" pitchFamily="2" charset="2"/>
              <a:buChar char="p"/>
            </a:pPr>
            <a:r>
              <a:rPr lang="zh-CN" altLang="en-US" sz="2400" dirty="0">
                <a:solidFill>
                  <a:schemeClr val="tx2"/>
                </a:solidFill>
              </a:rPr>
              <a:t>每个在局域网上的</a:t>
            </a:r>
            <a:r>
              <a:rPr lang="en-US" altLang="zh-CN" sz="2400" dirty="0">
                <a:solidFill>
                  <a:schemeClr val="tx2"/>
                </a:solidFill>
              </a:rPr>
              <a:t>IP</a:t>
            </a:r>
            <a:r>
              <a:rPr lang="zh-CN" altLang="en-US" sz="2400" dirty="0">
                <a:solidFill>
                  <a:schemeClr val="tx2"/>
                </a:solidFill>
              </a:rPr>
              <a:t>节点 </a:t>
            </a:r>
            <a:r>
              <a:rPr lang="en-US" altLang="zh-CN" sz="2400" dirty="0">
                <a:solidFill>
                  <a:schemeClr val="tx2"/>
                </a:solidFill>
              </a:rPr>
              <a:t>(Host, Router)</a:t>
            </a:r>
            <a:r>
              <a:rPr lang="zh-CN" altLang="en-US" sz="2400" dirty="0">
                <a:solidFill>
                  <a:schemeClr val="tx2"/>
                </a:solidFill>
              </a:rPr>
              <a:t>都有</a:t>
            </a:r>
            <a:r>
              <a:rPr lang="en-US" altLang="zh-CN" sz="2400" dirty="0">
                <a:solidFill>
                  <a:schemeClr val="tx2"/>
                </a:solidFill>
              </a:rPr>
              <a:t>ARP</a:t>
            </a:r>
            <a:r>
              <a:rPr lang="zh-CN" altLang="en-US" sz="2400" dirty="0">
                <a:solidFill>
                  <a:schemeClr val="tx2"/>
                </a:solidFill>
              </a:rPr>
              <a:t>表</a:t>
            </a:r>
          </a:p>
          <a:p>
            <a:pPr algn="just">
              <a:lnSpc>
                <a:spcPct val="120000"/>
              </a:lnSpc>
              <a:buFont typeface="Wingdings" panose="05000000000000000000" pitchFamily="2" charset="2"/>
              <a:buChar char="p"/>
            </a:pPr>
            <a:r>
              <a:rPr lang="en-US" altLang="zh-CN" sz="2400" dirty="0">
                <a:solidFill>
                  <a:schemeClr val="tx2"/>
                </a:solidFill>
              </a:rPr>
              <a:t>ARP</a:t>
            </a:r>
            <a:r>
              <a:rPr lang="zh-CN" altLang="en-US" sz="2400" dirty="0">
                <a:solidFill>
                  <a:schemeClr val="tx2"/>
                </a:solidFill>
              </a:rPr>
              <a:t>表</a:t>
            </a:r>
            <a:r>
              <a:rPr lang="en-US" altLang="zh-CN" sz="2400" dirty="0">
                <a:solidFill>
                  <a:schemeClr val="tx2"/>
                </a:solidFill>
              </a:rPr>
              <a:t>:</a:t>
            </a:r>
            <a:r>
              <a:rPr lang="zh-CN" altLang="en-US" sz="2400" dirty="0">
                <a:solidFill>
                  <a:schemeClr val="tx2"/>
                </a:solidFill>
              </a:rPr>
              <a:t>局域网上（</a:t>
            </a:r>
            <a:r>
              <a:rPr lang="zh-CN" altLang="en-US" sz="2400" dirty="0">
                <a:solidFill>
                  <a:srgbClr val="C00000"/>
                </a:solidFill>
              </a:rPr>
              <a:t>部分</a:t>
            </a:r>
            <a:r>
              <a:rPr lang="zh-CN" altLang="en-US" sz="2400" dirty="0">
                <a:solidFill>
                  <a:schemeClr val="tx2"/>
                </a:solidFill>
              </a:rPr>
              <a:t>）节点的</a:t>
            </a:r>
            <a:r>
              <a:rPr lang="en-US" altLang="zh-CN" sz="2400" dirty="0">
                <a:solidFill>
                  <a:schemeClr val="tx2"/>
                </a:solidFill>
              </a:rPr>
              <a:t>IP/MAC</a:t>
            </a:r>
            <a:r>
              <a:rPr lang="zh-CN" altLang="en-US" sz="2400" dirty="0">
                <a:solidFill>
                  <a:schemeClr val="tx2"/>
                </a:solidFill>
              </a:rPr>
              <a:t>地址映射</a:t>
            </a:r>
          </a:p>
          <a:p>
            <a:pPr algn="just">
              <a:lnSpc>
                <a:spcPct val="120000"/>
              </a:lnSpc>
              <a:buFont typeface="ZapfDingbats"/>
              <a:buNone/>
            </a:pPr>
            <a:r>
              <a:rPr lang="zh-CN" altLang="en-US" sz="2400" dirty="0">
                <a:solidFill>
                  <a:schemeClr val="tx2"/>
                </a:solidFill>
              </a:rPr>
              <a:t>   </a:t>
            </a:r>
            <a:r>
              <a:rPr lang="en-US" altLang="zh-CN" sz="2000" dirty="0">
                <a:solidFill>
                  <a:schemeClr val="tx2"/>
                </a:solidFill>
              </a:rPr>
              <a:t>&lt;IP address; MAC address; TTL&gt;</a:t>
            </a:r>
          </a:p>
          <a:p>
            <a:pPr lvl="1" algn="just">
              <a:lnSpc>
                <a:spcPct val="120000"/>
              </a:lnSpc>
            </a:pPr>
            <a:r>
              <a:rPr lang="en-US" altLang="zh-CN" b="0" dirty="0">
                <a:solidFill>
                  <a:schemeClr val="tx2"/>
                </a:solidFill>
                <a:latin typeface="微软雅黑" panose="020B0503020204020204" pitchFamily="34" charset="-122"/>
                <a:ea typeface="微软雅黑" panose="020B0503020204020204" pitchFamily="34" charset="-122"/>
              </a:rPr>
              <a:t> TTL (Time To Live): </a:t>
            </a:r>
            <a:r>
              <a:rPr lang="zh-CN" altLang="en-US" b="0" dirty="0">
                <a:solidFill>
                  <a:schemeClr val="tx2"/>
                </a:solidFill>
                <a:latin typeface="微软雅黑" panose="020B0503020204020204" pitchFamily="34" charset="-122"/>
                <a:ea typeface="微软雅黑" panose="020B0503020204020204" pitchFamily="34" charset="-122"/>
              </a:rPr>
              <a:t>映射地址的失效时间 </a:t>
            </a:r>
            <a:r>
              <a:rPr lang="en-US" altLang="zh-CN" b="0" dirty="0">
                <a:solidFill>
                  <a:schemeClr val="tx2"/>
                </a:solidFill>
                <a:latin typeface="微软雅黑" panose="020B0503020204020204" pitchFamily="34" charset="-122"/>
                <a:ea typeface="微软雅黑" panose="020B0503020204020204" pitchFamily="34" charset="-122"/>
              </a:rPr>
              <a:t>(</a:t>
            </a:r>
            <a:r>
              <a:rPr lang="zh-CN" altLang="en-US" b="0" dirty="0">
                <a:solidFill>
                  <a:schemeClr val="tx2"/>
                </a:solidFill>
                <a:latin typeface="微软雅黑" panose="020B0503020204020204" pitchFamily="34" charset="-122"/>
                <a:ea typeface="微软雅黑" panose="020B0503020204020204" pitchFamily="34" charset="-122"/>
              </a:rPr>
              <a:t>典型为</a:t>
            </a:r>
            <a:r>
              <a:rPr lang="en-US" altLang="zh-CN" b="0" dirty="0">
                <a:solidFill>
                  <a:schemeClr val="tx2"/>
                </a:solidFill>
                <a:latin typeface="微软雅黑" panose="020B0503020204020204" pitchFamily="34" charset="-122"/>
                <a:ea typeface="微软雅黑" panose="020B0503020204020204" pitchFamily="34" charset="-122"/>
              </a:rPr>
              <a:t>20</a:t>
            </a:r>
            <a:r>
              <a:rPr lang="zh-CN" altLang="en-US" b="0" dirty="0">
                <a:solidFill>
                  <a:schemeClr val="tx2"/>
                </a:solidFill>
                <a:latin typeface="微软雅黑" panose="020B0503020204020204" pitchFamily="34" charset="-122"/>
                <a:ea typeface="微软雅黑" panose="020B0503020204020204" pitchFamily="34" charset="-122"/>
              </a:rPr>
              <a:t>分钟</a:t>
            </a:r>
            <a:r>
              <a:rPr lang="en-US" altLang="zh-CN" b="0" dirty="0">
                <a:solidFill>
                  <a:schemeClr val="tx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53908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out)">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xEl>
                                              <p:pRg st="0" end="0"/>
                                            </p:txEl>
                                          </p:spTgt>
                                        </p:tgtEl>
                                        <p:attrNameLst>
                                          <p:attrName>style.visibility</p:attrName>
                                        </p:attrNameLst>
                                      </p:cBhvr>
                                      <p:to>
                                        <p:strVal val="visible"/>
                                      </p:to>
                                    </p:set>
                                    <p:anim calcmode="lin" valueType="num">
                                      <p:cBhvr additive="base">
                                        <p:cTn id="1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
                                            <p:txEl>
                                              <p:pRg st="1" end="1"/>
                                            </p:txEl>
                                          </p:spTgt>
                                        </p:tgtEl>
                                        <p:attrNameLst>
                                          <p:attrName>style.visibility</p:attrName>
                                        </p:attrNameLst>
                                      </p:cBhvr>
                                      <p:to>
                                        <p:strVal val="visible"/>
                                      </p:to>
                                    </p:set>
                                    <p:anim calcmode="lin" valueType="num">
                                      <p:cBhvr additive="base">
                                        <p:cTn id="18"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xEl>
                                              <p:pRg st="2" end="2"/>
                                            </p:txEl>
                                          </p:spTgt>
                                        </p:tgtEl>
                                        <p:attrNameLst>
                                          <p:attrName>style.visibility</p:attrName>
                                        </p:attrNameLst>
                                      </p:cBhvr>
                                      <p:to>
                                        <p:strVal val="visible"/>
                                      </p:to>
                                    </p:set>
                                    <p:anim calcmode="lin" valueType="num">
                                      <p:cBhvr additive="base">
                                        <p:cTn id="24" dur="500" fill="hold"/>
                                        <p:tgtEl>
                                          <p:spTgt spid="3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 calcmode="lin" valueType="num">
                                      <p:cBhvr additive="base">
                                        <p:cTn id="28" dur="500" fill="hold"/>
                                        <p:tgtEl>
                                          <p:spTgt spid="3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协议工作原理：</a:t>
            </a:r>
            <a:r>
              <a:rPr lang="en-US" altLang="zh-CN" dirty="0"/>
              <a:t>ARP</a:t>
            </a:r>
            <a:r>
              <a:rPr lang="zh-CN" altLang="en-US" dirty="0"/>
              <a:t>是即插即用的，无需网络管理员干预，节点就能创建</a:t>
            </a:r>
            <a:r>
              <a:rPr lang="en-US" altLang="zh-CN" dirty="0"/>
              <a:t>ARP</a:t>
            </a:r>
            <a:r>
              <a:rPr lang="zh-CN" altLang="en-US" dirty="0"/>
              <a:t>表。</a:t>
            </a:r>
            <a:endParaRPr lang="en-US" altLang="zh-CN" dirty="0"/>
          </a:p>
          <a:p>
            <a:pPr lvl="2"/>
            <a:r>
              <a:rPr lang="en-US" altLang="zh-CN" dirty="0"/>
              <a:t> </a:t>
            </a:r>
            <a:r>
              <a:rPr lang="en-US" altLang="zh-CN" sz="2000" dirty="0"/>
              <a:t>A</a:t>
            </a:r>
            <a:r>
              <a:rPr lang="zh-CN" altLang="en-US" sz="2000" dirty="0"/>
              <a:t>想发送分组给 </a:t>
            </a:r>
            <a:r>
              <a:rPr lang="en-US" altLang="zh-CN" sz="2000" dirty="0"/>
              <a:t>B</a:t>
            </a:r>
            <a:r>
              <a:rPr lang="zh-CN" altLang="en-US" sz="2000" dirty="0"/>
              <a:t>，</a:t>
            </a:r>
            <a:r>
              <a:rPr lang="en-US" altLang="zh-CN" sz="2000" dirty="0"/>
              <a:t>A</a:t>
            </a:r>
            <a:r>
              <a:rPr lang="zh-CN" altLang="en-US" sz="2000" dirty="0"/>
              <a:t>知道 </a:t>
            </a:r>
            <a:r>
              <a:rPr lang="en-US" altLang="zh-CN" sz="2000" dirty="0"/>
              <a:t>B</a:t>
            </a:r>
            <a:r>
              <a:rPr lang="zh-CN" altLang="en-US" sz="2000" dirty="0"/>
              <a:t>的</a:t>
            </a:r>
            <a:r>
              <a:rPr lang="en-US" altLang="zh-CN" sz="2000" dirty="0"/>
              <a:t>IP</a:t>
            </a:r>
            <a:r>
              <a:rPr lang="zh-CN" altLang="en-US" sz="2000" dirty="0"/>
              <a:t>地址，假设</a:t>
            </a:r>
            <a:r>
              <a:rPr lang="en-US" altLang="zh-CN" sz="2000" dirty="0"/>
              <a:t>B</a:t>
            </a:r>
            <a:r>
              <a:rPr lang="zh-CN" altLang="en-US" sz="2000" dirty="0"/>
              <a:t>的</a:t>
            </a:r>
            <a:r>
              <a:rPr lang="en-US" altLang="zh-CN" sz="2000" dirty="0"/>
              <a:t>MAC</a:t>
            </a:r>
            <a:r>
              <a:rPr lang="zh-CN" altLang="en-US" sz="2000" dirty="0"/>
              <a:t>地址不在</a:t>
            </a:r>
            <a:r>
              <a:rPr lang="en-US" altLang="zh-CN" sz="2000" dirty="0"/>
              <a:t>A</a:t>
            </a:r>
            <a:r>
              <a:rPr lang="zh-CN" altLang="en-US" sz="2000" dirty="0"/>
              <a:t>的</a:t>
            </a:r>
            <a:r>
              <a:rPr lang="en-US" altLang="zh-CN" sz="2000" dirty="0"/>
              <a:t>ARP</a:t>
            </a:r>
            <a:r>
              <a:rPr lang="zh-CN" altLang="en-US" sz="2000" dirty="0"/>
              <a:t>表中</a:t>
            </a:r>
            <a:endParaRPr lang="zh-CN" altLang="en-US" dirty="0"/>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graphicFrame>
        <p:nvGraphicFramePr>
          <p:cNvPr id="6" name="图示 5"/>
          <p:cNvGraphicFramePr/>
          <p:nvPr>
            <p:extLst>
              <p:ext uri="{D42A27DB-BD31-4B8C-83A1-F6EECF244321}">
                <p14:modId xmlns:p14="http://schemas.microsoft.com/office/powerpoint/2010/main" val="2212028061"/>
              </p:ext>
            </p:extLst>
          </p:nvPr>
        </p:nvGraphicFramePr>
        <p:xfrm>
          <a:off x="1271464" y="3276427"/>
          <a:ext cx="10153128" cy="2727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963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协议工作过程</a:t>
            </a:r>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438" y="3217863"/>
            <a:ext cx="13049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75"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300" y="2138363"/>
            <a:ext cx="6667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2700" y="192087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0"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475" y="45862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3"/>
          <p:cNvCxnSpPr>
            <a:cxnSpLocks noChangeShapeType="1"/>
          </p:cNvCxnSpPr>
          <p:nvPr/>
        </p:nvCxnSpPr>
        <p:spPr bwMode="auto">
          <a:xfrm>
            <a:off x="7432675" y="3117850"/>
            <a:ext cx="22225" cy="296863"/>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sp>
        <p:nvSpPr>
          <p:cNvPr id="13" name="TextBox 16"/>
          <p:cNvSpPr>
            <a:spLocks noChangeArrowheads="1"/>
          </p:cNvSpPr>
          <p:nvPr/>
        </p:nvSpPr>
        <p:spPr bwMode="auto">
          <a:xfrm>
            <a:off x="7688263" y="2767013"/>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网关</a:t>
            </a:r>
            <a:endParaRPr lang="en-US" altLang="zh-CN" sz="1800">
              <a:solidFill>
                <a:schemeClr val="tx2"/>
              </a:solidFill>
              <a:cs typeface="Times New Roman" panose="02020603050405020304" pitchFamily="18" charset="0"/>
              <a:sym typeface="Lucida Sans Unicode" panose="020B0602030504020204" pitchFamily="34" charset="0"/>
            </a:endParaRPr>
          </a:p>
        </p:txBody>
      </p:sp>
      <p:cxnSp>
        <p:nvCxnSpPr>
          <p:cNvPr id="14" name="Straight Connector 17"/>
          <p:cNvCxnSpPr>
            <a:cxnSpLocks noChangeShapeType="1"/>
          </p:cNvCxnSpPr>
          <p:nvPr/>
        </p:nvCxnSpPr>
        <p:spPr bwMode="auto">
          <a:xfrm flipV="1">
            <a:off x="7766050" y="2611438"/>
            <a:ext cx="1136650" cy="1587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5" name="Straight Connector 20"/>
          <p:cNvCxnSpPr>
            <a:cxnSpLocks noChangeShapeType="1"/>
          </p:cNvCxnSpPr>
          <p:nvPr/>
        </p:nvCxnSpPr>
        <p:spPr bwMode="auto">
          <a:xfrm rot="5400000">
            <a:off x="5967413" y="3098800"/>
            <a:ext cx="425450" cy="254952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6" name="Straight Connector 23"/>
          <p:cNvCxnSpPr>
            <a:cxnSpLocks noChangeShapeType="1"/>
          </p:cNvCxnSpPr>
          <p:nvPr/>
        </p:nvCxnSpPr>
        <p:spPr bwMode="auto">
          <a:xfrm rot="5400000">
            <a:off x="6976269" y="4107657"/>
            <a:ext cx="425450" cy="531812"/>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7" name="Straight Connector 24"/>
          <p:cNvCxnSpPr>
            <a:cxnSpLocks noChangeShapeType="1"/>
          </p:cNvCxnSpPr>
          <p:nvPr/>
        </p:nvCxnSpPr>
        <p:spPr bwMode="auto">
          <a:xfrm rot="16200000" flipH="1">
            <a:off x="7980363" y="3635375"/>
            <a:ext cx="425450" cy="1476375"/>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cxnSp>
        <p:nvCxnSpPr>
          <p:cNvPr id="18" name="Straight Connector 25"/>
          <p:cNvCxnSpPr>
            <a:cxnSpLocks noChangeShapeType="1"/>
          </p:cNvCxnSpPr>
          <p:nvPr/>
        </p:nvCxnSpPr>
        <p:spPr bwMode="auto">
          <a:xfrm rot="16200000" flipH="1">
            <a:off x="8952707" y="2663031"/>
            <a:ext cx="425450" cy="3421063"/>
          </a:xfrm>
          <a:prstGeom prst="line">
            <a:avLst/>
          </a:prstGeom>
          <a:noFill/>
          <a:ln w="38100">
            <a:solidFill>
              <a:srgbClr val="000000"/>
            </a:solidFill>
            <a:bevel/>
            <a:headEnd/>
            <a:tailEnd/>
          </a:ln>
          <a:extLst>
            <a:ext uri="{909E8E84-426E-40DD-AFC4-6F175D3DCCD1}">
              <a14:hiddenFill xmlns:a14="http://schemas.microsoft.com/office/drawing/2010/main">
                <a:noFill/>
              </a14:hiddenFill>
            </a:ext>
          </a:extLst>
        </p:spPr>
      </p:cxnSp>
      <p:sp>
        <p:nvSpPr>
          <p:cNvPr id="19" name="TextBox 32"/>
          <p:cNvSpPr>
            <a:spLocks noChangeArrowheads="1"/>
          </p:cNvSpPr>
          <p:nvPr/>
        </p:nvSpPr>
        <p:spPr bwMode="auto">
          <a:xfrm>
            <a:off x="3888760"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:00:A1</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0" name="TextBox 33"/>
          <p:cNvSpPr>
            <a:spLocks noChangeArrowheads="1"/>
          </p:cNvSpPr>
          <p:nvPr/>
        </p:nvSpPr>
        <p:spPr bwMode="auto">
          <a:xfrm>
            <a:off x="6031885" y="5584825"/>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192.168.1.102</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:00:A2</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1" name="TextBox 34"/>
          <p:cNvSpPr>
            <a:spLocks noChangeArrowheads="1"/>
          </p:cNvSpPr>
          <p:nvPr/>
        </p:nvSpPr>
        <p:spPr bwMode="auto">
          <a:xfrm>
            <a:off x="8121035"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192.168.1.103</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:00:A3</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2" name="TextBox 35"/>
          <p:cNvSpPr>
            <a:spLocks noChangeArrowheads="1"/>
          </p:cNvSpPr>
          <p:nvPr/>
        </p:nvSpPr>
        <p:spPr bwMode="auto">
          <a:xfrm>
            <a:off x="10153035" y="5594350"/>
            <a:ext cx="1899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:00:A4</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3" name="TextBox 36"/>
          <p:cNvSpPr>
            <a:spLocks noChangeArrowheads="1"/>
          </p:cNvSpPr>
          <p:nvPr/>
        </p:nvSpPr>
        <p:spPr bwMode="auto">
          <a:xfrm>
            <a:off x="5253332" y="2065338"/>
            <a:ext cx="18758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00:00:00:00</a:t>
            </a:r>
            <a:r>
              <a:rPr lang="en-US" altLang="zh-CN" sz="1600">
                <a:solidFill>
                  <a:schemeClr val="tx2"/>
                </a:solidFill>
                <a:cs typeface="Times New Roman" panose="02020603050405020304" pitchFamily="18" charset="0"/>
                <a:sym typeface="Wingdings" panose="05000000000000000000" pitchFamily="2" charset="2"/>
              </a:rPr>
              <a:t>:00:01</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24" name="TextBox 37"/>
          <p:cNvSpPr>
            <a:spLocks noChangeArrowheads="1"/>
          </p:cNvSpPr>
          <p:nvPr/>
        </p:nvSpPr>
        <p:spPr bwMode="auto">
          <a:xfrm>
            <a:off x="9836150" y="3217863"/>
            <a:ext cx="10591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Internet</a:t>
            </a:r>
          </a:p>
        </p:txBody>
      </p:sp>
      <p:sp>
        <p:nvSpPr>
          <p:cNvPr id="25" name="Oval Callout 38"/>
          <p:cNvSpPr>
            <a:spLocks noChangeArrowheads="1"/>
          </p:cNvSpPr>
          <p:nvPr/>
        </p:nvSpPr>
        <p:spPr bwMode="auto">
          <a:xfrm>
            <a:off x="4217988" y="3505200"/>
            <a:ext cx="2449512" cy="649288"/>
          </a:xfrm>
          <a:prstGeom prst="wedgeEllipseCallout">
            <a:avLst>
              <a:gd name="adj1" fmla="val -22750"/>
              <a:gd name="adj2" fmla="val 114958"/>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cs typeface="Times New Roman" panose="02020603050405020304" pitchFamily="18" charset="0"/>
                <a:sym typeface="黑体" panose="02010609060101010101" pitchFamily="49" charset="-122"/>
              </a:rPr>
              <a:t>谁是</a:t>
            </a:r>
            <a:r>
              <a:rPr lang="en-US" altLang="zh-CN" sz="1400">
                <a:solidFill>
                  <a:schemeClr val="tx2"/>
                </a:solidFill>
                <a:cs typeface="Times New Roman" panose="02020603050405020304" pitchFamily="18" charset="0"/>
                <a:sym typeface="Lucida Sans Unicode" panose="020B0602030504020204" pitchFamily="34" charset="0"/>
              </a:rPr>
              <a:t>192.168.1.102</a:t>
            </a:r>
          </a:p>
        </p:txBody>
      </p:sp>
      <p:sp>
        <p:nvSpPr>
          <p:cNvPr id="26" name="Oval Callout 39"/>
          <p:cNvSpPr>
            <a:spLocks noChangeArrowheads="1"/>
          </p:cNvSpPr>
          <p:nvPr/>
        </p:nvSpPr>
        <p:spPr bwMode="auto">
          <a:xfrm>
            <a:off x="7386638" y="4586288"/>
            <a:ext cx="865187" cy="503237"/>
          </a:xfrm>
          <a:prstGeom prst="wedgeEllipseCallout">
            <a:avLst>
              <a:gd name="adj1" fmla="val -87866"/>
              <a:gd name="adj2" fmla="val 26579"/>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400">
                <a:solidFill>
                  <a:schemeClr val="tx2"/>
                </a:solidFill>
                <a:cs typeface="Times New Roman" panose="02020603050405020304" pitchFamily="18" charset="0"/>
                <a:sym typeface="黑体" panose="02010609060101010101" pitchFamily="49" charset="-122"/>
              </a:rPr>
              <a:t>我是</a:t>
            </a:r>
            <a:endParaRPr lang="en-US" altLang="zh-CN" sz="1400">
              <a:solidFill>
                <a:schemeClr val="tx2"/>
              </a:solidFill>
              <a:cs typeface="Times New Roman" panose="02020603050405020304" pitchFamily="18" charset="0"/>
              <a:sym typeface="Lucida Sans Unicode" panose="020B0602030504020204" pitchFamily="34" charset="0"/>
            </a:endParaRPr>
          </a:p>
        </p:txBody>
      </p:sp>
      <p:graphicFrame>
        <p:nvGraphicFramePr>
          <p:cNvPr id="27" name="Table 41"/>
          <p:cNvGraphicFramePr>
            <a:graphicFrameLocks noGrp="1"/>
          </p:cNvGraphicFramePr>
          <p:nvPr>
            <p:extLst>
              <p:ext uri="{D42A27DB-BD31-4B8C-83A1-F6EECF244321}">
                <p14:modId xmlns:p14="http://schemas.microsoft.com/office/powerpoint/2010/main" val="3540893337"/>
              </p:ext>
            </p:extLst>
          </p:nvPr>
        </p:nvGraphicFramePr>
        <p:xfrm>
          <a:off x="333375" y="3018870"/>
          <a:ext cx="3348038" cy="2592387"/>
        </p:xfrm>
        <a:graphic>
          <a:graphicData uri="http://schemas.openxmlformats.org/drawingml/2006/table">
            <a:tbl>
              <a:tblPr/>
              <a:tblGrid>
                <a:gridCol w="1511300">
                  <a:extLst>
                    <a:ext uri="{9D8B030D-6E8A-4147-A177-3AD203B41FA5}">
                      <a16:colId xmlns:a16="http://schemas.microsoft.com/office/drawing/2014/main" val="20000"/>
                    </a:ext>
                  </a:extLst>
                </a:gridCol>
                <a:gridCol w="1836738">
                  <a:extLst>
                    <a:ext uri="{9D8B030D-6E8A-4147-A177-3AD203B41FA5}">
                      <a16:colId xmlns:a16="http://schemas.microsoft.com/office/drawing/2014/main" val="20001"/>
                    </a:ext>
                  </a:extLst>
                </a:gridCol>
              </a:tblGrid>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:00:01</a:t>
                      </a:r>
                      <a:endPar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0"/>
                  </a:ext>
                </a:extLst>
              </a:tr>
              <a:tr h="519018">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192.168.1.101</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:00:A1</a:t>
                      </a:r>
                      <a:endPar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extLst>
                  <a:ext uri="{0D108BD9-81ED-4DB2-BD59-A6C34878D82A}">
                    <a16:rowId xmlns:a16="http://schemas.microsoft.com/office/drawing/2014/main" val="10001"/>
                  </a:ext>
                </a:extLst>
              </a:tr>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192.168.1.102</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endParaRPr kumimoji="0" lang="en-US" sz="1400" b="1" i="0" u="none" strike="noStrike" cap="none" normalizeH="0" baseline="0" dirty="0">
                        <a:ln>
                          <a:noFill/>
                        </a:ln>
                        <a:solidFill>
                          <a:srgbClr val="FF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2"/>
                  </a:ext>
                </a:extLst>
              </a:tr>
              <a:tr h="519018">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192.168.1.103</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:00:A3</a:t>
                      </a:r>
                      <a:endParaRPr kumimoji="0" lang="en-US" sz="1400" b="1" i="0" u="none" strike="noStrike" cap="none" normalizeH="0" baseline="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CDD2DE"/>
                    </a:solidFill>
                  </a:tcPr>
                </a:tc>
                <a:extLst>
                  <a:ext uri="{0D108BD9-81ED-4DB2-BD59-A6C34878D82A}">
                    <a16:rowId xmlns:a16="http://schemas.microsoft.com/office/drawing/2014/main" val="10003"/>
                  </a:ext>
                </a:extLst>
              </a:tr>
              <a:tr h="518117">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192.168.1.104</a:t>
                      </a: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tc>
                  <a:txBody>
                    <a:bodyPr/>
                    <a:lstStyle/>
                    <a:p>
                      <a:pPr marL="0" marR="0" lvl="0" indent="111125" algn="l" defTabSz="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rPr>
                        <a:t>00:00:00:00</a:t>
                      </a:r>
                      <a:r>
                        <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Wingdings" pitchFamily="2" charset="2"/>
                        </a:rPr>
                        <a:t>:00:A4</a:t>
                      </a:r>
                      <a:endParaRPr kumimoji="0" lang="en-US" sz="1400" b="1" i="0" u="none" strike="noStrike" cap="none" normalizeH="0" baseline="0" dirty="0">
                        <a:ln>
                          <a:noFill/>
                        </a:ln>
                        <a:solidFill>
                          <a:srgbClr val="000000"/>
                        </a:solidFill>
                        <a:effectLst/>
                        <a:latin typeface="Times New Roman" panose="02020603050405020304" pitchFamily="18" charset="0"/>
                        <a:ea typeface="黑体" pitchFamily="2" charset="-122"/>
                        <a:cs typeface="Times New Roman" panose="02020603050405020304" pitchFamily="18" charset="0"/>
                        <a:sym typeface="Lucida Sans Unicode" pitchFamily="34" charset="0"/>
                      </a:endParaRPr>
                    </a:p>
                  </a:txBody>
                  <a:tcPr marL="0" marR="0" marT="45711" marB="45711" anchor="ctr" horzOverflow="overflow">
                    <a:lnL w="12700" cap="flat" cmpd="sng" algn="ctr">
                      <a:solidFill>
                        <a:srgbClr val="39639D"/>
                      </a:solidFill>
                      <a:prstDash val="solid"/>
                      <a:bevel/>
                      <a:headEnd type="none" w="med" len="med"/>
                      <a:tailEnd type="none" w="med" len="med"/>
                    </a:lnL>
                    <a:lnR w="12700" cap="flat" cmpd="sng" algn="ctr">
                      <a:solidFill>
                        <a:srgbClr val="39639D"/>
                      </a:solidFill>
                      <a:prstDash val="solid"/>
                      <a:bevel/>
                      <a:headEnd type="none" w="med" len="med"/>
                      <a:tailEnd type="none" w="med" len="med"/>
                    </a:lnR>
                    <a:lnT w="12700" cap="flat" cmpd="sng" algn="ctr">
                      <a:solidFill>
                        <a:srgbClr val="39639D"/>
                      </a:solidFill>
                      <a:prstDash val="solid"/>
                      <a:bevel/>
                      <a:headEnd type="none" w="med" len="med"/>
                      <a:tailEnd type="none" w="med" len="med"/>
                    </a:lnT>
                    <a:lnB w="12700" cap="flat" cmpd="sng" algn="ctr">
                      <a:solidFill>
                        <a:srgbClr val="39639D"/>
                      </a:solidFill>
                      <a:prstDash val="solid"/>
                      <a:bevel/>
                      <a:headEnd type="none" w="med" len="med"/>
                      <a:tailEnd type="none" w="med" len="med"/>
                    </a:lnB>
                    <a:lnTlToBr>
                      <a:noFill/>
                    </a:lnTlToBr>
                    <a:lnBlToTr>
                      <a:noFill/>
                    </a:lnBlToTr>
                    <a:solidFill>
                      <a:srgbClr val="E8EAEF"/>
                    </a:solidFill>
                  </a:tcPr>
                </a:tc>
                <a:extLst>
                  <a:ext uri="{0D108BD9-81ED-4DB2-BD59-A6C34878D82A}">
                    <a16:rowId xmlns:a16="http://schemas.microsoft.com/office/drawing/2014/main" val="10004"/>
                  </a:ext>
                </a:extLst>
              </a:tr>
            </a:tbl>
          </a:graphicData>
        </a:graphic>
      </p:graphicFrame>
      <p:sp>
        <p:nvSpPr>
          <p:cNvPr id="28" name="Explosion 2 47"/>
          <p:cNvSpPr>
            <a:spLocks noChangeArrowheads="1"/>
          </p:cNvSpPr>
          <p:nvPr/>
        </p:nvSpPr>
        <p:spPr bwMode="auto">
          <a:xfrm>
            <a:off x="4651375" y="4586288"/>
            <a:ext cx="719138"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29" name="Explosion 2 49"/>
          <p:cNvSpPr>
            <a:spLocks noChangeArrowheads="1"/>
          </p:cNvSpPr>
          <p:nvPr/>
        </p:nvSpPr>
        <p:spPr bwMode="auto">
          <a:xfrm>
            <a:off x="7194550"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0" name="Explosion 2 50"/>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1" name="Explosion 2 51"/>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2" name="Explosion 2 52"/>
          <p:cNvSpPr>
            <a:spLocks noChangeArrowheads="1"/>
          </p:cNvSpPr>
          <p:nvPr/>
        </p:nvSpPr>
        <p:spPr bwMode="auto">
          <a:xfrm>
            <a:off x="7170738" y="3938588"/>
            <a:ext cx="720725" cy="431800"/>
          </a:xfrm>
          <a:prstGeom prst="irregularSeal2">
            <a:avLst/>
          </a:prstGeom>
          <a:gradFill rotWithShape="1">
            <a:gsLst>
              <a:gs pos="0">
                <a:srgbClr val="FF8F91"/>
              </a:gs>
              <a:gs pos="64999">
                <a:srgbClr val="FFCBCC"/>
              </a:gs>
              <a:gs pos="100000">
                <a:srgbClr val="FFDBDB"/>
              </a:gs>
            </a:gsLst>
            <a:lin ang="16200000" scaled="1"/>
          </a:gradFill>
          <a:ln w="9525">
            <a:solidFill>
              <a:schemeClr val="accent2"/>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3" name="Explosion 2 53"/>
          <p:cNvSpPr>
            <a:spLocks noChangeArrowheads="1"/>
          </p:cNvSpPr>
          <p:nvPr/>
        </p:nvSpPr>
        <p:spPr bwMode="auto">
          <a:xfrm>
            <a:off x="6523038" y="4657725"/>
            <a:ext cx="935037" cy="504825"/>
          </a:xfrm>
          <a:prstGeom prst="irregularSeal2">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sp>
        <p:nvSpPr>
          <p:cNvPr id="34" name="矩形 33"/>
          <p:cNvSpPr>
            <a:spLocks noChangeArrowheads="1"/>
          </p:cNvSpPr>
          <p:nvPr/>
        </p:nvSpPr>
        <p:spPr bwMode="auto">
          <a:xfrm>
            <a:off x="1682309" y="4180981"/>
            <a:ext cx="20120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11125" defTabSz="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00:00:00:00</a:t>
            </a:r>
            <a:r>
              <a:rPr lang="en-US" altLang="zh-CN" sz="1600" dirty="0">
                <a:solidFill>
                  <a:srgbClr val="C00000"/>
                </a:solidFill>
                <a:cs typeface="Times New Roman" panose="02020603050405020304" pitchFamily="18" charset="0"/>
                <a:sym typeface="Wingdings" panose="05000000000000000000" pitchFamily="2" charset="2"/>
              </a:rPr>
              <a:t>:00:A2</a:t>
            </a:r>
            <a:endParaRPr lang="en-US" altLang="zh-CN" sz="1600" dirty="0">
              <a:solidFill>
                <a:srgbClr val="C00000"/>
              </a:solidFill>
              <a:cs typeface="Times New Roman" panose="02020603050405020304" pitchFamily="18" charset="0"/>
              <a:sym typeface="Lucida Sans Unicode" panose="020B0602030504020204" pitchFamily="34" charset="0"/>
            </a:endParaRPr>
          </a:p>
        </p:txBody>
      </p:sp>
      <p:sp>
        <p:nvSpPr>
          <p:cNvPr id="35" name="文本框 36"/>
          <p:cNvSpPr txBox="1">
            <a:spLocks noChangeArrowheads="1"/>
          </p:cNvSpPr>
          <p:nvPr/>
        </p:nvSpPr>
        <p:spPr bwMode="auto">
          <a:xfrm>
            <a:off x="119336" y="2524686"/>
            <a:ext cx="39116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800" dirty="0">
                <a:solidFill>
                  <a:schemeClr val="tx2"/>
                </a:solidFill>
              </a:rPr>
              <a:t>192.168.1.101</a:t>
            </a:r>
            <a:r>
              <a:rPr lang="zh-CN" altLang="en-US" sz="1800" dirty="0">
                <a:solidFill>
                  <a:schemeClr val="tx2"/>
                </a:solidFill>
              </a:rPr>
              <a:t>主机的本地</a:t>
            </a:r>
            <a:r>
              <a:rPr lang="en-US" altLang="zh-CN" sz="1800" dirty="0">
                <a:solidFill>
                  <a:schemeClr val="tx2"/>
                </a:solidFill>
              </a:rPr>
              <a:t>ARP</a:t>
            </a:r>
            <a:r>
              <a:rPr lang="zh-CN" altLang="en-US" sz="1800" dirty="0">
                <a:solidFill>
                  <a:schemeClr val="tx2"/>
                </a:solidFill>
              </a:rPr>
              <a:t>缓存</a:t>
            </a:r>
          </a:p>
        </p:txBody>
      </p:sp>
    </p:spTree>
    <p:extLst>
      <p:ext uri="{BB962C8B-B14F-4D97-AF65-F5344CB8AC3E}">
        <p14:creationId xmlns:p14="http://schemas.microsoft.com/office/powerpoint/2010/main" val="800158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p:cBhvr>
                                        <p:cTn id="19" dur="500"/>
                                        <p:tgtEl>
                                          <p:spTgt spid="12"/>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500"/>
                                        <p:tgtEl>
                                          <p:spTgt spid="15"/>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p:cBhvr>
                                        <p:cTn id="26" dur="500"/>
                                        <p:tgtEl>
                                          <p:spTgt spid="16"/>
                                        </p:tgtEl>
                                      </p:cBhvr>
                                    </p:animEffect>
                                  </p:childTnLst>
                                </p:cTn>
                              </p:par>
                              <p:par>
                                <p:cTn id="27" presetID="22" presetClass="entr" presetSubtype="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p:cBhvr>
                                        <p:cTn id="29" dur="500"/>
                                        <p:tgtEl>
                                          <p:spTgt spid="17"/>
                                        </p:tgtEl>
                                      </p:cBhvr>
                                    </p:animEffect>
                                  </p:childTnLst>
                                </p:cTn>
                              </p:par>
                              <p:par>
                                <p:cTn id="30" presetID="22" presetClass="entr" presetSubtype="1"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p:cBhvr>
                                        <p:cTn id="32" dur="500"/>
                                        <p:tgtEl>
                                          <p:spTgt spid="1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p:cBhvr>
                                        <p:cTn id="45" dur="500"/>
                                        <p:tgtEl>
                                          <p:spTgt spid="11"/>
                                        </p:tgtEl>
                                      </p:cBhvr>
                                    </p:animEffect>
                                  </p:childTnLst>
                                </p:cTn>
                              </p:par>
                            </p:childTnLst>
                          </p:cTn>
                        </p:par>
                        <p:par>
                          <p:cTn id="46" fill="hold">
                            <p:stCondLst>
                              <p:cond delay="1500"/>
                            </p:stCondLst>
                            <p:childTnLst>
                              <p:par>
                                <p:cTn id="47" presetID="12" presetClass="entr" presetSubtype="1"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p:cBhvr>
                                        <p:cTn id="49" dur="500"/>
                                        <p:tgtEl>
                                          <p:spTgt spid="19"/>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p:cBhvr>
                                        <p:cTn id="52" dur="500"/>
                                        <p:tgtEl>
                                          <p:spTgt spid="20"/>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p:cBhvr>
                                        <p:cTn id="55" dur="500"/>
                                        <p:tgtEl>
                                          <p:spTgt spid="21"/>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p:cBhvr>
                                        <p:cTn id="58" dur="500"/>
                                        <p:tgtEl>
                                          <p:spTgt spid="22"/>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p:cBhvr>
                                        <p:cTn id="61" dur="500"/>
                                        <p:tgtEl>
                                          <p:spTgt spid="23"/>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p:cBhvr>
                                        <p:cTn id="64" dur="500"/>
                                        <p:tgtEl>
                                          <p:spTgt spid="24"/>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p:cBhvr>
                                        <p:cTn id="76" dur="2000"/>
                                        <p:tgtEl>
                                          <p:spTgt spid="25"/>
                                        </p:tgtEl>
                                      </p:cBhvr>
                                    </p:animEffect>
                                    <p:set>
                                      <p:cBhvr>
                                        <p:cTn id="77" dur="1" fill="hold">
                                          <p:stCondLst>
                                            <p:cond delay="1999"/>
                                          </p:stCondLst>
                                        </p:cTn>
                                        <p:tgtEl>
                                          <p:spTgt spid="25"/>
                                        </p:tgtEl>
                                        <p:attrNameLst>
                                          <p:attrName>style.visibility</p:attrName>
                                        </p:attrNameLst>
                                      </p:cBhvr>
                                      <p:to>
                                        <p:strVal val="hidden"/>
                                      </p:to>
                                    </p:set>
                                  </p:childTnLst>
                                </p:cTn>
                              </p:par>
                              <p:par>
                                <p:cTn id="78" presetID="10" presetClass="entr" presetSubtype="0" fill="hold" grpId="1"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p:cBhvr>
                                        <p:cTn id="80" dur="500"/>
                                        <p:tgtEl>
                                          <p:spTgt spid="28"/>
                                        </p:tgtEl>
                                      </p:cBhvr>
                                    </p:animEffect>
                                  </p:childTnLst>
                                </p:cTn>
                              </p:par>
                            </p:childTnLst>
                          </p:cTn>
                        </p:par>
                        <p:par>
                          <p:cTn id="81" fill="hold">
                            <p:stCondLst>
                              <p:cond delay="2000"/>
                            </p:stCondLst>
                            <p:childTnLst>
                              <p:par>
                                <p:cTn id="82" presetID="0" presetClass="path" presetSubtype="0" accel="50000" decel="50000" fill="hold" grpId="0" nodeType="afterEffect">
                                  <p:stCondLst>
                                    <p:cond delay="0"/>
                                  </p:stCondLst>
                                  <p:childTnLst>
                                    <p:animMotion origin="layout" path="M 2.5E-6 -1.48148E-6 L 0.27565 -0.09444 " pathEditMode="relative" rAng="0" ptsTypes="AA">
                                      <p:cBhvr>
                                        <p:cTn id="83" dur="500" fill="hold"/>
                                        <p:tgtEl>
                                          <p:spTgt spid="28"/>
                                        </p:tgtEl>
                                        <p:attrNameLst>
                                          <p:attrName>ppt_x,ppt_y</p:attrName>
                                        </p:attrNameLst>
                                      </p:cBhvr>
                                      <p:rCtr x="13776" y="-4722"/>
                                    </p:animMotion>
                                  </p:childTnLst>
                                </p:cTn>
                              </p:par>
                            </p:childTnLst>
                          </p:cTn>
                        </p:par>
                        <p:par>
                          <p:cTn id="84" fill="hold">
                            <p:stCondLst>
                              <p:cond delay="2500"/>
                            </p:stCondLst>
                            <p:childTnLst>
                              <p:par>
                                <p:cTn id="85" presetID="10" presetClass="entr" presetSubtype="0" fill="hold" grpId="1"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p:cBhvr>
                                        <p:cTn id="87" dur="500"/>
                                        <p:tgtEl>
                                          <p:spTgt spid="29"/>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p:cBhvr>
                                        <p:cTn id="90" dur="500"/>
                                        <p:tgtEl>
                                          <p:spTgt spid="3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p:cBhvr>
                                        <p:cTn id="93" dur="500"/>
                                        <p:tgtEl>
                                          <p:spTgt spid="31"/>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p:cBhvr>
                                        <p:cTn id="96" dur="500"/>
                                        <p:tgtEl>
                                          <p:spTgt spid="32"/>
                                        </p:tgtEl>
                                      </p:cBhvr>
                                    </p:animEffect>
                                  </p:childTnLst>
                                </p:cTn>
                              </p:par>
                            </p:childTnLst>
                          </p:cTn>
                        </p:par>
                        <p:par>
                          <p:cTn id="97" fill="hold">
                            <p:stCondLst>
                              <p:cond delay="3000"/>
                            </p:stCondLst>
                            <p:childTnLst>
                              <p:par>
                                <p:cTn id="98" presetID="64" presetClass="path" presetSubtype="0" accel="50000" decel="50000" fill="hold" grpId="0" nodeType="afterEffect">
                                  <p:stCondLst>
                                    <p:cond delay="0"/>
                                  </p:stCondLst>
                                  <p:childTnLst>
                                    <p:animMotion origin="layout" path="M -1.45833E-6 2.96296E-6 L -0.00781 -0.23102 " pathEditMode="relative" rAng="0" ptsTypes="AA">
                                      <p:cBhvr>
                                        <p:cTn id="99" dur="500" fill="hold"/>
                                        <p:tgtEl>
                                          <p:spTgt spid="29"/>
                                        </p:tgtEl>
                                        <p:attrNameLst>
                                          <p:attrName>ppt_x,ppt_y</p:attrName>
                                        </p:attrNameLst>
                                      </p:cBhvr>
                                      <p:rCtr x="-391" y="-11551"/>
                                    </p:animMotion>
                                  </p:childTnLst>
                                </p:cTn>
                              </p:par>
                              <p:par>
                                <p:cTn id="100" presetID="0" presetClass="path" presetSubtype="0" accel="50000" decel="50000" fill="hold" grpId="0" nodeType="withEffect">
                                  <p:stCondLst>
                                    <p:cond delay="0"/>
                                  </p:stCondLst>
                                  <p:childTnLst>
                                    <p:animMotion origin="layout" path="M 1.66667E-6 2.96296E-6 L -0.07083 0.11527 " pathEditMode="relative" rAng="0" ptsTypes="AA">
                                      <p:cBhvr>
                                        <p:cTn id="101" dur="500" fill="hold"/>
                                        <p:tgtEl>
                                          <p:spTgt spid="31"/>
                                        </p:tgtEl>
                                        <p:attrNameLst>
                                          <p:attrName>ppt_x,ppt_y</p:attrName>
                                        </p:attrNameLst>
                                      </p:cBhvr>
                                      <p:rCtr x="-3542" y="5764"/>
                                    </p:animMotion>
                                  </p:childTnLst>
                                </p:cTn>
                              </p:par>
                              <p:par>
                                <p:cTn id="102" presetID="0" presetClass="path" presetSubtype="0" accel="50000" decel="50000" fill="hold" grpId="0" nodeType="withEffect">
                                  <p:stCondLst>
                                    <p:cond delay="0"/>
                                  </p:stCondLst>
                                  <p:childTnLst>
                                    <p:animMotion origin="layout" path="M 1.66667E-6 0.00023 L 0.15742 0.11551 " pathEditMode="relative" rAng="0" ptsTypes="AA">
                                      <p:cBhvr>
                                        <p:cTn id="103" dur="500" fill="hold"/>
                                        <p:tgtEl>
                                          <p:spTgt spid="30"/>
                                        </p:tgtEl>
                                        <p:attrNameLst>
                                          <p:attrName>ppt_x,ppt_y</p:attrName>
                                        </p:attrNameLst>
                                      </p:cBhvr>
                                      <p:rCtr x="7865" y="5764"/>
                                    </p:animMotion>
                                  </p:childTnLst>
                                </p:cTn>
                              </p:par>
                              <p:par>
                                <p:cTn id="104" presetID="0" presetClass="path" presetSubtype="0" accel="50000" decel="50000" fill="hold" grpId="0" nodeType="withEffect">
                                  <p:stCondLst>
                                    <p:cond delay="0"/>
                                  </p:stCondLst>
                                  <p:childTnLst>
                                    <p:animMotion origin="layout" path="M 1.66667E-6 0.00023 L 0.36211 0.08402 " pathEditMode="relative" rAng="0" ptsTypes="AA">
                                      <p:cBhvr>
                                        <p:cTn id="105" dur="500" fill="hold"/>
                                        <p:tgtEl>
                                          <p:spTgt spid="32"/>
                                        </p:tgtEl>
                                        <p:attrNameLst>
                                          <p:attrName>ppt_x,ppt_y</p:attrName>
                                        </p:attrNameLst>
                                      </p:cBhvr>
                                      <p:rCtr x="18099" y="4190"/>
                                    </p:animMotion>
                                  </p:childTnLst>
                                </p:cTn>
                              </p:par>
                            </p:childTnLst>
                          </p:cTn>
                        </p:par>
                        <p:par>
                          <p:cTn id="106" fill="hold">
                            <p:stCondLst>
                              <p:cond delay="3500"/>
                            </p:stCondLst>
                            <p:childTnLst>
                              <p:par>
                                <p:cTn id="107" presetID="22" presetClass="entr" presetSubtype="8"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p:cBhvr>
                                        <p:cTn id="109" dur="500"/>
                                        <p:tgtEl>
                                          <p:spTgt spid="26"/>
                                        </p:tgtEl>
                                      </p:cBhvr>
                                    </p:animEffect>
                                  </p:childTnLst>
                                </p:cTn>
                              </p:par>
                            </p:childTnLst>
                          </p:cTn>
                        </p:par>
                        <p:par>
                          <p:cTn id="110" fill="hold">
                            <p:stCondLst>
                              <p:cond delay="4000"/>
                            </p:stCondLst>
                            <p:childTnLst>
                              <p:par>
                                <p:cTn id="111" presetID="10" presetClass="exit" presetSubtype="0" fill="hold" grpId="1" nodeType="afterEffect">
                                  <p:stCondLst>
                                    <p:cond delay="0"/>
                                  </p:stCondLst>
                                  <p:childTnLst>
                                    <p:animEffect>
                                      <p:cBhvr>
                                        <p:cTn id="112" dur="500"/>
                                        <p:tgtEl>
                                          <p:spTgt spid="26"/>
                                        </p:tgtEl>
                                      </p:cBhvr>
                                    </p:animEffect>
                                    <p:set>
                                      <p:cBhvr>
                                        <p:cTn id="113" dur="1" fill="hold">
                                          <p:stCondLst>
                                            <p:cond delay="499"/>
                                          </p:stCondLst>
                                        </p:cTn>
                                        <p:tgtEl>
                                          <p:spTgt spid="26"/>
                                        </p:tgtEl>
                                        <p:attrNameLst>
                                          <p:attrName>style.visibility</p:attrName>
                                        </p:attrNameLst>
                                      </p:cBhvr>
                                      <p:to>
                                        <p:strVal val="hidden"/>
                                      </p:to>
                                    </p:set>
                                  </p:childTnLst>
                                </p:cTn>
                              </p:par>
                            </p:childTnLst>
                          </p:cTn>
                        </p:par>
                        <p:par>
                          <p:cTn id="114" fill="hold">
                            <p:stCondLst>
                              <p:cond delay="4500"/>
                            </p:stCondLst>
                            <p:childTnLst>
                              <p:par>
                                <p:cTn id="115" presetID="10" presetClass="entr" presetSubtype="0" fill="hold" grpId="0" nodeType="afterEffect">
                                  <p:stCondLst>
                                    <p:cond delay="0"/>
                                  </p:stCondLst>
                                  <p:childTnLst>
                                    <p:set>
                                      <p:cBhvr>
                                        <p:cTn id="116" dur="1" fill="hold">
                                          <p:stCondLst>
                                            <p:cond delay="0"/>
                                          </p:stCondLst>
                                        </p:cTn>
                                        <p:tgtEl>
                                          <p:spTgt spid="33"/>
                                        </p:tgtEl>
                                        <p:attrNameLst>
                                          <p:attrName>style.visibility</p:attrName>
                                        </p:attrNameLst>
                                      </p:cBhvr>
                                      <p:to>
                                        <p:strVal val="visible"/>
                                      </p:to>
                                    </p:set>
                                    <p:animEffect>
                                      <p:cBhvr>
                                        <p:cTn id="117" dur="500"/>
                                        <p:tgtEl>
                                          <p:spTgt spid="33"/>
                                        </p:tgtEl>
                                      </p:cBhvr>
                                    </p:animEffect>
                                  </p:childTnLst>
                                </p:cTn>
                              </p:par>
                              <p:par>
                                <p:cTn id="118" presetID="10" presetClass="exit" presetSubtype="0" fill="hold" grpId="2" nodeType="withEffect">
                                  <p:stCondLst>
                                    <p:cond delay="0"/>
                                  </p:stCondLst>
                                  <p:childTnLst>
                                    <p:animEffect>
                                      <p:cBhvr>
                                        <p:cTn id="119" dur="500"/>
                                        <p:tgtEl>
                                          <p:spTgt spid="29"/>
                                        </p:tgtEl>
                                      </p:cBhvr>
                                    </p:animEffect>
                                    <p:set>
                                      <p:cBhvr>
                                        <p:cTn id="120" dur="1" fill="hold">
                                          <p:stCondLst>
                                            <p:cond delay="499"/>
                                          </p:stCondLst>
                                        </p:cTn>
                                        <p:tgtEl>
                                          <p:spTgt spid="29"/>
                                        </p:tgtEl>
                                        <p:attrNameLst>
                                          <p:attrName>style.visibility</p:attrName>
                                        </p:attrNameLst>
                                      </p:cBhvr>
                                      <p:to>
                                        <p:strVal val="hidden"/>
                                      </p:to>
                                    </p:set>
                                  </p:childTnLst>
                                </p:cTn>
                              </p:par>
                              <p:par>
                                <p:cTn id="121" presetID="10" presetClass="exit" presetSubtype="0" fill="hold" grpId="2" nodeType="withEffect">
                                  <p:stCondLst>
                                    <p:cond delay="0"/>
                                  </p:stCondLst>
                                  <p:childTnLst>
                                    <p:animEffect>
                                      <p:cBhvr>
                                        <p:cTn id="122" dur="500"/>
                                        <p:tgtEl>
                                          <p:spTgt spid="30"/>
                                        </p:tgtEl>
                                      </p:cBhvr>
                                    </p:animEffect>
                                    <p:set>
                                      <p:cBhvr>
                                        <p:cTn id="123" dur="1" fill="hold">
                                          <p:stCondLst>
                                            <p:cond delay="499"/>
                                          </p:stCondLst>
                                        </p:cTn>
                                        <p:tgtEl>
                                          <p:spTgt spid="30"/>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p:cBhvr>
                                        <p:cTn id="125" dur="500"/>
                                        <p:tgtEl>
                                          <p:spTgt spid="31"/>
                                        </p:tgtEl>
                                      </p:cBhvr>
                                    </p:animEffect>
                                    <p:set>
                                      <p:cBhvr>
                                        <p:cTn id="126" dur="1" fill="hold">
                                          <p:stCondLst>
                                            <p:cond delay="499"/>
                                          </p:stCondLst>
                                        </p:cTn>
                                        <p:tgtEl>
                                          <p:spTgt spid="31"/>
                                        </p:tgtEl>
                                        <p:attrNameLst>
                                          <p:attrName>style.visibility</p:attrName>
                                        </p:attrNameLst>
                                      </p:cBhvr>
                                      <p:to>
                                        <p:strVal val="hidden"/>
                                      </p:to>
                                    </p:set>
                                  </p:childTnLst>
                                </p:cTn>
                              </p:par>
                              <p:par>
                                <p:cTn id="127" presetID="10" presetClass="exit" presetSubtype="0" fill="hold" grpId="2" nodeType="withEffect">
                                  <p:stCondLst>
                                    <p:cond delay="0"/>
                                  </p:stCondLst>
                                  <p:childTnLst>
                                    <p:animEffect>
                                      <p:cBhvr>
                                        <p:cTn id="128" dur="500"/>
                                        <p:tgtEl>
                                          <p:spTgt spid="32"/>
                                        </p:tgtEl>
                                      </p:cBhvr>
                                    </p:animEffect>
                                    <p:set>
                                      <p:cBhvr>
                                        <p:cTn id="129" dur="1" fill="hold">
                                          <p:stCondLst>
                                            <p:cond delay="499"/>
                                          </p:stCondLst>
                                        </p:cTn>
                                        <p:tgtEl>
                                          <p:spTgt spid="32"/>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par>
                          <p:cTn id="133" fill="hold">
                            <p:stCondLst>
                              <p:cond delay="5000"/>
                            </p:stCondLst>
                            <p:childTnLst>
                              <p:par>
                                <p:cTn id="134" presetID="0" presetClass="path" presetSubtype="0" accel="50000" decel="50000" fill="hold" grpId="1" nodeType="afterEffect">
                                  <p:stCondLst>
                                    <p:cond delay="0"/>
                                  </p:stCondLst>
                                  <p:childTnLst>
                                    <p:animMotion origin="layout" path="M 2.70833E-6 -2.22222E-6 C 0.0095 -0.00648 0.01927 -0.01273 0.03073 -0.03078 C 0.04218 -0.04884 0.10937 -0.10972 0.06927 -0.10787 C 0.02916 -0.10602 -0.1668 -0.03241 -0.21029 -0.01898 " pathEditMode="relative" rAng="0" ptsTypes="AAAA">
                                      <p:cBhvr>
                                        <p:cTn id="135" dur="500" fill="hold"/>
                                        <p:tgtEl>
                                          <p:spTgt spid="33"/>
                                        </p:tgtEl>
                                        <p:attrNameLst>
                                          <p:attrName>ppt_x,ppt_y</p:attrName>
                                        </p:attrNameLst>
                                      </p:cBhvr>
                                      <p:rCtr x="-6419" y="-5417"/>
                                    </p:animMotion>
                                  </p:childTnLst>
                                </p:cTn>
                              </p:par>
                            </p:childTnLst>
                          </p:cTn>
                        </p:par>
                        <p:par>
                          <p:cTn id="136" fill="hold">
                            <p:stCondLst>
                              <p:cond delay="5500"/>
                            </p:stCondLst>
                            <p:childTnLst>
                              <p:par>
                                <p:cTn id="137" presetID="10" presetClass="exit" presetSubtype="0" fill="hold" grpId="2" nodeType="afterEffect">
                                  <p:stCondLst>
                                    <p:cond delay="0"/>
                                  </p:stCondLst>
                                  <p:childTnLst>
                                    <p:animEffect>
                                      <p:cBhvr>
                                        <p:cTn id="138" dur="500"/>
                                        <p:tgtEl>
                                          <p:spTgt spid="33"/>
                                        </p:tgtEl>
                                      </p:cBhvr>
                                    </p:animEffect>
                                    <p:set>
                                      <p:cBhvr>
                                        <p:cTn id="139" dur="1" fill="hold">
                                          <p:stCondLst>
                                            <p:cond delay="499"/>
                                          </p:stCondLst>
                                        </p:cTn>
                                        <p:tgtEl>
                                          <p:spTgt spid="33"/>
                                        </p:tgtEl>
                                        <p:attrNameLst>
                                          <p:attrName>style.visibility</p:attrName>
                                        </p:attrNameLst>
                                      </p:cBhvr>
                                      <p:to>
                                        <p:strVal val="hidden"/>
                                      </p:to>
                                    </p:set>
                                  </p:childTnLst>
                                </p:cTn>
                              </p:par>
                            </p:childTnLst>
                          </p:cTn>
                        </p:par>
                        <p:par>
                          <p:cTn id="140" fill="hold">
                            <p:stCondLst>
                              <p:cond delay="6000"/>
                            </p:stCondLst>
                            <p:childTnLst>
                              <p:par>
                                <p:cTn id="141" presetID="1" presetClass="entr" presetSubtype="0" fill="hold" grpId="0" nodeType="afterEffect">
                                  <p:stCondLst>
                                    <p:cond delay="0"/>
                                  </p:stCondLst>
                                  <p:childTnLst>
                                    <p:set>
                                      <p:cBhvr>
                                        <p:cTn id="1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utoUpdateAnimBg="0"/>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25" grpId="0" bldLvl="0" animBg="1" autoUpdateAnimBg="0"/>
      <p:bldP spid="25" grpId="1" bldLvl="0" animBg="1" autoUpdateAnimBg="0"/>
      <p:bldP spid="26" grpId="0" bldLvl="0" animBg="1" autoUpdateAnimBg="0"/>
      <p:bldP spid="26" grpId="1" bldLvl="0" animBg="1" autoUpdateAnimBg="0"/>
      <p:bldP spid="28" grpId="0" bldLvl="0" animBg="1" autoUpdateAnimBg="0"/>
      <p:bldP spid="28" grpId="1" bldLvl="0" animBg="1" autoUpdateAnimBg="0"/>
      <p:bldP spid="28" grpId="2" bldLvl="0" animBg="1" autoUpdateAnimBg="0"/>
      <p:bldP spid="29" grpId="0" bldLvl="0" animBg="1" autoUpdateAnimBg="0"/>
      <p:bldP spid="29" grpId="1" bldLvl="0" animBg="1" autoUpdateAnimBg="0"/>
      <p:bldP spid="29" grpId="2" bldLvl="0" animBg="1" autoUpdateAnimBg="0"/>
      <p:bldP spid="30" grpId="0" bldLvl="0" animBg="1" autoUpdateAnimBg="0"/>
      <p:bldP spid="30" grpId="1" bldLvl="0" animBg="1" autoUpdateAnimBg="0"/>
      <p:bldP spid="30" grpId="2" bldLvl="0" animBg="1" autoUpdateAnimBg="0"/>
      <p:bldP spid="31" grpId="0" bldLvl="0" animBg="1" autoUpdateAnimBg="0"/>
      <p:bldP spid="31" grpId="1" bldLvl="0" animBg="1" autoUpdateAnimBg="0"/>
      <p:bldP spid="31" grpId="2" bldLvl="0" animBg="1" autoUpdateAnimBg="0"/>
      <p:bldP spid="32" grpId="0" bldLvl="0" animBg="1" autoUpdateAnimBg="0"/>
      <p:bldP spid="32" grpId="1" bldLvl="0" animBg="1" autoUpdateAnimBg="0"/>
      <p:bldP spid="32" grpId="2" bldLvl="0" animBg="1" autoUpdateAnimBg="0"/>
      <p:bldP spid="33" grpId="0" bldLvl="0" animBg="1" autoUpdateAnimBg="0"/>
      <p:bldP spid="33" grpId="1" bldLvl="0" animBg="1" autoUpdateAnimBg="0"/>
      <p:bldP spid="33" grpId="2" bldLvl="0" animBg="1" autoUpdateAnimBg="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内容安排</a:t>
            </a:r>
          </a:p>
        </p:txBody>
      </p:sp>
      <p:graphicFrame>
        <p:nvGraphicFramePr>
          <p:cNvPr id="4" name="图示 3"/>
          <p:cNvGraphicFramePr/>
          <p:nvPr>
            <p:extLst>
              <p:ext uri="{D42A27DB-BD31-4B8C-83A1-F6EECF244321}">
                <p14:modId xmlns:p14="http://schemas.microsoft.com/office/powerpoint/2010/main" val="4149446443"/>
              </p:ext>
            </p:extLst>
          </p:nvPr>
        </p:nvGraphicFramePr>
        <p:xfrm>
          <a:off x="2032000" y="1196752"/>
          <a:ext cx="8128000" cy="4941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022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a:bodyPr>
          <a:lstStyle/>
          <a:p>
            <a:pPr lvl="1"/>
            <a:r>
              <a:rPr lang="en-US" altLang="zh-CN" dirty="0"/>
              <a:t> ARP</a:t>
            </a:r>
            <a:r>
              <a:rPr lang="zh-CN" altLang="en-US" dirty="0"/>
              <a:t>协议的特殊设计（改进效率）</a:t>
            </a:r>
            <a:endParaRPr lang="en-US" altLang="zh-CN" dirty="0"/>
          </a:p>
          <a:p>
            <a:pPr lvl="2"/>
            <a:r>
              <a:rPr lang="zh-CN" altLang="en-US" dirty="0"/>
              <a:t> 响应</a:t>
            </a:r>
            <a:r>
              <a:rPr lang="en-US" altLang="zh-CN" dirty="0"/>
              <a:t>ARP</a:t>
            </a:r>
            <a:r>
              <a:rPr lang="zh-CN" altLang="en-US" dirty="0"/>
              <a:t>请求的主机将请求者的</a:t>
            </a:r>
            <a:r>
              <a:rPr lang="en-US" altLang="zh-CN" dirty="0"/>
              <a:t>IP</a:t>
            </a:r>
            <a:r>
              <a:rPr lang="zh-CN" altLang="en-US" dirty="0"/>
              <a:t>－</a:t>
            </a:r>
            <a:r>
              <a:rPr lang="en-US" altLang="zh-CN" dirty="0"/>
              <a:t>MAC</a:t>
            </a:r>
            <a:r>
              <a:rPr lang="zh-CN" altLang="en-US" dirty="0"/>
              <a:t>映射缓存。</a:t>
            </a:r>
          </a:p>
          <a:p>
            <a:pPr lvl="2"/>
            <a:r>
              <a:rPr lang="zh-CN" altLang="en-US" dirty="0"/>
              <a:t> 主动的</a:t>
            </a:r>
            <a:r>
              <a:rPr lang="en-US" altLang="zh-CN" dirty="0"/>
              <a:t>ARP</a:t>
            </a:r>
            <a:r>
              <a:rPr lang="zh-CN" altLang="en-US" dirty="0"/>
              <a:t>应答会被视为有效信息接受</a:t>
            </a:r>
            <a:endParaRPr lang="en-US" altLang="zh-CN" dirty="0"/>
          </a:p>
          <a:p>
            <a:pPr lvl="1"/>
            <a:r>
              <a:rPr lang="en-US" altLang="zh-CN" dirty="0"/>
              <a:t> ARP</a:t>
            </a:r>
            <a:r>
              <a:rPr lang="zh-CN" altLang="en-US" dirty="0"/>
              <a:t>协议的缺陷</a:t>
            </a:r>
            <a:endParaRPr lang="en-US" altLang="zh-CN" dirty="0"/>
          </a:p>
          <a:p>
            <a:pPr lvl="2"/>
            <a:r>
              <a:rPr lang="zh-CN" altLang="en-US" dirty="0"/>
              <a:t> </a:t>
            </a:r>
            <a:r>
              <a:rPr lang="en-US" altLang="zh-CN" dirty="0"/>
              <a:t>ARP</a:t>
            </a:r>
            <a:r>
              <a:rPr lang="zh-CN" altLang="en-US" dirty="0"/>
              <a:t>协议设计之初没有考虑</a:t>
            </a:r>
            <a:r>
              <a:rPr lang="zh-CN" altLang="en-US" dirty="0">
                <a:solidFill>
                  <a:srgbClr val="C00000"/>
                </a:solidFill>
              </a:rPr>
              <a:t>认证问题</a:t>
            </a:r>
            <a:r>
              <a:rPr lang="zh-CN" altLang="en-US" dirty="0"/>
              <a:t>，所以任何计算机都可以发送</a:t>
            </a:r>
            <a:r>
              <a:rPr lang="zh-CN" altLang="en-US" dirty="0">
                <a:highlight>
                  <a:srgbClr val="FFFF00"/>
                </a:highlight>
              </a:rPr>
              <a:t>虚假的</a:t>
            </a:r>
            <a:r>
              <a:rPr lang="en-US" altLang="zh-CN" dirty="0">
                <a:highlight>
                  <a:srgbClr val="FFFF00"/>
                </a:highlight>
              </a:rPr>
              <a:t>ARP</a:t>
            </a:r>
            <a:r>
              <a:rPr lang="zh-CN" altLang="en-US" dirty="0">
                <a:highlight>
                  <a:srgbClr val="FFFF00"/>
                </a:highlight>
              </a:rPr>
              <a:t>数据包</a:t>
            </a:r>
            <a:r>
              <a:rPr lang="zh-CN" altLang="en-US" dirty="0"/>
              <a:t>。</a:t>
            </a:r>
          </a:p>
          <a:p>
            <a:pPr lvl="2"/>
            <a:r>
              <a:rPr lang="en-US" altLang="zh-CN" dirty="0"/>
              <a:t>ARP</a:t>
            </a:r>
            <a:r>
              <a:rPr lang="zh-CN" altLang="en-US" dirty="0"/>
              <a:t>协议的</a:t>
            </a:r>
            <a:r>
              <a:rPr lang="zh-CN" altLang="en-US" dirty="0">
                <a:solidFill>
                  <a:srgbClr val="C00000"/>
                </a:solidFill>
              </a:rPr>
              <a:t>无状态性</a:t>
            </a:r>
            <a:r>
              <a:rPr lang="zh-CN" altLang="en-US" dirty="0"/>
              <a:t>。响应数据包和请求数据包之间没有什么关系，如果主机收到一个</a:t>
            </a:r>
            <a:r>
              <a:rPr lang="en-US" altLang="zh-CN" dirty="0"/>
              <a:t>ARP</a:t>
            </a:r>
            <a:r>
              <a:rPr lang="zh-CN" altLang="en-US" dirty="0"/>
              <a:t>响应却无法知道是否真的发送过对应的</a:t>
            </a:r>
            <a:r>
              <a:rPr lang="en-US" altLang="zh-CN" dirty="0"/>
              <a:t>ARP</a:t>
            </a:r>
            <a:r>
              <a:rPr lang="zh-CN" altLang="en-US" dirty="0"/>
              <a:t>请求。</a:t>
            </a:r>
          </a:p>
          <a:p>
            <a:pPr lvl="2"/>
            <a:r>
              <a:rPr lang="en-US" altLang="zh-CN" dirty="0"/>
              <a:t>ARP</a:t>
            </a:r>
            <a:r>
              <a:rPr lang="zh-CN" altLang="en-US" dirty="0">
                <a:solidFill>
                  <a:srgbClr val="C00000"/>
                </a:solidFill>
              </a:rPr>
              <a:t>缓存需要定时更新</a:t>
            </a:r>
            <a:r>
              <a:rPr lang="zh-CN" altLang="en-US" dirty="0"/>
              <a:t>，给攻击者以可乘之机。</a:t>
            </a:r>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spTree>
    <p:extLst>
      <p:ext uri="{BB962C8B-B14F-4D97-AF65-F5344CB8AC3E}">
        <p14:creationId xmlns:p14="http://schemas.microsoft.com/office/powerpoint/2010/main" val="21852341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欺骗攻击过程</a:t>
            </a:r>
          </a:p>
        </p:txBody>
      </p:sp>
      <p:sp>
        <p:nvSpPr>
          <p:cNvPr id="4" name="Freeform 8"/>
          <p:cNvSpPr>
            <a:spLocks/>
          </p:cNvSpPr>
          <p:nvPr/>
        </p:nvSpPr>
        <p:spPr bwMode="auto">
          <a:xfrm>
            <a:off x="4849813" y="3513138"/>
            <a:ext cx="4019550" cy="369887"/>
          </a:xfrm>
          <a:custGeom>
            <a:avLst/>
            <a:gdLst>
              <a:gd name="T0" fmla="*/ 0 w 2532"/>
              <a:gd name="T1" fmla="*/ 0 h 444"/>
              <a:gd name="T2" fmla="*/ 2147483646 w 2532"/>
              <a:gd name="T3" fmla="*/ 0 h 444"/>
              <a:gd name="T4" fmla="*/ 2147483646 w 2532"/>
              <a:gd name="T5" fmla="*/ 2147483646 h 444"/>
              <a:gd name="T6" fmla="*/ 2147483646 w 2532"/>
              <a:gd name="T7" fmla="*/ 2147483646 h 444"/>
              <a:gd name="T8" fmla="*/ 2147483646 w 2532"/>
              <a:gd name="T9" fmla="*/ 2147483646 h 444"/>
              <a:gd name="T10" fmla="*/ 2147483646 w 2532"/>
              <a:gd name="T11" fmla="*/ 2147483646 h 4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444">
                <a:moveTo>
                  <a:pt x="0" y="0"/>
                </a:moveTo>
                <a:lnTo>
                  <a:pt x="422" y="0"/>
                </a:lnTo>
                <a:lnTo>
                  <a:pt x="422" y="440"/>
                </a:lnTo>
                <a:lnTo>
                  <a:pt x="2130" y="444"/>
                </a:lnTo>
                <a:lnTo>
                  <a:pt x="2130" y="24"/>
                </a:lnTo>
                <a:lnTo>
                  <a:pt x="2532" y="30"/>
                </a:lnTo>
              </a:path>
            </a:pathLst>
          </a:custGeom>
          <a:noFill/>
          <a:ln w="38100" cap="flat" cmpd="sng">
            <a:solidFill>
              <a:schemeClr val="accent2"/>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Rectangle 9"/>
          <p:cNvSpPr>
            <a:spLocks noChangeArrowheads="1"/>
          </p:cNvSpPr>
          <p:nvPr/>
        </p:nvSpPr>
        <p:spPr bwMode="auto">
          <a:xfrm>
            <a:off x="4121150" y="3571875"/>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0260.8c01.2222</a:t>
            </a:r>
          </a:p>
        </p:txBody>
      </p:sp>
      <p:sp>
        <p:nvSpPr>
          <p:cNvPr id="6" name="Rectangle 11"/>
          <p:cNvSpPr>
            <a:spLocks noChangeArrowheads="1"/>
          </p:cNvSpPr>
          <p:nvPr/>
        </p:nvSpPr>
        <p:spPr bwMode="auto">
          <a:xfrm>
            <a:off x="8653463" y="3571875"/>
            <a:ext cx="11985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0260.8c01.3333</a:t>
            </a:r>
          </a:p>
        </p:txBody>
      </p:sp>
      <p:pic>
        <p:nvPicPr>
          <p:cNvPr id="7"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4388" y="3016250"/>
            <a:ext cx="48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7588" y="3016250"/>
            <a:ext cx="4889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3"/>
          <p:cNvSpPr>
            <a:spLocks noChangeArrowheads="1"/>
          </p:cNvSpPr>
          <p:nvPr/>
        </p:nvSpPr>
        <p:spPr bwMode="auto">
          <a:xfrm>
            <a:off x="4724400" y="3058726"/>
            <a:ext cx="2936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chemeClr val="tx2"/>
                </a:solidFill>
              </a:rPr>
              <a:t>A</a:t>
            </a:r>
          </a:p>
        </p:txBody>
      </p:sp>
      <p:sp>
        <p:nvSpPr>
          <p:cNvPr id="10" name="Rectangle 24"/>
          <p:cNvSpPr>
            <a:spLocks noChangeArrowheads="1"/>
          </p:cNvSpPr>
          <p:nvPr/>
        </p:nvSpPr>
        <p:spPr bwMode="auto">
          <a:xfrm>
            <a:off x="8745538" y="3058726"/>
            <a:ext cx="2808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200">
                <a:solidFill>
                  <a:schemeClr val="tx2"/>
                </a:solidFill>
              </a:rPr>
              <a:t>B</a:t>
            </a:r>
          </a:p>
        </p:txBody>
      </p:sp>
      <p:pic>
        <p:nvPicPr>
          <p:cNvPr id="1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8" y="4667250"/>
            <a:ext cx="12954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6"/>
          <p:cNvSpPr>
            <a:spLocks noChangeShapeType="1"/>
          </p:cNvSpPr>
          <p:nvPr/>
        </p:nvSpPr>
        <p:spPr bwMode="auto">
          <a:xfrm>
            <a:off x="6900863" y="4017963"/>
            <a:ext cx="0" cy="649287"/>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27"/>
          <p:cNvSpPr>
            <a:spLocks noChangeArrowheads="1"/>
          </p:cNvSpPr>
          <p:nvPr/>
        </p:nvSpPr>
        <p:spPr bwMode="auto">
          <a:xfrm>
            <a:off x="6540500" y="5314950"/>
            <a:ext cx="1295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2100"/>
              </a:lnSpc>
              <a:spcBef>
                <a:spcPct val="0"/>
              </a:spcBef>
              <a:buFontTx/>
              <a:buNone/>
            </a:pPr>
            <a:r>
              <a:rPr lang="zh-CN" altLang="en-US" sz="1800">
                <a:solidFill>
                  <a:schemeClr val="tx2"/>
                </a:solidFill>
              </a:rPr>
              <a:t>网关</a:t>
            </a:r>
          </a:p>
        </p:txBody>
      </p:sp>
      <p:sp>
        <p:nvSpPr>
          <p:cNvPr id="14" name="Rectangle 31"/>
          <p:cNvSpPr>
            <a:spLocks noChangeArrowheads="1"/>
          </p:cNvSpPr>
          <p:nvPr/>
        </p:nvSpPr>
        <p:spPr bwMode="auto">
          <a:xfrm>
            <a:off x="6035675" y="5675313"/>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ts val="1600"/>
              </a:lnSpc>
              <a:spcBef>
                <a:spcPct val="0"/>
              </a:spcBef>
              <a:buFontTx/>
              <a:buNone/>
            </a:pPr>
            <a:r>
              <a:rPr lang="en-US" altLang="zh-CN" sz="1400">
                <a:solidFill>
                  <a:schemeClr val="tx2"/>
                </a:solidFill>
              </a:rPr>
              <a:t>0260.8c01.1111</a:t>
            </a:r>
          </a:p>
        </p:txBody>
      </p:sp>
      <p:sp>
        <p:nvSpPr>
          <p:cNvPr id="15" name="Rectangle 32"/>
          <p:cNvSpPr>
            <a:spLocks noChangeArrowheads="1"/>
          </p:cNvSpPr>
          <p:nvPr/>
        </p:nvSpPr>
        <p:spPr bwMode="auto">
          <a:xfrm>
            <a:off x="4092575" y="3802063"/>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a:solidFill>
                  <a:schemeClr val="tx2"/>
                </a:solidFill>
              </a:rPr>
              <a:t>10.0.0.2</a:t>
            </a:r>
          </a:p>
        </p:txBody>
      </p:sp>
      <p:sp>
        <p:nvSpPr>
          <p:cNvPr id="16" name="Rectangle 33"/>
          <p:cNvSpPr>
            <a:spLocks noChangeArrowheads="1"/>
          </p:cNvSpPr>
          <p:nvPr/>
        </p:nvSpPr>
        <p:spPr bwMode="auto">
          <a:xfrm>
            <a:off x="6035675" y="5962650"/>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b="1">
                <a:solidFill>
                  <a:schemeClr val="tx2"/>
                </a:solidFill>
              </a:rPr>
              <a:t>10.0.0.1</a:t>
            </a:r>
          </a:p>
        </p:txBody>
      </p:sp>
      <p:sp>
        <p:nvSpPr>
          <p:cNvPr id="17" name="Rectangle 34"/>
          <p:cNvSpPr>
            <a:spLocks noChangeArrowheads="1"/>
          </p:cNvSpPr>
          <p:nvPr/>
        </p:nvSpPr>
        <p:spPr bwMode="auto">
          <a:xfrm>
            <a:off x="8628063" y="3875088"/>
            <a:ext cx="1403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ctr">
              <a:lnSpc>
                <a:spcPts val="1600"/>
              </a:lnSpc>
              <a:spcBef>
                <a:spcPct val="0"/>
              </a:spcBef>
              <a:buFontTx/>
              <a:buNone/>
            </a:pPr>
            <a:r>
              <a:rPr lang="en-US" altLang="zh-CN" sz="1400">
                <a:solidFill>
                  <a:schemeClr val="tx2"/>
                </a:solidFill>
              </a:rPr>
              <a:t>10.0.0.3</a:t>
            </a:r>
          </a:p>
        </p:txBody>
      </p:sp>
      <p:sp>
        <p:nvSpPr>
          <p:cNvPr id="18" name="Line 35"/>
          <p:cNvSpPr>
            <a:spLocks noChangeShapeType="1"/>
          </p:cNvSpPr>
          <p:nvPr/>
        </p:nvSpPr>
        <p:spPr bwMode="auto">
          <a:xfrm>
            <a:off x="5243513" y="3154363"/>
            <a:ext cx="3384550" cy="0"/>
          </a:xfrm>
          <a:prstGeom prst="line">
            <a:avLst/>
          </a:prstGeom>
          <a:noFill/>
          <a:ln w="25400">
            <a:solidFill>
              <a:srgbClr val="FF0000"/>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36"/>
          <p:cNvSpPr>
            <a:spLocks noChangeArrowheads="1"/>
          </p:cNvSpPr>
          <p:nvPr/>
        </p:nvSpPr>
        <p:spPr bwMode="auto">
          <a:xfrm>
            <a:off x="4121150" y="2247106"/>
            <a:ext cx="6192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FontTx/>
              <a:buNone/>
            </a:pPr>
            <a:r>
              <a:rPr lang="zh-CN" altLang="en-US" sz="2000" dirty="0">
                <a:solidFill>
                  <a:schemeClr val="tx2"/>
                </a:solidFill>
              </a:rPr>
              <a:t>攻击者在局域网段发送虚假的</a:t>
            </a:r>
            <a:r>
              <a:rPr lang="en-US" altLang="zh-CN" sz="2000" dirty="0">
                <a:solidFill>
                  <a:schemeClr val="tx2"/>
                </a:solidFill>
              </a:rPr>
              <a:t>IP/MAC</a:t>
            </a:r>
            <a:r>
              <a:rPr lang="zh-CN" altLang="en-US" sz="2000" dirty="0">
                <a:solidFill>
                  <a:schemeClr val="tx2"/>
                </a:solidFill>
              </a:rPr>
              <a:t>对应信息，篡改网关</a:t>
            </a:r>
            <a:r>
              <a:rPr lang="en-US" altLang="zh-CN" sz="2000" dirty="0">
                <a:solidFill>
                  <a:schemeClr val="tx2"/>
                </a:solidFill>
              </a:rPr>
              <a:t>MAC</a:t>
            </a:r>
            <a:r>
              <a:rPr lang="zh-CN" altLang="en-US" sz="2000" dirty="0">
                <a:solidFill>
                  <a:schemeClr val="tx2"/>
                </a:solidFill>
              </a:rPr>
              <a:t>地址，使自己成为假网关</a:t>
            </a:r>
          </a:p>
        </p:txBody>
      </p:sp>
      <p:sp>
        <p:nvSpPr>
          <p:cNvPr id="20" name="Line 39"/>
          <p:cNvSpPr>
            <a:spLocks noChangeShapeType="1"/>
          </p:cNvSpPr>
          <p:nvPr/>
        </p:nvSpPr>
        <p:spPr bwMode="auto">
          <a:xfrm flipH="1">
            <a:off x="7620000" y="3586163"/>
            <a:ext cx="1152525" cy="1152525"/>
          </a:xfrm>
          <a:prstGeom prst="line">
            <a:avLst/>
          </a:prstGeom>
          <a:noFill/>
          <a:ln w="25400">
            <a:solidFill>
              <a:srgbClr val="0000FF"/>
            </a:solidFill>
            <a:prstDash val="sysDot"/>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Line 42"/>
          <p:cNvSpPr>
            <a:spLocks noChangeShapeType="1"/>
          </p:cNvSpPr>
          <p:nvPr/>
        </p:nvSpPr>
        <p:spPr bwMode="auto">
          <a:xfrm flipH="1">
            <a:off x="5172075" y="3009900"/>
            <a:ext cx="3455988" cy="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43"/>
          <p:cNvSpPr>
            <a:spLocks noChangeArrowheads="1"/>
          </p:cNvSpPr>
          <p:nvPr/>
        </p:nvSpPr>
        <p:spPr bwMode="auto">
          <a:xfrm>
            <a:off x="875507" y="2715418"/>
            <a:ext cx="2728912" cy="2018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gn="just">
              <a:lnSpc>
                <a:spcPct val="120000"/>
              </a:lnSpc>
              <a:spcBef>
                <a:spcPct val="0"/>
              </a:spcBef>
              <a:buFontTx/>
              <a:buNone/>
            </a:pPr>
            <a:r>
              <a:rPr lang="zh-CN" altLang="en-US" sz="2000" dirty="0">
                <a:solidFill>
                  <a:schemeClr val="tx2"/>
                </a:solidFill>
              </a:rPr>
              <a:t>假网关（攻击者）分析接收到的数据包，把有价值的数据包记录下来（比如</a:t>
            </a:r>
            <a:r>
              <a:rPr lang="en-US" altLang="zh-CN" sz="2000" dirty="0">
                <a:solidFill>
                  <a:schemeClr val="tx2"/>
                </a:solidFill>
              </a:rPr>
              <a:t>QQ</a:t>
            </a:r>
            <a:r>
              <a:rPr lang="zh-CN" altLang="en-US" sz="2000" dirty="0">
                <a:solidFill>
                  <a:schemeClr val="tx2"/>
                </a:solidFill>
              </a:rPr>
              <a:t>以及邮箱登录数据包）</a:t>
            </a:r>
          </a:p>
        </p:txBody>
      </p:sp>
      <p:sp>
        <p:nvSpPr>
          <p:cNvPr id="23" name="Line 44"/>
          <p:cNvSpPr>
            <a:spLocks noChangeShapeType="1"/>
          </p:cNvSpPr>
          <p:nvPr/>
        </p:nvSpPr>
        <p:spPr bwMode="auto">
          <a:xfrm>
            <a:off x="4884738" y="3514725"/>
            <a:ext cx="1295400" cy="1295400"/>
          </a:xfrm>
          <a:prstGeom prst="line">
            <a:avLst/>
          </a:prstGeom>
          <a:noFill/>
          <a:ln w="25400">
            <a:solidFill>
              <a:srgbClr val="0000FF"/>
            </a:solidFill>
            <a:round/>
            <a:headEnd type="none" w="sm" len="sm"/>
            <a:tailEnd type="triangle" w="lg"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45"/>
          <p:cNvSpPr>
            <a:spLocks noChangeArrowheads="1"/>
          </p:cNvSpPr>
          <p:nvPr/>
        </p:nvSpPr>
        <p:spPr bwMode="auto">
          <a:xfrm>
            <a:off x="3113088" y="4484688"/>
            <a:ext cx="3024187"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26988" rIns="19050" bIns="26988"/>
          <a:lstStyle>
            <a:lvl1pPr>
              <a:lnSpc>
                <a:spcPct val="90000"/>
              </a:lnSpc>
              <a:spcBef>
                <a:spcPts val="1000"/>
              </a:spcBef>
              <a:buFont typeface="Arial" panose="020B0604020202020204" pitchFamily="34" charset="0"/>
              <a:buChar char="•"/>
              <a:tabLst>
                <a:tab pos="457200" algn="l"/>
                <a:tab pos="914400" algn="l"/>
                <a:tab pos="1371600" algn="l"/>
              </a:tabLst>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tabLst>
                <a:tab pos="457200" algn="l"/>
                <a:tab pos="914400" algn="l"/>
                <a:tab pos="1371600" algn="l"/>
              </a:tabLst>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tabLst>
                <a:tab pos="457200" algn="l"/>
                <a:tab pos="914400" algn="l"/>
                <a:tab pos="1371600" algn="l"/>
              </a:tabLst>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457200" algn="l"/>
                <a:tab pos="914400" algn="l"/>
                <a:tab pos="1371600" algn="l"/>
              </a:tabLst>
              <a:defRPr>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FontTx/>
              <a:buNone/>
            </a:pPr>
            <a:r>
              <a:rPr lang="zh-CN" altLang="en-US" sz="2000" dirty="0">
                <a:solidFill>
                  <a:schemeClr val="tx2"/>
                </a:solidFill>
              </a:rPr>
              <a:t>假网关再把数据包转发给真正的网关</a:t>
            </a:r>
          </a:p>
        </p:txBody>
      </p:sp>
      <p:sp>
        <p:nvSpPr>
          <p:cNvPr id="25" name="文本框 24"/>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spTree>
    <p:extLst>
      <p:ext uri="{BB962C8B-B14F-4D97-AF65-F5344CB8AC3E}">
        <p14:creationId xmlns:p14="http://schemas.microsoft.com/office/powerpoint/2010/main" val="978666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1" presetClass="exit" presetSubtype="0" fill="hold" nodeType="withEffect">
                                  <p:stCondLst>
                                    <p:cond delay="0"/>
                                  </p:stCondLst>
                                  <p:childTnLst>
                                    <p:set>
                                      <p:cBhvr>
                                        <p:cTn id="35" dur="1" fill="hold">
                                          <p:stCondLst>
                                            <p:cond delay="0"/>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linds(horizontal)">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ARP</a:t>
            </a:r>
            <a:r>
              <a:rPr lang="zh-CN" altLang="en-US" dirty="0"/>
              <a:t>欺骗攻击的特点</a:t>
            </a:r>
            <a:endParaRPr lang="en-US" altLang="zh-CN" dirty="0"/>
          </a:p>
          <a:p>
            <a:pPr lvl="2"/>
            <a:r>
              <a:rPr lang="en-US" altLang="zh-CN" dirty="0"/>
              <a:t> </a:t>
            </a:r>
            <a:r>
              <a:rPr lang="zh-CN" altLang="en-US" dirty="0"/>
              <a:t>危害</a:t>
            </a:r>
            <a:endParaRPr lang="en-US" altLang="zh-CN" dirty="0"/>
          </a:p>
          <a:p>
            <a:pPr lvl="3"/>
            <a:r>
              <a:rPr lang="zh-CN" altLang="en-US" dirty="0"/>
              <a:t>嗅探</a:t>
            </a:r>
            <a:endParaRPr lang="en-US" altLang="zh-CN" dirty="0"/>
          </a:p>
          <a:p>
            <a:pPr lvl="3"/>
            <a:r>
              <a:rPr lang="zh-CN" altLang="en-US" dirty="0"/>
              <a:t>中间人攻击</a:t>
            </a:r>
            <a:endParaRPr lang="en-US" altLang="zh-CN" dirty="0"/>
          </a:p>
          <a:p>
            <a:pPr lvl="3"/>
            <a:r>
              <a:rPr lang="zh-CN" altLang="en-US" dirty="0"/>
              <a:t>拒绝服务攻击</a:t>
            </a:r>
            <a:endParaRPr lang="en-US" altLang="zh-CN" dirty="0"/>
          </a:p>
          <a:p>
            <a:pPr lvl="2"/>
            <a:r>
              <a:rPr lang="en-US" altLang="zh-CN" dirty="0"/>
              <a:t> </a:t>
            </a:r>
            <a:r>
              <a:rPr lang="zh-CN" altLang="en-US" dirty="0"/>
              <a:t>局限性</a:t>
            </a:r>
            <a:endParaRPr lang="en-US" altLang="zh-CN" dirty="0"/>
          </a:p>
          <a:p>
            <a:pPr lvl="3"/>
            <a:r>
              <a:rPr lang="en-US" altLang="zh-CN" dirty="0"/>
              <a:t> ARP</a:t>
            </a:r>
            <a:r>
              <a:rPr lang="zh-CN" altLang="en-US" dirty="0"/>
              <a:t>欺骗</a:t>
            </a:r>
            <a:r>
              <a:rPr lang="zh-CN" altLang="en-US" dirty="0">
                <a:highlight>
                  <a:srgbClr val="FFFF00"/>
                </a:highlight>
              </a:rPr>
              <a:t>只能被用于局域网</a:t>
            </a:r>
            <a:r>
              <a:rPr lang="zh-CN" altLang="en-US" dirty="0"/>
              <a:t>（攻击者必须已经获得局域网中某台机器的访问权）。</a:t>
            </a:r>
          </a:p>
        </p:txBody>
      </p:sp>
      <p:sp>
        <p:nvSpPr>
          <p:cNvPr id="4" name="文本框 3"/>
          <p:cNvSpPr txBox="1"/>
          <p:nvPr/>
        </p:nvSpPr>
        <p:spPr>
          <a:xfrm>
            <a:off x="431371" y="1124744"/>
            <a:ext cx="701025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2</a:t>
            </a:r>
            <a:r>
              <a:rPr lang="zh-CN" altLang="en-US" sz="2800" dirty="0">
                <a:solidFill>
                  <a:schemeClr val="accent1"/>
                </a:solidFill>
                <a:latin typeface="微软雅黑" panose="020B0503020204020204" pitchFamily="34" charset="-122"/>
                <a:ea typeface="微软雅黑" panose="020B0503020204020204" pitchFamily="34" charset="-122"/>
              </a:rPr>
              <a:t>、网络接口层协议安全分析</a:t>
            </a:r>
            <a:r>
              <a:rPr lang="en-US" altLang="zh-CN" sz="2800" dirty="0">
                <a:solidFill>
                  <a:schemeClr val="accent1"/>
                </a:solidFill>
                <a:latin typeface="微软雅黑" panose="020B0503020204020204" pitchFamily="34" charset="-122"/>
                <a:ea typeface="微软雅黑" panose="020B0503020204020204" pitchFamily="34" charset="-122"/>
              </a:rPr>
              <a:t>—— ARP</a:t>
            </a:r>
            <a:r>
              <a:rPr lang="zh-CN" altLang="en-US" sz="2800" dirty="0">
                <a:solidFill>
                  <a:schemeClr val="accent1"/>
                </a:solidFill>
                <a:latin typeface="微软雅黑" panose="020B0503020204020204" pitchFamily="34" charset="-122"/>
                <a:ea typeface="微软雅黑" panose="020B0503020204020204" pitchFamily="34" charset="-122"/>
              </a:rPr>
              <a:t>欺骗</a:t>
            </a:r>
          </a:p>
        </p:txBody>
      </p:sp>
    </p:spTree>
    <p:extLst>
      <p:ext uri="{BB962C8B-B14F-4D97-AF65-F5344CB8AC3E}">
        <p14:creationId xmlns:p14="http://schemas.microsoft.com/office/powerpoint/2010/main" val="2766296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IP</a:t>
            </a:r>
            <a:r>
              <a:rPr lang="zh-CN" altLang="en-US" dirty="0"/>
              <a:t>包头结构</a:t>
            </a:r>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3</a:t>
            </a:r>
            <a:r>
              <a:rPr lang="zh-CN" altLang="en-US" sz="2800" dirty="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IP</a:t>
            </a:r>
            <a:r>
              <a:rPr lang="zh-CN" altLang="en-US" sz="2800" dirty="0">
                <a:solidFill>
                  <a:schemeClr val="accent1"/>
                </a:solidFill>
                <a:latin typeface="微软雅黑" panose="020B0503020204020204" pitchFamily="34" charset="-122"/>
                <a:ea typeface="微软雅黑" panose="020B0503020204020204" pitchFamily="34" charset="-122"/>
              </a:rPr>
              <a:t>假冒攻击</a:t>
            </a:r>
          </a:p>
        </p:txBody>
      </p:sp>
      <p:sp>
        <p:nvSpPr>
          <p:cNvPr id="5" name="Freeform 5"/>
          <p:cNvSpPr>
            <a:spLocks noChangeArrowheads="1"/>
          </p:cNvSpPr>
          <p:nvPr/>
        </p:nvSpPr>
        <p:spPr bwMode="auto">
          <a:xfrm>
            <a:off x="1901825" y="2522538"/>
            <a:ext cx="936625" cy="433387"/>
          </a:xfrm>
          <a:custGeom>
            <a:avLst/>
            <a:gdLst>
              <a:gd name="T0" fmla="*/ 0 w 8291264"/>
              <a:gd name="T1" fmla="*/ 70629 h 434362"/>
              <a:gd name="T2" fmla="*/ 0 w 8291264"/>
              <a:gd name="T3" fmla="*/ 20687 h 434362"/>
              <a:gd name="T4" fmla="*/ 0 w 8291264"/>
              <a:gd name="T5" fmla="*/ 0 h 434362"/>
              <a:gd name="T6" fmla="*/ 0 w 8291264"/>
              <a:gd name="T7" fmla="*/ 0 h 434362"/>
              <a:gd name="T8" fmla="*/ 0 w 8291264"/>
              <a:gd name="T9" fmla="*/ 20687 h 434362"/>
              <a:gd name="T10" fmla="*/ 0 w 8291264"/>
              <a:gd name="T11" fmla="*/ 70629 h 434362"/>
              <a:gd name="T12" fmla="*/ 0 w 8291264"/>
              <a:gd name="T13" fmla="*/ 353138 h 434362"/>
              <a:gd name="T14" fmla="*/ 0 w 8291264"/>
              <a:gd name="T15" fmla="*/ 403082 h 434362"/>
              <a:gd name="T16" fmla="*/ 0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版本号</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6" name="Freeform 6"/>
          <p:cNvSpPr>
            <a:spLocks noChangeArrowheads="1"/>
          </p:cNvSpPr>
          <p:nvPr/>
        </p:nvSpPr>
        <p:spPr bwMode="auto">
          <a:xfrm>
            <a:off x="1901825" y="3043238"/>
            <a:ext cx="4105275" cy="434975"/>
          </a:xfrm>
          <a:custGeom>
            <a:avLst/>
            <a:gdLst>
              <a:gd name="T0" fmla="*/ 0 w 8291264"/>
              <a:gd name="T1" fmla="*/ 73526 h 434362"/>
              <a:gd name="T2" fmla="*/ 9 w 8291264"/>
              <a:gd name="T3" fmla="*/ 21534 h 434362"/>
              <a:gd name="T4" fmla="*/ 32 w 8291264"/>
              <a:gd name="T5" fmla="*/ 0 h 434362"/>
              <a:gd name="T6" fmla="*/ 3604 w 8291264"/>
              <a:gd name="T7" fmla="*/ 0 h 434362"/>
              <a:gd name="T8" fmla="*/ 3626 w 8291264"/>
              <a:gd name="T9" fmla="*/ 21534 h 434362"/>
              <a:gd name="T10" fmla="*/ 3635 w 8291264"/>
              <a:gd name="T11" fmla="*/ 73526 h 434362"/>
              <a:gd name="T12" fmla="*/ 3635 w 8291264"/>
              <a:gd name="T13" fmla="*/ 367626 h 434362"/>
              <a:gd name="T14" fmla="*/ 3626 w 8291264"/>
              <a:gd name="T15" fmla="*/ 419618 h 434362"/>
              <a:gd name="T16" fmla="*/ 3604 w 8291264"/>
              <a:gd name="T17" fmla="*/ 441153 h 434362"/>
              <a:gd name="T18" fmla="*/ 32 w 8291264"/>
              <a:gd name="T19" fmla="*/ 441153 h 434362"/>
              <a:gd name="T20" fmla="*/ 9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标识</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7" name="Freeform 7"/>
          <p:cNvSpPr>
            <a:spLocks noChangeArrowheads="1"/>
          </p:cNvSpPr>
          <p:nvPr/>
        </p:nvSpPr>
        <p:spPr bwMode="auto">
          <a:xfrm>
            <a:off x="1901825" y="3521075"/>
            <a:ext cx="2016125" cy="433388"/>
          </a:xfrm>
          <a:custGeom>
            <a:avLst/>
            <a:gdLst>
              <a:gd name="T0" fmla="*/ 0 w 8291264"/>
              <a:gd name="T1" fmla="*/ 70628 h 434362"/>
              <a:gd name="T2" fmla="*/ 0 w 8291264"/>
              <a:gd name="T3" fmla="*/ 20686 h 434362"/>
              <a:gd name="T4" fmla="*/ 0 w 8291264"/>
              <a:gd name="T5" fmla="*/ 0 h 434362"/>
              <a:gd name="T6" fmla="*/ 1 w 8291264"/>
              <a:gd name="T7" fmla="*/ 0 h 434362"/>
              <a:gd name="T8" fmla="*/ 1 w 8291264"/>
              <a:gd name="T9" fmla="*/ 20686 h 434362"/>
              <a:gd name="T10" fmla="*/ 1 w 8291264"/>
              <a:gd name="T11" fmla="*/ 70628 h 434362"/>
              <a:gd name="T12" fmla="*/ 1 w 8291264"/>
              <a:gd name="T13" fmla="*/ 353130 h 434362"/>
              <a:gd name="T14" fmla="*/ 1 w 8291264"/>
              <a:gd name="T15" fmla="*/ 403071 h 434362"/>
              <a:gd name="T16" fmla="*/ 1 w 8291264"/>
              <a:gd name="T17" fmla="*/ 423757 h 434362"/>
              <a:gd name="T18" fmla="*/ 0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生存期</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8"/>
          <p:cNvSpPr>
            <a:spLocks noChangeArrowheads="1"/>
          </p:cNvSpPr>
          <p:nvPr/>
        </p:nvSpPr>
        <p:spPr bwMode="auto">
          <a:xfrm>
            <a:off x="1901825" y="3998913"/>
            <a:ext cx="8291513" cy="433387"/>
          </a:xfrm>
          <a:custGeom>
            <a:avLst/>
            <a:gdLst>
              <a:gd name="T0" fmla="*/ 0 w 8291264"/>
              <a:gd name="T1" fmla="*/ 70629 h 434362"/>
              <a:gd name="T2" fmla="*/ 21215 w 8291264"/>
              <a:gd name="T3" fmla="*/ 20687 h 434362"/>
              <a:gd name="T4" fmla="*/ 72417 w 8291264"/>
              <a:gd name="T5" fmla="*/ 0 h 434362"/>
              <a:gd name="T6" fmla="*/ 8221563 w 8291264"/>
              <a:gd name="T7" fmla="*/ 0 h 434362"/>
              <a:gd name="T8" fmla="*/ 8272788 w 8291264"/>
              <a:gd name="T9" fmla="*/ 20687 h 434362"/>
              <a:gd name="T10" fmla="*/ 8293993 w 8291264"/>
              <a:gd name="T11" fmla="*/ 70629 h 434362"/>
              <a:gd name="T12" fmla="*/ 8293993 w 8291264"/>
              <a:gd name="T13" fmla="*/ 353138 h 434362"/>
              <a:gd name="T14" fmla="*/ 8272788 w 8291264"/>
              <a:gd name="T15" fmla="*/ 403082 h 434362"/>
              <a:gd name="T16" fmla="*/ 8221563 w 8291264"/>
              <a:gd name="T17" fmla="*/ 423767 h 434362"/>
              <a:gd name="T18" fmla="*/ 72417 w 8291264"/>
              <a:gd name="T19" fmla="*/ 423767 h 434362"/>
              <a:gd name="T20" fmla="*/ 21215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3">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源</a:t>
            </a: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a:t>
            </a: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地址</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9" name="Freeform 9"/>
          <p:cNvSpPr>
            <a:spLocks noChangeArrowheads="1"/>
          </p:cNvSpPr>
          <p:nvPr/>
        </p:nvSpPr>
        <p:spPr bwMode="auto">
          <a:xfrm>
            <a:off x="1901825" y="4475163"/>
            <a:ext cx="8291513" cy="434975"/>
          </a:xfrm>
          <a:custGeom>
            <a:avLst/>
            <a:gdLst>
              <a:gd name="T0" fmla="*/ 0 w 8291264"/>
              <a:gd name="T1" fmla="*/ 73526 h 434362"/>
              <a:gd name="T2" fmla="*/ 21215 w 8291264"/>
              <a:gd name="T3" fmla="*/ 21534 h 434362"/>
              <a:gd name="T4" fmla="*/ 72417 w 8291264"/>
              <a:gd name="T5" fmla="*/ 0 h 434362"/>
              <a:gd name="T6" fmla="*/ 8221563 w 8291264"/>
              <a:gd name="T7" fmla="*/ 0 h 434362"/>
              <a:gd name="T8" fmla="*/ 8272788 w 8291264"/>
              <a:gd name="T9" fmla="*/ 21534 h 434362"/>
              <a:gd name="T10" fmla="*/ 8293993 w 8291264"/>
              <a:gd name="T11" fmla="*/ 73526 h 434362"/>
              <a:gd name="T12" fmla="*/ 8293993 w 8291264"/>
              <a:gd name="T13" fmla="*/ 367626 h 434362"/>
              <a:gd name="T14" fmla="*/ 8272788 w 8291264"/>
              <a:gd name="T15" fmla="*/ 419618 h 434362"/>
              <a:gd name="T16" fmla="*/ 8221563 w 8291264"/>
              <a:gd name="T17" fmla="*/ 441153 h 434362"/>
              <a:gd name="T18" fmla="*/ 72417 w 8291264"/>
              <a:gd name="T19" fmla="*/ 441153 h 434362"/>
              <a:gd name="T20" fmla="*/ 21215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3">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a:t>
            </a: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a:t>
            </a: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地址</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10"/>
          <p:cNvSpPr>
            <a:spLocks noChangeArrowheads="1"/>
          </p:cNvSpPr>
          <p:nvPr/>
        </p:nvSpPr>
        <p:spPr bwMode="auto">
          <a:xfrm>
            <a:off x="1901825" y="4967288"/>
            <a:ext cx="6192838" cy="434975"/>
          </a:xfrm>
          <a:custGeom>
            <a:avLst/>
            <a:gdLst>
              <a:gd name="T0" fmla="*/ 0 w 8291264"/>
              <a:gd name="T1" fmla="*/ 73526 h 434362"/>
              <a:gd name="T2" fmla="*/ 856 w 8291264"/>
              <a:gd name="T3" fmla="*/ 21534 h 434362"/>
              <a:gd name="T4" fmla="*/ 2922 w 8291264"/>
              <a:gd name="T5" fmla="*/ 0 h 434362"/>
              <a:gd name="T6" fmla="*/ 331720 w 8291264"/>
              <a:gd name="T7" fmla="*/ 0 h 434362"/>
              <a:gd name="T8" fmla="*/ 333786 w 8291264"/>
              <a:gd name="T9" fmla="*/ 21534 h 434362"/>
              <a:gd name="T10" fmla="*/ 334642 w 8291264"/>
              <a:gd name="T11" fmla="*/ 73526 h 434362"/>
              <a:gd name="T12" fmla="*/ 334642 w 8291264"/>
              <a:gd name="T13" fmla="*/ 367626 h 434362"/>
              <a:gd name="T14" fmla="*/ 333786 w 8291264"/>
              <a:gd name="T15" fmla="*/ 419618 h 434362"/>
              <a:gd name="T16" fmla="*/ 331720 w 8291264"/>
              <a:gd name="T17" fmla="*/ 441153 h 434362"/>
              <a:gd name="T18" fmla="*/ 2922 w 8291264"/>
              <a:gd name="T19" fmla="*/ 441153 h 434362"/>
              <a:gd name="T20" fmla="*/ 856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1">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选项</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1" name="Freeform 11"/>
          <p:cNvSpPr>
            <a:spLocks noChangeArrowheads="1"/>
          </p:cNvSpPr>
          <p:nvPr/>
        </p:nvSpPr>
        <p:spPr bwMode="auto">
          <a:xfrm>
            <a:off x="1901825" y="5430838"/>
            <a:ext cx="8291513" cy="434975"/>
          </a:xfrm>
          <a:custGeom>
            <a:avLst/>
            <a:gdLst>
              <a:gd name="T0" fmla="*/ 0 w 8291264"/>
              <a:gd name="T1" fmla="*/ 73526 h 434362"/>
              <a:gd name="T2" fmla="*/ 21215 w 8291264"/>
              <a:gd name="T3" fmla="*/ 21534 h 434362"/>
              <a:gd name="T4" fmla="*/ 72417 w 8291264"/>
              <a:gd name="T5" fmla="*/ 0 h 434362"/>
              <a:gd name="T6" fmla="*/ 8221563 w 8291264"/>
              <a:gd name="T7" fmla="*/ 0 h 434362"/>
              <a:gd name="T8" fmla="*/ 8272788 w 8291264"/>
              <a:gd name="T9" fmla="*/ 21534 h 434362"/>
              <a:gd name="T10" fmla="*/ 8293993 w 8291264"/>
              <a:gd name="T11" fmla="*/ 73526 h 434362"/>
              <a:gd name="T12" fmla="*/ 8293993 w 8291264"/>
              <a:gd name="T13" fmla="*/ 367626 h 434362"/>
              <a:gd name="T14" fmla="*/ 8272788 w 8291264"/>
              <a:gd name="T15" fmla="*/ 419618 h 434362"/>
              <a:gd name="T16" fmla="*/ 8221563 w 8291264"/>
              <a:gd name="T17" fmla="*/ 441153 h 434362"/>
              <a:gd name="T18" fmla="*/ 72417 w 8291264"/>
              <a:gd name="T19" fmla="*/ 441153 h 434362"/>
              <a:gd name="T20" fmla="*/ 21215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bg1">
              <a:lumMod val="95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数据</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2" name="Freeform 12"/>
          <p:cNvSpPr>
            <a:spLocks noChangeArrowheads="1"/>
          </p:cNvSpPr>
          <p:nvPr/>
        </p:nvSpPr>
        <p:spPr bwMode="auto">
          <a:xfrm>
            <a:off x="8167688" y="4967288"/>
            <a:ext cx="2016125" cy="434975"/>
          </a:xfrm>
          <a:custGeom>
            <a:avLst/>
            <a:gdLst>
              <a:gd name="T0" fmla="*/ 0 w 8291264"/>
              <a:gd name="T1" fmla="*/ 73526 h 434362"/>
              <a:gd name="T2" fmla="*/ 0 w 8291264"/>
              <a:gd name="T3" fmla="*/ 21534 h 434362"/>
              <a:gd name="T4" fmla="*/ 0 w 8291264"/>
              <a:gd name="T5" fmla="*/ 0 h 434362"/>
              <a:gd name="T6" fmla="*/ 1 w 8291264"/>
              <a:gd name="T7" fmla="*/ 0 h 434362"/>
              <a:gd name="T8" fmla="*/ 1 w 8291264"/>
              <a:gd name="T9" fmla="*/ 21534 h 434362"/>
              <a:gd name="T10" fmla="*/ 1 w 8291264"/>
              <a:gd name="T11" fmla="*/ 73526 h 434362"/>
              <a:gd name="T12" fmla="*/ 1 w 8291264"/>
              <a:gd name="T13" fmla="*/ 367626 h 434362"/>
              <a:gd name="T14" fmla="*/ 1 w 8291264"/>
              <a:gd name="T15" fmla="*/ 419618 h 434362"/>
              <a:gd name="T16" fmla="*/ 1 w 8291264"/>
              <a:gd name="T17" fmla="*/ 441153 h 434362"/>
              <a:gd name="T18" fmla="*/ 0 w 8291264"/>
              <a:gd name="T19" fmla="*/ 441153 h 434362"/>
              <a:gd name="T20" fmla="*/ 0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1">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填充位</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3" name="Freeform 13"/>
          <p:cNvSpPr>
            <a:spLocks noChangeArrowheads="1"/>
          </p:cNvSpPr>
          <p:nvPr/>
        </p:nvSpPr>
        <p:spPr bwMode="auto">
          <a:xfrm>
            <a:off x="6078538" y="3529013"/>
            <a:ext cx="4105275" cy="434975"/>
          </a:xfrm>
          <a:custGeom>
            <a:avLst/>
            <a:gdLst>
              <a:gd name="T0" fmla="*/ 0 w 8291264"/>
              <a:gd name="T1" fmla="*/ 73526 h 434362"/>
              <a:gd name="T2" fmla="*/ 9 w 8291264"/>
              <a:gd name="T3" fmla="*/ 21534 h 434362"/>
              <a:gd name="T4" fmla="*/ 32 w 8291264"/>
              <a:gd name="T5" fmla="*/ 0 h 434362"/>
              <a:gd name="T6" fmla="*/ 3604 w 8291264"/>
              <a:gd name="T7" fmla="*/ 0 h 434362"/>
              <a:gd name="T8" fmla="*/ 3626 w 8291264"/>
              <a:gd name="T9" fmla="*/ 21534 h 434362"/>
              <a:gd name="T10" fmla="*/ 3635 w 8291264"/>
              <a:gd name="T11" fmla="*/ 73526 h 434362"/>
              <a:gd name="T12" fmla="*/ 3635 w 8291264"/>
              <a:gd name="T13" fmla="*/ 367626 h 434362"/>
              <a:gd name="T14" fmla="*/ 3626 w 8291264"/>
              <a:gd name="T15" fmla="*/ 419618 h 434362"/>
              <a:gd name="T16" fmla="*/ 3604 w 8291264"/>
              <a:gd name="T17" fmla="*/ 441153 h 434362"/>
              <a:gd name="T18" fmla="*/ 32 w 8291264"/>
              <a:gd name="T19" fmla="*/ 441153 h 434362"/>
              <a:gd name="T20" fmla="*/ 9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报头校验和</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4" name="Freeform 14"/>
          <p:cNvSpPr>
            <a:spLocks noChangeArrowheads="1"/>
          </p:cNvSpPr>
          <p:nvPr/>
        </p:nvSpPr>
        <p:spPr bwMode="auto">
          <a:xfrm>
            <a:off x="7086600" y="3025775"/>
            <a:ext cx="3097213" cy="433388"/>
          </a:xfrm>
          <a:custGeom>
            <a:avLst/>
            <a:gdLst>
              <a:gd name="T0" fmla="*/ 0 w 8291264"/>
              <a:gd name="T1" fmla="*/ 70628 h 434362"/>
              <a:gd name="T2" fmla="*/ 0 w 8291264"/>
              <a:gd name="T3" fmla="*/ 20686 h 434362"/>
              <a:gd name="T4" fmla="*/ 1 w 8291264"/>
              <a:gd name="T5" fmla="*/ 0 h 434362"/>
              <a:gd name="T6" fmla="*/ 162 w 8291264"/>
              <a:gd name="T7" fmla="*/ 0 h 434362"/>
              <a:gd name="T8" fmla="*/ 163 w 8291264"/>
              <a:gd name="T9" fmla="*/ 20686 h 434362"/>
              <a:gd name="T10" fmla="*/ 164 w 8291264"/>
              <a:gd name="T11" fmla="*/ 70628 h 434362"/>
              <a:gd name="T12" fmla="*/ 164 w 8291264"/>
              <a:gd name="T13" fmla="*/ 353130 h 434362"/>
              <a:gd name="T14" fmla="*/ 163 w 8291264"/>
              <a:gd name="T15" fmla="*/ 403071 h 434362"/>
              <a:gd name="T16" fmla="*/ 162 w 8291264"/>
              <a:gd name="T17" fmla="*/ 423757 h 434362"/>
              <a:gd name="T18" fmla="*/ 1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分段移位标志</a:t>
            </a: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(13)</a:t>
            </a:r>
          </a:p>
        </p:txBody>
      </p:sp>
      <p:sp>
        <p:nvSpPr>
          <p:cNvPr id="15" name="Freeform 15"/>
          <p:cNvSpPr>
            <a:spLocks noChangeArrowheads="1"/>
          </p:cNvSpPr>
          <p:nvPr/>
        </p:nvSpPr>
        <p:spPr bwMode="auto">
          <a:xfrm>
            <a:off x="6078538" y="2522538"/>
            <a:ext cx="4105275" cy="433387"/>
          </a:xfrm>
          <a:custGeom>
            <a:avLst/>
            <a:gdLst>
              <a:gd name="T0" fmla="*/ 0 w 8291264"/>
              <a:gd name="T1" fmla="*/ 70629 h 434362"/>
              <a:gd name="T2" fmla="*/ 9 w 8291264"/>
              <a:gd name="T3" fmla="*/ 20687 h 434362"/>
              <a:gd name="T4" fmla="*/ 32 w 8291264"/>
              <a:gd name="T5" fmla="*/ 0 h 434362"/>
              <a:gd name="T6" fmla="*/ 3604 w 8291264"/>
              <a:gd name="T7" fmla="*/ 0 h 434362"/>
              <a:gd name="T8" fmla="*/ 3626 w 8291264"/>
              <a:gd name="T9" fmla="*/ 20687 h 434362"/>
              <a:gd name="T10" fmla="*/ 3635 w 8291264"/>
              <a:gd name="T11" fmla="*/ 70629 h 434362"/>
              <a:gd name="T12" fmla="*/ 3635 w 8291264"/>
              <a:gd name="T13" fmla="*/ 353138 h 434362"/>
              <a:gd name="T14" fmla="*/ 3626 w 8291264"/>
              <a:gd name="T15" fmla="*/ 403082 h 434362"/>
              <a:gd name="T16" fmla="*/ 3604 w 8291264"/>
              <a:gd name="T17" fmla="*/ 423767 h 434362"/>
              <a:gd name="T18" fmla="*/ 32 w 8291264"/>
              <a:gd name="T19" fmla="*/ 423767 h 434362"/>
              <a:gd name="T20" fmla="*/ 9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总长度</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6" name="Freeform 16"/>
          <p:cNvSpPr>
            <a:spLocks noChangeArrowheads="1"/>
          </p:cNvSpPr>
          <p:nvPr/>
        </p:nvSpPr>
        <p:spPr bwMode="auto">
          <a:xfrm>
            <a:off x="6078538" y="3025775"/>
            <a:ext cx="936625" cy="433388"/>
          </a:xfrm>
          <a:custGeom>
            <a:avLst/>
            <a:gdLst>
              <a:gd name="T0" fmla="*/ 0 w 8291264"/>
              <a:gd name="T1" fmla="*/ 70628 h 434362"/>
              <a:gd name="T2" fmla="*/ 0 w 8291264"/>
              <a:gd name="T3" fmla="*/ 20686 h 434362"/>
              <a:gd name="T4" fmla="*/ 0 w 8291264"/>
              <a:gd name="T5" fmla="*/ 0 h 434362"/>
              <a:gd name="T6" fmla="*/ 0 w 8291264"/>
              <a:gd name="T7" fmla="*/ 0 h 434362"/>
              <a:gd name="T8" fmla="*/ 0 w 8291264"/>
              <a:gd name="T9" fmla="*/ 20686 h 434362"/>
              <a:gd name="T10" fmla="*/ 0 w 8291264"/>
              <a:gd name="T11" fmla="*/ 70628 h 434362"/>
              <a:gd name="T12" fmla="*/ 0 w 8291264"/>
              <a:gd name="T13" fmla="*/ 353130 h 434362"/>
              <a:gd name="T14" fmla="*/ 0 w 8291264"/>
              <a:gd name="T15" fmla="*/ 403071 h 434362"/>
              <a:gd name="T16" fmla="*/ 0 w 8291264"/>
              <a:gd name="T17" fmla="*/ 423757 h 434362"/>
              <a:gd name="T18" fmla="*/ 0 w 8291264"/>
              <a:gd name="T19" fmla="*/ 423757 h 434362"/>
              <a:gd name="T20" fmla="*/ 0 w 8291264"/>
              <a:gd name="T21" fmla="*/ 403071 h 434362"/>
              <a:gd name="T22" fmla="*/ 0 w 8291264"/>
              <a:gd name="T23" fmla="*/ 353130 h 434362"/>
              <a:gd name="T24" fmla="*/ 0 w 8291264"/>
              <a:gd name="T25" fmla="*/ 70628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4">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标志</a:t>
            </a:r>
            <a:r>
              <a:rPr lang="en-US" altLang="zh-CN"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(3)</a:t>
            </a:r>
          </a:p>
        </p:txBody>
      </p:sp>
      <p:sp>
        <p:nvSpPr>
          <p:cNvPr id="17" name="Freeform 17"/>
          <p:cNvSpPr>
            <a:spLocks noChangeArrowheads="1"/>
          </p:cNvSpPr>
          <p:nvPr/>
        </p:nvSpPr>
        <p:spPr bwMode="auto">
          <a:xfrm>
            <a:off x="3990975" y="3529013"/>
            <a:ext cx="2016125" cy="434975"/>
          </a:xfrm>
          <a:custGeom>
            <a:avLst/>
            <a:gdLst>
              <a:gd name="T0" fmla="*/ 0 w 8291264"/>
              <a:gd name="T1" fmla="*/ 73526 h 434362"/>
              <a:gd name="T2" fmla="*/ 0 w 8291264"/>
              <a:gd name="T3" fmla="*/ 21534 h 434362"/>
              <a:gd name="T4" fmla="*/ 0 w 8291264"/>
              <a:gd name="T5" fmla="*/ 0 h 434362"/>
              <a:gd name="T6" fmla="*/ 1 w 8291264"/>
              <a:gd name="T7" fmla="*/ 0 h 434362"/>
              <a:gd name="T8" fmla="*/ 1 w 8291264"/>
              <a:gd name="T9" fmla="*/ 21534 h 434362"/>
              <a:gd name="T10" fmla="*/ 1 w 8291264"/>
              <a:gd name="T11" fmla="*/ 73526 h 434362"/>
              <a:gd name="T12" fmla="*/ 1 w 8291264"/>
              <a:gd name="T13" fmla="*/ 367626 h 434362"/>
              <a:gd name="T14" fmla="*/ 1 w 8291264"/>
              <a:gd name="T15" fmla="*/ 419618 h 434362"/>
              <a:gd name="T16" fmla="*/ 1 w 8291264"/>
              <a:gd name="T17" fmla="*/ 441153 h 434362"/>
              <a:gd name="T18" fmla="*/ 0 w 8291264"/>
              <a:gd name="T19" fmla="*/ 441153 h 434362"/>
              <a:gd name="T20" fmla="*/ 0 w 8291264"/>
              <a:gd name="T21" fmla="*/ 419618 h 434362"/>
              <a:gd name="T22" fmla="*/ 0 w 8291264"/>
              <a:gd name="T23" fmla="*/ 367626 h 434362"/>
              <a:gd name="T24" fmla="*/ 0 w 8291264"/>
              <a:gd name="T25" fmla="*/ 73526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协议标识</a:t>
            </a:r>
            <a:endParaRPr lang="en-US" altLang="zh-CN"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8" name="Freeform 18"/>
          <p:cNvSpPr>
            <a:spLocks noChangeArrowheads="1"/>
          </p:cNvSpPr>
          <p:nvPr/>
        </p:nvSpPr>
        <p:spPr bwMode="auto">
          <a:xfrm>
            <a:off x="4156075" y="2522538"/>
            <a:ext cx="1851025" cy="433387"/>
          </a:xfrm>
          <a:custGeom>
            <a:avLst/>
            <a:gdLst>
              <a:gd name="T0" fmla="*/ 0 w 8291264"/>
              <a:gd name="T1" fmla="*/ 70629 h 434362"/>
              <a:gd name="T2" fmla="*/ 0 w 8291264"/>
              <a:gd name="T3" fmla="*/ 20687 h 434362"/>
              <a:gd name="T4" fmla="*/ 0 w 8291264"/>
              <a:gd name="T5" fmla="*/ 0 h 434362"/>
              <a:gd name="T6" fmla="*/ 1 w 8291264"/>
              <a:gd name="T7" fmla="*/ 0 h 434362"/>
              <a:gd name="T8" fmla="*/ 1 w 8291264"/>
              <a:gd name="T9" fmla="*/ 20687 h 434362"/>
              <a:gd name="T10" fmla="*/ 1 w 8291264"/>
              <a:gd name="T11" fmla="*/ 70629 h 434362"/>
              <a:gd name="T12" fmla="*/ 1 w 8291264"/>
              <a:gd name="T13" fmla="*/ 353138 h 434362"/>
              <a:gd name="T14" fmla="*/ 1 w 8291264"/>
              <a:gd name="T15" fmla="*/ 403082 h 434362"/>
              <a:gd name="T16" fmla="*/ 1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服务类型</a:t>
            </a:r>
            <a:endPar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9" name="Freeform 20"/>
          <p:cNvSpPr>
            <a:spLocks noChangeArrowheads="1"/>
          </p:cNvSpPr>
          <p:nvPr/>
        </p:nvSpPr>
        <p:spPr bwMode="auto">
          <a:xfrm>
            <a:off x="2911475" y="2522538"/>
            <a:ext cx="1244600" cy="433387"/>
          </a:xfrm>
          <a:custGeom>
            <a:avLst/>
            <a:gdLst>
              <a:gd name="T0" fmla="*/ 0 w 8291264"/>
              <a:gd name="T1" fmla="*/ 70629 h 434362"/>
              <a:gd name="T2" fmla="*/ 0 w 8291264"/>
              <a:gd name="T3" fmla="*/ 20687 h 434362"/>
              <a:gd name="T4" fmla="*/ 0 w 8291264"/>
              <a:gd name="T5" fmla="*/ 0 h 434362"/>
              <a:gd name="T6" fmla="*/ 0 w 8291264"/>
              <a:gd name="T7" fmla="*/ 0 h 434362"/>
              <a:gd name="T8" fmla="*/ 0 w 8291264"/>
              <a:gd name="T9" fmla="*/ 20687 h 434362"/>
              <a:gd name="T10" fmla="*/ 0 w 8291264"/>
              <a:gd name="T11" fmla="*/ 70629 h 434362"/>
              <a:gd name="T12" fmla="*/ 0 w 8291264"/>
              <a:gd name="T13" fmla="*/ 353138 h 434362"/>
              <a:gd name="T14" fmla="*/ 0 w 8291264"/>
              <a:gd name="T15" fmla="*/ 403082 h 434362"/>
              <a:gd name="T16" fmla="*/ 0 w 8291264"/>
              <a:gd name="T17" fmla="*/ 423767 h 434362"/>
              <a:gd name="T18" fmla="*/ 0 w 8291264"/>
              <a:gd name="T19" fmla="*/ 423767 h 434362"/>
              <a:gd name="T20" fmla="*/ 0 w 8291264"/>
              <a:gd name="T21" fmla="*/ 403082 h 434362"/>
              <a:gd name="T22" fmla="*/ 0 w 8291264"/>
              <a:gd name="T23" fmla="*/ 353138 h 434362"/>
              <a:gd name="T24" fmla="*/ 0 w 8291264"/>
              <a:gd name="T25" fmla="*/ 7062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91264"/>
              <a:gd name="T40" fmla="*/ 0 h 434362"/>
              <a:gd name="T41" fmla="*/ 8291264 w 8291264"/>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91264" h="434362">
                <a:moveTo>
                  <a:pt x="0" y="72395"/>
                </a:moveTo>
                <a:cubicBezTo>
                  <a:pt x="0" y="53195"/>
                  <a:pt x="7627" y="34781"/>
                  <a:pt x="21204" y="21204"/>
                </a:cubicBezTo>
                <a:cubicBezTo>
                  <a:pt x="34781" y="7627"/>
                  <a:pt x="53195" y="0"/>
                  <a:pt x="72395" y="0"/>
                </a:cubicBezTo>
                <a:lnTo>
                  <a:pt x="8218869" y="0"/>
                </a:lnTo>
                <a:cubicBezTo>
                  <a:pt x="8238069" y="0"/>
                  <a:pt x="8256483" y="7627"/>
                  <a:pt x="8270060" y="21204"/>
                </a:cubicBezTo>
                <a:cubicBezTo>
                  <a:pt x="8283637" y="34781"/>
                  <a:pt x="8291264" y="53195"/>
                  <a:pt x="8291264" y="72395"/>
                </a:cubicBezTo>
                <a:lnTo>
                  <a:pt x="8291264" y="361967"/>
                </a:lnTo>
                <a:cubicBezTo>
                  <a:pt x="8291264" y="381167"/>
                  <a:pt x="8283637" y="399581"/>
                  <a:pt x="8270060" y="413158"/>
                </a:cubicBezTo>
                <a:cubicBezTo>
                  <a:pt x="8256483" y="426735"/>
                  <a:pt x="8238069" y="434362"/>
                  <a:pt x="8218869"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0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包头长度</a:t>
            </a:r>
            <a:endParaRPr lang="en-US" altLang="zh-CN"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20" name="TextBox 21"/>
          <p:cNvSpPr>
            <a:spLocks noChangeArrowheads="1"/>
          </p:cNvSpPr>
          <p:nvPr/>
        </p:nvSpPr>
        <p:spPr bwMode="auto">
          <a:xfrm>
            <a:off x="1901825" y="2152650"/>
            <a:ext cx="319318"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0</a:t>
            </a:r>
          </a:p>
        </p:txBody>
      </p:sp>
      <p:sp>
        <p:nvSpPr>
          <p:cNvPr id="21" name="TextBox 22"/>
          <p:cNvSpPr>
            <a:spLocks noChangeArrowheads="1"/>
          </p:cNvSpPr>
          <p:nvPr/>
        </p:nvSpPr>
        <p:spPr bwMode="auto">
          <a:xfrm>
            <a:off x="5602288" y="2152650"/>
            <a:ext cx="45397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15</a:t>
            </a:r>
          </a:p>
        </p:txBody>
      </p:sp>
      <p:sp>
        <p:nvSpPr>
          <p:cNvPr id="22" name="TextBox 23"/>
          <p:cNvSpPr>
            <a:spLocks noChangeArrowheads="1"/>
          </p:cNvSpPr>
          <p:nvPr/>
        </p:nvSpPr>
        <p:spPr bwMode="auto">
          <a:xfrm>
            <a:off x="9779000" y="2152650"/>
            <a:ext cx="45397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sym typeface="Lucida Sans Unicode" panose="020B0602030504020204" pitchFamily="34" charset="0"/>
              </a:rPr>
              <a:t>31</a:t>
            </a:r>
          </a:p>
        </p:txBody>
      </p:sp>
    </p:spTree>
    <p:extLst>
      <p:ext uri="{BB962C8B-B14F-4D97-AF65-F5344CB8AC3E}">
        <p14:creationId xmlns:p14="http://schemas.microsoft.com/office/powerpoint/2010/main" val="3724130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ppt_h/2"/>
                                          </p:val>
                                        </p:tav>
                                        <p:tav tm="100000">
                                          <p:val>
                                            <p:strVal val="#ppt_y"/>
                                          </p:val>
                                        </p:tav>
                                      </p:tavLst>
                                    </p:anim>
                                    <p:anim calcmode="lin" valueType="num">
                                      <p:cBhvr>
                                        <p:cTn id="14" dur="500" fill="hold"/>
                                        <p:tgtEl>
                                          <p:spTgt spid="10"/>
                                        </p:tgtEl>
                                        <p:attrNameLst>
                                          <p:attrName>ppt_w</p:attrName>
                                        </p:attrNameLst>
                                      </p:cBhvr>
                                      <p:tavLst>
                                        <p:tav tm="0">
                                          <p:val>
                                            <p:strVal val="#ppt_w"/>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childTnLst>
                                </p:cTn>
                              </p:par>
                              <p:par>
                                <p:cTn id="16" presetID="17"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ppt_h/2"/>
                                          </p:val>
                                        </p:tav>
                                        <p:tav tm="100000">
                                          <p:val>
                                            <p:strVal val="#ppt_y"/>
                                          </p:val>
                                        </p:tav>
                                      </p:tavLst>
                                    </p:anim>
                                    <p:anim calcmode="lin" valueType="num">
                                      <p:cBhvr>
                                        <p:cTn id="20" dur="500" fill="hold"/>
                                        <p:tgtEl>
                                          <p:spTgt spid="12"/>
                                        </p:tgtEl>
                                        <p:attrNameLst>
                                          <p:attrName>ppt_w</p:attrName>
                                        </p:attrNameLst>
                                      </p:cBhvr>
                                      <p:tavLst>
                                        <p:tav tm="0">
                                          <p:val>
                                            <p:strVal val="#ppt_w"/>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childTnLst>
                                </p:cTn>
                              </p:par>
                            </p:childTnLst>
                          </p:cTn>
                        </p:par>
                        <p:par>
                          <p:cTn id="22" fill="hold">
                            <p:stCondLst>
                              <p:cond delay="1000"/>
                            </p:stCondLst>
                            <p:childTnLst>
                              <p:par>
                                <p:cTn id="23" presetID="17"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17"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ppt_h/2"/>
                                          </p:val>
                                        </p:tav>
                                        <p:tav tm="100000">
                                          <p:val>
                                            <p:strVal val="#ppt_y"/>
                                          </p:val>
                                        </p:tav>
                                      </p:tavLst>
                                    </p:anim>
                                    <p:anim calcmode="lin" valueType="num">
                                      <p:cBhvr>
                                        <p:cTn id="34" dur="500" fill="hold"/>
                                        <p:tgtEl>
                                          <p:spTgt spid="8"/>
                                        </p:tgtEl>
                                        <p:attrNameLst>
                                          <p:attrName>ppt_w</p:attrName>
                                        </p:attrNameLst>
                                      </p:cBhvr>
                                      <p:tavLst>
                                        <p:tav tm="0">
                                          <p:val>
                                            <p:strVal val="#ppt_w"/>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childTnLst>
                                </p:cTn>
                              </p:par>
                            </p:childTnLst>
                          </p:cTn>
                        </p:par>
                        <p:par>
                          <p:cTn id="36" fill="hold">
                            <p:stCondLst>
                              <p:cond delay="2000"/>
                            </p:stCondLst>
                            <p:childTnLst>
                              <p:par>
                                <p:cTn id="37" presetID="17" presetClass="entr" presetSubtype="4"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ppt_x</p:attrName>
                                        </p:attrNameLst>
                                      </p:cBhvr>
                                      <p:tavLst>
                                        <p:tav tm="0">
                                          <p:val>
                                            <p:strVal val="#ppt_x"/>
                                          </p:val>
                                        </p:tav>
                                        <p:tav tm="100000">
                                          <p:val>
                                            <p:strVal val="#ppt_x"/>
                                          </p:val>
                                        </p:tav>
                                      </p:tavLst>
                                    </p:anim>
                                    <p:anim calcmode="lin" valueType="num">
                                      <p:cBhvr>
                                        <p:cTn id="40" dur="500" fill="hold"/>
                                        <p:tgtEl>
                                          <p:spTgt spid="7"/>
                                        </p:tgtEl>
                                        <p:attrNameLst>
                                          <p:attrName>ppt_y</p:attrName>
                                        </p:attrNameLst>
                                      </p:cBhvr>
                                      <p:tavLst>
                                        <p:tav tm="0">
                                          <p:val>
                                            <p:strVal val="#ppt_y+#ppt_h/2"/>
                                          </p:val>
                                        </p:tav>
                                        <p:tav tm="100000">
                                          <p:val>
                                            <p:strVal val="#ppt_y"/>
                                          </p:val>
                                        </p:tav>
                                      </p:tavLst>
                                    </p:anim>
                                    <p:anim calcmode="lin" valueType="num">
                                      <p:cBhvr>
                                        <p:cTn id="41" dur="500" fill="hold"/>
                                        <p:tgtEl>
                                          <p:spTgt spid="7"/>
                                        </p:tgtEl>
                                        <p:attrNameLst>
                                          <p:attrName>ppt_w</p:attrName>
                                        </p:attrNameLst>
                                      </p:cBhvr>
                                      <p:tavLst>
                                        <p:tav tm="0">
                                          <p:val>
                                            <p:strVal val="#ppt_w"/>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childTnLst>
                                </p:cTn>
                              </p:par>
                              <p:par>
                                <p:cTn id="43" presetID="17"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ppt_h/2"/>
                                          </p:val>
                                        </p:tav>
                                        <p:tav tm="100000">
                                          <p:val>
                                            <p:strVal val="#ppt_y"/>
                                          </p:val>
                                        </p:tav>
                                      </p:tavLst>
                                    </p:anim>
                                    <p:anim calcmode="lin" valueType="num">
                                      <p:cBhvr>
                                        <p:cTn id="47" dur="500" fill="hold"/>
                                        <p:tgtEl>
                                          <p:spTgt spid="13"/>
                                        </p:tgtEl>
                                        <p:attrNameLst>
                                          <p:attrName>ppt_w</p:attrName>
                                        </p:attrNameLst>
                                      </p:cBhvr>
                                      <p:tavLst>
                                        <p:tav tm="0">
                                          <p:val>
                                            <p:strVal val="#ppt_w"/>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childTnLst>
                                </p:cTn>
                              </p:par>
                              <p:par>
                                <p:cTn id="49" presetID="17"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ppt_x</p:attrName>
                                        </p:attrNameLst>
                                      </p:cBhvr>
                                      <p:tavLst>
                                        <p:tav tm="0">
                                          <p:val>
                                            <p:strVal val="#ppt_x"/>
                                          </p:val>
                                        </p:tav>
                                        <p:tav tm="100000">
                                          <p:val>
                                            <p:strVal val="#ppt_x"/>
                                          </p:val>
                                        </p:tav>
                                      </p:tavLst>
                                    </p:anim>
                                    <p:anim calcmode="lin" valueType="num">
                                      <p:cBhvr>
                                        <p:cTn id="52" dur="500" fill="hold"/>
                                        <p:tgtEl>
                                          <p:spTgt spid="17"/>
                                        </p:tgtEl>
                                        <p:attrNameLst>
                                          <p:attrName>ppt_y</p:attrName>
                                        </p:attrNameLst>
                                      </p:cBhvr>
                                      <p:tavLst>
                                        <p:tav tm="0">
                                          <p:val>
                                            <p:strVal val="#ppt_y+#ppt_h/2"/>
                                          </p:val>
                                        </p:tav>
                                        <p:tav tm="100000">
                                          <p:val>
                                            <p:strVal val="#ppt_y"/>
                                          </p:val>
                                        </p:tav>
                                      </p:tavLst>
                                    </p:anim>
                                    <p:anim calcmode="lin" valueType="num">
                                      <p:cBhvr>
                                        <p:cTn id="53" dur="500" fill="hold"/>
                                        <p:tgtEl>
                                          <p:spTgt spid="17"/>
                                        </p:tgtEl>
                                        <p:attrNameLst>
                                          <p:attrName>ppt_w</p:attrName>
                                        </p:attrNameLst>
                                      </p:cBhvr>
                                      <p:tavLst>
                                        <p:tav tm="0">
                                          <p:val>
                                            <p:strVal val="#ppt_w"/>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childTnLst>
                                </p:cTn>
                              </p:par>
                            </p:childTnLst>
                          </p:cTn>
                        </p:par>
                        <p:par>
                          <p:cTn id="55" fill="hold">
                            <p:stCondLst>
                              <p:cond delay="2500"/>
                            </p:stCondLst>
                            <p:childTnLst>
                              <p:par>
                                <p:cTn id="56" presetID="17" presetClass="entr" presetSubtype="4"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ppt_x</p:attrName>
                                        </p:attrNameLst>
                                      </p:cBhvr>
                                      <p:tavLst>
                                        <p:tav tm="0">
                                          <p:val>
                                            <p:strVal val="#ppt_x"/>
                                          </p:val>
                                        </p:tav>
                                        <p:tav tm="100000">
                                          <p:val>
                                            <p:strVal val="#ppt_x"/>
                                          </p:val>
                                        </p:tav>
                                      </p:tavLst>
                                    </p:anim>
                                    <p:anim calcmode="lin" valueType="num">
                                      <p:cBhvr>
                                        <p:cTn id="59" dur="500" fill="hold"/>
                                        <p:tgtEl>
                                          <p:spTgt spid="6"/>
                                        </p:tgtEl>
                                        <p:attrNameLst>
                                          <p:attrName>ppt_y</p:attrName>
                                        </p:attrNameLst>
                                      </p:cBhvr>
                                      <p:tavLst>
                                        <p:tav tm="0">
                                          <p:val>
                                            <p:strVal val="#ppt_y+#ppt_h/2"/>
                                          </p:val>
                                        </p:tav>
                                        <p:tav tm="100000">
                                          <p:val>
                                            <p:strVal val="#ppt_y"/>
                                          </p:val>
                                        </p:tav>
                                      </p:tavLst>
                                    </p:anim>
                                    <p:anim calcmode="lin" valueType="num">
                                      <p:cBhvr>
                                        <p:cTn id="60" dur="500" fill="hold"/>
                                        <p:tgtEl>
                                          <p:spTgt spid="6"/>
                                        </p:tgtEl>
                                        <p:attrNameLst>
                                          <p:attrName>ppt_w</p:attrName>
                                        </p:attrNameLst>
                                      </p:cBhvr>
                                      <p:tavLst>
                                        <p:tav tm="0">
                                          <p:val>
                                            <p:strVal val="#ppt_w"/>
                                          </p:val>
                                        </p:tav>
                                        <p:tav tm="100000">
                                          <p:val>
                                            <p:strVal val="#ppt_w"/>
                                          </p:val>
                                        </p:tav>
                                      </p:tavLst>
                                    </p:anim>
                                    <p:anim calcmode="lin" valueType="num">
                                      <p:cBhvr>
                                        <p:cTn id="61" dur="500" fill="hold"/>
                                        <p:tgtEl>
                                          <p:spTgt spid="6"/>
                                        </p:tgtEl>
                                        <p:attrNameLst>
                                          <p:attrName>ppt_h</p:attrName>
                                        </p:attrNameLst>
                                      </p:cBhvr>
                                      <p:tavLst>
                                        <p:tav tm="0">
                                          <p:val>
                                            <p:fltVal val="0"/>
                                          </p:val>
                                        </p:tav>
                                        <p:tav tm="100000">
                                          <p:val>
                                            <p:strVal val="#ppt_h"/>
                                          </p:val>
                                        </p:tav>
                                      </p:tavLst>
                                    </p:anim>
                                  </p:childTnLst>
                                </p:cTn>
                              </p:par>
                              <p:par>
                                <p:cTn id="62" presetID="17" presetClass="entr" presetSubtype="4"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ppt_x</p:attrName>
                                        </p:attrNameLst>
                                      </p:cBhvr>
                                      <p:tavLst>
                                        <p:tav tm="0">
                                          <p:val>
                                            <p:strVal val="#ppt_x"/>
                                          </p:val>
                                        </p:tav>
                                        <p:tav tm="100000">
                                          <p:val>
                                            <p:strVal val="#ppt_x"/>
                                          </p:val>
                                        </p:tav>
                                      </p:tavLst>
                                    </p:anim>
                                    <p:anim calcmode="lin" valueType="num">
                                      <p:cBhvr>
                                        <p:cTn id="65" dur="500" fill="hold"/>
                                        <p:tgtEl>
                                          <p:spTgt spid="14"/>
                                        </p:tgtEl>
                                        <p:attrNameLst>
                                          <p:attrName>ppt_y</p:attrName>
                                        </p:attrNameLst>
                                      </p:cBhvr>
                                      <p:tavLst>
                                        <p:tav tm="0">
                                          <p:val>
                                            <p:strVal val="#ppt_y+#ppt_h/2"/>
                                          </p:val>
                                        </p:tav>
                                        <p:tav tm="100000">
                                          <p:val>
                                            <p:strVal val="#ppt_y"/>
                                          </p:val>
                                        </p:tav>
                                      </p:tavLst>
                                    </p:anim>
                                    <p:anim calcmode="lin" valueType="num">
                                      <p:cBhvr>
                                        <p:cTn id="66" dur="500" fill="hold"/>
                                        <p:tgtEl>
                                          <p:spTgt spid="14"/>
                                        </p:tgtEl>
                                        <p:attrNameLst>
                                          <p:attrName>ppt_w</p:attrName>
                                        </p:attrNameLst>
                                      </p:cBhvr>
                                      <p:tavLst>
                                        <p:tav tm="0">
                                          <p:val>
                                            <p:strVal val="#ppt_w"/>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childTnLst>
                                </p:cTn>
                              </p:par>
                              <p:par>
                                <p:cTn id="68" presetID="17" presetClass="entr" presetSubtype="4"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ppt_x</p:attrName>
                                        </p:attrNameLst>
                                      </p:cBhvr>
                                      <p:tavLst>
                                        <p:tav tm="0">
                                          <p:val>
                                            <p:strVal val="#ppt_x"/>
                                          </p:val>
                                        </p:tav>
                                        <p:tav tm="100000">
                                          <p:val>
                                            <p:strVal val="#ppt_x"/>
                                          </p:val>
                                        </p:tav>
                                      </p:tavLst>
                                    </p:anim>
                                    <p:anim calcmode="lin" valueType="num">
                                      <p:cBhvr>
                                        <p:cTn id="71" dur="500" fill="hold"/>
                                        <p:tgtEl>
                                          <p:spTgt spid="16"/>
                                        </p:tgtEl>
                                        <p:attrNameLst>
                                          <p:attrName>ppt_y</p:attrName>
                                        </p:attrNameLst>
                                      </p:cBhvr>
                                      <p:tavLst>
                                        <p:tav tm="0">
                                          <p:val>
                                            <p:strVal val="#ppt_y+#ppt_h/2"/>
                                          </p:val>
                                        </p:tav>
                                        <p:tav tm="100000">
                                          <p:val>
                                            <p:strVal val="#ppt_y"/>
                                          </p:val>
                                        </p:tav>
                                      </p:tavLst>
                                    </p:anim>
                                    <p:anim calcmode="lin" valueType="num">
                                      <p:cBhvr>
                                        <p:cTn id="72" dur="500" fill="hold"/>
                                        <p:tgtEl>
                                          <p:spTgt spid="16"/>
                                        </p:tgtEl>
                                        <p:attrNameLst>
                                          <p:attrName>ppt_w</p:attrName>
                                        </p:attrNameLst>
                                      </p:cBhvr>
                                      <p:tavLst>
                                        <p:tav tm="0">
                                          <p:val>
                                            <p:strVal val="#ppt_w"/>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childTnLst>
                                </p:cTn>
                              </p:par>
                            </p:childTnLst>
                          </p:cTn>
                        </p:par>
                        <p:par>
                          <p:cTn id="74" fill="hold">
                            <p:stCondLst>
                              <p:cond delay="3000"/>
                            </p:stCondLst>
                            <p:childTnLst>
                              <p:par>
                                <p:cTn id="75" presetID="17" presetClass="entr" presetSubtype="4" fill="hold" grpId="0" nodeType="after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p:cTn id="77" dur="500" fill="hold"/>
                                        <p:tgtEl>
                                          <p:spTgt spid="5"/>
                                        </p:tgtEl>
                                        <p:attrNameLst>
                                          <p:attrName>ppt_x</p:attrName>
                                        </p:attrNameLst>
                                      </p:cBhvr>
                                      <p:tavLst>
                                        <p:tav tm="0">
                                          <p:val>
                                            <p:strVal val="#ppt_x"/>
                                          </p:val>
                                        </p:tav>
                                        <p:tav tm="100000">
                                          <p:val>
                                            <p:strVal val="#ppt_x"/>
                                          </p:val>
                                        </p:tav>
                                      </p:tavLst>
                                    </p:anim>
                                    <p:anim calcmode="lin" valueType="num">
                                      <p:cBhvr>
                                        <p:cTn id="78" dur="500" fill="hold"/>
                                        <p:tgtEl>
                                          <p:spTgt spid="5"/>
                                        </p:tgtEl>
                                        <p:attrNameLst>
                                          <p:attrName>ppt_y</p:attrName>
                                        </p:attrNameLst>
                                      </p:cBhvr>
                                      <p:tavLst>
                                        <p:tav tm="0">
                                          <p:val>
                                            <p:strVal val="#ppt_y+#ppt_h/2"/>
                                          </p:val>
                                        </p:tav>
                                        <p:tav tm="100000">
                                          <p:val>
                                            <p:strVal val="#ppt_y"/>
                                          </p:val>
                                        </p:tav>
                                      </p:tavLst>
                                    </p:anim>
                                    <p:anim calcmode="lin" valueType="num">
                                      <p:cBhvr>
                                        <p:cTn id="79" dur="500" fill="hold"/>
                                        <p:tgtEl>
                                          <p:spTgt spid="5"/>
                                        </p:tgtEl>
                                        <p:attrNameLst>
                                          <p:attrName>ppt_w</p:attrName>
                                        </p:attrNameLst>
                                      </p:cBhvr>
                                      <p:tavLst>
                                        <p:tav tm="0">
                                          <p:val>
                                            <p:strVal val="#ppt_w"/>
                                          </p:val>
                                        </p:tav>
                                        <p:tav tm="100000">
                                          <p:val>
                                            <p:strVal val="#ppt_w"/>
                                          </p:val>
                                        </p:tav>
                                      </p:tavLst>
                                    </p:anim>
                                    <p:anim calcmode="lin" valueType="num">
                                      <p:cBhvr>
                                        <p:cTn id="80" dur="500" fill="hold"/>
                                        <p:tgtEl>
                                          <p:spTgt spid="5"/>
                                        </p:tgtEl>
                                        <p:attrNameLst>
                                          <p:attrName>ppt_h</p:attrName>
                                        </p:attrNameLst>
                                      </p:cBhvr>
                                      <p:tavLst>
                                        <p:tav tm="0">
                                          <p:val>
                                            <p:fltVal val="0"/>
                                          </p:val>
                                        </p:tav>
                                        <p:tav tm="100000">
                                          <p:val>
                                            <p:strVal val="#ppt_h"/>
                                          </p:val>
                                        </p:tav>
                                      </p:tavLst>
                                    </p:anim>
                                  </p:childTnLst>
                                </p:cTn>
                              </p:par>
                              <p:par>
                                <p:cTn id="81" presetID="17" presetClass="entr" presetSubtype="4"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
                                          </p:val>
                                        </p:tav>
                                        <p:tav tm="100000">
                                          <p:val>
                                            <p:strVal val="#ppt_x"/>
                                          </p:val>
                                        </p:tav>
                                      </p:tavLst>
                                    </p:anim>
                                    <p:anim calcmode="lin" valueType="num">
                                      <p:cBhvr>
                                        <p:cTn id="84" dur="500" fill="hold"/>
                                        <p:tgtEl>
                                          <p:spTgt spid="15"/>
                                        </p:tgtEl>
                                        <p:attrNameLst>
                                          <p:attrName>ppt_y</p:attrName>
                                        </p:attrNameLst>
                                      </p:cBhvr>
                                      <p:tavLst>
                                        <p:tav tm="0">
                                          <p:val>
                                            <p:strVal val="#ppt_y+#ppt_h/2"/>
                                          </p:val>
                                        </p:tav>
                                        <p:tav tm="100000">
                                          <p:val>
                                            <p:strVal val="#ppt_y"/>
                                          </p:val>
                                        </p:tav>
                                      </p:tavLst>
                                    </p:anim>
                                    <p:anim calcmode="lin" valueType="num">
                                      <p:cBhvr>
                                        <p:cTn id="85" dur="500" fill="hold"/>
                                        <p:tgtEl>
                                          <p:spTgt spid="15"/>
                                        </p:tgtEl>
                                        <p:attrNameLst>
                                          <p:attrName>ppt_w</p:attrName>
                                        </p:attrNameLst>
                                      </p:cBhvr>
                                      <p:tavLst>
                                        <p:tav tm="0">
                                          <p:val>
                                            <p:strVal val="#ppt_w"/>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childTnLst>
                                </p:cTn>
                              </p:par>
                              <p:par>
                                <p:cTn id="87" presetID="17"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p:cTn id="89" dur="500" fill="hold"/>
                                        <p:tgtEl>
                                          <p:spTgt spid="18"/>
                                        </p:tgtEl>
                                        <p:attrNameLst>
                                          <p:attrName>ppt_x</p:attrName>
                                        </p:attrNameLst>
                                      </p:cBhvr>
                                      <p:tavLst>
                                        <p:tav tm="0">
                                          <p:val>
                                            <p:strVal val="#ppt_x"/>
                                          </p:val>
                                        </p:tav>
                                        <p:tav tm="100000">
                                          <p:val>
                                            <p:strVal val="#ppt_x"/>
                                          </p:val>
                                        </p:tav>
                                      </p:tavLst>
                                    </p:anim>
                                    <p:anim calcmode="lin" valueType="num">
                                      <p:cBhvr>
                                        <p:cTn id="90" dur="500" fill="hold"/>
                                        <p:tgtEl>
                                          <p:spTgt spid="18"/>
                                        </p:tgtEl>
                                        <p:attrNameLst>
                                          <p:attrName>ppt_y</p:attrName>
                                        </p:attrNameLst>
                                      </p:cBhvr>
                                      <p:tavLst>
                                        <p:tav tm="0">
                                          <p:val>
                                            <p:strVal val="#ppt_y+#ppt_h/2"/>
                                          </p:val>
                                        </p:tav>
                                        <p:tav tm="100000">
                                          <p:val>
                                            <p:strVal val="#ppt_y"/>
                                          </p:val>
                                        </p:tav>
                                      </p:tavLst>
                                    </p:anim>
                                    <p:anim calcmode="lin" valueType="num">
                                      <p:cBhvr>
                                        <p:cTn id="91" dur="500" fill="hold"/>
                                        <p:tgtEl>
                                          <p:spTgt spid="18"/>
                                        </p:tgtEl>
                                        <p:attrNameLst>
                                          <p:attrName>ppt_w</p:attrName>
                                        </p:attrNameLst>
                                      </p:cBhvr>
                                      <p:tavLst>
                                        <p:tav tm="0">
                                          <p:val>
                                            <p:strVal val="#ppt_w"/>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childTnLst>
                                </p:cTn>
                              </p:par>
                              <p:par>
                                <p:cTn id="93" presetID="17" presetClass="entr" presetSubtype="4"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500" fill="hold"/>
                                        <p:tgtEl>
                                          <p:spTgt spid="19"/>
                                        </p:tgtEl>
                                        <p:attrNameLst>
                                          <p:attrName>ppt_x</p:attrName>
                                        </p:attrNameLst>
                                      </p:cBhvr>
                                      <p:tavLst>
                                        <p:tav tm="0">
                                          <p:val>
                                            <p:strVal val="#ppt_x"/>
                                          </p:val>
                                        </p:tav>
                                        <p:tav tm="100000">
                                          <p:val>
                                            <p:strVal val="#ppt_x"/>
                                          </p:val>
                                        </p:tav>
                                      </p:tavLst>
                                    </p:anim>
                                    <p:anim calcmode="lin" valueType="num">
                                      <p:cBhvr>
                                        <p:cTn id="96" dur="500" fill="hold"/>
                                        <p:tgtEl>
                                          <p:spTgt spid="19"/>
                                        </p:tgtEl>
                                        <p:attrNameLst>
                                          <p:attrName>ppt_y</p:attrName>
                                        </p:attrNameLst>
                                      </p:cBhvr>
                                      <p:tavLst>
                                        <p:tav tm="0">
                                          <p:val>
                                            <p:strVal val="#ppt_y+#ppt_h/2"/>
                                          </p:val>
                                        </p:tav>
                                        <p:tav tm="100000">
                                          <p:val>
                                            <p:strVal val="#ppt_y"/>
                                          </p:val>
                                        </p:tav>
                                      </p:tavLst>
                                    </p:anim>
                                    <p:anim calcmode="lin" valueType="num">
                                      <p:cBhvr>
                                        <p:cTn id="97" dur="500" fill="hold"/>
                                        <p:tgtEl>
                                          <p:spTgt spid="19"/>
                                        </p:tgtEl>
                                        <p:attrNameLst>
                                          <p:attrName>ppt_w</p:attrName>
                                        </p:attrNameLst>
                                      </p:cBhvr>
                                      <p:tavLst>
                                        <p:tav tm="0">
                                          <p:val>
                                            <p:strVal val="#ppt_w"/>
                                          </p:val>
                                        </p:tav>
                                        <p:tav tm="100000">
                                          <p:val>
                                            <p:strVal val="#ppt_w"/>
                                          </p:val>
                                        </p:tav>
                                      </p:tavLst>
                                    </p:anim>
                                    <p:anim calcmode="lin" valueType="num">
                                      <p:cBhvr>
                                        <p:cTn id="98" dur="500" fill="hold"/>
                                        <p:tgtEl>
                                          <p:spTgt spid="19"/>
                                        </p:tgtEl>
                                        <p:attrNameLst>
                                          <p:attrName>ppt_h</p:attrName>
                                        </p:attrNameLst>
                                      </p:cBhvr>
                                      <p:tavLst>
                                        <p:tav tm="0">
                                          <p:val>
                                            <p:fltVal val="0"/>
                                          </p:val>
                                        </p:tav>
                                        <p:tav tm="100000">
                                          <p:val>
                                            <p:strVal val="#ppt_h"/>
                                          </p:val>
                                        </p:tav>
                                      </p:tavLst>
                                    </p:anim>
                                  </p:childTnLst>
                                </p:cTn>
                              </p:par>
                            </p:childTnLst>
                          </p:cTn>
                        </p:par>
                        <p:par>
                          <p:cTn id="99" fill="hold">
                            <p:stCondLst>
                              <p:cond delay="3500"/>
                            </p:stCondLst>
                            <p:childTnLst>
                              <p:par>
                                <p:cTn id="100" presetID="37" presetClass="entr" presetSubtype="0" fill="hold" grpId="0" nodeType="afterEffect">
                                  <p:stCondLst>
                                    <p:cond delay="0"/>
                                  </p:stCondLst>
                                  <p:childTnLst>
                                    <p:set>
                                      <p:cBhvr>
                                        <p:cTn id="101" dur="1" fill="hold">
                                          <p:stCondLst>
                                            <p:cond delay="0"/>
                                          </p:stCondLst>
                                        </p:cTn>
                                        <p:tgtEl>
                                          <p:spTgt spid="20"/>
                                        </p:tgtEl>
                                        <p:attrNameLst>
                                          <p:attrName>style.visibility</p:attrName>
                                        </p:attrNameLst>
                                      </p:cBhvr>
                                      <p:to>
                                        <p:strVal val="visible"/>
                                      </p:to>
                                    </p:set>
                                    <p:animEffect>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900" decel="100000" fill="hold"/>
                                        <p:tgtEl>
                                          <p:spTgt spid="20"/>
                                        </p:tgtEl>
                                        <p:attrNameLst>
                                          <p:attrName>ppt_y</p:attrName>
                                        </p:attrNameLst>
                                      </p:cBhvr>
                                      <p:tavLst>
                                        <p:tav tm="0">
                                          <p:val>
                                            <p:strVal val="#ppt_y+1"/>
                                          </p:val>
                                        </p:tav>
                                        <p:tav tm="100000">
                                          <p:val>
                                            <p:strVal val="#ppt_y-.03"/>
                                          </p:val>
                                        </p:tav>
                                      </p:tavLst>
                                    </p:anim>
                                    <p:anim calcmode="lin" valueType="num">
                                      <p:cBhvr>
                                        <p:cTn id="105"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106" presetID="37" presetClass="entr" presetSubtype="0"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900" decel="100000" fill="hold"/>
                                        <p:tgtEl>
                                          <p:spTgt spid="21"/>
                                        </p:tgtEl>
                                        <p:attrNameLst>
                                          <p:attrName>ppt_y</p:attrName>
                                        </p:attrNameLst>
                                      </p:cBhvr>
                                      <p:tavLst>
                                        <p:tav tm="0">
                                          <p:val>
                                            <p:strVal val="#ppt_y+1"/>
                                          </p:val>
                                        </p:tav>
                                        <p:tav tm="100000">
                                          <p:val>
                                            <p:strVal val="#ppt_y-.03"/>
                                          </p:val>
                                        </p:tav>
                                      </p:tavLst>
                                    </p:anim>
                                    <p:anim calcmode="lin" valueType="num">
                                      <p:cBhvr>
                                        <p:cTn id="11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2" presetID="37"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p:cBhvr>
                                        <p:cTn id="114" dur="1000"/>
                                        <p:tgtEl>
                                          <p:spTgt spid="22"/>
                                        </p:tgtEl>
                                      </p:cBhvr>
                                    </p:animEffect>
                                    <p:anim calcmode="lin" valueType="num">
                                      <p:cBhvr>
                                        <p:cTn id="115" dur="1000" fill="hold"/>
                                        <p:tgtEl>
                                          <p:spTgt spid="22"/>
                                        </p:tgtEl>
                                        <p:attrNameLst>
                                          <p:attrName>ppt_x</p:attrName>
                                        </p:attrNameLst>
                                      </p:cBhvr>
                                      <p:tavLst>
                                        <p:tav tm="0">
                                          <p:val>
                                            <p:strVal val="#ppt_x"/>
                                          </p:val>
                                        </p:tav>
                                        <p:tav tm="100000">
                                          <p:val>
                                            <p:strVal val="#ppt_x"/>
                                          </p:val>
                                        </p:tav>
                                      </p:tavLst>
                                    </p:anim>
                                    <p:anim calcmode="lin" valueType="num">
                                      <p:cBhvr>
                                        <p:cTn id="116" dur="900" decel="100000" fill="hold"/>
                                        <p:tgtEl>
                                          <p:spTgt spid="22"/>
                                        </p:tgtEl>
                                        <p:attrNameLst>
                                          <p:attrName>ppt_y</p:attrName>
                                        </p:attrNameLst>
                                      </p:cBhvr>
                                      <p:tavLst>
                                        <p:tav tm="0">
                                          <p:val>
                                            <p:strVal val="#ppt_y+1"/>
                                          </p:val>
                                        </p:tav>
                                        <p:tav tm="100000">
                                          <p:val>
                                            <p:strVal val="#ppt_y-.03"/>
                                          </p:val>
                                        </p:tav>
                                      </p:tavLst>
                                    </p:anim>
                                    <p:anim calcmode="lin" valueType="num">
                                      <p:cBhvr>
                                        <p:cTn id="117"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7" grpId="0" bldLvl="0" animBg="1" autoUpdateAnimBg="0"/>
      <p:bldP spid="8" grpId="0" bldLvl="0" animBg="1" autoUpdateAnimBg="0"/>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4"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utoUpdateAnimBg="0"/>
      <p:bldP spid="21" grpId="0" bldLvl="0" autoUpdateAnimBg="0"/>
      <p:bldP spid="22"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攻击原理</a:t>
            </a:r>
            <a:endParaRPr lang="en-US" altLang="zh-CN" dirty="0"/>
          </a:p>
          <a:p>
            <a:pPr lvl="2"/>
            <a:r>
              <a:rPr lang="en-US" altLang="zh-CN" dirty="0"/>
              <a:t> IP</a:t>
            </a:r>
            <a:r>
              <a:rPr lang="zh-CN" altLang="en-US" dirty="0"/>
              <a:t>协议本身</a:t>
            </a:r>
            <a:r>
              <a:rPr lang="zh-CN" altLang="en-US" dirty="0">
                <a:highlight>
                  <a:srgbClr val="FFFF00"/>
                </a:highlight>
              </a:rPr>
              <a:t>没有验证源</a:t>
            </a:r>
            <a:r>
              <a:rPr lang="en-US" altLang="zh-CN" dirty="0">
                <a:highlight>
                  <a:srgbClr val="FFFF00"/>
                </a:highlight>
              </a:rPr>
              <a:t>IP</a:t>
            </a:r>
            <a:r>
              <a:rPr lang="zh-CN" altLang="en-US" dirty="0">
                <a:highlight>
                  <a:srgbClr val="FFFF00"/>
                </a:highlight>
              </a:rPr>
              <a:t>地址真实性</a:t>
            </a:r>
            <a:r>
              <a:rPr lang="zh-CN" altLang="en-US" dirty="0"/>
              <a:t>的机制</a:t>
            </a:r>
          </a:p>
          <a:p>
            <a:pPr lvl="1"/>
            <a:r>
              <a:rPr lang="en-US" altLang="zh-CN" dirty="0"/>
              <a:t> </a:t>
            </a:r>
            <a:r>
              <a:rPr lang="zh-CN" altLang="en-US" dirty="0"/>
              <a:t>攻击类型</a:t>
            </a:r>
            <a:endParaRPr lang="en-US" altLang="zh-CN" dirty="0"/>
          </a:p>
          <a:p>
            <a:pPr lvl="2"/>
            <a:r>
              <a:rPr lang="zh-CN" altLang="en-US" dirty="0"/>
              <a:t> 拒绝服务</a:t>
            </a:r>
            <a:endParaRPr lang="en-US" altLang="zh-CN" dirty="0"/>
          </a:p>
          <a:p>
            <a:pPr lvl="3"/>
            <a:r>
              <a:rPr lang="zh-CN" altLang="en-US" dirty="0"/>
              <a:t>避免被追踪而受到惩罚，构造针对同一目的 </a:t>
            </a:r>
            <a:r>
              <a:rPr lang="en-US" altLang="zh-CN" dirty="0"/>
              <a:t>IP </a:t>
            </a:r>
            <a:r>
              <a:rPr lang="zh-CN" altLang="en-US" dirty="0"/>
              <a:t>地址的 </a:t>
            </a:r>
            <a:r>
              <a:rPr lang="en-US" altLang="zh-CN" dirty="0"/>
              <a:t>IP </a:t>
            </a:r>
            <a:r>
              <a:rPr lang="zh-CN" altLang="en-US" dirty="0"/>
              <a:t>分组，而源 </a:t>
            </a:r>
            <a:r>
              <a:rPr lang="en-US" altLang="zh-CN" dirty="0"/>
              <a:t>IP </a:t>
            </a:r>
            <a:r>
              <a:rPr lang="zh-CN" altLang="en-US" dirty="0"/>
              <a:t>地址为随机的</a:t>
            </a:r>
            <a:r>
              <a:rPr lang="en-US" altLang="zh-CN" dirty="0"/>
              <a:t>IP</a:t>
            </a:r>
            <a:r>
              <a:rPr lang="zh-CN" altLang="en-US" dirty="0"/>
              <a:t>地址</a:t>
            </a:r>
          </a:p>
          <a:p>
            <a:pPr lvl="2"/>
            <a:r>
              <a:rPr lang="zh-CN" altLang="en-US" dirty="0"/>
              <a:t> 基于 </a:t>
            </a:r>
            <a:r>
              <a:rPr lang="en-US" altLang="zh-CN" dirty="0"/>
              <a:t>IP </a:t>
            </a:r>
            <a:r>
              <a:rPr lang="zh-CN" altLang="en-US" dirty="0"/>
              <a:t>地址认证的网络服务欺骗</a:t>
            </a:r>
            <a:endParaRPr lang="en-US" altLang="zh-CN" dirty="0"/>
          </a:p>
          <a:p>
            <a:pPr lvl="3"/>
            <a:r>
              <a:rPr lang="zh-CN" altLang="en-US" dirty="0"/>
              <a:t>假冒可信的</a:t>
            </a:r>
            <a:r>
              <a:rPr lang="en-US" altLang="zh-CN" dirty="0"/>
              <a:t>IP </a:t>
            </a:r>
            <a:r>
              <a:rPr lang="zh-CN" altLang="en-US" dirty="0"/>
              <a:t>地址而非法访问计算机资源，</a:t>
            </a:r>
            <a:r>
              <a:rPr lang="en-US" altLang="zh-CN" dirty="0"/>
              <a:t>X-window</a:t>
            </a:r>
            <a:r>
              <a:rPr lang="zh-CN" altLang="en-US" dirty="0"/>
              <a:t>、</a:t>
            </a:r>
            <a:r>
              <a:rPr lang="en-US" altLang="zh-CN" dirty="0"/>
              <a:t>rlogin</a:t>
            </a:r>
            <a:r>
              <a:rPr lang="zh-CN" altLang="en-US" dirty="0"/>
              <a:t>、</a:t>
            </a:r>
            <a:r>
              <a:rPr lang="en-US" altLang="zh-CN" dirty="0" err="1"/>
              <a:t>rsh</a:t>
            </a:r>
            <a:r>
              <a:rPr lang="zh-CN" altLang="en-US" dirty="0"/>
              <a:t>等</a:t>
            </a:r>
          </a:p>
          <a:p>
            <a:pPr lvl="2"/>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3</a:t>
            </a:r>
            <a:r>
              <a:rPr lang="zh-CN" altLang="en-US" sz="2800" dirty="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IP</a:t>
            </a:r>
            <a:r>
              <a:rPr lang="zh-CN" altLang="en-US" sz="2800" dirty="0">
                <a:solidFill>
                  <a:schemeClr val="accent1"/>
                </a:solidFill>
                <a:latin typeface="微软雅黑" panose="020B0503020204020204" pitchFamily="34" charset="-122"/>
                <a:ea typeface="微软雅黑" panose="020B0503020204020204" pitchFamily="34" charset="-122"/>
              </a:rPr>
              <a:t>假冒攻击</a:t>
            </a:r>
          </a:p>
        </p:txBody>
      </p:sp>
    </p:spTree>
    <p:extLst>
      <p:ext uri="{BB962C8B-B14F-4D97-AF65-F5344CB8AC3E}">
        <p14:creationId xmlns:p14="http://schemas.microsoft.com/office/powerpoint/2010/main" val="3791611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a:t> </a:t>
            </a:r>
            <a:r>
              <a:rPr lang="zh-CN" altLang="en-US" dirty="0"/>
              <a:t>攻击原理</a:t>
            </a:r>
            <a:endParaRPr lang="en-US" altLang="zh-CN" dirty="0"/>
          </a:p>
          <a:p>
            <a:pPr lvl="2" algn="just"/>
            <a:r>
              <a:rPr lang="zh-CN" altLang="en-US" dirty="0"/>
              <a:t> 链路层具有最大传输单元</a:t>
            </a:r>
            <a:r>
              <a:rPr lang="en-US" altLang="zh-CN" dirty="0"/>
              <a:t>MTU</a:t>
            </a:r>
            <a:r>
              <a:rPr lang="zh-CN" altLang="en-US" dirty="0"/>
              <a:t>这个特性，它限制了数据帧的最大长度，不同的网络类型都有一个上限值，以太网的</a:t>
            </a:r>
            <a:r>
              <a:rPr lang="en-US" altLang="zh-CN" dirty="0"/>
              <a:t>MTU</a:t>
            </a:r>
            <a:r>
              <a:rPr lang="zh-CN" altLang="en-US" dirty="0"/>
              <a:t>是</a:t>
            </a:r>
            <a:r>
              <a:rPr lang="en-US" altLang="zh-CN" dirty="0"/>
              <a:t>1500</a:t>
            </a:r>
            <a:r>
              <a:rPr lang="zh-CN" altLang="en-US" dirty="0"/>
              <a:t>。如果</a:t>
            </a:r>
            <a:r>
              <a:rPr lang="en-US" altLang="zh-CN" dirty="0"/>
              <a:t>IP</a:t>
            </a:r>
            <a:r>
              <a:rPr lang="zh-CN" altLang="en-US" dirty="0"/>
              <a:t>层有数据包要传，而且数据包的长度超过了</a:t>
            </a:r>
            <a:r>
              <a:rPr lang="en-US" altLang="zh-CN" dirty="0"/>
              <a:t>MTU</a:t>
            </a:r>
            <a:r>
              <a:rPr lang="zh-CN" altLang="en-US" dirty="0"/>
              <a:t>，那么</a:t>
            </a:r>
            <a:r>
              <a:rPr lang="en-US" altLang="zh-CN" dirty="0"/>
              <a:t>IP</a:t>
            </a:r>
            <a:r>
              <a:rPr lang="zh-CN" altLang="en-US" dirty="0"/>
              <a:t>层就要对数据包进行</a:t>
            </a:r>
            <a:r>
              <a:rPr lang="zh-CN" altLang="en-US" dirty="0">
                <a:highlight>
                  <a:srgbClr val="FFFF00"/>
                </a:highlight>
              </a:rPr>
              <a:t>分片</a:t>
            </a:r>
            <a:r>
              <a:rPr lang="en-US" altLang="zh-CN" dirty="0"/>
              <a:t>(fragmentation)</a:t>
            </a:r>
            <a:r>
              <a:rPr lang="zh-CN" altLang="en-US" dirty="0"/>
              <a:t>操作，使每一片的长度都小于或等于</a:t>
            </a:r>
            <a:r>
              <a:rPr lang="en-US" altLang="zh-CN" dirty="0"/>
              <a:t>MTU</a:t>
            </a:r>
            <a:r>
              <a:rPr lang="zh-CN" altLang="en-US" dirty="0"/>
              <a:t>。</a:t>
            </a:r>
            <a:endParaRPr lang="en-US" altLang="zh-CN" dirty="0"/>
          </a:p>
          <a:p>
            <a:pPr lvl="2" algn="just"/>
            <a:r>
              <a:rPr lang="en-US" altLang="zh-CN" dirty="0"/>
              <a:t> IP</a:t>
            </a:r>
            <a:r>
              <a:rPr lang="zh-CN" altLang="en-US" dirty="0"/>
              <a:t>首部有两个字节表示整个</a:t>
            </a:r>
            <a:r>
              <a:rPr lang="en-US" altLang="zh-CN" dirty="0"/>
              <a:t>IP</a:t>
            </a:r>
            <a:r>
              <a:rPr lang="zh-CN" altLang="en-US" dirty="0"/>
              <a:t>数据包的长度，所以</a:t>
            </a:r>
            <a:r>
              <a:rPr lang="en-US" altLang="zh-CN" dirty="0"/>
              <a:t>IP</a:t>
            </a:r>
            <a:r>
              <a:rPr lang="zh-CN" altLang="en-US" dirty="0"/>
              <a:t>数据包最长只能为</a:t>
            </a:r>
            <a:r>
              <a:rPr lang="en-US" altLang="zh-CN" dirty="0">
                <a:solidFill>
                  <a:srgbClr val="C00000"/>
                </a:solidFill>
              </a:rPr>
              <a:t>0xFFFF</a:t>
            </a:r>
            <a:r>
              <a:rPr lang="zh-CN" altLang="en-US" dirty="0"/>
              <a:t>，就是</a:t>
            </a:r>
            <a:r>
              <a:rPr lang="en-US" altLang="zh-CN" dirty="0"/>
              <a:t>65535</a:t>
            </a:r>
            <a:r>
              <a:rPr lang="zh-CN" altLang="en-US" dirty="0"/>
              <a:t>字节。如果有意发送总长度超过</a:t>
            </a:r>
            <a:r>
              <a:rPr lang="en-US" altLang="zh-CN" dirty="0"/>
              <a:t>65535 </a:t>
            </a:r>
            <a:r>
              <a:rPr lang="zh-CN" altLang="en-US" dirty="0"/>
              <a:t>的</a:t>
            </a:r>
            <a:r>
              <a:rPr lang="en-US" altLang="zh-CN" dirty="0"/>
              <a:t>IP</a:t>
            </a:r>
            <a:r>
              <a:rPr lang="zh-CN" altLang="en-US" dirty="0"/>
              <a:t>碎片，或构造畸形的</a:t>
            </a:r>
            <a:r>
              <a:rPr lang="en-US" altLang="zh-CN" dirty="0"/>
              <a:t>IP</a:t>
            </a:r>
            <a:r>
              <a:rPr lang="zh-CN" altLang="en-US" dirty="0"/>
              <a:t>碎片，部分老的操作系统在进行碎片重组处理时会导致崩溃或拒绝服务。</a:t>
            </a:r>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3</a:t>
            </a:r>
            <a:r>
              <a:rPr lang="zh-CN" altLang="en-US" sz="2800" dirty="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IP</a:t>
            </a:r>
            <a:r>
              <a:rPr lang="zh-CN" altLang="en-US" sz="2800" dirty="0">
                <a:solidFill>
                  <a:schemeClr val="accent1"/>
                </a:solidFill>
                <a:latin typeface="微软雅黑" panose="020B0503020204020204" pitchFamily="34" charset="-122"/>
                <a:ea typeface="微软雅黑" panose="020B0503020204020204" pitchFamily="34" charset="-122"/>
              </a:rPr>
              <a:t>碎片攻击</a:t>
            </a:r>
          </a:p>
        </p:txBody>
      </p:sp>
    </p:spTree>
    <p:extLst>
      <p:ext uri="{BB962C8B-B14F-4D97-AF65-F5344CB8AC3E}">
        <p14:creationId xmlns:p14="http://schemas.microsoft.com/office/powerpoint/2010/main" val="2102932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图片 114"/>
          <p:cNvPicPr>
            <a:picLocks noChangeAspect="1"/>
          </p:cNvPicPr>
          <p:nvPr/>
        </p:nvPicPr>
        <p:blipFill>
          <a:blip r:embed="rId3"/>
          <a:stretch>
            <a:fillRect/>
          </a:stretch>
        </p:blipFill>
        <p:spPr>
          <a:xfrm>
            <a:off x="5165758" y="1850576"/>
            <a:ext cx="1978206" cy="81780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a:t> Ping of Death</a:t>
            </a:r>
            <a:endParaRPr lang="zh-CN" altLang="en-US" dirty="0"/>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3</a:t>
            </a:r>
            <a:r>
              <a:rPr lang="zh-CN" altLang="en-US" sz="2800" dirty="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IP</a:t>
            </a:r>
            <a:r>
              <a:rPr lang="zh-CN" altLang="en-US" sz="2800" dirty="0">
                <a:solidFill>
                  <a:schemeClr val="accent1"/>
                </a:solidFill>
                <a:latin typeface="微软雅黑" panose="020B0503020204020204" pitchFamily="34" charset="-122"/>
                <a:ea typeface="微软雅黑" panose="020B0503020204020204" pitchFamily="34" charset="-122"/>
              </a:rPr>
              <a:t>碎片攻击</a:t>
            </a:r>
          </a:p>
        </p:txBody>
      </p:sp>
      <p:sp>
        <p:nvSpPr>
          <p:cNvPr id="5" name="Rectangle 49"/>
          <p:cNvSpPr>
            <a:spLocks noChangeArrowheads="1"/>
          </p:cNvSpPr>
          <p:nvPr/>
        </p:nvSpPr>
        <p:spPr bwMode="auto">
          <a:xfrm>
            <a:off x="8243368" y="4911849"/>
            <a:ext cx="1619250" cy="11906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a:endParaRPr lang="zh-CN" altLang="en-US" dirty="0">
              <a:solidFill>
                <a:schemeClr val="tx2"/>
              </a:solidFill>
              <a:latin typeface="微软雅黑" panose="020B0503020204020204" pitchFamily="34" charset="-122"/>
              <a:ea typeface="微软雅黑" panose="020B0503020204020204" pitchFamily="34" charset="-122"/>
            </a:endParaRPr>
          </a:p>
        </p:txBody>
      </p:sp>
      <p:grpSp>
        <p:nvGrpSpPr>
          <p:cNvPr id="11" name="Group 56"/>
          <p:cNvGrpSpPr>
            <a:grpSpLocks/>
          </p:cNvGrpSpPr>
          <p:nvPr/>
        </p:nvGrpSpPr>
        <p:grpSpPr bwMode="auto">
          <a:xfrm>
            <a:off x="2854897" y="2413134"/>
            <a:ext cx="1636689" cy="1162874"/>
            <a:chOff x="3840" y="1056"/>
            <a:chExt cx="1200" cy="912"/>
          </a:xfrm>
        </p:grpSpPr>
        <p:sp>
          <p:nvSpPr>
            <p:cNvPr id="12" name="Rectangle 57"/>
            <p:cNvSpPr>
              <a:spLocks noChangeArrowheads="1"/>
            </p:cNvSpPr>
            <p:nvPr/>
          </p:nvSpPr>
          <p:spPr bwMode="auto">
            <a:xfrm>
              <a:off x="4080"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58"/>
            <p:cNvSpPr>
              <a:spLocks noChangeArrowheads="1"/>
            </p:cNvSpPr>
            <p:nvPr/>
          </p:nvSpPr>
          <p:spPr bwMode="auto">
            <a:xfrm>
              <a:off x="4224" y="129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Rectangle 59"/>
            <p:cNvSpPr>
              <a:spLocks noChangeArrowheads="1"/>
            </p:cNvSpPr>
            <p:nvPr/>
          </p:nvSpPr>
          <p:spPr bwMode="auto">
            <a:xfrm>
              <a:off x="3888"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Rectangle 60"/>
            <p:cNvSpPr>
              <a:spLocks noChangeArrowheads="1"/>
            </p:cNvSpPr>
            <p:nvPr/>
          </p:nvSpPr>
          <p:spPr bwMode="auto">
            <a:xfrm>
              <a:off x="4368"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Rectangle 61"/>
            <p:cNvSpPr>
              <a:spLocks noChangeArrowheads="1"/>
            </p:cNvSpPr>
            <p:nvPr/>
          </p:nvSpPr>
          <p:spPr bwMode="auto">
            <a:xfrm>
              <a:off x="4416" y="124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Rectangle 62"/>
            <p:cNvSpPr>
              <a:spLocks noChangeArrowheads="1"/>
            </p:cNvSpPr>
            <p:nvPr/>
          </p:nvSpPr>
          <p:spPr bwMode="auto">
            <a:xfrm>
              <a:off x="4224" y="115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63"/>
            <p:cNvSpPr>
              <a:spLocks noChangeArrowheads="1"/>
            </p:cNvSpPr>
            <p:nvPr/>
          </p:nvSpPr>
          <p:spPr bwMode="auto">
            <a:xfrm>
              <a:off x="4080" y="105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64"/>
            <p:cNvSpPr>
              <a:spLocks noChangeArrowheads="1"/>
            </p:cNvSpPr>
            <p:nvPr/>
          </p:nvSpPr>
          <p:spPr bwMode="auto">
            <a:xfrm>
              <a:off x="4512"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Rectangle 65"/>
            <p:cNvSpPr>
              <a:spLocks noChangeArrowheads="1"/>
            </p:cNvSpPr>
            <p:nvPr/>
          </p:nvSpPr>
          <p:spPr bwMode="auto">
            <a:xfrm>
              <a:off x="4656"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66"/>
            <p:cNvSpPr>
              <a:spLocks noChangeArrowheads="1"/>
            </p:cNvSpPr>
            <p:nvPr/>
          </p:nvSpPr>
          <p:spPr bwMode="auto">
            <a:xfrm>
              <a:off x="4656"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67"/>
            <p:cNvSpPr>
              <a:spLocks noChangeArrowheads="1"/>
            </p:cNvSpPr>
            <p:nvPr/>
          </p:nvSpPr>
          <p:spPr bwMode="auto">
            <a:xfrm>
              <a:off x="4800"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68"/>
            <p:cNvSpPr>
              <a:spLocks noChangeArrowheads="1"/>
            </p:cNvSpPr>
            <p:nvPr/>
          </p:nvSpPr>
          <p:spPr bwMode="auto">
            <a:xfrm>
              <a:off x="4944"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69"/>
            <p:cNvSpPr>
              <a:spLocks noChangeArrowheads="1"/>
            </p:cNvSpPr>
            <p:nvPr/>
          </p:nvSpPr>
          <p:spPr bwMode="auto">
            <a:xfrm>
              <a:off x="3840"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70"/>
            <p:cNvSpPr>
              <a:spLocks noChangeArrowheads="1"/>
            </p:cNvSpPr>
            <p:nvPr/>
          </p:nvSpPr>
          <p:spPr bwMode="auto">
            <a:xfrm>
              <a:off x="3888" y="153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Rectangle 71"/>
            <p:cNvSpPr>
              <a:spLocks noChangeArrowheads="1"/>
            </p:cNvSpPr>
            <p:nvPr/>
          </p:nvSpPr>
          <p:spPr bwMode="auto">
            <a:xfrm>
              <a:off x="3984"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Rectangle 72"/>
            <p:cNvSpPr>
              <a:spLocks noChangeArrowheads="1"/>
            </p:cNvSpPr>
            <p:nvPr/>
          </p:nvSpPr>
          <p:spPr bwMode="auto">
            <a:xfrm>
              <a:off x="4128"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73"/>
            <p:cNvSpPr>
              <a:spLocks noChangeArrowheads="1"/>
            </p:cNvSpPr>
            <p:nvPr/>
          </p:nvSpPr>
          <p:spPr bwMode="auto">
            <a:xfrm>
              <a:off x="4032"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74"/>
            <p:cNvSpPr>
              <a:spLocks noChangeArrowheads="1"/>
            </p:cNvSpPr>
            <p:nvPr/>
          </p:nvSpPr>
          <p:spPr bwMode="auto">
            <a:xfrm>
              <a:off x="4176"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Rectangle 75"/>
            <p:cNvSpPr>
              <a:spLocks noChangeArrowheads="1"/>
            </p:cNvSpPr>
            <p:nvPr/>
          </p:nvSpPr>
          <p:spPr bwMode="auto">
            <a:xfrm>
              <a:off x="4368"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Rectangle 76"/>
            <p:cNvSpPr>
              <a:spLocks noChangeArrowheads="1"/>
            </p:cNvSpPr>
            <p:nvPr/>
          </p:nvSpPr>
          <p:spPr bwMode="auto">
            <a:xfrm>
              <a:off x="4320"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77"/>
            <p:cNvSpPr>
              <a:spLocks noChangeArrowheads="1"/>
            </p:cNvSpPr>
            <p:nvPr/>
          </p:nvSpPr>
          <p:spPr bwMode="auto">
            <a:xfrm>
              <a:off x="4176"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Rectangle 78"/>
            <p:cNvSpPr>
              <a:spLocks noChangeArrowheads="1"/>
            </p:cNvSpPr>
            <p:nvPr/>
          </p:nvSpPr>
          <p:spPr bwMode="auto">
            <a:xfrm>
              <a:off x="4512"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79"/>
            <p:cNvSpPr>
              <a:spLocks noChangeArrowheads="1"/>
            </p:cNvSpPr>
            <p:nvPr/>
          </p:nvSpPr>
          <p:spPr bwMode="auto">
            <a:xfrm>
              <a:off x="4464"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Rectangle 80"/>
            <p:cNvSpPr>
              <a:spLocks noChangeArrowheads="1"/>
            </p:cNvSpPr>
            <p:nvPr/>
          </p:nvSpPr>
          <p:spPr bwMode="auto">
            <a:xfrm>
              <a:off x="4608"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Rectangle 81"/>
            <p:cNvSpPr>
              <a:spLocks noChangeArrowheads="1"/>
            </p:cNvSpPr>
            <p:nvPr/>
          </p:nvSpPr>
          <p:spPr bwMode="auto">
            <a:xfrm>
              <a:off x="4656" y="168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37" name="Line 82"/>
          <p:cNvSpPr>
            <a:spLocks noChangeShapeType="1"/>
          </p:cNvSpPr>
          <p:nvPr/>
        </p:nvSpPr>
        <p:spPr bwMode="auto">
          <a:xfrm flipV="1">
            <a:off x="3836908" y="2329019"/>
            <a:ext cx="1177483" cy="3137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Text Box 83"/>
          <p:cNvSpPr txBox="1">
            <a:spLocks noChangeArrowheads="1"/>
          </p:cNvSpPr>
          <p:nvPr/>
        </p:nvSpPr>
        <p:spPr bwMode="auto">
          <a:xfrm>
            <a:off x="5808142" y="144316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altLang="zh-CN">
              <a:solidFill>
                <a:schemeClr val="tx2"/>
              </a:solidFill>
              <a:latin typeface="微软雅黑" panose="020B0503020204020204" pitchFamily="34" charset="-122"/>
              <a:ea typeface="微软雅黑" panose="020B0503020204020204" pitchFamily="34" charset="-122"/>
            </a:endParaRPr>
          </a:p>
        </p:txBody>
      </p:sp>
      <p:grpSp>
        <p:nvGrpSpPr>
          <p:cNvPr id="39" name="Group 84"/>
          <p:cNvGrpSpPr>
            <a:grpSpLocks/>
          </p:cNvGrpSpPr>
          <p:nvPr/>
        </p:nvGrpSpPr>
        <p:grpSpPr bwMode="auto">
          <a:xfrm>
            <a:off x="7968208" y="1644899"/>
            <a:ext cx="2046809" cy="1133350"/>
            <a:chOff x="3840" y="1056"/>
            <a:chExt cx="1200" cy="912"/>
          </a:xfrm>
        </p:grpSpPr>
        <p:sp>
          <p:nvSpPr>
            <p:cNvPr id="40" name="Rectangle 85"/>
            <p:cNvSpPr>
              <a:spLocks noChangeArrowheads="1"/>
            </p:cNvSpPr>
            <p:nvPr/>
          </p:nvSpPr>
          <p:spPr bwMode="auto">
            <a:xfrm>
              <a:off x="4080"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Rectangle 86"/>
            <p:cNvSpPr>
              <a:spLocks noChangeArrowheads="1"/>
            </p:cNvSpPr>
            <p:nvPr/>
          </p:nvSpPr>
          <p:spPr bwMode="auto">
            <a:xfrm>
              <a:off x="4224" y="129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Rectangle 87"/>
            <p:cNvSpPr>
              <a:spLocks noChangeArrowheads="1"/>
            </p:cNvSpPr>
            <p:nvPr/>
          </p:nvSpPr>
          <p:spPr bwMode="auto">
            <a:xfrm>
              <a:off x="3888" y="120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Rectangle 88"/>
            <p:cNvSpPr>
              <a:spLocks noChangeArrowheads="1"/>
            </p:cNvSpPr>
            <p:nvPr/>
          </p:nvSpPr>
          <p:spPr bwMode="auto">
            <a:xfrm>
              <a:off x="4368"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4" name="Rectangle 89"/>
            <p:cNvSpPr>
              <a:spLocks noChangeArrowheads="1"/>
            </p:cNvSpPr>
            <p:nvPr/>
          </p:nvSpPr>
          <p:spPr bwMode="auto">
            <a:xfrm>
              <a:off x="4416" y="124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Rectangle 90"/>
            <p:cNvSpPr>
              <a:spLocks noChangeArrowheads="1"/>
            </p:cNvSpPr>
            <p:nvPr/>
          </p:nvSpPr>
          <p:spPr bwMode="auto">
            <a:xfrm>
              <a:off x="4224" y="115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6" name="Rectangle 91"/>
            <p:cNvSpPr>
              <a:spLocks noChangeArrowheads="1"/>
            </p:cNvSpPr>
            <p:nvPr/>
          </p:nvSpPr>
          <p:spPr bwMode="auto">
            <a:xfrm>
              <a:off x="4080" y="105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7" name="Rectangle 92"/>
            <p:cNvSpPr>
              <a:spLocks noChangeArrowheads="1"/>
            </p:cNvSpPr>
            <p:nvPr/>
          </p:nvSpPr>
          <p:spPr bwMode="auto">
            <a:xfrm>
              <a:off x="4512"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8" name="Rectangle 93"/>
            <p:cNvSpPr>
              <a:spLocks noChangeArrowheads="1"/>
            </p:cNvSpPr>
            <p:nvPr/>
          </p:nvSpPr>
          <p:spPr bwMode="auto">
            <a:xfrm>
              <a:off x="4656"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9" name="Rectangle 94"/>
            <p:cNvSpPr>
              <a:spLocks noChangeArrowheads="1"/>
            </p:cNvSpPr>
            <p:nvPr/>
          </p:nvSpPr>
          <p:spPr bwMode="auto">
            <a:xfrm>
              <a:off x="4656"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0" name="Rectangle 95"/>
            <p:cNvSpPr>
              <a:spLocks noChangeArrowheads="1"/>
            </p:cNvSpPr>
            <p:nvPr/>
          </p:nvSpPr>
          <p:spPr bwMode="auto">
            <a:xfrm>
              <a:off x="4800"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Rectangle 96"/>
            <p:cNvSpPr>
              <a:spLocks noChangeArrowheads="1"/>
            </p:cNvSpPr>
            <p:nvPr/>
          </p:nvSpPr>
          <p:spPr bwMode="auto">
            <a:xfrm>
              <a:off x="4944" y="148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Rectangle 97"/>
            <p:cNvSpPr>
              <a:spLocks noChangeArrowheads="1"/>
            </p:cNvSpPr>
            <p:nvPr/>
          </p:nvSpPr>
          <p:spPr bwMode="auto">
            <a:xfrm>
              <a:off x="3840" y="134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Rectangle 98"/>
            <p:cNvSpPr>
              <a:spLocks noChangeArrowheads="1"/>
            </p:cNvSpPr>
            <p:nvPr/>
          </p:nvSpPr>
          <p:spPr bwMode="auto">
            <a:xfrm>
              <a:off x="3888" y="1536"/>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Rectangle 99"/>
            <p:cNvSpPr>
              <a:spLocks noChangeArrowheads="1"/>
            </p:cNvSpPr>
            <p:nvPr/>
          </p:nvSpPr>
          <p:spPr bwMode="auto">
            <a:xfrm>
              <a:off x="3984" y="139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5" name="Rectangle 100"/>
            <p:cNvSpPr>
              <a:spLocks noChangeArrowheads="1"/>
            </p:cNvSpPr>
            <p:nvPr/>
          </p:nvSpPr>
          <p:spPr bwMode="auto">
            <a:xfrm>
              <a:off x="4128" y="144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Rectangle 101"/>
            <p:cNvSpPr>
              <a:spLocks noChangeArrowheads="1"/>
            </p:cNvSpPr>
            <p:nvPr/>
          </p:nvSpPr>
          <p:spPr bwMode="auto">
            <a:xfrm>
              <a:off x="4032"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7" name="Rectangle 102"/>
            <p:cNvSpPr>
              <a:spLocks noChangeArrowheads="1"/>
            </p:cNvSpPr>
            <p:nvPr/>
          </p:nvSpPr>
          <p:spPr bwMode="auto">
            <a:xfrm>
              <a:off x="4176"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8" name="Rectangle 103"/>
            <p:cNvSpPr>
              <a:spLocks noChangeArrowheads="1"/>
            </p:cNvSpPr>
            <p:nvPr/>
          </p:nvSpPr>
          <p:spPr bwMode="auto">
            <a:xfrm>
              <a:off x="4368" y="1584"/>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9" name="Rectangle 104"/>
            <p:cNvSpPr>
              <a:spLocks noChangeArrowheads="1"/>
            </p:cNvSpPr>
            <p:nvPr/>
          </p:nvSpPr>
          <p:spPr bwMode="auto">
            <a:xfrm>
              <a:off x="4320"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0" name="Rectangle 105"/>
            <p:cNvSpPr>
              <a:spLocks noChangeArrowheads="1"/>
            </p:cNvSpPr>
            <p:nvPr/>
          </p:nvSpPr>
          <p:spPr bwMode="auto">
            <a:xfrm>
              <a:off x="4176"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1" name="Rectangle 106"/>
            <p:cNvSpPr>
              <a:spLocks noChangeArrowheads="1"/>
            </p:cNvSpPr>
            <p:nvPr/>
          </p:nvSpPr>
          <p:spPr bwMode="auto">
            <a:xfrm>
              <a:off x="4512" y="1728"/>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2" name="Rectangle 107"/>
            <p:cNvSpPr>
              <a:spLocks noChangeArrowheads="1"/>
            </p:cNvSpPr>
            <p:nvPr/>
          </p:nvSpPr>
          <p:spPr bwMode="auto">
            <a:xfrm>
              <a:off x="4464"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3" name="Rectangle 108"/>
            <p:cNvSpPr>
              <a:spLocks noChangeArrowheads="1"/>
            </p:cNvSpPr>
            <p:nvPr/>
          </p:nvSpPr>
          <p:spPr bwMode="auto">
            <a:xfrm>
              <a:off x="4608" y="1872"/>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Rectangle 109"/>
            <p:cNvSpPr>
              <a:spLocks noChangeArrowheads="1"/>
            </p:cNvSpPr>
            <p:nvPr/>
          </p:nvSpPr>
          <p:spPr bwMode="auto">
            <a:xfrm>
              <a:off x="4656" y="1680"/>
              <a:ext cx="96" cy="9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pic>
        <p:nvPicPr>
          <p:cNvPr id="65" name="Picture 110"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165" y="2704903"/>
            <a:ext cx="517525" cy="533400"/>
          </a:xfrm>
          <a:prstGeom prst="rect">
            <a:avLst/>
          </a:prstGeom>
          <a:noFill/>
          <a:extLst>
            <a:ext uri="{909E8E84-426E-40DD-AFC4-6F175D3DCCD1}">
              <a14:hiddenFill xmlns:a14="http://schemas.microsoft.com/office/drawing/2010/main">
                <a:solidFill>
                  <a:srgbClr val="FFFFFF"/>
                </a:solidFill>
              </a14:hiddenFill>
            </a:ext>
          </a:extLst>
        </p:spPr>
      </p:pic>
      <p:sp>
        <p:nvSpPr>
          <p:cNvPr id="66" name="Text Box 111"/>
          <p:cNvSpPr txBox="1">
            <a:spLocks noChangeArrowheads="1"/>
          </p:cNvSpPr>
          <p:nvPr/>
        </p:nvSpPr>
        <p:spPr bwMode="auto">
          <a:xfrm>
            <a:off x="689546" y="3276403"/>
            <a:ext cx="86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dirty="0">
                <a:solidFill>
                  <a:schemeClr val="tx2"/>
                </a:solidFill>
                <a:latin typeface="微软雅黑" panose="020B0503020204020204" pitchFamily="34" charset="-122"/>
                <a:ea typeface="微软雅黑" panose="020B0503020204020204" pitchFamily="34" charset="-122"/>
              </a:rPr>
              <a:t>攻击者</a:t>
            </a:r>
          </a:p>
        </p:txBody>
      </p:sp>
      <p:sp>
        <p:nvSpPr>
          <p:cNvPr id="67" name="Line 112"/>
          <p:cNvSpPr>
            <a:spLocks noChangeShapeType="1"/>
          </p:cNvSpPr>
          <p:nvPr/>
        </p:nvSpPr>
        <p:spPr bwMode="auto">
          <a:xfrm>
            <a:off x="1497891" y="2972201"/>
            <a:ext cx="1280806" cy="7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68" name="Picture 113" descr="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7817" y="3433887"/>
            <a:ext cx="517525" cy="533400"/>
          </a:xfrm>
          <a:prstGeom prst="rect">
            <a:avLst/>
          </a:prstGeom>
          <a:noFill/>
          <a:extLst>
            <a:ext uri="{909E8E84-426E-40DD-AFC4-6F175D3DCCD1}">
              <a14:hiddenFill xmlns:a14="http://schemas.microsoft.com/office/drawing/2010/main">
                <a:solidFill>
                  <a:srgbClr val="FFFFFF"/>
                </a:solidFill>
              </a14:hiddenFill>
            </a:ext>
          </a:extLst>
        </p:spPr>
      </p:pic>
      <p:sp>
        <p:nvSpPr>
          <p:cNvPr id="69" name="Text Box 114"/>
          <p:cNvSpPr txBox="1">
            <a:spLocks noChangeArrowheads="1"/>
          </p:cNvSpPr>
          <p:nvPr/>
        </p:nvSpPr>
        <p:spPr bwMode="auto">
          <a:xfrm>
            <a:off x="4192067" y="2531631"/>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产生碎片</a:t>
            </a:r>
          </a:p>
        </p:txBody>
      </p:sp>
      <p:sp>
        <p:nvSpPr>
          <p:cNvPr id="70" name="Text Box 115"/>
          <p:cNvSpPr txBox="1">
            <a:spLocks noChangeArrowheads="1"/>
          </p:cNvSpPr>
          <p:nvPr/>
        </p:nvSpPr>
        <p:spPr bwMode="auto">
          <a:xfrm>
            <a:off x="9316517" y="3997449"/>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solidFill>
                  <a:schemeClr val="tx2"/>
                </a:solidFill>
                <a:latin typeface="微软雅黑" panose="020B0503020204020204" pitchFamily="34" charset="-122"/>
                <a:ea typeface="微软雅黑" panose="020B0503020204020204" pitchFamily="34" charset="-122"/>
              </a:rPr>
              <a:t>被攻击者</a:t>
            </a:r>
          </a:p>
        </p:txBody>
      </p:sp>
      <p:sp>
        <p:nvSpPr>
          <p:cNvPr id="71" name="Text Box 116"/>
          <p:cNvSpPr txBox="1">
            <a:spLocks noChangeArrowheads="1"/>
          </p:cNvSpPr>
          <p:nvPr/>
        </p:nvSpPr>
        <p:spPr bwMode="auto">
          <a:xfrm>
            <a:off x="8237017" y="3067174"/>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solidFill>
                  <a:schemeClr val="tx2"/>
                </a:solidFill>
                <a:latin typeface="微软雅黑" panose="020B0503020204020204" pitchFamily="34" charset="-122"/>
                <a:ea typeface="微软雅黑" panose="020B0503020204020204" pitchFamily="34" charset="-122"/>
              </a:rPr>
              <a:t>收到碎片</a:t>
            </a:r>
          </a:p>
        </p:txBody>
      </p:sp>
      <p:sp>
        <p:nvSpPr>
          <p:cNvPr id="72" name="Line 117"/>
          <p:cNvSpPr>
            <a:spLocks noChangeShapeType="1"/>
          </p:cNvSpPr>
          <p:nvPr/>
        </p:nvSpPr>
        <p:spPr bwMode="auto">
          <a:xfrm>
            <a:off x="9557817" y="2938066"/>
            <a:ext cx="3048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3" name="Line 118"/>
          <p:cNvSpPr>
            <a:spLocks noChangeShapeType="1"/>
          </p:cNvSpPr>
          <p:nvPr/>
        </p:nvSpPr>
        <p:spPr bwMode="auto">
          <a:xfrm flipH="1">
            <a:off x="7590669" y="4167782"/>
            <a:ext cx="1744898" cy="668538"/>
          </a:xfrm>
          <a:prstGeom prst="line">
            <a:avLst/>
          </a:prstGeom>
          <a:noFill/>
          <a:ln w="1905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4" name="Text Box 119"/>
          <p:cNvSpPr txBox="1">
            <a:spLocks noChangeArrowheads="1"/>
          </p:cNvSpPr>
          <p:nvPr/>
        </p:nvSpPr>
        <p:spPr bwMode="auto">
          <a:xfrm>
            <a:off x="5047833" y="3244378"/>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重组碎片</a:t>
            </a:r>
          </a:p>
        </p:txBody>
      </p:sp>
      <p:sp>
        <p:nvSpPr>
          <p:cNvPr id="75" name="Text Box 120"/>
          <p:cNvSpPr txBox="1">
            <a:spLocks noChangeArrowheads="1"/>
          </p:cNvSpPr>
          <p:nvPr/>
        </p:nvSpPr>
        <p:spPr bwMode="auto">
          <a:xfrm>
            <a:off x="5569904" y="2129860"/>
            <a:ext cx="10591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a:solidFill>
                  <a:schemeClr val="tx2"/>
                </a:solidFill>
                <a:latin typeface="微软雅黑" panose="020B0503020204020204" pitchFamily="34" charset="-122"/>
                <a:ea typeface="微软雅黑" panose="020B0503020204020204" pitchFamily="34" charset="-122"/>
              </a:rPr>
              <a:t>Internet</a:t>
            </a:r>
          </a:p>
        </p:txBody>
      </p:sp>
      <p:sp>
        <p:nvSpPr>
          <p:cNvPr id="76" name="Text Box 121"/>
          <p:cNvSpPr txBox="1">
            <a:spLocks noChangeArrowheads="1"/>
          </p:cNvSpPr>
          <p:nvPr/>
        </p:nvSpPr>
        <p:spPr bwMode="auto">
          <a:xfrm>
            <a:off x="8265592" y="5059487"/>
            <a:ext cx="15557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最后一个碎片</a:t>
            </a:r>
          </a:p>
          <a:p>
            <a:pPr eaLnBrk="0" hangingPunct="0"/>
            <a:r>
              <a:rPr lang="zh-CN" altLang="en-US" dirty="0">
                <a:solidFill>
                  <a:schemeClr val="tx2"/>
                </a:solidFill>
                <a:latin typeface="微软雅黑" panose="020B0503020204020204" pitchFamily="34" charset="-122"/>
                <a:ea typeface="微软雅黑" panose="020B0503020204020204" pitchFamily="34" charset="-122"/>
              </a:rPr>
              <a:t>太大导致缓存</a:t>
            </a:r>
          </a:p>
          <a:p>
            <a:pPr eaLnBrk="0" hangingPunct="0"/>
            <a:r>
              <a:rPr lang="zh-CN" altLang="en-US" dirty="0">
                <a:solidFill>
                  <a:schemeClr val="tx2"/>
                </a:solidFill>
                <a:latin typeface="微软雅黑" panose="020B0503020204020204" pitchFamily="34" charset="-122"/>
                <a:ea typeface="微软雅黑" panose="020B0503020204020204" pitchFamily="34" charset="-122"/>
              </a:rPr>
              <a:t>溢出</a:t>
            </a:r>
          </a:p>
        </p:txBody>
      </p:sp>
      <p:sp>
        <p:nvSpPr>
          <p:cNvPr id="77" name="Line 122"/>
          <p:cNvSpPr>
            <a:spLocks noChangeShapeType="1"/>
          </p:cNvSpPr>
          <p:nvPr/>
        </p:nvSpPr>
        <p:spPr bwMode="auto">
          <a:xfrm flipH="1">
            <a:off x="7576617" y="5245224"/>
            <a:ext cx="590551" cy="238125"/>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8" name="Rectangle 123"/>
          <p:cNvSpPr>
            <a:spLocks noChangeArrowheads="1"/>
          </p:cNvSpPr>
          <p:nvPr/>
        </p:nvSpPr>
        <p:spPr bwMode="auto">
          <a:xfrm>
            <a:off x="2423592" y="3645024"/>
            <a:ext cx="5105400" cy="2362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79" name="Group 124"/>
          <p:cNvGrpSpPr>
            <a:grpSpLocks/>
          </p:cNvGrpSpPr>
          <p:nvPr/>
        </p:nvGrpSpPr>
        <p:grpSpPr bwMode="auto">
          <a:xfrm>
            <a:off x="2728392" y="5245224"/>
            <a:ext cx="4572000" cy="457200"/>
            <a:chOff x="576" y="3360"/>
            <a:chExt cx="2880" cy="288"/>
          </a:xfrm>
        </p:grpSpPr>
        <p:sp>
          <p:nvSpPr>
            <p:cNvPr id="80" name="Rectangle 125"/>
            <p:cNvSpPr>
              <a:spLocks noChangeArrowheads="1"/>
            </p:cNvSpPr>
            <p:nvPr/>
          </p:nvSpPr>
          <p:spPr bwMode="auto">
            <a:xfrm>
              <a:off x="576" y="3360"/>
              <a:ext cx="288" cy="28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33CC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1" name="Rectangle 126"/>
            <p:cNvSpPr>
              <a:spLocks noChangeArrowheads="1"/>
            </p:cNvSpPr>
            <p:nvPr/>
          </p:nvSpPr>
          <p:spPr bwMode="auto">
            <a:xfrm>
              <a:off x="864"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2" name="Rectangle 127"/>
            <p:cNvSpPr>
              <a:spLocks noChangeArrowheads="1"/>
            </p:cNvSpPr>
            <p:nvPr/>
          </p:nvSpPr>
          <p:spPr bwMode="auto">
            <a:xfrm>
              <a:off x="2016"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3" name="Rectangle 128"/>
            <p:cNvSpPr>
              <a:spLocks noChangeArrowheads="1"/>
            </p:cNvSpPr>
            <p:nvPr/>
          </p:nvSpPr>
          <p:spPr bwMode="auto">
            <a:xfrm>
              <a:off x="1728"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4" name="Rectangle 129"/>
            <p:cNvSpPr>
              <a:spLocks noChangeArrowheads="1"/>
            </p:cNvSpPr>
            <p:nvPr/>
          </p:nvSpPr>
          <p:spPr bwMode="auto">
            <a:xfrm>
              <a:off x="2304"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5" name="Rectangle 130"/>
            <p:cNvSpPr>
              <a:spLocks noChangeArrowheads="1"/>
            </p:cNvSpPr>
            <p:nvPr/>
          </p:nvSpPr>
          <p:spPr bwMode="auto">
            <a:xfrm>
              <a:off x="2880"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6" name="Rectangle 131"/>
            <p:cNvSpPr>
              <a:spLocks noChangeArrowheads="1"/>
            </p:cNvSpPr>
            <p:nvPr/>
          </p:nvSpPr>
          <p:spPr bwMode="auto">
            <a:xfrm>
              <a:off x="1152"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7" name="Rectangle 132"/>
            <p:cNvSpPr>
              <a:spLocks noChangeArrowheads="1"/>
            </p:cNvSpPr>
            <p:nvPr/>
          </p:nvSpPr>
          <p:spPr bwMode="auto">
            <a:xfrm>
              <a:off x="1440"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8" name="Rectangle 133"/>
            <p:cNvSpPr>
              <a:spLocks noChangeArrowheads="1"/>
            </p:cNvSpPr>
            <p:nvPr/>
          </p:nvSpPr>
          <p:spPr bwMode="auto">
            <a:xfrm>
              <a:off x="2592"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89" name="Rectangle 134"/>
            <p:cNvSpPr>
              <a:spLocks noChangeArrowheads="1"/>
            </p:cNvSpPr>
            <p:nvPr/>
          </p:nvSpPr>
          <p:spPr bwMode="auto">
            <a:xfrm>
              <a:off x="3168" y="3360"/>
              <a:ext cx="288" cy="288"/>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grpSp>
      <p:grpSp>
        <p:nvGrpSpPr>
          <p:cNvPr id="90" name="Group 135"/>
          <p:cNvGrpSpPr>
            <a:grpSpLocks/>
          </p:cNvGrpSpPr>
          <p:nvPr/>
        </p:nvGrpSpPr>
        <p:grpSpPr bwMode="auto">
          <a:xfrm>
            <a:off x="2728392" y="4407024"/>
            <a:ext cx="4572000" cy="457200"/>
            <a:chOff x="576" y="3360"/>
            <a:chExt cx="2880" cy="288"/>
          </a:xfrm>
        </p:grpSpPr>
        <p:sp>
          <p:nvSpPr>
            <p:cNvPr id="91" name="Rectangle 136"/>
            <p:cNvSpPr>
              <a:spLocks noChangeArrowheads="1"/>
            </p:cNvSpPr>
            <p:nvPr/>
          </p:nvSpPr>
          <p:spPr bwMode="auto">
            <a:xfrm>
              <a:off x="576" y="3360"/>
              <a:ext cx="288" cy="288"/>
            </a:xfrm>
            <a:prstGeom prst="rect">
              <a:avLst/>
            </a:prstGeom>
            <a:solidFill>
              <a:schemeClr val="bg1">
                <a:alpha val="5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2" name="Rectangle 137"/>
            <p:cNvSpPr>
              <a:spLocks noChangeArrowheads="1"/>
            </p:cNvSpPr>
            <p:nvPr/>
          </p:nvSpPr>
          <p:spPr bwMode="auto">
            <a:xfrm>
              <a:off x="864"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3" name="Rectangle 138"/>
            <p:cNvSpPr>
              <a:spLocks noChangeArrowheads="1"/>
            </p:cNvSpPr>
            <p:nvPr/>
          </p:nvSpPr>
          <p:spPr bwMode="auto">
            <a:xfrm>
              <a:off x="2016"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4" name="Rectangle 139"/>
            <p:cNvSpPr>
              <a:spLocks noChangeArrowheads="1"/>
            </p:cNvSpPr>
            <p:nvPr/>
          </p:nvSpPr>
          <p:spPr bwMode="auto">
            <a:xfrm>
              <a:off x="1728"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5" name="Rectangle 140"/>
            <p:cNvSpPr>
              <a:spLocks noChangeArrowheads="1"/>
            </p:cNvSpPr>
            <p:nvPr/>
          </p:nvSpPr>
          <p:spPr bwMode="auto">
            <a:xfrm>
              <a:off x="2304"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6" name="Rectangle 141"/>
            <p:cNvSpPr>
              <a:spLocks noChangeArrowheads="1"/>
            </p:cNvSpPr>
            <p:nvPr/>
          </p:nvSpPr>
          <p:spPr bwMode="auto">
            <a:xfrm>
              <a:off x="2880"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7" name="Rectangle 142"/>
            <p:cNvSpPr>
              <a:spLocks noChangeArrowheads="1"/>
            </p:cNvSpPr>
            <p:nvPr/>
          </p:nvSpPr>
          <p:spPr bwMode="auto">
            <a:xfrm>
              <a:off x="1152"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8" name="Rectangle 143"/>
            <p:cNvSpPr>
              <a:spLocks noChangeArrowheads="1"/>
            </p:cNvSpPr>
            <p:nvPr/>
          </p:nvSpPr>
          <p:spPr bwMode="auto">
            <a:xfrm>
              <a:off x="1440"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99" name="Rectangle 144"/>
            <p:cNvSpPr>
              <a:spLocks noChangeArrowheads="1"/>
            </p:cNvSpPr>
            <p:nvPr/>
          </p:nvSpPr>
          <p:spPr bwMode="auto">
            <a:xfrm>
              <a:off x="2592"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0" name="Rectangle 145"/>
            <p:cNvSpPr>
              <a:spLocks noChangeArrowheads="1"/>
            </p:cNvSpPr>
            <p:nvPr/>
          </p:nvSpPr>
          <p:spPr bwMode="auto">
            <a:xfrm>
              <a:off x="3168" y="3360"/>
              <a:ext cx="288" cy="28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grpSp>
      <p:sp>
        <p:nvSpPr>
          <p:cNvPr id="101" name="Rectangle 146"/>
          <p:cNvSpPr>
            <a:spLocks noChangeArrowheads="1"/>
          </p:cNvSpPr>
          <p:nvPr/>
        </p:nvSpPr>
        <p:spPr bwMode="auto">
          <a:xfrm>
            <a:off x="535076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2" name="Rectangle 147"/>
          <p:cNvSpPr>
            <a:spLocks noChangeArrowheads="1"/>
          </p:cNvSpPr>
          <p:nvPr/>
        </p:nvSpPr>
        <p:spPr bwMode="auto">
          <a:xfrm>
            <a:off x="4943872" y="5245224"/>
            <a:ext cx="457200" cy="457200"/>
          </a:xfrm>
          <a:prstGeom prst="rect">
            <a:avLst/>
          </a:prstGeom>
          <a:solidFill>
            <a:srgbClr val="33CCCC">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3" name="Rectangle 148"/>
          <p:cNvSpPr>
            <a:spLocks noChangeArrowheads="1"/>
          </p:cNvSpPr>
          <p:nvPr/>
        </p:nvSpPr>
        <p:spPr bwMode="auto">
          <a:xfrm>
            <a:off x="44809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4" name="Rectangle 149"/>
          <p:cNvSpPr>
            <a:spLocks noChangeArrowheads="1"/>
          </p:cNvSpPr>
          <p:nvPr/>
        </p:nvSpPr>
        <p:spPr bwMode="auto">
          <a:xfrm>
            <a:off x="4079776"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5" name="Rectangle 150"/>
          <p:cNvSpPr>
            <a:spLocks noChangeArrowheads="1"/>
          </p:cNvSpPr>
          <p:nvPr/>
        </p:nvSpPr>
        <p:spPr bwMode="auto">
          <a:xfrm>
            <a:off x="364772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6" name="Rectangle 151"/>
          <p:cNvSpPr>
            <a:spLocks noChangeArrowheads="1"/>
          </p:cNvSpPr>
          <p:nvPr/>
        </p:nvSpPr>
        <p:spPr bwMode="auto">
          <a:xfrm>
            <a:off x="319052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7" name="Rectangle 152"/>
          <p:cNvSpPr>
            <a:spLocks noChangeArrowheads="1"/>
          </p:cNvSpPr>
          <p:nvPr/>
        </p:nvSpPr>
        <p:spPr bwMode="auto">
          <a:xfrm>
            <a:off x="27283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8" name="Rectangle 153"/>
          <p:cNvSpPr>
            <a:spLocks noChangeArrowheads="1"/>
          </p:cNvSpPr>
          <p:nvPr/>
        </p:nvSpPr>
        <p:spPr bwMode="auto">
          <a:xfrm>
            <a:off x="65383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09" name="Rectangle 154"/>
          <p:cNvSpPr>
            <a:spLocks noChangeArrowheads="1"/>
          </p:cNvSpPr>
          <p:nvPr/>
        </p:nvSpPr>
        <p:spPr bwMode="auto">
          <a:xfrm>
            <a:off x="69955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0" name="Rectangle 155"/>
          <p:cNvSpPr>
            <a:spLocks noChangeArrowheads="1"/>
          </p:cNvSpPr>
          <p:nvPr/>
        </p:nvSpPr>
        <p:spPr bwMode="auto">
          <a:xfrm>
            <a:off x="6233592"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1" name="Rectangle 156"/>
          <p:cNvSpPr>
            <a:spLocks noChangeArrowheads="1"/>
          </p:cNvSpPr>
          <p:nvPr/>
        </p:nvSpPr>
        <p:spPr bwMode="auto">
          <a:xfrm>
            <a:off x="5807968" y="5245224"/>
            <a:ext cx="457200" cy="457200"/>
          </a:xfrm>
          <a:prstGeom prst="rect">
            <a:avLst/>
          </a:prstGeom>
          <a:solidFill>
            <a:srgbClr val="33CCCC">
              <a:alpha val="50000"/>
            </a:srgb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2400">
              <a:solidFill>
                <a:schemeClr val="tx2"/>
              </a:solidFill>
              <a:latin typeface="微软雅黑" panose="020B0503020204020204" pitchFamily="34" charset="-122"/>
              <a:ea typeface="微软雅黑" panose="020B0503020204020204" pitchFamily="34" charset="-122"/>
            </a:endParaRPr>
          </a:p>
        </p:txBody>
      </p:sp>
      <p:sp>
        <p:nvSpPr>
          <p:cNvPr id="112" name="Line 157"/>
          <p:cNvSpPr>
            <a:spLocks noChangeShapeType="1"/>
          </p:cNvSpPr>
          <p:nvPr/>
        </p:nvSpPr>
        <p:spPr bwMode="auto">
          <a:xfrm>
            <a:off x="2728392" y="4178424"/>
            <a:ext cx="15240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3" name="Text Box 158"/>
          <p:cNvSpPr txBox="1">
            <a:spLocks noChangeArrowheads="1"/>
          </p:cNvSpPr>
          <p:nvPr/>
        </p:nvSpPr>
        <p:spPr bwMode="auto">
          <a:xfrm>
            <a:off x="4282791" y="3718734"/>
            <a:ext cx="1520353"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a:solidFill>
                  <a:schemeClr val="tx2"/>
                </a:solidFill>
                <a:latin typeface="微软雅黑" panose="020B0503020204020204" pitchFamily="34" charset="-122"/>
                <a:ea typeface="微软雅黑" panose="020B0503020204020204" pitchFamily="34" charset="-122"/>
              </a:rPr>
              <a:t>buffer </a:t>
            </a:r>
          </a:p>
          <a:p>
            <a:pPr algn="ctr" eaLnBrk="0" hangingPunct="0"/>
            <a:r>
              <a:rPr lang="en-US" altLang="zh-CN">
                <a:solidFill>
                  <a:schemeClr val="tx2"/>
                </a:solidFill>
                <a:latin typeface="微软雅黑" panose="020B0503020204020204" pitchFamily="34" charset="-122"/>
                <a:ea typeface="微软雅黑" panose="020B0503020204020204" pitchFamily="34" charset="-122"/>
              </a:rPr>
              <a:t>65535 bytes</a:t>
            </a:r>
          </a:p>
        </p:txBody>
      </p:sp>
      <p:sp>
        <p:nvSpPr>
          <p:cNvPr id="114" name="Line 159"/>
          <p:cNvSpPr>
            <a:spLocks noChangeShapeType="1"/>
          </p:cNvSpPr>
          <p:nvPr/>
        </p:nvSpPr>
        <p:spPr bwMode="auto">
          <a:xfrm>
            <a:off x="5776392" y="4178424"/>
            <a:ext cx="152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6" name="Line 82"/>
          <p:cNvSpPr>
            <a:spLocks noChangeShapeType="1"/>
          </p:cNvSpPr>
          <p:nvPr/>
        </p:nvSpPr>
        <p:spPr bwMode="auto">
          <a:xfrm flipV="1">
            <a:off x="7143964" y="2181363"/>
            <a:ext cx="800555" cy="435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92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left)">
                                      <p:cBhvr>
                                        <p:cTn id="10" dur="500"/>
                                        <p:tgtEl>
                                          <p:spTgt spid="67"/>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par>
                                <p:cTn id="17" presetID="22" presetClass="entr" presetSubtype="8"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left)">
                                      <p:cBhvr>
                                        <p:cTn id="19" dur="500"/>
                                        <p:tgtEl>
                                          <p:spTgt spid="1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left)">
                                      <p:cBhvr>
                                        <p:cTn id="22" dur="500"/>
                                        <p:tgtEl>
                                          <p:spTgt spid="116"/>
                                        </p:tgtEl>
                                      </p:cBhvr>
                                    </p:animEffect>
                                  </p:childTnLst>
                                </p:cTn>
                              </p:par>
                              <p:par>
                                <p:cTn id="23" presetID="22" presetClass="entr" presetSubtype="8"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500"/>
                                        <p:tgtEl>
                                          <p:spTgt spid="72"/>
                                        </p:tgtEl>
                                      </p:cBhvr>
                                    </p:animEffect>
                                  </p:childTnLst>
                                </p:cTn>
                              </p:par>
                              <p:par>
                                <p:cTn id="29" presetID="22" presetClass="entr" presetSubtype="8"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wipe(left)">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right)">
                                      <p:cBhvr>
                                        <p:cTn id="45" dur="500"/>
                                        <p:tgtEl>
                                          <p:spTgt spid="78"/>
                                        </p:tgtEl>
                                      </p:cBhvr>
                                    </p:animEffect>
                                  </p:childTnLst>
                                </p:cTn>
                              </p:par>
                              <p:par>
                                <p:cTn id="46" presetID="22" presetClass="entr" presetSubtype="2" fill="hold"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wipe(right)">
                                      <p:cBhvr>
                                        <p:cTn id="48" dur="500"/>
                                        <p:tgtEl>
                                          <p:spTgt spid="79"/>
                                        </p:tgtEl>
                                      </p:cBhvr>
                                    </p:animEffect>
                                  </p:childTnLst>
                                </p:cTn>
                              </p:par>
                              <p:par>
                                <p:cTn id="49" presetID="22" presetClass="entr" presetSubtype="2"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right)">
                                      <p:cBhvr>
                                        <p:cTn id="51" dur="500"/>
                                        <p:tgtEl>
                                          <p:spTgt spid="90"/>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wipe(right)">
                                      <p:cBhvr>
                                        <p:cTn id="54" dur="500"/>
                                        <p:tgtEl>
                                          <p:spTgt spid="101"/>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wipe(right)">
                                      <p:cBhvr>
                                        <p:cTn id="57" dur="500"/>
                                        <p:tgtEl>
                                          <p:spTgt spid="102"/>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03"/>
                                        </p:tgtEl>
                                        <p:attrNameLst>
                                          <p:attrName>style.visibility</p:attrName>
                                        </p:attrNameLst>
                                      </p:cBhvr>
                                      <p:to>
                                        <p:strVal val="visible"/>
                                      </p:to>
                                    </p:set>
                                    <p:animEffect transition="in" filter="wipe(right)">
                                      <p:cBhvr>
                                        <p:cTn id="60" dur="500"/>
                                        <p:tgtEl>
                                          <p:spTgt spid="103"/>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animEffect transition="in" filter="wipe(right)">
                                      <p:cBhvr>
                                        <p:cTn id="63" dur="500"/>
                                        <p:tgtEl>
                                          <p:spTgt spid="104"/>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right)">
                                      <p:cBhvr>
                                        <p:cTn id="66" dur="500"/>
                                        <p:tgtEl>
                                          <p:spTgt spid="105"/>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right)">
                                      <p:cBhvr>
                                        <p:cTn id="69" dur="500"/>
                                        <p:tgtEl>
                                          <p:spTgt spid="106"/>
                                        </p:tgtEl>
                                      </p:cBhvr>
                                    </p:animEffect>
                                  </p:childTnLst>
                                </p:cTn>
                              </p:par>
                              <p:par>
                                <p:cTn id="70" presetID="22" presetClass="entr" presetSubtype="2" fill="hold" grpId="0" nodeType="with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wipe(right)">
                                      <p:cBhvr>
                                        <p:cTn id="72" dur="500"/>
                                        <p:tgtEl>
                                          <p:spTgt spid="10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wipe(right)">
                                      <p:cBhvr>
                                        <p:cTn id="75" dur="500"/>
                                        <p:tgtEl>
                                          <p:spTgt spid="108"/>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wipe(right)">
                                      <p:cBhvr>
                                        <p:cTn id="78" dur="500"/>
                                        <p:tgtEl>
                                          <p:spTgt spid="109"/>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animEffect transition="in" filter="wipe(right)">
                                      <p:cBhvr>
                                        <p:cTn id="81" dur="500"/>
                                        <p:tgtEl>
                                          <p:spTgt spid="110"/>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111"/>
                                        </p:tgtEl>
                                        <p:attrNameLst>
                                          <p:attrName>style.visibility</p:attrName>
                                        </p:attrNameLst>
                                      </p:cBhvr>
                                      <p:to>
                                        <p:strVal val="visible"/>
                                      </p:to>
                                    </p:set>
                                    <p:animEffect transition="in" filter="wipe(right)">
                                      <p:cBhvr>
                                        <p:cTn id="84" dur="500"/>
                                        <p:tgtEl>
                                          <p:spTgt spid="111"/>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wipe(right)">
                                      <p:cBhvr>
                                        <p:cTn id="87" dur="500"/>
                                        <p:tgtEl>
                                          <p:spTgt spid="112"/>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113"/>
                                        </p:tgtEl>
                                        <p:attrNameLst>
                                          <p:attrName>style.visibility</p:attrName>
                                        </p:attrNameLst>
                                      </p:cBhvr>
                                      <p:to>
                                        <p:strVal val="visible"/>
                                      </p:to>
                                    </p:set>
                                    <p:animEffect transition="in" filter="wipe(right)">
                                      <p:cBhvr>
                                        <p:cTn id="90" dur="500"/>
                                        <p:tgtEl>
                                          <p:spTgt spid="113"/>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wipe(right)">
                                      <p:cBhvr>
                                        <p:cTn id="93" dur="500"/>
                                        <p:tgtEl>
                                          <p:spTgt spid="114"/>
                                        </p:tgtEl>
                                      </p:cBhvr>
                                    </p:animEffect>
                                  </p:childTnLst>
                                </p:cTn>
                              </p:par>
                              <p:par>
                                <p:cTn id="94" presetID="22" presetClass="entr" presetSubtype="2" fill="hold" grpId="0"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right)">
                                      <p:cBhvr>
                                        <p:cTn id="96" dur="500"/>
                                        <p:tgtEl>
                                          <p:spTgt spid="74"/>
                                        </p:tgtEl>
                                      </p:cBhvr>
                                    </p:animEffect>
                                  </p:childTnLst>
                                </p:cTn>
                              </p:par>
                              <p:par>
                                <p:cTn id="97" presetID="22" presetClass="entr" presetSubtype="2" fill="hold" grpId="0"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wipe(right)">
                                      <p:cBhvr>
                                        <p:cTn id="99" dur="500"/>
                                        <p:tgtEl>
                                          <p:spTgt spid="7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wipe(right)">
                                      <p:cBhvr>
                                        <p:cTn id="104" dur="500"/>
                                        <p:tgtEl>
                                          <p:spTgt spid="77"/>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wipe(right)">
                                      <p:cBhvr>
                                        <p:cTn id="107" dur="500"/>
                                        <p:tgtEl>
                                          <p:spTgt spid="5"/>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right)">
                                      <p:cBhvr>
                                        <p:cTn id="1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7" grpId="0" animBg="1"/>
      <p:bldP spid="66" grpId="0"/>
      <p:bldP spid="67" grpId="0" animBg="1"/>
      <p:bldP spid="69" grpId="0"/>
      <p:bldP spid="70" grpId="0"/>
      <p:bldP spid="71" grpId="0"/>
      <p:bldP spid="72" grpId="0" animBg="1"/>
      <p:bldP spid="73" grpId="0" animBg="1"/>
      <p:bldP spid="74" grpId="0"/>
      <p:bldP spid="76" grpId="0"/>
      <p:bldP spid="77" grpId="0" animBg="1"/>
      <p:bldP spid="78"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p:bldP spid="114" grpId="0" animBg="1"/>
      <p:bldP spid="1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Teardrop </a:t>
            </a:r>
            <a:r>
              <a:rPr lang="zh-CN" altLang="en-US" dirty="0"/>
              <a:t>攻击</a:t>
            </a:r>
          </a:p>
        </p:txBody>
      </p:sp>
      <p:sp>
        <p:nvSpPr>
          <p:cNvPr id="4" name="文本框 3"/>
          <p:cNvSpPr txBox="1"/>
          <p:nvPr/>
        </p:nvSpPr>
        <p:spPr>
          <a:xfrm>
            <a:off x="431371" y="1124744"/>
            <a:ext cx="673453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3</a:t>
            </a:r>
            <a:r>
              <a:rPr lang="zh-CN" altLang="en-US" sz="2800" dirty="0">
                <a:solidFill>
                  <a:schemeClr val="accent1"/>
                </a:solidFill>
                <a:latin typeface="微软雅黑" panose="020B0503020204020204" pitchFamily="34" charset="-122"/>
                <a:ea typeface="微软雅黑" panose="020B0503020204020204" pitchFamily="34" charset="-122"/>
              </a:rPr>
              <a:t>、网络层协议安全分析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IP</a:t>
            </a:r>
            <a:r>
              <a:rPr lang="zh-CN" altLang="en-US" sz="2800" dirty="0">
                <a:solidFill>
                  <a:schemeClr val="accent1"/>
                </a:solidFill>
                <a:latin typeface="微软雅黑" panose="020B0503020204020204" pitchFamily="34" charset="-122"/>
                <a:ea typeface="微软雅黑" panose="020B0503020204020204" pitchFamily="34" charset="-122"/>
              </a:rPr>
              <a:t>碎片攻击</a:t>
            </a:r>
          </a:p>
        </p:txBody>
      </p:sp>
      <p:sp>
        <p:nvSpPr>
          <p:cNvPr id="6" name="Rectangle 126"/>
          <p:cNvSpPr>
            <a:spLocks noChangeArrowheads="1"/>
          </p:cNvSpPr>
          <p:nvPr/>
        </p:nvSpPr>
        <p:spPr bwMode="auto">
          <a:xfrm>
            <a:off x="1587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 name="Rectangle 127"/>
          <p:cNvSpPr>
            <a:spLocks noChangeArrowheads="1"/>
          </p:cNvSpPr>
          <p:nvPr/>
        </p:nvSpPr>
        <p:spPr bwMode="auto">
          <a:xfrm>
            <a:off x="1816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8" name="Rectangle 128"/>
          <p:cNvSpPr>
            <a:spLocks noChangeArrowheads="1"/>
          </p:cNvSpPr>
          <p:nvPr/>
        </p:nvSpPr>
        <p:spPr bwMode="auto">
          <a:xfrm>
            <a:off x="2044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9" name="Rectangle 129"/>
          <p:cNvSpPr>
            <a:spLocks noChangeArrowheads="1"/>
          </p:cNvSpPr>
          <p:nvPr/>
        </p:nvSpPr>
        <p:spPr bwMode="auto">
          <a:xfrm>
            <a:off x="2273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Rectangle 130"/>
          <p:cNvSpPr>
            <a:spLocks noChangeArrowheads="1"/>
          </p:cNvSpPr>
          <p:nvPr/>
        </p:nvSpPr>
        <p:spPr bwMode="auto">
          <a:xfrm>
            <a:off x="2501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Rectangle 131"/>
          <p:cNvSpPr>
            <a:spLocks noChangeArrowheads="1"/>
          </p:cNvSpPr>
          <p:nvPr/>
        </p:nvSpPr>
        <p:spPr bwMode="auto">
          <a:xfrm>
            <a:off x="2730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Rectangle 132"/>
          <p:cNvSpPr>
            <a:spLocks noChangeArrowheads="1"/>
          </p:cNvSpPr>
          <p:nvPr/>
        </p:nvSpPr>
        <p:spPr bwMode="auto">
          <a:xfrm>
            <a:off x="2959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Rectangle 133"/>
          <p:cNvSpPr>
            <a:spLocks noChangeArrowheads="1"/>
          </p:cNvSpPr>
          <p:nvPr/>
        </p:nvSpPr>
        <p:spPr bwMode="auto">
          <a:xfrm>
            <a:off x="3187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Rectangle 134"/>
          <p:cNvSpPr>
            <a:spLocks noChangeArrowheads="1"/>
          </p:cNvSpPr>
          <p:nvPr/>
        </p:nvSpPr>
        <p:spPr bwMode="auto">
          <a:xfrm>
            <a:off x="3416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Rectangle 135"/>
          <p:cNvSpPr>
            <a:spLocks noChangeArrowheads="1"/>
          </p:cNvSpPr>
          <p:nvPr/>
        </p:nvSpPr>
        <p:spPr bwMode="auto">
          <a:xfrm>
            <a:off x="3644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Rectangle 136"/>
          <p:cNvSpPr>
            <a:spLocks noChangeArrowheads="1"/>
          </p:cNvSpPr>
          <p:nvPr/>
        </p:nvSpPr>
        <p:spPr bwMode="auto">
          <a:xfrm>
            <a:off x="3873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Rectangle 137"/>
          <p:cNvSpPr>
            <a:spLocks noChangeArrowheads="1"/>
          </p:cNvSpPr>
          <p:nvPr/>
        </p:nvSpPr>
        <p:spPr bwMode="auto">
          <a:xfrm>
            <a:off x="9588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Rectangle 138"/>
          <p:cNvSpPr>
            <a:spLocks noChangeArrowheads="1"/>
          </p:cNvSpPr>
          <p:nvPr/>
        </p:nvSpPr>
        <p:spPr bwMode="auto">
          <a:xfrm>
            <a:off x="9359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9" name="Rectangle 139"/>
          <p:cNvSpPr>
            <a:spLocks noChangeArrowheads="1"/>
          </p:cNvSpPr>
          <p:nvPr/>
        </p:nvSpPr>
        <p:spPr bwMode="auto">
          <a:xfrm>
            <a:off x="9131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0" name="Rectangle 140"/>
          <p:cNvSpPr>
            <a:spLocks noChangeArrowheads="1"/>
          </p:cNvSpPr>
          <p:nvPr/>
        </p:nvSpPr>
        <p:spPr bwMode="auto">
          <a:xfrm>
            <a:off x="8902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1" name="Rectangle 141"/>
          <p:cNvSpPr>
            <a:spLocks noChangeArrowheads="1"/>
          </p:cNvSpPr>
          <p:nvPr/>
        </p:nvSpPr>
        <p:spPr bwMode="auto">
          <a:xfrm>
            <a:off x="8674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2" name="Rectangle 142"/>
          <p:cNvSpPr>
            <a:spLocks noChangeArrowheads="1"/>
          </p:cNvSpPr>
          <p:nvPr/>
        </p:nvSpPr>
        <p:spPr bwMode="auto">
          <a:xfrm>
            <a:off x="8445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Rectangle 143"/>
          <p:cNvSpPr>
            <a:spLocks noChangeArrowheads="1"/>
          </p:cNvSpPr>
          <p:nvPr/>
        </p:nvSpPr>
        <p:spPr bwMode="auto">
          <a:xfrm>
            <a:off x="8216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4" name="Rectangle 144"/>
          <p:cNvSpPr>
            <a:spLocks noChangeArrowheads="1"/>
          </p:cNvSpPr>
          <p:nvPr/>
        </p:nvSpPr>
        <p:spPr bwMode="auto">
          <a:xfrm>
            <a:off x="7988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Rectangle 145"/>
          <p:cNvSpPr>
            <a:spLocks noChangeArrowheads="1"/>
          </p:cNvSpPr>
          <p:nvPr/>
        </p:nvSpPr>
        <p:spPr bwMode="auto">
          <a:xfrm>
            <a:off x="7759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6" name="Rectangle 146"/>
          <p:cNvSpPr>
            <a:spLocks noChangeArrowheads="1"/>
          </p:cNvSpPr>
          <p:nvPr/>
        </p:nvSpPr>
        <p:spPr bwMode="auto">
          <a:xfrm>
            <a:off x="7531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7" name="Rectangle 147"/>
          <p:cNvSpPr>
            <a:spLocks noChangeArrowheads="1"/>
          </p:cNvSpPr>
          <p:nvPr/>
        </p:nvSpPr>
        <p:spPr bwMode="auto">
          <a:xfrm>
            <a:off x="7302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8" name="Rectangle 148"/>
          <p:cNvSpPr>
            <a:spLocks noChangeArrowheads="1"/>
          </p:cNvSpPr>
          <p:nvPr/>
        </p:nvSpPr>
        <p:spPr bwMode="auto">
          <a:xfrm>
            <a:off x="7073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9" name="Rectangle 149"/>
          <p:cNvSpPr>
            <a:spLocks noChangeArrowheads="1"/>
          </p:cNvSpPr>
          <p:nvPr/>
        </p:nvSpPr>
        <p:spPr bwMode="auto">
          <a:xfrm>
            <a:off x="6845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0" name="Rectangle 150"/>
          <p:cNvSpPr>
            <a:spLocks noChangeArrowheads="1"/>
          </p:cNvSpPr>
          <p:nvPr/>
        </p:nvSpPr>
        <p:spPr bwMode="auto">
          <a:xfrm>
            <a:off x="6616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1" name="Rectangle 151"/>
          <p:cNvSpPr>
            <a:spLocks noChangeArrowheads="1"/>
          </p:cNvSpPr>
          <p:nvPr/>
        </p:nvSpPr>
        <p:spPr bwMode="auto">
          <a:xfrm>
            <a:off x="6388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2" name="Rectangle 152"/>
          <p:cNvSpPr>
            <a:spLocks noChangeArrowheads="1"/>
          </p:cNvSpPr>
          <p:nvPr/>
        </p:nvSpPr>
        <p:spPr bwMode="auto">
          <a:xfrm>
            <a:off x="6159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3" name="Rectangle 153"/>
          <p:cNvSpPr>
            <a:spLocks noChangeArrowheads="1"/>
          </p:cNvSpPr>
          <p:nvPr/>
        </p:nvSpPr>
        <p:spPr bwMode="auto">
          <a:xfrm>
            <a:off x="5930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4" name="Rectangle 154"/>
          <p:cNvSpPr>
            <a:spLocks noChangeArrowheads="1"/>
          </p:cNvSpPr>
          <p:nvPr/>
        </p:nvSpPr>
        <p:spPr bwMode="auto">
          <a:xfrm>
            <a:off x="5702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5" name="Rectangle 155"/>
          <p:cNvSpPr>
            <a:spLocks noChangeArrowheads="1"/>
          </p:cNvSpPr>
          <p:nvPr/>
        </p:nvSpPr>
        <p:spPr bwMode="auto">
          <a:xfrm>
            <a:off x="5473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6" name="Rectangle 156"/>
          <p:cNvSpPr>
            <a:spLocks noChangeArrowheads="1"/>
          </p:cNvSpPr>
          <p:nvPr/>
        </p:nvSpPr>
        <p:spPr bwMode="auto">
          <a:xfrm>
            <a:off x="5245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7" name="Rectangle 157"/>
          <p:cNvSpPr>
            <a:spLocks noChangeArrowheads="1"/>
          </p:cNvSpPr>
          <p:nvPr/>
        </p:nvSpPr>
        <p:spPr bwMode="auto">
          <a:xfrm>
            <a:off x="50165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8" name="Rectangle 158"/>
          <p:cNvSpPr>
            <a:spLocks noChangeArrowheads="1"/>
          </p:cNvSpPr>
          <p:nvPr/>
        </p:nvSpPr>
        <p:spPr bwMode="auto">
          <a:xfrm>
            <a:off x="47879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39" name="Rectangle 159"/>
          <p:cNvSpPr>
            <a:spLocks noChangeArrowheads="1"/>
          </p:cNvSpPr>
          <p:nvPr/>
        </p:nvSpPr>
        <p:spPr bwMode="auto">
          <a:xfrm>
            <a:off x="45593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0" name="Rectangle 160"/>
          <p:cNvSpPr>
            <a:spLocks noChangeArrowheads="1"/>
          </p:cNvSpPr>
          <p:nvPr/>
        </p:nvSpPr>
        <p:spPr bwMode="auto">
          <a:xfrm>
            <a:off x="43307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1" name="Rectangle 161"/>
          <p:cNvSpPr>
            <a:spLocks noChangeArrowheads="1"/>
          </p:cNvSpPr>
          <p:nvPr/>
        </p:nvSpPr>
        <p:spPr bwMode="auto">
          <a:xfrm>
            <a:off x="4102101" y="2629853"/>
            <a:ext cx="228600" cy="304800"/>
          </a:xfrm>
          <a:prstGeom prst="rect">
            <a:avLst/>
          </a:prstGeom>
          <a:solidFill>
            <a:srgbClr val="FFCC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2" name="Line 162"/>
          <p:cNvSpPr>
            <a:spLocks noChangeShapeType="1"/>
          </p:cNvSpPr>
          <p:nvPr/>
        </p:nvSpPr>
        <p:spPr bwMode="auto">
          <a:xfrm flipH="1">
            <a:off x="1567434" y="2299034"/>
            <a:ext cx="2286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3" name="Text Box 163"/>
          <p:cNvSpPr txBox="1">
            <a:spLocks noChangeArrowheads="1"/>
          </p:cNvSpPr>
          <p:nvPr/>
        </p:nvSpPr>
        <p:spPr bwMode="auto">
          <a:xfrm>
            <a:off x="3873501" y="2132856"/>
            <a:ext cx="24638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dirty="0">
                <a:solidFill>
                  <a:schemeClr val="tx2"/>
                </a:solidFill>
                <a:latin typeface="微软雅黑" panose="020B0503020204020204" pitchFamily="34" charset="-122"/>
                <a:ea typeface="微软雅黑" panose="020B0503020204020204" pitchFamily="34" charset="-122"/>
              </a:rPr>
              <a:t>第一个碎片 </a:t>
            </a:r>
            <a:r>
              <a:rPr lang="en-US" altLang="zh-CN" dirty="0">
                <a:solidFill>
                  <a:schemeClr val="tx2"/>
                </a:solidFill>
                <a:latin typeface="微软雅黑" panose="020B0503020204020204" pitchFamily="34" charset="-122"/>
                <a:ea typeface="微软雅黑" panose="020B0503020204020204" pitchFamily="34" charset="-122"/>
              </a:rPr>
              <a:t>: 36 bytes</a:t>
            </a:r>
          </a:p>
        </p:txBody>
      </p:sp>
      <p:sp>
        <p:nvSpPr>
          <p:cNvPr id="44" name="Line 164"/>
          <p:cNvSpPr>
            <a:spLocks noChangeShapeType="1"/>
          </p:cNvSpPr>
          <p:nvPr/>
        </p:nvSpPr>
        <p:spPr bwMode="auto">
          <a:xfrm>
            <a:off x="6291834" y="2299034"/>
            <a:ext cx="3505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5" name="Text Box 165"/>
          <p:cNvSpPr txBox="1">
            <a:spLocks noChangeArrowheads="1"/>
          </p:cNvSpPr>
          <p:nvPr/>
        </p:nvSpPr>
        <p:spPr bwMode="auto">
          <a:xfrm>
            <a:off x="1487488" y="2326442"/>
            <a:ext cx="319088"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0</a:t>
            </a:r>
          </a:p>
        </p:txBody>
      </p:sp>
      <p:sp>
        <p:nvSpPr>
          <p:cNvPr id="46" name="Text Box 166"/>
          <p:cNvSpPr txBox="1">
            <a:spLocks noChangeArrowheads="1"/>
          </p:cNvSpPr>
          <p:nvPr/>
        </p:nvSpPr>
        <p:spPr bwMode="auto">
          <a:xfrm>
            <a:off x="9474201" y="2317800"/>
            <a:ext cx="4540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35</a:t>
            </a:r>
          </a:p>
        </p:txBody>
      </p:sp>
      <p:sp>
        <p:nvSpPr>
          <p:cNvPr id="47" name="Text Box 167"/>
          <p:cNvSpPr txBox="1">
            <a:spLocks noChangeArrowheads="1"/>
          </p:cNvSpPr>
          <p:nvPr/>
        </p:nvSpPr>
        <p:spPr bwMode="auto">
          <a:xfrm>
            <a:off x="7017627" y="2279500"/>
            <a:ext cx="4540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a:solidFill>
                  <a:schemeClr val="tx2"/>
                </a:solidFill>
                <a:latin typeface="微软雅黑" panose="020B0503020204020204" pitchFamily="34" charset="-122"/>
                <a:ea typeface="微软雅黑" panose="020B0503020204020204" pitchFamily="34" charset="-122"/>
              </a:rPr>
              <a:t>24</a:t>
            </a:r>
          </a:p>
        </p:txBody>
      </p:sp>
      <p:sp>
        <p:nvSpPr>
          <p:cNvPr id="49" name="Rectangle 169"/>
          <p:cNvSpPr>
            <a:spLocks noChangeArrowheads="1"/>
          </p:cNvSpPr>
          <p:nvPr/>
        </p:nvSpPr>
        <p:spPr bwMode="auto">
          <a:xfrm>
            <a:off x="7082299"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50" name="Rectangle 170"/>
          <p:cNvSpPr>
            <a:spLocks noChangeArrowheads="1"/>
          </p:cNvSpPr>
          <p:nvPr/>
        </p:nvSpPr>
        <p:spPr bwMode="auto">
          <a:xfrm>
            <a:off x="73120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1" name="Rectangle 171"/>
          <p:cNvSpPr>
            <a:spLocks noChangeArrowheads="1"/>
          </p:cNvSpPr>
          <p:nvPr/>
        </p:nvSpPr>
        <p:spPr bwMode="auto">
          <a:xfrm>
            <a:off x="75406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2" name="Rectangle 172"/>
          <p:cNvSpPr>
            <a:spLocks noChangeArrowheads="1"/>
          </p:cNvSpPr>
          <p:nvPr/>
        </p:nvSpPr>
        <p:spPr bwMode="auto">
          <a:xfrm>
            <a:off x="7769226" y="3087433"/>
            <a:ext cx="228600" cy="304800"/>
          </a:xfrm>
          <a:prstGeom prst="rect">
            <a:avLst/>
          </a:prstGeom>
          <a:solidFill>
            <a:srgbClr val="00FF00">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3" name="Line 173"/>
          <p:cNvSpPr>
            <a:spLocks noChangeShapeType="1"/>
          </p:cNvSpPr>
          <p:nvPr/>
        </p:nvSpPr>
        <p:spPr bwMode="auto">
          <a:xfrm>
            <a:off x="7083426" y="3689303"/>
            <a:ext cx="914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4" name="Text Box 174"/>
          <p:cNvSpPr txBox="1">
            <a:spLocks noChangeArrowheads="1"/>
          </p:cNvSpPr>
          <p:nvPr/>
        </p:nvSpPr>
        <p:spPr bwMode="auto">
          <a:xfrm>
            <a:off x="7092951" y="3711032"/>
            <a:ext cx="981744"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chemeClr val="tx2"/>
                </a:solidFill>
                <a:latin typeface="微软雅黑" panose="020B0503020204020204" pitchFamily="34" charset="-122"/>
                <a:ea typeface="微软雅黑" panose="020B0503020204020204" pitchFamily="34" charset="-122"/>
              </a:rPr>
              <a:t>第二个</a:t>
            </a:r>
          </a:p>
          <a:p>
            <a:pPr eaLnBrk="0" hangingPunct="0"/>
            <a:r>
              <a:rPr lang="zh-CN" altLang="en-US">
                <a:solidFill>
                  <a:schemeClr val="tx2"/>
                </a:solidFill>
                <a:latin typeface="微软雅黑" panose="020B0503020204020204" pitchFamily="34" charset="-122"/>
                <a:ea typeface="微软雅黑" panose="020B0503020204020204" pitchFamily="34" charset="-122"/>
              </a:rPr>
              <a:t>碎片</a:t>
            </a:r>
            <a:r>
              <a:rPr lang="en-US" altLang="zh-CN">
                <a:solidFill>
                  <a:schemeClr val="tx2"/>
                </a:solidFill>
                <a:latin typeface="微软雅黑" panose="020B0503020204020204" pitchFamily="34" charset="-122"/>
                <a:ea typeface="微软雅黑" panose="020B0503020204020204" pitchFamily="34" charset="-122"/>
              </a:rPr>
              <a:t>:</a:t>
            </a:r>
          </a:p>
          <a:p>
            <a:pPr eaLnBrk="0" hangingPunct="0"/>
            <a:r>
              <a:rPr lang="en-US" altLang="zh-CN">
                <a:solidFill>
                  <a:schemeClr val="tx2"/>
                </a:solidFill>
                <a:latin typeface="微软雅黑" panose="020B0503020204020204" pitchFamily="34" charset="-122"/>
                <a:ea typeface="微软雅黑" panose="020B0503020204020204" pitchFamily="34" charset="-122"/>
              </a:rPr>
              <a:t>4 bytes</a:t>
            </a:r>
          </a:p>
        </p:txBody>
      </p:sp>
      <p:sp>
        <p:nvSpPr>
          <p:cNvPr id="55" name="Line 175"/>
          <p:cNvSpPr>
            <a:spLocks noChangeShapeType="1"/>
          </p:cNvSpPr>
          <p:nvPr/>
        </p:nvSpPr>
        <p:spPr bwMode="auto">
          <a:xfrm>
            <a:off x="7073901" y="2393903"/>
            <a:ext cx="0" cy="2828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6" name="Line 176"/>
          <p:cNvSpPr>
            <a:spLocks noChangeShapeType="1"/>
          </p:cNvSpPr>
          <p:nvPr/>
        </p:nvSpPr>
        <p:spPr bwMode="auto">
          <a:xfrm>
            <a:off x="7997826" y="2384378"/>
            <a:ext cx="0" cy="28289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7" name="Text Box 177"/>
          <p:cNvSpPr txBox="1">
            <a:spLocks noChangeArrowheads="1"/>
          </p:cNvSpPr>
          <p:nvPr/>
        </p:nvSpPr>
        <p:spPr bwMode="auto">
          <a:xfrm>
            <a:off x="6448528" y="5009401"/>
            <a:ext cx="1250983"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new</a:t>
            </a:r>
          </a:p>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   offset’</a:t>
            </a:r>
          </a:p>
        </p:txBody>
      </p:sp>
      <p:sp>
        <p:nvSpPr>
          <p:cNvPr id="58" name="Text Box 178"/>
          <p:cNvSpPr txBox="1">
            <a:spLocks noChangeArrowheads="1"/>
          </p:cNvSpPr>
          <p:nvPr/>
        </p:nvSpPr>
        <p:spPr bwMode="auto">
          <a:xfrm>
            <a:off x="7713748" y="5147900"/>
            <a:ext cx="60625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end</a:t>
            </a:r>
          </a:p>
        </p:txBody>
      </p:sp>
      <p:sp>
        <p:nvSpPr>
          <p:cNvPr id="59" name="Line 179"/>
          <p:cNvSpPr>
            <a:spLocks noChangeShapeType="1"/>
          </p:cNvSpPr>
          <p:nvPr/>
        </p:nvSpPr>
        <p:spPr bwMode="auto">
          <a:xfrm flipH="1">
            <a:off x="9797034" y="3026103"/>
            <a:ext cx="3315" cy="203312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0" name="Text Box 180"/>
          <p:cNvSpPr txBox="1">
            <a:spLocks noChangeArrowheads="1"/>
          </p:cNvSpPr>
          <p:nvPr/>
        </p:nvSpPr>
        <p:spPr bwMode="auto">
          <a:xfrm>
            <a:off x="9362793" y="4942909"/>
            <a:ext cx="91150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new</a:t>
            </a:r>
          </a:p>
          <a:p>
            <a:pPr algn="ctr" eaLnBrk="0" hangingPunct="0"/>
            <a:r>
              <a:rPr lang="en-US" altLang="zh-CN" dirty="0">
                <a:solidFill>
                  <a:schemeClr val="tx2"/>
                </a:solidFill>
                <a:latin typeface="微软雅黑" panose="020B0503020204020204" pitchFamily="34" charset="-122"/>
                <a:ea typeface="微软雅黑" panose="020B0503020204020204" pitchFamily="34" charset="-122"/>
              </a:rPr>
              <a:t>offset</a:t>
            </a:r>
          </a:p>
        </p:txBody>
      </p:sp>
      <p:sp>
        <p:nvSpPr>
          <p:cNvPr id="61" name="Text Box 181"/>
          <p:cNvSpPr txBox="1">
            <a:spLocks noChangeArrowheads="1"/>
          </p:cNvSpPr>
          <p:nvPr/>
        </p:nvSpPr>
        <p:spPr bwMode="auto">
          <a:xfrm>
            <a:off x="6842509" y="5555700"/>
            <a:ext cx="308571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dirty="0" err="1">
                <a:solidFill>
                  <a:schemeClr val="tx2"/>
                </a:solidFill>
                <a:latin typeface="微软雅黑" panose="020B0503020204020204" pitchFamily="34" charset="-122"/>
                <a:ea typeface="微软雅黑" panose="020B0503020204020204" pitchFamily="34" charset="-122"/>
              </a:rPr>
              <a:t>len</a:t>
            </a:r>
            <a:r>
              <a:rPr lang="en-US" altLang="zh-CN" dirty="0">
                <a:solidFill>
                  <a:schemeClr val="tx2"/>
                </a:solidFill>
                <a:latin typeface="微软雅黑" panose="020B0503020204020204" pitchFamily="34" charset="-122"/>
                <a:ea typeface="微软雅黑" panose="020B0503020204020204" pitchFamily="34" charset="-122"/>
              </a:rPr>
              <a:t> = end - </a:t>
            </a:r>
            <a:r>
              <a:rPr lang="en-US" altLang="zh-CN" dirty="0" err="1">
                <a:solidFill>
                  <a:schemeClr val="tx2"/>
                </a:solidFill>
                <a:latin typeface="微软雅黑" panose="020B0503020204020204" pitchFamily="34" charset="-122"/>
                <a:ea typeface="微软雅黑" panose="020B0503020204020204" pitchFamily="34" charset="-122"/>
              </a:rPr>
              <a:t>newoffset</a:t>
            </a:r>
            <a:r>
              <a:rPr lang="en-US" altLang="zh-CN" dirty="0">
                <a:solidFill>
                  <a:schemeClr val="tx2"/>
                </a:solidFill>
                <a:latin typeface="微软雅黑" panose="020B0503020204020204" pitchFamily="34" charset="-122"/>
                <a:ea typeface="微软雅黑" panose="020B0503020204020204" pitchFamily="34" charset="-122"/>
              </a:rPr>
              <a:t>  &lt; 0</a:t>
            </a:r>
          </a:p>
        </p:txBody>
      </p:sp>
      <p:sp>
        <p:nvSpPr>
          <p:cNvPr id="62" name="Text Box 182"/>
          <p:cNvSpPr txBox="1">
            <a:spLocks noChangeArrowheads="1"/>
          </p:cNvSpPr>
          <p:nvPr/>
        </p:nvSpPr>
        <p:spPr bwMode="auto">
          <a:xfrm>
            <a:off x="2246738" y="4774824"/>
            <a:ext cx="292137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dirty="0" err="1">
                <a:solidFill>
                  <a:schemeClr val="tx2"/>
                </a:solidFill>
                <a:latin typeface="微软雅黑" panose="020B0503020204020204" pitchFamily="34" charset="-122"/>
                <a:ea typeface="微软雅黑" panose="020B0503020204020204" pitchFamily="34" charset="-122"/>
              </a:rPr>
              <a:t>memcpy</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dest</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src</a:t>
            </a:r>
            <a:r>
              <a:rPr lang="en-US" altLang="zh-CN" dirty="0">
                <a:solidFill>
                  <a:schemeClr val="tx2"/>
                </a:solidFill>
                <a:latin typeface="微软雅黑" panose="020B0503020204020204" pitchFamily="34" charset="-122"/>
                <a:ea typeface="微软雅黑" panose="020B0503020204020204" pitchFamily="34" charset="-122"/>
              </a:rPr>
              <a:t>, </a:t>
            </a:r>
            <a:r>
              <a:rPr lang="en-US" altLang="zh-CN" dirty="0" err="1">
                <a:solidFill>
                  <a:schemeClr val="tx2"/>
                </a:solidFill>
                <a:latin typeface="微软雅黑" panose="020B0503020204020204" pitchFamily="34" charset="-122"/>
                <a:ea typeface="微软雅黑" panose="020B0503020204020204" pitchFamily="34" charset="-122"/>
              </a:rPr>
              <a:t>len</a:t>
            </a:r>
            <a:r>
              <a:rPr lang="en-US" altLang="zh-CN" dirty="0">
                <a:solidFill>
                  <a:schemeClr val="tx2"/>
                </a:solidFill>
                <a:latin typeface="微软雅黑" panose="020B0503020204020204" pitchFamily="34" charset="-122"/>
                <a:ea typeface="微软雅黑" panose="020B0503020204020204" pitchFamily="34" charset="-122"/>
              </a:rPr>
              <a:t>)</a:t>
            </a:r>
          </a:p>
        </p:txBody>
      </p:sp>
      <p:sp>
        <p:nvSpPr>
          <p:cNvPr id="63" name="Freeform 183"/>
          <p:cNvSpPr>
            <a:spLocks/>
          </p:cNvSpPr>
          <p:nvPr/>
        </p:nvSpPr>
        <p:spPr bwMode="auto">
          <a:xfrm>
            <a:off x="4886326" y="4531282"/>
            <a:ext cx="2016125" cy="1269306"/>
          </a:xfrm>
          <a:custGeom>
            <a:avLst/>
            <a:gdLst>
              <a:gd name="T0" fmla="*/ 1414 w 1414"/>
              <a:gd name="T1" fmla="*/ 946 h 987"/>
              <a:gd name="T2" fmla="*/ 784 w 1414"/>
              <a:gd name="T3" fmla="*/ 850 h 987"/>
              <a:gd name="T4" fmla="*/ 724 w 1414"/>
              <a:gd name="T5" fmla="*/ 124 h 987"/>
              <a:gd name="T6" fmla="*/ 118 w 1414"/>
              <a:gd name="T7" fmla="*/ 106 h 987"/>
              <a:gd name="T8" fmla="*/ 16 w 1414"/>
              <a:gd name="T9" fmla="*/ 304 h 987"/>
            </a:gdLst>
            <a:ahLst/>
            <a:cxnLst>
              <a:cxn ang="0">
                <a:pos x="T0" y="T1"/>
              </a:cxn>
              <a:cxn ang="0">
                <a:pos x="T2" y="T3"/>
              </a:cxn>
              <a:cxn ang="0">
                <a:pos x="T4" y="T5"/>
              </a:cxn>
              <a:cxn ang="0">
                <a:pos x="T6" y="T7"/>
              </a:cxn>
              <a:cxn ang="0">
                <a:pos x="T8" y="T9"/>
              </a:cxn>
            </a:cxnLst>
            <a:rect l="0" t="0" r="r" b="b"/>
            <a:pathLst>
              <a:path w="1414" h="987">
                <a:moveTo>
                  <a:pt x="1414" y="946"/>
                </a:moveTo>
                <a:cubicBezTo>
                  <a:pt x="1156" y="966"/>
                  <a:pt x="899" y="987"/>
                  <a:pt x="784" y="850"/>
                </a:cubicBezTo>
                <a:cubicBezTo>
                  <a:pt x="669" y="713"/>
                  <a:pt x="835" y="248"/>
                  <a:pt x="724" y="124"/>
                </a:cubicBezTo>
                <a:cubicBezTo>
                  <a:pt x="613" y="0"/>
                  <a:pt x="236" y="76"/>
                  <a:pt x="118" y="106"/>
                </a:cubicBezTo>
                <a:cubicBezTo>
                  <a:pt x="0" y="136"/>
                  <a:pt x="32" y="272"/>
                  <a:pt x="16" y="304"/>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4" name="Text Box 184"/>
          <p:cNvSpPr txBox="1">
            <a:spLocks noChangeArrowheads="1"/>
          </p:cNvSpPr>
          <p:nvPr/>
        </p:nvSpPr>
        <p:spPr bwMode="auto">
          <a:xfrm>
            <a:off x="2547270" y="5449025"/>
            <a:ext cx="315503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1600">
                <a:solidFill>
                  <a:schemeClr val="tx2"/>
                </a:solidFill>
                <a:latin typeface="微软雅黑" panose="020B0503020204020204" pitchFamily="34" charset="-122"/>
                <a:ea typeface="微软雅黑" panose="020B0503020204020204" pitchFamily="34" charset="-122"/>
              </a:rPr>
              <a:t>unsigned int or unsigned long</a:t>
            </a:r>
          </a:p>
        </p:txBody>
      </p:sp>
      <p:sp>
        <p:nvSpPr>
          <p:cNvPr id="65" name="Line 185"/>
          <p:cNvSpPr>
            <a:spLocks noChangeShapeType="1"/>
          </p:cNvSpPr>
          <p:nvPr/>
        </p:nvSpPr>
        <p:spPr bwMode="auto">
          <a:xfrm flipV="1">
            <a:off x="4168776" y="5059225"/>
            <a:ext cx="619125" cy="542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5087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right)">
                                      <p:cBhvr>
                                        <p:cTn id="37" dur="500"/>
                                        <p:tgtEl>
                                          <p:spTgt spid="16"/>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right)">
                                      <p:cBhvr>
                                        <p:cTn id="40" dur="500"/>
                                        <p:tgtEl>
                                          <p:spTgt spid="1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right)">
                                      <p:cBhvr>
                                        <p:cTn id="43" dur="500"/>
                                        <p:tgtEl>
                                          <p:spTgt spid="18"/>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right)">
                                      <p:cBhvr>
                                        <p:cTn id="52" dur="500"/>
                                        <p:tgtEl>
                                          <p:spTgt spid="2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right)">
                                      <p:cBhvr>
                                        <p:cTn id="58" dur="500"/>
                                        <p:tgtEl>
                                          <p:spTgt spid="23"/>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right)">
                                      <p:cBhvr>
                                        <p:cTn id="61" dur="500"/>
                                        <p:tgtEl>
                                          <p:spTgt spid="24"/>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right)">
                                      <p:cBhvr>
                                        <p:cTn id="64" dur="500"/>
                                        <p:tgtEl>
                                          <p:spTgt spid="25"/>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right)">
                                      <p:cBhvr>
                                        <p:cTn id="67" dur="500"/>
                                        <p:tgtEl>
                                          <p:spTgt spid="26"/>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right)">
                                      <p:cBhvr>
                                        <p:cTn id="70" dur="500"/>
                                        <p:tgtEl>
                                          <p:spTgt spid="27"/>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right)">
                                      <p:cBhvr>
                                        <p:cTn id="73" dur="500"/>
                                        <p:tgtEl>
                                          <p:spTgt spid="28"/>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right)">
                                      <p:cBhvr>
                                        <p:cTn id="76" dur="500"/>
                                        <p:tgtEl>
                                          <p:spTgt spid="29"/>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right)">
                                      <p:cBhvr>
                                        <p:cTn id="79" dur="500"/>
                                        <p:tgtEl>
                                          <p:spTgt spid="3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right)">
                                      <p:cBhvr>
                                        <p:cTn id="82" dur="500"/>
                                        <p:tgtEl>
                                          <p:spTgt spid="31"/>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right)">
                                      <p:cBhvr>
                                        <p:cTn id="85" dur="500"/>
                                        <p:tgtEl>
                                          <p:spTgt spid="32"/>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right)">
                                      <p:cBhvr>
                                        <p:cTn id="88" dur="500"/>
                                        <p:tgtEl>
                                          <p:spTgt spid="33"/>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right)">
                                      <p:cBhvr>
                                        <p:cTn id="91" dur="500"/>
                                        <p:tgtEl>
                                          <p:spTgt spid="34"/>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right)">
                                      <p:cBhvr>
                                        <p:cTn id="94" dur="500"/>
                                        <p:tgtEl>
                                          <p:spTgt spid="35"/>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right)">
                                      <p:cBhvr>
                                        <p:cTn id="97" dur="500"/>
                                        <p:tgtEl>
                                          <p:spTgt spid="36"/>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right)">
                                      <p:cBhvr>
                                        <p:cTn id="100" dur="500"/>
                                        <p:tgtEl>
                                          <p:spTgt spid="37"/>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right)">
                                      <p:cBhvr>
                                        <p:cTn id="103" dur="500"/>
                                        <p:tgtEl>
                                          <p:spTgt spid="38"/>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right)">
                                      <p:cBhvr>
                                        <p:cTn id="106" dur="500"/>
                                        <p:tgtEl>
                                          <p:spTgt spid="39"/>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right)">
                                      <p:cBhvr>
                                        <p:cTn id="112" dur="500"/>
                                        <p:tgtEl>
                                          <p:spTgt spid="41"/>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right)">
                                      <p:cBhvr>
                                        <p:cTn id="115" dur="500"/>
                                        <p:tgtEl>
                                          <p:spTgt spid="42"/>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right)">
                                      <p:cBhvr>
                                        <p:cTn id="118" dur="500"/>
                                        <p:tgtEl>
                                          <p:spTgt spid="43"/>
                                        </p:tgtEl>
                                      </p:cBhvr>
                                    </p:animEffect>
                                  </p:childTnLst>
                                </p:cTn>
                              </p:par>
                              <p:par>
                                <p:cTn id="119" presetID="22" presetClass="entr" presetSubtype="2"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right)">
                                      <p:cBhvr>
                                        <p:cTn id="121" dur="500"/>
                                        <p:tgtEl>
                                          <p:spTgt spid="44"/>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right)">
                                      <p:cBhvr>
                                        <p:cTn id="124" dur="500"/>
                                        <p:tgtEl>
                                          <p:spTgt spid="45"/>
                                        </p:tgtEl>
                                      </p:cBhvr>
                                    </p:animEffect>
                                  </p:childTnLst>
                                </p:cTn>
                              </p:par>
                              <p:par>
                                <p:cTn id="125" presetID="22" presetClass="entr" presetSubtype="2"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par>
                                <p:cTn id="131" presetID="22" presetClass="entr" presetSubtype="2"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wipe(right)">
                                      <p:cBhvr>
                                        <p:cTn id="133" dur="500"/>
                                        <p:tgtEl>
                                          <p:spTgt spid="49"/>
                                        </p:tgtEl>
                                      </p:cBhvr>
                                    </p:animEffect>
                                  </p:childTnLst>
                                </p:cTn>
                              </p:par>
                              <p:par>
                                <p:cTn id="134" presetID="22" presetClass="entr" presetSubtype="2"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wipe(right)">
                                      <p:cBhvr>
                                        <p:cTn id="136" dur="500"/>
                                        <p:tgtEl>
                                          <p:spTgt spid="50"/>
                                        </p:tgtEl>
                                      </p:cBhvr>
                                    </p:animEffect>
                                  </p:childTnLst>
                                </p:cTn>
                              </p:par>
                              <p:par>
                                <p:cTn id="137" presetID="22" presetClass="entr" presetSubtype="2"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wipe(right)">
                                      <p:cBhvr>
                                        <p:cTn id="139" dur="500"/>
                                        <p:tgtEl>
                                          <p:spTgt spid="51"/>
                                        </p:tgtEl>
                                      </p:cBhvr>
                                    </p:animEffect>
                                  </p:childTnLst>
                                </p:cTn>
                              </p:par>
                              <p:par>
                                <p:cTn id="140" presetID="22" presetClass="entr" presetSubtype="2"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right)">
                                      <p:cBhvr>
                                        <p:cTn id="142" dur="500"/>
                                        <p:tgtEl>
                                          <p:spTgt spid="52"/>
                                        </p:tgtEl>
                                      </p:cBhvr>
                                    </p:animEffect>
                                  </p:childTnLst>
                                </p:cTn>
                              </p:par>
                              <p:par>
                                <p:cTn id="143" presetID="22" presetClass="entr" presetSubtype="2"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wipe(right)">
                                      <p:cBhvr>
                                        <p:cTn id="145" dur="500"/>
                                        <p:tgtEl>
                                          <p:spTgt spid="53"/>
                                        </p:tgtEl>
                                      </p:cBhvr>
                                    </p:animEffect>
                                  </p:childTnLst>
                                </p:cTn>
                              </p:par>
                              <p:par>
                                <p:cTn id="146" presetID="22" presetClass="entr" presetSubtype="2" fill="hold" grpId="0" nodeType="withEffect">
                                  <p:stCondLst>
                                    <p:cond delay="0"/>
                                  </p:stCondLst>
                                  <p:childTnLst>
                                    <p:set>
                                      <p:cBhvr>
                                        <p:cTn id="147" dur="1" fill="hold">
                                          <p:stCondLst>
                                            <p:cond delay="0"/>
                                          </p:stCondLst>
                                        </p:cTn>
                                        <p:tgtEl>
                                          <p:spTgt spid="54"/>
                                        </p:tgtEl>
                                        <p:attrNameLst>
                                          <p:attrName>style.visibility</p:attrName>
                                        </p:attrNameLst>
                                      </p:cBhvr>
                                      <p:to>
                                        <p:strVal val="visible"/>
                                      </p:to>
                                    </p:set>
                                    <p:animEffect transition="in" filter="wipe(right)">
                                      <p:cBhvr>
                                        <p:cTn id="148" dur="500"/>
                                        <p:tgtEl>
                                          <p:spTgt spid="54"/>
                                        </p:tgtEl>
                                      </p:cBhvr>
                                    </p:animEffect>
                                  </p:childTnLst>
                                </p:cTn>
                              </p:par>
                              <p:par>
                                <p:cTn id="149" presetID="22" presetClass="entr" presetSubtype="2" fill="hold" grpId="0" nodeType="with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wipe(right)">
                                      <p:cBhvr>
                                        <p:cTn id="151" dur="500"/>
                                        <p:tgtEl>
                                          <p:spTgt spid="55"/>
                                        </p:tgtEl>
                                      </p:cBhvr>
                                    </p:animEffect>
                                  </p:childTnLst>
                                </p:cTn>
                              </p:par>
                              <p:par>
                                <p:cTn id="152" presetID="22" presetClass="entr" presetSubtype="2" fill="hold" grpId="0" nodeType="withEffect">
                                  <p:stCondLst>
                                    <p:cond delay="0"/>
                                  </p:stCondLst>
                                  <p:childTnLst>
                                    <p:set>
                                      <p:cBhvr>
                                        <p:cTn id="153" dur="1" fill="hold">
                                          <p:stCondLst>
                                            <p:cond delay="0"/>
                                          </p:stCondLst>
                                        </p:cTn>
                                        <p:tgtEl>
                                          <p:spTgt spid="56"/>
                                        </p:tgtEl>
                                        <p:attrNameLst>
                                          <p:attrName>style.visibility</p:attrName>
                                        </p:attrNameLst>
                                      </p:cBhvr>
                                      <p:to>
                                        <p:strVal val="visible"/>
                                      </p:to>
                                    </p:set>
                                    <p:animEffect transition="in" filter="wipe(right)">
                                      <p:cBhvr>
                                        <p:cTn id="154" dur="500"/>
                                        <p:tgtEl>
                                          <p:spTgt spid="56"/>
                                        </p:tgtEl>
                                      </p:cBhvr>
                                    </p:animEffect>
                                  </p:childTnLst>
                                </p:cTn>
                              </p:par>
                              <p:par>
                                <p:cTn id="155" presetID="22" presetClass="entr" presetSubtype="2" fill="hold" grpId="0" nodeType="with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wipe(right)">
                                      <p:cBhvr>
                                        <p:cTn id="157" dur="500"/>
                                        <p:tgtEl>
                                          <p:spTgt spid="57"/>
                                        </p:tgtEl>
                                      </p:cBhvr>
                                    </p:animEffect>
                                  </p:childTnLst>
                                </p:cTn>
                              </p:par>
                              <p:par>
                                <p:cTn id="158" presetID="22" presetClass="entr" presetSubtype="2" fill="hold" grpId="0" nodeType="withEffect">
                                  <p:stCondLst>
                                    <p:cond delay="0"/>
                                  </p:stCondLst>
                                  <p:childTnLst>
                                    <p:set>
                                      <p:cBhvr>
                                        <p:cTn id="159" dur="1" fill="hold">
                                          <p:stCondLst>
                                            <p:cond delay="0"/>
                                          </p:stCondLst>
                                        </p:cTn>
                                        <p:tgtEl>
                                          <p:spTgt spid="58"/>
                                        </p:tgtEl>
                                        <p:attrNameLst>
                                          <p:attrName>style.visibility</p:attrName>
                                        </p:attrNameLst>
                                      </p:cBhvr>
                                      <p:to>
                                        <p:strVal val="visible"/>
                                      </p:to>
                                    </p:set>
                                    <p:animEffect transition="in" filter="wipe(right)">
                                      <p:cBhvr>
                                        <p:cTn id="160" dur="500"/>
                                        <p:tgtEl>
                                          <p:spTgt spid="58"/>
                                        </p:tgtEl>
                                      </p:cBhvr>
                                    </p:animEffect>
                                  </p:childTnLst>
                                </p:cTn>
                              </p:par>
                              <p:par>
                                <p:cTn id="161" presetID="22" presetClass="entr" presetSubtype="2" fill="hold" grpId="0" nodeType="withEffect">
                                  <p:stCondLst>
                                    <p:cond delay="0"/>
                                  </p:stCondLst>
                                  <p:childTnLst>
                                    <p:set>
                                      <p:cBhvr>
                                        <p:cTn id="162" dur="1" fill="hold">
                                          <p:stCondLst>
                                            <p:cond delay="0"/>
                                          </p:stCondLst>
                                        </p:cTn>
                                        <p:tgtEl>
                                          <p:spTgt spid="59"/>
                                        </p:tgtEl>
                                        <p:attrNameLst>
                                          <p:attrName>style.visibility</p:attrName>
                                        </p:attrNameLst>
                                      </p:cBhvr>
                                      <p:to>
                                        <p:strVal val="visible"/>
                                      </p:to>
                                    </p:set>
                                    <p:animEffect transition="in" filter="wipe(right)">
                                      <p:cBhvr>
                                        <p:cTn id="163" dur="500"/>
                                        <p:tgtEl>
                                          <p:spTgt spid="59"/>
                                        </p:tgtEl>
                                      </p:cBhvr>
                                    </p:animEffect>
                                  </p:childTnLst>
                                </p:cTn>
                              </p:par>
                              <p:par>
                                <p:cTn id="164" presetID="22" presetClass="entr" presetSubtype="2"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wipe(right)">
                                      <p:cBhvr>
                                        <p:cTn id="166" dur="500"/>
                                        <p:tgtEl>
                                          <p:spTgt spid="60"/>
                                        </p:tgtEl>
                                      </p:cBhvr>
                                    </p:animEffect>
                                  </p:childTnLst>
                                </p:cTn>
                              </p:par>
                              <p:par>
                                <p:cTn id="167" presetID="22" presetClass="entr" presetSubtype="2" fill="hold" grpId="0" nodeType="withEffect">
                                  <p:stCondLst>
                                    <p:cond delay="0"/>
                                  </p:stCondLst>
                                  <p:childTnLst>
                                    <p:set>
                                      <p:cBhvr>
                                        <p:cTn id="168" dur="1" fill="hold">
                                          <p:stCondLst>
                                            <p:cond delay="0"/>
                                          </p:stCondLst>
                                        </p:cTn>
                                        <p:tgtEl>
                                          <p:spTgt spid="61"/>
                                        </p:tgtEl>
                                        <p:attrNameLst>
                                          <p:attrName>style.visibility</p:attrName>
                                        </p:attrNameLst>
                                      </p:cBhvr>
                                      <p:to>
                                        <p:strVal val="visible"/>
                                      </p:to>
                                    </p:set>
                                    <p:animEffect transition="in" filter="wipe(right)">
                                      <p:cBhvr>
                                        <p:cTn id="169" dur="500"/>
                                        <p:tgtEl>
                                          <p:spTgt spid="61"/>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62"/>
                                        </p:tgtEl>
                                        <p:attrNameLst>
                                          <p:attrName>style.visibility</p:attrName>
                                        </p:attrNameLst>
                                      </p:cBhvr>
                                      <p:to>
                                        <p:strVal val="visible"/>
                                      </p:to>
                                    </p:set>
                                    <p:animEffect transition="in" filter="wipe(right)">
                                      <p:cBhvr>
                                        <p:cTn id="172" dur="500"/>
                                        <p:tgtEl>
                                          <p:spTgt spid="62"/>
                                        </p:tgtEl>
                                      </p:cBhvr>
                                    </p:animEffect>
                                  </p:childTnLst>
                                </p:cTn>
                              </p:par>
                              <p:par>
                                <p:cTn id="173" presetID="22" presetClass="entr" presetSubtype="2" fill="hold" grpId="0" nodeType="withEffect">
                                  <p:stCondLst>
                                    <p:cond delay="0"/>
                                  </p:stCondLst>
                                  <p:childTnLst>
                                    <p:set>
                                      <p:cBhvr>
                                        <p:cTn id="174" dur="1" fill="hold">
                                          <p:stCondLst>
                                            <p:cond delay="0"/>
                                          </p:stCondLst>
                                        </p:cTn>
                                        <p:tgtEl>
                                          <p:spTgt spid="63"/>
                                        </p:tgtEl>
                                        <p:attrNameLst>
                                          <p:attrName>style.visibility</p:attrName>
                                        </p:attrNameLst>
                                      </p:cBhvr>
                                      <p:to>
                                        <p:strVal val="visible"/>
                                      </p:to>
                                    </p:set>
                                    <p:animEffect transition="in" filter="wipe(right)">
                                      <p:cBhvr>
                                        <p:cTn id="175" dur="500"/>
                                        <p:tgtEl>
                                          <p:spTgt spid="63"/>
                                        </p:tgtEl>
                                      </p:cBhvr>
                                    </p:animEffect>
                                  </p:childTnLst>
                                </p:cTn>
                              </p:par>
                              <p:par>
                                <p:cTn id="176" presetID="22" presetClass="entr" presetSubtype="2" fill="hold" grpId="0" nodeType="with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wipe(right)">
                                      <p:cBhvr>
                                        <p:cTn id="178" dur="500"/>
                                        <p:tgtEl>
                                          <p:spTgt spid="64"/>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animBg="1"/>
      <p:bldP spid="45" grpId="0"/>
      <p:bldP spid="46" grpId="0"/>
      <p:bldP spid="47" grpId="0"/>
      <p:bldP spid="49" grpId="0" animBg="1"/>
      <p:bldP spid="50" grpId="0" animBg="1"/>
      <p:bldP spid="51" grpId="0" animBg="1"/>
      <p:bldP spid="52" grpId="0" animBg="1"/>
      <p:bldP spid="53" grpId="0" animBg="1"/>
      <p:bldP spid="54" grpId="0"/>
      <p:bldP spid="55" grpId="0" animBg="1"/>
      <p:bldP spid="56" grpId="0" animBg="1"/>
      <p:bldP spid="57" grpId="0"/>
      <p:bldP spid="58" grpId="0"/>
      <p:bldP spid="59" grpId="0" animBg="1"/>
      <p:bldP spid="60" grpId="0"/>
      <p:bldP spid="61" grpId="0"/>
      <p:bldP spid="62" grpId="0"/>
      <p:bldP spid="63" grpId="0" animBg="1"/>
      <p:bldP spid="64" grpId="0"/>
      <p:bldP spid="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TCP</a:t>
            </a:r>
            <a:r>
              <a:rPr lang="zh-CN" altLang="en-US" dirty="0"/>
              <a:t>报头结构</a:t>
            </a:r>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grpSp>
        <p:nvGrpSpPr>
          <p:cNvPr id="5" name="组合 408"/>
          <p:cNvGrpSpPr>
            <a:grpSpLocks/>
          </p:cNvGrpSpPr>
          <p:nvPr/>
        </p:nvGrpSpPr>
        <p:grpSpPr bwMode="auto">
          <a:xfrm>
            <a:off x="2639616" y="1655908"/>
            <a:ext cx="8824913" cy="4405313"/>
            <a:chOff x="250825" y="851064"/>
            <a:chExt cx="8824913" cy="5424494"/>
          </a:xfrm>
        </p:grpSpPr>
        <p:sp>
          <p:nvSpPr>
            <p:cNvPr id="6" name="AutoShape 104"/>
            <p:cNvSpPr>
              <a:spLocks noChangeArrowheads="1"/>
            </p:cNvSpPr>
            <p:nvPr/>
          </p:nvSpPr>
          <p:spPr bwMode="auto">
            <a:xfrm>
              <a:off x="657225" y="5896332"/>
              <a:ext cx="635000" cy="252165"/>
            </a:xfrm>
            <a:prstGeom prst="leftArrow">
              <a:avLst>
                <a:gd name="adj1" fmla="val 50000"/>
                <a:gd name="adj2" fmla="val 62893"/>
              </a:avLst>
            </a:prstGeom>
            <a:solidFill>
              <a:srgbClr val="FF0033"/>
            </a:solidFill>
            <a:ln w="127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7" name="Rectangle 105"/>
            <p:cNvSpPr>
              <a:spLocks noChangeArrowheads="1"/>
            </p:cNvSpPr>
            <p:nvPr/>
          </p:nvSpPr>
          <p:spPr bwMode="auto">
            <a:xfrm>
              <a:off x="1258888" y="5770733"/>
              <a:ext cx="1225550" cy="504825"/>
            </a:xfrm>
            <a:prstGeom prst="rect">
              <a:avLst/>
            </a:prstGeom>
            <a:solidFill>
              <a:srgbClr val="CCFF99"/>
            </a:solidFill>
            <a:ln w="19050">
              <a:solidFill>
                <a:srgbClr val="333399"/>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8" name="Line 106"/>
            <p:cNvSpPr>
              <a:spLocks noChangeShapeType="1"/>
            </p:cNvSpPr>
            <p:nvPr/>
          </p:nvSpPr>
          <p:spPr bwMode="auto">
            <a:xfrm flipH="1">
              <a:off x="928688" y="1697481"/>
              <a:ext cx="15875" cy="2756229"/>
            </a:xfrm>
            <a:prstGeom prst="line">
              <a:avLst/>
            </a:prstGeom>
            <a:noFill/>
            <a:ln w="12700">
              <a:solidFill>
                <a:srgbClr val="00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9" name="Rectangle 107"/>
            <p:cNvSpPr>
              <a:spLocks noChangeArrowheads="1"/>
            </p:cNvSpPr>
            <p:nvPr/>
          </p:nvSpPr>
          <p:spPr bwMode="auto">
            <a:xfrm>
              <a:off x="638175" y="2766741"/>
              <a:ext cx="587375" cy="5297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lnSpc>
                  <a:spcPct val="90000"/>
                </a:lnSpc>
                <a:spcBef>
                  <a:spcPts val="0"/>
                </a:spcBef>
                <a:spcAft>
                  <a:spcPts val="0"/>
                </a:spcAft>
                <a:defRPr/>
              </a:pPr>
              <a:r>
                <a:rPr kumimoji="1" lang="en-US" altLang="zh-CN" sz="1600" kern="0">
                  <a:solidFill>
                    <a:srgbClr val="333399"/>
                  </a:solidFill>
                  <a:ea typeface="黑体" panose="02010609060101010101" pitchFamily="49" charset="-122"/>
                </a:rPr>
                <a:t>TCP</a:t>
              </a:r>
            </a:p>
            <a:p>
              <a:pPr fontAlgn="auto">
                <a:lnSpc>
                  <a:spcPct val="90000"/>
                </a:lnSpc>
                <a:spcBef>
                  <a:spcPts val="0"/>
                </a:spcBef>
                <a:spcAft>
                  <a:spcPts val="0"/>
                </a:spcAft>
                <a:defRPr/>
              </a:pPr>
              <a:r>
                <a:rPr kumimoji="1" lang="zh-CN" altLang="en-US" sz="1600" kern="0">
                  <a:solidFill>
                    <a:srgbClr val="333399"/>
                  </a:solidFill>
                  <a:ea typeface="黑体" panose="02010609060101010101" pitchFamily="49" charset="-122"/>
                </a:rPr>
                <a:t>首部</a:t>
              </a:r>
            </a:p>
          </p:txBody>
        </p:sp>
        <p:sp>
          <p:nvSpPr>
            <p:cNvPr id="10" name="Line 108"/>
            <p:cNvSpPr>
              <a:spLocks noChangeShapeType="1"/>
            </p:cNvSpPr>
            <p:nvPr/>
          </p:nvSpPr>
          <p:spPr bwMode="auto">
            <a:xfrm>
              <a:off x="8453438" y="1691616"/>
              <a:ext cx="0" cy="2314451"/>
            </a:xfrm>
            <a:prstGeom prst="line">
              <a:avLst/>
            </a:prstGeom>
            <a:noFill/>
            <a:ln w="12700">
              <a:solidFill>
                <a:srgbClr val="FFFFFF"/>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1" name="Rectangle 109"/>
            <p:cNvSpPr>
              <a:spLocks noChangeArrowheads="1"/>
            </p:cNvSpPr>
            <p:nvPr/>
          </p:nvSpPr>
          <p:spPr bwMode="auto">
            <a:xfrm>
              <a:off x="8002588" y="2510666"/>
              <a:ext cx="1073150" cy="52974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lnSpc>
                  <a:spcPct val="90000"/>
                </a:lnSpc>
                <a:spcBef>
                  <a:spcPts val="0"/>
                </a:spcBef>
                <a:spcAft>
                  <a:spcPts val="0"/>
                </a:spcAft>
                <a:defRPr/>
              </a:pPr>
              <a:r>
                <a:rPr kumimoji="1" lang="en-US" altLang="zh-CN" sz="1600" kern="0">
                  <a:solidFill>
                    <a:srgbClr val="333399"/>
                  </a:solidFill>
                  <a:ea typeface="黑体" panose="02010609060101010101" pitchFamily="49" charset="-122"/>
                </a:rPr>
                <a:t>20 </a:t>
              </a:r>
              <a:r>
                <a:rPr kumimoji="1" lang="zh-CN" altLang="en-US" sz="1600" kern="0">
                  <a:solidFill>
                    <a:srgbClr val="333399"/>
                  </a:solidFill>
                  <a:ea typeface="黑体" panose="02010609060101010101" pitchFamily="49" charset="-122"/>
                </a:rPr>
                <a:t>字节的</a:t>
              </a:r>
            </a:p>
            <a:p>
              <a:pPr algn="ctr" fontAlgn="auto">
                <a:lnSpc>
                  <a:spcPct val="90000"/>
                </a:lnSpc>
                <a:spcBef>
                  <a:spcPts val="0"/>
                </a:spcBef>
                <a:spcAft>
                  <a:spcPts val="0"/>
                </a:spcAft>
                <a:defRPr/>
              </a:pPr>
              <a:r>
                <a:rPr kumimoji="1" lang="zh-CN" altLang="en-US" sz="1600" kern="0">
                  <a:solidFill>
                    <a:srgbClr val="333399"/>
                  </a:solidFill>
                  <a:ea typeface="黑体" panose="02010609060101010101" pitchFamily="49" charset="-122"/>
                </a:rPr>
                <a:t>固定首部</a:t>
              </a:r>
            </a:p>
          </p:txBody>
        </p:sp>
        <p:sp>
          <p:nvSpPr>
            <p:cNvPr id="12" name="Rectangle 110"/>
            <p:cNvSpPr>
              <a:spLocks noChangeArrowheads="1"/>
            </p:cNvSpPr>
            <p:nvPr/>
          </p:nvSpPr>
          <p:spPr bwMode="auto">
            <a:xfrm>
              <a:off x="1217613" y="1695526"/>
              <a:ext cx="6810375" cy="2764048"/>
            </a:xfrm>
            <a:prstGeom prst="rect">
              <a:avLst/>
            </a:prstGeom>
            <a:solidFill>
              <a:srgbClr val="FFFFCC"/>
            </a:solidFill>
            <a:ln w="254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13" name="Freeform 111"/>
            <p:cNvSpPr>
              <a:spLocks/>
            </p:cNvSpPr>
            <p:nvPr/>
          </p:nvSpPr>
          <p:spPr bwMode="auto">
            <a:xfrm>
              <a:off x="1227138" y="4459574"/>
              <a:ext cx="6826250" cy="484784"/>
            </a:xfrm>
            <a:custGeom>
              <a:avLst/>
              <a:gdLst>
                <a:gd name="T0" fmla="*/ 0 w 4626"/>
                <a:gd name="T1" fmla="*/ 0 h 544"/>
                <a:gd name="T2" fmla="*/ 2147483647 w 4626"/>
                <a:gd name="T3" fmla="*/ 2147483647 h 544"/>
                <a:gd name="T4" fmla="*/ 2147483647 w 4626"/>
                <a:gd name="T5" fmla="*/ 2147483647 h 544"/>
                <a:gd name="T6" fmla="*/ 2147483647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endParaRPr>
            </a:p>
          </p:txBody>
        </p:sp>
        <p:sp>
          <p:nvSpPr>
            <p:cNvPr id="14" name="Line 112"/>
            <p:cNvSpPr>
              <a:spLocks noChangeShapeType="1"/>
            </p:cNvSpPr>
            <p:nvPr/>
          </p:nvSpPr>
          <p:spPr bwMode="auto">
            <a:xfrm>
              <a:off x="1211263" y="2164671"/>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5" name="Line 113"/>
            <p:cNvSpPr>
              <a:spLocks noChangeShapeType="1"/>
            </p:cNvSpPr>
            <p:nvPr/>
          </p:nvSpPr>
          <p:spPr bwMode="auto">
            <a:xfrm>
              <a:off x="1223963" y="2629907"/>
              <a:ext cx="68087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6" name="Line 114"/>
            <p:cNvSpPr>
              <a:spLocks noChangeShapeType="1"/>
            </p:cNvSpPr>
            <p:nvPr/>
          </p:nvSpPr>
          <p:spPr bwMode="auto">
            <a:xfrm>
              <a:off x="1211263" y="3093189"/>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7" name="Line 115"/>
            <p:cNvSpPr>
              <a:spLocks noChangeShapeType="1"/>
            </p:cNvSpPr>
            <p:nvPr/>
          </p:nvSpPr>
          <p:spPr bwMode="auto">
            <a:xfrm>
              <a:off x="1211263" y="3673755"/>
              <a:ext cx="68214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8" name="Line 116"/>
            <p:cNvSpPr>
              <a:spLocks noChangeShapeType="1"/>
            </p:cNvSpPr>
            <p:nvPr/>
          </p:nvSpPr>
          <p:spPr bwMode="auto">
            <a:xfrm>
              <a:off x="1223963" y="4023660"/>
              <a:ext cx="680878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9" name="Line 117"/>
            <p:cNvSpPr>
              <a:spLocks noChangeShapeType="1"/>
            </p:cNvSpPr>
            <p:nvPr/>
          </p:nvSpPr>
          <p:spPr bwMode="auto">
            <a:xfrm>
              <a:off x="4624388" y="1699435"/>
              <a:ext cx="0" cy="4750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20" name="Rectangle 118"/>
            <p:cNvSpPr>
              <a:spLocks noChangeArrowheads="1"/>
            </p:cNvSpPr>
            <p:nvPr/>
          </p:nvSpPr>
          <p:spPr bwMode="auto">
            <a:xfrm>
              <a:off x="5688013" y="1785940"/>
              <a:ext cx="13366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目  的  端  口</a:t>
              </a:r>
            </a:p>
          </p:txBody>
        </p:sp>
        <p:sp>
          <p:nvSpPr>
            <p:cNvPr id="21" name="Rectangle 119"/>
            <p:cNvSpPr>
              <a:spLocks noChangeArrowheads="1"/>
            </p:cNvSpPr>
            <p:nvPr/>
          </p:nvSpPr>
          <p:spPr bwMode="auto">
            <a:xfrm>
              <a:off x="1354138" y="3035303"/>
              <a:ext cx="5873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数据</a:t>
              </a:r>
            </a:p>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偏移</a:t>
              </a:r>
            </a:p>
          </p:txBody>
        </p:sp>
        <p:sp>
          <p:nvSpPr>
            <p:cNvPr id="22" name="Rectangle 120"/>
            <p:cNvSpPr>
              <a:spLocks noChangeArrowheads="1"/>
            </p:cNvSpPr>
            <p:nvPr/>
          </p:nvSpPr>
          <p:spPr bwMode="auto">
            <a:xfrm>
              <a:off x="2309813" y="3649666"/>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检   验   和</a:t>
              </a:r>
            </a:p>
          </p:txBody>
        </p:sp>
        <p:sp>
          <p:nvSpPr>
            <p:cNvPr id="23" name="Rectangle 121"/>
            <p:cNvSpPr>
              <a:spLocks noChangeArrowheads="1"/>
            </p:cNvSpPr>
            <p:nvPr/>
          </p:nvSpPr>
          <p:spPr bwMode="auto">
            <a:xfrm>
              <a:off x="2489200" y="4078292"/>
              <a:ext cx="28336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选    项    （长  度  可  变）</a:t>
              </a:r>
            </a:p>
          </p:txBody>
        </p:sp>
        <p:sp>
          <p:nvSpPr>
            <p:cNvPr id="24" name="Rectangle 122"/>
            <p:cNvSpPr>
              <a:spLocks noChangeArrowheads="1"/>
            </p:cNvSpPr>
            <p:nvPr/>
          </p:nvSpPr>
          <p:spPr bwMode="auto">
            <a:xfrm>
              <a:off x="2411413" y="1785940"/>
              <a:ext cx="1019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源  端  口</a:t>
              </a:r>
            </a:p>
          </p:txBody>
        </p:sp>
        <p:sp>
          <p:nvSpPr>
            <p:cNvPr id="25" name="Rectangle 123"/>
            <p:cNvSpPr>
              <a:spLocks noChangeArrowheads="1"/>
            </p:cNvSpPr>
            <p:nvPr/>
          </p:nvSpPr>
          <p:spPr bwMode="auto">
            <a:xfrm>
              <a:off x="4230688" y="2244727"/>
              <a:ext cx="769937" cy="41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FF0000"/>
                  </a:solidFill>
                  <a:latin typeface="Arial" panose="020B0604020202020204" pitchFamily="34" charset="0"/>
                  <a:ea typeface="黑体" panose="02010609060101010101" pitchFamily="49" charset="-122"/>
                </a:rPr>
                <a:t>序   号</a:t>
              </a:r>
            </a:p>
          </p:txBody>
        </p:sp>
        <p:sp>
          <p:nvSpPr>
            <p:cNvPr id="26" name="Line 124"/>
            <p:cNvSpPr>
              <a:spLocks noChangeShapeType="1"/>
            </p:cNvSpPr>
            <p:nvPr/>
          </p:nvSpPr>
          <p:spPr bwMode="auto">
            <a:xfrm>
              <a:off x="4629150" y="3101008"/>
              <a:ext cx="0" cy="91483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27" name="Rectangle 125"/>
            <p:cNvSpPr>
              <a:spLocks noChangeArrowheads="1"/>
            </p:cNvSpPr>
            <p:nvPr/>
          </p:nvSpPr>
          <p:spPr bwMode="auto">
            <a:xfrm>
              <a:off x="5545138" y="3649666"/>
              <a:ext cx="150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紧   急   指   针</a:t>
              </a:r>
            </a:p>
          </p:txBody>
        </p:sp>
        <p:sp>
          <p:nvSpPr>
            <p:cNvPr id="28" name="Rectangle 126"/>
            <p:cNvSpPr>
              <a:spLocks noChangeArrowheads="1"/>
            </p:cNvSpPr>
            <p:nvPr/>
          </p:nvSpPr>
          <p:spPr bwMode="auto">
            <a:xfrm>
              <a:off x="5943600" y="3168653"/>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窗   口</a:t>
              </a:r>
            </a:p>
          </p:txBody>
        </p:sp>
        <p:sp>
          <p:nvSpPr>
            <p:cNvPr id="29" name="Rectangle 127"/>
            <p:cNvSpPr>
              <a:spLocks noChangeArrowheads="1"/>
            </p:cNvSpPr>
            <p:nvPr/>
          </p:nvSpPr>
          <p:spPr bwMode="auto">
            <a:xfrm>
              <a:off x="4013200" y="2728915"/>
              <a:ext cx="1296988" cy="41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dirty="0">
                  <a:solidFill>
                    <a:srgbClr val="FF0000"/>
                  </a:solidFill>
                  <a:latin typeface="Arial" panose="020B0604020202020204" pitchFamily="34" charset="0"/>
                  <a:ea typeface="黑体" panose="02010609060101010101" pitchFamily="49" charset="-122"/>
                </a:rPr>
                <a:t>确    认    号</a:t>
              </a:r>
            </a:p>
          </p:txBody>
        </p:sp>
        <p:sp>
          <p:nvSpPr>
            <p:cNvPr id="30" name="Line 128"/>
            <p:cNvSpPr>
              <a:spLocks noChangeShapeType="1"/>
            </p:cNvSpPr>
            <p:nvPr/>
          </p:nvSpPr>
          <p:spPr bwMode="auto">
            <a:xfrm>
              <a:off x="2065338" y="3100391"/>
              <a:ext cx="0" cy="4635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31" name="Line 129"/>
            <p:cNvSpPr>
              <a:spLocks noChangeShapeType="1"/>
            </p:cNvSpPr>
            <p:nvPr/>
          </p:nvSpPr>
          <p:spPr bwMode="auto">
            <a:xfrm>
              <a:off x="3773488" y="3200700"/>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2" name="Line 130"/>
            <p:cNvSpPr>
              <a:spLocks noChangeShapeType="1"/>
            </p:cNvSpPr>
            <p:nvPr/>
          </p:nvSpPr>
          <p:spPr bwMode="auto">
            <a:xfrm>
              <a:off x="3335338" y="3204610"/>
              <a:ext cx="0" cy="46328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3" name="Line 131"/>
            <p:cNvSpPr>
              <a:spLocks noChangeShapeType="1"/>
            </p:cNvSpPr>
            <p:nvPr/>
          </p:nvSpPr>
          <p:spPr bwMode="auto">
            <a:xfrm>
              <a:off x="3552825" y="3192881"/>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4" name="Line 132"/>
            <p:cNvSpPr>
              <a:spLocks noChangeShapeType="1"/>
            </p:cNvSpPr>
            <p:nvPr/>
          </p:nvSpPr>
          <p:spPr bwMode="auto">
            <a:xfrm>
              <a:off x="4198938" y="3204610"/>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5" name="Line 133"/>
            <p:cNvSpPr>
              <a:spLocks noChangeShapeType="1"/>
            </p:cNvSpPr>
            <p:nvPr/>
          </p:nvSpPr>
          <p:spPr bwMode="auto">
            <a:xfrm>
              <a:off x="3986213" y="3216339"/>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6" name="Line 134"/>
            <p:cNvSpPr>
              <a:spLocks noChangeShapeType="1"/>
            </p:cNvSpPr>
            <p:nvPr/>
          </p:nvSpPr>
          <p:spPr bwMode="auto">
            <a:xfrm>
              <a:off x="4416425" y="3181153"/>
              <a:ext cx="0" cy="455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37" name="Rectangle 135"/>
            <p:cNvSpPr>
              <a:spLocks noChangeArrowheads="1"/>
            </p:cNvSpPr>
            <p:nvPr/>
          </p:nvSpPr>
          <p:spPr bwMode="auto">
            <a:xfrm>
              <a:off x="2332038" y="3178178"/>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保   留</a:t>
              </a:r>
            </a:p>
          </p:txBody>
        </p:sp>
        <p:sp>
          <p:nvSpPr>
            <p:cNvPr id="38" name="Rectangle 136"/>
            <p:cNvSpPr>
              <a:spLocks noChangeArrowheads="1"/>
            </p:cNvSpPr>
            <p:nvPr/>
          </p:nvSpPr>
          <p:spPr bwMode="auto">
            <a:xfrm>
              <a:off x="4389606"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F</a:t>
              </a:r>
            </a:p>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I</a:t>
              </a:r>
            </a:p>
            <a:p>
              <a:pPr algn="ct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N</a:t>
              </a:r>
            </a:p>
          </p:txBody>
        </p:sp>
        <p:sp>
          <p:nvSpPr>
            <p:cNvPr id="39" name="Line 137"/>
            <p:cNvSpPr>
              <a:spLocks noChangeShapeType="1"/>
            </p:cNvSpPr>
            <p:nvPr/>
          </p:nvSpPr>
          <p:spPr bwMode="auto">
            <a:xfrm>
              <a:off x="1228725" y="1082677"/>
              <a:ext cx="6794500" cy="0"/>
            </a:xfrm>
            <a:prstGeom prst="line">
              <a:avLst/>
            </a:prstGeom>
            <a:noFill/>
            <a:ln w="127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Rectangle 138"/>
            <p:cNvSpPr>
              <a:spLocks noChangeArrowheads="1"/>
            </p:cNvSpPr>
            <p:nvPr/>
          </p:nvSpPr>
          <p:spPr bwMode="auto">
            <a:xfrm>
              <a:off x="4292600" y="851064"/>
              <a:ext cx="727075" cy="363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en-US" altLang="zh-CN" kern="0" dirty="0">
                  <a:solidFill>
                    <a:srgbClr val="333399"/>
                  </a:solidFill>
                  <a:ea typeface="黑体" panose="02010609060101010101" pitchFamily="49" charset="-122"/>
                </a:rPr>
                <a:t>32 </a:t>
              </a:r>
              <a:r>
                <a:rPr kumimoji="1" lang="zh-CN" altLang="en-US" kern="0" dirty="0">
                  <a:solidFill>
                    <a:srgbClr val="333399"/>
                  </a:solidFill>
                  <a:ea typeface="黑体" panose="02010609060101010101" pitchFamily="49" charset="-122"/>
                </a:rPr>
                <a:t>位</a:t>
              </a:r>
            </a:p>
          </p:txBody>
        </p:sp>
        <p:sp>
          <p:nvSpPr>
            <p:cNvPr id="41" name="Line 139"/>
            <p:cNvSpPr>
              <a:spLocks noChangeShapeType="1"/>
            </p:cNvSpPr>
            <p:nvPr/>
          </p:nvSpPr>
          <p:spPr bwMode="auto">
            <a:xfrm>
              <a:off x="1214438" y="1589968"/>
              <a:ext cx="68008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2" name="Line 140"/>
            <p:cNvSpPr>
              <a:spLocks noChangeShapeType="1"/>
            </p:cNvSpPr>
            <p:nvPr/>
          </p:nvSpPr>
          <p:spPr bwMode="auto">
            <a:xfrm>
              <a:off x="1214438"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3" name="Line 141"/>
            <p:cNvSpPr>
              <a:spLocks noChangeShapeType="1"/>
            </p:cNvSpPr>
            <p:nvPr/>
          </p:nvSpPr>
          <p:spPr bwMode="auto">
            <a:xfrm>
              <a:off x="14271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4" name="Line 142"/>
            <p:cNvSpPr>
              <a:spLocks noChangeShapeType="1"/>
            </p:cNvSpPr>
            <p:nvPr/>
          </p:nvSpPr>
          <p:spPr bwMode="auto">
            <a:xfrm>
              <a:off x="16398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5" name="Line 143"/>
            <p:cNvSpPr>
              <a:spLocks noChangeShapeType="1"/>
            </p:cNvSpPr>
            <p:nvPr/>
          </p:nvSpPr>
          <p:spPr bwMode="auto">
            <a:xfrm>
              <a:off x="18526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6" name="Line 144"/>
            <p:cNvSpPr>
              <a:spLocks noChangeShapeType="1"/>
            </p:cNvSpPr>
            <p:nvPr/>
          </p:nvSpPr>
          <p:spPr bwMode="auto">
            <a:xfrm>
              <a:off x="20653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7" name="Line 145"/>
            <p:cNvSpPr>
              <a:spLocks noChangeShapeType="1"/>
            </p:cNvSpPr>
            <p:nvPr/>
          </p:nvSpPr>
          <p:spPr bwMode="auto">
            <a:xfrm>
              <a:off x="22780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8" name="Line 146"/>
            <p:cNvSpPr>
              <a:spLocks noChangeShapeType="1"/>
            </p:cNvSpPr>
            <p:nvPr/>
          </p:nvSpPr>
          <p:spPr bwMode="auto">
            <a:xfrm>
              <a:off x="24892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49" name="Line 147"/>
            <p:cNvSpPr>
              <a:spLocks noChangeShapeType="1"/>
            </p:cNvSpPr>
            <p:nvPr/>
          </p:nvSpPr>
          <p:spPr bwMode="auto">
            <a:xfrm>
              <a:off x="27019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0" name="Line 148"/>
            <p:cNvSpPr>
              <a:spLocks noChangeShapeType="1"/>
            </p:cNvSpPr>
            <p:nvPr/>
          </p:nvSpPr>
          <p:spPr bwMode="auto">
            <a:xfrm>
              <a:off x="2914650"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1" name="Line 149"/>
            <p:cNvSpPr>
              <a:spLocks noChangeShapeType="1"/>
            </p:cNvSpPr>
            <p:nvPr/>
          </p:nvSpPr>
          <p:spPr bwMode="auto">
            <a:xfrm>
              <a:off x="31273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2" name="Line 150"/>
            <p:cNvSpPr>
              <a:spLocks noChangeShapeType="1"/>
            </p:cNvSpPr>
            <p:nvPr/>
          </p:nvSpPr>
          <p:spPr bwMode="auto">
            <a:xfrm>
              <a:off x="33401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3" name="Line 151"/>
            <p:cNvSpPr>
              <a:spLocks noChangeShapeType="1"/>
            </p:cNvSpPr>
            <p:nvPr/>
          </p:nvSpPr>
          <p:spPr bwMode="auto">
            <a:xfrm>
              <a:off x="35528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4" name="Line 152"/>
            <p:cNvSpPr>
              <a:spLocks noChangeShapeType="1"/>
            </p:cNvSpPr>
            <p:nvPr/>
          </p:nvSpPr>
          <p:spPr bwMode="auto">
            <a:xfrm>
              <a:off x="37655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5" name="Line 153"/>
            <p:cNvSpPr>
              <a:spLocks noChangeShapeType="1"/>
            </p:cNvSpPr>
            <p:nvPr/>
          </p:nvSpPr>
          <p:spPr bwMode="auto">
            <a:xfrm>
              <a:off x="39782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6" name="Line 154"/>
            <p:cNvSpPr>
              <a:spLocks noChangeShapeType="1"/>
            </p:cNvSpPr>
            <p:nvPr/>
          </p:nvSpPr>
          <p:spPr bwMode="auto">
            <a:xfrm>
              <a:off x="41894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7" name="Line 155"/>
            <p:cNvSpPr>
              <a:spLocks noChangeShapeType="1"/>
            </p:cNvSpPr>
            <p:nvPr/>
          </p:nvSpPr>
          <p:spPr bwMode="auto">
            <a:xfrm>
              <a:off x="44021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8" name="Line 156"/>
            <p:cNvSpPr>
              <a:spLocks noChangeShapeType="1"/>
            </p:cNvSpPr>
            <p:nvPr/>
          </p:nvSpPr>
          <p:spPr bwMode="auto">
            <a:xfrm>
              <a:off x="4614863"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59" name="Line 157"/>
            <p:cNvSpPr>
              <a:spLocks noChangeShapeType="1"/>
            </p:cNvSpPr>
            <p:nvPr/>
          </p:nvSpPr>
          <p:spPr bwMode="auto">
            <a:xfrm>
              <a:off x="48275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0" name="Line 158"/>
            <p:cNvSpPr>
              <a:spLocks noChangeShapeType="1"/>
            </p:cNvSpPr>
            <p:nvPr/>
          </p:nvSpPr>
          <p:spPr bwMode="auto">
            <a:xfrm>
              <a:off x="504031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1" name="Line 159"/>
            <p:cNvSpPr>
              <a:spLocks noChangeShapeType="1"/>
            </p:cNvSpPr>
            <p:nvPr/>
          </p:nvSpPr>
          <p:spPr bwMode="auto">
            <a:xfrm>
              <a:off x="52530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2" name="Line 160"/>
            <p:cNvSpPr>
              <a:spLocks noChangeShapeType="1"/>
            </p:cNvSpPr>
            <p:nvPr/>
          </p:nvSpPr>
          <p:spPr bwMode="auto">
            <a:xfrm>
              <a:off x="54657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3" name="Line 161"/>
            <p:cNvSpPr>
              <a:spLocks noChangeShapeType="1"/>
            </p:cNvSpPr>
            <p:nvPr/>
          </p:nvSpPr>
          <p:spPr bwMode="auto">
            <a:xfrm>
              <a:off x="567848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4" name="Line 162"/>
            <p:cNvSpPr>
              <a:spLocks noChangeShapeType="1"/>
            </p:cNvSpPr>
            <p:nvPr/>
          </p:nvSpPr>
          <p:spPr bwMode="auto">
            <a:xfrm>
              <a:off x="58896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5" name="Line 163"/>
            <p:cNvSpPr>
              <a:spLocks noChangeShapeType="1"/>
            </p:cNvSpPr>
            <p:nvPr/>
          </p:nvSpPr>
          <p:spPr bwMode="auto">
            <a:xfrm>
              <a:off x="61023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6" name="Line 164"/>
            <p:cNvSpPr>
              <a:spLocks noChangeShapeType="1"/>
            </p:cNvSpPr>
            <p:nvPr/>
          </p:nvSpPr>
          <p:spPr bwMode="auto">
            <a:xfrm>
              <a:off x="6315075"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7" name="Line 165"/>
            <p:cNvSpPr>
              <a:spLocks noChangeShapeType="1"/>
            </p:cNvSpPr>
            <p:nvPr/>
          </p:nvSpPr>
          <p:spPr bwMode="auto">
            <a:xfrm>
              <a:off x="65278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8" name="Line 166"/>
            <p:cNvSpPr>
              <a:spLocks noChangeShapeType="1"/>
            </p:cNvSpPr>
            <p:nvPr/>
          </p:nvSpPr>
          <p:spPr bwMode="auto">
            <a:xfrm>
              <a:off x="674052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69" name="Line 167"/>
            <p:cNvSpPr>
              <a:spLocks noChangeShapeType="1"/>
            </p:cNvSpPr>
            <p:nvPr/>
          </p:nvSpPr>
          <p:spPr bwMode="auto">
            <a:xfrm>
              <a:off x="695325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0" name="Line 168"/>
            <p:cNvSpPr>
              <a:spLocks noChangeShapeType="1"/>
            </p:cNvSpPr>
            <p:nvPr/>
          </p:nvSpPr>
          <p:spPr bwMode="auto">
            <a:xfrm>
              <a:off x="7165975"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1" name="Line 169"/>
            <p:cNvSpPr>
              <a:spLocks noChangeShapeType="1"/>
            </p:cNvSpPr>
            <p:nvPr/>
          </p:nvSpPr>
          <p:spPr bwMode="auto">
            <a:xfrm>
              <a:off x="7378700"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2" name="Line 170"/>
            <p:cNvSpPr>
              <a:spLocks noChangeShapeType="1"/>
            </p:cNvSpPr>
            <p:nvPr/>
          </p:nvSpPr>
          <p:spPr bwMode="auto">
            <a:xfrm>
              <a:off x="7589838"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3" name="Line 171"/>
            <p:cNvSpPr>
              <a:spLocks noChangeShapeType="1"/>
            </p:cNvSpPr>
            <p:nvPr/>
          </p:nvSpPr>
          <p:spPr bwMode="auto">
            <a:xfrm>
              <a:off x="7802563" y="1390581"/>
              <a:ext cx="0" cy="199387"/>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4" name="Line 172"/>
            <p:cNvSpPr>
              <a:spLocks noChangeShapeType="1"/>
            </p:cNvSpPr>
            <p:nvPr/>
          </p:nvSpPr>
          <p:spPr bwMode="auto">
            <a:xfrm>
              <a:off x="8015288" y="1457043"/>
              <a:ext cx="0" cy="132925"/>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75" name="Rectangle 173"/>
            <p:cNvSpPr>
              <a:spLocks noChangeArrowheads="1"/>
            </p:cNvSpPr>
            <p:nvPr/>
          </p:nvSpPr>
          <p:spPr bwMode="auto">
            <a:xfrm>
              <a:off x="1355725" y="1324119"/>
              <a:ext cx="1417638"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76" name="Rectangle 174"/>
            <p:cNvSpPr>
              <a:spLocks noChangeArrowheads="1"/>
            </p:cNvSpPr>
            <p:nvPr/>
          </p:nvSpPr>
          <p:spPr bwMode="auto">
            <a:xfrm>
              <a:off x="3055938" y="1324119"/>
              <a:ext cx="1417637"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77" name="Rectangle 175"/>
            <p:cNvSpPr>
              <a:spLocks noChangeArrowheads="1"/>
            </p:cNvSpPr>
            <p:nvPr/>
          </p:nvSpPr>
          <p:spPr bwMode="auto">
            <a:xfrm>
              <a:off x="4756150" y="1324119"/>
              <a:ext cx="1417638"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78" name="Rectangle 176"/>
            <p:cNvSpPr>
              <a:spLocks noChangeArrowheads="1"/>
            </p:cNvSpPr>
            <p:nvPr/>
          </p:nvSpPr>
          <p:spPr bwMode="auto">
            <a:xfrm>
              <a:off x="6456363" y="1324119"/>
              <a:ext cx="1417637" cy="199387"/>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79" name="Rectangle 177"/>
            <p:cNvSpPr>
              <a:spLocks noChangeArrowheads="1"/>
            </p:cNvSpPr>
            <p:nvPr/>
          </p:nvSpPr>
          <p:spPr bwMode="auto">
            <a:xfrm>
              <a:off x="4189413"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Y</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N</a:t>
              </a:r>
            </a:p>
          </p:txBody>
        </p:sp>
        <p:sp>
          <p:nvSpPr>
            <p:cNvPr id="80" name="Rectangle 178"/>
            <p:cNvSpPr>
              <a:spLocks noChangeArrowheads="1"/>
            </p:cNvSpPr>
            <p:nvPr/>
          </p:nvSpPr>
          <p:spPr bwMode="auto">
            <a:xfrm>
              <a:off x="3978275"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T</a:t>
              </a:r>
            </a:p>
          </p:txBody>
        </p:sp>
        <p:sp>
          <p:nvSpPr>
            <p:cNvPr id="81" name="Rectangle 179"/>
            <p:cNvSpPr>
              <a:spLocks noChangeArrowheads="1"/>
            </p:cNvSpPr>
            <p:nvPr/>
          </p:nvSpPr>
          <p:spPr bwMode="auto">
            <a:xfrm>
              <a:off x="3751263" y="3113091"/>
              <a:ext cx="2905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82" name="Rectangle 180"/>
            <p:cNvSpPr>
              <a:spLocks noChangeArrowheads="1"/>
            </p:cNvSpPr>
            <p:nvPr/>
          </p:nvSpPr>
          <p:spPr bwMode="auto">
            <a:xfrm>
              <a:off x="3538538" y="3113091"/>
              <a:ext cx="293351" cy="6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A</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200" b="1">
                  <a:solidFill>
                    <a:srgbClr val="FF0000"/>
                  </a:solidFill>
                  <a:latin typeface="Arial" panose="020B0604020202020204" pitchFamily="34" charset="0"/>
                  <a:ea typeface="黑体" panose="02010609060101010101" pitchFamily="49" charset="-122"/>
                </a:rPr>
                <a:t>K</a:t>
              </a:r>
            </a:p>
          </p:txBody>
        </p:sp>
        <p:sp>
          <p:nvSpPr>
            <p:cNvPr id="83" name="Rectangle 181"/>
            <p:cNvSpPr>
              <a:spLocks noChangeArrowheads="1"/>
            </p:cNvSpPr>
            <p:nvPr/>
          </p:nvSpPr>
          <p:spPr bwMode="auto">
            <a:xfrm>
              <a:off x="3306763" y="3113091"/>
              <a:ext cx="3000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84" name="Rectangle 182"/>
            <p:cNvSpPr>
              <a:spLocks noChangeArrowheads="1"/>
            </p:cNvSpPr>
            <p:nvPr/>
          </p:nvSpPr>
          <p:spPr bwMode="auto">
            <a:xfrm>
              <a:off x="885825" y="1204878"/>
              <a:ext cx="7286625" cy="33426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zh-CN" altLang="en-US" sz="1600" kern="0">
                  <a:solidFill>
                    <a:srgbClr val="333399"/>
                  </a:solidFill>
                  <a:ea typeface="黑体" panose="02010609060101010101" pitchFamily="49" charset="-122"/>
                </a:rPr>
                <a:t>位  </a:t>
              </a:r>
              <a:r>
                <a:rPr kumimoji="1" lang="en-US" altLang="zh-CN" sz="1600" kern="0">
                  <a:solidFill>
                    <a:srgbClr val="333399"/>
                  </a:solidFill>
                  <a:ea typeface="黑体" panose="02010609060101010101" pitchFamily="49" charset="-122"/>
                </a:rPr>
                <a:t>0                           8                           16                          24                       31</a:t>
              </a:r>
            </a:p>
          </p:txBody>
        </p:sp>
        <p:sp>
          <p:nvSpPr>
            <p:cNvPr id="85" name="Line 183"/>
            <p:cNvSpPr>
              <a:spLocks noChangeShapeType="1"/>
            </p:cNvSpPr>
            <p:nvPr/>
          </p:nvSpPr>
          <p:spPr bwMode="auto">
            <a:xfrm flipH="1">
              <a:off x="6313488" y="4033433"/>
              <a:ext cx="3175" cy="430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86" name="Rectangle 184"/>
            <p:cNvSpPr>
              <a:spLocks noChangeArrowheads="1"/>
            </p:cNvSpPr>
            <p:nvPr/>
          </p:nvSpPr>
          <p:spPr bwMode="auto">
            <a:xfrm>
              <a:off x="3924300" y="4848393"/>
              <a:ext cx="4305300" cy="493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87" name="Rectangle 185"/>
            <p:cNvSpPr>
              <a:spLocks noChangeArrowheads="1"/>
            </p:cNvSpPr>
            <p:nvPr/>
          </p:nvSpPr>
          <p:spPr bwMode="auto">
            <a:xfrm>
              <a:off x="6767513" y="4078291"/>
              <a:ext cx="8223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600">
                  <a:solidFill>
                    <a:srgbClr val="333399"/>
                  </a:solidFill>
                  <a:latin typeface="Arial" panose="020B0604020202020204" pitchFamily="34" charset="0"/>
                  <a:ea typeface="黑体" panose="02010609060101010101" pitchFamily="49" charset="-122"/>
                </a:rPr>
                <a:t>填    充</a:t>
              </a:r>
            </a:p>
          </p:txBody>
        </p:sp>
        <p:sp>
          <p:nvSpPr>
            <p:cNvPr id="88" name="Rectangle 186"/>
            <p:cNvSpPr>
              <a:spLocks noChangeArrowheads="1"/>
            </p:cNvSpPr>
            <p:nvPr/>
          </p:nvSpPr>
          <p:spPr bwMode="auto">
            <a:xfrm>
              <a:off x="5310188" y="4903957"/>
              <a:ext cx="14557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600">
                  <a:solidFill>
                    <a:srgbClr val="333399"/>
                  </a:solidFill>
                  <a:latin typeface="Arial" panose="020B0604020202020204" pitchFamily="34" charset="0"/>
                  <a:ea typeface="黑体" panose="02010609060101010101" pitchFamily="49" charset="-122"/>
                </a:rPr>
                <a:t>TCP </a:t>
              </a:r>
              <a:r>
                <a:rPr kumimoji="1" lang="zh-CN" altLang="en-US" sz="1600">
                  <a:solidFill>
                    <a:srgbClr val="333399"/>
                  </a:solidFill>
                  <a:latin typeface="Arial" panose="020B0604020202020204" pitchFamily="34" charset="0"/>
                  <a:ea typeface="黑体" panose="02010609060101010101" pitchFamily="49" charset="-122"/>
                </a:rPr>
                <a:t>数据部分</a:t>
              </a:r>
            </a:p>
          </p:txBody>
        </p:sp>
        <p:sp>
          <p:nvSpPr>
            <p:cNvPr id="89" name="Rectangle 187"/>
            <p:cNvSpPr>
              <a:spLocks noChangeArrowheads="1"/>
            </p:cNvSpPr>
            <p:nvPr/>
          </p:nvSpPr>
          <p:spPr bwMode="auto">
            <a:xfrm>
              <a:off x="2497138" y="4817407"/>
              <a:ext cx="1406525" cy="506414"/>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0" name="Rectangle 188"/>
            <p:cNvSpPr>
              <a:spLocks noChangeArrowheads="1"/>
            </p:cNvSpPr>
            <p:nvPr/>
          </p:nvSpPr>
          <p:spPr bwMode="auto">
            <a:xfrm>
              <a:off x="2497138" y="4822986"/>
              <a:ext cx="5757862" cy="506414"/>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1" name="Line 189"/>
            <p:cNvSpPr>
              <a:spLocks noChangeShapeType="1"/>
            </p:cNvSpPr>
            <p:nvPr/>
          </p:nvSpPr>
          <p:spPr bwMode="auto">
            <a:xfrm flipH="1">
              <a:off x="3903663" y="4834890"/>
              <a:ext cx="0" cy="4945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92" name="Rectangle 190"/>
            <p:cNvSpPr>
              <a:spLocks noChangeArrowheads="1"/>
            </p:cNvSpPr>
            <p:nvPr/>
          </p:nvSpPr>
          <p:spPr bwMode="auto">
            <a:xfrm>
              <a:off x="2692400" y="5345118"/>
              <a:ext cx="720725" cy="26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3" name="Rectangle 191"/>
            <p:cNvSpPr>
              <a:spLocks noChangeArrowheads="1"/>
            </p:cNvSpPr>
            <p:nvPr/>
          </p:nvSpPr>
          <p:spPr bwMode="auto">
            <a:xfrm>
              <a:off x="2700338" y="4903949"/>
              <a:ext cx="10493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600">
                  <a:solidFill>
                    <a:srgbClr val="333399"/>
                  </a:solidFill>
                  <a:latin typeface="Arial" panose="020B0604020202020204" pitchFamily="34" charset="0"/>
                  <a:ea typeface="黑体" panose="02010609060101010101" pitchFamily="49" charset="-122"/>
                </a:rPr>
                <a:t>TCP </a:t>
              </a:r>
              <a:r>
                <a:rPr kumimoji="1" lang="zh-CN" altLang="en-US" sz="1600">
                  <a:solidFill>
                    <a:srgbClr val="333399"/>
                  </a:solidFill>
                  <a:latin typeface="Arial" panose="020B0604020202020204" pitchFamily="34" charset="0"/>
                  <a:ea typeface="黑体" panose="02010609060101010101" pitchFamily="49" charset="-122"/>
                </a:rPr>
                <a:t>首部</a:t>
              </a:r>
            </a:p>
          </p:txBody>
        </p:sp>
        <p:sp>
          <p:nvSpPr>
            <p:cNvPr id="94" name="Rectangle 192"/>
            <p:cNvSpPr>
              <a:spLocks noChangeArrowheads="1"/>
            </p:cNvSpPr>
            <p:nvPr/>
          </p:nvSpPr>
          <p:spPr bwMode="auto">
            <a:xfrm>
              <a:off x="1069975" y="4921418"/>
              <a:ext cx="16303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TCP </a:t>
              </a:r>
              <a:r>
                <a:rPr kumimoji="1" lang="zh-CN" altLang="en-US" sz="1800">
                  <a:solidFill>
                    <a:srgbClr val="333399"/>
                  </a:solidFill>
                  <a:latin typeface="Arial" panose="020B0604020202020204" pitchFamily="34" charset="0"/>
                  <a:ea typeface="黑体" panose="02010609060101010101" pitchFamily="49" charset="-122"/>
                </a:rPr>
                <a:t>报文段</a:t>
              </a:r>
            </a:p>
          </p:txBody>
        </p:sp>
        <p:sp>
          <p:nvSpPr>
            <p:cNvPr id="95" name="Rectangle 193"/>
            <p:cNvSpPr>
              <a:spLocks noChangeArrowheads="1"/>
            </p:cNvSpPr>
            <p:nvPr/>
          </p:nvSpPr>
          <p:spPr bwMode="auto">
            <a:xfrm>
              <a:off x="2484438" y="5770733"/>
              <a:ext cx="5770562" cy="504825"/>
            </a:xfrm>
            <a:prstGeom prst="rect">
              <a:avLst/>
            </a:prstGeom>
            <a:solidFill>
              <a:srgbClr val="FFCCFF"/>
            </a:solidFill>
            <a:ln w="19050">
              <a:solidFill>
                <a:srgbClr val="333399"/>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solidFill>
                  <a:srgbClr val="FFFFFF"/>
                </a:solidFill>
                <a:latin typeface="Times New Roman" panose="02020603050405020304" pitchFamily="18" charset="0"/>
                <a:ea typeface="宋体" panose="02010600030101010101" pitchFamily="2" charset="-122"/>
              </a:endParaRPr>
            </a:p>
          </p:txBody>
        </p:sp>
        <p:sp>
          <p:nvSpPr>
            <p:cNvPr id="96" name="Rectangle 194"/>
            <p:cNvSpPr>
              <a:spLocks noChangeArrowheads="1"/>
            </p:cNvSpPr>
            <p:nvPr/>
          </p:nvSpPr>
          <p:spPr bwMode="auto">
            <a:xfrm>
              <a:off x="4505325" y="5829470"/>
              <a:ext cx="1374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IP </a:t>
              </a:r>
              <a:r>
                <a:rPr kumimoji="1" lang="zh-CN" altLang="en-US" sz="1800">
                  <a:solidFill>
                    <a:srgbClr val="333399"/>
                  </a:solidFill>
                  <a:latin typeface="Arial" panose="020B0604020202020204" pitchFamily="34" charset="0"/>
                  <a:ea typeface="黑体" panose="02010609060101010101" pitchFamily="49" charset="-122"/>
                </a:rPr>
                <a:t>数据部分</a:t>
              </a:r>
            </a:p>
          </p:txBody>
        </p:sp>
        <p:sp>
          <p:nvSpPr>
            <p:cNvPr id="97" name="Rectangle 195"/>
            <p:cNvSpPr>
              <a:spLocks noChangeArrowheads="1"/>
            </p:cNvSpPr>
            <p:nvPr/>
          </p:nvSpPr>
          <p:spPr bwMode="auto">
            <a:xfrm>
              <a:off x="1495425" y="5829469"/>
              <a:ext cx="917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en-US" altLang="zh-CN" sz="1800">
                  <a:solidFill>
                    <a:srgbClr val="333399"/>
                  </a:solidFill>
                  <a:latin typeface="Arial" panose="020B0604020202020204" pitchFamily="34" charset="0"/>
                  <a:ea typeface="黑体" panose="02010609060101010101" pitchFamily="49" charset="-122"/>
                </a:rPr>
                <a:t>IP </a:t>
              </a:r>
              <a:r>
                <a:rPr kumimoji="1" lang="zh-CN" altLang="en-US" sz="1800">
                  <a:solidFill>
                    <a:srgbClr val="333399"/>
                  </a:solidFill>
                  <a:latin typeface="Arial" panose="020B0604020202020204" pitchFamily="34" charset="0"/>
                  <a:ea typeface="黑体" panose="02010609060101010101" pitchFamily="49" charset="-122"/>
                </a:rPr>
                <a:t>首部</a:t>
              </a:r>
            </a:p>
          </p:txBody>
        </p:sp>
        <p:sp>
          <p:nvSpPr>
            <p:cNvPr id="98" name="AutoShape 196"/>
            <p:cNvSpPr>
              <a:spLocks noChangeArrowheads="1"/>
            </p:cNvSpPr>
            <p:nvPr/>
          </p:nvSpPr>
          <p:spPr bwMode="auto">
            <a:xfrm rot="16200000">
              <a:off x="2855306" y="5572574"/>
              <a:ext cx="758452" cy="268287"/>
            </a:xfrm>
            <a:prstGeom prst="leftArrow">
              <a:avLst>
                <a:gd name="adj1" fmla="val 50000"/>
                <a:gd name="adj2" fmla="val 70710"/>
              </a:avLst>
            </a:prstGeom>
            <a:solidFill>
              <a:srgbClr val="00FFFF">
                <a:alpha val="43137"/>
              </a:srgbClr>
            </a:solidFill>
            <a:ln w="1270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99" name="AutoShape 197"/>
            <p:cNvSpPr>
              <a:spLocks noChangeArrowheads="1"/>
            </p:cNvSpPr>
            <p:nvPr/>
          </p:nvSpPr>
          <p:spPr bwMode="auto">
            <a:xfrm rot="16200000">
              <a:off x="5799324" y="5573368"/>
              <a:ext cx="758452" cy="266700"/>
            </a:xfrm>
            <a:prstGeom prst="leftArrow">
              <a:avLst>
                <a:gd name="adj1" fmla="val 50000"/>
                <a:gd name="adj2" fmla="val 71131"/>
              </a:avLst>
            </a:prstGeom>
            <a:solidFill>
              <a:srgbClr val="FF9900">
                <a:alpha val="43137"/>
              </a:srgbClr>
            </a:solidFill>
            <a:ln w="12700">
              <a:solidFill>
                <a:srgbClr val="3333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kern="0">
                <a:solidFill>
                  <a:srgbClr val="FFFFFF"/>
                </a:solidFill>
                <a:latin typeface="Times New Roman" panose="02020603050405020304" pitchFamily="18" charset="0"/>
              </a:endParaRPr>
            </a:p>
          </p:txBody>
        </p:sp>
        <p:sp>
          <p:nvSpPr>
            <p:cNvPr id="100" name="Line 198"/>
            <p:cNvSpPr>
              <a:spLocks noChangeShapeType="1"/>
            </p:cNvSpPr>
            <p:nvPr/>
          </p:nvSpPr>
          <p:spPr bwMode="auto">
            <a:xfrm>
              <a:off x="8121650" y="1679887"/>
              <a:ext cx="73660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1" name="Line 199"/>
            <p:cNvSpPr>
              <a:spLocks noChangeShapeType="1"/>
            </p:cNvSpPr>
            <p:nvPr/>
          </p:nvSpPr>
          <p:spPr bwMode="auto">
            <a:xfrm>
              <a:off x="8121650" y="4015841"/>
              <a:ext cx="73660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2" name="Line 200"/>
            <p:cNvSpPr>
              <a:spLocks noChangeShapeType="1"/>
            </p:cNvSpPr>
            <p:nvPr/>
          </p:nvSpPr>
          <p:spPr bwMode="auto">
            <a:xfrm>
              <a:off x="690563" y="1705300"/>
              <a:ext cx="469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3" name="Line 201"/>
            <p:cNvSpPr>
              <a:spLocks noChangeShapeType="1"/>
            </p:cNvSpPr>
            <p:nvPr/>
          </p:nvSpPr>
          <p:spPr bwMode="auto">
            <a:xfrm>
              <a:off x="703263" y="4445890"/>
              <a:ext cx="4699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rgbClr val="FFFFFF"/>
                </a:solidFill>
                <a:latin typeface="Arial" panose="020B0604020202020204" pitchFamily="34" charset="0"/>
              </a:endParaRPr>
            </a:p>
          </p:txBody>
        </p:sp>
        <p:sp>
          <p:nvSpPr>
            <p:cNvPr id="104" name="Rectangle 202"/>
            <p:cNvSpPr>
              <a:spLocks noChangeArrowheads="1"/>
            </p:cNvSpPr>
            <p:nvPr/>
          </p:nvSpPr>
          <p:spPr bwMode="auto">
            <a:xfrm>
              <a:off x="250825" y="5497681"/>
              <a:ext cx="1095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defTabSz="76200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defTabSz="7620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7620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1800">
                  <a:solidFill>
                    <a:srgbClr val="333399"/>
                  </a:solidFill>
                  <a:latin typeface="Arial" panose="020B0604020202020204" pitchFamily="34" charset="0"/>
                  <a:ea typeface="黑体" panose="02010609060101010101" pitchFamily="49" charset="-122"/>
                </a:rPr>
                <a:t>发送在前</a:t>
              </a:r>
            </a:p>
          </p:txBody>
        </p:sp>
        <p:cxnSp>
          <p:nvCxnSpPr>
            <p:cNvPr id="105" name="直接连接符 102"/>
            <p:cNvCxnSpPr>
              <a:cxnSpLocks noChangeShapeType="1"/>
            </p:cNvCxnSpPr>
            <p:nvPr/>
          </p:nvCxnSpPr>
          <p:spPr bwMode="auto">
            <a:xfrm rot="5400000">
              <a:off x="1799431" y="3389707"/>
              <a:ext cx="504825" cy="1588"/>
            </a:xfrm>
            <a:prstGeom prst="line">
              <a:avLst/>
            </a:prstGeom>
            <a:noFill/>
            <a:ln w="12700" algn="ctr">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17205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TCP</a:t>
            </a:r>
            <a:r>
              <a:rPr lang="zh-CN" altLang="en-US" dirty="0"/>
              <a:t>建立连接过程</a:t>
            </a:r>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5" name="Straight Connector 6"/>
          <p:cNvSpPr>
            <a:spLocks noChangeShapeType="1"/>
          </p:cNvSpPr>
          <p:nvPr/>
        </p:nvSpPr>
        <p:spPr bwMode="auto">
          <a:xfrm rot="5400000">
            <a:off x="-312563" y="4290219"/>
            <a:ext cx="3600450" cy="1587"/>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Straight Connector 9"/>
          <p:cNvSpPr>
            <a:spLocks noChangeShapeType="1"/>
          </p:cNvSpPr>
          <p:nvPr/>
        </p:nvSpPr>
        <p:spPr bwMode="auto">
          <a:xfrm rot="5400000">
            <a:off x="4296743" y="4291013"/>
            <a:ext cx="3600450" cy="0"/>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7" name="Straight Arrow Connector 11"/>
          <p:cNvCxnSpPr>
            <a:cxnSpLocks noChangeShapeType="1"/>
          </p:cNvCxnSpPr>
          <p:nvPr/>
        </p:nvCxnSpPr>
        <p:spPr bwMode="auto">
          <a:xfrm>
            <a:off x="1488455" y="2706688"/>
            <a:ext cx="4535488" cy="431800"/>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8" name="Straight Arrow Connector 13"/>
          <p:cNvCxnSpPr>
            <a:cxnSpLocks noChangeShapeType="1"/>
          </p:cNvCxnSpPr>
          <p:nvPr/>
        </p:nvCxnSpPr>
        <p:spPr bwMode="auto">
          <a:xfrm rot="10800000" flipV="1">
            <a:off x="1488455" y="3425825"/>
            <a:ext cx="4535488" cy="504825"/>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cxnSp>
        <p:nvCxnSpPr>
          <p:cNvPr id="9" name="Straight Arrow Connector 14"/>
          <p:cNvCxnSpPr>
            <a:cxnSpLocks noChangeShapeType="1"/>
          </p:cNvCxnSpPr>
          <p:nvPr/>
        </p:nvCxnSpPr>
        <p:spPr bwMode="auto">
          <a:xfrm>
            <a:off x="1488455" y="4146550"/>
            <a:ext cx="4535488" cy="504825"/>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10" name="Straight Arrow Connector 16"/>
          <p:cNvCxnSpPr>
            <a:cxnSpLocks noChangeShapeType="1"/>
          </p:cNvCxnSpPr>
          <p:nvPr/>
        </p:nvCxnSpPr>
        <p:spPr bwMode="auto">
          <a:xfrm>
            <a:off x="1488455" y="5370513"/>
            <a:ext cx="4535488" cy="1587"/>
          </a:xfrm>
          <a:prstGeom prst="straightConnector1">
            <a:avLst/>
          </a:prstGeom>
          <a:noFill/>
          <a:ln w="9525">
            <a:solidFill>
              <a:srgbClr val="000000"/>
            </a:solidFill>
            <a:bevel/>
            <a:headEnd type="arrow" w="med" len="med"/>
            <a:tailEnd type="arrow" w="med" len="med"/>
          </a:ln>
          <a:extLst>
            <a:ext uri="{909E8E84-426E-40DD-AFC4-6F175D3DCCD1}">
              <a14:hiddenFill xmlns:a14="http://schemas.microsoft.com/office/drawing/2010/main">
                <a:noFill/>
              </a14:hiddenFill>
            </a:ext>
          </a:extLst>
        </p:spPr>
      </p:cxnSp>
      <p:sp>
        <p:nvSpPr>
          <p:cNvPr id="11" name="TextBox 17"/>
          <p:cNvSpPr>
            <a:spLocks noChangeArrowheads="1"/>
          </p:cNvSpPr>
          <p:nvPr/>
        </p:nvSpPr>
        <p:spPr bwMode="auto">
          <a:xfrm>
            <a:off x="2718768" y="5010150"/>
            <a:ext cx="2217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已经建立的</a:t>
            </a:r>
            <a:r>
              <a:rPr lang="en-US" altLang="zh-CN" sz="1800">
                <a:solidFill>
                  <a:schemeClr val="tx2"/>
                </a:solidFill>
                <a:cs typeface="Times New Roman" panose="02020603050405020304" pitchFamily="18" charset="0"/>
                <a:sym typeface="Lucida Sans Unicode" panose="020B0602030504020204" pitchFamily="34" charset="0"/>
              </a:rPr>
              <a:t>TCP</a:t>
            </a:r>
            <a:r>
              <a:rPr lang="zh-CN" altLang="en-US" sz="1800">
                <a:solidFill>
                  <a:schemeClr val="tx2"/>
                </a:solidFill>
                <a:cs typeface="Times New Roman" panose="02020603050405020304" pitchFamily="18" charset="0"/>
                <a:sym typeface="黑体" panose="02010609060101010101" pitchFamily="49" charset="-122"/>
              </a:rPr>
              <a:t>连接</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2" name="TextBox 20"/>
          <p:cNvSpPr>
            <a:spLocks noChangeArrowheads="1"/>
          </p:cNvSpPr>
          <p:nvPr/>
        </p:nvSpPr>
        <p:spPr bwMode="auto">
          <a:xfrm>
            <a:off x="3144218" y="2562225"/>
            <a:ext cx="24384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cs typeface="Times New Roman" panose="02020603050405020304" pitchFamily="18" charset="0"/>
                <a:sym typeface="Lucida Sans Unicode" panose="020B0602030504020204" pitchFamily="34" charset="0"/>
              </a:rPr>
              <a:t>SEQ=ISN</a:t>
            </a:r>
            <a:r>
              <a:rPr lang="en-US" altLang="zh-CN" sz="1000">
                <a:solidFill>
                  <a:srgbClr val="000000"/>
                </a:solidFill>
                <a:cs typeface="Times New Roman" panose="02020603050405020304" pitchFamily="18" charset="0"/>
                <a:sym typeface="Lucida Sans Unicode" panose="020B0602030504020204" pitchFamily="34" charset="0"/>
              </a:rPr>
              <a:t>A</a:t>
            </a:r>
            <a:r>
              <a:rPr lang="en-US" altLang="zh-CN" sz="1400">
                <a:solidFill>
                  <a:srgbClr val="000000"/>
                </a:solidFill>
                <a:cs typeface="Times New Roman" panose="02020603050405020304" pitchFamily="18" charset="0"/>
                <a:sym typeface="Lucida Sans Unicode" panose="020B0602030504020204" pitchFamily="34" charset="0"/>
              </a:rPr>
              <a:t>=</a:t>
            </a:r>
            <a:r>
              <a:rPr lang="en-US" altLang="zh-CN" sz="1400">
                <a:solidFill>
                  <a:srgbClr val="FF0000"/>
                </a:solidFill>
                <a:cs typeface="Times New Roman" panose="02020603050405020304" pitchFamily="18" charset="0"/>
                <a:sym typeface="Lucida Sans Unicode" panose="020B0602030504020204" pitchFamily="34" charset="0"/>
              </a:rPr>
              <a:t>1000</a:t>
            </a:r>
            <a:r>
              <a:rPr lang="en-US" altLang="zh-CN" sz="1400">
                <a:solidFill>
                  <a:srgbClr val="000000"/>
                </a:solidFill>
                <a:cs typeface="Times New Roman" panose="02020603050405020304" pitchFamily="18" charset="0"/>
                <a:sym typeface="Lucida Sans Unicode" panose="020B0602030504020204" pitchFamily="34" charset="0"/>
              </a:rPr>
              <a:t>  </a:t>
            </a:r>
            <a:r>
              <a:rPr lang="en-US" altLang="zh-CN" sz="1400">
                <a:solidFill>
                  <a:srgbClr val="C00000"/>
                </a:solidFill>
                <a:cs typeface="Times New Roman" panose="02020603050405020304" pitchFamily="18" charset="0"/>
                <a:sym typeface="Lucida Sans Unicode" panose="020B0602030504020204" pitchFamily="34" charset="0"/>
              </a:rPr>
              <a:t>(SYN=1)</a:t>
            </a:r>
          </a:p>
        </p:txBody>
      </p:sp>
      <p:sp>
        <p:nvSpPr>
          <p:cNvPr id="13" name="TextBox 21"/>
          <p:cNvSpPr>
            <a:spLocks noChangeArrowheads="1"/>
          </p:cNvSpPr>
          <p:nvPr/>
        </p:nvSpPr>
        <p:spPr bwMode="auto">
          <a:xfrm>
            <a:off x="6384305" y="4784725"/>
            <a:ext cx="7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主机</a:t>
            </a:r>
            <a:r>
              <a:rPr lang="en-US" altLang="zh-CN" sz="1800">
                <a:solidFill>
                  <a:schemeClr val="tx2"/>
                </a:solidFill>
                <a:cs typeface="Times New Roman" panose="02020603050405020304" pitchFamily="18" charset="0"/>
                <a:sym typeface="Lucida Sans Unicode" panose="020B0602030504020204" pitchFamily="34" charset="0"/>
              </a:rPr>
              <a:t>B</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843" y="37766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3"/>
          <p:cNvSpPr>
            <a:spLocks noChangeArrowheads="1"/>
          </p:cNvSpPr>
          <p:nvPr/>
        </p:nvSpPr>
        <p:spPr bwMode="auto">
          <a:xfrm>
            <a:off x="480393" y="4794250"/>
            <a:ext cx="808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主机</a:t>
            </a:r>
            <a:r>
              <a:rPr lang="en-US" altLang="zh-CN" sz="1800" dirty="0">
                <a:solidFill>
                  <a:schemeClr val="tx2"/>
                </a:solidFill>
                <a:cs typeface="Times New Roman" panose="02020603050405020304" pitchFamily="18" charset="0"/>
                <a:sym typeface="Lucida Sans Unicode" panose="020B0602030504020204" pitchFamily="34" charset="0"/>
              </a:rPr>
              <a:t>A</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378618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5"/>
          <p:cNvSpPr>
            <a:spLocks noChangeArrowheads="1"/>
          </p:cNvSpPr>
          <p:nvPr/>
        </p:nvSpPr>
        <p:spPr bwMode="auto">
          <a:xfrm>
            <a:off x="1488455" y="3209925"/>
            <a:ext cx="42319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dirty="0">
                <a:solidFill>
                  <a:srgbClr val="000000"/>
                </a:solidFill>
                <a:cs typeface="Times New Roman" panose="02020603050405020304" pitchFamily="18" charset="0"/>
                <a:sym typeface="Lucida Sans Unicode" panose="020B0602030504020204" pitchFamily="34" charset="0"/>
              </a:rPr>
              <a:t>SEQ=ISN</a:t>
            </a:r>
            <a:r>
              <a:rPr lang="en-US" altLang="zh-CN" sz="1000" dirty="0">
                <a:solidFill>
                  <a:srgbClr val="000000"/>
                </a:solidFill>
                <a:cs typeface="Times New Roman" panose="02020603050405020304" pitchFamily="18" charset="0"/>
                <a:sym typeface="Lucida Sans Unicode" panose="020B0602030504020204" pitchFamily="34" charset="0"/>
              </a:rPr>
              <a:t>B</a:t>
            </a:r>
            <a:r>
              <a:rPr lang="en-US" altLang="zh-CN" sz="1400" dirty="0">
                <a:solidFill>
                  <a:srgbClr val="000000"/>
                </a:solidFill>
                <a:cs typeface="Times New Roman" panose="02020603050405020304" pitchFamily="18" charset="0"/>
                <a:sym typeface="Lucida Sans Unicode" panose="020B0602030504020204" pitchFamily="34" charset="0"/>
              </a:rPr>
              <a:t>=</a:t>
            </a:r>
            <a:r>
              <a:rPr lang="en-US" altLang="zh-CN" sz="1400" dirty="0">
                <a:solidFill>
                  <a:srgbClr val="1D00C8"/>
                </a:solidFill>
                <a:cs typeface="Times New Roman" panose="02020603050405020304" pitchFamily="18" charset="0"/>
                <a:sym typeface="Lucida Sans Unicode" panose="020B0602030504020204" pitchFamily="34" charset="0"/>
              </a:rPr>
              <a:t>2000</a:t>
            </a:r>
            <a:r>
              <a:rPr lang="en-US" altLang="zh-CN" sz="1400" dirty="0">
                <a:solidFill>
                  <a:srgbClr val="000000"/>
                </a:solidFill>
                <a:cs typeface="Times New Roman" panose="02020603050405020304" pitchFamily="18" charset="0"/>
                <a:sym typeface="Lucida Sans Unicode" panose="020B0602030504020204" pitchFamily="34" charset="0"/>
              </a:rPr>
              <a:t>  ACK</a:t>
            </a:r>
            <a:r>
              <a:rPr lang="en-US" altLang="zh-CN" sz="1000" dirty="0">
                <a:solidFill>
                  <a:srgbClr val="000000"/>
                </a:solidFill>
                <a:cs typeface="Times New Roman" panose="02020603050405020304" pitchFamily="18" charset="0"/>
                <a:sym typeface="Lucida Sans Unicode" panose="020B0602030504020204" pitchFamily="34" charset="0"/>
              </a:rPr>
              <a:t>A</a:t>
            </a:r>
            <a:r>
              <a:rPr lang="en-US" altLang="zh-CN" sz="1400" dirty="0">
                <a:solidFill>
                  <a:srgbClr val="000000"/>
                </a:solidFill>
                <a:cs typeface="Times New Roman" panose="02020603050405020304" pitchFamily="18" charset="0"/>
                <a:sym typeface="Lucida Sans Unicode" panose="020B0602030504020204" pitchFamily="34" charset="0"/>
              </a:rPr>
              <a:t>=1001 </a:t>
            </a:r>
            <a:r>
              <a:rPr lang="en-US" altLang="zh-CN" sz="1400" dirty="0">
                <a:solidFill>
                  <a:srgbClr val="C00000"/>
                </a:solidFill>
                <a:cs typeface="Times New Roman" panose="02020603050405020304" pitchFamily="18" charset="0"/>
                <a:sym typeface="Lucida Sans Unicode" panose="020B0602030504020204" pitchFamily="34" charset="0"/>
              </a:rPr>
              <a:t>(SYN=1,  ACK=1)</a:t>
            </a:r>
          </a:p>
        </p:txBody>
      </p:sp>
      <p:sp>
        <p:nvSpPr>
          <p:cNvPr id="18" name="TextBox 31"/>
          <p:cNvSpPr>
            <a:spLocks noChangeArrowheads="1"/>
          </p:cNvSpPr>
          <p:nvPr/>
        </p:nvSpPr>
        <p:spPr bwMode="auto">
          <a:xfrm>
            <a:off x="1926605" y="3857625"/>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cs typeface="Times New Roman" panose="02020603050405020304" pitchFamily="18" charset="0"/>
                <a:sym typeface="Lucida Sans Unicode" panose="020B0602030504020204" pitchFamily="34" charset="0"/>
              </a:rPr>
              <a:t>SEQ=1001  ACK=2001 </a:t>
            </a:r>
            <a:r>
              <a:rPr lang="en-US" altLang="zh-CN" sz="1400">
                <a:solidFill>
                  <a:srgbClr val="C00000"/>
                </a:solidFill>
                <a:cs typeface="Times New Roman" panose="02020603050405020304" pitchFamily="18" charset="0"/>
                <a:sym typeface="Lucida Sans Unicode" panose="020B0602030504020204" pitchFamily="34" charset="0"/>
              </a:rPr>
              <a:t>(ACK=1)</a:t>
            </a:r>
          </a:p>
        </p:txBody>
      </p:sp>
      <p:pic>
        <p:nvPicPr>
          <p:cNvPr id="20" name="图片 19"/>
          <p:cNvPicPr>
            <a:picLocks noChangeAspect="1"/>
          </p:cNvPicPr>
          <p:nvPr/>
        </p:nvPicPr>
        <p:blipFill>
          <a:blip r:embed="rId3"/>
          <a:stretch>
            <a:fillRect/>
          </a:stretch>
        </p:blipFill>
        <p:spPr>
          <a:xfrm>
            <a:off x="6237404" y="2490787"/>
            <a:ext cx="5832821" cy="935038"/>
          </a:xfrm>
          <a:prstGeom prst="rect">
            <a:avLst/>
          </a:prstGeom>
        </p:spPr>
      </p:pic>
    </p:spTree>
    <p:extLst>
      <p:ext uri="{BB962C8B-B14F-4D97-AF65-F5344CB8AC3E}">
        <p14:creationId xmlns:p14="http://schemas.microsoft.com/office/powerpoint/2010/main" val="1936142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ppt_h/2"/>
                                          </p:val>
                                        </p:tav>
                                        <p:tav tm="100000">
                                          <p:val>
                                            <p:strVal val="#ppt_y"/>
                                          </p:val>
                                        </p:tav>
                                      </p:tavLst>
                                    </p:anim>
                                    <p:anim calcmode="lin" valueType="num">
                                      <p:cBhvr>
                                        <p:cTn id="15" dur="500" fill="hold"/>
                                        <p:tgtEl>
                                          <p:spTgt spid="5"/>
                                        </p:tgtEl>
                                        <p:attrNameLst>
                                          <p:attrName>ppt_w</p:attrName>
                                        </p:attrNameLst>
                                      </p:cBhvr>
                                      <p:tavLst>
                                        <p:tav tm="0">
                                          <p:val>
                                            <p:strVal val="#ppt_w"/>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53"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p:cBhvr>
                                        <p:cTn id="22" dur="500"/>
                                        <p:tgtEl>
                                          <p:spTgt spid="16"/>
                                        </p:tgtEl>
                                      </p:cBhvr>
                                    </p:animEffect>
                                  </p:childTnLst>
                                </p:cTn>
                              </p:par>
                              <p:par>
                                <p:cTn id="23" presetID="53"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p:cBhvr>
                                        <p:cTn id="27" dur="500"/>
                                        <p:tgtEl>
                                          <p:spTgt spid="14"/>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p:cBhvr>
                                        <p:cTn id="31" dur="500"/>
                                        <p:tgtEl>
                                          <p:spTgt spid="13"/>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p:cBhvr>
                                        <p:cTn id="39" dur="5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p:cBhvr>
                                        <p:cTn id="47" dur="500"/>
                                        <p:tgtEl>
                                          <p:spTgt spid="1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p:cBhvr>
                                        <p:cTn id="55" dur="500"/>
                                        <p:tgtEl>
                                          <p:spTgt spid="1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p:cBhvr>
                                        <p:cTn id="58" dur="500"/>
                                        <p:tgtEl>
                                          <p:spTgt spid="9"/>
                                        </p:tgtEl>
                                      </p:cBhvr>
                                    </p:animEffect>
                                  </p:childTnLst>
                                </p:cTn>
                              </p:par>
                            </p:childTnLst>
                          </p:cTn>
                        </p:par>
                        <p:par>
                          <p:cTn id="59" fill="hold">
                            <p:stCondLst>
                              <p:cond delay="500"/>
                            </p:stCondLst>
                            <p:childTnLst>
                              <p:par>
                                <p:cTn id="60" presetID="17" presetClass="entr" presetSubtype="1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17" presetClass="entr" presetSubtype="10" fill="hold" grpId="0" nodeType="afterEffect">
                                  <p:stCondLst>
                                    <p:cond delay="0"/>
                                  </p:stCondLst>
                                  <p:iterate type="lt">
                                    <p:tmAbs val="0"/>
                                  </p:iterate>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fltVal val="0"/>
                                          </p:val>
                                        </p:tav>
                                        <p:tav tm="100000">
                                          <p:val>
                                            <p:strVal val="#ppt_w"/>
                                          </p:val>
                                        </p:tav>
                                      </p:tavLst>
                                    </p:anim>
                                    <p:anim calcmode="lin" valueType="num">
                                      <p:cBhvr>
                                        <p:cTn id="68"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up)">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ldLvl="0" autoUpdateAnimBg="0"/>
      <p:bldP spid="12" grpId="0" bldLvl="0" autoUpdateAnimBg="0"/>
      <p:bldP spid="13" grpId="0" bldLvl="0" autoUpdateAnimBg="0"/>
      <p:bldP spid="15" grpId="0" bldLvl="0" autoUpdateAnimBg="0"/>
      <p:bldP spid="17" grpId="0" bldLvl="0" autoUpdateAnimBg="0"/>
      <p:bldP spid="18"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a:t> TCP</a:t>
            </a:r>
            <a:r>
              <a:rPr lang="zh-CN" altLang="en-US" dirty="0"/>
              <a:t>协议简介</a:t>
            </a:r>
            <a:endParaRPr lang="en-US" altLang="zh-CN" dirty="0"/>
          </a:p>
          <a:p>
            <a:pPr lvl="2"/>
            <a:r>
              <a:rPr lang="en-US" altLang="zh-CN" dirty="0"/>
              <a:t> TCP/IP</a:t>
            </a:r>
            <a:r>
              <a:rPr lang="zh-CN" altLang="en-US" dirty="0"/>
              <a:t>网络系统最初是</a:t>
            </a:r>
            <a:r>
              <a:rPr lang="en-US" altLang="zh-CN" dirty="0"/>
              <a:t>20</a:t>
            </a:r>
            <a:r>
              <a:rPr lang="zh-CN" altLang="en-US" dirty="0"/>
              <a:t>世纪</a:t>
            </a:r>
            <a:r>
              <a:rPr lang="en-US" altLang="zh-CN" dirty="0"/>
              <a:t>60</a:t>
            </a:r>
            <a:r>
              <a:rPr lang="zh-CN" altLang="en-US" dirty="0"/>
              <a:t>年代，冷战时期由美国国防部主导开发的阿帕网（</a:t>
            </a:r>
            <a:r>
              <a:rPr lang="en-US" altLang="zh-CN" dirty="0"/>
              <a:t>Arpanet</a:t>
            </a:r>
            <a:r>
              <a:rPr lang="zh-CN" altLang="en-US" dirty="0"/>
              <a:t>），目的是为美国军方作为冷战时期对标准数据通信系统的支撑。</a:t>
            </a:r>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graphicFrame>
        <p:nvGraphicFramePr>
          <p:cNvPr id="5" name="图示 4"/>
          <p:cNvGraphicFramePr/>
          <p:nvPr>
            <p:extLst>
              <p:ext uri="{D42A27DB-BD31-4B8C-83A1-F6EECF244321}">
                <p14:modId xmlns:p14="http://schemas.microsoft.com/office/powerpoint/2010/main" val="72836814"/>
              </p:ext>
            </p:extLst>
          </p:nvPr>
        </p:nvGraphicFramePr>
        <p:xfrm>
          <a:off x="2032000" y="2852936"/>
          <a:ext cx="8128000" cy="3285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5044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755F91D1-7F54-41ED-8E60-B0CA80C35B30}"/>
                                            </p:graphicEl>
                                          </p:spTgt>
                                        </p:tgtEl>
                                        <p:attrNameLst>
                                          <p:attrName>style.visibility</p:attrName>
                                        </p:attrNameLst>
                                      </p:cBhvr>
                                      <p:to>
                                        <p:strVal val="visible"/>
                                      </p:to>
                                    </p:set>
                                    <p:animEffect transition="in" filter="wipe(left)">
                                      <p:cBhvr>
                                        <p:cTn id="12" dur="500"/>
                                        <p:tgtEl>
                                          <p:spTgt spid="5">
                                            <p:graphicEl>
                                              <a:dgm id="{755F91D1-7F54-41ED-8E60-B0CA80C35B30}"/>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graphicEl>
                                              <a:dgm id="{2238C8D8-9F6C-40BE-BD35-71B139A13595}"/>
                                            </p:graphicEl>
                                          </p:spTgt>
                                        </p:tgtEl>
                                        <p:attrNameLst>
                                          <p:attrName>style.visibility</p:attrName>
                                        </p:attrNameLst>
                                      </p:cBhvr>
                                      <p:to>
                                        <p:strVal val="visible"/>
                                      </p:to>
                                    </p:set>
                                    <p:animEffect transition="in" filter="wipe(left)">
                                      <p:cBhvr>
                                        <p:cTn id="15" dur="500"/>
                                        <p:tgtEl>
                                          <p:spTgt spid="5">
                                            <p:graphicEl>
                                              <a:dgm id="{2238C8D8-9F6C-40BE-BD35-71B139A1359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graphicEl>
                                              <a:dgm id="{D6FC6D8C-C88D-4D76-A5BC-006490D978F8}"/>
                                            </p:graphicEl>
                                          </p:spTgt>
                                        </p:tgtEl>
                                        <p:attrNameLst>
                                          <p:attrName>style.visibility</p:attrName>
                                        </p:attrNameLst>
                                      </p:cBhvr>
                                      <p:to>
                                        <p:strVal val="visible"/>
                                      </p:to>
                                    </p:set>
                                    <p:animEffect transition="in" filter="wipe(left)">
                                      <p:cBhvr>
                                        <p:cTn id="20" dur="500"/>
                                        <p:tgtEl>
                                          <p:spTgt spid="5">
                                            <p:graphicEl>
                                              <a:dgm id="{D6FC6D8C-C88D-4D76-A5BC-006490D978F8}"/>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graphicEl>
                                              <a:dgm id="{4684F989-E70F-478A-BC19-B130F2E1BF4B}"/>
                                            </p:graphicEl>
                                          </p:spTgt>
                                        </p:tgtEl>
                                        <p:attrNameLst>
                                          <p:attrName>style.visibility</p:attrName>
                                        </p:attrNameLst>
                                      </p:cBhvr>
                                      <p:to>
                                        <p:strVal val="visible"/>
                                      </p:to>
                                    </p:set>
                                    <p:animEffect transition="in" filter="wipe(left)">
                                      <p:cBhvr>
                                        <p:cTn id="23" dur="500"/>
                                        <p:tgtEl>
                                          <p:spTgt spid="5">
                                            <p:graphicEl>
                                              <a:dgm id="{4684F989-E70F-478A-BC19-B130F2E1BF4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graphicEl>
                                              <a:dgm id="{015716EE-DCD9-474D-BAD0-8F0725F4DED8}"/>
                                            </p:graphicEl>
                                          </p:spTgt>
                                        </p:tgtEl>
                                        <p:attrNameLst>
                                          <p:attrName>style.visibility</p:attrName>
                                        </p:attrNameLst>
                                      </p:cBhvr>
                                      <p:to>
                                        <p:strVal val="visible"/>
                                      </p:to>
                                    </p:set>
                                    <p:animEffect transition="in" filter="wipe(left)">
                                      <p:cBhvr>
                                        <p:cTn id="28" dur="500"/>
                                        <p:tgtEl>
                                          <p:spTgt spid="5">
                                            <p:graphicEl>
                                              <a:dgm id="{015716EE-DCD9-474D-BAD0-8F0725F4DED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graphicEl>
                                              <a:dgm id="{6441FA9E-2122-4F82-B3DD-23CB631CB076}"/>
                                            </p:graphicEl>
                                          </p:spTgt>
                                        </p:tgtEl>
                                        <p:attrNameLst>
                                          <p:attrName>style.visibility</p:attrName>
                                        </p:attrNameLst>
                                      </p:cBhvr>
                                      <p:to>
                                        <p:strVal val="visible"/>
                                      </p:to>
                                    </p:set>
                                    <p:animEffect transition="in" filter="wipe(left)">
                                      <p:cBhvr>
                                        <p:cTn id="33" dur="500"/>
                                        <p:tgtEl>
                                          <p:spTgt spid="5">
                                            <p:graphicEl>
                                              <a:dgm id="{6441FA9E-2122-4F82-B3DD-23CB631CB076}"/>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graphicEl>
                                              <a:dgm id="{02B054AB-1A84-4BCE-AB2B-7353FAA131E0}"/>
                                            </p:graphicEl>
                                          </p:spTgt>
                                        </p:tgtEl>
                                        <p:attrNameLst>
                                          <p:attrName>style.visibility</p:attrName>
                                        </p:attrNameLst>
                                      </p:cBhvr>
                                      <p:to>
                                        <p:strVal val="visible"/>
                                      </p:to>
                                    </p:set>
                                    <p:animEffect transition="in" filter="wipe(left)">
                                      <p:cBhvr>
                                        <p:cTn id="36" dur="500"/>
                                        <p:tgtEl>
                                          <p:spTgt spid="5">
                                            <p:graphicEl>
                                              <a:dgm id="{02B054AB-1A84-4BCE-AB2B-7353FAA131E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graphicEl>
                                              <a:dgm id="{7A26325C-048B-4C77-8673-8C05F22CB3B1}"/>
                                            </p:graphicEl>
                                          </p:spTgt>
                                        </p:tgtEl>
                                        <p:attrNameLst>
                                          <p:attrName>style.visibility</p:attrName>
                                        </p:attrNameLst>
                                      </p:cBhvr>
                                      <p:to>
                                        <p:strVal val="visible"/>
                                      </p:to>
                                    </p:set>
                                    <p:animEffect transition="in" filter="wipe(left)">
                                      <p:cBhvr>
                                        <p:cTn id="41" dur="500"/>
                                        <p:tgtEl>
                                          <p:spTgt spid="5">
                                            <p:graphicEl>
                                              <a:dgm id="{7A26325C-048B-4C77-8673-8C05F22CB3B1}"/>
                                            </p:graphic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
                                            <p:graphicEl>
                                              <a:dgm id="{1F3438B4-F576-4492-90EF-61C5CA588EDA}"/>
                                            </p:graphicEl>
                                          </p:spTgt>
                                        </p:tgtEl>
                                        <p:attrNameLst>
                                          <p:attrName>style.visibility</p:attrName>
                                        </p:attrNameLst>
                                      </p:cBhvr>
                                      <p:to>
                                        <p:strVal val="visible"/>
                                      </p:to>
                                    </p:set>
                                    <p:animEffect transition="in" filter="wipe(left)">
                                      <p:cBhvr>
                                        <p:cTn id="44" dur="500"/>
                                        <p:tgtEl>
                                          <p:spTgt spid="5">
                                            <p:graphicEl>
                                              <a:dgm id="{1F3438B4-F576-4492-90EF-61C5CA588EDA}"/>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graphicEl>
                                              <a:dgm id="{F357BED8-681C-4217-BB0D-31C55131AD87}"/>
                                            </p:graphicEl>
                                          </p:spTgt>
                                        </p:tgtEl>
                                        <p:attrNameLst>
                                          <p:attrName>style.visibility</p:attrName>
                                        </p:attrNameLst>
                                      </p:cBhvr>
                                      <p:to>
                                        <p:strVal val="visible"/>
                                      </p:to>
                                    </p:set>
                                    <p:animEffect transition="in" filter="wipe(left)">
                                      <p:cBhvr>
                                        <p:cTn id="49" dur="500"/>
                                        <p:tgtEl>
                                          <p:spTgt spid="5">
                                            <p:graphicEl>
                                              <a:dgm id="{F357BED8-681C-4217-BB0D-31C55131AD8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graphicEl>
                                              <a:dgm id="{0C9A711E-ADE2-4D7B-A256-BBB87AD5737A}"/>
                                            </p:graphicEl>
                                          </p:spTgt>
                                        </p:tgtEl>
                                        <p:attrNameLst>
                                          <p:attrName>style.visibility</p:attrName>
                                        </p:attrNameLst>
                                      </p:cBhvr>
                                      <p:to>
                                        <p:strVal val="visible"/>
                                      </p:to>
                                    </p:set>
                                    <p:animEffect transition="in" filter="wipe(left)">
                                      <p:cBhvr>
                                        <p:cTn id="54" dur="500"/>
                                        <p:tgtEl>
                                          <p:spTgt spid="5">
                                            <p:graphicEl>
                                              <a:dgm id="{0C9A711E-ADE2-4D7B-A256-BBB87AD5737A}"/>
                                            </p:graphic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
                                            <p:graphicEl>
                                              <a:dgm id="{B53AAFB5-B79E-44EA-B6ED-B8D10608728B}"/>
                                            </p:graphicEl>
                                          </p:spTgt>
                                        </p:tgtEl>
                                        <p:attrNameLst>
                                          <p:attrName>style.visibility</p:attrName>
                                        </p:attrNameLst>
                                      </p:cBhvr>
                                      <p:to>
                                        <p:strVal val="visible"/>
                                      </p:to>
                                    </p:set>
                                    <p:animEffect transition="in" filter="wipe(left)">
                                      <p:cBhvr>
                                        <p:cTn id="57" dur="500"/>
                                        <p:tgtEl>
                                          <p:spTgt spid="5">
                                            <p:graphicEl>
                                              <a:dgm id="{B53AAFB5-B79E-44EA-B6ED-B8D10608728B}"/>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3161CB32-DFB1-4968-B5E1-76DB1A65B846}"/>
                                            </p:graphicEl>
                                          </p:spTgt>
                                        </p:tgtEl>
                                        <p:attrNameLst>
                                          <p:attrName>style.visibility</p:attrName>
                                        </p:attrNameLst>
                                      </p:cBhvr>
                                      <p:to>
                                        <p:strVal val="visible"/>
                                      </p:to>
                                    </p:set>
                                    <p:animEffect transition="in" filter="wipe(left)">
                                      <p:cBhvr>
                                        <p:cTn id="62" dur="500"/>
                                        <p:tgtEl>
                                          <p:spTgt spid="5">
                                            <p:graphicEl>
                                              <a:dgm id="{3161CB32-DFB1-4968-B5E1-76DB1A65B84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
                                            <p:graphicEl>
                                              <a:dgm id="{3E2BBC26-DFD6-427F-AE83-C233A0FE9423}"/>
                                            </p:graphicEl>
                                          </p:spTgt>
                                        </p:tgtEl>
                                        <p:attrNameLst>
                                          <p:attrName>style.visibility</p:attrName>
                                        </p:attrNameLst>
                                      </p:cBhvr>
                                      <p:to>
                                        <p:strVal val="visible"/>
                                      </p:to>
                                    </p:set>
                                    <p:animEffect transition="in" filter="wipe(left)">
                                      <p:cBhvr>
                                        <p:cTn id="67" dur="500"/>
                                        <p:tgtEl>
                                          <p:spTgt spid="5">
                                            <p:graphicEl>
                                              <a:dgm id="{3E2BBC26-DFD6-427F-AE83-C233A0FE9423}"/>
                                            </p:graphic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
                                            <p:graphicEl>
                                              <a:dgm id="{7A20B847-C855-444A-A8D8-2353F45E17F6}"/>
                                            </p:graphicEl>
                                          </p:spTgt>
                                        </p:tgtEl>
                                        <p:attrNameLst>
                                          <p:attrName>style.visibility</p:attrName>
                                        </p:attrNameLst>
                                      </p:cBhvr>
                                      <p:to>
                                        <p:strVal val="visible"/>
                                      </p:to>
                                    </p:set>
                                    <p:animEffect transition="in" filter="wipe(left)">
                                      <p:cBhvr>
                                        <p:cTn id="70" dur="500"/>
                                        <p:tgtEl>
                                          <p:spTgt spid="5">
                                            <p:graphicEl>
                                              <a:dgm id="{7A20B847-C855-444A-A8D8-2353F45E17F6}"/>
                                            </p:graphic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
                                            <p:graphicEl>
                                              <a:dgm id="{56BFA5ED-CE98-4FB4-9EE9-7EC3C86A8C29}"/>
                                            </p:graphicEl>
                                          </p:spTgt>
                                        </p:tgtEl>
                                        <p:attrNameLst>
                                          <p:attrName>style.visibility</p:attrName>
                                        </p:attrNameLst>
                                      </p:cBhvr>
                                      <p:to>
                                        <p:strVal val="visible"/>
                                      </p:to>
                                    </p:set>
                                    <p:animEffect transition="in" filter="wipe(left)">
                                      <p:cBhvr>
                                        <p:cTn id="75" dur="500"/>
                                        <p:tgtEl>
                                          <p:spTgt spid="5">
                                            <p:graphicEl>
                                              <a:dgm id="{56BFA5ED-CE98-4FB4-9EE9-7EC3C86A8C29}"/>
                                            </p:graphic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
                                            <p:graphicEl>
                                              <a:dgm id="{AC5EA8A2-FEB5-4B46-98B9-25ED52214ED2}"/>
                                            </p:graphicEl>
                                          </p:spTgt>
                                        </p:tgtEl>
                                        <p:attrNameLst>
                                          <p:attrName>style.visibility</p:attrName>
                                        </p:attrNameLst>
                                      </p:cBhvr>
                                      <p:to>
                                        <p:strVal val="visible"/>
                                      </p:to>
                                    </p:set>
                                    <p:animEffect transition="in" filter="wipe(left)">
                                      <p:cBhvr>
                                        <p:cTn id="78" dur="500"/>
                                        <p:tgtEl>
                                          <p:spTgt spid="5">
                                            <p:graphicEl>
                                              <a:dgm id="{AC5EA8A2-FEB5-4B46-98B9-25ED52214ED2}"/>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5">
                                            <p:graphicEl>
                                              <a:dgm id="{792A91F0-1F54-4CF7-A102-DA42DD285DB9}"/>
                                            </p:graphicEl>
                                          </p:spTgt>
                                        </p:tgtEl>
                                        <p:attrNameLst>
                                          <p:attrName>style.visibility</p:attrName>
                                        </p:attrNameLst>
                                      </p:cBhvr>
                                      <p:to>
                                        <p:strVal val="visible"/>
                                      </p:to>
                                    </p:set>
                                    <p:animEffect transition="in" filter="wipe(left)">
                                      <p:cBhvr>
                                        <p:cTn id="83" dur="500"/>
                                        <p:tgtEl>
                                          <p:spTgt spid="5">
                                            <p:graphicEl>
                                              <a:dgm id="{792A91F0-1F54-4CF7-A102-DA42DD285DB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8" name="矩形 7"/>
          <p:cNvSpPr/>
          <p:nvPr/>
        </p:nvSpPr>
        <p:spPr>
          <a:xfrm>
            <a:off x="6082167" y="2793709"/>
            <a:ext cx="5736637" cy="1061381"/>
          </a:xfrm>
          <a:prstGeom prst="rect">
            <a:avLst/>
          </a:prstGeom>
        </p:spPr>
        <p:txBody>
          <a:bodyPr wrap="square">
            <a:spAutoFit/>
          </a:bodyPr>
          <a:lstStyle/>
          <a:p>
            <a:pPr algn="just">
              <a:lnSpc>
                <a:spcPct val="120000"/>
              </a:lnSpc>
            </a:pPr>
            <a:r>
              <a:rPr lang="zh-CN" altLang="en-US" b="1" dirty="0">
                <a:solidFill>
                  <a:schemeClr val="tx2"/>
                </a:solidFill>
                <a:latin typeface="微软雅黑" panose="020B0503020204020204" pitchFamily="34" charset="-122"/>
                <a:ea typeface="微软雅黑" panose="020B0503020204020204" pitchFamily="34" charset="-122"/>
              </a:rPr>
              <a:t>包</a:t>
            </a:r>
            <a:r>
              <a:rPr lang="en-US" altLang="zh-CN" b="1"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TCP</a:t>
            </a:r>
            <a:r>
              <a:rPr lang="zh-CN" altLang="en-US" dirty="0">
                <a:solidFill>
                  <a:schemeClr val="tx2"/>
                </a:solidFill>
                <a:latin typeface="微软雅黑" panose="020B0503020204020204" pitchFamily="34" charset="-122"/>
                <a:ea typeface="微软雅黑" panose="020B0503020204020204" pitchFamily="34" charset="-122"/>
              </a:rPr>
              <a:t>会话的每一端的序列号都从</a:t>
            </a:r>
            <a:r>
              <a:rPr lang="en-US" altLang="zh-CN" dirty="0">
                <a:solidFill>
                  <a:schemeClr val="tx2"/>
                </a:solidFill>
                <a:latin typeface="微软雅黑" panose="020B0503020204020204" pitchFamily="34" charset="-122"/>
                <a:ea typeface="微软雅黑" panose="020B0503020204020204" pitchFamily="34" charset="-122"/>
              </a:rPr>
              <a:t>0</a:t>
            </a:r>
            <a:r>
              <a:rPr lang="zh-CN" altLang="en-US" dirty="0">
                <a:solidFill>
                  <a:schemeClr val="tx2"/>
                </a:solidFill>
                <a:latin typeface="微软雅黑" panose="020B0503020204020204" pitchFamily="34" charset="-122"/>
                <a:ea typeface="微软雅黑" panose="020B0503020204020204" pitchFamily="34" charset="-122"/>
              </a:rPr>
              <a:t>开始，同样的，确认号也从</a:t>
            </a:r>
            <a:r>
              <a:rPr lang="en-US" altLang="zh-CN" dirty="0">
                <a:solidFill>
                  <a:schemeClr val="tx2"/>
                </a:solidFill>
                <a:latin typeface="微软雅黑" panose="020B0503020204020204" pitchFamily="34" charset="-122"/>
                <a:ea typeface="微软雅黑" panose="020B0503020204020204" pitchFamily="34" charset="-122"/>
              </a:rPr>
              <a:t>0</a:t>
            </a:r>
            <a:r>
              <a:rPr lang="zh-CN" altLang="en-US" dirty="0">
                <a:solidFill>
                  <a:schemeClr val="tx2"/>
                </a:solidFill>
                <a:latin typeface="微软雅黑" panose="020B0503020204020204" pitchFamily="34" charset="-122"/>
                <a:ea typeface="微软雅黑" panose="020B0503020204020204" pitchFamily="34" charset="-122"/>
              </a:rPr>
              <a:t>开始，因为此时通话还未开始，没有通话的另一端需要确认。</a:t>
            </a:r>
            <a:endParaRPr lang="zh-CN" altLang="en-US" b="0" i="0" dirty="0">
              <a:solidFill>
                <a:schemeClr val="tx2"/>
              </a:solidFill>
              <a:effectLst/>
              <a:latin typeface="微软雅黑" panose="020B0503020204020204" pitchFamily="34" charset="-122"/>
              <a:ea typeface="微软雅黑" panose="020B0503020204020204" pitchFamily="34" charset="-122"/>
            </a:endParaRPr>
          </a:p>
        </p:txBody>
      </p:sp>
      <p:sp>
        <p:nvSpPr>
          <p:cNvPr id="9" name="圆角矩形 8"/>
          <p:cNvSpPr/>
          <p:nvPr/>
        </p:nvSpPr>
        <p:spPr>
          <a:xfrm>
            <a:off x="1127448" y="2873829"/>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851087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1055440" y="3022683"/>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6168008" y="2852936"/>
            <a:ext cx="5688632" cy="2723374"/>
          </a:xfrm>
          <a:prstGeom prst="rect">
            <a:avLst/>
          </a:prstGeom>
        </p:spPr>
        <p:txBody>
          <a:bodyPr wrap="square">
            <a:spAutoFit/>
          </a:bodyPr>
          <a:lstStyle/>
          <a:p>
            <a:pPr marL="285750" indent="-285750" algn="just">
              <a:lnSpc>
                <a:spcPct val="120000"/>
              </a:lnSpc>
              <a:buFont typeface="Wingdings" panose="05000000000000000000" pitchFamily="2" charset="2"/>
              <a:buChar char="p"/>
            </a:pPr>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2</a:t>
            </a:r>
            <a:r>
              <a:rPr lang="zh-CN" altLang="en-US" dirty="0">
                <a:solidFill>
                  <a:schemeClr val="tx2"/>
                </a:solidFill>
                <a:latin typeface="Microsoft YaHei" panose="020B0503020204020204" pitchFamily="34" charset="-122"/>
                <a:ea typeface="Microsoft YaHei" panose="020B0503020204020204" pitchFamily="34" charset="-122"/>
              </a:rPr>
              <a:t>：服务端响应客户端的请求，响应中附带序列号</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（由于这是服务端在该次</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会话中发送的第一个包，所以序列号为</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）和相对确认号</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（表明服务端收到了客户端发送的包</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中的</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a:t>
            </a:r>
            <a:endParaRPr lang="en-US" altLang="zh-CN" dirty="0">
              <a:solidFill>
                <a:schemeClr val="tx2"/>
              </a:solidFill>
              <a:latin typeface="Microsoft YaHei" panose="020B0503020204020204" pitchFamily="34" charset="-122"/>
              <a:ea typeface="Microsoft YaHei" panose="020B0503020204020204" pitchFamily="34" charset="-122"/>
            </a:endParaRPr>
          </a:p>
          <a:p>
            <a:pPr marL="285750" indent="-285750" algn="just">
              <a:lnSpc>
                <a:spcPct val="120000"/>
              </a:lnSpc>
              <a:buFont typeface="Wingdings" panose="05000000000000000000" pitchFamily="2" charset="2"/>
              <a:buChar char="p"/>
            </a:pPr>
            <a:r>
              <a:rPr lang="zh-CN" altLang="en-US" dirty="0">
                <a:solidFill>
                  <a:schemeClr val="tx2"/>
                </a:solidFill>
                <a:latin typeface="Microsoft YaHei" panose="020B0503020204020204" pitchFamily="34" charset="-122"/>
                <a:ea typeface="Microsoft YaHei" panose="020B0503020204020204" pitchFamily="34" charset="-122"/>
              </a:rPr>
              <a:t>需要注意的是，尽管客户端没有发送任何有效数据，确认号还是被加</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，这是因为接收的包中包含</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或</a:t>
            </a:r>
            <a:r>
              <a:rPr lang="en-US" altLang="zh-CN" dirty="0">
                <a:solidFill>
                  <a:schemeClr val="tx2"/>
                </a:solidFill>
                <a:latin typeface="Microsoft YaHei" panose="020B0503020204020204" pitchFamily="34" charset="-122"/>
                <a:ea typeface="Microsoft YaHei" panose="020B0503020204020204" pitchFamily="34" charset="-122"/>
              </a:rPr>
              <a:t>FIN</a:t>
            </a:r>
            <a:r>
              <a:rPr lang="zh-CN" altLang="en-US" dirty="0">
                <a:solidFill>
                  <a:schemeClr val="tx2"/>
                </a:solidFill>
                <a:latin typeface="Microsoft YaHei" panose="020B0503020204020204" pitchFamily="34" charset="-122"/>
                <a:ea typeface="Microsoft YaHei" panose="020B0503020204020204" pitchFamily="34" charset="-122"/>
              </a:rPr>
              <a:t>标志位（并不会对有效数据的计数产生影响，因为含有</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或</a:t>
            </a:r>
            <a:r>
              <a:rPr lang="en-US" altLang="zh-CN" dirty="0">
                <a:solidFill>
                  <a:schemeClr val="tx2"/>
                </a:solidFill>
                <a:latin typeface="Microsoft YaHei" panose="020B0503020204020204" pitchFamily="34" charset="-122"/>
                <a:ea typeface="Microsoft YaHei" panose="020B0503020204020204" pitchFamily="34" charset="-122"/>
              </a:rPr>
              <a:t>FIN</a:t>
            </a:r>
            <a:r>
              <a:rPr lang="zh-CN" altLang="en-US" dirty="0">
                <a:solidFill>
                  <a:schemeClr val="tx2"/>
                </a:solidFill>
                <a:latin typeface="Microsoft YaHei" panose="020B0503020204020204" pitchFamily="34" charset="-122"/>
                <a:ea typeface="Microsoft YaHei" panose="020B0503020204020204" pitchFamily="34" charset="-122"/>
              </a:rPr>
              <a:t>标志位的包并不携带有效数据）</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75517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1127448" y="3144846"/>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6071226" y="2996952"/>
            <a:ext cx="5593393" cy="2086725"/>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3</a:t>
            </a:r>
            <a:r>
              <a:rPr lang="zh-CN" altLang="en-US" dirty="0">
                <a:solidFill>
                  <a:schemeClr val="tx2"/>
                </a:solidFill>
                <a:latin typeface="Microsoft YaHei" panose="020B0503020204020204" pitchFamily="34" charset="-122"/>
                <a:ea typeface="Microsoft YaHei" panose="020B0503020204020204" pitchFamily="34" charset="-122"/>
              </a:rPr>
              <a:t>：和包</a:t>
            </a:r>
            <a:r>
              <a:rPr lang="en-US" altLang="zh-CN" dirty="0">
                <a:solidFill>
                  <a:schemeClr val="tx2"/>
                </a:solidFill>
                <a:latin typeface="Microsoft YaHei" panose="020B0503020204020204" pitchFamily="34" charset="-122"/>
                <a:ea typeface="Microsoft YaHei" panose="020B0503020204020204" pitchFamily="34" charset="-122"/>
              </a:rPr>
              <a:t>2</a:t>
            </a:r>
            <a:r>
              <a:rPr lang="zh-CN" altLang="en-US" dirty="0">
                <a:solidFill>
                  <a:schemeClr val="tx2"/>
                </a:solidFill>
                <a:latin typeface="Microsoft YaHei" panose="020B0503020204020204" pitchFamily="34" charset="-122"/>
                <a:ea typeface="Microsoft YaHei" panose="020B0503020204020204" pitchFamily="34" charset="-122"/>
              </a:rPr>
              <a:t>中一样，客户端使用确认号</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响应服务端的序列号</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，同时响应中也包含了客户端自己的序列号（由于服务端发送的包中确认收到了客户端发送的</a:t>
            </a:r>
            <a:r>
              <a:rPr lang="en-US" altLang="zh-CN" dirty="0">
                <a:solidFill>
                  <a:schemeClr val="tx2"/>
                </a:solidFill>
                <a:latin typeface="Microsoft YaHei" panose="020B0503020204020204" pitchFamily="34" charset="-122"/>
                <a:ea typeface="Microsoft YaHei" panose="020B0503020204020204" pitchFamily="34" charset="-122"/>
              </a:rPr>
              <a:t>SYN</a:t>
            </a:r>
            <a:r>
              <a:rPr lang="zh-CN" altLang="en-US" dirty="0">
                <a:solidFill>
                  <a:schemeClr val="tx2"/>
                </a:solidFill>
                <a:latin typeface="Microsoft YaHei" panose="020B0503020204020204" pitchFamily="34" charset="-122"/>
                <a:ea typeface="Microsoft YaHei" panose="020B0503020204020204" pitchFamily="34" charset="-122"/>
              </a:rPr>
              <a:t>，故客户端的序列号由</a:t>
            </a:r>
            <a:r>
              <a:rPr lang="en-US" altLang="zh-CN" dirty="0">
                <a:solidFill>
                  <a:schemeClr val="tx2"/>
                </a:solidFill>
                <a:latin typeface="Microsoft YaHei" panose="020B0503020204020204" pitchFamily="34" charset="-122"/>
                <a:ea typeface="Microsoft YaHei" panose="020B0503020204020204" pitchFamily="34" charset="-122"/>
              </a:rPr>
              <a:t>0</a:t>
            </a:r>
            <a:r>
              <a:rPr lang="zh-CN" altLang="en-US" dirty="0">
                <a:solidFill>
                  <a:schemeClr val="tx2"/>
                </a:solidFill>
                <a:latin typeface="Microsoft YaHei" panose="020B0503020204020204" pitchFamily="34" charset="-122"/>
                <a:ea typeface="Microsoft YaHei" panose="020B0503020204020204" pitchFamily="34" charset="-122"/>
              </a:rPr>
              <a:t>变为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），此时，通信的两端的序列号都为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，通信两端的序列号增</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发生在所有</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会话的建立过程中。</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16686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1116563" y="3312199"/>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157123" y="3140968"/>
            <a:ext cx="5700455" cy="1726178"/>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4</a:t>
            </a:r>
            <a:r>
              <a:rPr lang="zh-CN" altLang="en-US" dirty="0">
                <a:solidFill>
                  <a:schemeClr val="tx2"/>
                </a:solidFill>
                <a:latin typeface="Microsoft YaHei" panose="020B0503020204020204" pitchFamily="34" charset="-122"/>
                <a:ea typeface="Microsoft YaHei" panose="020B0503020204020204" pitchFamily="34" charset="-122"/>
              </a:rPr>
              <a:t>：这是流中</a:t>
            </a:r>
            <a:r>
              <a:rPr lang="zh-CN" altLang="en-US" dirty="0">
                <a:solidFill>
                  <a:schemeClr val="tx2"/>
                </a:solidFill>
                <a:highlight>
                  <a:srgbClr val="FFFF00"/>
                </a:highlight>
                <a:latin typeface="Microsoft YaHei" panose="020B0503020204020204" pitchFamily="34" charset="-122"/>
                <a:ea typeface="Microsoft YaHei" panose="020B0503020204020204" pitchFamily="34" charset="-122"/>
              </a:rPr>
              <a:t>第一个携带有效数据</a:t>
            </a:r>
            <a:r>
              <a:rPr lang="zh-CN" altLang="en-US" dirty="0">
                <a:solidFill>
                  <a:schemeClr val="tx2"/>
                </a:solidFill>
                <a:latin typeface="Microsoft YaHei" panose="020B0503020204020204" pitchFamily="34" charset="-122"/>
                <a:ea typeface="Microsoft YaHei" panose="020B0503020204020204" pitchFamily="34" charset="-122"/>
              </a:rPr>
              <a:t>的包（确切的说，是客户端发送的</a:t>
            </a:r>
            <a:r>
              <a:rPr lang="en-US" altLang="zh-CN" dirty="0">
                <a:solidFill>
                  <a:schemeClr val="tx2"/>
                </a:solidFill>
                <a:latin typeface="Microsoft YaHei" panose="020B0503020204020204" pitchFamily="34" charset="-122"/>
                <a:ea typeface="Microsoft YaHei" panose="020B0503020204020204" pitchFamily="34" charset="-122"/>
              </a:rPr>
              <a:t>HTTP</a:t>
            </a:r>
            <a:r>
              <a:rPr lang="zh-CN" altLang="en-US" dirty="0">
                <a:solidFill>
                  <a:schemeClr val="tx2"/>
                </a:solidFill>
                <a:latin typeface="Microsoft YaHei" panose="020B0503020204020204" pitchFamily="34" charset="-122"/>
                <a:ea typeface="Microsoft YaHei" panose="020B0503020204020204" pitchFamily="34" charset="-122"/>
              </a:rPr>
              <a:t>请求），序列号依然为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，因为到上个包为止，还没有发送任何数据，确认号也保持</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不变，因为客户端没有从服务端接收到任何数据。（包内携带发送给服务器的数据为</a:t>
            </a:r>
            <a:r>
              <a:rPr lang="en-US" altLang="zh-CN" dirty="0">
                <a:solidFill>
                  <a:schemeClr val="tx2"/>
                </a:solidFill>
                <a:latin typeface="Microsoft YaHei" panose="020B0503020204020204" pitchFamily="34" charset="-122"/>
                <a:ea typeface="Microsoft YaHei" panose="020B0503020204020204" pitchFamily="34" charset="-122"/>
              </a:rPr>
              <a:t>725</a:t>
            </a:r>
            <a:r>
              <a:rPr lang="zh-CN" altLang="en-US" dirty="0">
                <a:solidFill>
                  <a:schemeClr val="tx2"/>
                </a:solidFill>
                <a:latin typeface="Microsoft YaHei" panose="020B0503020204020204" pitchFamily="34" charset="-122"/>
                <a:ea typeface="Microsoft YaHei" panose="020B0503020204020204" pitchFamily="34" charset="-122"/>
              </a:rPr>
              <a:t>个字节）</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095485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1055440" y="3461657"/>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114643" y="3310244"/>
            <a:ext cx="5628625" cy="1754326"/>
          </a:xfrm>
          <a:prstGeom prst="rect">
            <a:avLst/>
          </a:prstGeom>
        </p:spPr>
        <p:txBody>
          <a:bodyPr wrap="square">
            <a:spAutoFit/>
          </a:bodyPr>
          <a:lstStyle/>
          <a:p>
            <a:pPr algn="just"/>
            <a:r>
              <a:rPr lang="zh-CN" altLang="en-US" b="1" dirty="0">
                <a:solidFill>
                  <a:schemeClr val="tx2"/>
                </a:solidFill>
                <a:latin typeface="Microsoft YaHei" panose="020B0503020204020204" pitchFamily="34" charset="-122"/>
                <a:ea typeface="Microsoft YaHei" panose="020B0503020204020204" pitchFamily="34" charset="-122"/>
              </a:rPr>
              <a:t>包</a:t>
            </a:r>
            <a:r>
              <a:rPr lang="en-US" altLang="zh-CN" b="1" dirty="0">
                <a:solidFill>
                  <a:schemeClr val="tx2"/>
                </a:solidFill>
                <a:latin typeface="Microsoft YaHei" panose="020B0503020204020204" pitchFamily="34" charset="-122"/>
                <a:ea typeface="Microsoft YaHei" panose="020B0503020204020204" pitchFamily="34" charset="-122"/>
              </a:rPr>
              <a:t>5</a:t>
            </a:r>
            <a:r>
              <a:rPr lang="zh-CN" altLang="en-US" dirty="0">
                <a:solidFill>
                  <a:schemeClr val="tx2"/>
                </a:solidFill>
                <a:latin typeface="Microsoft YaHei" panose="020B0503020204020204" pitchFamily="34" charset="-122"/>
                <a:ea typeface="Microsoft YaHei" panose="020B0503020204020204" pitchFamily="34" charset="-122"/>
              </a:rPr>
              <a:t>：当上层处理</a:t>
            </a:r>
            <a:r>
              <a:rPr lang="en-US" altLang="zh-CN" dirty="0">
                <a:solidFill>
                  <a:schemeClr val="tx2"/>
                </a:solidFill>
                <a:latin typeface="Microsoft YaHei" panose="020B0503020204020204" pitchFamily="34" charset="-122"/>
                <a:ea typeface="Microsoft YaHei" panose="020B0503020204020204" pitchFamily="34" charset="-122"/>
              </a:rPr>
              <a:t>HTTP</a:t>
            </a:r>
            <a:r>
              <a:rPr lang="zh-CN" altLang="en-US" dirty="0">
                <a:solidFill>
                  <a:schemeClr val="tx2"/>
                </a:solidFill>
                <a:latin typeface="Microsoft YaHei" panose="020B0503020204020204" pitchFamily="34" charset="-122"/>
                <a:ea typeface="Microsoft YaHei" panose="020B0503020204020204" pitchFamily="34" charset="-122"/>
              </a:rPr>
              <a:t>请求时，服务端发送该包来确认客户端在包</a:t>
            </a:r>
            <a:r>
              <a:rPr lang="en-US" altLang="zh-CN" dirty="0">
                <a:solidFill>
                  <a:schemeClr val="tx2"/>
                </a:solidFill>
                <a:latin typeface="Microsoft YaHei" panose="020B0503020204020204" pitchFamily="34" charset="-122"/>
                <a:ea typeface="Microsoft YaHei" panose="020B0503020204020204" pitchFamily="34" charset="-122"/>
              </a:rPr>
              <a:t>4</a:t>
            </a:r>
            <a:r>
              <a:rPr lang="zh-CN" altLang="en-US" dirty="0">
                <a:solidFill>
                  <a:schemeClr val="tx2"/>
                </a:solidFill>
                <a:latin typeface="Microsoft YaHei" panose="020B0503020204020204" pitchFamily="34" charset="-122"/>
                <a:ea typeface="Microsoft YaHei" panose="020B0503020204020204" pitchFamily="34" charset="-122"/>
              </a:rPr>
              <a:t>中发来的数据，需要注意的是，确认号的值增加了</a:t>
            </a:r>
            <a:r>
              <a:rPr lang="en-US" altLang="zh-CN" dirty="0">
                <a:solidFill>
                  <a:schemeClr val="tx2"/>
                </a:solidFill>
                <a:latin typeface="Microsoft YaHei" panose="020B0503020204020204" pitchFamily="34" charset="-122"/>
                <a:ea typeface="Microsoft YaHei" panose="020B0503020204020204" pitchFamily="34" charset="-122"/>
              </a:rPr>
              <a:t>725</a:t>
            </a:r>
            <a:r>
              <a:rPr lang="zh-CN" altLang="en-US" dirty="0">
                <a:solidFill>
                  <a:schemeClr val="tx2"/>
                </a:solidFill>
                <a:latin typeface="Microsoft YaHei" panose="020B0503020204020204" pitchFamily="34" charset="-122"/>
                <a:ea typeface="Microsoft YaHei" panose="020B0503020204020204" pitchFamily="34" charset="-122"/>
              </a:rPr>
              <a:t>（</a:t>
            </a:r>
            <a:r>
              <a:rPr lang="en-US" altLang="zh-CN" dirty="0">
                <a:solidFill>
                  <a:schemeClr val="tx2"/>
                </a:solidFill>
                <a:latin typeface="Microsoft YaHei" panose="020B0503020204020204" pitchFamily="34" charset="-122"/>
                <a:ea typeface="Microsoft YaHei" panose="020B0503020204020204" pitchFamily="34" charset="-122"/>
              </a:rPr>
              <a:t>725</a:t>
            </a:r>
            <a:r>
              <a:rPr lang="zh-CN" altLang="en-US" dirty="0">
                <a:solidFill>
                  <a:schemeClr val="tx2"/>
                </a:solidFill>
                <a:latin typeface="Microsoft YaHei" panose="020B0503020204020204" pitchFamily="34" charset="-122"/>
                <a:ea typeface="Microsoft YaHei" panose="020B0503020204020204" pitchFamily="34" charset="-122"/>
              </a:rPr>
              <a:t>是包</a:t>
            </a:r>
            <a:r>
              <a:rPr lang="en-US" altLang="zh-CN" dirty="0">
                <a:solidFill>
                  <a:schemeClr val="tx2"/>
                </a:solidFill>
                <a:latin typeface="Microsoft YaHei" panose="020B0503020204020204" pitchFamily="34" charset="-122"/>
                <a:ea typeface="Microsoft YaHei" panose="020B0503020204020204" pitchFamily="34" charset="-122"/>
              </a:rPr>
              <a:t>4</a:t>
            </a:r>
            <a:r>
              <a:rPr lang="zh-CN" altLang="en-US" dirty="0">
                <a:solidFill>
                  <a:schemeClr val="tx2"/>
                </a:solidFill>
                <a:latin typeface="Microsoft YaHei" panose="020B0503020204020204" pitchFamily="34" charset="-122"/>
                <a:ea typeface="Microsoft YaHei" panose="020B0503020204020204" pitchFamily="34" charset="-122"/>
              </a:rPr>
              <a:t>中有效数据长度），变为</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，简单来说，服务端以此来告知客户端端，目前为止，我总共收到了</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字节的数据，服务端的序列号保持为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不变。</a:t>
            </a:r>
            <a:endParaRPr lang="zh-CN" altLang="en-US" b="0"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51096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25623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1055440" y="3594988"/>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6096000" y="3429000"/>
            <a:ext cx="5663952" cy="1089529"/>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dirty="0">
                <a:solidFill>
                  <a:schemeClr val="tx2"/>
                </a:solidFill>
                <a:latin typeface="Microsoft YaHei" panose="020B0503020204020204" pitchFamily="34" charset="-122"/>
                <a:ea typeface="Microsoft YaHei" panose="020B0503020204020204" pitchFamily="34" charset="-122"/>
              </a:rPr>
              <a:t>包</a:t>
            </a:r>
            <a:r>
              <a:rPr lang="en-US" altLang="zh-CN" dirty="0">
                <a:solidFill>
                  <a:schemeClr val="tx2"/>
                </a:solidFill>
                <a:latin typeface="Microsoft YaHei" panose="020B0503020204020204" pitchFamily="34" charset="-122"/>
                <a:ea typeface="Microsoft YaHei" panose="020B0503020204020204" pitchFamily="34" charset="-122"/>
              </a:rPr>
              <a:t>6</a:t>
            </a:r>
            <a:r>
              <a:rPr lang="zh-CN" altLang="en-US" dirty="0">
                <a:solidFill>
                  <a:schemeClr val="tx2"/>
                </a:solidFill>
                <a:latin typeface="Microsoft YaHei" panose="020B0503020204020204" pitchFamily="34" charset="-122"/>
                <a:ea typeface="Microsoft YaHei" panose="020B0503020204020204" pitchFamily="34" charset="-122"/>
              </a:rPr>
              <a:t>：这个包标志着服务端返回</a:t>
            </a:r>
            <a:r>
              <a:rPr lang="en-US" altLang="zh-CN" dirty="0">
                <a:solidFill>
                  <a:schemeClr val="tx2"/>
                </a:solidFill>
                <a:latin typeface="Microsoft YaHei" panose="020B0503020204020204" pitchFamily="34" charset="-122"/>
                <a:ea typeface="Microsoft YaHei" panose="020B0503020204020204" pitchFamily="34" charset="-122"/>
              </a:rPr>
              <a:t>HTTP</a:t>
            </a:r>
            <a:r>
              <a:rPr lang="zh-CN" altLang="en-US" dirty="0">
                <a:solidFill>
                  <a:schemeClr val="tx2"/>
                </a:solidFill>
                <a:latin typeface="Microsoft YaHei" panose="020B0503020204020204" pitchFamily="34" charset="-122"/>
                <a:ea typeface="Microsoft YaHei" panose="020B0503020204020204" pitchFamily="34" charset="-122"/>
              </a:rPr>
              <a:t>响应的开始，序列号依然为</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，因为服务端在该包之前返回的包中都不带有有效数据，该包带有</a:t>
            </a:r>
            <a:r>
              <a:rPr lang="en-US" altLang="zh-CN" dirty="0">
                <a:solidFill>
                  <a:schemeClr val="tx2"/>
                </a:solidFill>
                <a:latin typeface="Microsoft YaHei" panose="020B0503020204020204" pitchFamily="34" charset="-122"/>
                <a:ea typeface="Microsoft YaHei" panose="020B0503020204020204" pitchFamily="34" charset="-122"/>
              </a:rPr>
              <a:t>1448</a:t>
            </a:r>
            <a:r>
              <a:rPr lang="zh-CN" altLang="en-US" dirty="0">
                <a:solidFill>
                  <a:schemeClr val="tx2"/>
                </a:solidFill>
                <a:latin typeface="Microsoft YaHei" panose="020B0503020204020204" pitchFamily="34" charset="-122"/>
                <a:ea typeface="Microsoft YaHei" panose="020B0503020204020204" pitchFamily="34" charset="-122"/>
              </a:rPr>
              <a:t>字节的有效数据。</a:t>
            </a:r>
            <a:endParaRPr lang="zh-CN" altLang="en-US"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243600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序列号和确认号</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759" y="2249205"/>
            <a:ext cx="5040560" cy="3747924"/>
          </a:xfrm>
          <a:prstGeom prst="rect">
            <a:avLst/>
          </a:prstGeom>
        </p:spPr>
      </p:pic>
      <p:sp>
        <p:nvSpPr>
          <p:cNvPr id="5" name="文本框 4"/>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9" name="圆角矩形 8"/>
          <p:cNvSpPr/>
          <p:nvPr/>
        </p:nvSpPr>
        <p:spPr>
          <a:xfrm>
            <a:off x="983432" y="3742934"/>
            <a:ext cx="3816424" cy="156882"/>
          </a:xfrm>
          <a:prstGeom prst="roundRect">
            <a:avLst/>
          </a:prstGeom>
          <a:noFill/>
          <a:ln w="1905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073348" y="3578402"/>
            <a:ext cx="5663952" cy="1089529"/>
          </a:xfrm>
          <a:prstGeom prst="rect">
            <a:avLst/>
          </a:prstGeom>
        </p:spPr>
        <p:txBody>
          <a:bodyPr wrap="square">
            <a:spAutoFit/>
          </a:bodyPr>
          <a:lstStyle/>
          <a:p>
            <a:pPr algn="just">
              <a:lnSpc>
                <a:spcPct val="120000"/>
              </a:lnSpc>
            </a:pPr>
            <a:r>
              <a:rPr lang="zh-CN" altLang="en-US" dirty="0">
                <a:solidFill>
                  <a:schemeClr val="tx2"/>
                </a:solidFill>
                <a:latin typeface="Microsoft YaHei" panose="020B0503020204020204" pitchFamily="34" charset="-122"/>
                <a:ea typeface="Microsoft YaHei" panose="020B0503020204020204" pitchFamily="34" charset="-122"/>
              </a:rPr>
              <a:t>包七：由于上个数据包的发送成功，</a:t>
            </a:r>
            <a:r>
              <a:rPr lang="en-US" altLang="zh-CN" dirty="0">
                <a:solidFill>
                  <a:schemeClr val="tx2"/>
                </a:solidFill>
                <a:latin typeface="Microsoft YaHei" panose="020B0503020204020204" pitchFamily="34" charset="-122"/>
                <a:ea typeface="Microsoft YaHei" panose="020B0503020204020204" pitchFamily="34" charset="-122"/>
              </a:rPr>
              <a:t>TCP</a:t>
            </a:r>
            <a:r>
              <a:rPr lang="zh-CN" altLang="en-US" dirty="0">
                <a:solidFill>
                  <a:schemeClr val="tx2"/>
                </a:solidFill>
                <a:latin typeface="Microsoft YaHei" panose="020B0503020204020204" pitchFamily="34" charset="-122"/>
                <a:ea typeface="Microsoft YaHei" panose="020B0503020204020204" pitchFamily="34" charset="-122"/>
              </a:rPr>
              <a:t>客户端的序列号增长至</a:t>
            </a:r>
            <a:r>
              <a:rPr lang="en-US" altLang="zh-CN" dirty="0">
                <a:solidFill>
                  <a:schemeClr val="tx2"/>
                </a:solidFill>
                <a:latin typeface="Microsoft YaHei" panose="020B0503020204020204" pitchFamily="34" charset="-122"/>
                <a:ea typeface="Microsoft YaHei" panose="020B0503020204020204" pitchFamily="34" charset="-122"/>
              </a:rPr>
              <a:t>726</a:t>
            </a:r>
            <a:r>
              <a:rPr lang="zh-CN" altLang="en-US" dirty="0">
                <a:solidFill>
                  <a:schemeClr val="tx2"/>
                </a:solidFill>
                <a:latin typeface="Microsoft YaHei" panose="020B0503020204020204" pitchFamily="34" charset="-122"/>
                <a:ea typeface="Microsoft YaHei" panose="020B0503020204020204" pitchFamily="34" charset="-122"/>
              </a:rPr>
              <a:t>，从服务端接收了</a:t>
            </a:r>
            <a:r>
              <a:rPr lang="en-US" altLang="zh-CN" dirty="0">
                <a:solidFill>
                  <a:schemeClr val="tx2"/>
                </a:solidFill>
                <a:latin typeface="Microsoft YaHei" panose="020B0503020204020204" pitchFamily="34" charset="-122"/>
                <a:ea typeface="Microsoft YaHei" panose="020B0503020204020204" pitchFamily="34" charset="-122"/>
              </a:rPr>
              <a:t>1448</a:t>
            </a:r>
            <a:r>
              <a:rPr lang="zh-CN" altLang="en-US" dirty="0">
                <a:solidFill>
                  <a:schemeClr val="tx2"/>
                </a:solidFill>
                <a:latin typeface="Microsoft YaHei" panose="020B0503020204020204" pitchFamily="34" charset="-122"/>
                <a:ea typeface="Microsoft YaHei" panose="020B0503020204020204" pitchFamily="34" charset="-122"/>
              </a:rPr>
              <a:t>字节的数据，客户端的确认号由</a:t>
            </a:r>
            <a:r>
              <a:rPr lang="en-US" altLang="zh-CN" dirty="0">
                <a:solidFill>
                  <a:schemeClr val="tx2"/>
                </a:solidFill>
                <a:latin typeface="Microsoft YaHei" panose="020B0503020204020204" pitchFamily="34" charset="-122"/>
                <a:ea typeface="Microsoft YaHei" panose="020B0503020204020204" pitchFamily="34" charset="-122"/>
              </a:rPr>
              <a:t>1</a:t>
            </a:r>
            <a:r>
              <a:rPr lang="zh-CN" altLang="en-US" dirty="0">
                <a:solidFill>
                  <a:schemeClr val="tx2"/>
                </a:solidFill>
                <a:latin typeface="Microsoft YaHei" panose="020B0503020204020204" pitchFamily="34" charset="-122"/>
                <a:ea typeface="Microsoft YaHei" panose="020B0503020204020204" pitchFamily="34" charset="-122"/>
              </a:rPr>
              <a:t>增长至</a:t>
            </a:r>
            <a:r>
              <a:rPr lang="en-US" altLang="zh-CN" dirty="0">
                <a:solidFill>
                  <a:schemeClr val="tx2"/>
                </a:solidFill>
                <a:latin typeface="Microsoft YaHei" panose="020B0503020204020204" pitchFamily="34" charset="-122"/>
                <a:ea typeface="Microsoft YaHei" panose="020B0503020204020204" pitchFamily="34" charset="-122"/>
              </a:rPr>
              <a:t>1449</a:t>
            </a:r>
            <a:r>
              <a:rPr lang="zh-CN" altLang="en-US" dirty="0">
                <a:solidFill>
                  <a:schemeClr val="tx2"/>
                </a:solidFill>
                <a:latin typeface="Microsoft YaHei" panose="020B0503020204020204" pitchFamily="34" charset="-122"/>
                <a:ea typeface="Microsoft YaHei" panose="020B0503020204020204" pitchFamily="34" charset="-122"/>
              </a:rPr>
              <a:t>。</a:t>
            </a:r>
            <a:endParaRPr lang="zh-CN" altLang="en-US" i="0" dirty="0">
              <a:solidFill>
                <a:schemeClr val="tx2"/>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30794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TCP</a:t>
            </a:r>
            <a:r>
              <a:rPr lang="zh-CN" altLang="en-US" dirty="0"/>
              <a:t>释放连接过程</a:t>
            </a:r>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5" name="Straight Connector 6"/>
          <p:cNvSpPr>
            <a:spLocks noChangeShapeType="1"/>
          </p:cNvSpPr>
          <p:nvPr/>
        </p:nvSpPr>
        <p:spPr bwMode="auto">
          <a:xfrm rot="5400000">
            <a:off x="-607293" y="4184381"/>
            <a:ext cx="3600450" cy="1588"/>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 name="Straight Connector 9"/>
          <p:cNvSpPr>
            <a:spLocks noChangeShapeType="1"/>
          </p:cNvSpPr>
          <p:nvPr/>
        </p:nvSpPr>
        <p:spPr bwMode="auto">
          <a:xfrm rot="5400000">
            <a:off x="4002013" y="4185175"/>
            <a:ext cx="3600450" cy="0"/>
          </a:xfrm>
          <a:prstGeom prst="line">
            <a:avLst/>
          </a:prstGeom>
          <a:noFill/>
          <a:ln w="63500" cmpd="thickThin">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7" name="Straight Arrow Connector 11"/>
          <p:cNvCxnSpPr>
            <a:cxnSpLocks noChangeShapeType="1"/>
          </p:cNvCxnSpPr>
          <p:nvPr/>
        </p:nvCxnSpPr>
        <p:spPr bwMode="auto">
          <a:xfrm>
            <a:off x="1193726" y="2888188"/>
            <a:ext cx="4535487" cy="431800"/>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8" name="Straight Arrow Connector 13"/>
          <p:cNvCxnSpPr>
            <a:cxnSpLocks noChangeShapeType="1"/>
          </p:cNvCxnSpPr>
          <p:nvPr/>
        </p:nvCxnSpPr>
        <p:spPr bwMode="auto">
          <a:xfrm rot="10800000" flipV="1">
            <a:off x="1200076" y="3608913"/>
            <a:ext cx="4537075" cy="504825"/>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cxnSp>
        <p:nvCxnSpPr>
          <p:cNvPr id="9" name="Straight Arrow Connector 14"/>
          <p:cNvCxnSpPr>
            <a:cxnSpLocks noChangeShapeType="1"/>
          </p:cNvCxnSpPr>
          <p:nvPr/>
        </p:nvCxnSpPr>
        <p:spPr bwMode="auto">
          <a:xfrm>
            <a:off x="1193726" y="4904313"/>
            <a:ext cx="4535487" cy="504825"/>
          </a:xfrm>
          <a:prstGeom prst="straightConnector1">
            <a:avLst/>
          </a:prstGeom>
          <a:noFill/>
          <a:ln w="9525">
            <a:solidFill>
              <a:schemeClr val="accent2"/>
            </a:solidFill>
            <a:bevel/>
            <a:headEnd/>
            <a:tailEnd type="arrow" w="med" len="med"/>
          </a:ln>
          <a:extLst>
            <a:ext uri="{909E8E84-426E-40DD-AFC4-6F175D3DCCD1}">
              <a14:hiddenFill xmlns:a14="http://schemas.microsoft.com/office/drawing/2010/main">
                <a:noFill/>
              </a14:hiddenFill>
            </a:ext>
          </a:extLst>
        </p:spPr>
      </p:cxnSp>
      <p:cxnSp>
        <p:nvCxnSpPr>
          <p:cNvPr id="10" name="Straight Arrow Connector 16"/>
          <p:cNvCxnSpPr>
            <a:cxnSpLocks noChangeShapeType="1"/>
          </p:cNvCxnSpPr>
          <p:nvPr/>
        </p:nvCxnSpPr>
        <p:spPr bwMode="auto">
          <a:xfrm>
            <a:off x="1200076" y="2599263"/>
            <a:ext cx="4537075" cy="1587"/>
          </a:xfrm>
          <a:prstGeom prst="straightConnector1">
            <a:avLst/>
          </a:prstGeom>
          <a:noFill/>
          <a:ln w="9525">
            <a:solidFill>
              <a:schemeClr val="accent2"/>
            </a:solidFill>
            <a:bevel/>
            <a:headEnd type="arrow" w="med" len="med"/>
            <a:tailEnd type="arrow" w="med" len="med"/>
          </a:ln>
          <a:extLst>
            <a:ext uri="{909E8E84-426E-40DD-AFC4-6F175D3DCCD1}">
              <a14:hiddenFill xmlns:a14="http://schemas.microsoft.com/office/drawing/2010/main">
                <a:noFill/>
              </a14:hiddenFill>
            </a:ext>
          </a:extLst>
        </p:spPr>
      </p:cxnSp>
      <p:sp>
        <p:nvSpPr>
          <p:cNvPr id="11" name="TextBox 17"/>
          <p:cNvSpPr>
            <a:spLocks noChangeArrowheads="1"/>
          </p:cNvSpPr>
          <p:nvPr/>
        </p:nvSpPr>
        <p:spPr bwMode="auto">
          <a:xfrm>
            <a:off x="2172642" y="2248695"/>
            <a:ext cx="2217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rgbClr val="000000"/>
                </a:solidFill>
                <a:sym typeface="黑体" panose="02010609060101010101" pitchFamily="49" charset="-122"/>
              </a:rPr>
              <a:t>已经建立的</a:t>
            </a:r>
            <a:r>
              <a:rPr lang="en-US" altLang="zh-CN" sz="1800" dirty="0">
                <a:solidFill>
                  <a:srgbClr val="000000"/>
                </a:solidFill>
                <a:sym typeface="Lucida Sans Unicode" panose="020B0602030504020204" pitchFamily="34" charset="0"/>
              </a:rPr>
              <a:t>TCP</a:t>
            </a:r>
            <a:r>
              <a:rPr lang="zh-CN" altLang="en-US" sz="1800" dirty="0">
                <a:solidFill>
                  <a:srgbClr val="000000"/>
                </a:solidFill>
                <a:sym typeface="黑体" panose="02010609060101010101" pitchFamily="49" charset="-122"/>
              </a:rPr>
              <a:t>连接</a:t>
            </a:r>
            <a:endParaRPr lang="en-US" altLang="zh-CN" sz="1800" dirty="0">
              <a:solidFill>
                <a:srgbClr val="000000"/>
              </a:solidFill>
              <a:sym typeface="Lucida Sans Unicode" panose="020B0602030504020204" pitchFamily="34" charset="0"/>
            </a:endParaRPr>
          </a:p>
        </p:txBody>
      </p:sp>
      <p:sp>
        <p:nvSpPr>
          <p:cNvPr id="12" name="TextBox 20"/>
          <p:cNvSpPr>
            <a:spLocks noChangeArrowheads="1"/>
          </p:cNvSpPr>
          <p:nvPr/>
        </p:nvSpPr>
        <p:spPr bwMode="auto">
          <a:xfrm>
            <a:off x="2849488" y="2724675"/>
            <a:ext cx="1848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C00000"/>
                </a:solidFill>
                <a:sym typeface="Lucida Sans Unicode" panose="020B0602030504020204" pitchFamily="34" charset="0"/>
              </a:rPr>
              <a:t>6</a:t>
            </a:r>
            <a:r>
              <a:rPr lang="en-US" altLang="zh-CN" sz="1400">
                <a:solidFill>
                  <a:srgbClr val="FF0000"/>
                </a:solidFill>
                <a:sym typeface="Lucida Sans Unicode" panose="020B0602030504020204" pitchFamily="34" charset="0"/>
              </a:rPr>
              <a:t>000</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(FIN=1)</a:t>
            </a:r>
          </a:p>
        </p:txBody>
      </p:sp>
      <p:sp>
        <p:nvSpPr>
          <p:cNvPr id="13" name="TextBox 21"/>
          <p:cNvSpPr>
            <a:spLocks noChangeArrowheads="1"/>
          </p:cNvSpPr>
          <p:nvPr/>
        </p:nvSpPr>
        <p:spPr bwMode="auto">
          <a:xfrm>
            <a:off x="6089576" y="4678888"/>
            <a:ext cx="790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sym typeface="黑体" panose="02010609060101010101" pitchFamily="49" charset="-122"/>
              </a:rPr>
              <a:t>主机</a:t>
            </a:r>
            <a:r>
              <a:rPr lang="en-US" altLang="zh-CN" sz="1800">
                <a:solidFill>
                  <a:schemeClr val="tx2"/>
                </a:solidFill>
                <a:sym typeface="Lucida Sans Unicode" panose="020B0602030504020204" pitchFamily="34" charset="0"/>
              </a:rPr>
              <a:t>B</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13" y="36708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3"/>
          <p:cNvSpPr>
            <a:spLocks noChangeArrowheads="1"/>
          </p:cNvSpPr>
          <p:nvPr/>
        </p:nvSpPr>
        <p:spPr bwMode="auto">
          <a:xfrm>
            <a:off x="185663" y="4688413"/>
            <a:ext cx="808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dirty="0">
                <a:solidFill>
                  <a:schemeClr val="tx2"/>
                </a:solidFill>
                <a:sym typeface="黑体" panose="02010609060101010101" pitchFamily="49" charset="-122"/>
              </a:rPr>
              <a:t>主机</a:t>
            </a:r>
            <a:r>
              <a:rPr lang="en-US" altLang="zh-CN" sz="1800" dirty="0">
                <a:solidFill>
                  <a:schemeClr val="tx2"/>
                </a:solidFill>
                <a:sym typeface="Lucida Sans Unicode" panose="020B0602030504020204" pitchFamily="34" charset="0"/>
              </a:rPr>
              <a:t>A</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38" y="368035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25"/>
          <p:cNvSpPr>
            <a:spLocks noChangeArrowheads="1"/>
          </p:cNvSpPr>
          <p:nvPr/>
        </p:nvSpPr>
        <p:spPr bwMode="auto">
          <a:xfrm>
            <a:off x="2352601" y="3445400"/>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FF0000"/>
                </a:solidFill>
                <a:sym typeface="Lucida Sans Unicode" panose="020B0602030504020204" pitchFamily="34" charset="0"/>
              </a:rPr>
              <a:t>8000</a:t>
            </a:r>
            <a:r>
              <a:rPr lang="en-US" altLang="zh-CN" sz="1400">
                <a:solidFill>
                  <a:srgbClr val="000000"/>
                </a:solidFill>
                <a:sym typeface="Lucida Sans Unicode" panose="020B0602030504020204" pitchFamily="34" charset="0"/>
              </a:rPr>
              <a:t>  ACK=</a:t>
            </a:r>
            <a:r>
              <a:rPr lang="en-US" altLang="zh-CN" sz="1400">
                <a:solidFill>
                  <a:srgbClr val="FF0000"/>
                </a:solidFill>
                <a:sym typeface="Lucida Sans Unicode" panose="020B0602030504020204" pitchFamily="34" charset="0"/>
              </a:rPr>
              <a:t>6001</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(ACK=1)</a:t>
            </a:r>
          </a:p>
        </p:txBody>
      </p:sp>
      <p:sp>
        <p:nvSpPr>
          <p:cNvPr id="18" name="TextBox 31"/>
          <p:cNvSpPr>
            <a:spLocks noChangeArrowheads="1"/>
          </p:cNvSpPr>
          <p:nvPr/>
        </p:nvSpPr>
        <p:spPr bwMode="auto">
          <a:xfrm>
            <a:off x="2424038" y="4761438"/>
            <a:ext cx="28789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SEQ=6001  ACK=8001 </a:t>
            </a:r>
            <a:r>
              <a:rPr lang="en-US" altLang="zh-CN" sz="1400">
                <a:solidFill>
                  <a:srgbClr val="C00000"/>
                </a:solidFill>
                <a:sym typeface="Lucida Sans Unicode" panose="020B0602030504020204" pitchFamily="34" charset="0"/>
              </a:rPr>
              <a:t>(ACK=1)</a:t>
            </a:r>
          </a:p>
        </p:txBody>
      </p:sp>
      <p:cxnSp>
        <p:nvCxnSpPr>
          <p:cNvPr id="19" name="Straight Arrow Connector 18"/>
          <p:cNvCxnSpPr>
            <a:cxnSpLocks noChangeShapeType="1"/>
          </p:cNvCxnSpPr>
          <p:nvPr/>
        </p:nvCxnSpPr>
        <p:spPr bwMode="auto">
          <a:xfrm>
            <a:off x="1200076" y="5839350"/>
            <a:ext cx="4537075" cy="1588"/>
          </a:xfrm>
          <a:prstGeom prst="straightConnector1">
            <a:avLst/>
          </a:prstGeom>
          <a:noFill/>
          <a:ln w="9525">
            <a:solidFill>
              <a:schemeClr val="accent2"/>
            </a:solidFill>
            <a:prstDash val="dash"/>
            <a:bevel/>
            <a:headEnd type="arrow" w="med" len="med"/>
            <a:tailEnd type="arrow" w="med" len="med"/>
          </a:ln>
          <a:extLst>
            <a:ext uri="{909E8E84-426E-40DD-AFC4-6F175D3DCCD1}">
              <a14:hiddenFill xmlns:a14="http://schemas.microsoft.com/office/drawing/2010/main">
                <a:noFill/>
              </a14:hiddenFill>
            </a:ext>
          </a:extLst>
        </p:spPr>
      </p:cxnSp>
      <p:sp>
        <p:nvSpPr>
          <p:cNvPr id="20" name="TextBox 19"/>
          <p:cNvSpPr>
            <a:spLocks noChangeArrowheads="1"/>
          </p:cNvSpPr>
          <p:nvPr/>
        </p:nvSpPr>
        <p:spPr bwMode="auto">
          <a:xfrm>
            <a:off x="2741538" y="54694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sym typeface="黑体" panose="02010609060101010101" pitchFamily="49" charset="-122"/>
              </a:rPr>
              <a:t>连接被释放</a:t>
            </a:r>
            <a:endParaRPr lang="en-US" altLang="zh-CN" sz="1800">
              <a:solidFill>
                <a:schemeClr val="tx2"/>
              </a:solidFill>
              <a:sym typeface="Lucida Sans Unicode" panose="020B0602030504020204" pitchFamily="34" charset="0"/>
            </a:endParaRPr>
          </a:p>
        </p:txBody>
      </p:sp>
      <p:cxnSp>
        <p:nvCxnSpPr>
          <p:cNvPr id="21" name="Straight Arrow Connector 22"/>
          <p:cNvCxnSpPr>
            <a:cxnSpLocks noChangeShapeType="1"/>
          </p:cNvCxnSpPr>
          <p:nvPr/>
        </p:nvCxnSpPr>
        <p:spPr bwMode="auto">
          <a:xfrm rot="10800000" flipV="1">
            <a:off x="1200076" y="4185175"/>
            <a:ext cx="4537075" cy="503238"/>
          </a:xfrm>
          <a:prstGeom prst="straightConnector1">
            <a:avLst/>
          </a:prstGeom>
          <a:noFill/>
          <a:ln w="9525">
            <a:solidFill>
              <a:srgbClr val="1D00C8"/>
            </a:solidFill>
            <a:bevel/>
            <a:headEnd/>
            <a:tailEnd type="arrow" w="med" len="med"/>
          </a:ln>
          <a:extLst>
            <a:ext uri="{909E8E84-426E-40DD-AFC4-6F175D3DCCD1}">
              <a14:hiddenFill xmlns:a14="http://schemas.microsoft.com/office/drawing/2010/main">
                <a:noFill/>
              </a14:hiddenFill>
            </a:ext>
          </a:extLst>
        </p:spPr>
      </p:cxnSp>
      <p:sp>
        <p:nvSpPr>
          <p:cNvPr id="22" name="TextBox 26"/>
          <p:cNvSpPr>
            <a:spLocks noChangeArrowheads="1"/>
          </p:cNvSpPr>
          <p:nvPr/>
        </p:nvSpPr>
        <p:spPr bwMode="auto">
          <a:xfrm>
            <a:off x="2424038" y="4021663"/>
            <a:ext cx="28158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400">
                <a:solidFill>
                  <a:srgbClr val="000000"/>
                </a:solidFill>
                <a:sym typeface="Lucida Sans Unicode" panose="020B0602030504020204" pitchFamily="34" charset="0"/>
              </a:rPr>
              <a:t>SEQ=</a:t>
            </a:r>
            <a:r>
              <a:rPr lang="en-US" altLang="zh-CN" sz="1400">
                <a:solidFill>
                  <a:srgbClr val="FF0000"/>
                </a:solidFill>
                <a:sym typeface="Lucida Sans Unicode" panose="020B0602030504020204" pitchFamily="34" charset="0"/>
              </a:rPr>
              <a:t>8000</a:t>
            </a:r>
            <a:r>
              <a:rPr lang="en-US" altLang="zh-CN" sz="1400">
                <a:solidFill>
                  <a:srgbClr val="000000"/>
                </a:solidFill>
                <a:sym typeface="Lucida Sans Unicode" panose="020B0602030504020204" pitchFamily="34" charset="0"/>
              </a:rPr>
              <a:t>  ACK=</a:t>
            </a:r>
            <a:r>
              <a:rPr lang="en-US" altLang="zh-CN" sz="1400">
                <a:solidFill>
                  <a:srgbClr val="FF0000"/>
                </a:solidFill>
                <a:sym typeface="Lucida Sans Unicode" panose="020B0602030504020204" pitchFamily="34" charset="0"/>
              </a:rPr>
              <a:t>6001</a:t>
            </a:r>
            <a:r>
              <a:rPr lang="en-US" altLang="zh-CN" sz="1400">
                <a:solidFill>
                  <a:srgbClr val="000000"/>
                </a:solidFill>
                <a:sym typeface="Lucida Sans Unicode" panose="020B0602030504020204" pitchFamily="34" charset="0"/>
              </a:rPr>
              <a:t> </a:t>
            </a:r>
            <a:r>
              <a:rPr lang="en-US" altLang="zh-CN" sz="1400">
                <a:solidFill>
                  <a:srgbClr val="C00000"/>
                </a:solidFill>
                <a:sym typeface="Lucida Sans Unicode" panose="020B0602030504020204" pitchFamily="34" charset="0"/>
              </a:rPr>
              <a:t>(FIN=1)</a:t>
            </a:r>
          </a:p>
        </p:txBody>
      </p:sp>
      <p:pic>
        <p:nvPicPr>
          <p:cNvPr id="25" name="图片 24"/>
          <p:cNvPicPr>
            <a:picLocks noChangeAspect="1"/>
          </p:cNvPicPr>
          <p:nvPr/>
        </p:nvPicPr>
        <p:blipFill>
          <a:blip r:embed="rId3"/>
          <a:stretch>
            <a:fillRect/>
          </a:stretch>
        </p:blipFill>
        <p:spPr>
          <a:xfrm>
            <a:off x="6992200" y="2552438"/>
            <a:ext cx="5119426" cy="1761082"/>
          </a:xfrm>
          <a:prstGeom prst="rect">
            <a:avLst/>
          </a:prstGeom>
        </p:spPr>
      </p:pic>
      <p:sp>
        <p:nvSpPr>
          <p:cNvPr id="26" name="文本框 25"/>
          <p:cNvSpPr txBox="1"/>
          <p:nvPr/>
        </p:nvSpPr>
        <p:spPr>
          <a:xfrm>
            <a:off x="7032104" y="4688413"/>
            <a:ext cx="5029390" cy="1200329"/>
          </a:xfrm>
          <a:prstGeom prst="rect">
            <a:avLst/>
          </a:prstGeom>
          <a:noFill/>
        </p:spPr>
        <p:txBody>
          <a:bodyPr wrap="square" rtlCol="0">
            <a:spAutoFit/>
          </a:bodyPr>
          <a:lstStyle/>
          <a:p>
            <a:pP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思考</a:t>
            </a:r>
            <a:r>
              <a:rPr lang="zh-CN" altLang="en-US" sz="2000" dirty="0">
                <a:solidFill>
                  <a:schemeClr val="tx2"/>
                </a:solidFill>
                <a:latin typeface="微软雅黑" panose="020B0503020204020204" pitchFamily="34" charset="-122"/>
                <a:ea typeface="微软雅黑" panose="020B0503020204020204" pitchFamily="34" charset="-122"/>
              </a:rPr>
              <a:t>：这是连接百度后，客户端无请求，服务器断开连接的过程，请说明服务器是如何处理的？</a:t>
            </a:r>
          </a:p>
        </p:txBody>
      </p:sp>
    </p:spTree>
    <p:extLst>
      <p:ext uri="{BB962C8B-B14F-4D97-AF65-F5344CB8AC3E}">
        <p14:creationId xmlns:p14="http://schemas.microsoft.com/office/powerpoint/2010/main" val="667350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par>
                                <p:cTn id="11" presetID="17"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ppt_h/2"/>
                                          </p:val>
                                        </p:tav>
                                        <p:tav tm="100000">
                                          <p:val>
                                            <p:strVal val="#ppt_y"/>
                                          </p:val>
                                        </p:tav>
                                      </p:tavLst>
                                    </p:anim>
                                    <p:anim calcmode="lin" valueType="num">
                                      <p:cBhvr>
                                        <p:cTn id="15" dur="500" fill="hold"/>
                                        <p:tgtEl>
                                          <p:spTgt spid="5"/>
                                        </p:tgtEl>
                                        <p:attrNameLst>
                                          <p:attrName>ppt_w</p:attrName>
                                        </p:attrNameLst>
                                      </p:cBhvr>
                                      <p:tavLst>
                                        <p:tav tm="0">
                                          <p:val>
                                            <p:strVal val="#ppt_w"/>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53"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p:cBhvr>
                                        <p:cTn id="22" dur="500"/>
                                        <p:tgtEl>
                                          <p:spTgt spid="14"/>
                                        </p:tgtEl>
                                      </p:cBhvr>
                                    </p:animEffect>
                                  </p:childTnLst>
                                </p:cTn>
                              </p:par>
                              <p:par>
                                <p:cTn id="23" presetID="53"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p:cBhvr>
                                        <p:cTn id="27" dur="500"/>
                                        <p:tgtEl>
                                          <p:spTgt spid="16"/>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p:cBhvr>
                                        <p:cTn id="31" dur="500"/>
                                        <p:tgtEl>
                                          <p:spTgt spid="15"/>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p:cBhvr>
                                        <p:cTn id="34" dur="500"/>
                                        <p:tgtEl>
                                          <p:spTgt spid="13"/>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p:cBhvr>
                                        <p:cTn id="52" dur="500"/>
                                        <p:tgtEl>
                                          <p:spTgt spid="8"/>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p:cBhvr>
                                        <p:cTn id="60" dur="500"/>
                                        <p:tgtEl>
                                          <p:spTgt spid="22"/>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p:cBhvr>
                                        <p:cTn id="68" dur="500"/>
                                        <p:tgtEl>
                                          <p:spTgt spid="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p:cBhvr>
                                        <p:cTn id="71" dur="500"/>
                                        <p:tgtEl>
                                          <p:spTgt spid="18"/>
                                        </p:tgtEl>
                                      </p:cBhvr>
                                    </p:animEffect>
                                  </p:childTnLst>
                                </p:cTn>
                              </p:par>
                            </p:childTnLst>
                          </p:cTn>
                        </p:par>
                        <p:par>
                          <p:cTn id="72" fill="hold">
                            <p:stCondLst>
                              <p:cond delay="500"/>
                            </p:stCondLst>
                            <p:childTnLst>
                              <p:par>
                                <p:cTn id="73" presetID="17" presetClass="entr" presetSubtype="1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p:cTn id="75" dur="500" fill="hold"/>
                                        <p:tgtEl>
                                          <p:spTgt spid="19"/>
                                        </p:tgtEl>
                                        <p:attrNameLst>
                                          <p:attrName>ppt_w</p:attrName>
                                        </p:attrNameLst>
                                      </p:cBhvr>
                                      <p:tavLst>
                                        <p:tav tm="0">
                                          <p:val>
                                            <p:fltVal val="0"/>
                                          </p:val>
                                        </p:tav>
                                        <p:tav tm="100000">
                                          <p:val>
                                            <p:strVal val="#ppt_w"/>
                                          </p:val>
                                        </p:tav>
                                      </p:tavLst>
                                    </p:anim>
                                    <p:anim calcmode="lin" valueType="num">
                                      <p:cBhvr>
                                        <p:cTn id="76" dur="500" fill="hold"/>
                                        <p:tgtEl>
                                          <p:spTgt spid="19"/>
                                        </p:tgtEl>
                                        <p:attrNameLst>
                                          <p:attrName>ppt_h</p:attrName>
                                        </p:attrNameLst>
                                      </p:cBhvr>
                                      <p:tavLst>
                                        <p:tav tm="0">
                                          <p:val>
                                            <p:strVal val="#ppt_h"/>
                                          </p:val>
                                        </p:tav>
                                        <p:tav tm="100000">
                                          <p:val>
                                            <p:strVal val="#ppt_h"/>
                                          </p:val>
                                        </p:tav>
                                      </p:tavLst>
                                    </p:anim>
                                  </p:childTnLst>
                                </p:cTn>
                              </p:par>
                              <p:par>
                                <p:cTn id="77" presetID="17" presetClass="entr" presetSubtype="1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down)">
                                      <p:cBhvr>
                                        <p:cTn id="85" dur="500"/>
                                        <p:tgtEl>
                                          <p:spTgt spid="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ldLvl="0" autoUpdateAnimBg="0"/>
      <p:bldP spid="12" grpId="0" bldLvl="0" autoUpdateAnimBg="0"/>
      <p:bldP spid="13" grpId="0" bldLvl="0" autoUpdateAnimBg="0"/>
      <p:bldP spid="15" grpId="0" bldLvl="0" autoUpdateAnimBg="0"/>
      <p:bldP spid="17" grpId="0" bldLvl="0" autoUpdateAnimBg="0"/>
      <p:bldP spid="18" grpId="0" bldLvl="0" autoUpdateAnimBg="0"/>
      <p:bldP spid="19" grpId="0" animBg="1"/>
      <p:bldP spid="20" grpId="0" bldLvl="0" autoUpdateAnimBg="0"/>
      <p:bldP spid="21" grpId="0" animBg="1"/>
      <p:bldP spid="22" grpId="0" bldLvl="0" autoUpdateAnimBg="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normAutofit fontScale="92500" lnSpcReduction="20000"/>
          </a:bodyPr>
          <a:lstStyle/>
          <a:p>
            <a:pPr lvl="1"/>
            <a:r>
              <a:rPr lang="en-US" altLang="zh-CN" dirty="0"/>
              <a:t> TCP</a:t>
            </a:r>
            <a:r>
              <a:rPr lang="zh-CN" altLang="en-US" dirty="0"/>
              <a:t>协议的特点</a:t>
            </a:r>
            <a:endParaRPr lang="en-US" altLang="zh-CN" dirty="0"/>
          </a:p>
          <a:p>
            <a:pPr lvl="2"/>
            <a:r>
              <a:rPr lang="zh-CN" altLang="en-US" dirty="0">
                <a:sym typeface="黑体" panose="02010609060101010101" pitchFamily="49" charset="-122"/>
              </a:rPr>
              <a:t>全双工连接</a:t>
            </a:r>
            <a:r>
              <a:rPr lang="en-US" altLang="zh-CN" dirty="0">
                <a:sym typeface="Lucida Sans Unicode" panose="020B0602030504020204" pitchFamily="34" charset="0"/>
              </a:rPr>
              <a:t>(full-duplex connection)</a:t>
            </a:r>
            <a:endParaRPr lang="zh-CN" altLang="en-US" dirty="0"/>
          </a:p>
          <a:p>
            <a:pPr lvl="3"/>
            <a:r>
              <a:rPr lang="zh-CN" altLang="en-US" dirty="0">
                <a:sym typeface="黑体" panose="02010609060101010101" pitchFamily="49" charset="-122"/>
              </a:rPr>
              <a:t>该连接的两端有两条彼此独立、方向相反的传输通道</a:t>
            </a:r>
            <a:endParaRPr lang="zh-CN" altLang="en-US" dirty="0"/>
          </a:p>
          <a:p>
            <a:pPr lvl="2"/>
            <a:r>
              <a:rPr lang="zh-CN" altLang="en-US" dirty="0">
                <a:sym typeface="黑体" panose="02010609060101010101" pitchFamily="49" charset="-122"/>
              </a:rPr>
              <a:t>面向连接</a:t>
            </a:r>
            <a:r>
              <a:rPr lang="en-US" altLang="zh-CN" dirty="0">
                <a:sym typeface="Lucida Sans Unicode" panose="020B0602030504020204" pitchFamily="34" charset="0"/>
              </a:rPr>
              <a:t>(connection-oriented)</a:t>
            </a:r>
            <a:endParaRPr lang="zh-CN" altLang="en-US" dirty="0"/>
          </a:p>
          <a:p>
            <a:pPr lvl="3"/>
            <a:r>
              <a:rPr lang="zh-CN" altLang="en-US" dirty="0">
                <a:sym typeface="黑体" panose="02010609060101010101" pitchFamily="49" charset="-122"/>
              </a:rPr>
              <a:t>通信双方在开始传输数据前，必须通过“</a:t>
            </a:r>
            <a:r>
              <a:rPr lang="zh-CN" altLang="en-US" dirty="0">
                <a:highlight>
                  <a:srgbClr val="FFFF00"/>
                </a:highlight>
                <a:sym typeface="黑体" panose="02010609060101010101" pitchFamily="49" charset="-122"/>
              </a:rPr>
              <a:t>三次握手</a:t>
            </a:r>
            <a:r>
              <a:rPr lang="zh-CN" altLang="en-US" dirty="0">
                <a:sym typeface="黑体" panose="02010609060101010101" pitchFamily="49" charset="-122"/>
              </a:rPr>
              <a:t>”的方式在二者之间建立一条逻辑上的链路（虚电路），用于传输数据</a:t>
            </a:r>
            <a:endParaRPr lang="zh-CN" altLang="en-US" dirty="0"/>
          </a:p>
          <a:p>
            <a:pPr lvl="2"/>
            <a:r>
              <a:rPr lang="zh-CN" altLang="en-US" dirty="0">
                <a:sym typeface="黑体" panose="02010609060101010101" pitchFamily="49" charset="-122"/>
              </a:rPr>
              <a:t>可靠性</a:t>
            </a:r>
            <a:r>
              <a:rPr lang="en-US" altLang="zh-CN" dirty="0">
                <a:sym typeface="Lucida Sans Unicode" panose="020B0602030504020204" pitchFamily="34" charset="0"/>
              </a:rPr>
              <a:t>(reliable)</a:t>
            </a:r>
            <a:endParaRPr lang="zh-CN" altLang="en-US" dirty="0"/>
          </a:p>
          <a:p>
            <a:pPr lvl="3"/>
            <a:r>
              <a:rPr lang="zh-CN" altLang="en-US" dirty="0">
                <a:sym typeface="黑体" panose="02010609060101010101" pitchFamily="49" charset="-122"/>
              </a:rPr>
              <a:t>自动分片；保证传送给应用层的数据顺序是正确的 ；自动过滤重复的封包 ；确认</a:t>
            </a:r>
            <a:r>
              <a:rPr lang="en-US" altLang="zh-CN" dirty="0">
                <a:sym typeface="Lucida Sans Unicode" panose="020B0602030504020204" pitchFamily="34" charset="0"/>
              </a:rPr>
              <a:t>-</a:t>
            </a:r>
            <a:r>
              <a:rPr lang="zh-CN" altLang="en-US" dirty="0">
                <a:sym typeface="黑体" panose="02010609060101010101" pitchFamily="49" charset="-122"/>
              </a:rPr>
              <a:t>重传确保数据包可靠到达 </a:t>
            </a:r>
            <a:endParaRPr lang="zh-CN" altLang="en-US" dirty="0"/>
          </a:p>
          <a:p>
            <a:pPr lvl="2"/>
            <a:r>
              <a:rPr lang="zh-CN" altLang="en-US" dirty="0">
                <a:sym typeface="黑体" panose="02010609060101010101" pitchFamily="49" charset="-122"/>
              </a:rPr>
              <a:t>面向字节流</a:t>
            </a:r>
            <a:r>
              <a:rPr lang="en-US" altLang="zh-CN" dirty="0">
                <a:sym typeface="Lucida Sans Unicode" panose="020B0602030504020204" pitchFamily="34" charset="0"/>
              </a:rPr>
              <a:t>(byte-stream)</a:t>
            </a:r>
            <a:endParaRPr lang="zh-CN" altLang="en-US" dirty="0"/>
          </a:p>
          <a:p>
            <a:pPr lvl="3"/>
            <a:r>
              <a:rPr lang="zh-CN" altLang="en-US" dirty="0">
                <a:sym typeface="黑体" panose="02010609060101010101" pitchFamily="49" charset="-122"/>
              </a:rPr>
              <a:t>将应用程序和网络传输相分割，为流传输服务提供了一个一致的接口</a:t>
            </a:r>
            <a:endParaRPr lang="zh-CN" altLang="en-US" dirty="0"/>
          </a:p>
          <a:p>
            <a:pPr lvl="2"/>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680440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left)">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t> 拒绝服务（</a:t>
            </a:r>
            <a:r>
              <a:rPr lang="en-US" altLang="zh-CN" dirty="0"/>
              <a:t>Denial of Service</a:t>
            </a:r>
            <a:r>
              <a:rPr lang="zh-CN" altLang="en-US" dirty="0"/>
              <a:t>）</a:t>
            </a:r>
            <a:endParaRPr lang="en-US" altLang="zh-CN" dirty="0"/>
          </a:p>
          <a:p>
            <a:pPr lvl="2"/>
            <a:r>
              <a:rPr lang="en-US" altLang="zh-CN" dirty="0"/>
              <a:t> </a:t>
            </a:r>
            <a:r>
              <a:rPr lang="en-US" altLang="zh-CN" dirty="0" err="1"/>
              <a:t>DoS</a:t>
            </a:r>
            <a:r>
              <a:rPr lang="zh-CN" altLang="en-US" dirty="0"/>
              <a:t>攻击是指利用网络协议漏洞或其他系统以及应用软件的漏洞耗尽被攻击目标资源，使得被攻击的计算机或网络无法正常提供服务，直至系统停止响应甚至崩溃的攻击方式。即攻击者通过某种手段，导致目标机器或网络停止向合法用户提供正常的服务或资源访问</a:t>
            </a:r>
            <a:endParaRPr lang="en-US" altLang="zh-CN" dirty="0"/>
          </a:p>
          <a:p>
            <a:pPr lvl="2"/>
            <a:r>
              <a:rPr lang="en-US" altLang="zh-CN" dirty="0"/>
              <a:t> </a:t>
            </a:r>
            <a:r>
              <a:rPr lang="zh-CN" altLang="en-US" dirty="0"/>
              <a:t>利用</a:t>
            </a:r>
            <a:r>
              <a:rPr lang="en-US" altLang="zh-CN" dirty="0"/>
              <a:t>TCP</a:t>
            </a:r>
            <a:r>
              <a:rPr lang="zh-CN" altLang="en-US" dirty="0"/>
              <a:t>面向连接的特点 </a:t>
            </a:r>
            <a:endParaRPr lang="en-US" altLang="zh-CN" dirty="0"/>
          </a:p>
          <a:p>
            <a:pPr lvl="3"/>
            <a:r>
              <a:rPr lang="en-US" altLang="zh-CN" dirty="0"/>
              <a:t> </a:t>
            </a:r>
            <a:r>
              <a:rPr lang="zh-CN" altLang="en-US" dirty="0"/>
              <a:t>三次握手过程需要存储连接状态，因此会产生系统开销</a:t>
            </a:r>
          </a:p>
          <a:p>
            <a:pPr lvl="2"/>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29196676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TCP/IP</a:t>
            </a:r>
            <a:r>
              <a:rPr lang="zh-CN" altLang="en-US" dirty="0"/>
              <a:t>协议栈</a:t>
            </a:r>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grpSp>
        <p:nvGrpSpPr>
          <p:cNvPr id="6" name="组合 16"/>
          <p:cNvGrpSpPr>
            <a:grpSpLocks/>
          </p:cNvGrpSpPr>
          <p:nvPr/>
        </p:nvGrpSpPr>
        <p:grpSpPr bwMode="auto">
          <a:xfrm>
            <a:off x="1311762" y="2276873"/>
            <a:ext cx="9721080" cy="2468496"/>
            <a:chOff x="1187450" y="1774826"/>
            <a:chExt cx="6264275" cy="2811226"/>
          </a:xfrm>
        </p:grpSpPr>
        <p:sp>
          <p:nvSpPr>
            <p:cNvPr id="7" name="Freeform 5"/>
            <p:cNvSpPr>
              <a:spLocks noChangeArrowheads="1"/>
            </p:cNvSpPr>
            <p:nvPr/>
          </p:nvSpPr>
          <p:spPr bwMode="auto">
            <a:xfrm>
              <a:off x="3443288" y="1774826"/>
              <a:ext cx="4008437" cy="622300"/>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F7D2CB"/>
            </a:solidFill>
            <a:ln w="6350"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直接为网络应用提供服务，使得应用程序能通过网络收发数据</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6"/>
            <p:cNvSpPr>
              <a:spLocks noChangeArrowheads="1"/>
            </p:cNvSpPr>
            <p:nvPr/>
          </p:nvSpPr>
          <p:spPr bwMode="auto">
            <a:xfrm>
              <a:off x="1187450" y="1774826"/>
              <a:ext cx="2255838" cy="620712"/>
            </a:xfrm>
            <a:custGeom>
              <a:avLst/>
              <a:gdLst>
                <a:gd name="T0" fmla="*/ 0 w 2255290"/>
                <a:gd name="T1" fmla="*/ 111517 h 691776"/>
                <a:gd name="T2" fmla="*/ 33922 w 2255290"/>
                <a:gd name="T3" fmla="*/ 32663 h 691776"/>
                <a:gd name="T4" fmla="*/ 115830 w 2255290"/>
                <a:gd name="T5" fmla="*/ 0 h 691776"/>
                <a:gd name="T6" fmla="*/ 2149888 w 2255290"/>
                <a:gd name="T7" fmla="*/ 0 h 691776"/>
                <a:gd name="T8" fmla="*/ 2231795 w 2255290"/>
                <a:gd name="T9" fmla="*/ 32663 h 691776"/>
                <a:gd name="T10" fmla="*/ 2265718 w 2255290"/>
                <a:gd name="T11" fmla="*/ 111517 h 691776"/>
                <a:gd name="T12" fmla="*/ 2265718 w 2255290"/>
                <a:gd name="T13" fmla="*/ 557573 h 691776"/>
                <a:gd name="T14" fmla="*/ 2231795 w 2255290"/>
                <a:gd name="T15" fmla="*/ 636422 h 691776"/>
                <a:gd name="T16" fmla="*/ 2149888 w 2255290"/>
                <a:gd name="T17" fmla="*/ 669089 h 691776"/>
                <a:gd name="T18" fmla="*/ 115830 w 2255290"/>
                <a:gd name="T19" fmla="*/ 669089 h 691776"/>
                <a:gd name="T20" fmla="*/ 33922 w 2255290"/>
                <a:gd name="T21" fmla="*/ 636422 h 691776"/>
                <a:gd name="T22" fmla="*/ 0 w 2255290"/>
                <a:gd name="T23" fmla="*/ 557573 h 691776"/>
                <a:gd name="T24" fmla="*/ 0 w 2255290"/>
                <a:gd name="T25" fmla="*/ 111517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F7D2CB"/>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应用层</a:t>
              </a:r>
              <a:endParaRPr lang="en-US" altLang="zh-CN" sz="2000">
                <a:solidFill>
                  <a:schemeClr val="tx2"/>
                </a:solidFill>
                <a:sym typeface="Lucida Sans Unicode" panose="020B0602030504020204" pitchFamily="34" charset="0"/>
              </a:endParaRPr>
            </a:p>
          </p:txBody>
        </p:sp>
        <p:sp>
          <p:nvSpPr>
            <p:cNvPr id="9" name="Freeform 7"/>
            <p:cNvSpPr>
              <a:spLocks noChangeArrowheads="1"/>
            </p:cNvSpPr>
            <p:nvPr/>
          </p:nvSpPr>
          <p:spPr bwMode="auto">
            <a:xfrm>
              <a:off x="3443288" y="2463800"/>
              <a:ext cx="4008437" cy="658811"/>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EEF1C9"/>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为应用层实体提供端到端的通信功能，提供有连接的服务和无连接的服务</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8"/>
            <p:cNvSpPr>
              <a:spLocks noChangeArrowheads="1"/>
            </p:cNvSpPr>
            <p:nvPr/>
          </p:nvSpPr>
          <p:spPr bwMode="auto">
            <a:xfrm>
              <a:off x="1187450" y="2500314"/>
              <a:ext cx="2255838" cy="622300"/>
            </a:xfrm>
            <a:custGeom>
              <a:avLst/>
              <a:gdLst>
                <a:gd name="T0" fmla="*/ 0 w 2255290"/>
                <a:gd name="T1" fmla="*/ 116489 h 691776"/>
                <a:gd name="T2" fmla="*/ 33922 w 2255290"/>
                <a:gd name="T3" fmla="*/ 34112 h 691776"/>
                <a:gd name="T4" fmla="*/ 115830 w 2255290"/>
                <a:gd name="T5" fmla="*/ 0 h 691776"/>
                <a:gd name="T6" fmla="*/ 2149888 w 2255290"/>
                <a:gd name="T7" fmla="*/ 0 h 691776"/>
                <a:gd name="T8" fmla="*/ 2231795 w 2255290"/>
                <a:gd name="T9" fmla="*/ 34112 h 691776"/>
                <a:gd name="T10" fmla="*/ 2265718 w 2255290"/>
                <a:gd name="T11" fmla="*/ 116489 h 691776"/>
                <a:gd name="T12" fmla="*/ 2265718 w 2255290"/>
                <a:gd name="T13" fmla="*/ 582430 h 691776"/>
                <a:gd name="T14" fmla="*/ 2231795 w 2255290"/>
                <a:gd name="T15" fmla="*/ 664798 h 691776"/>
                <a:gd name="T16" fmla="*/ 2149888 w 2255290"/>
                <a:gd name="T17" fmla="*/ 698916 h 691776"/>
                <a:gd name="T18" fmla="*/ 115830 w 2255290"/>
                <a:gd name="T19" fmla="*/ 698916 h 691776"/>
                <a:gd name="T20" fmla="*/ 33922 w 2255290"/>
                <a:gd name="T21" fmla="*/ 664798 h 691776"/>
                <a:gd name="T22" fmla="*/ 0 w 2255290"/>
                <a:gd name="T23" fmla="*/ 582430 h 691776"/>
                <a:gd name="T24" fmla="*/ 0 w 2255290"/>
                <a:gd name="T25" fmla="*/ 116489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EEF1C9"/>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dirty="0">
                  <a:solidFill>
                    <a:schemeClr val="tx2"/>
                  </a:solidFill>
                  <a:sym typeface="黑体" panose="02010609060101010101" pitchFamily="49" charset="-122"/>
                </a:rPr>
                <a:t>传输层</a:t>
              </a:r>
              <a:endParaRPr lang="en-US" altLang="zh-CN" sz="2000" dirty="0">
                <a:solidFill>
                  <a:schemeClr val="tx2"/>
                </a:solidFill>
                <a:sym typeface="Lucida Sans Unicode" panose="020B0602030504020204" pitchFamily="34" charset="0"/>
              </a:endParaRPr>
            </a:p>
          </p:txBody>
        </p:sp>
        <p:sp>
          <p:nvSpPr>
            <p:cNvPr id="11" name="Freeform 9"/>
            <p:cNvSpPr>
              <a:spLocks noChangeArrowheads="1"/>
            </p:cNvSpPr>
            <p:nvPr/>
          </p:nvSpPr>
          <p:spPr bwMode="auto">
            <a:xfrm>
              <a:off x="3443288" y="3225800"/>
              <a:ext cx="4008437" cy="623889"/>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CCECCA"/>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dirty="0">
                  <a:solidFill>
                    <a:schemeClr val="tx2"/>
                  </a:solidFill>
                  <a:latin typeface="微软雅黑" panose="020B0503020204020204" pitchFamily="34" charset="-122"/>
                  <a:ea typeface="微软雅黑" panose="020B0503020204020204" pitchFamily="34" charset="-122"/>
                </a:rPr>
                <a:t>提供可靠、无连接的数据报传递服务</a:t>
              </a:r>
              <a:r>
                <a:rPr lang="zh-CN" altLang="en-US" sz="1800" b="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。网际层负责对数据包进行路由选择</a:t>
              </a:r>
              <a:endParaRPr lang="en-US" altLang="zh-CN" sz="1800" b="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2" name="Freeform 10"/>
            <p:cNvSpPr>
              <a:spLocks noChangeArrowheads="1"/>
            </p:cNvSpPr>
            <p:nvPr/>
          </p:nvSpPr>
          <p:spPr bwMode="auto">
            <a:xfrm>
              <a:off x="1187450" y="3227388"/>
              <a:ext cx="2255838" cy="620711"/>
            </a:xfrm>
            <a:custGeom>
              <a:avLst/>
              <a:gdLst>
                <a:gd name="T0" fmla="*/ 0 w 2255290"/>
                <a:gd name="T1" fmla="*/ 111514 h 691776"/>
                <a:gd name="T2" fmla="*/ 33922 w 2255290"/>
                <a:gd name="T3" fmla="*/ 32661 h 691776"/>
                <a:gd name="T4" fmla="*/ 115830 w 2255290"/>
                <a:gd name="T5" fmla="*/ 0 h 691776"/>
                <a:gd name="T6" fmla="*/ 2149888 w 2255290"/>
                <a:gd name="T7" fmla="*/ 0 h 691776"/>
                <a:gd name="T8" fmla="*/ 2231795 w 2255290"/>
                <a:gd name="T9" fmla="*/ 32661 h 691776"/>
                <a:gd name="T10" fmla="*/ 2265718 w 2255290"/>
                <a:gd name="T11" fmla="*/ 111514 h 691776"/>
                <a:gd name="T12" fmla="*/ 2265718 w 2255290"/>
                <a:gd name="T13" fmla="*/ 557556 h 691776"/>
                <a:gd name="T14" fmla="*/ 2231795 w 2255290"/>
                <a:gd name="T15" fmla="*/ 636403 h 691776"/>
                <a:gd name="T16" fmla="*/ 2149888 w 2255290"/>
                <a:gd name="T17" fmla="*/ 669071 h 691776"/>
                <a:gd name="T18" fmla="*/ 115830 w 2255290"/>
                <a:gd name="T19" fmla="*/ 669071 h 691776"/>
                <a:gd name="T20" fmla="*/ 33922 w 2255290"/>
                <a:gd name="T21" fmla="*/ 636403 h 691776"/>
                <a:gd name="T22" fmla="*/ 0 w 2255290"/>
                <a:gd name="T23" fmla="*/ 557556 h 691776"/>
                <a:gd name="T24" fmla="*/ 0 w 2255290"/>
                <a:gd name="T25" fmla="*/ 111514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CCECCA"/>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网际互联层</a:t>
              </a:r>
              <a:endParaRPr lang="en-US" altLang="zh-CN" sz="2000">
                <a:solidFill>
                  <a:schemeClr val="tx2"/>
                </a:solidFill>
                <a:sym typeface="Lucida Sans Unicode" panose="020B0602030504020204" pitchFamily="34" charset="0"/>
              </a:endParaRPr>
            </a:p>
          </p:txBody>
        </p:sp>
        <p:sp>
          <p:nvSpPr>
            <p:cNvPr id="13" name="Freeform 11"/>
            <p:cNvSpPr>
              <a:spLocks noChangeArrowheads="1"/>
            </p:cNvSpPr>
            <p:nvPr/>
          </p:nvSpPr>
          <p:spPr bwMode="auto">
            <a:xfrm>
              <a:off x="3443288" y="3951286"/>
              <a:ext cx="4008437" cy="634765"/>
            </a:xfrm>
            <a:custGeom>
              <a:avLst/>
              <a:gdLst>
                <a:gd name="T0" fmla="*/ 2147483646 w 553420"/>
                <a:gd name="T1" fmla="*/ 0 h 4009405"/>
                <a:gd name="T2" fmla="*/ 2147483646 w 553420"/>
                <a:gd name="T3" fmla="*/ 0 h 4009405"/>
                <a:gd name="T4" fmla="*/ 2147483646 w 553420"/>
                <a:gd name="T5" fmla="*/ 0 h 4009405"/>
                <a:gd name="T6" fmla="*/ 2147483646 w 553420"/>
                <a:gd name="T7" fmla="*/ 0 h 4009405"/>
                <a:gd name="T8" fmla="*/ 2147483646 w 553420"/>
                <a:gd name="T9" fmla="*/ 0 h 4009405"/>
                <a:gd name="T10" fmla="*/ 2147483646 w 553420"/>
                <a:gd name="T11" fmla="*/ 0 h 4009405"/>
                <a:gd name="T12" fmla="*/ 2147483646 w 553420"/>
                <a:gd name="T13" fmla="*/ 0 h 4009405"/>
                <a:gd name="T14" fmla="*/ 0 w 553420"/>
                <a:gd name="T15" fmla="*/ 0 h 4009405"/>
                <a:gd name="T16" fmla="*/ 0 w 553420"/>
                <a:gd name="T17" fmla="*/ 0 h 4009405"/>
                <a:gd name="T18" fmla="*/ 0 w 553420"/>
                <a:gd name="T19" fmla="*/ 0 h 4009405"/>
                <a:gd name="T20" fmla="*/ 0 w 553420"/>
                <a:gd name="T21" fmla="*/ 0 h 4009405"/>
                <a:gd name="T22" fmla="*/ 2147483646 w 553420"/>
                <a:gd name="T23" fmla="*/ 0 h 4009405"/>
                <a:gd name="T24" fmla="*/ 2147483646 w 553420"/>
                <a:gd name="T25" fmla="*/ 0 h 4009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3420"/>
                <a:gd name="T40" fmla="*/ 0 h 4009405"/>
                <a:gd name="T41" fmla="*/ 553420 w 553420"/>
                <a:gd name="T42" fmla="*/ 4009405 h 4009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3420" h="4009405">
                  <a:moveTo>
                    <a:pt x="553420" y="668253"/>
                  </a:moveTo>
                  <a:lnTo>
                    <a:pt x="553420" y="3341152"/>
                  </a:lnTo>
                  <a:cubicBezTo>
                    <a:pt x="553420" y="3518380"/>
                    <a:pt x="552079" y="3688357"/>
                    <a:pt x="549691" y="3813677"/>
                  </a:cubicBezTo>
                  <a:cubicBezTo>
                    <a:pt x="547303" y="3938997"/>
                    <a:pt x="544065" y="4009401"/>
                    <a:pt x="540688" y="4009401"/>
                  </a:cubicBezTo>
                  <a:lnTo>
                    <a:pt x="0" y="4009401"/>
                  </a:lnTo>
                  <a:lnTo>
                    <a:pt x="0" y="4"/>
                  </a:lnTo>
                  <a:lnTo>
                    <a:pt x="540688" y="4"/>
                  </a:lnTo>
                  <a:cubicBezTo>
                    <a:pt x="544065" y="4"/>
                    <a:pt x="547303" y="70408"/>
                    <a:pt x="549691" y="195728"/>
                  </a:cubicBezTo>
                  <a:cubicBezTo>
                    <a:pt x="552079" y="321048"/>
                    <a:pt x="553420" y="491025"/>
                    <a:pt x="553420" y="668253"/>
                  </a:cubicBezTo>
                  <a:close/>
                </a:path>
              </a:pathLst>
            </a:custGeom>
            <a:solidFill>
              <a:srgbClr val="CBE5E0"/>
            </a:solidFill>
            <a:ln w="3175" cmpd="thickThin">
              <a:solidFill>
                <a:srgbClr val="C00000"/>
              </a:solidFill>
              <a:bevel/>
              <a:headEnd/>
              <a:tailEnd/>
            </a:ln>
          </p:spPr>
          <p:txBody>
            <a:bodyPr lIns="247651" tIns="150841" rIns="274666" bIns="150842" anchor="ctr"/>
            <a:lstStyle>
              <a:lvl1pPr marL="342900" indent="-342900">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171450" indent="-1714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1" eaLnBrk="1" hangingPunct="1">
                <a:spcBef>
                  <a:spcPct val="0"/>
                </a:spcBef>
                <a:spcAft>
                  <a:spcPct val="15000"/>
                </a:spcAft>
              </a:pPr>
              <a:r>
                <a:rPr lang="zh-CN" altLang="en-US" sz="1800" b="0">
                  <a:solidFill>
                    <a:schemeClr val="tx2"/>
                  </a:solidFill>
                  <a:latin typeface="微软雅黑" panose="020B0503020204020204" pitchFamily="34" charset="-122"/>
                  <a:ea typeface="微软雅黑" panose="020B0503020204020204" pitchFamily="34" charset="-122"/>
                  <a:sym typeface="黑体" panose="02010609060101010101" pitchFamily="49" charset="-122"/>
                </a:rPr>
                <a:t>负责在实际网络中传输、发送、接收端到端数据包</a:t>
              </a:r>
            </a:p>
          </p:txBody>
        </p:sp>
        <p:sp>
          <p:nvSpPr>
            <p:cNvPr id="14" name="Freeform 12"/>
            <p:cNvSpPr>
              <a:spLocks noChangeArrowheads="1"/>
            </p:cNvSpPr>
            <p:nvPr/>
          </p:nvSpPr>
          <p:spPr bwMode="auto">
            <a:xfrm>
              <a:off x="1187450" y="3952875"/>
              <a:ext cx="2255838" cy="633177"/>
            </a:xfrm>
            <a:custGeom>
              <a:avLst/>
              <a:gdLst>
                <a:gd name="T0" fmla="*/ 0 w 2255290"/>
                <a:gd name="T1" fmla="*/ 116489 h 691776"/>
                <a:gd name="T2" fmla="*/ 33922 w 2255290"/>
                <a:gd name="T3" fmla="*/ 34112 h 691776"/>
                <a:gd name="T4" fmla="*/ 115830 w 2255290"/>
                <a:gd name="T5" fmla="*/ 0 h 691776"/>
                <a:gd name="T6" fmla="*/ 2149888 w 2255290"/>
                <a:gd name="T7" fmla="*/ 0 h 691776"/>
                <a:gd name="T8" fmla="*/ 2231795 w 2255290"/>
                <a:gd name="T9" fmla="*/ 34112 h 691776"/>
                <a:gd name="T10" fmla="*/ 2265718 w 2255290"/>
                <a:gd name="T11" fmla="*/ 116489 h 691776"/>
                <a:gd name="T12" fmla="*/ 2265718 w 2255290"/>
                <a:gd name="T13" fmla="*/ 582430 h 691776"/>
                <a:gd name="T14" fmla="*/ 2231795 w 2255290"/>
                <a:gd name="T15" fmla="*/ 664798 h 691776"/>
                <a:gd name="T16" fmla="*/ 2149888 w 2255290"/>
                <a:gd name="T17" fmla="*/ 698916 h 691776"/>
                <a:gd name="T18" fmla="*/ 115830 w 2255290"/>
                <a:gd name="T19" fmla="*/ 698916 h 691776"/>
                <a:gd name="T20" fmla="*/ 33922 w 2255290"/>
                <a:gd name="T21" fmla="*/ 664798 h 691776"/>
                <a:gd name="T22" fmla="*/ 0 w 2255290"/>
                <a:gd name="T23" fmla="*/ 582430 h 691776"/>
                <a:gd name="T24" fmla="*/ 0 w 2255290"/>
                <a:gd name="T25" fmla="*/ 116489 h 6917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55290"/>
                <a:gd name="T40" fmla="*/ 0 h 691776"/>
                <a:gd name="T41" fmla="*/ 2255290 w 2255290"/>
                <a:gd name="T42" fmla="*/ 691776 h 6917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55290" h="691776">
                  <a:moveTo>
                    <a:pt x="0" y="115298"/>
                  </a:moveTo>
                  <a:cubicBezTo>
                    <a:pt x="0" y="84719"/>
                    <a:pt x="12148" y="55393"/>
                    <a:pt x="33770" y="33770"/>
                  </a:cubicBezTo>
                  <a:cubicBezTo>
                    <a:pt x="55393" y="12147"/>
                    <a:pt x="84719" y="0"/>
                    <a:pt x="115298" y="0"/>
                  </a:cubicBezTo>
                  <a:lnTo>
                    <a:pt x="2139992" y="0"/>
                  </a:lnTo>
                  <a:cubicBezTo>
                    <a:pt x="2170571" y="0"/>
                    <a:pt x="2199897" y="12148"/>
                    <a:pt x="2221520" y="33770"/>
                  </a:cubicBezTo>
                  <a:cubicBezTo>
                    <a:pt x="2243143" y="55393"/>
                    <a:pt x="2255290" y="84719"/>
                    <a:pt x="2255290" y="115298"/>
                  </a:cubicBezTo>
                  <a:lnTo>
                    <a:pt x="2255290" y="576478"/>
                  </a:lnTo>
                  <a:cubicBezTo>
                    <a:pt x="2255290" y="607057"/>
                    <a:pt x="2243143" y="636383"/>
                    <a:pt x="2221520" y="658006"/>
                  </a:cubicBezTo>
                  <a:cubicBezTo>
                    <a:pt x="2199897" y="679629"/>
                    <a:pt x="2170571" y="691776"/>
                    <a:pt x="2139992" y="691776"/>
                  </a:cubicBezTo>
                  <a:lnTo>
                    <a:pt x="115298" y="691776"/>
                  </a:lnTo>
                  <a:cubicBezTo>
                    <a:pt x="84719" y="691776"/>
                    <a:pt x="55393" y="679629"/>
                    <a:pt x="33770" y="658006"/>
                  </a:cubicBezTo>
                  <a:cubicBezTo>
                    <a:pt x="12147" y="636383"/>
                    <a:pt x="0" y="607057"/>
                    <a:pt x="0" y="576478"/>
                  </a:cubicBezTo>
                  <a:lnTo>
                    <a:pt x="0" y="115298"/>
                  </a:lnTo>
                  <a:close/>
                </a:path>
              </a:pathLst>
            </a:custGeom>
            <a:solidFill>
              <a:srgbClr val="CBE5E0"/>
            </a:solidFill>
            <a:ln w="55000" cmpd="thickThin">
              <a:solidFill>
                <a:srgbClr val="C00000"/>
              </a:solidFill>
              <a:bevel/>
              <a:headEnd/>
              <a:tailEnd/>
            </a:ln>
          </p:spPr>
          <p:txBody>
            <a:bodyPr lIns="109970" tIns="71870" rIns="109970" bIns="71870"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2000">
                  <a:solidFill>
                    <a:schemeClr val="tx2"/>
                  </a:solidFill>
                  <a:sym typeface="黑体" panose="02010609060101010101" pitchFamily="49" charset="-122"/>
                </a:rPr>
                <a:t>网络接口层</a:t>
              </a:r>
              <a:endParaRPr lang="en-US" altLang="zh-CN" sz="2000">
                <a:solidFill>
                  <a:schemeClr val="tx2"/>
                </a:solidFill>
                <a:sym typeface="Lucida Sans Unicode" panose="020B0602030504020204" pitchFamily="34" charset="0"/>
              </a:endParaRPr>
            </a:p>
          </p:txBody>
        </p:sp>
      </p:grpSp>
      <p:sp>
        <p:nvSpPr>
          <p:cNvPr id="15" name="矩形 14"/>
          <p:cNvSpPr>
            <a:spLocks noChangeArrowheads="1"/>
          </p:cNvSpPr>
          <p:nvPr/>
        </p:nvSpPr>
        <p:spPr bwMode="auto">
          <a:xfrm>
            <a:off x="1271464" y="4889154"/>
            <a:ext cx="9761378" cy="120032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Font typeface="Wingdings" panose="05000000000000000000" pitchFamily="2" charset="2"/>
              <a:buChar char="u"/>
            </a:pPr>
            <a:r>
              <a:rPr lang="en-US" altLang="zh-CN" sz="1800" dirty="0">
                <a:solidFill>
                  <a:schemeClr val="tx2"/>
                </a:solidFill>
              </a:rPr>
              <a:t>OSI</a:t>
            </a:r>
            <a:r>
              <a:rPr lang="zh-CN" altLang="en-US" sz="1800" dirty="0">
                <a:solidFill>
                  <a:schemeClr val="tx2"/>
                </a:solidFill>
              </a:rPr>
              <a:t>模型是在协议开发前设计的</a:t>
            </a:r>
            <a:r>
              <a:rPr lang="en-US" altLang="zh-CN" sz="1800" dirty="0">
                <a:solidFill>
                  <a:schemeClr val="tx2"/>
                </a:solidFill>
              </a:rPr>
              <a:t>, </a:t>
            </a:r>
            <a:r>
              <a:rPr lang="zh-CN" altLang="en-US" sz="1800" dirty="0">
                <a:solidFill>
                  <a:schemeClr val="tx2"/>
                </a:solidFill>
              </a:rPr>
              <a:t>具有通用性。</a:t>
            </a:r>
            <a:r>
              <a:rPr lang="en-US" altLang="zh-CN" sz="1800" dirty="0">
                <a:solidFill>
                  <a:schemeClr val="tx2"/>
                </a:solidFill>
              </a:rPr>
              <a:t>TCP/IP</a:t>
            </a:r>
            <a:r>
              <a:rPr lang="zh-CN" altLang="en-US" sz="1800" dirty="0">
                <a:solidFill>
                  <a:schemeClr val="tx2"/>
                </a:solidFill>
              </a:rPr>
              <a:t>是先有协议集然后建立模型</a:t>
            </a:r>
            <a:r>
              <a:rPr lang="en-US" altLang="zh-CN" sz="1800" dirty="0">
                <a:solidFill>
                  <a:schemeClr val="tx2"/>
                </a:solidFill>
              </a:rPr>
              <a:t>, </a:t>
            </a:r>
            <a:r>
              <a:rPr lang="zh-CN" altLang="en-US" sz="1800" dirty="0">
                <a:solidFill>
                  <a:schemeClr val="tx2"/>
                </a:solidFill>
              </a:rPr>
              <a:t>不适用于非</a:t>
            </a:r>
            <a:r>
              <a:rPr lang="en-US" altLang="zh-CN" sz="1800" dirty="0">
                <a:solidFill>
                  <a:schemeClr val="tx2"/>
                </a:solidFill>
              </a:rPr>
              <a:t>TCP/IP</a:t>
            </a:r>
            <a:r>
              <a:rPr lang="zh-CN" altLang="en-US" sz="1800" dirty="0">
                <a:solidFill>
                  <a:schemeClr val="tx2"/>
                </a:solidFill>
              </a:rPr>
              <a:t>网络。</a:t>
            </a:r>
            <a:endParaRPr lang="en-US" altLang="zh-CN" sz="1800" dirty="0">
              <a:solidFill>
                <a:schemeClr val="tx2"/>
              </a:solidFill>
            </a:endParaRPr>
          </a:p>
          <a:p>
            <a:pPr algn="just">
              <a:lnSpc>
                <a:spcPct val="100000"/>
              </a:lnSpc>
              <a:spcBef>
                <a:spcPct val="0"/>
              </a:spcBef>
              <a:buFont typeface="Wingdings" panose="05000000000000000000" pitchFamily="2" charset="2"/>
              <a:buChar char="u"/>
            </a:pPr>
            <a:r>
              <a:rPr lang="zh-CN" altLang="en-US" sz="1800" dirty="0">
                <a:solidFill>
                  <a:schemeClr val="tx2"/>
                </a:solidFill>
              </a:rPr>
              <a:t>实际市场应用不同（</a:t>
            </a:r>
            <a:r>
              <a:rPr lang="en-US" altLang="zh-CN" sz="1800" dirty="0">
                <a:solidFill>
                  <a:schemeClr val="tx2"/>
                </a:solidFill>
              </a:rPr>
              <a:t>OSI</a:t>
            </a:r>
            <a:r>
              <a:rPr lang="zh-CN" altLang="en-US" sz="1800" dirty="0">
                <a:solidFill>
                  <a:schemeClr val="tx2"/>
                </a:solidFill>
              </a:rPr>
              <a:t>模型只是理论上的模型，并没有成熟的产品，而</a:t>
            </a:r>
            <a:r>
              <a:rPr lang="en-US" altLang="zh-CN" sz="1800" dirty="0">
                <a:solidFill>
                  <a:schemeClr val="tx2"/>
                </a:solidFill>
              </a:rPr>
              <a:t>TCP/IP</a:t>
            </a:r>
            <a:r>
              <a:rPr lang="zh-CN" altLang="en-US" sz="1800" dirty="0">
                <a:solidFill>
                  <a:schemeClr val="tx2"/>
                </a:solidFill>
              </a:rPr>
              <a:t>已经成为“实际上的国际标准”）</a:t>
            </a:r>
          </a:p>
        </p:txBody>
      </p:sp>
    </p:spTree>
    <p:extLst>
      <p:ext uri="{BB962C8B-B14F-4D97-AF65-F5344CB8AC3E}">
        <p14:creationId xmlns:p14="http://schemas.microsoft.com/office/powerpoint/2010/main" val="2529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SYN Flooding</a:t>
            </a:r>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9488" y="2297113"/>
            <a:ext cx="35337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图示 5"/>
          <p:cNvGraphicFramePr/>
          <p:nvPr>
            <p:extLst>
              <p:ext uri="{D42A27DB-BD31-4B8C-83A1-F6EECF244321}">
                <p14:modId xmlns:p14="http://schemas.microsoft.com/office/powerpoint/2010/main" val="189742662"/>
              </p:ext>
            </p:extLst>
          </p:nvPr>
        </p:nvGraphicFramePr>
        <p:xfrm>
          <a:off x="4729064" y="2438531"/>
          <a:ext cx="6624736" cy="3068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67235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dgm id="{5211AE3C-4FA9-4E6D-817C-FE30512ADA50}"/>
                                            </p:graphicEl>
                                          </p:spTgt>
                                        </p:tgtEl>
                                        <p:attrNameLst>
                                          <p:attrName>style.visibility</p:attrName>
                                        </p:attrNameLst>
                                      </p:cBhvr>
                                      <p:to>
                                        <p:strVal val="visible"/>
                                      </p:to>
                                    </p:set>
                                    <p:animEffect transition="in" filter="wipe(left)">
                                      <p:cBhvr>
                                        <p:cTn id="12" dur="500"/>
                                        <p:tgtEl>
                                          <p:spTgt spid="6">
                                            <p:graphicEl>
                                              <a:dgm id="{5211AE3C-4FA9-4E6D-817C-FE30512ADA5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graphicEl>
                                              <a:dgm id="{04B27532-CB2F-4ADD-9E14-D35FBD787DC7}"/>
                                            </p:graphicEl>
                                          </p:spTgt>
                                        </p:tgtEl>
                                        <p:attrNameLst>
                                          <p:attrName>style.visibility</p:attrName>
                                        </p:attrNameLst>
                                      </p:cBhvr>
                                      <p:to>
                                        <p:strVal val="visible"/>
                                      </p:to>
                                    </p:set>
                                    <p:animEffect transition="in" filter="wipe(left)">
                                      <p:cBhvr>
                                        <p:cTn id="17" dur="500"/>
                                        <p:tgtEl>
                                          <p:spTgt spid="6">
                                            <p:graphicEl>
                                              <a:dgm id="{04B27532-CB2F-4ADD-9E14-D35FBD787DC7}"/>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graphicEl>
                                              <a:dgm id="{485FDF79-CEFC-40B7-B29A-0AF1E4147C78}"/>
                                            </p:graphicEl>
                                          </p:spTgt>
                                        </p:tgtEl>
                                        <p:attrNameLst>
                                          <p:attrName>style.visibility</p:attrName>
                                        </p:attrNameLst>
                                      </p:cBhvr>
                                      <p:to>
                                        <p:strVal val="visible"/>
                                      </p:to>
                                    </p:set>
                                    <p:animEffect transition="in" filter="wipe(left)">
                                      <p:cBhvr>
                                        <p:cTn id="20" dur="500"/>
                                        <p:tgtEl>
                                          <p:spTgt spid="6">
                                            <p:graphicEl>
                                              <a:dgm id="{485FDF79-CEFC-40B7-B29A-0AF1E4147C7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graphicEl>
                                              <a:dgm id="{C79613C1-6F0D-452C-BC8E-86EF27647CAC}"/>
                                            </p:graphicEl>
                                          </p:spTgt>
                                        </p:tgtEl>
                                        <p:attrNameLst>
                                          <p:attrName>style.visibility</p:attrName>
                                        </p:attrNameLst>
                                      </p:cBhvr>
                                      <p:to>
                                        <p:strVal val="visible"/>
                                      </p:to>
                                    </p:set>
                                    <p:animEffect transition="in" filter="wipe(left)">
                                      <p:cBhvr>
                                        <p:cTn id="25" dur="500"/>
                                        <p:tgtEl>
                                          <p:spTgt spid="6">
                                            <p:graphicEl>
                                              <a:dgm id="{C79613C1-6F0D-452C-BC8E-86EF27647CAC}"/>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graphicEl>
                                              <a:dgm id="{2F5ACC09-C0B5-47FC-BCA3-D7B25691A0E0}"/>
                                            </p:graphicEl>
                                          </p:spTgt>
                                        </p:tgtEl>
                                        <p:attrNameLst>
                                          <p:attrName>style.visibility</p:attrName>
                                        </p:attrNameLst>
                                      </p:cBhvr>
                                      <p:to>
                                        <p:strVal val="visible"/>
                                      </p:to>
                                    </p:set>
                                    <p:animEffect transition="in" filter="wipe(left)">
                                      <p:cBhvr>
                                        <p:cTn id="28" dur="500"/>
                                        <p:tgtEl>
                                          <p:spTgt spid="6">
                                            <p:graphicEl>
                                              <a:dgm id="{2F5ACC09-C0B5-47FC-BCA3-D7B25691A0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SYN Flooding</a:t>
            </a:r>
          </a:p>
          <a:p>
            <a:pPr lvl="2"/>
            <a:r>
              <a:rPr lang="en-US" altLang="zh-CN" dirty="0"/>
              <a:t> </a:t>
            </a:r>
            <a:r>
              <a:rPr lang="zh-CN" altLang="en-US" dirty="0"/>
              <a:t>特点</a:t>
            </a:r>
            <a:endParaRPr lang="en-US" altLang="zh-CN" dirty="0"/>
          </a:p>
          <a:p>
            <a:pPr lvl="3"/>
            <a:r>
              <a:rPr lang="zh-CN" altLang="en-US" dirty="0"/>
              <a:t>针对</a:t>
            </a:r>
            <a:r>
              <a:rPr lang="en-US" altLang="zh-CN" dirty="0"/>
              <a:t>TCP/IP</a:t>
            </a:r>
            <a:r>
              <a:rPr lang="zh-CN" altLang="en-US" dirty="0"/>
              <a:t>协议的薄弱环节进行攻击； </a:t>
            </a:r>
          </a:p>
          <a:p>
            <a:pPr lvl="3"/>
            <a:r>
              <a:rPr lang="zh-CN" altLang="en-US" dirty="0"/>
              <a:t>发动攻击时，只要很少的数据流量就可以产生显著的效果； </a:t>
            </a:r>
          </a:p>
          <a:p>
            <a:pPr lvl="3"/>
            <a:r>
              <a:rPr lang="zh-CN" altLang="en-US" dirty="0"/>
              <a:t>攻击来源无法定位； </a:t>
            </a:r>
          </a:p>
          <a:p>
            <a:pPr lvl="3"/>
            <a:r>
              <a:rPr lang="zh-CN" altLang="en-US" dirty="0"/>
              <a:t>在服务端无法区分</a:t>
            </a:r>
            <a:r>
              <a:rPr lang="en-US" altLang="zh-CN" dirty="0"/>
              <a:t>TCP</a:t>
            </a:r>
            <a:r>
              <a:rPr lang="zh-CN" altLang="en-US" dirty="0"/>
              <a:t>连接请求是否合法。</a:t>
            </a:r>
          </a:p>
          <a:p>
            <a:pPr lvl="2"/>
            <a:r>
              <a:rPr lang="zh-CN" altLang="en-US" dirty="0">
                <a:latin typeface="黑体" panose="02010609060101010101" pitchFamily="49" charset="-122"/>
                <a:ea typeface="黑体" panose="02010609060101010101" pitchFamily="49" charset="-122"/>
              </a:rPr>
              <a:t> 防御措施</a:t>
            </a:r>
            <a:endParaRPr lang="zh-CN" altLang="en-US" dirty="0"/>
          </a:p>
          <a:p>
            <a:pPr lvl="3"/>
            <a:r>
              <a:rPr lang="zh-CN" altLang="en-US" dirty="0"/>
              <a:t>在防火墙上过滤来自同一主机的后续连接；</a:t>
            </a:r>
          </a:p>
          <a:p>
            <a:pPr lvl="3"/>
            <a:r>
              <a:rPr lang="zh-CN" altLang="en-US" dirty="0"/>
              <a:t>采用</a:t>
            </a:r>
            <a:r>
              <a:rPr lang="en-US" altLang="zh-CN" dirty="0"/>
              <a:t>SYN Cookie</a:t>
            </a:r>
            <a:r>
              <a:rPr lang="zh-CN" altLang="en-US" dirty="0"/>
              <a:t>（无法防范全连接拒绝服务）</a:t>
            </a:r>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25594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a:t> </a:t>
            </a:r>
            <a:r>
              <a:rPr lang="zh-CN" altLang="en-US" dirty="0"/>
              <a:t>其他针对</a:t>
            </a:r>
            <a:r>
              <a:rPr lang="en-US" altLang="zh-CN" dirty="0"/>
              <a:t>TCP</a:t>
            </a:r>
            <a:r>
              <a:rPr lang="zh-CN" altLang="en-US" dirty="0"/>
              <a:t>协议的攻击</a:t>
            </a:r>
            <a:endParaRPr lang="en-US" altLang="zh-CN" dirty="0"/>
          </a:p>
          <a:p>
            <a:pPr lvl="2" algn="just"/>
            <a:r>
              <a:rPr lang="en-US" altLang="zh-CN" dirty="0"/>
              <a:t> ACK Flooding</a:t>
            </a:r>
          </a:p>
          <a:p>
            <a:pPr lvl="3" algn="just"/>
            <a:r>
              <a:rPr lang="zh-CN" altLang="en-US" dirty="0"/>
              <a:t>主机接收到带有</a:t>
            </a:r>
            <a:r>
              <a:rPr lang="en-US" altLang="zh-CN" dirty="0"/>
              <a:t>ACK</a:t>
            </a:r>
            <a:r>
              <a:rPr lang="zh-CN" altLang="en-US" dirty="0"/>
              <a:t>状态的数据包，需要检测数据包所包含的连接四元组是否存在，如存在需要检查数据包状态数据是否合法。</a:t>
            </a:r>
          </a:p>
          <a:p>
            <a:pPr lvl="2" algn="just"/>
            <a:r>
              <a:rPr lang="zh-CN" altLang="en-US" dirty="0"/>
              <a:t> 序列号猜测攻击（会话劫持）</a:t>
            </a:r>
          </a:p>
          <a:p>
            <a:pPr lvl="3" algn="just"/>
            <a:r>
              <a:rPr lang="zh-CN" altLang="en-US" dirty="0"/>
              <a:t>攻击者通过</a:t>
            </a:r>
            <a:r>
              <a:rPr lang="zh-CN" altLang="en-US" dirty="0">
                <a:highlight>
                  <a:srgbClr val="FFFF00"/>
                </a:highlight>
              </a:rPr>
              <a:t>猜测</a:t>
            </a:r>
            <a:r>
              <a:rPr lang="zh-CN" altLang="en-US" dirty="0"/>
              <a:t>序列号，在</a:t>
            </a:r>
            <a:r>
              <a:rPr lang="en-US" altLang="zh-CN" dirty="0"/>
              <a:t>TCP</a:t>
            </a:r>
            <a:r>
              <a:rPr lang="zh-CN" altLang="en-US" dirty="0"/>
              <a:t>会话中插入自己构造的数据包。</a:t>
            </a:r>
          </a:p>
          <a:p>
            <a:pPr lvl="2" algn="just"/>
            <a:r>
              <a:rPr lang="en-US" altLang="zh-CN" dirty="0"/>
              <a:t> Land</a:t>
            </a:r>
            <a:r>
              <a:rPr lang="zh-CN" altLang="en-US" dirty="0"/>
              <a:t>攻击</a:t>
            </a:r>
          </a:p>
          <a:p>
            <a:pPr lvl="3" algn="just"/>
            <a:r>
              <a:rPr lang="zh-CN" altLang="en-US" dirty="0"/>
              <a:t>构造一个</a:t>
            </a:r>
            <a:r>
              <a:rPr lang="en-US" altLang="zh-CN" dirty="0"/>
              <a:t>SYN</a:t>
            </a:r>
            <a:r>
              <a:rPr lang="zh-CN" altLang="en-US" dirty="0"/>
              <a:t>包，其源地址和目标地址都被设置成某一个服务器地址；导致接收服务器向它</a:t>
            </a:r>
            <a:r>
              <a:rPr lang="zh-CN" altLang="en-US" dirty="0">
                <a:highlight>
                  <a:srgbClr val="FFFF00"/>
                </a:highlight>
              </a:rPr>
              <a:t>自己的地址发送</a:t>
            </a:r>
            <a:r>
              <a:rPr lang="en-US" altLang="zh-CN" dirty="0">
                <a:highlight>
                  <a:srgbClr val="FFFF00"/>
                </a:highlight>
              </a:rPr>
              <a:t>SYN-ACK</a:t>
            </a:r>
            <a:r>
              <a:rPr lang="zh-CN" altLang="en-US" dirty="0">
                <a:highlight>
                  <a:srgbClr val="FFFF00"/>
                </a:highlight>
              </a:rPr>
              <a:t>消息</a:t>
            </a:r>
            <a:r>
              <a:rPr lang="zh-CN" altLang="en-US" dirty="0"/>
              <a:t>，结果这个地址又发回</a:t>
            </a:r>
            <a:r>
              <a:rPr lang="en-US" altLang="zh-CN" dirty="0"/>
              <a:t>ACK</a:t>
            </a:r>
            <a:r>
              <a:rPr lang="zh-CN" altLang="en-US" dirty="0"/>
              <a:t>消息并创建一个空连接；每一个这样的连接都将保留直到超时。</a:t>
            </a:r>
          </a:p>
          <a:p>
            <a:pPr lvl="3" algn="just"/>
            <a:endParaRPr lang="zh-CN" altLang="en-US" dirty="0"/>
          </a:p>
        </p:txBody>
      </p:sp>
      <p:sp>
        <p:nvSpPr>
          <p:cNvPr id="4" name="文本框 3"/>
          <p:cNvSpPr txBox="1"/>
          <p:nvPr/>
        </p:nvSpPr>
        <p:spPr>
          <a:xfrm>
            <a:off x="431371" y="1124744"/>
            <a:ext cx="7775142"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TCP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13413969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UDP</a:t>
            </a:r>
            <a:r>
              <a:rPr lang="zh-CN" altLang="en-US" dirty="0"/>
              <a:t>协议报头</a:t>
            </a:r>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UDP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grpSp>
        <p:nvGrpSpPr>
          <p:cNvPr id="5" name="组合 15"/>
          <p:cNvGrpSpPr>
            <a:grpSpLocks/>
          </p:cNvGrpSpPr>
          <p:nvPr/>
        </p:nvGrpSpPr>
        <p:grpSpPr bwMode="auto">
          <a:xfrm>
            <a:off x="2700338" y="2738438"/>
            <a:ext cx="6853237" cy="2325687"/>
            <a:chOff x="2411413" y="2420938"/>
            <a:chExt cx="4608512" cy="1774825"/>
          </a:xfrm>
        </p:grpSpPr>
        <p:sp>
          <p:nvSpPr>
            <p:cNvPr id="6" name="Freeform 6"/>
            <p:cNvSpPr>
              <a:spLocks noChangeArrowheads="1"/>
            </p:cNvSpPr>
            <p:nvPr/>
          </p:nvSpPr>
          <p:spPr bwMode="auto">
            <a:xfrm>
              <a:off x="2482937" y="2780749"/>
              <a:ext cx="2232198" cy="433712"/>
            </a:xfrm>
            <a:custGeom>
              <a:avLst/>
              <a:gdLst>
                <a:gd name="T0" fmla="*/ 0 w 4590256"/>
                <a:gd name="T1" fmla="*/ 70947 h 434362"/>
                <a:gd name="T2" fmla="*/ 32 w 4590256"/>
                <a:gd name="T3" fmla="*/ 20780 h 434362"/>
                <a:gd name="T4" fmla="*/ 110 w 4590256"/>
                <a:gd name="T5" fmla="*/ 0 h 434362"/>
                <a:gd name="T6" fmla="*/ 6866 w 4590256"/>
                <a:gd name="T7" fmla="*/ 0 h 434362"/>
                <a:gd name="T8" fmla="*/ 6944 w 4590256"/>
                <a:gd name="T9" fmla="*/ 20780 h 434362"/>
                <a:gd name="T10" fmla="*/ 6976 w 4590256"/>
                <a:gd name="T11" fmla="*/ 70947 h 434362"/>
                <a:gd name="T12" fmla="*/ 6976 w 4590256"/>
                <a:gd name="T13" fmla="*/ 354727 h 434362"/>
                <a:gd name="T14" fmla="*/ 6944 w 4590256"/>
                <a:gd name="T15" fmla="*/ 404896 h 434362"/>
                <a:gd name="T16" fmla="*/ 6866 w 4590256"/>
                <a:gd name="T17" fmla="*/ 425674 h 434362"/>
                <a:gd name="T18" fmla="*/ 110 w 4590256"/>
                <a:gd name="T19" fmla="*/ 425674 h 434362"/>
                <a:gd name="T20" fmla="*/ 32 w 4590256"/>
                <a:gd name="T21" fmla="*/ 404896 h 434362"/>
                <a:gd name="T22" fmla="*/ 0 w 4590256"/>
                <a:gd name="T23" fmla="*/ 354727 h 434362"/>
                <a:gd name="T24" fmla="*/ 0 w 4590256"/>
                <a:gd name="T25" fmla="*/ 70947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a:t>
              </a:r>
              <a:r>
                <a:rPr lang="zh-CN" altLang="en-US" sz="24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源端口</a:t>
              </a:r>
              <a:endPar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7" name="Freeform 7"/>
            <p:cNvSpPr>
              <a:spLocks noChangeArrowheads="1"/>
            </p:cNvSpPr>
            <p:nvPr/>
          </p:nvSpPr>
          <p:spPr bwMode="auto">
            <a:xfrm>
              <a:off x="2482937" y="3283515"/>
              <a:ext cx="2232198" cy="434923"/>
            </a:xfrm>
            <a:custGeom>
              <a:avLst/>
              <a:gdLst>
                <a:gd name="T0" fmla="*/ 0 w 4590256"/>
                <a:gd name="T1" fmla="*/ 73319 h 434362"/>
                <a:gd name="T2" fmla="*/ 32 w 4590256"/>
                <a:gd name="T3" fmla="*/ 21474 h 434362"/>
                <a:gd name="T4" fmla="*/ 110 w 4590256"/>
                <a:gd name="T5" fmla="*/ 0 h 434362"/>
                <a:gd name="T6" fmla="*/ 6866 w 4590256"/>
                <a:gd name="T7" fmla="*/ 0 h 434362"/>
                <a:gd name="T8" fmla="*/ 6944 w 4590256"/>
                <a:gd name="T9" fmla="*/ 21474 h 434362"/>
                <a:gd name="T10" fmla="*/ 6976 w 4590256"/>
                <a:gd name="T11" fmla="*/ 73319 h 434362"/>
                <a:gd name="T12" fmla="*/ 6976 w 4590256"/>
                <a:gd name="T13" fmla="*/ 366591 h 434362"/>
                <a:gd name="T14" fmla="*/ 6944 w 4590256"/>
                <a:gd name="T15" fmla="*/ 418436 h 434362"/>
                <a:gd name="T16" fmla="*/ 6866 w 4590256"/>
                <a:gd name="T17" fmla="*/ 439910 h 434362"/>
                <a:gd name="T18" fmla="*/ 110 w 4590256"/>
                <a:gd name="T19" fmla="*/ 439910 h 434362"/>
                <a:gd name="T20" fmla="*/ 32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消息长度</a:t>
              </a:r>
              <a:endPar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8" name="Freeform 8"/>
            <p:cNvSpPr>
              <a:spLocks noChangeArrowheads="1"/>
            </p:cNvSpPr>
            <p:nvPr/>
          </p:nvSpPr>
          <p:spPr bwMode="auto">
            <a:xfrm>
              <a:off x="2482937" y="3760840"/>
              <a:ext cx="4536988" cy="434923"/>
            </a:xfrm>
            <a:custGeom>
              <a:avLst/>
              <a:gdLst>
                <a:gd name="T0" fmla="*/ 0 w 4590256"/>
                <a:gd name="T1" fmla="*/ 73319 h 434362"/>
                <a:gd name="T2" fmla="*/ 19093 w 4590256"/>
                <a:gd name="T3" fmla="*/ 21474 h 434362"/>
                <a:gd name="T4" fmla="*/ 65187 w 4590256"/>
                <a:gd name="T5" fmla="*/ 0 h 434362"/>
                <a:gd name="T6" fmla="*/ 4068024 w 4590256"/>
                <a:gd name="T7" fmla="*/ 0 h 434362"/>
                <a:gd name="T8" fmla="*/ 4114120 w 4590256"/>
                <a:gd name="T9" fmla="*/ 21474 h 434362"/>
                <a:gd name="T10" fmla="*/ 4133204 w 4590256"/>
                <a:gd name="T11" fmla="*/ 73319 h 434362"/>
                <a:gd name="T12" fmla="*/ 4133204 w 4590256"/>
                <a:gd name="T13" fmla="*/ 366591 h 434362"/>
                <a:gd name="T14" fmla="*/ 4114120 w 4590256"/>
                <a:gd name="T15" fmla="*/ 418436 h 434362"/>
                <a:gd name="T16" fmla="*/ 4068024 w 4590256"/>
                <a:gd name="T17" fmla="*/ 439910 h 434362"/>
                <a:gd name="T18" fmla="*/ 65187 w 4590256"/>
                <a:gd name="T19" fmla="*/ 439910 h 434362"/>
                <a:gd name="T20" fmla="*/ 19093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5">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solidFill>
                    <a:schemeClr val="tx2"/>
                  </a:solidFill>
                  <a:latin typeface="微软雅黑" panose="020B0503020204020204" pitchFamily="34" charset="-122"/>
                  <a:ea typeface="微软雅黑" panose="020B0503020204020204" pitchFamily="34" charset="-122"/>
                  <a:sym typeface="黑体" panose="02010609060101010101" pitchFamily="49" charset="-122"/>
                </a:rPr>
                <a:t>数据</a:t>
              </a:r>
              <a:endPar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9" name="Freeform 9"/>
            <p:cNvSpPr>
              <a:spLocks noChangeArrowheads="1"/>
            </p:cNvSpPr>
            <p:nvPr/>
          </p:nvSpPr>
          <p:spPr bwMode="auto">
            <a:xfrm>
              <a:off x="4787727" y="2780749"/>
              <a:ext cx="2232198" cy="433712"/>
            </a:xfrm>
            <a:custGeom>
              <a:avLst/>
              <a:gdLst>
                <a:gd name="T0" fmla="*/ 0 w 4590256"/>
                <a:gd name="T1" fmla="*/ 70947 h 434362"/>
                <a:gd name="T2" fmla="*/ 32 w 4590256"/>
                <a:gd name="T3" fmla="*/ 20780 h 434362"/>
                <a:gd name="T4" fmla="*/ 110 w 4590256"/>
                <a:gd name="T5" fmla="*/ 0 h 434362"/>
                <a:gd name="T6" fmla="*/ 6866 w 4590256"/>
                <a:gd name="T7" fmla="*/ 0 h 434362"/>
                <a:gd name="T8" fmla="*/ 6944 w 4590256"/>
                <a:gd name="T9" fmla="*/ 20780 h 434362"/>
                <a:gd name="T10" fmla="*/ 6976 w 4590256"/>
                <a:gd name="T11" fmla="*/ 70947 h 434362"/>
                <a:gd name="T12" fmla="*/ 6976 w 4590256"/>
                <a:gd name="T13" fmla="*/ 354727 h 434362"/>
                <a:gd name="T14" fmla="*/ 6944 w 4590256"/>
                <a:gd name="T15" fmla="*/ 404896 h 434362"/>
                <a:gd name="T16" fmla="*/ 6866 w 4590256"/>
                <a:gd name="T17" fmla="*/ 425674 h 434362"/>
                <a:gd name="T18" fmla="*/ 110 w 4590256"/>
                <a:gd name="T19" fmla="*/ 425674 h 434362"/>
                <a:gd name="T20" fmla="*/ 32 w 4590256"/>
                <a:gd name="T21" fmla="*/ 404896 h 434362"/>
                <a:gd name="T22" fmla="*/ 0 w 4590256"/>
                <a:gd name="T23" fmla="*/ 354727 h 434362"/>
                <a:gd name="T24" fmla="*/ 0 w 4590256"/>
                <a:gd name="T25" fmla="*/ 70947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2">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a:t>
              </a:r>
              <a:r>
                <a:rPr lang="zh-CN" altLang="en-US" sz="2400">
                  <a:solidFill>
                    <a:schemeClr val="tx2"/>
                  </a:solidFill>
                  <a:latin typeface="微软雅黑" panose="020B0503020204020204" pitchFamily="34" charset="-122"/>
                  <a:ea typeface="微软雅黑" panose="020B0503020204020204" pitchFamily="34" charset="-122"/>
                  <a:sym typeface="黑体" panose="02010609060101010101" pitchFamily="49" charset="-122"/>
                </a:rPr>
                <a:t>目的端口</a:t>
              </a:r>
              <a:endParaRPr lang="en-US" altLang="zh-CN" sz="24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0" name="Freeform 10"/>
            <p:cNvSpPr>
              <a:spLocks noChangeArrowheads="1"/>
            </p:cNvSpPr>
            <p:nvPr/>
          </p:nvSpPr>
          <p:spPr bwMode="auto">
            <a:xfrm>
              <a:off x="4787727" y="3284726"/>
              <a:ext cx="2232198" cy="434923"/>
            </a:xfrm>
            <a:custGeom>
              <a:avLst/>
              <a:gdLst>
                <a:gd name="T0" fmla="*/ 0 w 4590256"/>
                <a:gd name="T1" fmla="*/ 73319 h 434362"/>
                <a:gd name="T2" fmla="*/ 32 w 4590256"/>
                <a:gd name="T3" fmla="*/ 21474 h 434362"/>
                <a:gd name="T4" fmla="*/ 110 w 4590256"/>
                <a:gd name="T5" fmla="*/ 0 h 434362"/>
                <a:gd name="T6" fmla="*/ 6866 w 4590256"/>
                <a:gd name="T7" fmla="*/ 0 h 434362"/>
                <a:gd name="T8" fmla="*/ 6944 w 4590256"/>
                <a:gd name="T9" fmla="*/ 21474 h 434362"/>
                <a:gd name="T10" fmla="*/ 6976 w 4590256"/>
                <a:gd name="T11" fmla="*/ 73319 h 434362"/>
                <a:gd name="T12" fmla="*/ 6976 w 4590256"/>
                <a:gd name="T13" fmla="*/ 366591 h 434362"/>
                <a:gd name="T14" fmla="*/ 6944 w 4590256"/>
                <a:gd name="T15" fmla="*/ 418436 h 434362"/>
                <a:gd name="T16" fmla="*/ 6866 w 4590256"/>
                <a:gd name="T17" fmla="*/ 439910 h 434362"/>
                <a:gd name="T18" fmla="*/ 110 w 4590256"/>
                <a:gd name="T19" fmla="*/ 439910 h 434362"/>
                <a:gd name="T20" fmla="*/ 32 w 4590256"/>
                <a:gd name="T21" fmla="*/ 418436 h 434362"/>
                <a:gd name="T22" fmla="*/ 0 w 4590256"/>
                <a:gd name="T23" fmla="*/ 366591 h 434362"/>
                <a:gd name="T24" fmla="*/ 0 w 4590256"/>
                <a:gd name="T25" fmla="*/ 73319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590256"/>
                <a:gd name="T40" fmla="*/ 0 h 434362"/>
                <a:gd name="T41" fmla="*/ 4590256 w 4590256"/>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590256" h="434362">
                  <a:moveTo>
                    <a:pt x="0" y="72395"/>
                  </a:moveTo>
                  <a:cubicBezTo>
                    <a:pt x="0" y="53195"/>
                    <a:pt x="7627" y="34781"/>
                    <a:pt x="21204" y="21204"/>
                  </a:cubicBezTo>
                  <a:cubicBezTo>
                    <a:pt x="34781" y="7627"/>
                    <a:pt x="53195" y="0"/>
                    <a:pt x="72395" y="0"/>
                  </a:cubicBezTo>
                  <a:lnTo>
                    <a:pt x="4517861" y="0"/>
                  </a:lnTo>
                  <a:cubicBezTo>
                    <a:pt x="4537061" y="0"/>
                    <a:pt x="4555475" y="7627"/>
                    <a:pt x="4569052" y="21204"/>
                  </a:cubicBezTo>
                  <a:cubicBezTo>
                    <a:pt x="4582629" y="34781"/>
                    <a:pt x="4590256" y="53195"/>
                    <a:pt x="4590256" y="72395"/>
                  </a:cubicBezTo>
                  <a:lnTo>
                    <a:pt x="4590256" y="361967"/>
                  </a:lnTo>
                  <a:cubicBezTo>
                    <a:pt x="4590256" y="381167"/>
                    <a:pt x="4582629" y="399581"/>
                    <a:pt x="4569052" y="413158"/>
                  </a:cubicBezTo>
                  <a:cubicBezTo>
                    <a:pt x="4555475" y="426735"/>
                    <a:pt x="4537061" y="434362"/>
                    <a:pt x="4517861"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solidFill>
                    <a:schemeClr val="tx2"/>
                  </a:solidFill>
                  <a:latin typeface="微软雅黑" panose="020B0503020204020204" pitchFamily="34" charset="-122"/>
                  <a:ea typeface="微软雅黑" panose="020B0503020204020204" pitchFamily="34" charset="-122"/>
                  <a:sym typeface="黑体" panose="02010609060101010101" pitchFamily="49" charset="-122"/>
                </a:rPr>
                <a:t>校验和</a:t>
              </a:r>
              <a:endParaRPr lang="en-US" altLang="zh-CN" sz="24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endParaRPr>
            </a:p>
          </p:txBody>
        </p:sp>
        <p:sp>
          <p:nvSpPr>
            <p:cNvPr id="11" name="TextBox 11"/>
            <p:cNvSpPr>
              <a:spLocks noChangeArrowheads="1"/>
            </p:cNvSpPr>
            <p:nvPr/>
          </p:nvSpPr>
          <p:spPr bwMode="auto">
            <a:xfrm>
              <a:off x="2411413" y="2420938"/>
              <a:ext cx="245989"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0</a:t>
              </a:r>
            </a:p>
          </p:txBody>
        </p:sp>
        <p:sp>
          <p:nvSpPr>
            <p:cNvPr id="12" name="TextBox 12"/>
            <p:cNvSpPr>
              <a:spLocks noChangeArrowheads="1"/>
            </p:cNvSpPr>
            <p:nvPr/>
          </p:nvSpPr>
          <p:spPr bwMode="auto">
            <a:xfrm>
              <a:off x="4566276" y="2420938"/>
              <a:ext cx="367797"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15</a:t>
              </a:r>
            </a:p>
          </p:txBody>
        </p:sp>
        <p:sp>
          <p:nvSpPr>
            <p:cNvPr id="13" name="TextBox 13"/>
            <p:cNvSpPr>
              <a:spLocks noChangeArrowheads="1"/>
            </p:cNvSpPr>
            <p:nvPr/>
          </p:nvSpPr>
          <p:spPr bwMode="auto">
            <a:xfrm>
              <a:off x="6616700" y="2420938"/>
              <a:ext cx="367797" cy="35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chemeClr val="tx2"/>
                  </a:solidFill>
                  <a:sym typeface="Lucida Sans Unicode" panose="020B0602030504020204" pitchFamily="34" charset="0"/>
                </a:rPr>
                <a:t>31</a:t>
              </a:r>
            </a:p>
          </p:txBody>
        </p:sp>
      </p:grpSp>
    </p:spTree>
    <p:extLst>
      <p:ext uri="{BB962C8B-B14F-4D97-AF65-F5344CB8AC3E}">
        <p14:creationId xmlns:p14="http://schemas.microsoft.com/office/powerpoint/2010/main" val="33833889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UDP</a:t>
            </a:r>
            <a:r>
              <a:rPr lang="zh-CN" altLang="en-US" dirty="0"/>
              <a:t>假冒</a:t>
            </a:r>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UDP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5320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13" y="454818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hape 10"/>
          <p:cNvCxnSpPr>
            <a:cxnSpLocks noChangeShapeType="1"/>
          </p:cNvCxnSpPr>
          <p:nvPr/>
        </p:nvCxnSpPr>
        <p:spPr bwMode="auto">
          <a:xfrm>
            <a:off x="3787775" y="3003550"/>
            <a:ext cx="4862513" cy="1544638"/>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8" name="Shape 12"/>
          <p:cNvCxnSpPr>
            <a:cxnSpLocks noChangeShapeType="1"/>
          </p:cNvCxnSpPr>
          <p:nvPr/>
        </p:nvCxnSpPr>
        <p:spPr bwMode="auto">
          <a:xfrm>
            <a:off x="3787775" y="3003550"/>
            <a:ext cx="1905000" cy="1616075"/>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9" name="Shape 16"/>
          <p:cNvCxnSpPr>
            <a:cxnSpLocks noChangeShapeType="1"/>
          </p:cNvCxnSpPr>
          <p:nvPr/>
        </p:nvCxnSpPr>
        <p:spPr bwMode="auto">
          <a:xfrm rot="10800000">
            <a:off x="3708400" y="2892425"/>
            <a:ext cx="5111750" cy="1800225"/>
          </a:xfrm>
          <a:prstGeom prst="bentConnector3">
            <a:avLst>
              <a:gd name="adj1" fmla="val 611"/>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cxnSp>
        <p:nvCxnSpPr>
          <p:cNvPr id="10" name="Shape 26"/>
          <p:cNvCxnSpPr>
            <a:cxnSpLocks noChangeShapeType="1"/>
          </p:cNvCxnSpPr>
          <p:nvPr/>
        </p:nvCxnSpPr>
        <p:spPr bwMode="auto">
          <a:xfrm flipV="1">
            <a:off x="6086475" y="4692650"/>
            <a:ext cx="2446338" cy="400050"/>
          </a:xfrm>
          <a:prstGeom prst="bentConnector4">
            <a:avLst>
              <a:gd name="adj1" fmla="val -10769"/>
              <a:gd name="adj2" fmla="val 486139"/>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619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73"/>
          <p:cNvSpPr>
            <a:spLocks noChangeArrowheads="1"/>
          </p:cNvSpPr>
          <p:nvPr/>
        </p:nvSpPr>
        <p:spPr bwMode="auto">
          <a:xfrm>
            <a:off x="7860064" y="5548313"/>
            <a:ext cx="15359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3" name="TextBox 74"/>
          <p:cNvSpPr>
            <a:spLocks noChangeArrowheads="1"/>
          </p:cNvSpPr>
          <p:nvPr/>
        </p:nvSpPr>
        <p:spPr bwMode="auto">
          <a:xfrm>
            <a:off x="4932714" y="5629275"/>
            <a:ext cx="15359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192.168.1.103</a:t>
            </a:r>
            <a:endParaRPr lang="zh-CN" altLang="en-US" sz="1800">
              <a:solidFill>
                <a:schemeClr val="tx2"/>
              </a:solidFill>
              <a:cs typeface="Times New Roman" panose="02020603050405020304" pitchFamily="18" charset="0"/>
            </a:endParaRPr>
          </a:p>
        </p:txBody>
      </p:sp>
      <p:sp>
        <p:nvSpPr>
          <p:cNvPr id="14" name="TextBox 75"/>
          <p:cNvSpPr>
            <a:spLocks noChangeArrowheads="1"/>
          </p:cNvSpPr>
          <p:nvPr/>
        </p:nvSpPr>
        <p:spPr bwMode="auto">
          <a:xfrm>
            <a:off x="2532414" y="3613150"/>
            <a:ext cx="15359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192.168.1.101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可信客户端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5" name="TextBox 76"/>
          <p:cNvSpPr>
            <a:spLocks noChangeArrowheads="1"/>
          </p:cNvSpPr>
          <p:nvPr/>
        </p:nvSpPr>
        <p:spPr bwMode="auto">
          <a:xfrm>
            <a:off x="6411913" y="3179763"/>
            <a:ext cx="19127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dirty="0">
                <a:solidFill>
                  <a:srgbClr val="C00000"/>
                </a:solidFill>
                <a:cs typeface="Times New Roman" panose="02020603050405020304" pitchFamily="18" charset="0"/>
                <a:sym typeface="Gungsuh" pitchFamily="18" charset="-127"/>
              </a:rPr>
              <a:t>① </a:t>
            </a:r>
            <a:r>
              <a:rPr lang="en-US" altLang="zh-CN" sz="1600" dirty="0">
                <a:solidFill>
                  <a:srgbClr val="C00000"/>
                </a:solidFill>
                <a:cs typeface="Times New Roman" panose="02020603050405020304" pitchFamily="18" charset="0"/>
                <a:sym typeface="Lucida Sans Unicode" panose="020B0602030504020204" pitchFamily="34" charset="0"/>
              </a:rPr>
              <a:t>UDP</a:t>
            </a:r>
            <a:r>
              <a:rPr lang="zh-CN" altLang="en-US" sz="1600" dirty="0">
                <a:solidFill>
                  <a:srgbClr val="C00000"/>
                </a:solidFill>
                <a:cs typeface="Times New Roman" panose="02020603050405020304" pitchFamily="18" charset="0"/>
                <a:sym typeface="黑体" panose="02010609060101010101" pitchFamily="49" charset="-122"/>
              </a:rPr>
              <a:t>请求源地址</a:t>
            </a:r>
            <a:endParaRPr lang="en-US" altLang="zh-CN" sz="1600" dirty="0">
              <a:solidFill>
                <a:srgbClr val="C00000"/>
              </a:solidFill>
              <a:cs typeface="Times New Roman" panose="02020603050405020304" pitchFamily="18" charset="0"/>
              <a:sym typeface="Lucida Sans Unicode" panose="020B0602030504020204" pitchFamily="34" charset="0"/>
            </a:endParaRPr>
          </a:p>
          <a:p>
            <a:pP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192.168.1.101</a:t>
            </a:r>
            <a:endParaRPr lang="zh-CN" altLang="en-US" sz="1800" dirty="0">
              <a:solidFill>
                <a:srgbClr val="C00000"/>
              </a:solidFill>
              <a:cs typeface="Times New Roman" panose="02020603050405020304" pitchFamily="18" charset="0"/>
            </a:endParaRPr>
          </a:p>
        </p:txBody>
      </p:sp>
      <p:sp>
        <p:nvSpPr>
          <p:cNvPr id="16" name="TextBox 77"/>
          <p:cNvSpPr>
            <a:spLocks noChangeArrowheads="1"/>
          </p:cNvSpPr>
          <p:nvPr/>
        </p:nvSpPr>
        <p:spPr bwMode="auto">
          <a:xfrm>
            <a:off x="6661150" y="2481263"/>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dirty="0">
                <a:solidFill>
                  <a:schemeClr val="tx2"/>
                </a:solidFill>
                <a:cs typeface="Times New Roman" panose="02020603050405020304" pitchFamily="18" charset="0"/>
                <a:sym typeface="Gungsuh" pitchFamily="18" charset="-127"/>
              </a:rPr>
              <a:t>② </a:t>
            </a:r>
            <a:r>
              <a:rPr lang="en-US" altLang="zh-CN" sz="1600" dirty="0">
                <a:solidFill>
                  <a:schemeClr val="tx2"/>
                </a:solidFill>
                <a:cs typeface="Times New Roman" panose="02020603050405020304" pitchFamily="18" charset="0"/>
                <a:sym typeface="Lucida Sans Unicode" panose="020B0602030504020204" pitchFamily="34" charset="0"/>
              </a:rPr>
              <a:t>UDP</a:t>
            </a:r>
            <a:r>
              <a:rPr lang="zh-CN" altLang="en-US" sz="1600" dirty="0">
                <a:solidFill>
                  <a:schemeClr val="tx2"/>
                </a:solidFill>
                <a:cs typeface="Times New Roman" panose="02020603050405020304" pitchFamily="18" charset="0"/>
                <a:sym typeface="黑体" panose="02010609060101010101" pitchFamily="49" charset="-122"/>
              </a:rPr>
              <a:t>应答</a:t>
            </a:r>
            <a:endParaRPr lang="en-US" altLang="zh-CN" sz="1600" dirty="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3198677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p:cBhvr>
                                        <p:cTn id="14" dur="500"/>
                                        <p:tgtEl>
                                          <p:spTgt spid="11"/>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17" presetClass="entr" presetSubtype="1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p:cBhvr>
                                        <p:cTn id="48" dur="500"/>
                                        <p:tgtEl>
                                          <p:spTgt spid="10"/>
                                        </p:tgtEl>
                                      </p:cBhvr>
                                    </p:animEffect>
                                  </p:childTnLst>
                                </p:cTn>
                              </p:par>
                              <p:par>
                                <p:cTn id="49" presetID="47"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p:cBhvr>
                                        <p:cTn id="51" dur="500"/>
                                        <p:tgtEl>
                                          <p:spTgt spid="15"/>
                                        </p:tgtEl>
                                      </p:cBhvr>
                                    </p:animEffect>
                                    <p:anim calcmode="lin" valueType="num">
                                      <p:cBhvr>
                                        <p:cTn id="52" dur="500" fill="hold"/>
                                        <p:tgtEl>
                                          <p:spTgt spid="15"/>
                                        </p:tgtEl>
                                        <p:attrNameLst>
                                          <p:attrName>ppt_x</p:attrName>
                                        </p:attrNameLst>
                                      </p:cBhvr>
                                      <p:tavLst>
                                        <p:tav tm="0">
                                          <p:val>
                                            <p:strVal val="#ppt_x"/>
                                          </p:val>
                                        </p:tav>
                                        <p:tav tm="100000">
                                          <p:val>
                                            <p:strVal val="#ppt_x"/>
                                          </p:val>
                                        </p:tav>
                                      </p:tavLst>
                                    </p:anim>
                                    <p:anim calcmode="lin" valueType="num">
                                      <p:cBhvr>
                                        <p:cTn id="5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p:cBhvr>
                                        <p:cTn id="58" dur="500"/>
                                        <p:tgtEl>
                                          <p:spTgt spid="9"/>
                                        </p:tgtEl>
                                      </p:cBhvr>
                                    </p:animEffect>
                                  </p:childTnLst>
                                </p:cTn>
                              </p:par>
                              <p:par>
                                <p:cTn id="59" presetID="42"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p:cBhvr>
                                        <p:cTn id="61" dur="500"/>
                                        <p:tgtEl>
                                          <p:spTgt spid="16"/>
                                        </p:tgtEl>
                                      </p:cBhvr>
                                    </p:animEffect>
                                    <p:anim calcmode="lin" valueType="num">
                                      <p:cBhvr>
                                        <p:cTn id="62" dur="500" fill="hold"/>
                                        <p:tgtEl>
                                          <p:spTgt spid="16"/>
                                        </p:tgtEl>
                                        <p:attrNameLst>
                                          <p:attrName>ppt_x</p:attrName>
                                        </p:attrNameLst>
                                      </p:cBhvr>
                                      <p:tavLst>
                                        <p:tav tm="0">
                                          <p:val>
                                            <p:strVal val="#ppt_x"/>
                                          </p:val>
                                        </p:tav>
                                        <p:tav tm="100000">
                                          <p:val>
                                            <p:strVal val="#ppt_x"/>
                                          </p:val>
                                        </p:tav>
                                      </p:tavLst>
                                    </p:anim>
                                    <p:anim calcmode="lin" valueType="num">
                                      <p:cBhvr>
                                        <p:cTn id="63"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bldLvl="0" autoUpdateAnimBg="0"/>
      <p:bldP spid="13" grpId="0" bldLvl="0" autoUpdateAnimBg="0"/>
      <p:bldP spid="14" grpId="0" bldLvl="0" autoUpdateAnimBg="0"/>
      <p:bldP spid="15" grpId="0" bldLvl="0" autoUpdateAnimBg="0"/>
      <p:bldP spid="16"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UDP</a:t>
            </a:r>
            <a:r>
              <a:rPr lang="zh-CN" altLang="en-US" dirty="0"/>
              <a:t>劫持</a:t>
            </a:r>
          </a:p>
        </p:txBody>
      </p:sp>
      <p:sp>
        <p:nvSpPr>
          <p:cNvPr id="4" name="文本框 3"/>
          <p:cNvSpPr txBox="1"/>
          <p:nvPr/>
        </p:nvSpPr>
        <p:spPr>
          <a:xfrm>
            <a:off x="431371" y="1124744"/>
            <a:ext cx="7888698"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、传输层协议安全分析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UDP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63683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138" y="465296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hape 10"/>
          <p:cNvCxnSpPr>
            <a:cxnSpLocks noChangeShapeType="1"/>
          </p:cNvCxnSpPr>
          <p:nvPr/>
        </p:nvCxnSpPr>
        <p:spPr bwMode="auto">
          <a:xfrm>
            <a:off x="4572000" y="3108325"/>
            <a:ext cx="4862513" cy="1544638"/>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cxnSp>
        <p:nvCxnSpPr>
          <p:cNvPr id="8" name="Shape 12"/>
          <p:cNvCxnSpPr>
            <a:cxnSpLocks noChangeShapeType="1"/>
          </p:cNvCxnSpPr>
          <p:nvPr/>
        </p:nvCxnSpPr>
        <p:spPr bwMode="auto">
          <a:xfrm>
            <a:off x="4572000" y="3108325"/>
            <a:ext cx="1905000" cy="1616075"/>
          </a:xfrm>
          <a:prstGeom prst="bentConnector2">
            <a:avLst/>
          </a:prstGeom>
          <a:noFill/>
          <a:ln w="41275">
            <a:solidFill>
              <a:srgbClr val="000000"/>
            </a:solidFill>
            <a:bevel/>
            <a:headEnd/>
            <a:tailEnd/>
          </a:ln>
          <a:extLst>
            <a:ext uri="{909E8E84-426E-40DD-AFC4-6F175D3DCCD1}">
              <a14:hiddenFill xmlns:a14="http://schemas.microsoft.com/office/drawing/2010/main">
                <a:noFill/>
              </a14:hiddenFill>
            </a:ext>
          </a:extLst>
        </p:spPr>
      </p:cxn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925" y="47244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3"/>
          <p:cNvSpPr>
            <a:spLocks noChangeArrowheads="1"/>
          </p:cNvSpPr>
          <p:nvPr/>
        </p:nvSpPr>
        <p:spPr bwMode="auto">
          <a:xfrm>
            <a:off x="8562536" y="5653088"/>
            <a:ext cx="1699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192.168.1.104</a:t>
            </a:r>
            <a:endParaRPr lang="zh-CN" altLang="en-US" sz="18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服务器</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1" name="TextBox 74"/>
          <p:cNvSpPr>
            <a:spLocks noChangeArrowheads="1"/>
          </p:cNvSpPr>
          <p:nvPr/>
        </p:nvSpPr>
        <p:spPr bwMode="auto">
          <a:xfrm>
            <a:off x="5635186" y="5734050"/>
            <a:ext cx="1699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192.168.1.103</a:t>
            </a:r>
            <a:endParaRPr lang="zh-CN" altLang="en-US" sz="1800">
              <a:solidFill>
                <a:schemeClr val="tx2"/>
              </a:solidFill>
              <a:cs typeface="Times New Roman" panose="02020603050405020304" pitchFamily="18" charset="0"/>
            </a:endParaRPr>
          </a:p>
        </p:txBody>
      </p:sp>
      <p:sp>
        <p:nvSpPr>
          <p:cNvPr id="12" name="TextBox 75"/>
          <p:cNvSpPr>
            <a:spLocks noChangeArrowheads="1"/>
          </p:cNvSpPr>
          <p:nvPr/>
        </p:nvSpPr>
        <p:spPr bwMode="auto">
          <a:xfrm>
            <a:off x="2105145" y="3367570"/>
            <a:ext cx="1699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192.168.1.101</a:t>
            </a:r>
            <a:endParaRPr lang="zh-CN" altLang="en-US"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可信客户端</a:t>
            </a:r>
            <a:endParaRPr lang="en-US" altLang="zh-CN" sz="1800" dirty="0">
              <a:solidFill>
                <a:schemeClr val="tx2"/>
              </a:solidFill>
              <a:cs typeface="Times New Roman" panose="02020603050405020304" pitchFamily="18" charset="0"/>
              <a:sym typeface="Lucida Sans Unicode" panose="020B0602030504020204" pitchFamily="34" charset="0"/>
            </a:endParaRPr>
          </a:p>
        </p:txBody>
      </p:sp>
      <p:sp>
        <p:nvSpPr>
          <p:cNvPr id="13" name="TextBox 76"/>
          <p:cNvSpPr>
            <a:spLocks noChangeArrowheads="1"/>
          </p:cNvSpPr>
          <p:nvPr/>
        </p:nvSpPr>
        <p:spPr bwMode="auto">
          <a:xfrm>
            <a:off x="4708525" y="2586038"/>
            <a:ext cx="14366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b="1">
                <a:solidFill>
                  <a:schemeClr val="tx2"/>
                </a:solidFill>
                <a:cs typeface="Times New Roman" panose="02020603050405020304" pitchFamily="18" charset="0"/>
                <a:sym typeface="Gungsuh" pitchFamily="18" charset="-127"/>
              </a:rPr>
              <a:t>① </a:t>
            </a:r>
            <a:r>
              <a:rPr lang="en-US" altLang="zh-CN" sz="1800">
                <a:solidFill>
                  <a:schemeClr val="tx2"/>
                </a:solidFill>
                <a:cs typeface="Times New Roman" panose="02020603050405020304" pitchFamily="18" charset="0"/>
                <a:sym typeface="Lucida Sans Unicode" panose="020B0602030504020204" pitchFamily="34" charset="0"/>
              </a:rPr>
              <a:t>UDP</a:t>
            </a:r>
            <a:r>
              <a:rPr lang="zh-CN" altLang="en-US" sz="1800">
                <a:solidFill>
                  <a:schemeClr val="tx2"/>
                </a:solidFill>
                <a:cs typeface="Times New Roman" panose="02020603050405020304" pitchFamily="18" charset="0"/>
                <a:sym typeface="黑体" panose="02010609060101010101" pitchFamily="49" charset="-122"/>
              </a:rPr>
              <a:t>请求</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4" name="TextBox 77"/>
          <p:cNvSpPr>
            <a:spLocks noChangeArrowheads="1"/>
          </p:cNvSpPr>
          <p:nvPr/>
        </p:nvSpPr>
        <p:spPr bwMode="auto">
          <a:xfrm>
            <a:off x="3757625" y="3565017"/>
            <a:ext cx="257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b="1" dirty="0">
                <a:solidFill>
                  <a:srgbClr val="C00000"/>
                </a:solidFill>
                <a:cs typeface="Times New Roman" panose="02020603050405020304" pitchFamily="18" charset="0"/>
                <a:sym typeface="Gungsuh" pitchFamily="18" charset="-127"/>
              </a:rPr>
              <a:t>②</a:t>
            </a:r>
            <a:r>
              <a:rPr lang="en-US" altLang="zh-CN" sz="1800" b="1" dirty="0">
                <a:solidFill>
                  <a:schemeClr val="tx2"/>
                </a:solidFill>
                <a:cs typeface="Times New Roman" panose="02020603050405020304" pitchFamily="18" charset="0"/>
                <a:sym typeface="Gungsuh" pitchFamily="18" charset="-127"/>
              </a:rPr>
              <a:t> </a:t>
            </a:r>
            <a:r>
              <a:rPr lang="zh-CN" altLang="en-US" sz="1800" b="1" dirty="0">
                <a:solidFill>
                  <a:srgbClr val="C00000"/>
                </a:solidFill>
                <a:cs typeface="Times New Roman" panose="02020603050405020304" pitchFamily="18" charset="0"/>
                <a:sym typeface="Gungsuh" pitchFamily="18" charset="-127"/>
              </a:rPr>
              <a:t>填充</a:t>
            </a:r>
            <a:r>
              <a:rPr lang="en-US" altLang="zh-CN" sz="1800" dirty="0">
                <a:solidFill>
                  <a:srgbClr val="C00000"/>
                </a:solidFill>
                <a:cs typeface="Times New Roman" panose="02020603050405020304" pitchFamily="18" charset="0"/>
                <a:sym typeface="Lucida Sans Unicode" panose="020B0602030504020204" pitchFamily="34" charset="0"/>
              </a:rPr>
              <a:t>UDP</a:t>
            </a:r>
            <a:r>
              <a:rPr lang="zh-CN" altLang="en-US" sz="1800" dirty="0">
                <a:solidFill>
                  <a:srgbClr val="C00000"/>
                </a:solidFill>
                <a:cs typeface="Times New Roman" panose="02020603050405020304" pitchFamily="18" charset="0"/>
                <a:sym typeface="黑体" panose="02010609060101010101" pitchFamily="49" charset="-122"/>
              </a:rPr>
              <a:t>应答源地址</a:t>
            </a:r>
            <a:endParaRPr lang="en-US" altLang="zh-CN" sz="1800" dirty="0">
              <a:solidFill>
                <a:srgbClr val="C00000"/>
              </a:solidFill>
              <a:cs typeface="Times New Roman" panose="02020603050405020304" pitchFamily="18" charset="0"/>
              <a:sym typeface="Lucida Sans Unicode" panose="020B0602030504020204" pitchFamily="34" charset="0"/>
            </a:endParaRPr>
          </a:p>
          <a:p>
            <a:pPr eaLnBrk="1" hangingPunct="1">
              <a:lnSpc>
                <a:spcPct val="100000"/>
              </a:lnSpc>
              <a:spcBef>
                <a:spcPct val="0"/>
              </a:spcBef>
              <a:buFontTx/>
              <a:buNone/>
            </a:pPr>
            <a:r>
              <a:rPr lang="en-US" altLang="zh-CN" sz="1800" dirty="0">
                <a:solidFill>
                  <a:srgbClr val="C00000"/>
                </a:solidFill>
                <a:cs typeface="Times New Roman" panose="02020603050405020304" pitchFamily="18" charset="0"/>
                <a:sym typeface="Lucida Sans Unicode" panose="020B0602030504020204" pitchFamily="34" charset="0"/>
              </a:rPr>
              <a:t>    192.168.1.104</a:t>
            </a:r>
            <a:endParaRPr lang="zh-CN" altLang="en-US" sz="1800" dirty="0">
              <a:solidFill>
                <a:srgbClr val="C00000"/>
              </a:solidFill>
              <a:cs typeface="Times New Roman" panose="02020603050405020304" pitchFamily="18" charset="0"/>
            </a:endParaRPr>
          </a:p>
        </p:txBody>
      </p:sp>
      <p:cxnSp>
        <p:nvCxnSpPr>
          <p:cNvPr id="15" name="Elbow Connector 17"/>
          <p:cNvCxnSpPr>
            <a:cxnSpLocks noChangeShapeType="1"/>
          </p:cNvCxnSpPr>
          <p:nvPr/>
        </p:nvCxnSpPr>
        <p:spPr bwMode="auto">
          <a:xfrm rot="10800000">
            <a:off x="4635500" y="3213100"/>
            <a:ext cx="1728788" cy="1584325"/>
          </a:xfrm>
          <a:prstGeom prst="bentConnector3">
            <a:avLst>
              <a:gd name="adj1" fmla="val -704"/>
            </a:avLst>
          </a:prstGeom>
          <a:noFill/>
          <a:ln w="28575">
            <a:solidFill>
              <a:schemeClr val="accent2"/>
            </a:solidFill>
            <a:prstDash val="dash"/>
            <a:bevel/>
            <a:headEnd/>
            <a:tailEnd type="arrow" w="med" len="med"/>
          </a:ln>
          <a:extLst>
            <a:ext uri="{909E8E84-426E-40DD-AFC4-6F175D3DCCD1}">
              <a14:hiddenFill xmlns:a14="http://schemas.microsoft.com/office/drawing/2010/main">
                <a:noFill/>
              </a14:hiddenFill>
            </a:ext>
          </a:extLst>
        </p:spPr>
      </p:cxnSp>
      <p:grpSp>
        <p:nvGrpSpPr>
          <p:cNvPr id="16" name="Group 15"/>
          <p:cNvGrpSpPr>
            <a:grpSpLocks/>
          </p:cNvGrpSpPr>
          <p:nvPr/>
        </p:nvGrpSpPr>
        <p:grpSpPr bwMode="auto">
          <a:xfrm>
            <a:off x="4419600" y="2997200"/>
            <a:ext cx="5113338" cy="1655763"/>
            <a:chOff x="0" y="0"/>
            <a:chExt cx="5112568" cy="1656184"/>
          </a:xfrm>
        </p:grpSpPr>
        <p:cxnSp>
          <p:nvCxnSpPr>
            <p:cNvPr id="17" name="Elbow Connector 22"/>
            <p:cNvCxnSpPr>
              <a:cxnSpLocks noChangeShapeType="1"/>
            </p:cNvCxnSpPr>
            <p:nvPr/>
          </p:nvCxnSpPr>
          <p:spPr bwMode="auto">
            <a:xfrm>
              <a:off x="0" y="0"/>
              <a:ext cx="2160240" cy="1656184"/>
            </a:xfrm>
            <a:prstGeom prst="bentConnector3">
              <a:avLst>
                <a:gd name="adj1" fmla="val 99968"/>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cxnSp>
          <p:nvCxnSpPr>
            <p:cNvPr id="18" name="Elbow Connector 31"/>
            <p:cNvCxnSpPr>
              <a:cxnSpLocks noChangeShapeType="1"/>
            </p:cNvCxnSpPr>
            <p:nvPr/>
          </p:nvCxnSpPr>
          <p:spPr bwMode="auto">
            <a:xfrm>
              <a:off x="0" y="0"/>
              <a:ext cx="5112568" cy="1584176"/>
            </a:xfrm>
            <a:prstGeom prst="bentConnector3">
              <a:avLst>
                <a:gd name="adj1" fmla="val 99926"/>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grpSp>
      <p:cxnSp>
        <p:nvCxnSpPr>
          <p:cNvPr id="19" name="Straight Arrow Connector 35"/>
          <p:cNvCxnSpPr>
            <a:cxnSpLocks noChangeShapeType="1"/>
          </p:cNvCxnSpPr>
          <p:nvPr/>
        </p:nvCxnSpPr>
        <p:spPr bwMode="auto">
          <a:xfrm rot="5400000" flipH="1" flipV="1">
            <a:off x="8739981" y="3933032"/>
            <a:ext cx="1152525" cy="1588"/>
          </a:xfrm>
          <a:prstGeom prst="straightConnector1">
            <a:avLst/>
          </a:prstGeom>
          <a:noFill/>
          <a:ln w="28575">
            <a:solidFill>
              <a:schemeClr val="accent1"/>
            </a:solidFill>
            <a:prstDash val="dash"/>
            <a:bevel/>
            <a:headEnd/>
            <a:tailEnd type="arrow" w="med" len="med"/>
          </a:ln>
          <a:extLst>
            <a:ext uri="{909E8E84-426E-40DD-AFC4-6F175D3DCCD1}">
              <a14:hiddenFill xmlns:a14="http://schemas.microsoft.com/office/drawing/2010/main">
                <a:noFill/>
              </a14:hiddenFill>
            </a:ext>
          </a:extLst>
        </p:spPr>
      </p:cxnSp>
      <p:sp>
        <p:nvSpPr>
          <p:cNvPr id="20" name="TextBox 36"/>
          <p:cNvSpPr>
            <a:spLocks noChangeArrowheads="1"/>
          </p:cNvSpPr>
          <p:nvPr/>
        </p:nvSpPr>
        <p:spPr bwMode="auto">
          <a:xfrm>
            <a:off x="8331200" y="3789363"/>
            <a:ext cx="1273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UDP</a:t>
            </a:r>
            <a:r>
              <a:rPr lang="zh-CN" altLang="en-US" sz="1800">
                <a:solidFill>
                  <a:schemeClr val="tx2"/>
                </a:solidFill>
                <a:cs typeface="Times New Roman" panose="02020603050405020304" pitchFamily="18" charset="0"/>
                <a:sym typeface="黑体" panose="02010609060101010101" pitchFamily="49" charset="-122"/>
              </a:rPr>
              <a:t>应答</a:t>
            </a:r>
            <a:endParaRPr lang="en-US" altLang="zh-CN" sz="180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2477143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p:cBhvr>
                                        <p:cTn id="9" dur="500"/>
                                        <p:tgtEl>
                                          <p:spTgt spid="9"/>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p:cBhvr>
                                        <p:cTn id="23" dur="500"/>
                                        <p:tgtEl>
                                          <p:spTgt spid="11"/>
                                        </p:tgtEl>
                                      </p:cBhvr>
                                    </p:animEffect>
                                    <p:anim calcmode="lin" valueType="num">
                                      <p:cBhvr>
                                        <p:cTn id="24" dur="500" fill="hold"/>
                                        <p:tgtEl>
                                          <p:spTgt spid="11"/>
                                        </p:tgtEl>
                                        <p:attrNameLst>
                                          <p:attrName>ppt_x</p:attrName>
                                        </p:attrNameLst>
                                      </p:cBhvr>
                                      <p:tavLst>
                                        <p:tav tm="0">
                                          <p:val>
                                            <p:strVal val="#ppt_x"/>
                                          </p:val>
                                        </p:tav>
                                        <p:tav tm="100000">
                                          <p:val>
                                            <p:strVal val="#ppt_x"/>
                                          </p:val>
                                        </p:tav>
                                      </p:tavLst>
                                    </p:anim>
                                    <p:anim calcmode="lin" valueType="num">
                                      <p:cBhvr>
                                        <p:cTn id="25" dur="500" fill="hold"/>
                                        <p:tgtEl>
                                          <p:spTgt spid="11"/>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par>
                                <p:cTn id="36" presetID="17"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par>
                                <p:cTn id="40" presetID="17" presetClass="entr" presetSubtype="1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p:cBhvr>
                                        <p:cTn id="48" dur="500"/>
                                        <p:tgtEl>
                                          <p:spTgt spid="16"/>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p:cBhvr>
                                        <p:cTn id="51" dur="500"/>
                                        <p:tgtEl>
                                          <p:spTgt spid="13"/>
                                        </p:tgtEl>
                                      </p:cBhvr>
                                    </p:animEffect>
                                    <p:anim calcmode="lin" valueType="num">
                                      <p:cBhvr>
                                        <p:cTn id="52" dur="500" fill="hold"/>
                                        <p:tgtEl>
                                          <p:spTgt spid="13"/>
                                        </p:tgtEl>
                                        <p:attrNameLst>
                                          <p:attrName>ppt_x</p:attrName>
                                        </p:attrNameLst>
                                      </p:cBhvr>
                                      <p:tavLst>
                                        <p:tav tm="0">
                                          <p:val>
                                            <p:strVal val="#ppt_x"/>
                                          </p:val>
                                        </p:tav>
                                        <p:tav tm="100000">
                                          <p:val>
                                            <p:strVal val="#ppt_x"/>
                                          </p:val>
                                        </p:tav>
                                      </p:tavLst>
                                    </p:anim>
                                    <p:anim calcmode="lin" valueType="num">
                                      <p:cBhvr>
                                        <p:cTn id="5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p:cBhvr>
                                        <p:cTn id="61" dur="500"/>
                                        <p:tgtEl>
                                          <p:spTgt spid="19"/>
                                        </p:tgtEl>
                                      </p:cBhvr>
                                    </p:animEffect>
                                  </p:childTnLst>
                                </p:cTn>
                              </p:par>
                              <p:par>
                                <p:cTn id="62" presetID="47"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p:cBhvr>
                                        <p:cTn id="69" dur="500"/>
                                        <p:tgtEl>
                                          <p:spTgt spid="20"/>
                                        </p:tgtEl>
                                      </p:cBhvr>
                                    </p:animEffect>
                                    <p:anim calcmode="lin" valueType="num">
                                      <p:cBhvr>
                                        <p:cTn id="70" dur="500" fill="hold"/>
                                        <p:tgtEl>
                                          <p:spTgt spid="20"/>
                                        </p:tgtEl>
                                        <p:attrNameLst>
                                          <p:attrName>ppt_x</p:attrName>
                                        </p:attrNameLst>
                                      </p:cBhvr>
                                      <p:tavLst>
                                        <p:tav tm="0">
                                          <p:val>
                                            <p:strVal val="#ppt_x"/>
                                          </p:val>
                                        </p:tav>
                                        <p:tav tm="100000">
                                          <p:val>
                                            <p:strVal val="#ppt_x"/>
                                          </p:val>
                                        </p:tav>
                                      </p:tavLst>
                                    </p:anim>
                                    <p:anim calcmode="lin" valueType="num">
                                      <p:cBhvr>
                                        <p:cTn id="7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utoUpdateAnimBg="0"/>
      <p:bldP spid="11" grpId="0" bldLvl="0" autoUpdateAnimBg="0"/>
      <p:bldP spid="12" grpId="0" bldLvl="0" autoUpdateAnimBg="0"/>
      <p:bldP spid="13" grpId="0" bldLvl="0" autoUpdateAnimBg="0"/>
      <p:bldP spid="14" grpId="0" bldLvl="0" autoUpdateAnimBg="0"/>
      <p:bldP spid="15" grpId="0" animBg="1"/>
      <p:bldP spid="19" grpId="0" animBg="1"/>
      <p:bldP spid="20"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zh-CN" altLang="en-US" dirty="0">
                <a:latin typeface="黑体" panose="02010609060101010101" pitchFamily="49" charset="-122"/>
                <a:ea typeface="黑体" panose="02010609060101010101" pitchFamily="49" charset="-122"/>
              </a:rPr>
              <a:t>域名服务结构</a:t>
            </a:r>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
        <p:nvSpPr>
          <p:cNvPr id="5" name="Straight Connector 26"/>
          <p:cNvSpPr>
            <a:spLocks noChangeShapeType="1"/>
          </p:cNvSpPr>
          <p:nvPr/>
        </p:nvSpPr>
        <p:spPr bwMode="auto">
          <a:xfrm rot="10800000" flipV="1">
            <a:off x="3540125" y="2538413"/>
            <a:ext cx="1728788" cy="10795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6" name="Straight Connector 30"/>
          <p:cNvSpPr>
            <a:spLocks noChangeShapeType="1"/>
          </p:cNvSpPr>
          <p:nvPr/>
        </p:nvSpPr>
        <p:spPr bwMode="auto">
          <a:xfrm rot="5400000">
            <a:off x="4584701" y="2933700"/>
            <a:ext cx="1079500" cy="28892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7" name="Straight Connector 31"/>
          <p:cNvSpPr>
            <a:spLocks noChangeShapeType="1"/>
          </p:cNvSpPr>
          <p:nvPr/>
        </p:nvSpPr>
        <p:spPr bwMode="auto">
          <a:xfrm>
            <a:off x="6348413" y="3617913"/>
            <a:ext cx="936625" cy="649287"/>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 name="Straight Connector 32"/>
          <p:cNvSpPr>
            <a:spLocks noChangeShapeType="1"/>
          </p:cNvSpPr>
          <p:nvPr/>
        </p:nvSpPr>
        <p:spPr bwMode="auto">
          <a:xfrm rot="16200000" flipH="1">
            <a:off x="5268119" y="2537619"/>
            <a:ext cx="1079500" cy="1081088"/>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 name="Straight Connector 33"/>
          <p:cNvSpPr>
            <a:spLocks noChangeShapeType="1"/>
          </p:cNvSpPr>
          <p:nvPr/>
        </p:nvSpPr>
        <p:spPr bwMode="auto">
          <a:xfrm>
            <a:off x="5268913" y="2538413"/>
            <a:ext cx="2592387" cy="10795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0" name="Straight Connector 46"/>
          <p:cNvSpPr>
            <a:spLocks noChangeShapeType="1"/>
          </p:cNvSpPr>
          <p:nvPr/>
        </p:nvSpPr>
        <p:spPr bwMode="auto">
          <a:xfrm>
            <a:off x="5268913" y="2538413"/>
            <a:ext cx="3240087" cy="792162"/>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1" name="Straight Connector 49"/>
          <p:cNvSpPr>
            <a:spLocks noChangeShapeType="1"/>
          </p:cNvSpPr>
          <p:nvPr/>
        </p:nvSpPr>
        <p:spPr bwMode="auto">
          <a:xfrm rot="5400000">
            <a:off x="5664200" y="3654426"/>
            <a:ext cx="720725" cy="64770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2" name="TextBox 51"/>
          <p:cNvSpPr>
            <a:spLocks noChangeArrowheads="1"/>
          </p:cNvSpPr>
          <p:nvPr/>
        </p:nvSpPr>
        <p:spPr bwMode="auto">
          <a:xfrm>
            <a:off x="2892425" y="332105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com</a:t>
            </a:r>
          </a:p>
        </p:txBody>
      </p:sp>
      <p:sp>
        <p:nvSpPr>
          <p:cNvPr id="13" name="TextBox 52"/>
          <p:cNvSpPr>
            <a:spLocks noChangeArrowheads="1"/>
          </p:cNvSpPr>
          <p:nvPr/>
        </p:nvSpPr>
        <p:spPr bwMode="auto">
          <a:xfrm>
            <a:off x="4332288" y="3321050"/>
            <a:ext cx="59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org</a:t>
            </a:r>
          </a:p>
        </p:txBody>
      </p:sp>
      <p:sp>
        <p:nvSpPr>
          <p:cNvPr id="14" name="TextBox 53"/>
          <p:cNvSpPr>
            <a:spLocks noChangeArrowheads="1"/>
          </p:cNvSpPr>
          <p:nvPr/>
        </p:nvSpPr>
        <p:spPr bwMode="auto">
          <a:xfrm>
            <a:off x="5614988" y="3330575"/>
            <a:ext cx="446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cn</a:t>
            </a:r>
            <a:endParaRPr lang="en-US" altLang="zh-CN" sz="1800" dirty="0">
              <a:solidFill>
                <a:srgbClr val="C00000"/>
              </a:solidFill>
              <a:sym typeface="Lucida Sans Unicode" panose="020B0602030504020204" pitchFamily="34" charset="0"/>
            </a:endParaRPr>
          </a:p>
        </p:txBody>
      </p:sp>
      <p:sp>
        <p:nvSpPr>
          <p:cNvPr id="15" name="TextBox 54"/>
          <p:cNvSpPr>
            <a:spLocks noChangeArrowheads="1"/>
          </p:cNvSpPr>
          <p:nvPr/>
        </p:nvSpPr>
        <p:spPr bwMode="auto">
          <a:xfrm>
            <a:off x="6781800" y="3330575"/>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edu</a:t>
            </a:r>
          </a:p>
        </p:txBody>
      </p:sp>
      <p:sp>
        <p:nvSpPr>
          <p:cNvPr id="16" name="TextBox 55"/>
          <p:cNvSpPr>
            <a:spLocks noChangeArrowheads="1"/>
          </p:cNvSpPr>
          <p:nvPr/>
        </p:nvSpPr>
        <p:spPr bwMode="auto">
          <a:xfrm>
            <a:off x="8364538" y="2970213"/>
            <a:ext cx="16786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net/org/uk/…</a:t>
            </a:r>
            <a:endParaRPr lang="zh-CN" altLang="en-US" sz="1800">
              <a:solidFill>
                <a:schemeClr val="accent1"/>
              </a:solidFill>
            </a:endParaRPr>
          </a:p>
        </p:txBody>
      </p:sp>
      <p:sp>
        <p:nvSpPr>
          <p:cNvPr id="17" name="TextBox 64"/>
          <p:cNvSpPr>
            <a:spLocks noChangeArrowheads="1"/>
          </p:cNvSpPr>
          <p:nvPr/>
        </p:nvSpPr>
        <p:spPr bwMode="auto">
          <a:xfrm>
            <a:off x="4981575" y="4051300"/>
            <a:ext cx="606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edu</a:t>
            </a:r>
            <a:endParaRPr lang="en-US" altLang="zh-CN" sz="1800" dirty="0">
              <a:solidFill>
                <a:srgbClr val="C00000"/>
              </a:solidFill>
              <a:sym typeface="Lucida Sans Unicode" panose="020B0602030504020204" pitchFamily="34" charset="0"/>
            </a:endParaRPr>
          </a:p>
        </p:txBody>
      </p:sp>
      <p:sp>
        <p:nvSpPr>
          <p:cNvPr id="18" name="Straight Connector 67"/>
          <p:cNvSpPr>
            <a:spLocks noChangeShapeType="1"/>
          </p:cNvSpPr>
          <p:nvPr/>
        </p:nvSpPr>
        <p:spPr bwMode="auto">
          <a:xfrm rot="5400000">
            <a:off x="5015706" y="4374357"/>
            <a:ext cx="720725" cy="649288"/>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19" name="Straight Connector 68"/>
          <p:cNvSpPr>
            <a:spLocks noChangeShapeType="1"/>
          </p:cNvSpPr>
          <p:nvPr/>
        </p:nvSpPr>
        <p:spPr bwMode="auto">
          <a:xfrm>
            <a:off x="5700713" y="4338638"/>
            <a:ext cx="936625" cy="647700"/>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0" name="TextBox 69"/>
          <p:cNvSpPr>
            <a:spLocks noChangeArrowheads="1"/>
          </p:cNvSpPr>
          <p:nvPr/>
        </p:nvSpPr>
        <p:spPr bwMode="auto">
          <a:xfrm>
            <a:off x="7285038" y="3978275"/>
            <a:ext cx="14301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com/org/…</a:t>
            </a:r>
            <a:endParaRPr lang="zh-CN" altLang="en-US" sz="1800">
              <a:solidFill>
                <a:schemeClr val="accent1"/>
              </a:solidFill>
            </a:endParaRPr>
          </a:p>
        </p:txBody>
      </p:sp>
      <p:sp>
        <p:nvSpPr>
          <p:cNvPr id="21" name="TextBox 70"/>
          <p:cNvSpPr>
            <a:spLocks noChangeArrowheads="1"/>
          </p:cNvSpPr>
          <p:nvPr/>
        </p:nvSpPr>
        <p:spPr bwMode="auto">
          <a:xfrm>
            <a:off x="4403725" y="477043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err="1">
                <a:solidFill>
                  <a:srgbClr val="C00000"/>
                </a:solidFill>
                <a:sym typeface="Lucida Sans Unicode" panose="020B0602030504020204" pitchFamily="34" charset="0"/>
              </a:rPr>
              <a:t>uestc</a:t>
            </a:r>
            <a:endParaRPr lang="en-US" altLang="zh-CN" sz="1800" dirty="0">
              <a:solidFill>
                <a:srgbClr val="C00000"/>
              </a:solidFill>
              <a:sym typeface="Lucida Sans Unicode" panose="020B0602030504020204" pitchFamily="34" charset="0"/>
            </a:endParaRPr>
          </a:p>
        </p:txBody>
      </p:sp>
      <p:sp>
        <p:nvSpPr>
          <p:cNvPr id="22" name="Straight Connector 72"/>
          <p:cNvSpPr>
            <a:spLocks noChangeShapeType="1"/>
          </p:cNvSpPr>
          <p:nvPr/>
        </p:nvSpPr>
        <p:spPr bwMode="auto">
          <a:xfrm rot="10800000" flipV="1">
            <a:off x="4116388" y="5059363"/>
            <a:ext cx="936625" cy="79057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3" name="Straight Connector 74"/>
          <p:cNvSpPr>
            <a:spLocks noChangeShapeType="1"/>
          </p:cNvSpPr>
          <p:nvPr/>
        </p:nvSpPr>
        <p:spPr bwMode="auto">
          <a:xfrm rot="5400000">
            <a:off x="4656137" y="5454651"/>
            <a:ext cx="790575" cy="0"/>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4" name="Straight Connector 75"/>
          <p:cNvSpPr>
            <a:spLocks noChangeShapeType="1"/>
          </p:cNvSpPr>
          <p:nvPr/>
        </p:nvSpPr>
        <p:spPr bwMode="auto">
          <a:xfrm>
            <a:off x="5053013" y="5059363"/>
            <a:ext cx="935037" cy="790575"/>
          </a:xfrm>
          <a:prstGeom prst="line">
            <a:avLst/>
          </a:prstGeom>
          <a:noFill/>
          <a:ln w="31750">
            <a:solidFill>
              <a:srgbClr val="062228"/>
            </a:solidFill>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5" name="Straight Connector 82"/>
          <p:cNvSpPr>
            <a:spLocks noChangeShapeType="1"/>
          </p:cNvSpPr>
          <p:nvPr/>
        </p:nvSpPr>
        <p:spPr bwMode="auto">
          <a:xfrm>
            <a:off x="5053013" y="5059363"/>
            <a:ext cx="1223962" cy="719137"/>
          </a:xfrm>
          <a:prstGeom prst="line">
            <a:avLst/>
          </a:prstGeom>
          <a:noFill/>
          <a:ln w="31750">
            <a:solidFill>
              <a:srgbClr val="062228"/>
            </a:solidFill>
            <a:prstDash val="dash"/>
            <a:bevel/>
            <a:headEn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6" name="TextBox 85"/>
          <p:cNvSpPr>
            <a:spLocks noChangeArrowheads="1"/>
          </p:cNvSpPr>
          <p:nvPr/>
        </p:nvSpPr>
        <p:spPr bwMode="auto">
          <a:xfrm>
            <a:off x="3324225" y="5562600"/>
            <a:ext cx="7328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www</a:t>
            </a:r>
          </a:p>
        </p:txBody>
      </p:sp>
      <p:sp>
        <p:nvSpPr>
          <p:cNvPr id="27" name="TextBox 86"/>
          <p:cNvSpPr>
            <a:spLocks noChangeArrowheads="1"/>
          </p:cNvSpPr>
          <p:nvPr/>
        </p:nvSpPr>
        <p:spPr bwMode="auto">
          <a:xfrm>
            <a:off x="4403725" y="5562600"/>
            <a:ext cx="593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bbs</a:t>
            </a:r>
          </a:p>
        </p:txBody>
      </p:sp>
      <p:sp>
        <p:nvSpPr>
          <p:cNvPr id="28" name="TextBox 87"/>
          <p:cNvSpPr>
            <a:spLocks noChangeArrowheads="1"/>
          </p:cNvSpPr>
          <p:nvPr/>
        </p:nvSpPr>
        <p:spPr bwMode="auto">
          <a:xfrm>
            <a:off x="5124450" y="5562600"/>
            <a:ext cx="66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ccse</a:t>
            </a:r>
          </a:p>
        </p:txBody>
      </p:sp>
      <p:sp>
        <p:nvSpPr>
          <p:cNvPr id="29" name="TextBox 88"/>
          <p:cNvSpPr>
            <a:spLocks noChangeArrowheads="1"/>
          </p:cNvSpPr>
          <p:nvPr/>
        </p:nvSpPr>
        <p:spPr bwMode="auto">
          <a:xfrm>
            <a:off x="6026150" y="5346700"/>
            <a:ext cx="1181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accent1"/>
                </a:solidFill>
                <a:sym typeface="Lucida Sans Unicode" panose="020B0602030504020204" pitchFamily="34" charset="0"/>
              </a:rPr>
              <a:t>me/ee/…</a:t>
            </a:r>
          </a:p>
        </p:txBody>
      </p:sp>
      <p:sp>
        <p:nvSpPr>
          <p:cNvPr id="30" name="椭圆 29"/>
          <p:cNvSpPr/>
          <p:nvPr/>
        </p:nvSpPr>
        <p:spPr>
          <a:xfrm>
            <a:off x="2395538" y="2198688"/>
            <a:ext cx="8183562" cy="1779587"/>
          </a:xfrm>
          <a:prstGeom prst="ellipse">
            <a:avLst/>
          </a:prstGeom>
          <a:noFill/>
          <a:ln w="28575">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1" name="椭圆 30"/>
          <p:cNvSpPr/>
          <p:nvPr/>
        </p:nvSpPr>
        <p:spPr>
          <a:xfrm>
            <a:off x="2473325" y="4049713"/>
            <a:ext cx="8183563" cy="2119312"/>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59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p:cBhvr>
                                        <p:cTn id="19" dur="500"/>
                                        <p:tgtEl>
                                          <p:spTgt spid="10"/>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p:cBhvr>
                                        <p:cTn id="33" dur="500"/>
                                        <p:tgtEl>
                                          <p:spTgt spid="14"/>
                                        </p:tgtEl>
                                      </p:cBhvr>
                                    </p:animEffect>
                                    <p:anim calcmode="lin" valueType="num">
                                      <p:cBhvr>
                                        <p:cTn id="34" dur="500" fill="hold"/>
                                        <p:tgtEl>
                                          <p:spTgt spid="14"/>
                                        </p:tgtEl>
                                        <p:attrNameLst>
                                          <p:attrName>ppt_x</p:attrName>
                                        </p:attrNameLst>
                                      </p:cBhvr>
                                      <p:tavLst>
                                        <p:tav tm="0">
                                          <p:val>
                                            <p:strVal val="#ppt_x"/>
                                          </p:val>
                                        </p:tav>
                                        <p:tav tm="100000">
                                          <p:val>
                                            <p:strVal val="#ppt_x"/>
                                          </p:val>
                                        </p:tav>
                                      </p:tavLst>
                                    </p:anim>
                                    <p:anim calcmode="lin" valueType="num">
                                      <p:cBhvr>
                                        <p:cTn id="35" dur="500" fill="hold"/>
                                        <p:tgtEl>
                                          <p:spTgt spid="14"/>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anim calcmode="lin" valueType="num">
                                      <p:cBhvr>
                                        <p:cTn id="39" dur="500" fill="hold"/>
                                        <p:tgtEl>
                                          <p:spTgt spid="15"/>
                                        </p:tgtEl>
                                        <p:attrNameLst>
                                          <p:attrName>ppt_x</p:attrName>
                                        </p:attrNameLst>
                                      </p:cBhvr>
                                      <p:tavLst>
                                        <p:tav tm="0">
                                          <p:val>
                                            <p:strVal val="#ppt_x"/>
                                          </p:val>
                                        </p:tav>
                                        <p:tav tm="100000">
                                          <p:val>
                                            <p:strVal val="#ppt_x"/>
                                          </p:val>
                                        </p:tav>
                                      </p:tavLst>
                                    </p:anim>
                                    <p:anim calcmode="lin" valueType="num">
                                      <p:cBhvr>
                                        <p:cTn id="40" dur="500" fill="hold"/>
                                        <p:tgtEl>
                                          <p:spTgt spid="15"/>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p:cBhvr>
                                        <p:cTn id="49" dur="500"/>
                                        <p:tgtEl>
                                          <p:spTgt spid="11"/>
                                        </p:tgtEl>
                                      </p:cBhvr>
                                    </p:animEffect>
                                  </p:childTnLst>
                                </p:cTn>
                              </p:par>
                              <p:par>
                                <p:cTn id="50" presetID="22" presetClass="entr" presetSubtype="1"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p:cBhvr>
                                        <p:cTn id="52" dur="500"/>
                                        <p:tgtEl>
                                          <p:spTgt spid="7"/>
                                        </p:tgtEl>
                                      </p:cBhvr>
                                    </p:animEffect>
                                  </p:childTnLst>
                                </p:cTn>
                              </p:par>
                            </p:childTnLst>
                          </p:cTn>
                        </p:par>
                        <p:par>
                          <p:cTn id="53" fill="hold">
                            <p:stCondLst>
                              <p:cond delay="1500"/>
                            </p:stCondLst>
                            <p:childTnLst>
                              <p:par>
                                <p:cTn id="54" presetID="4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500" fill="hold"/>
                                        <p:tgtEl>
                                          <p:spTgt spid="17"/>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p:cBhvr>
                                        <p:cTn id="61" dur="500"/>
                                        <p:tgtEl>
                                          <p:spTgt spid="20"/>
                                        </p:tgtEl>
                                      </p:cBhvr>
                                    </p:animEffect>
                                    <p:anim calcmode="lin" valueType="num">
                                      <p:cBhvr>
                                        <p:cTn id="62" dur="500" fill="hold"/>
                                        <p:tgtEl>
                                          <p:spTgt spid="20"/>
                                        </p:tgtEl>
                                        <p:attrNameLst>
                                          <p:attrName>ppt_x</p:attrName>
                                        </p:attrNameLst>
                                      </p:cBhvr>
                                      <p:tavLst>
                                        <p:tav tm="0">
                                          <p:val>
                                            <p:strVal val="#ppt_x"/>
                                          </p:val>
                                        </p:tav>
                                        <p:tav tm="100000">
                                          <p:val>
                                            <p:strVal val="#ppt_x"/>
                                          </p:val>
                                        </p:tav>
                                      </p:tavLst>
                                    </p:anim>
                                    <p:anim calcmode="lin" valueType="num">
                                      <p:cBhvr>
                                        <p:cTn id="63" dur="500" fill="hold"/>
                                        <p:tgtEl>
                                          <p:spTgt spid="20"/>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p:cBhvr>
                                        <p:cTn id="67" dur="500"/>
                                        <p:tgtEl>
                                          <p:spTgt spid="18"/>
                                        </p:tgtEl>
                                      </p:cBhvr>
                                    </p:animEffect>
                                  </p:childTnLst>
                                </p:cTn>
                              </p:par>
                              <p:par>
                                <p:cTn id="68" presetID="22" presetClass="entr" presetSubtype="1"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p:cBhvr>
                                        <p:cTn id="70" dur="500"/>
                                        <p:tgtEl>
                                          <p:spTgt spid="19"/>
                                        </p:tgtEl>
                                      </p:cBhvr>
                                    </p:animEffect>
                                  </p:childTnLst>
                                </p:cTn>
                              </p:par>
                            </p:childTnLst>
                          </p:cTn>
                        </p:par>
                        <p:par>
                          <p:cTn id="71" fill="hold">
                            <p:stCondLst>
                              <p:cond delay="2500"/>
                            </p:stCondLst>
                            <p:childTnLst>
                              <p:par>
                                <p:cTn id="72" presetID="47" presetClass="entr" presetSubtype="0"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p:cBhvr>
                                        <p:cTn id="74" dur="500"/>
                                        <p:tgtEl>
                                          <p:spTgt spid="21"/>
                                        </p:tgtEl>
                                      </p:cBhvr>
                                    </p:animEffect>
                                    <p:anim calcmode="lin" valueType="num">
                                      <p:cBhvr>
                                        <p:cTn id="75" dur="500" fill="hold"/>
                                        <p:tgtEl>
                                          <p:spTgt spid="21"/>
                                        </p:tgtEl>
                                        <p:attrNameLst>
                                          <p:attrName>ppt_x</p:attrName>
                                        </p:attrNameLst>
                                      </p:cBhvr>
                                      <p:tavLst>
                                        <p:tav tm="0">
                                          <p:val>
                                            <p:strVal val="#ppt_x"/>
                                          </p:val>
                                        </p:tav>
                                        <p:tav tm="100000">
                                          <p:val>
                                            <p:strVal val="#ppt_x"/>
                                          </p:val>
                                        </p:tav>
                                      </p:tavLst>
                                    </p:anim>
                                    <p:anim calcmode="lin" valueType="num">
                                      <p:cBhvr>
                                        <p:cTn id="76" dur="500" fill="hold"/>
                                        <p:tgtEl>
                                          <p:spTgt spid="21"/>
                                        </p:tgtEl>
                                        <p:attrNameLst>
                                          <p:attrName>ppt_y</p:attrName>
                                        </p:attrNameLst>
                                      </p:cBhvr>
                                      <p:tavLst>
                                        <p:tav tm="0">
                                          <p:val>
                                            <p:strVal val="#ppt_y-.1"/>
                                          </p:val>
                                        </p:tav>
                                        <p:tav tm="100000">
                                          <p:val>
                                            <p:strVal val="#ppt_y"/>
                                          </p:val>
                                        </p:tav>
                                      </p:tavLst>
                                    </p:anim>
                                  </p:childTnLst>
                                </p:cTn>
                              </p:par>
                            </p:childTnLst>
                          </p:cTn>
                        </p:par>
                        <p:par>
                          <p:cTn id="77" fill="hold">
                            <p:stCondLst>
                              <p:cond delay="3000"/>
                            </p:stCondLst>
                            <p:childTnLst>
                              <p:par>
                                <p:cTn id="78" presetID="22" presetClass="entr" presetSubtype="1"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p:cBhvr>
                                        <p:cTn id="80" dur="500"/>
                                        <p:tgtEl>
                                          <p:spTgt spid="22"/>
                                        </p:tgtEl>
                                      </p:cBhvr>
                                    </p:animEffect>
                                  </p:childTnLst>
                                </p:cTn>
                              </p:par>
                              <p:par>
                                <p:cTn id="81" presetID="22" presetClass="entr" presetSubtype="1"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p:cBhvr>
                                        <p:cTn id="83" dur="500"/>
                                        <p:tgtEl>
                                          <p:spTgt spid="23"/>
                                        </p:tgtEl>
                                      </p:cBhvr>
                                    </p:animEffect>
                                  </p:childTnLst>
                                </p:cTn>
                              </p:par>
                              <p:par>
                                <p:cTn id="84" presetID="22" presetClass="entr" presetSubtype="1"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p:cBhvr>
                                        <p:cTn id="86" dur="500"/>
                                        <p:tgtEl>
                                          <p:spTgt spid="25"/>
                                        </p:tgtEl>
                                      </p:cBhvr>
                                    </p:animEffect>
                                  </p:childTnLst>
                                </p:cTn>
                              </p:par>
                              <p:par>
                                <p:cTn id="87" presetID="22" presetClass="entr" presetSubtype="1" fill="hold"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p:cBhvr>
                                        <p:cTn id="89" dur="500"/>
                                        <p:tgtEl>
                                          <p:spTgt spid="24"/>
                                        </p:tgtEl>
                                      </p:cBhvr>
                                    </p:animEffect>
                                  </p:childTnLst>
                                </p:cTn>
                              </p:par>
                            </p:childTnLst>
                          </p:cTn>
                        </p:par>
                        <p:par>
                          <p:cTn id="90" fill="hold">
                            <p:stCondLst>
                              <p:cond delay="3500"/>
                            </p:stCondLst>
                            <p:childTnLst>
                              <p:par>
                                <p:cTn id="91" presetID="47"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p:cBhvr>
                                        <p:cTn id="93" dur="500"/>
                                        <p:tgtEl>
                                          <p:spTgt spid="28"/>
                                        </p:tgtEl>
                                      </p:cBhvr>
                                    </p:animEffect>
                                    <p:anim calcmode="lin" valueType="num">
                                      <p:cBhvr>
                                        <p:cTn id="94" dur="500" fill="hold"/>
                                        <p:tgtEl>
                                          <p:spTgt spid="28"/>
                                        </p:tgtEl>
                                        <p:attrNameLst>
                                          <p:attrName>ppt_x</p:attrName>
                                        </p:attrNameLst>
                                      </p:cBhvr>
                                      <p:tavLst>
                                        <p:tav tm="0">
                                          <p:val>
                                            <p:strVal val="#ppt_x"/>
                                          </p:val>
                                        </p:tav>
                                        <p:tav tm="100000">
                                          <p:val>
                                            <p:strVal val="#ppt_x"/>
                                          </p:val>
                                        </p:tav>
                                      </p:tavLst>
                                    </p:anim>
                                    <p:anim calcmode="lin" valueType="num">
                                      <p:cBhvr>
                                        <p:cTn id="95" dur="500" fill="hold"/>
                                        <p:tgtEl>
                                          <p:spTgt spid="28"/>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p:cBhvr>
                                        <p:cTn id="98" dur="500"/>
                                        <p:tgtEl>
                                          <p:spTgt spid="29"/>
                                        </p:tgtEl>
                                      </p:cBhvr>
                                    </p:animEffect>
                                    <p:anim calcmode="lin" valueType="num">
                                      <p:cBhvr>
                                        <p:cTn id="99" dur="500" fill="hold"/>
                                        <p:tgtEl>
                                          <p:spTgt spid="29"/>
                                        </p:tgtEl>
                                        <p:attrNameLst>
                                          <p:attrName>ppt_x</p:attrName>
                                        </p:attrNameLst>
                                      </p:cBhvr>
                                      <p:tavLst>
                                        <p:tav tm="0">
                                          <p:val>
                                            <p:strVal val="#ppt_x"/>
                                          </p:val>
                                        </p:tav>
                                        <p:tav tm="100000">
                                          <p:val>
                                            <p:strVal val="#ppt_x"/>
                                          </p:val>
                                        </p:tav>
                                      </p:tavLst>
                                    </p:anim>
                                    <p:anim calcmode="lin" valueType="num">
                                      <p:cBhvr>
                                        <p:cTn id="100" dur="500" fill="hold"/>
                                        <p:tgtEl>
                                          <p:spTgt spid="29"/>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p:cBhvr>
                                        <p:cTn id="103" dur="500"/>
                                        <p:tgtEl>
                                          <p:spTgt spid="27"/>
                                        </p:tgtEl>
                                      </p:cBhvr>
                                    </p:animEffect>
                                    <p:anim calcmode="lin" valueType="num">
                                      <p:cBhvr>
                                        <p:cTn id="104" dur="500" fill="hold"/>
                                        <p:tgtEl>
                                          <p:spTgt spid="27"/>
                                        </p:tgtEl>
                                        <p:attrNameLst>
                                          <p:attrName>ppt_x</p:attrName>
                                        </p:attrNameLst>
                                      </p:cBhvr>
                                      <p:tavLst>
                                        <p:tav tm="0">
                                          <p:val>
                                            <p:strVal val="#ppt_x"/>
                                          </p:val>
                                        </p:tav>
                                        <p:tav tm="100000">
                                          <p:val>
                                            <p:strVal val="#ppt_x"/>
                                          </p:val>
                                        </p:tav>
                                      </p:tavLst>
                                    </p:anim>
                                    <p:anim calcmode="lin" valueType="num">
                                      <p:cBhvr>
                                        <p:cTn id="105" dur="500" fill="hold"/>
                                        <p:tgtEl>
                                          <p:spTgt spid="27"/>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p:cBhvr>
                                        <p:cTn id="108" dur="500"/>
                                        <p:tgtEl>
                                          <p:spTgt spid="26"/>
                                        </p:tgtEl>
                                      </p:cBhvr>
                                    </p:animEffect>
                                    <p:anim calcmode="lin" valueType="num">
                                      <p:cBhvr>
                                        <p:cTn id="109" dur="500" fill="hold"/>
                                        <p:tgtEl>
                                          <p:spTgt spid="26"/>
                                        </p:tgtEl>
                                        <p:attrNameLst>
                                          <p:attrName>ppt_x</p:attrName>
                                        </p:attrNameLst>
                                      </p:cBhvr>
                                      <p:tavLst>
                                        <p:tav tm="0">
                                          <p:val>
                                            <p:strVal val="#ppt_x"/>
                                          </p:val>
                                        </p:tav>
                                        <p:tav tm="100000">
                                          <p:val>
                                            <p:strVal val="#ppt_x"/>
                                          </p:val>
                                        </p:tav>
                                      </p:tavLst>
                                    </p:anim>
                                    <p:anim calcmode="lin" valueType="num">
                                      <p:cBhvr>
                                        <p:cTn id="110"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P spid="13" grpId="0" bldLvl="0" autoUpdateAnimBg="0"/>
      <p:bldP spid="14" grpId="0" bldLvl="0" autoUpdateAnimBg="0"/>
      <p:bldP spid="15" grpId="0" bldLvl="0" autoUpdateAnimBg="0"/>
      <p:bldP spid="16" grpId="0" bldLvl="0" autoUpdateAnimBg="0"/>
      <p:bldP spid="17" grpId="0" bldLvl="0" autoUpdateAnimBg="0"/>
      <p:bldP spid="20" grpId="0" bldLvl="0" autoUpdateAnimBg="0"/>
      <p:bldP spid="21" grpId="0" bldLvl="0" autoUpdateAnimBg="0"/>
      <p:bldP spid="26" grpId="0" bldLvl="0" autoUpdateAnimBg="0"/>
      <p:bldP spid="27" grpId="0" bldLvl="0" autoUpdateAnimBg="0"/>
      <p:bldP spid="28" grpId="0" bldLvl="0" autoUpdateAnimBg="0"/>
      <p:bldP spid="29"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域名解析过程</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0" y="290036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038" y="1749425"/>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950" y="43418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7138" y="239712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2870200" y="3910013"/>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客户端</a:t>
            </a:r>
            <a:endParaRPr lang="en-US" altLang="zh-CN" sz="1600">
              <a:solidFill>
                <a:schemeClr val="tx2"/>
              </a:solidFill>
              <a:sym typeface="Lucida Sans Unicode" panose="020B0602030504020204" pitchFamily="34" charset="0"/>
            </a:endParaRPr>
          </a:p>
        </p:txBody>
      </p:sp>
      <p:sp>
        <p:nvSpPr>
          <p:cNvPr id="9" name="TextBox 8"/>
          <p:cNvSpPr>
            <a:spLocks noChangeArrowheads="1"/>
          </p:cNvSpPr>
          <p:nvPr/>
        </p:nvSpPr>
        <p:spPr bwMode="auto">
          <a:xfrm>
            <a:off x="5282770" y="5319946"/>
            <a:ext cx="16530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本地</a:t>
            </a:r>
            <a:r>
              <a:rPr lang="en-US" altLang="zh-CN" sz="1600">
                <a:solidFill>
                  <a:schemeClr val="tx2"/>
                </a:solidFill>
                <a:sym typeface="Lucida Sans Unicode" panose="020B0602030504020204" pitchFamily="34" charset="0"/>
              </a:rPr>
              <a:t>DNS</a:t>
            </a:r>
            <a:r>
              <a:rPr lang="zh-CN" altLang="en-US" sz="1600">
                <a:solidFill>
                  <a:schemeClr val="tx2"/>
                </a:solidFill>
                <a:sym typeface="黑体" panose="02010609060101010101" pitchFamily="49" charset="-122"/>
              </a:rPr>
              <a:t>服务器</a:t>
            </a:r>
            <a:endParaRPr lang="en-US" altLang="zh-CN" sz="1600">
              <a:solidFill>
                <a:schemeClr val="tx2"/>
              </a:solidFill>
              <a:sym typeface="Lucida Sans Unicode" panose="020B0602030504020204" pitchFamily="34" charset="0"/>
            </a:endParaRPr>
          </a:p>
        </p:txBody>
      </p:sp>
      <p:sp>
        <p:nvSpPr>
          <p:cNvPr id="10" name="TextBox 9"/>
          <p:cNvSpPr>
            <a:spLocks noChangeArrowheads="1"/>
          </p:cNvSpPr>
          <p:nvPr/>
        </p:nvSpPr>
        <p:spPr bwMode="auto">
          <a:xfrm>
            <a:off x="5534025" y="2684463"/>
            <a:ext cx="1981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hlinkClick r:id="rId5"/>
              </a:rPr>
              <a:t>www.example.org</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11" name="TextBox 10"/>
          <p:cNvSpPr>
            <a:spLocks noChangeArrowheads="1"/>
          </p:cNvSpPr>
          <p:nvPr/>
        </p:nvSpPr>
        <p:spPr bwMode="auto">
          <a:xfrm>
            <a:off x="9303924" y="3959225"/>
            <a:ext cx="10374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sym typeface="黑体" panose="02010609060101010101" pitchFamily="49" charset="-122"/>
              </a:rPr>
              <a:t>其他</a:t>
            </a:r>
            <a:r>
              <a:rPr lang="en-US" altLang="zh-CN" sz="1600">
                <a:solidFill>
                  <a:schemeClr val="tx2"/>
                </a:solidFill>
                <a:sym typeface="Lucida Sans Unicode" panose="020B0602030504020204" pitchFamily="34" charset="0"/>
              </a:rPr>
              <a:t>DNS</a:t>
            </a:r>
            <a:endParaRPr lang="zh-CN" altLang="en-US" sz="1800">
              <a:solidFill>
                <a:schemeClr val="tx2"/>
              </a:solidFill>
            </a:endParaRPr>
          </a:p>
        </p:txBody>
      </p:sp>
      <p:sp>
        <p:nvSpPr>
          <p:cNvPr id="12" name="Freeform 11"/>
          <p:cNvSpPr>
            <a:spLocks/>
          </p:cNvSpPr>
          <p:nvPr/>
        </p:nvSpPr>
        <p:spPr bwMode="auto">
          <a:xfrm rot="21354564">
            <a:off x="3498850" y="3614738"/>
            <a:ext cx="2154238" cy="1560512"/>
          </a:xfrm>
          <a:custGeom>
            <a:avLst/>
            <a:gdLst>
              <a:gd name="T0" fmla="*/ 0 w 2538483"/>
              <a:gd name="T1" fmla="*/ 0 h 1228299"/>
              <a:gd name="T2" fmla="*/ 52799 w 2538483"/>
              <a:gd name="T3" fmla="*/ 54317990 h 1228299"/>
              <a:gd name="T4" fmla="*/ 155885 w 2538483"/>
              <a:gd name="T5" fmla="*/ 71891544 h 1228299"/>
              <a:gd name="T6" fmla="*/ 0 60000 65536"/>
              <a:gd name="T7" fmla="*/ 0 60000 65536"/>
              <a:gd name="T8" fmla="*/ 0 60000 65536"/>
              <a:gd name="T9" fmla="*/ 0 w 2538483"/>
              <a:gd name="T10" fmla="*/ 0 h 1228299"/>
              <a:gd name="T11" fmla="*/ 2538483 w 2538483"/>
              <a:gd name="T12" fmla="*/ 1228299 h 1228299"/>
            </a:gdLst>
            <a:ahLst/>
            <a:cxnLst>
              <a:cxn ang="T6">
                <a:pos x="T0" y="T1"/>
              </a:cxn>
              <a:cxn ang="T7">
                <a:pos x="T2" y="T3"/>
              </a:cxn>
              <a:cxn ang="T8">
                <a:pos x="T4" y="T5"/>
              </a:cxn>
            </a:cxnLst>
            <a:rect l="T9" t="T10" r="T11" b="T12"/>
            <a:pathLst>
              <a:path w="2538483" h="1228299">
                <a:moveTo>
                  <a:pt x="0" y="0"/>
                </a:moveTo>
                <a:cubicBezTo>
                  <a:pt x="218364" y="361666"/>
                  <a:pt x="436729" y="723332"/>
                  <a:pt x="859809" y="928048"/>
                </a:cubicBezTo>
                <a:cubicBezTo>
                  <a:pt x="1282889" y="1132764"/>
                  <a:pt x="2538483" y="1228299"/>
                  <a:pt x="2538483" y="1228299"/>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6675438" y="3892550"/>
            <a:ext cx="2797175" cy="1092200"/>
          </a:xfrm>
          <a:custGeom>
            <a:avLst/>
            <a:gdLst>
              <a:gd name="T0" fmla="*/ 0 w 2797791"/>
              <a:gd name="T1" fmla="*/ 1098282 h 1091821"/>
              <a:gd name="T2" fmla="*/ 1767582 w 2797791"/>
              <a:gd name="T3" fmla="*/ 837438 h 1091821"/>
              <a:gd name="T4" fmla="*/ 2787341 w 2797791"/>
              <a:gd name="T5" fmla="*/ 0 h 1091821"/>
              <a:gd name="T6" fmla="*/ 0 60000 65536"/>
              <a:gd name="T7" fmla="*/ 0 60000 65536"/>
              <a:gd name="T8" fmla="*/ 0 60000 65536"/>
              <a:gd name="T9" fmla="*/ 0 w 2797791"/>
              <a:gd name="T10" fmla="*/ 0 h 1091821"/>
              <a:gd name="T11" fmla="*/ 2797791 w 2797791"/>
              <a:gd name="T12" fmla="*/ 1091821 h 1091821"/>
            </a:gdLst>
            <a:ahLst/>
            <a:cxnLst>
              <a:cxn ang="T6">
                <a:pos x="T0" y="T1"/>
              </a:cxn>
              <a:cxn ang="T7">
                <a:pos x="T2" y="T3"/>
              </a:cxn>
              <a:cxn ang="T8">
                <a:pos x="T4" y="T5"/>
              </a:cxn>
            </a:cxnLst>
            <a:rect l="T9" t="T10" r="T11" b="T12"/>
            <a:pathLst>
              <a:path w="2797791" h="1091821">
                <a:moveTo>
                  <a:pt x="0" y="1091821"/>
                </a:moveTo>
                <a:cubicBezTo>
                  <a:pt x="653955" y="1053152"/>
                  <a:pt x="1307911" y="1014484"/>
                  <a:pt x="1774209" y="832514"/>
                </a:cubicBezTo>
                <a:cubicBezTo>
                  <a:pt x="2240508" y="650544"/>
                  <a:pt x="2634018" y="181970"/>
                  <a:pt x="2797791" y="0"/>
                </a:cubicBezTo>
              </a:path>
            </a:pathLst>
          </a:custGeom>
          <a:noFill/>
          <a:ln w="9525">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6416675" y="3182938"/>
            <a:ext cx="2619375" cy="1243012"/>
          </a:xfrm>
          <a:custGeom>
            <a:avLst/>
            <a:gdLst>
              <a:gd name="T0" fmla="*/ 2603502 w 2620370"/>
              <a:gd name="T1" fmla="*/ 0 h 1241946"/>
              <a:gd name="T2" fmla="*/ 1301754 w 2620370"/>
              <a:gd name="T3" fmla="*/ 470845 h 1241946"/>
              <a:gd name="T4" fmla="*/ 0 w 2620370"/>
              <a:gd name="T5" fmla="*/ 1260204 h 1241946"/>
              <a:gd name="T6" fmla="*/ 0 60000 65536"/>
              <a:gd name="T7" fmla="*/ 0 60000 65536"/>
              <a:gd name="T8" fmla="*/ 0 60000 65536"/>
              <a:gd name="T9" fmla="*/ 0 w 2620370"/>
              <a:gd name="T10" fmla="*/ 0 h 1241946"/>
              <a:gd name="T11" fmla="*/ 2620370 w 2620370"/>
              <a:gd name="T12" fmla="*/ 1241946 h 1241946"/>
            </a:gdLst>
            <a:ahLst/>
            <a:cxnLst>
              <a:cxn ang="T6">
                <a:pos x="T0" y="T1"/>
              </a:cxn>
              <a:cxn ang="T7">
                <a:pos x="T2" y="T3"/>
              </a:cxn>
              <a:cxn ang="T8">
                <a:pos x="T4" y="T5"/>
              </a:cxn>
            </a:cxnLst>
            <a:rect l="T9" t="T10" r="T11" b="T12"/>
            <a:pathLst>
              <a:path w="2620370" h="1241946">
                <a:moveTo>
                  <a:pt x="2620370" y="0"/>
                </a:moveTo>
                <a:cubicBezTo>
                  <a:pt x="2183641" y="128516"/>
                  <a:pt x="1746913" y="257033"/>
                  <a:pt x="1310185" y="464024"/>
                </a:cubicBezTo>
                <a:cubicBezTo>
                  <a:pt x="873457" y="671015"/>
                  <a:pt x="436728" y="956480"/>
                  <a:pt x="0" y="1241946"/>
                </a:cubicBezTo>
              </a:path>
            </a:pathLst>
          </a:custGeom>
          <a:noFill/>
          <a:ln w="9525">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Freeform 15"/>
          <p:cNvSpPr>
            <a:spLocks/>
          </p:cNvSpPr>
          <p:nvPr/>
        </p:nvSpPr>
        <p:spPr bwMode="auto">
          <a:xfrm>
            <a:off x="3878263" y="3476625"/>
            <a:ext cx="1924050" cy="1084263"/>
          </a:xfrm>
          <a:custGeom>
            <a:avLst/>
            <a:gdLst>
              <a:gd name="T0" fmla="*/ 519555 w 2088108"/>
              <a:gd name="T1" fmla="*/ 1186507 h 1078173"/>
              <a:gd name="T2" fmla="*/ 254684 w 2088108"/>
              <a:gd name="T3" fmla="*/ 450569 h 1078173"/>
              <a:gd name="T4" fmla="*/ 0 w 2088108"/>
              <a:gd name="T5" fmla="*/ 0 h 1078173"/>
              <a:gd name="T6" fmla="*/ 0 60000 65536"/>
              <a:gd name="T7" fmla="*/ 0 60000 65536"/>
              <a:gd name="T8" fmla="*/ 0 60000 65536"/>
              <a:gd name="T9" fmla="*/ 0 w 2088108"/>
              <a:gd name="T10" fmla="*/ 0 h 1078173"/>
              <a:gd name="T11" fmla="*/ 2088108 w 2088108"/>
              <a:gd name="T12" fmla="*/ 1078173 h 1078173"/>
            </a:gdLst>
            <a:ahLst/>
            <a:cxnLst>
              <a:cxn ang="T6">
                <a:pos x="T0" y="T1"/>
              </a:cxn>
              <a:cxn ang="T7">
                <a:pos x="T2" y="T3"/>
              </a:cxn>
              <a:cxn ang="T8">
                <a:pos x="T4" y="T5"/>
              </a:cxn>
            </a:cxnLst>
            <a:rect l="T9" t="T10" r="T11" b="T12"/>
            <a:pathLst>
              <a:path w="2088108" h="1078173">
                <a:moveTo>
                  <a:pt x="2088108" y="1078173"/>
                </a:moveTo>
                <a:cubicBezTo>
                  <a:pt x="1729854" y="833650"/>
                  <a:pt x="1371600" y="589128"/>
                  <a:pt x="1023582" y="409432"/>
                </a:cubicBezTo>
                <a:cubicBezTo>
                  <a:pt x="675564" y="229737"/>
                  <a:pt x="337782" y="114868"/>
                  <a:pt x="0" y="0"/>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Freeform 17"/>
          <p:cNvSpPr>
            <a:spLocks/>
          </p:cNvSpPr>
          <p:nvPr/>
        </p:nvSpPr>
        <p:spPr bwMode="auto">
          <a:xfrm>
            <a:off x="3727450" y="2541588"/>
            <a:ext cx="2538413" cy="628650"/>
          </a:xfrm>
          <a:custGeom>
            <a:avLst/>
            <a:gdLst>
              <a:gd name="T0" fmla="*/ 0 w 2538484"/>
              <a:gd name="T1" fmla="*/ 642456 h 627797"/>
              <a:gd name="T2" fmla="*/ 1241351 w 2538484"/>
              <a:gd name="T3" fmla="*/ 405027 h 627797"/>
              <a:gd name="T4" fmla="*/ 2537269 w 2538484"/>
              <a:gd name="T5" fmla="*/ 0 h 627797"/>
              <a:gd name="T6" fmla="*/ 0 60000 65536"/>
              <a:gd name="T7" fmla="*/ 0 60000 65536"/>
              <a:gd name="T8" fmla="*/ 0 60000 65536"/>
              <a:gd name="T9" fmla="*/ 0 w 2538484"/>
              <a:gd name="T10" fmla="*/ 0 h 627797"/>
              <a:gd name="T11" fmla="*/ 2538484 w 2538484"/>
              <a:gd name="T12" fmla="*/ 627797 h 627797"/>
            </a:gdLst>
            <a:ahLst/>
            <a:cxnLst>
              <a:cxn ang="T6">
                <a:pos x="T0" y="T1"/>
              </a:cxn>
              <a:cxn ang="T7">
                <a:pos x="T2" y="T3"/>
              </a:cxn>
              <a:cxn ang="T8">
                <a:pos x="T4" y="T5"/>
              </a:cxn>
            </a:cxnLst>
            <a:rect l="T9" t="T10" r="T11" b="T12"/>
            <a:pathLst>
              <a:path w="2538484" h="627797">
                <a:moveTo>
                  <a:pt x="0" y="627797"/>
                </a:moveTo>
                <a:cubicBezTo>
                  <a:pt x="409432" y="564107"/>
                  <a:pt x="818865" y="500418"/>
                  <a:pt x="1241946" y="395785"/>
                </a:cubicBezTo>
                <a:cubicBezTo>
                  <a:pt x="1665027" y="291152"/>
                  <a:pt x="2536209" y="72788"/>
                  <a:pt x="2538484" y="0"/>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Freeform 18"/>
          <p:cNvSpPr>
            <a:spLocks/>
          </p:cNvSpPr>
          <p:nvPr/>
        </p:nvSpPr>
        <p:spPr bwMode="auto">
          <a:xfrm>
            <a:off x="3632200" y="2230438"/>
            <a:ext cx="2593975" cy="666750"/>
          </a:xfrm>
          <a:custGeom>
            <a:avLst/>
            <a:gdLst>
              <a:gd name="T0" fmla="*/ 2608429 w 2593074"/>
              <a:gd name="T1" fmla="*/ 25207 h 666465"/>
              <a:gd name="T2" fmla="*/ 1249303 w 2593074"/>
              <a:gd name="T3" fmla="*/ 107689 h 666465"/>
              <a:gd name="T4" fmla="*/ 0 w 2593074"/>
              <a:gd name="T5" fmla="*/ 671326 h 666465"/>
              <a:gd name="T6" fmla="*/ 0 60000 65536"/>
              <a:gd name="T7" fmla="*/ 0 60000 65536"/>
              <a:gd name="T8" fmla="*/ 0 60000 65536"/>
              <a:gd name="T9" fmla="*/ 0 w 2593074"/>
              <a:gd name="T10" fmla="*/ 0 h 666465"/>
              <a:gd name="T11" fmla="*/ 2593074 w 2593074"/>
              <a:gd name="T12" fmla="*/ 666465 h 666465"/>
            </a:gdLst>
            <a:ahLst/>
            <a:cxnLst>
              <a:cxn ang="T6">
                <a:pos x="T0" y="T1"/>
              </a:cxn>
              <a:cxn ang="T7">
                <a:pos x="T2" y="T3"/>
              </a:cxn>
              <a:cxn ang="T8">
                <a:pos x="T4" y="T5"/>
              </a:cxn>
            </a:cxnLst>
            <a:rect l="T9" t="T10" r="T11" b="T12"/>
            <a:pathLst>
              <a:path w="2593074" h="666465">
                <a:moveTo>
                  <a:pt x="2593074" y="25020"/>
                </a:moveTo>
                <a:cubicBezTo>
                  <a:pt x="2133599" y="12510"/>
                  <a:pt x="1674125" y="0"/>
                  <a:pt x="1241946" y="106907"/>
                </a:cubicBezTo>
                <a:cubicBezTo>
                  <a:pt x="809767" y="213814"/>
                  <a:pt x="179695" y="577755"/>
                  <a:pt x="0" y="666465"/>
                </a:cubicBezTo>
              </a:path>
            </a:pathLst>
          </a:custGeom>
          <a:noFill/>
          <a:ln w="9525">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8" name="TextBox 19"/>
          <p:cNvSpPr>
            <a:spLocks noChangeArrowheads="1"/>
          </p:cNvSpPr>
          <p:nvPr/>
        </p:nvSpPr>
        <p:spPr bwMode="auto">
          <a:xfrm>
            <a:off x="3086100" y="4629150"/>
            <a:ext cx="2066925"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① DNS</a:t>
            </a:r>
            <a:r>
              <a:rPr lang="zh-CN" altLang="en-US" sz="1600">
                <a:solidFill>
                  <a:schemeClr val="tx2"/>
                </a:solidFill>
                <a:sym typeface="黑体" panose="02010609060101010101" pitchFamily="49" charset="-122"/>
              </a:rPr>
              <a:t>查询</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www.example.org?</a:t>
            </a:r>
            <a:endParaRPr lang="zh-CN" altLang="en-US" sz="1800">
              <a:solidFill>
                <a:schemeClr val="tx2"/>
              </a:solidFill>
            </a:endParaRPr>
          </a:p>
        </p:txBody>
      </p:sp>
      <p:sp>
        <p:nvSpPr>
          <p:cNvPr id="19" name="TextBox 20"/>
          <p:cNvSpPr>
            <a:spLocks noChangeArrowheads="1"/>
          </p:cNvSpPr>
          <p:nvPr/>
        </p:nvSpPr>
        <p:spPr bwMode="auto">
          <a:xfrm>
            <a:off x="7262813" y="4557713"/>
            <a:ext cx="206533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② DNS</a:t>
            </a:r>
            <a:r>
              <a:rPr lang="zh-CN" altLang="en-US" sz="1600">
                <a:solidFill>
                  <a:schemeClr val="tx2"/>
                </a:solidFill>
                <a:sym typeface="黑体" panose="02010609060101010101" pitchFamily="49" charset="-122"/>
              </a:rPr>
              <a:t>查询</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www.example.org?</a:t>
            </a:r>
            <a:endParaRPr lang="zh-CN" altLang="en-US" sz="1800">
              <a:solidFill>
                <a:schemeClr val="tx2"/>
              </a:solidFill>
            </a:endParaRPr>
          </a:p>
        </p:txBody>
      </p:sp>
      <p:sp>
        <p:nvSpPr>
          <p:cNvPr id="20" name="TextBox 21"/>
          <p:cNvSpPr>
            <a:spLocks noChangeArrowheads="1"/>
          </p:cNvSpPr>
          <p:nvPr/>
        </p:nvSpPr>
        <p:spPr bwMode="auto">
          <a:xfrm>
            <a:off x="7211900" y="3476625"/>
            <a:ext cx="1303562"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③ DNS</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21" name="TextBox 22"/>
          <p:cNvSpPr>
            <a:spLocks noChangeArrowheads="1"/>
          </p:cNvSpPr>
          <p:nvPr/>
        </p:nvSpPr>
        <p:spPr bwMode="auto">
          <a:xfrm>
            <a:off x="4368688" y="3621088"/>
            <a:ext cx="1303562"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④ DNS</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192.0.32.10</a:t>
            </a:r>
            <a:endParaRPr lang="zh-CN" altLang="en-US" sz="1800">
              <a:solidFill>
                <a:schemeClr val="tx2"/>
              </a:solidFill>
            </a:endParaRPr>
          </a:p>
        </p:txBody>
      </p:sp>
      <p:sp>
        <p:nvSpPr>
          <p:cNvPr id="22" name="TextBox 23"/>
          <p:cNvSpPr>
            <a:spLocks noChangeArrowheads="1"/>
          </p:cNvSpPr>
          <p:nvPr/>
        </p:nvSpPr>
        <p:spPr bwMode="auto">
          <a:xfrm>
            <a:off x="4310063" y="2828925"/>
            <a:ext cx="1325562" cy="33813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⑤HTTP</a:t>
            </a:r>
            <a:r>
              <a:rPr lang="zh-CN" altLang="en-US" sz="1600">
                <a:solidFill>
                  <a:schemeClr val="tx2"/>
                </a:solidFill>
                <a:sym typeface="黑体" panose="02010609060101010101" pitchFamily="49" charset="-122"/>
              </a:rPr>
              <a:t>请求</a:t>
            </a:r>
            <a:endParaRPr lang="en-US" altLang="zh-CN" sz="1600">
              <a:solidFill>
                <a:schemeClr val="tx2"/>
              </a:solidFill>
              <a:sym typeface="Lucida Sans Unicode" panose="020B0602030504020204" pitchFamily="34" charset="0"/>
            </a:endParaRPr>
          </a:p>
        </p:txBody>
      </p:sp>
      <p:sp>
        <p:nvSpPr>
          <p:cNvPr id="23" name="TextBox 24"/>
          <p:cNvSpPr>
            <a:spLocks noChangeArrowheads="1"/>
          </p:cNvSpPr>
          <p:nvPr/>
        </p:nvSpPr>
        <p:spPr bwMode="auto">
          <a:xfrm>
            <a:off x="4238625" y="2109788"/>
            <a:ext cx="1323975" cy="33813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sym typeface="Lucida Sans Unicode" panose="020B0602030504020204" pitchFamily="34" charset="0"/>
              </a:rPr>
              <a:t>⑥HTTP</a:t>
            </a:r>
            <a:r>
              <a:rPr lang="zh-CN" altLang="en-US" sz="1600">
                <a:solidFill>
                  <a:schemeClr val="tx2"/>
                </a:solidFill>
                <a:sym typeface="黑体" panose="02010609060101010101" pitchFamily="49" charset="-122"/>
              </a:rPr>
              <a:t>应答</a:t>
            </a:r>
            <a:endParaRPr lang="en-US" altLang="zh-CN" sz="1600">
              <a:solidFill>
                <a:schemeClr val="tx2"/>
              </a:solidFill>
              <a:sym typeface="Lucida Sans Unicode" panose="020B0602030504020204" pitchFamily="34" charset="0"/>
            </a:endParaRPr>
          </a:p>
        </p:txBody>
      </p:sp>
      <p:sp>
        <p:nvSpPr>
          <p:cNvPr id="24" name="矩形 23"/>
          <p:cNvSpPr>
            <a:spLocks noChangeArrowheads="1"/>
          </p:cNvSpPr>
          <p:nvPr/>
        </p:nvSpPr>
        <p:spPr bwMode="auto">
          <a:xfrm>
            <a:off x="911424" y="5666023"/>
            <a:ext cx="10110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000" dirty="0">
                <a:solidFill>
                  <a:schemeClr val="tx2"/>
                </a:solidFill>
              </a:rPr>
              <a:t>DNS</a:t>
            </a:r>
            <a:r>
              <a:rPr lang="zh-CN" altLang="en-US" sz="2000" dirty="0">
                <a:solidFill>
                  <a:schemeClr val="tx2"/>
                </a:solidFill>
              </a:rPr>
              <a:t>查询和应答是基于</a:t>
            </a:r>
            <a:r>
              <a:rPr lang="en-US" altLang="zh-CN" sz="2000" dirty="0">
                <a:solidFill>
                  <a:schemeClr val="tx2"/>
                </a:solidFill>
              </a:rPr>
              <a:t>UDP</a:t>
            </a:r>
            <a:r>
              <a:rPr lang="zh-CN" altLang="en-US" sz="2000" dirty="0">
                <a:solidFill>
                  <a:schemeClr val="tx2"/>
                </a:solidFill>
              </a:rPr>
              <a:t>的应用，验证不同的查询/应答是依靠报文中的标识段（</a:t>
            </a:r>
            <a:r>
              <a:rPr lang="en-US" altLang="zh-CN" sz="2000" dirty="0">
                <a:solidFill>
                  <a:schemeClr val="tx2"/>
                </a:solidFill>
              </a:rPr>
              <a:t>ID）</a:t>
            </a:r>
            <a:endParaRPr lang="zh-CN" altLang="en-US" sz="2000" dirty="0">
              <a:solidFill>
                <a:schemeClr val="tx2"/>
              </a:solidFill>
            </a:endParaRPr>
          </a:p>
        </p:txBody>
      </p:sp>
      <p:sp>
        <p:nvSpPr>
          <p:cNvPr id="25" name="文本框 24"/>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4271787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p:cBhvr>
                                        <p:cTn id="9" dur="500"/>
                                        <p:tgtEl>
                                          <p:spTgt spid="4"/>
                                        </p:tgtEl>
                                      </p:cBhvr>
                                    </p:animEffect>
                                  </p:childTnLst>
                                </p:cTn>
                              </p:par>
                              <p:par>
                                <p:cTn id="10" presetID="53"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p:cBhvr>
                                        <p:cTn id="24" dur="500"/>
                                        <p:tgtEl>
                                          <p:spTgt spid="5"/>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p:cBhvr>
                                        <p:cTn id="33" dur="500"/>
                                        <p:tgtEl>
                                          <p:spTgt spid="9"/>
                                        </p:tgtEl>
                                      </p:cBhvr>
                                    </p:animEffect>
                                    <p:anim calcmode="lin" valueType="num">
                                      <p:cBhvr>
                                        <p:cTn id="34" dur="500" fill="hold"/>
                                        <p:tgtEl>
                                          <p:spTgt spid="9"/>
                                        </p:tgtEl>
                                        <p:attrNameLst>
                                          <p:attrName>ppt_x</p:attrName>
                                        </p:attrNameLst>
                                      </p:cBhvr>
                                      <p:tavLst>
                                        <p:tav tm="0">
                                          <p:val>
                                            <p:strVal val="#ppt_x"/>
                                          </p:val>
                                        </p:tav>
                                        <p:tav tm="100000">
                                          <p:val>
                                            <p:strVal val="#ppt_x"/>
                                          </p:val>
                                        </p:tav>
                                      </p:tavLst>
                                    </p:anim>
                                    <p:anim calcmode="lin" valueType="num">
                                      <p:cBhvr>
                                        <p:cTn id="35" dur="500" fill="hold"/>
                                        <p:tgtEl>
                                          <p:spTgt spid="9"/>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p:cBhvr>
                                        <p:cTn id="43" dur="500"/>
                                        <p:tgtEl>
                                          <p:spTgt spid="8"/>
                                        </p:tgtEl>
                                      </p:cBhvr>
                                    </p:animEffect>
                                    <p:anim calcmode="lin" valueType="num">
                                      <p:cBhvr>
                                        <p:cTn id="44" dur="500" fill="hold"/>
                                        <p:tgtEl>
                                          <p:spTgt spid="8"/>
                                        </p:tgtEl>
                                        <p:attrNameLst>
                                          <p:attrName>ppt_x</p:attrName>
                                        </p:attrNameLst>
                                      </p:cBhvr>
                                      <p:tavLst>
                                        <p:tav tm="0">
                                          <p:val>
                                            <p:strVal val="#ppt_x"/>
                                          </p:val>
                                        </p:tav>
                                        <p:tav tm="100000">
                                          <p:val>
                                            <p:strVal val="#ppt_x"/>
                                          </p:val>
                                        </p:tav>
                                      </p:tavLst>
                                    </p:anim>
                                    <p:anim calcmode="lin" valueType="num">
                                      <p:cBhvr>
                                        <p:cTn id="4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p:cBhvr>
                                        <p:cTn id="50" dur="500"/>
                                        <p:tgtEl>
                                          <p:spTgt spid="12"/>
                                        </p:tgtEl>
                                      </p:cBhvr>
                                    </p:animEffect>
                                  </p:childTnLst>
                                </p:cTn>
                              </p:par>
                            </p:childTnLst>
                          </p:cTn>
                        </p:par>
                        <p:par>
                          <p:cTn id="51" fill="hold">
                            <p:stCondLst>
                              <p:cond delay="500"/>
                            </p:stCondLst>
                            <p:childTnLst>
                              <p:par>
                                <p:cTn id="52" presetID="54" presetClass="entr" presetSubtype="0" ac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strVal val="#ppt_w*0.05"/>
                                          </p:val>
                                        </p:tav>
                                        <p:tav tm="100000">
                                          <p:val>
                                            <p:strVal val="#ppt_w"/>
                                          </p:val>
                                        </p:tav>
                                      </p:tavLst>
                                    </p:anim>
                                    <p:anim calcmode="lin" valueType="num">
                                      <p:cBhvr>
                                        <p:cTn id="55" dur="500" fill="hold"/>
                                        <p:tgtEl>
                                          <p:spTgt spid="18"/>
                                        </p:tgtEl>
                                        <p:attrNameLst>
                                          <p:attrName>ppt_h</p:attrName>
                                        </p:attrNameLst>
                                      </p:cBhvr>
                                      <p:tavLst>
                                        <p:tav tm="0">
                                          <p:val>
                                            <p:strVal val="#ppt_h"/>
                                          </p:val>
                                        </p:tav>
                                        <p:tav tm="100000">
                                          <p:val>
                                            <p:strVal val="#ppt_h"/>
                                          </p:val>
                                        </p:tav>
                                      </p:tavLst>
                                    </p:anim>
                                    <p:anim calcmode="lin" valueType="num">
                                      <p:cBhvr>
                                        <p:cTn id="56" dur="500" fill="hold"/>
                                        <p:tgtEl>
                                          <p:spTgt spid="18"/>
                                        </p:tgtEl>
                                        <p:attrNameLst>
                                          <p:attrName>ppt_x</p:attrName>
                                        </p:attrNameLst>
                                      </p:cBhvr>
                                      <p:tavLst>
                                        <p:tav tm="0">
                                          <p:val>
                                            <p:strVal val="#ppt_x-.2"/>
                                          </p:val>
                                        </p:tav>
                                        <p:tav tm="100000">
                                          <p:val>
                                            <p:strVal val="#ppt_x"/>
                                          </p:val>
                                        </p:tav>
                                      </p:tavLst>
                                    </p:anim>
                                    <p:anim calcmode="lin" valueType="num">
                                      <p:cBhvr>
                                        <p:cTn id="57" dur="500" fill="hold"/>
                                        <p:tgtEl>
                                          <p:spTgt spid="18"/>
                                        </p:tgtEl>
                                        <p:attrNameLst>
                                          <p:attrName>ppt_y</p:attrName>
                                        </p:attrNameLst>
                                      </p:cBhvr>
                                      <p:tavLst>
                                        <p:tav tm="0">
                                          <p:val>
                                            <p:strVal val="#ppt_y"/>
                                          </p:val>
                                        </p:tav>
                                        <p:tav tm="100000">
                                          <p:val>
                                            <p:strVal val="#ppt_y"/>
                                          </p:val>
                                        </p:tav>
                                      </p:tavLst>
                                    </p:anim>
                                    <p:animEffect>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p:cBhvr>
                                        <p:cTn id="63" dur="500"/>
                                        <p:tgtEl>
                                          <p:spTgt spid="13"/>
                                        </p:tgtEl>
                                      </p:cBhvr>
                                    </p:animEffect>
                                  </p:childTnLst>
                                </p:cTn>
                              </p:par>
                            </p:childTnLst>
                          </p:cTn>
                        </p:par>
                        <p:par>
                          <p:cTn id="64" fill="hold">
                            <p:stCondLst>
                              <p:cond delay="500"/>
                            </p:stCondLst>
                            <p:childTnLst>
                              <p:par>
                                <p:cTn id="65" presetID="54" presetClass="entr" presetSubtype="0" accel="10000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strVal val="#ppt_w*0.05"/>
                                          </p:val>
                                        </p:tav>
                                        <p:tav tm="100000">
                                          <p:val>
                                            <p:strVal val="#ppt_w"/>
                                          </p:val>
                                        </p:tav>
                                      </p:tavLst>
                                    </p:anim>
                                    <p:anim calcmode="lin" valueType="num">
                                      <p:cBhvr>
                                        <p:cTn id="68" dur="500" fill="hold"/>
                                        <p:tgtEl>
                                          <p:spTgt spid="19"/>
                                        </p:tgtEl>
                                        <p:attrNameLst>
                                          <p:attrName>ppt_h</p:attrName>
                                        </p:attrNameLst>
                                      </p:cBhvr>
                                      <p:tavLst>
                                        <p:tav tm="0">
                                          <p:val>
                                            <p:strVal val="#ppt_h"/>
                                          </p:val>
                                        </p:tav>
                                        <p:tav tm="100000">
                                          <p:val>
                                            <p:strVal val="#ppt_h"/>
                                          </p:val>
                                        </p:tav>
                                      </p:tavLst>
                                    </p:anim>
                                    <p:anim calcmode="lin" valueType="num">
                                      <p:cBhvr>
                                        <p:cTn id="69" dur="500" fill="hold"/>
                                        <p:tgtEl>
                                          <p:spTgt spid="19"/>
                                        </p:tgtEl>
                                        <p:attrNameLst>
                                          <p:attrName>ppt_x</p:attrName>
                                        </p:attrNameLst>
                                      </p:cBhvr>
                                      <p:tavLst>
                                        <p:tav tm="0">
                                          <p:val>
                                            <p:strVal val="#ppt_x-.2"/>
                                          </p:val>
                                        </p:tav>
                                        <p:tav tm="100000">
                                          <p:val>
                                            <p:strVal val="#ppt_x"/>
                                          </p:val>
                                        </p:tav>
                                      </p:tavLst>
                                    </p:anim>
                                    <p:anim calcmode="lin" valueType="num">
                                      <p:cBhvr>
                                        <p:cTn id="70" dur="500" fill="hold"/>
                                        <p:tgtEl>
                                          <p:spTgt spid="19"/>
                                        </p:tgtEl>
                                        <p:attrNameLst>
                                          <p:attrName>ppt_y</p:attrName>
                                        </p:attrNameLst>
                                      </p:cBhvr>
                                      <p:tavLst>
                                        <p:tav tm="0">
                                          <p:val>
                                            <p:strVal val="#ppt_y"/>
                                          </p:val>
                                        </p:tav>
                                        <p:tav tm="100000">
                                          <p:val>
                                            <p:strVal val="#ppt_y"/>
                                          </p:val>
                                        </p:tav>
                                      </p:tavLst>
                                    </p:anim>
                                    <p:animEffect>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p:cBhvr>
                                        <p:cTn id="76" dur="500"/>
                                        <p:tgtEl>
                                          <p:spTgt spid="14"/>
                                        </p:tgtEl>
                                      </p:cBhvr>
                                    </p:animEffect>
                                  </p:childTnLst>
                                </p:cTn>
                              </p:par>
                            </p:childTnLst>
                          </p:cTn>
                        </p:par>
                        <p:par>
                          <p:cTn id="77" fill="hold">
                            <p:stCondLst>
                              <p:cond delay="500"/>
                            </p:stCondLst>
                            <p:childTnLst>
                              <p:par>
                                <p:cTn id="78" presetID="54" presetClass="entr" presetSubtype="0" accel="10000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strVal val="#ppt_w*0.05"/>
                                          </p:val>
                                        </p:tav>
                                        <p:tav tm="100000">
                                          <p:val>
                                            <p:strVal val="#ppt_w"/>
                                          </p:val>
                                        </p:tav>
                                      </p:tavLst>
                                    </p:anim>
                                    <p:anim calcmode="lin" valueType="num">
                                      <p:cBhvr>
                                        <p:cTn id="81" dur="500" fill="hold"/>
                                        <p:tgtEl>
                                          <p:spTgt spid="20"/>
                                        </p:tgtEl>
                                        <p:attrNameLst>
                                          <p:attrName>ppt_h</p:attrName>
                                        </p:attrNameLst>
                                      </p:cBhvr>
                                      <p:tavLst>
                                        <p:tav tm="0">
                                          <p:val>
                                            <p:strVal val="#ppt_h"/>
                                          </p:val>
                                        </p:tav>
                                        <p:tav tm="100000">
                                          <p:val>
                                            <p:strVal val="#ppt_h"/>
                                          </p:val>
                                        </p:tav>
                                      </p:tavLst>
                                    </p:anim>
                                    <p:anim calcmode="lin" valueType="num">
                                      <p:cBhvr>
                                        <p:cTn id="82" dur="500" fill="hold"/>
                                        <p:tgtEl>
                                          <p:spTgt spid="20"/>
                                        </p:tgtEl>
                                        <p:attrNameLst>
                                          <p:attrName>ppt_x</p:attrName>
                                        </p:attrNameLst>
                                      </p:cBhvr>
                                      <p:tavLst>
                                        <p:tav tm="0">
                                          <p:val>
                                            <p:strVal val="#ppt_x-.2"/>
                                          </p:val>
                                        </p:tav>
                                        <p:tav tm="100000">
                                          <p:val>
                                            <p:strVal val="#ppt_x"/>
                                          </p:val>
                                        </p:tav>
                                      </p:tavLst>
                                    </p:anim>
                                    <p:anim calcmode="lin" valueType="num">
                                      <p:cBhvr>
                                        <p:cTn id="83" dur="500" fill="hold"/>
                                        <p:tgtEl>
                                          <p:spTgt spid="20"/>
                                        </p:tgtEl>
                                        <p:attrNameLst>
                                          <p:attrName>ppt_y</p:attrName>
                                        </p:attrNameLst>
                                      </p:cBhvr>
                                      <p:tavLst>
                                        <p:tav tm="0">
                                          <p:val>
                                            <p:strVal val="#ppt_y"/>
                                          </p:val>
                                        </p:tav>
                                        <p:tav tm="100000">
                                          <p:val>
                                            <p:strVal val="#ppt_y"/>
                                          </p:val>
                                        </p:tav>
                                      </p:tavLst>
                                    </p:anim>
                                    <p:animEffect>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p:cBhvr>
                                        <p:cTn id="89" dur="500"/>
                                        <p:tgtEl>
                                          <p:spTgt spid="15"/>
                                        </p:tgtEl>
                                      </p:cBhvr>
                                    </p:animEffect>
                                  </p:childTnLst>
                                </p:cTn>
                              </p:par>
                            </p:childTnLst>
                          </p:cTn>
                        </p:par>
                        <p:par>
                          <p:cTn id="90" fill="hold">
                            <p:stCondLst>
                              <p:cond delay="500"/>
                            </p:stCondLst>
                            <p:childTnLst>
                              <p:par>
                                <p:cTn id="91" presetID="54" presetClass="entr" presetSubtype="0" accel="100000"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strVal val="#ppt_w*0.05"/>
                                          </p:val>
                                        </p:tav>
                                        <p:tav tm="100000">
                                          <p:val>
                                            <p:strVal val="#ppt_w"/>
                                          </p:val>
                                        </p:tav>
                                      </p:tavLst>
                                    </p:anim>
                                    <p:anim calcmode="lin" valueType="num">
                                      <p:cBhvr>
                                        <p:cTn id="94" dur="500" fill="hold"/>
                                        <p:tgtEl>
                                          <p:spTgt spid="21"/>
                                        </p:tgtEl>
                                        <p:attrNameLst>
                                          <p:attrName>ppt_h</p:attrName>
                                        </p:attrNameLst>
                                      </p:cBhvr>
                                      <p:tavLst>
                                        <p:tav tm="0">
                                          <p:val>
                                            <p:strVal val="#ppt_h"/>
                                          </p:val>
                                        </p:tav>
                                        <p:tav tm="100000">
                                          <p:val>
                                            <p:strVal val="#ppt_h"/>
                                          </p:val>
                                        </p:tav>
                                      </p:tavLst>
                                    </p:anim>
                                    <p:anim calcmode="lin" valueType="num">
                                      <p:cBhvr>
                                        <p:cTn id="95" dur="500" fill="hold"/>
                                        <p:tgtEl>
                                          <p:spTgt spid="21"/>
                                        </p:tgtEl>
                                        <p:attrNameLst>
                                          <p:attrName>ppt_x</p:attrName>
                                        </p:attrNameLst>
                                      </p:cBhvr>
                                      <p:tavLst>
                                        <p:tav tm="0">
                                          <p:val>
                                            <p:strVal val="#ppt_x-.2"/>
                                          </p:val>
                                        </p:tav>
                                        <p:tav tm="100000">
                                          <p:val>
                                            <p:strVal val="#ppt_x"/>
                                          </p:val>
                                        </p:tav>
                                      </p:tavLst>
                                    </p:anim>
                                    <p:anim calcmode="lin" valueType="num">
                                      <p:cBhvr>
                                        <p:cTn id="96" dur="500" fill="hold"/>
                                        <p:tgtEl>
                                          <p:spTgt spid="21"/>
                                        </p:tgtEl>
                                        <p:attrNameLst>
                                          <p:attrName>ppt_y</p:attrName>
                                        </p:attrNameLst>
                                      </p:cBhvr>
                                      <p:tavLst>
                                        <p:tav tm="0">
                                          <p:val>
                                            <p:strVal val="#ppt_y"/>
                                          </p:val>
                                        </p:tav>
                                        <p:tav tm="100000">
                                          <p:val>
                                            <p:strVal val="#ppt_y"/>
                                          </p:val>
                                        </p:tav>
                                      </p:tavLst>
                                    </p:anim>
                                    <p:animEffect>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p:cBhvr>
                                        <p:cTn id="102" dur="500"/>
                                        <p:tgtEl>
                                          <p:spTgt spid="16"/>
                                        </p:tgtEl>
                                      </p:cBhvr>
                                    </p:animEffect>
                                  </p:childTnLst>
                                </p:cTn>
                              </p:par>
                            </p:childTnLst>
                          </p:cTn>
                        </p:par>
                        <p:par>
                          <p:cTn id="103" fill="hold">
                            <p:stCondLst>
                              <p:cond delay="500"/>
                            </p:stCondLst>
                            <p:childTnLst>
                              <p:par>
                                <p:cTn id="104" presetID="54" presetClass="entr" presetSubtype="0" accel="100000" fill="hold" nodeType="afterEffect">
                                  <p:stCondLst>
                                    <p:cond delay="0"/>
                                  </p:stCondLst>
                                  <p:childTnLst>
                                    <p:set>
                                      <p:cBhvr>
                                        <p:cTn id="105" dur="1" fill="hold">
                                          <p:stCondLst>
                                            <p:cond delay="0"/>
                                          </p:stCondLst>
                                        </p:cTn>
                                        <p:tgtEl>
                                          <p:spTgt spid="22"/>
                                        </p:tgtEl>
                                        <p:attrNameLst>
                                          <p:attrName>style.visibility</p:attrName>
                                        </p:attrNameLst>
                                      </p:cBhvr>
                                      <p:to>
                                        <p:strVal val="visible"/>
                                      </p:to>
                                    </p:set>
                                    <p:anim calcmode="lin" valueType="num">
                                      <p:cBhvr>
                                        <p:cTn id="106" dur="500" fill="hold"/>
                                        <p:tgtEl>
                                          <p:spTgt spid="22"/>
                                        </p:tgtEl>
                                        <p:attrNameLst>
                                          <p:attrName>ppt_w</p:attrName>
                                        </p:attrNameLst>
                                      </p:cBhvr>
                                      <p:tavLst>
                                        <p:tav tm="0">
                                          <p:val>
                                            <p:strVal val="#ppt_w*0.05"/>
                                          </p:val>
                                        </p:tav>
                                        <p:tav tm="100000">
                                          <p:val>
                                            <p:strVal val="#ppt_w"/>
                                          </p:val>
                                        </p:tav>
                                      </p:tavLst>
                                    </p:anim>
                                    <p:anim calcmode="lin" valueType="num">
                                      <p:cBhvr>
                                        <p:cTn id="107" dur="500" fill="hold"/>
                                        <p:tgtEl>
                                          <p:spTgt spid="22"/>
                                        </p:tgtEl>
                                        <p:attrNameLst>
                                          <p:attrName>ppt_h</p:attrName>
                                        </p:attrNameLst>
                                      </p:cBhvr>
                                      <p:tavLst>
                                        <p:tav tm="0">
                                          <p:val>
                                            <p:strVal val="#ppt_h"/>
                                          </p:val>
                                        </p:tav>
                                        <p:tav tm="100000">
                                          <p:val>
                                            <p:strVal val="#ppt_h"/>
                                          </p:val>
                                        </p:tav>
                                      </p:tavLst>
                                    </p:anim>
                                    <p:anim calcmode="lin" valueType="num">
                                      <p:cBhvr>
                                        <p:cTn id="108" dur="500" fill="hold"/>
                                        <p:tgtEl>
                                          <p:spTgt spid="22"/>
                                        </p:tgtEl>
                                        <p:attrNameLst>
                                          <p:attrName>ppt_x</p:attrName>
                                        </p:attrNameLst>
                                      </p:cBhvr>
                                      <p:tavLst>
                                        <p:tav tm="0">
                                          <p:val>
                                            <p:strVal val="#ppt_x-.2"/>
                                          </p:val>
                                        </p:tav>
                                        <p:tav tm="100000">
                                          <p:val>
                                            <p:strVal val="#ppt_x"/>
                                          </p:val>
                                        </p:tav>
                                      </p:tavLst>
                                    </p:anim>
                                    <p:anim calcmode="lin" valueType="num">
                                      <p:cBhvr>
                                        <p:cTn id="109" dur="500" fill="hold"/>
                                        <p:tgtEl>
                                          <p:spTgt spid="22"/>
                                        </p:tgtEl>
                                        <p:attrNameLst>
                                          <p:attrName>ppt_y</p:attrName>
                                        </p:attrNameLst>
                                      </p:cBhvr>
                                      <p:tavLst>
                                        <p:tav tm="0">
                                          <p:val>
                                            <p:strVal val="#ppt_y"/>
                                          </p:val>
                                        </p:tav>
                                        <p:tav tm="100000">
                                          <p:val>
                                            <p:strVal val="#ppt_y"/>
                                          </p:val>
                                        </p:tav>
                                      </p:tavLst>
                                    </p:anim>
                                    <p:animEffect>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p:cBhvr>
                                        <p:cTn id="115" dur="500"/>
                                        <p:tgtEl>
                                          <p:spTgt spid="17"/>
                                        </p:tgtEl>
                                      </p:cBhvr>
                                    </p:animEffect>
                                  </p:childTnLst>
                                </p:cTn>
                              </p:par>
                            </p:childTnLst>
                          </p:cTn>
                        </p:par>
                        <p:par>
                          <p:cTn id="116" fill="hold">
                            <p:stCondLst>
                              <p:cond delay="500"/>
                            </p:stCondLst>
                            <p:childTnLst>
                              <p:par>
                                <p:cTn id="117" presetID="54" presetClass="entr" presetSubtype="0" accel="100000" fill="hold" nodeType="afterEffect">
                                  <p:stCondLst>
                                    <p:cond delay="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500" fill="hold"/>
                                        <p:tgtEl>
                                          <p:spTgt spid="23"/>
                                        </p:tgtEl>
                                        <p:attrNameLst>
                                          <p:attrName>ppt_w</p:attrName>
                                        </p:attrNameLst>
                                      </p:cBhvr>
                                      <p:tavLst>
                                        <p:tav tm="0">
                                          <p:val>
                                            <p:strVal val="#ppt_w*0.05"/>
                                          </p:val>
                                        </p:tav>
                                        <p:tav tm="100000">
                                          <p:val>
                                            <p:strVal val="#ppt_w"/>
                                          </p:val>
                                        </p:tav>
                                      </p:tavLst>
                                    </p:anim>
                                    <p:anim calcmode="lin" valueType="num">
                                      <p:cBhvr>
                                        <p:cTn id="120" dur="500" fill="hold"/>
                                        <p:tgtEl>
                                          <p:spTgt spid="23"/>
                                        </p:tgtEl>
                                        <p:attrNameLst>
                                          <p:attrName>ppt_h</p:attrName>
                                        </p:attrNameLst>
                                      </p:cBhvr>
                                      <p:tavLst>
                                        <p:tav tm="0">
                                          <p:val>
                                            <p:strVal val="#ppt_h"/>
                                          </p:val>
                                        </p:tav>
                                        <p:tav tm="100000">
                                          <p:val>
                                            <p:strVal val="#ppt_h"/>
                                          </p:val>
                                        </p:tav>
                                      </p:tavLst>
                                    </p:anim>
                                    <p:anim calcmode="lin" valueType="num">
                                      <p:cBhvr>
                                        <p:cTn id="121" dur="500" fill="hold"/>
                                        <p:tgtEl>
                                          <p:spTgt spid="23"/>
                                        </p:tgtEl>
                                        <p:attrNameLst>
                                          <p:attrName>ppt_x</p:attrName>
                                        </p:attrNameLst>
                                      </p:cBhvr>
                                      <p:tavLst>
                                        <p:tav tm="0">
                                          <p:val>
                                            <p:strVal val="#ppt_x-.2"/>
                                          </p:val>
                                        </p:tav>
                                        <p:tav tm="100000">
                                          <p:val>
                                            <p:strVal val="#ppt_x"/>
                                          </p:val>
                                        </p:tav>
                                      </p:tavLst>
                                    </p:anim>
                                    <p:anim calcmode="lin" valueType="num">
                                      <p:cBhvr>
                                        <p:cTn id="122" dur="500" fill="hold"/>
                                        <p:tgtEl>
                                          <p:spTgt spid="23"/>
                                        </p:tgtEl>
                                        <p:attrNameLst>
                                          <p:attrName>ppt_y</p:attrName>
                                        </p:attrNameLst>
                                      </p:cBhvr>
                                      <p:tavLst>
                                        <p:tav tm="0">
                                          <p:val>
                                            <p:strVal val="#ppt_y"/>
                                          </p:val>
                                        </p:tav>
                                        <p:tav tm="100000">
                                          <p:val>
                                            <p:strVal val="#ppt_y"/>
                                          </p:val>
                                        </p:tav>
                                      </p:tavLst>
                                    </p:anim>
                                    <p:animEffect>
                                      <p:cBhvr>
                                        <p:cTn id="123" dur="500"/>
                                        <p:tgtEl>
                                          <p:spTgt spid="2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wipe(left)">
                                      <p:cBhvr>
                                        <p:cTn id="1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1" grpId="0" bldLvl="0" autoUpdateAnimBg="0"/>
      <p:bldP spid="18" grpId="0" bldLvl="0" animBg="1" autoUpdateAnimBg="0"/>
      <p:bldP spid="19" grpId="0" bldLvl="0" animBg="1" autoUpdateAnimBg="0"/>
      <p:bldP spid="20" grpId="0" bldLvl="0" animBg="1" autoUpdateAnimBg="0"/>
      <p:bldP spid="21" grpId="0" bldLvl="0" animBg="1" autoUpdateAnimBg="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DNS</a:t>
            </a:r>
            <a:r>
              <a:rPr lang="zh-CN" altLang="en-US" dirty="0"/>
              <a:t>欺骗</a:t>
            </a:r>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74" y="3500933"/>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911" y="378985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a:spLocks noChangeArrowheads="1"/>
          </p:cNvSpPr>
          <p:nvPr/>
        </p:nvSpPr>
        <p:spPr bwMode="auto">
          <a:xfrm>
            <a:off x="5507469" y="4869358"/>
            <a:ext cx="1242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8" name="TextBox 9"/>
          <p:cNvSpPr>
            <a:spLocks noChangeArrowheads="1"/>
          </p:cNvSpPr>
          <p:nvPr/>
        </p:nvSpPr>
        <p:spPr bwMode="auto">
          <a:xfrm>
            <a:off x="559049" y="4567733"/>
            <a:ext cx="12112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Freeform 12"/>
          <p:cNvSpPr>
            <a:spLocks/>
          </p:cNvSpPr>
          <p:nvPr/>
        </p:nvSpPr>
        <p:spPr bwMode="auto">
          <a:xfrm rot="20903199">
            <a:off x="1527424" y="3864471"/>
            <a:ext cx="2951162" cy="684212"/>
          </a:xfrm>
          <a:custGeom>
            <a:avLst/>
            <a:gdLst>
              <a:gd name="T0" fmla="*/ 294744 w 3408218"/>
              <a:gd name="T1" fmla="*/ 61504036 h 498763"/>
              <a:gd name="T2" fmla="*/ 148913 w 3408218"/>
              <a:gd name="T3" fmla="*/ 97381052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a:off x="1632199" y="3645396"/>
            <a:ext cx="2663825" cy="144462"/>
          </a:xfrm>
          <a:custGeom>
            <a:avLst/>
            <a:gdLst>
              <a:gd name="T0" fmla="*/ 0 w 3313215"/>
              <a:gd name="T1" fmla="*/ 0 h 455220"/>
              <a:gd name="T2" fmla="*/ 41914 w 3313215"/>
              <a:gd name="T3" fmla="*/ 0 h 455220"/>
              <a:gd name="T4" fmla="*/ 81210 w 3313215"/>
              <a:gd name="T5" fmla="*/ 0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TextBox 17"/>
          <p:cNvSpPr>
            <a:spLocks noChangeArrowheads="1"/>
          </p:cNvSpPr>
          <p:nvPr/>
        </p:nvSpPr>
        <p:spPr bwMode="auto">
          <a:xfrm>
            <a:off x="1703636" y="2997696"/>
            <a:ext cx="2520950"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sp>
        <p:nvSpPr>
          <p:cNvPr id="12" name="TextBox 18"/>
          <p:cNvSpPr>
            <a:spLocks noChangeArrowheads="1"/>
          </p:cNvSpPr>
          <p:nvPr/>
        </p:nvSpPr>
        <p:spPr bwMode="auto">
          <a:xfrm>
            <a:off x="1919536" y="4293096"/>
            <a:ext cx="3240088"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www.example.org=1.1.1.1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049" y="314057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22"/>
          <p:cNvSpPr>
            <a:spLocks/>
          </p:cNvSpPr>
          <p:nvPr/>
        </p:nvSpPr>
        <p:spPr bwMode="auto">
          <a:xfrm rot="795717">
            <a:off x="5321549" y="3645396"/>
            <a:ext cx="647700" cy="215900"/>
          </a:xfrm>
          <a:custGeom>
            <a:avLst/>
            <a:gdLst>
              <a:gd name="T0" fmla="*/ 0 w 3313215"/>
              <a:gd name="T1" fmla="*/ 0 h 455220"/>
              <a:gd name="T2" fmla="*/ 0 w 3313215"/>
              <a:gd name="T3" fmla="*/ 0 h 455220"/>
              <a:gd name="T4" fmla="*/ 0 w 3313215"/>
              <a:gd name="T5" fmla="*/ 1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TextBox 24"/>
          <p:cNvSpPr>
            <a:spLocks noChangeArrowheads="1"/>
          </p:cNvSpPr>
          <p:nvPr/>
        </p:nvSpPr>
        <p:spPr bwMode="auto">
          <a:xfrm>
            <a:off x="4440486" y="2708771"/>
            <a:ext cx="87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攻击者</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25" name="矩形 24"/>
          <p:cNvSpPr/>
          <p:nvPr/>
        </p:nvSpPr>
        <p:spPr>
          <a:xfrm>
            <a:off x="7097962" y="2579385"/>
            <a:ext cx="4320480" cy="3416320"/>
          </a:xfrm>
          <a:prstGeom prst="rect">
            <a:avLst/>
          </a:prstGeom>
        </p:spPr>
        <p:txBody>
          <a:bodyPr wrap="square">
            <a:spAutoFit/>
          </a:bodyPr>
          <a:lstStyle/>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客户端以特定的标识</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向</a:t>
            </a:r>
            <a:r>
              <a:rPr lang="en-US" altLang="zh-CN" dirty="0">
                <a:solidFill>
                  <a:schemeClr val="tx2"/>
                </a:solidFill>
                <a:latin typeface="微软雅黑" panose="020B0503020204020204" pitchFamily="34" charset="-122"/>
                <a:ea typeface="微软雅黑" panose="020B0503020204020204" pitchFamily="34" charset="-122"/>
              </a:rPr>
              <a:t>DNS</a:t>
            </a:r>
            <a:r>
              <a:rPr lang="zh-CN" altLang="en-US" dirty="0">
                <a:solidFill>
                  <a:schemeClr val="tx2"/>
                </a:solidFill>
                <a:latin typeface="微软雅黑" panose="020B0503020204020204" pitchFamily="34" charset="-122"/>
                <a:ea typeface="微软雅黑" panose="020B0503020204020204" pitchFamily="34" charset="-122"/>
              </a:rPr>
              <a:t>服务器发送域名查询数据包</a:t>
            </a:r>
          </a:p>
          <a:p>
            <a:pPr marL="285750" indent="-285750" algn="just">
              <a:lnSpc>
                <a:spcPct val="120000"/>
              </a:lnSpc>
              <a:buFont typeface="Wingdings" panose="05000000000000000000" pitchFamily="2" charset="2"/>
              <a:buChar char="Ø"/>
            </a:pPr>
            <a:r>
              <a:rPr lang="en-US" altLang="zh-CN" dirty="0">
                <a:solidFill>
                  <a:schemeClr val="tx2"/>
                </a:solidFill>
                <a:latin typeface="微软雅黑" panose="020B0503020204020204" pitchFamily="34" charset="-122"/>
                <a:ea typeface="微软雅黑" panose="020B0503020204020204" pitchFamily="34" charset="-122"/>
              </a:rPr>
              <a:t>DNS</a:t>
            </a:r>
            <a:r>
              <a:rPr lang="zh-CN" altLang="en-US" dirty="0">
                <a:solidFill>
                  <a:schemeClr val="tx2"/>
                </a:solidFill>
                <a:latin typeface="微软雅黑" panose="020B0503020204020204" pitchFamily="34" charset="-122"/>
                <a:ea typeface="微软雅黑" panose="020B0503020204020204" pitchFamily="34" charset="-122"/>
              </a:rPr>
              <a:t>服务器查询之后以同样的</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返回给客户端响应数据包</a:t>
            </a:r>
          </a:p>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攻击者拦截该响应数据包，并修改其内容，返回给客户端</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dirty="0">
                <a:solidFill>
                  <a:schemeClr val="tx2"/>
                </a:solidFill>
                <a:latin typeface="微软雅黑" panose="020B0503020204020204" pitchFamily="34" charset="-122"/>
                <a:ea typeface="微软雅黑" panose="020B0503020204020204" pitchFamily="34" charset="-122"/>
              </a:rPr>
              <a:t>难点在于如何获得标识号</a:t>
            </a:r>
            <a:r>
              <a:rPr lang="en-US" altLang="zh-CN" dirty="0">
                <a:solidFill>
                  <a:schemeClr val="tx2"/>
                </a:solidFill>
                <a:latin typeface="微软雅黑" panose="020B0503020204020204" pitchFamily="34" charset="-122"/>
                <a:ea typeface="微软雅黑" panose="020B0503020204020204" pitchFamily="34" charset="-122"/>
              </a:rPr>
              <a:t>ID</a:t>
            </a:r>
            <a:r>
              <a:rPr lang="zh-CN" altLang="en-US" dirty="0">
                <a:solidFill>
                  <a:schemeClr val="tx2"/>
                </a:solidFill>
                <a:latin typeface="微软雅黑" panose="020B0503020204020204" pitchFamily="34" charset="-122"/>
                <a:ea typeface="微软雅黑" panose="020B0503020204020204" pitchFamily="34" charset="-122"/>
              </a:rPr>
              <a:t>：可以结合</a:t>
            </a:r>
            <a:r>
              <a:rPr lang="en-US" altLang="zh-CN" dirty="0">
                <a:solidFill>
                  <a:schemeClr val="tx2"/>
                </a:solidFill>
                <a:latin typeface="微软雅黑" panose="020B0503020204020204" pitchFamily="34" charset="-122"/>
                <a:ea typeface="微软雅黑" panose="020B0503020204020204" pitchFamily="34" charset="-122"/>
              </a:rPr>
              <a:t>ARP</a:t>
            </a:r>
            <a:r>
              <a:rPr lang="zh-CN" altLang="en-US" dirty="0">
                <a:solidFill>
                  <a:schemeClr val="tx2"/>
                </a:solidFill>
                <a:latin typeface="微软雅黑" panose="020B0503020204020204" pitchFamily="34" charset="-122"/>
                <a:ea typeface="微软雅黑" panose="020B0503020204020204" pitchFamily="34" charset="-122"/>
              </a:rPr>
              <a:t>欺骗或</a:t>
            </a:r>
            <a:r>
              <a:rPr lang="en-US" altLang="zh-CN" dirty="0">
                <a:solidFill>
                  <a:schemeClr val="tx2"/>
                </a:solidFill>
                <a:latin typeface="微软雅黑" panose="020B0503020204020204" pitchFamily="34" charset="-122"/>
                <a:ea typeface="微软雅黑" panose="020B0503020204020204" pitchFamily="34" charset="-122"/>
              </a:rPr>
              <a:t>ICMP</a:t>
            </a:r>
            <a:r>
              <a:rPr lang="zh-CN" altLang="en-US" dirty="0">
                <a:solidFill>
                  <a:schemeClr val="tx2"/>
                </a:solidFill>
                <a:latin typeface="微软雅黑" panose="020B0503020204020204" pitchFamily="34" charset="-122"/>
                <a:ea typeface="微软雅黑" panose="020B0503020204020204" pitchFamily="34" charset="-122"/>
              </a:rPr>
              <a:t>重定向等手段，采用嗅探的方法得到</a:t>
            </a:r>
          </a:p>
          <a:p>
            <a:pPr marL="285750" indent="-285750" algn="just">
              <a:lnSpc>
                <a:spcPct val="120000"/>
              </a:lnSpc>
              <a:buFont typeface="Wingdings" panose="05000000000000000000" pitchFamily="2" charset="2"/>
              <a:buChar char="Ø"/>
            </a:pP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9519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p:cBhvr>
                                        <p:cTn id="19" dur="500"/>
                                        <p:tgtEl>
                                          <p:spTgt spid="6"/>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strVal val="#ppt_w*0.05"/>
                                          </p:val>
                                        </p:tav>
                                        <p:tav tm="100000">
                                          <p:val>
                                            <p:strVal val="#ppt_w"/>
                                          </p:val>
                                        </p:tav>
                                      </p:tavLst>
                                    </p:anim>
                                    <p:anim calcmode="lin" valueType="num">
                                      <p:cBhvr>
                                        <p:cTn id="45" dur="500" fill="hold"/>
                                        <p:tgtEl>
                                          <p:spTgt spid="11"/>
                                        </p:tgtEl>
                                        <p:attrNameLst>
                                          <p:attrName>ppt_h</p:attrName>
                                        </p:attrNameLst>
                                      </p:cBhvr>
                                      <p:tavLst>
                                        <p:tav tm="0">
                                          <p:val>
                                            <p:strVal val="#ppt_h"/>
                                          </p:val>
                                        </p:tav>
                                        <p:tav tm="100000">
                                          <p:val>
                                            <p:strVal val="#ppt_h"/>
                                          </p:val>
                                        </p:tav>
                                      </p:tavLst>
                                    </p:anim>
                                    <p:anim calcmode="lin" valueType="num">
                                      <p:cBhvr>
                                        <p:cTn id="46" dur="500" fill="hold"/>
                                        <p:tgtEl>
                                          <p:spTgt spid="11"/>
                                        </p:tgtEl>
                                        <p:attrNameLst>
                                          <p:attrName>ppt_x</p:attrName>
                                        </p:attrNameLst>
                                      </p:cBhvr>
                                      <p:tavLst>
                                        <p:tav tm="0">
                                          <p:val>
                                            <p:strVal val="#ppt_x-.2"/>
                                          </p:val>
                                        </p:tav>
                                        <p:tav tm="100000">
                                          <p:val>
                                            <p:strVal val="#ppt_x"/>
                                          </p:val>
                                        </p:tav>
                                      </p:tavLst>
                                    </p:anim>
                                    <p:anim calcmode="lin" valueType="num">
                                      <p:cBhvr>
                                        <p:cTn id="47" dur="500" fill="hold"/>
                                        <p:tgtEl>
                                          <p:spTgt spid="11"/>
                                        </p:tgtEl>
                                        <p:attrNameLst>
                                          <p:attrName>ppt_y</p:attrName>
                                        </p:attrNameLst>
                                      </p:cBhvr>
                                      <p:tavLst>
                                        <p:tav tm="0">
                                          <p:val>
                                            <p:strVal val="#ppt_y"/>
                                          </p:val>
                                        </p:tav>
                                        <p:tav tm="100000">
                                          <p:val>
                                            <p:strVal val="#ppt_y"/>
                                          </p:val>
                                        </p:tav>
                                      </p:tavLst>
                                    </p:anim>
                                    <p:animEffect>
                                      <p:cBhvr>
                                        <p:cTn id="48" dur="500"/>
                                        <p:tgtEl>
                                          <p:spTgt spid="11"/>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p:cBhvr>
                                        <p:cTn id="57" dur="500"/>
                                        <p:tgtEl>
                                          <p:spTgt spid="9"/>
                                        </p:tgtEl>
                                      </p:cBhvr>
                                    </p:animEffect>
                                  </p:childTnLst>
                                </p:cTn>
                              </p:par>
                              <p:par>
                                <p:cTn id="58" presetID="54" presetClass="entr" presetSubtype="0" accel="10000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strVal val="#ppt_w*0.05"/>
                                          </p:val>
                                        </p:tav>
                                        <p:tav tm="100000">
                                          <p:val>
                                            <p:strVal val="#ppt_w"/>
                                          </p:val>
                                        </p:tav>
                                      </p:tavLst>
                                    </p:anim>
                                    <p:anim calcmode="lin" valueType="num">
                                      <p:cBhvr>
                                        <p:cTn id="61" dur="500" fill="hold"/>
                                        <p:tgtEl>
                                          <p:spTgt spid="12"/>
                                        </p:tgtEl>
                                        <p:attrNameLst>
                                          <p:attrName>ppt_h</p:attrName>
                                        </p:attrNameLst>
                                      </p:cBhvr>
                                      <p:tavLst>
                                        <p:tav tm="0">
                                          <p:val>
                                            <p:strVal val="#ppt_h"/>
                                          </p:val>
                                        </p:tav>
                                        <p:tav tm="100000">
                                          <p:val>
                                            <p:strVal val="#ppt_h"/>
                                          </p:val>
                                        </p:tav>
                                      </p:tavLst>
                                    </p:anim>
                                    <p:anim calcmode="lin" valueType="num">
                                      <p:cBhvr>
                                        <p:cTn id="62" dur="500" fill="hold"/>
                                        <p:tgtEl>
                                          <p:spTgt spid="12"/>
                                        </p:tgtEl>
                                        <p:attrNameLst>
                                          <p:attrName>ppt_x</p:attrName>
                                        </p:attrNameLst>
                                      </p:cBhvr>
                                      <p:tavLst>
                                        <p:tav tm="0">
                                          <p:val>
                                            <p:strVal val="#ppt_x-.2"/>
                                          </p:val>
                                        </p:tav>
                                        <p:tav tm="100000">
                                          <p:val>
                                            <p:strVal val="#ppt_x"/>
                                          </p:val>
                                        </p:tav>
                                      </p:tavLst>
                                    </p:anim>
                                    <p:anim calcmode="lin" valueType="num">
                                      <p:cBhvr>
                                        <p:cTn id="63" dur="500" fill="hold"/>
                                        <p:tgtEl>
                                          <p:spTgt spid="12"/>
                                        </p:tgtEl>
                                        <p:attrNameLst>
                                          <p:attrName>ppt_y</p:attrName>
                                        </p:attrNameLst>
                                      </p:cBhvr>
                                      <p:tavLst>
                                        <p:tav tm="0">
                                          <p:val>
                                            <p:strVal val="#ppt_y"/>
                                          </p:val>
                                        </p:tav>
                                        <p:tav tm="100000">
                                          <p:val>
                                            <p:strVal val="#ppt_y"/>
                                          </p:val>
                                        </p:tav>
                                      </p:tavLst>
                                    </p:anim>
                                    <p:animEffect>
                                      <p:cBhvr>
                                        <p:cTn id="6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11" grpId="0" bldLvl="0" animBg="1" autoUpdateAnimBg="0"/>
      <p:bldP spid="12" grpId="0" bldLvl="0" animBg="1" autoUpdateAnimBg="0"/>
      <p:bldP spid="1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DNS</a:t>
            </a:r>
            <a:r>
              <a:rPr lang="zh-CN" altLang="en-US" dirty="0"/>
              <a:t>猜测（生日）攻击</a:t>
            </a:r>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141" y="307884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228" y="264545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a:spLocks noChangeArrowheads="1"/>
          </p:cNvSpPr>
          <p:nvPr/>
        </p:nvSpPr>
        <p:spPr bwMode="auto">
          <a:xfrm>
            <a:off x="7628416" y="3655103"/>
            <a:ext cx="124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8" name="TextBox 9"/>
          <p:cNvSpPr>
            <a:spLocks noChangeArrowheads="1"/>
          </p:cNvSpPr>
          <p:nvPr/>
        </p:nvSpPr>
        <p:spPr bwMode="auto">
          <a:xfrm>
            <a:off x="6132016" y="6030003"/>
            <a:ext cx="12112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Freeform 12"/>
          <p:cNvSpPr>
            <a:spLocks/>
          </p:cNvSpPr>
          <p:nvPr/>
        </p:nvSpPr>
        <p:spPr bwMode="auto">
          <a:xfrm rot="20804175">
            <a:off x="3550741" y="3358241"/>
            <a:ext cx="4346575" cy="1122362"/>
          </a:xfrm>
          <a:custGeom>
            <a:avLst/>
            <a:gdLst>
              <a:gd name="T0" fmla="*/ 340042840 w 3408218"/>
              <a:gd name="T1" fmla="*/ 730247317 h 498763"/>
              <a:gd name="T2" fmla="*/ 171798819 w 3408218"/>
              <a:gd name="T3" fmla="*/ 1156220897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type="triangle" w="med" len="me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0" name="Freeform 13"/>
          <p:cNvSpPr>
            <a:spLocks/>
          </p:cNvSpPr>
          <p:nvPr/>
        </p:nvSpPr>
        <p:spPr bwMode="auto">
          <a:xfrm rot="20922123">
            <a:off x="3230066" y="2500991"/>
            <a:ext cx="4583112" cy="908050"/>
          </a:xfrm>
          <a:custGeom>
            <a:avLst/>
            <a:gdLst>
              <a:gd name="T0" fmla="*/ 0 w 3313215"/>
              <a:gd name="T1" fmla="*/ 1831744226 h 455220"/>
              <a:gd name="T2" fmla="*/ 139485792 w 3313215"/>
              <a:gd name="T3" fmla="*/ 1542522875 h 455220"/>
              <a:gd name="T4" fmla="*/ 270253284 w 3313215"/>
              <a:gd name="T5" fmla="*/ 2147483646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1" name="TextBox 18"/>
          <p:cNvSpPr>
            <a:spLocks noChangeArrowheads="1"/>
          </p:cNvSpPr>
          <p:nvPr/>
        </p:nvSpPr>
        <p:spPr bwMode="auto">
          <a:xfrm>
            <a:off x="3385641" y="3294741"/>
            <a:ext cx="4176712"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www.example.org=1.1.1.1 ID=xxxx</a:t>
            </a: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大量猜测</a:t>
            </a:r>
            <a:r>
              <a:rPr lang="en-US" altLang="zh-CN" sz="1600">
                <a:solidFill>
                  <a:schemeClr val="tx2"/>
                </a:solidFill>
                <a:cs typeface="Times New Roman" panose="02020603050405020304" pitchFamily="18" charset="0"/>
                <a:sym typeface="Lucida Sans Unicode" panose="020B0602030504020204" pitchFamily="34" charset="0"/>
              </a:rPr>
              <a:t>ID</a:t>
            </a:r>
            <a:r>
              <a:rPr lang="zh-CN" altLang="en-US" sz="1600">
                <a:solidFill>
                  <a:schemeClr val="tx2"/>
                </a:solidFill>
                <a:cs typeface="Times New Roman" panose="02020603050405020304" pitchFamily="18" charset="0"/>
                <a:sym typeface="黑体" panose="02010609060101010101" pitchFamily="49" charset="-122"/>
              </a:rPr>
              <a:t>的伪造应答数据包</a:t>
            </a:r>
            <a:endParaRPr lang="en-US" altLang="zh-CN" sz="1600">
              <a:solidFill>
                <a:schemeClr val="tx2"/>
              </a:solidFill>
              <a:cs typeface="Times New Roman" panose="02020603050405020304" pitchFamily="18" charset="0"/>
              <a:sym typeface="Lucida Sans Unicode" panose="020B0602030504020204" pitchFamily="34"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28" y="5021941"/>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24"/>
          <p:cNvSpPr>
            <a:spLocks noChangeArrowheads="1"/>
          </p:cNvSpPr>
          <p:nvPr/>
        </p:nvSpPr>
        <p:spPr bwMode="auto">
          <a:xfrm>
            <a:off x="2387103" y="4004353"/>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solidFill>
                  <a:schemeClr val="tx2"/>
                </a:solidFill>
                <a:cs typeface="Times New Roman" panose="02020603050405020304" pitchFamily="18" charset="0"/>
                <a:sym typeface="黑体" panose="02010609060101010101" pitchFamily="49" charset="-122"/>
              </a:rPr>
              <a:t>攻击者</a:t>
            </a:r>
            <a:endParaRPr lang="en-US" altLang="zh-CN" sz="1800">
              <a:solidFill>
                <a:schemeClr val="tx2"/>
              </a:solidFill>
              <a:cs typeface="Times New Roman" panose="02020603050405020304" pitchFamily="18" charset="0"/>
              <a:sym typeface="Lucida Sans Unicode" panose="020B0602030504020204" pitchFamily="34" charset="0"/>
            </a:endParaRPr>
          </a:p>
        </p:txBody>
      </p:sp>
      <p:sp>
        <p:nvSpPr>
          <p:cNvPr id="14" name="TextBox 15"/>
          <p:cNvSpPr>
            <a:spLocks noChangeArrowheads="1"/>
          </p:cNvSpPr>
          <p:nvPr/>
        </p:nvSpPr>
        <p:spPr bwMode="auto">
          <a:xfrm>
            <a:off x="3888878" y="2213653"/>
            <a:ext cx="3241675"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①www.example.org?ID=xxxx</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发出大量查询</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5" name="Freeform 16"/>
          <p:cNvSpPr>
            <a:spLocks/>
          </p:cNvSpPr>
          <p:nvPr/>
        </p:nvSpPr>
        <p:spPr bwMode="auto">
          <a:xfrm>
            <a:off x="6914653" y="3582078"/>
            <a:ext cx="1079500" cy="1584325"/>
          </a:xfrm>
          <a:custGeom>
            <a:avLst/>
            <a:gdLst>
              <a:gd name="T0" fmla="*/ 0 w 573206"/>
              <a:gd name="T1" fmla="*/ 39155517 h 1296537"/>
              <a:gd name="T2" fmla="*/ 2147483646 w 573206"/>
              <a:gd name="T3" fmla="*/ 19783887 h 1296537"/>
              <a:gd name="T4" fmla="*/ 2147483646 w 573206"/>
              <a:gd name="T5" fmla="*/ 0 h 1296537"/>
              <a:gd name="T6" fmla="*/ 0 60000 65536"/>
              <a:gd name="T7" fmla="*/ 0 60000 65536"/>
              <a:gd name="T8" fmla="*/ 0 60000 65536"/>
              <a:gd name="T9" fmla="*/ 0 w 573206"/>
              <a:gd name="T10" fmla="*/ 0 h 1296537"/>
              <a:gd name="T11" fmla="*/ 573206 w 573206"/>
              <a:gd name="T12" fmla="*/ 1296537 h 1296537"/>
            </a:gdLst>
            <a:ahLst/>
            <a:cxnLst>
              <a:cxn ang="T6">
                <a:pos x="T0" y="T1"/>
              </a:cxn>
              <a:cxn ang="T7">
                <a:pos x="T2" y="T3"/>
              </a:cxn>
              <a:cxn ang="T8">
                <a:pos x="T4" y="T5"/>
              </a:cxn>
            </a:cxnLst>
            <a:rect l="T9" t="T10" r="T11" b="T12"/>
            <a:pathLst>
              <a:path w="573206" h="1296537">
                <a:moveTo>
                  <a:pt x="0" y="1296537"/>
                </a:moveTo>
                <a:cubicBezTo>
                  <a:pt x="40943" y="1083860"/>
                  <a:pt x="81887" y="871183"/>
                  <a:pt x="177421" y="655093"/>
                </a:cubicBezTo>
                <a:cubicBezTo>
                  <a:pt x="272955" y="439004"/>
                  <a:pt x="573206" y="0"/>
                  <a:pt x="573206"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6" name="Freeform 19"/>
          <p:cNvSpPr>
            <a:spLocks/>
          </p:cNvSpPr>
          <p:nvPr/>
        </p:nvSpPr>
        <p:spPr bwMode="auto">
          <a:xfrm>
            <a:off x="7273428" y="3366178"/>
            <a:ext cx="2016125" cy="2376488"/>
          </a:xfrm>
          <a:custGeom>
            <a:avLst/>
            <a:gdLst>
              <a:gd name="T0" fmla="*/ 1781510774 w 1282890"/>
              <a:gd name="T1" fmla="*/ 0 h 2210937"/>
              <a:gd name="T2" fmla="*/ 2147483646 w 1282890"/>
              <a:gd name="T3" fmla="*/ 4797409 h 2210937"/>
              <a:gd name="T4" fmla="*/ 0 w 1282890"/>
              <a:gd name="T5" fmla="*/ 7545435 h 2210937"/>
              <a:gd name="T6" fmla="*/ 0 60000 65536"/>
              <a:gd name="T7" fmla="*/ 0 60000 65536"/>
              <a:gd name="T8" fmla="*/ 0 60000 65536"/>
              <a:gd name="T9" fmla="*/ 0 w 1282890"/>
              <a:gd name="T10" fmla="*/ 0 h 2210937"/>
              <a:gd name="T11" fmla="*/ 1282890 w 1282890"/>
              <a:gd name="T12" fmla="*/ 2210937 h 2210937"/>
            </a:gdLst>
            <a:ahLst/>
            <a:cxnLst>
              <a:cxn ang="T6">
                <a:pos x="T0" y="T1"/>
              </a:cxn>
              <a:cxn ang="T7">
                <a:pos x="T2" y="T3"/>
              </a:cxn>
              <a:cxn ang="T8">
                <a:pos x="T4" y="T5"/>
              </a:cxn>
            </a:cxnLst>
            <a:rect l="T9" t="T10" r="T11" b="T12"/>
            <a:pathLst>
              <a:path w="1282890" h="2210937">
                <a:moveTo>
                  <a:pt x="818866" y="0"/>
                </a:moveTo>
                <a:cubicBezTo>
                  <a:pt x="1050878" y="518615"/>
                  <a:pt x="1282890" y="1037230"/>
                  <a:pt x="1146412" y="1405719"/>
                </a:cubicBezTo>
                <a:cubicBezTo>
                  <a:pt x="1009934" y="1774209"/>
                  <a:pt x="0" y="2210937"/>
                  <a:pt x="0" y="2210937"/>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7" name="TextBox 20"/>
          <p:cNvSpPr>
            <a:spLocks noChangeArrowheads="1"/>
          </p:cNvSpPr>
          <p:nvPr/>
        </p:nvSpPr>
        <p:spPr bwMode="auto">
          <a:xfrm>
            <a:off x="6112966" y="4385353"/>
            <a:ext cx="2232025" cy="33813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③ www.example.org?</a:t>
            </a:r>
            <a:endParaRPr lang="zh-CN" altLang="en-US" sz="1800">
              <a:solidFill>
                <a:schemeClr val="tx2"/>
              </a:solidFill>
              <a:cs typeface="Times New Roman" panose="02020603050405020304" pitchFamily="18" charset="0"/>
            </a:endParaRPr>
          </a:p>
        </p:txBody>
      </p:sp>
      <p:sp>
        <p:nvSpPr>
          <p:cNvPr id="18" name="TextBox 25"/>
          <p:cNvSpPr>
            <a:spLocks noChangeArrowheads="1"/>
          </p:cNvSpPr>
          <p:nvPr/>
        </p:nvSpPr>
        <p:spPr bwMode="auto">
          <a:xfrm>
            <a:off x="7865462" y="5473235"/>
            <a:ext cx="2710433" cy="584775"/>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④ </a:t>
            </a:r>
            <a:r>
              <a:rPr lang="en-US" altLang="zh-CN" sz="1600" dirty="0" err="1">
                <a:solidFill>
                  <a:schemeClr val="tx2"/>
                </a:solidFill>
                <a:cs typeface="Times New Roman" panose="02020603050405020304" pitchFamily="18" charset="0"/>
                <a:sym typeface="Lucida Sans Unicode" panose="020B0602030504020204" pitchFamily="34" charset="0"/>
              </a:rPr>
              <a:t>www.example.org</a:t>
            </a:r>
            <a:r>
              <a:rPr lang="en-US" altLang="zh-CN" sz="1600" dirty="0">
                <a:solidFill>
                  <a:schemeClr val="tx2"/>
                </a:solidFill>
                <a:cs typeface="Times New Roman" panose="02020603050405020304" pitchFamily="18" charset="0"/>
                <a:sym typeface="Lucida Sans Unicode" panose="020B0602030504020204" pitchFamily="34" charset="0"/>
              </a:rPr>
              <a:t>=1.1.1.1</a:t>
            </a:r>
            <a:endParaRPr lang="zh-CN" altLang="en-US" sz="18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014731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53"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par>
                                <p:cTn id="15" presetID="53"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p:cBhvr>
                                        <p:cTn id="19" dur="500"/>
                                        <p:tgtEl>
                                          <p:spTgt spid="12"/>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p:cBhvr>
                                        <p:cTn id="33" dur="500"/>
                                        <p:tgtEl>
                                          <p:spTgt spid="13"/>
                                        </p:tgtEl>
                                      </p:cBhvr>
                                    </p:animEffect>
                                    <p:anim calcmode="lin" valueType="num">
                                      <p:cBhvr>
                                        <p:cTn id="34" dur="500" fill="hold"/>
                                        <p:tgtEl>
                                          <p:spTgt spid="13"/>
                                        </p:tgtEl>
                                        <p:attrNameLst>
                                          <p:attrName>ppt_x</p:attrName>
                                        </p:attrNameLst>
                                      </p:cBhvr>
                                      <p:tavLst>
                                        <p:tav tm="0">
                                          <p:val>
                                            <p:strVal val="#ppt_x"/>
                                          </p:val>
                                        </p:tav>
                                        <p:tav tm="100000">
                                          <p:val>
                                            <p:strVal val="#ppt_x"/>
                                          </p:val>
                                        </p:tav>
                                      </p:tavLst>
                                    </p:anim>
                                    <p:anim calcmode="lin" valueType="num">
                                      <p:cBhvr>
                                        <p:cTn id="3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p:cBhvr>
                                        <p:cTn id="40" dur="500"/>
                                        <p:tgtEl>
                                          <p:spTgt spid="1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strVal val="#ppt_w*0.05"/>
                                          </p:val>
                                        </p:tav>
                                        <p:tav tm="100000">
                                          <p:val>
                                            <p:strVal val="#ppt_w"/>
                                          </p:val>
                                        </p:tav>
                                      </p:tavLst>
                                    </p:anim>
                                    <p:anim calcmode="lin" valueType="num">
                                      <p:cBhvr>
                                        <p:cTn id="45" dur="500" fill="hold"/>
                                        <p:tgtEl>
                                          <p:spTgt spid="14"/>
                                        </p:tgtEl>
                                        <p:attrNameLst>
                                          <p:attrName>ppt_h</p:attrName>
                                        </p:attrNameLst>
                                      </p:cBhvr>
                                      <p:tavLst>
                                        <p:tav tm="0">
                                          <p:val>
                                            <p:strVal val="#ppt_h"/>
                                          </p:val>
                                        </p:tav>
                                        <p:tav tm="100000">
                                          <p:val>
                                            <p:strVal val="#ppt_h"/>
                                          </p:val>
                                        </p:tav>
                                      </p:tavLst>
                                    </p:anim>
                                    <p:anim calcmode="lin" valueType="num">
                                      <p:cBhvr>
                                        <p:cTn id="46" dur="500" fill="hold"/>
                                        <p:tgtEl>
                                          <p:spTgt spid="14"/>
                                        </p:tgtEl>
                                        <p:attrNameLst>
                                          <p:attrName>ppt_x</p:attrName>
                                        </p:attrNameLst>
                                      </p:cBhvr>
                                      <p:tavLst>
                                        <p:tav tm="0">
                                          <p:val>
                                            <p:strVal val="#ppt_x-.2"/>
                                          </p:val>
                                        </p:tav>
                                        <p:tav tm="100000">
                                          <p:val>
                                            <p:strVal val="#ppt_x"/>
                                          </p:val>
                                        </p:tav>
                                      </p:tavLst>
                                    </p:anim>
                                    <p:anim calcmode="lin" valueType="num">
                                      <p:cBhvr>
                                        <p:cTn id="47" dur="500" fill="hold"/>
                                        <p:tgtEl>
                                          <p:spTgt spid="14"/>
                                        </p:tgtEl>
                                        <p:attrNameLst>
                                          <p:attrName>ppt_y</p:attrName>
                                        </p:attrNameLst>
                                      </p:cBhvr>
                                      <p:tavLst>
                                        <p:tav tm="0">
                                          <p:val>
                                            <p:strVal val="#ppt_y"/>
                                          </p:val>
                                        </p:tav>
                                        <p:tav tm="100000">
                                          <p:val>
                                            <p:strVal val="#ppt_y"/>
                                          </p:val>
                                        </p:tav>
                                      </p:tavLst>
                                    </p:anim>
                                    <p:animEffec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p:cBhvr>
                                        <p:cTn id="53" dur="500"/>
                                        <p:tgtEl>
                                          <p:spTgt spid="9"/>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strVal val="#ppt_w*0.05"/>
                                          </p:val>
                                        </p:tav>
                                        <p:tav tm="100000">
                                          <p:val>
                                            <p:strVal val="#ppt_w"/>
                                          </p:val>
                                        </p:tav>
                                      </p:tavLst>
                                    </p:anim>
                                    <p:anim calcmode="lin" valueType="num">
                                      <p:cBhvr>
                                        <p:cTn id="58" dur="500" fill="hold"/>
                                        <p:tgtEl>
                                          <p:spTgt spid="11"/>
                                        </p:tgtEl>
                                        <p:attrNameLst>
                                          <p:attrName>ppt_h</p:attrName>
                                        </p:attrNameLst>
                                      </p:cBhvr>
                                      <p:tavLst>
                                        <p:tav tm="0">
                                          <p:val>
                                            <p:strVal val="#ppt_h"/>
                                          </p:val>
                                        </p:tav>
                                        <p:tav tm="100000">
                                          <p:val>
                                            <p:strVal val="#ppt_h"/>
                                          </p:val>
                                        </p:tav>
                                      </p:tavLst>
                                    </p:anim>
                                    <p:anim calcmode="lin" valueType="num">
                                      <p:cBhvr>
                                        <p:cTn id="59" dur="500" fill="hold"/>
                                        <p:tgtEl>
                                          <p:spTgt spid="11"/>
                                        </p:tgtEl>
                                        <p:attrNameLst>
                                          <p:attrName>ppt_x</p:attrName>
                                        </p:attrNameLst>
                                      </p:cBhvr>
                                      <p:tavLst>
                                        <p:tav tm="0">
                                          <p:val>
                                            <p:strVal val="#ppt_x-.2"/>
                                          </p:val>
                                        </p:tav>
                                        <p:tav tm="100000">
                                          <p:val>
                                            <p:strVal val="#ppt_x"/>
                                          </p:val>
                                        </p:tav>
                                      </p:tavLst>
                                    </p:anim>
                                    <p:anim calcmode="lin" valueType="num">
                                      <p:cBhvr>
                                        <p:cTn id="60" dur="500" fill="hold"/>
                                        <p:tgtEl>
                                          <p:spTgt spid="11"/>
                                        </p:tgtEl>
                                        <p:attrNameLst>
                                          <p:attrName>ppt_y</p:attrName>
                                        </p:attrNameLst>
                                      </p:cBhvr>
                                      <p:tavLst>
                                        <p:tav tm="0">
                                          <p:val>
                                            <p:strVal val="#ppt_y"/>
                                          </p:val>
                                        </p:tav>
                                        <p:tav tm="100000">
                                          <p:val>
                                            <p:strVal val="#ppt_y"/>
                                          </p:val>
                                        </p:tav>
                                      </p:tavLst>
                                    </p:anim>
                                    <p:animEffec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p:cBhvr>
                                        <p:cTn id="66" dur="500"/>
                                        <p:tgtEl>
                                          <p:spTgt spid="15"/>
                                        </p:tgtEl>
                                      </p:cBhvr>
                                    </p:animEffect>
                                  </p:childTnLst>
                                </p:cTn>
                              </p:par>
                            </p:childTnLst>
                          </p:cTn>
                        </p:par>
                        <p:par>
                          <p:cTn id="67" fill="hold">
                            <p:stCondLst>
                              <p:cond delay="500"/>
                            </p:stCondLst>
                            <p:childTnLst>
                              <p:par>
                                <p:cTn id="68" presetID="54" presetClass="entr" presetSubtype="0" accel="10000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strVal val="#ppt_w*0.05"/>
                                          </p:val>
                                        </p:tav>
                                        <p:tav tm="100000">
                                          <p:val>
                                            <p:strVal val="#ppt_w"/>
                                          </p:val>
                                        </p:tav>
                                      </p:tavLst>
                                    </p:anim>
                                    <p:anim calcmode="lin" valueType="num">
                                      <p:cBhvr>
                                        <p:cTn id="71" dur="500" fill="hold"/>
                                        <p:tgtEl>
                                          <p:spTgt spid="17"/>
                                        </p:tgtEl>
                                        <p:attrNameLst>
                                          <p:attrName>ppt_h</p:attrName>
                                        </p:attrNameLst>
                                      </p:cBhvr>
                                      <p:tavLst>
                                        <p:tav tm="0">
                                          <p:val>
                                            <p:strVal val="#ppt_h"/>
                                          </p:val>
                                        </p:tav>
                                        <p:tav tm="100000">
                                          <p:val>
                                            <p:strVal val="#ppt_h"/>
                                          </p:val>
                                        </p:tav>
                                      </p:tavLst>
                                    </p:anim>
                                    <p:anim calcmode="lin" valueType="num">
                                      <p:cBhvr>
                                        <p:cTn id="72" dur="500" fill="hold"/>
                                        <p:tgtEl>
                                          <p:spTgt spid="17"/>
                                        </p:tgtEl>
                                        <p:attrNameLst>
                                          <p:attrName>ppt_x</p:attrName>
                                        </p:attrNameLst>
                                      </p:cBhvr>
                                      <p:tavLst>
                                        <p:tav tm="0">
                                          <p:val>
                                            <p:strVal val="#ppt_x-.2"/>
                                          </p:val>
                                        </p:tav>
                                        <p:tav tm="100000">
                                          <p:val>
                                            <p:strVal val="#ppt_x"/>
                                          </p:val>
                                        </p:tav>
                                      </p:tavLst>
                                    </p:anim>
                                    <p:anim calcmode="lin" valueType="num">
                                      <p:cBhvr>
                                        <p:cTn id="73" dur="500" fill="hold"/>
                                        <p:tgtEl>
                                          <p:spTgt spid="17"/>
                                        </p:tgtEl>
                                        <p:attrNameLst>
                                          <p:attrName>ppt_y</p:attrName>
                                        </p:attrNameLst>
                                      </p:cBhvr>
                                      <p:tavLst>
                                        <p:tav tm="0">
                                          <p:val>
                                            <p:strVal val="#ppt_y"/>
                                          </p:val>
                                        </p:tav>
                                        <p:tav tm="100000">
                                          <p:val>
                                            <p:strVal val="#ppt_y"/>
                                          </p:val>
                                        </p:tav>
                                      </p:tavLst>
                                    </p:anim>
                                    <p:animEffect>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p:cBhvr>
                                        <p:cTn id="79" dur="500"/>
                                        <p:tgtEl>
                                          <p:spTgt spid="16"/>
                                        </p:tgtEl>
                                      </p:cBhvr>
                                    </p:animEffect>
                                  </p:childTnLst>
                                </p:cTn>
                              </p:par>
                            </p:childTnLst>
                          </p:cTn>
                        </p:par>
                        <p:par>
                          <p:cTn id="80" fill="hold">
                            <p:stCondLst>
                              <p:cond delay="500"/>
                            </p:stCondLst>
                            <p:childTnLst>
                              <p:par>
                                <p:cTn id="81" presetID="54" presetClass="entr" presetSubtype="0" accel="10000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strVal val="#ppt_w*0.05"/>
                                          </p:val>
                                        </p:tav>
                                        <p:tav tm="100000">
                                          <p:val>
                                            <p:strVal val="#ppt_w"/>
                                          </p:val>
                                        </p:tav>
                                      </p:tavLst>
                                    </p:anim>
                                    <p:anim calcmode="lin" valueType="num">
                                      <p:cBhvr>
                                        <p:cTn id="84" dur="500" fill="hold"/>
                                        <p:tgtEl>
                                          <p:spTgt spid="18"/>
                                        </p:tgtEl>
                                        <p:attrNameLst>
                                          <p:attrName>ppt_h</p:attrName>
                                        </p:attrNameLst>
                                      </p:cBhvr>
                                      <p:tavLst>
                                        <p:tav tm="0">
                                          <p:val>
                                            <p:strVal val="#ppt_h"/>
                                          </p:val>
                                        </p:tav>
                                        <p:tav tm="100000">
                                          <p:val>
                                            <p:strVal val="#ppt_h"/>
                                          </p:val>
                                        </p:tav>
                                      </p:tavLst>
                                    </p:anim>
                                    <p:anim calcmode="lin" valueType="num">
                                      <p:cBhvr>
                                        <p:cTn id="85" dur="500" fill="hold"/>
                                        <p:tgtEl>
                                          <p:spTgt spid="18"/>
                                        </p:tgtEl>
                                        <p:attrNameLst>
                                          <p:attrName>ppt_x</p:attrName>
                                        </p:attrNameLst>
                                      </p:cBhvr>
                                      <p:tavLst>
                                        <p:tav tm="0">
                                          <p:val>
                                            <p:strVal val="#ppt_x-.2"/>
                                          </p:val>
                                        </p:tav>
                                        <p:tav tm="100000">
                                          <p:val>
                                            <p:strVal val="#ppt_x"/>
                                          </p:val>
                                        </p:tav>
                                      </p:tavLst>
                                    </p:anim>
                                    <p:anim calcmode="lin" valueType="num">
                                      <p:cBhvr>
                                        <p:cTn id="86" dur="500" fill="hold"/>
                                        <p:tgtEl>
                                          <p:spTgt spid="18"/>
                                        </p:tgtEl>
                                        <p:attrNameLst>
                                          <p:attrName>ppt_y</p:attrName>
                                        </p:attrNameLst>
                                      </p:cBhvr>
                                      <p:tavLst>
                                        <p:tav tm="0">
                                          <p:val>
                                            <p:strVal val="#ppt_y"/>
                                          </p:val>
                                        </p:tav>
                                        <p:tav tm="100000">
                                          <p:val>
                                            <p:strVal val="#ppt_y"/>
                                          </p:val>
                                        </p:tav>
                                      </p:tavLst>
                                    </p:anim>
                                    <p:animEffect>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P spid="8" grpId="0" bldLvl="0" autoUpdateAnimBg="0"/>
      <p:bldP spid="11" grpId="0" bldLvl="0" animBg="1" autoUpdateAnimBg="0"/>
      <p:bldP spid="13" grpId="0" bldLvl="0" autoUpdateAnimBg="0"/>
      <p:bldP spid="14" grpId="0" bldLvl="0" animBg="1" autoUpdateAnimBg="0"/>
      <p:bldP spid="17" grpId="0" bldLvl="0" animBg="1" autoUpdateAnimBg="0"/>
      <p:bldP spid="18"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91282" y="1799881"/>
            <a:ext cx="11233248" cy="4106491"/>
          </a:xfrm>
        </p:spPr>
        <p:txBody>
          <a:bodyPr/>
          <a:lstStyle/>
          <a:p>
            <a:pPr lvl="1"/>
            <a:r>
              <a:rPr lang="en-US" altLang="zh-CN" dirty="0"/>
              <a:t> TCP/IP</a:t>
            </a:r>
            <a:r>
              <a:rPr lang="zh-CN" altLang="en-US" dirty="0"/>
              <a:t>协议族</a:t>
            </a:r>
          </a:p>
        </p:txBody>
      </p:sp>
      <p:sp>
        <p:nvSpPr>
          <p:cNvPr id="4" name="文本框 3"/>
          <p:cNvSpPr txBox="1"/>
          <p:nvPr/>
        </p:nvSpPr>
        <p:spPr>
          <a:xfrm>
            <a:off x="431371" y="1105810"/>
            <a:ext cx="6459076"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sp>
        <p:nvSpPr>
          <p:cNvPr id="5" name="Freeform 16"/>
          <p:cNvSpPr>
            <a:spLocks/>
          </p:cNvSpPr>
          <p:nvPr/>
        </p:nvSpPr>
        <p:spPr bwMode="auto">
          <a:xfrm>
            <a:off x="21514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SMTP</a:t>
            </a:r>
          </a:p>
        </p:txBody>
      </p:sp>
      <p:sp>
        <p:nvSpPr>
          <p:cNvPr id="6" name="Freeform 17"/>
          <p:cNvSpPr>
            <a:spLocks/>
          </p:cNvSpPr>
          <p:nvPr/>
        </p:nvSpPr>
        <p:spPr bwMode="auto">
          <a:xfrm>
            <a:off x="33896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HTTP</a:t>
            </a:r>
          </a:p>
        </p:txBody>
      </p:sp>
      <p:sp>
        <p:nvSpPr>
          <p:cNvPr id="7" name="Freeform 18"/>
          <p:cNvSpPr>
            <a:spLocks/>
          </p:cNvSpPr>
          <p:nvPr/>
        </p:nvSpPr>
        <p:spPr bwMode="auto">
          <a:xfrm>
            <a:off x="46279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TELNET</a:t>
            </a:r>
          </a:p>
        </p:txBody>
      </p:sp>
      <p:sp>
        <p:nvSpPr>
          <p:cNvPr id="8" name="Freeform 19"/>
          <p:cNvSpPr>
            <a:spLocks/>
          </p:cNvSpPr>
          <p:nvPr/>
        </p:nvSpPr>
        <p:spPr bwMode="auto">
          <a:xfrm>
            <a:off x="58661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DNS</a:t>
            </a:r>
          </a:p>
        </p:txBody>
      </p:sp>
      <p:sp>
        <p:nvSpPr>
          <p:cNvPr id="9" name="Freeform 20"/>
          <p:cNvSpPr>
            <a:spLocks/>
          </p:cNvSpPr>
          <p:nvPr/>
        </p:nvSpPr>
        <p:spPr bwMode="auto">
          <a:xfrm>
            <a:off x="71044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SNMP</a:t>
            </a:r>
          </a:p>
        </p:txBody>
      </p:sp>
      <p:sp>
        <p:nvSpPr>
          <p:cNvPr id="10" name="Freeform 21"/>
          <p:cNvSpPr>
            <a:spLocks/>
          </p:cNvSpPr>
          <p:nvPr/>
        </p:nvSpPr>
        <p:spPr bwMode="auto">
          <a:xfrm>
            <a:off x="834268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TFTP</a:t>
            </a:r>
          </a:p>
        </p:txBody>
      </p:sp>
      <p:sp>
        <p:nvSpPr>
          <p:cNvPr id="11" name="Freeform 22"/>
          <p:cNvSpPr>
            <a:spLocks/>
          </p:cNvSpPr>
          <p:nvPr/>
        </p:nvSpPr>
        <p:spPr bwMode="auto">
          <a:xfrm>
            <a:off x="9580935" y="2565896"/>
            <a:ext cx="1060450" cy="538163"/>
          </a:xfrm>
          <a:custGeom>
            <a:avLst/>
            <a:gdLst>
              <a:gd name="T0" fmla="*/ 0 w 1060043"/>
              <a:gd name="T1" fmla="*/ 53919 h 539189"/>
              <a:gd name="T2" fmla="*/ 15793 w 1060043"/>
              <a:gd name="T3" fmla="*/ 15793 h 539189"/>
              <a:gd name="T4" fmla="*/ 53920 w 1060043"/>
              <a:gd name="T5" fmla="*/ 1 h 539189"/>
              <a:gd name="T6" fmla="*/ 1006124 w 1060043"/>
              <a:gd name="T7" fmla="*/ 0 h 539189"/>
              <a:gd name="T8" fmla="*/ 1044250 w 1060043"/>
              <a:gd name="T9" fmla="*/ 15793 h 539189"/>
              <a:gd name="T10" fmla="*/ 1060042 w 1060043"/>
              <a:gd name="T11" fmla="*/ 53920 h 539189"/>
              <a:gd name="T12" fmla="*/ 1060043 w 1060043"/>
              <a:gd name="T13" fmla="*/ 485270 h 539189"/>
              <a:gd name="T14" fmla="*/ 1044250 w 1060043"/>
              <a:gd name="T15" fmla="*/ 523397 h 539189"/>
              <a:gd name="T16" fmla="*/ 1006123 w 1060043"/>
              <a:gd name="T17" fmla="*/ 539189 h 539189"/>
              <a:gd name="T18" fmla="*/ 53919 w 1060043"/>
              <a:gd name="T19" fmla="*/ 539189 h 539189"/>
              <a:gd name="T20" fmla="*/ 15793 w 1060043"/>
              <a:gd name="T21" fmla="*/ 523396 h 539189"/>
              <a:gd name="T22" fmla="*/ 1 w 1060043"/>
              <a:gd name="T23" fmla="*/ 485269 h 539189"/>
              <a:gd name="T24" fmla="*/ 0 w 1060043"/>
              <a:gd name="T25" fmla="*/ 53919 h 539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0043" h="539189">
                <a:moveTo>
                  <a:pt x="0" y="53919"/>
                </a:moveTo>
                <a:cubicBezTo>
                  <a:pt x="0" y="39619"/>
                  <a:pt x="5681" y="25904"/>
                  <a:pt x="15793" y="15793"/>
                </a:cubicBezTo>
                <a:cubicBezTo>
                  <a:pt x="25905" y="5681"/>
                  <a:pt x="39619" y="1"/>
                  <a:pt x="53920" y="1"/>
                </a:cubicBezTo>
                <a:lnTo>
                  <a:pt x="1006124" y="0"/>
                </a:lnTo>
                <a:cubicBezTo>
                  <a:pt x="1020424" y="0"/>
                  <a:pt x="1034139" y="5681"/>
                  <a:pt x="1044250" y="15793"/>
                </a:cubicBezTo>
                <a:cubicBezTo>
                  <a:pt x="1054362" y="25905"/>
                  <a:pt x="1060042" y="39619"/>
                  <a:pt x="1060042" y="53920"/>
                </a:cubicBezTo>
                <a:cubicBezTo>
                  <a:pt x="1060042" y="197703"/>
                  <a:pt x="1060043" y="341487"/>
                  <a:pt x="1060043" y="485270"/>
                </a:cubicBezTo>
                <a:cubicBezTo>
                  <a:pt x="1060043" y="499570"/>
                  <a:pt x="1054362" y="513285"/>
                  <a:pt x="1044250" y="523397"/>
                </a:cubicBezTo>
                <a:cubicBezTo>
                  <a:pt x="1034138" y="533509"/>
                  <a:pt x="1020424" y="539190"/>
                  <a:pt x="1006123" y="539189"/>
                </a:cubicBezTo>
                <a:lnTo>
                  <a:pt x="53919" y="539189"/>
                </a:lnTo>
                <a:cubicBezTo>
                  <a:pt x="39619" y="539189"/>
                  <a:pt x="25904" y="533508"/>
                  <a:pt x="15793" y="523396"/>
                </a:cubicBezTo>
                <a:cubicBezTo>
                  <a:pt x="5681" y="513284"/>
                  <a:pt x="1" y="499570"/>
                  <a:pt x="1" y="485269"/>
                </a:cubicBezTo>
                <a:cubicBezTo>
                  <a:pt x="1" y="341486"/>
                  <a:pt x="0" y="197702"/>
                  <a:pt x="0" y="53919"/>
                </a:cubicBezTo>
                <a:close/>
              </a:path>
            </a:pathLst>
          </a:custGeom>
          <a:solidFill>
            <a:schemeClr val="accent6">
              <a:lumMod val="20000"/>
              <a:lumOff val="80000"/>
            </a:schemeClr>
          </a:solidFill>
          <a:ln w="55000" cap="flat" cmpd="thickThin" algn="ctr">
            <a:solidFill>
              <a:srgbClr val="C00000"/>
            </a:solidFill>
            <a:prstDash val="solid"/>
            <a:bevel/>
            <a:headEnd type="none" w="med" len="med"/>
            <a:tailEnd type="none" w="med" len="med"/>
          </a:ln>
        </p:spPr>
        <p:txBody>
          <a:bodyPr lIns="88182" tIns="88182" rIns="88182" bIns="88182"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19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RPC</a:t>
            </a:r>
          </a:p>
        </p:txBody>
      </p:sp>
      <p:sp>
        <p:nvSpPr>
          <p:cNvPr id="12" name="Freeform 23"/>
          <p:cNvSpPr>
            <a:spLocks/>
          </p:cNvSpPr>
          <p:nvPr/>
        </p:nvSpPr>
        <p:spPr bwMode="auto">
          <a:xfrm>
            <a:off x="2151435" y="3284215"/>
            <a:ext cx="4173537" cy="504825"/>
          </a:xfrm>
          <a:custGeom>
            <a:avLst/>
            <a:gdLst>
              <a:gd name="T0" fmla="*/ 0 w 3916559"/>
              <a:gd name="T1" fmla="*/ 50406 h 504056"/>
              <a:gd name="T2" fmla="*/ 14764 w 3916559"/>
              <a:gd name="T3" fmla="*/ 14764 h 504056"/>
              <a:gd name="T4" fmla="*/ 50406 w 3916559"/>
              <a:gd name="T5" fmla="*/ 0 h 504056"/>
              <a:gd name="T6" fmla="*/ 3866153 w 3916559"/>
              <a:gd name="T7" fmla="*/ 0 h 504056"/>
              <a:gd name="T8" fmla="*/ 3901795 w 3916559"/>
              <a:gd name="T9" fmla="*/ 14764 h 504056"/>
              <a:gd name="T10" fmla="*/ 3916559 w 3916559"/>
              <a:gd name="T11" fmla="*/ 50406 h 504056"/>
              <a:gd name="T12" fmla="*/ 3916559 w 3916559"/>
              <a:gd name="T13" fmla="*/ 453650 h 504056"/>
              <a:gd name="T14" fmla="*/ 3901795 w 3916559"/>
              <a:gd name="T15" fmla="*/ 489292 h 504056"/>
              <a:gd name="T16" fmla="*/ 3866153 w 3916559"/>
              <a:gd name="T17" fmla="*/ 504056 h 504056"/>
              <a:gd name="T18" fmla="*/ 50406 w 3916559"/>
              <a:gd name="T19" fmla="*/ 504056 h 504056"/>
              <a:gd name="T20" fmla="*/ 14764 w 3916559"/>
              <a:gd name="T21" fmla="*/ 489292 h 504056"/>
              <a:gd name="T22" fmla="*/ 0 w 3916559"/>
              <a:gd name="T23" fmla="*/ 453650 h 504056"/>
              <a:gd name="T24" fmla="*/ 0 w 3916559"/>
              <a:gd name="T25" fmla="*/ 50406 h 504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6559" h="504056">
                <a:moveTo>
                  <a:pt x="0" y="50406"/>
                </a:moveTo>
                <a:cubicBezTo>
                  <a:pt x="0" y="37037"/>
                  <a:pt x="5311" y="24217"/>
                  <a:pt x="14764" y="14764"/>
                </a:cubicBezTo>
                <a:cubicBezTo>
                  <a:pt x="24217" y="5311"/>
                  <a:pt x="37038" y="0"/>
                  <a:pt x="50406" y="0"/>
                </a:cubicBezTo>
                <a:lnTo>
                  <a:pt x="3866153" y="0"/>
                </a:lnTo>
                <a:cubicBezTo>
                  <a:pt x="3879522" y="0"/>
                  <a:pt x="3892342" y="5311"/>
                  <a:pt x="3901795" y="14764"/>
                </a:cubicBezTo>
                <a:cubicBezTo>
                  <a:pt x="3911248" y="24217"/>
                  <a:pt x="3916559" y="37038"/>
                  <a:pt x="3916559" y="50406"/>
                </a:cubicBezTo>
                <a:lnTo>
                  <a:pt x="3916559" y="453650"/>
                </a:lnTo>
                <a:cubicBezTo>
                  <a:pt x="3916559" y="467019"/>
                  <a:pt x="3911248" y="479839"/>
                  <a:pt x="3901795" y="489292"/>
                </a:cubicBezTo>
                <a:cubicBezTo>
                  <a:pt x="3892342" y="498745"/>
                  <a:pt x="3879521" y="504056"/>
                  <a:pt x="3866153" y="504056"/>
                </a:cubicBezTo>
                <a:lnTo>
                  <a:pt x="50406" y="504056"/>
                </a:lnTo>
                <a:cubicBezTo>
                  <a:pt x="37037" y="504056"/>
                  <a:pt x="24217" y="498745"/>
                  <a:pt x="14764" y="489292"/>
                </a:cubicBezTo>
                <a:cubicBezTo>
                  <a:pt x="5311" y="479839"/>
                  <a:pt x="0" y="467018"/>
                  <a:pt x="0" y="453650"/>
                </a:cubicBezTo>
                <a:lnTo>
                  <a:pt x="0" y="50406"/>
                </a:lnTo>
                <a:close/>
              </a:path>
            </a:pathLst>
          </a:custGeom>
          <a:solidFill>
            <a:schemeClr val="accent3">
              <a:lumMod val="20000"/>
              <a:lumOff val="80000"/>
            </a:schemeClr>
          </a:solidFill>
          <a:ln w="55000" cap="flat" cmpd="thickThin" algn="ctr">
            <a:solidFill>
              <a:srgbClr val="C00000"/>
            </a:solidFill>
            <a:prstDash val="solid"/>
            <a:bevel/>
            <a:headEnd type="none" w="med" len="med"/>
            <a:tailEnd type="none" w="med" len="med"/>
          </a:ln>
        </p:spPr>
        <p:txBody>
          <a:bodyPr lIns="83343" tIns="83343" rIns="83343" bIns="8334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TCP</a:t>
            </a:r>
          </a:p>
        </p:txBody>
      </p:sp>
      <p:sp>
        <p:nvSpPr>
          <p:cNvPr id="13" name="Freeform 24"/>
          <p:cNvSpPr>
            <a:spLocks/>
          </p:cNvSpPr>
          <p:nvPr/>
        </p:nvSpPr>
        <p:spPr bwMode="auto">
          <a:xfrm>
            <a:off x="6540872" y="3284215"/>
            <a:ext cx="4100513" cy="504825"/>
          </a:xfrm>
          <a:custGeom>
            <a:avLst/>
            <a:gdLst>
              <a:gd name="T0" fmla="*/ 0 w 3916559"/>
              <a:gd name="T1" fmla="*/ 50406 h 504056"/>
              <a:gd name="T2" fmla="*/ 14764 w 3916559"/>
              <a:gd name="T3" fmla="*/ 14764 h 504056"/>
              <a:gd name="T4" fmla="*/ 50406 w 3916559"/>
              <a:gd name="T5" fmla="*/ 0 h 504056"/>
              <a:gd name="T6" fmla="*/ 3866153 w 3916559"/>
              <a:gd name="T7" fmla="*/ 0 h 504056"/>
              <a:gd name="T8" fmla="*/ 3901795 w 3916559"/>
              <a:gd name="T9" fmla="*/ 14764 h 504056"/>
              <a:gd name="T10" fmla="*/ 3916559 w 3916559"/>
              <a:gd name="T11" fmla="*/ 50406 h 504056"/>
              <a:gd name="T12" fmla="*/ 3916559 w 3916559"/>
              <a:gd name="T13" fmla="*/ 453650 h 504056"/>
              <a:gd name="T14" fmla="*/ 3901795 w 3916559"/>
              <a:gd name="T15" fmla="*/ 489292 h 504056"/>
              <a:gd name="T16" fmla="*/ 3866153 w 3916559"/>
              <a:gd name="T17" fmla="*/ 504056 h 504056"/>
              <a:gd name="T18" fmla="*/ 50406 w 3916559"/>
              <a:gd name="T19" fmla="*/ 504056 h 504056"/>
              <a:gd name="T20" fmla="*/ 14764 w 3916559"/>
              <a:gd name="T21" fmla="*/ 489292 h 504056"/>
              <a:gd name="T22" fmla="*/ 0 w 3916559"/>
              <a:gd name="T23" fmla="*/ 453650 h 504056"/>
              <a:gd name="T24" fmla="*/ 0 w 3916559"/>
              <a:gd name="T25" fmla="*/ 50406 h 504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6559" h="504056">
                <a:moveTo>
                  <a:pt x="0" y="50406"/>
                </a:moveTo>
                <a:cubicBezTo>
                  <a:pt x="0" y="37037"/>
                  <a:pt x="5311" y="24217"/>
                  <a:pt x="14764" y="14764"/>
                </a:cubicBezTo>
                <a:cubicBezTo>
                  <a:pt x="24217" y="5311"/>
                  <a:pt x="37038" y="0"/>
                  <a:pt x="50406" y="0"/>
                </a:cubicBezTo>
                <a:lnTo>
                  <a:pt x="3866153" y="0"/>
                </a:lnTo>
                <a:cubicBezTo>
                  <a:pt x="3879522" y="0"/>
                  <a:pt x="3892342" y="5311"/>
                  <a:pt x="3901795" y="14764"/>
                </a:cubicBezTo>
                <a:cubicBezTo>
                  <a:pt x="3911248" y="24217"/>
                  <a:pt x="3916559" y="37038"/>
                  <a:pt x="3916559" y="50406"/>
                </a:cubicBezTo>
                <a:lnTo>
                  <a:pt x="3916559" y="453650"/>
                </a:lnTo>
                <a:cubicBezTo>
                  <a:pt x="3916559" y="467019"/>
                  <a:pt x="3911248" y="479839"/>
                  <a:pt x="3901795" y="489292"/>
                </a:cubicBezTo>
                <a:cubicBezTo>
                  <a:pt x="3892342" y="498745"/>
                  <a:pt x="3879521" y="504056"/>
                  <a:pt x="3866153" y="504056"/>
                </a:cubicBezTo>
                <a:lnTo>
                  <a:pt x="50406" y="504056"/>
                </a:lnTo>
                <a:cubicBezTo>
                  <a:pt x="37037" y="504056"/>
                  <a:pt x="24217" y="498745"/>
                  <a:pt x="14764" y="489292"/>
                </a:cubicBezTo>
                <a:cubicBezTo>
                  <a:pt x="5311" y="479839"/>
                  <a:pt x="0" y="467018"/>
                  <a:pt x="0" y="453650"/>
                </a:cubicBezTo>
                <a:lnTo>
                  <a:pt x="0" y="50406"/>
                </a:lnTo>
                <a:close/>
              </a:path>
            </a:pathLst>
          </a:custGeom>
          <a:solidFill>
            <a:schemeClr val="accent3">
              <a:lumMod val="20000"/>
              <a:lumOff val="80000"/>
            </a:schemeClr>
          </a:solidFill>
          <a:ln w="55000" cap="flat" cmpd="thickThin" algn="ctr">
            <a:solidFill>
              <a:srgbClr val="C00000"/>
            </a:solidFill>
            <a:prstDash val="solid"/>
            <a:bevel/>
            <a:headEnd type="none" w="med" len="med"/>
            <a:tailEnd type="none" w="med" len="med"/>
          </a:ln>
        </p:spPr>
        <p:txBody>
          <a:bodyPr lIns="83343" tIns="83343" rIns="83343" bIns="8334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UDP </a:t>
            </a:r>
          </a:p>
        </p:txBody>
      </p:sp>
      <p:sp>
        <p:nvSpPr>
          <p:cNvPr id="14" name="Freeform 25"/>
          <p:cNvSpPr>
            <a:spLocks/>
          </p:cNvSpPr>
          <p:nvPr/>
        </p:nvSpPr>
        <p:spPr bwMode="auto">
          <a:xfrm>
            <a:off x="2148260" y="4608934"/>
            <a:ext cx="8485187" cy="476250"/>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accent1">
              <a:lumMod val="20000"/>
              <a:lumOff val="80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ARP, RARP, etc.</a:t>
            </a:r>
          </a:p>
        </p:txBody>
      </p:sp>
      <p:sp>
        <p:nvSpPr>
          <p:cNvPr id="15" name="Freeform 26"/>
          <p:cNvSpPr>
            <a:spLocks/>
          </p:cNvSpPr>
          <p:nvPr/>
        </p:nvSpPr>
        <p:spPr bwMode="auto">
          <a:xfrm>
            <a:off x="2148260" y="3959275"/>
            <a:ext cx="8496300" cy="477837"/>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accent5">
              <a:lumMod val="20000"/>
              <a:lumOff val="80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en-US" altLang="zh-CN" sz="200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IP , ICMP, IGMP</a:t>
            </a:r>
          </a:p>
        </p:txBody>
      </p:sp>
      <p:sp>
        <p:nvSpPr>
          <p:cNvPr id="16" name="Text Box 15"/>
          <p:cNvSpPr>
            <a:spLocks noChangeArrowheads="1"/>
          </p:cNvSpPr>
          <p:nvPr/>
        </p:nvSpPr>
        <p:spPr bwMode="auto">
          <a:xfrm>
            <a:off x="665205" y="2641603"/>
            <a:ext cx="12755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应用层</a:t>
            </a:r>
          </a:p>
        </p:txBody>
      </p:sp>
      <p:sp>
        <p:nvSpPr>
          <p:cNvPr id="17" name="Text Box 16"/>
          <p:cNvSpPr>
            <a:spLocks noChangeArrowheads="1"/>
          </p:cNvSpPr>
          <p:nvPr/>
        </p:nvSpPr>
        <p:spPr bwMode="auto">
          <a:xfrm>
            <a:off x="614676" y="3327193"/>
            <a:ext cx="12755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传输层</a:t>
            </a:r>
          </a:p>
        </p:txBody>
      </p:sp>
      <p:sp>
        <p:nvSpPr>
          <p:cNvPr id="18" name="Text Box 17"/>
          <p:cNvSpPr>
            <a:spLocks noChangeArrowheads="1"/>
          </p:cNvSpPr>
          <p:nvPr/>
        </p:nvSpPr>
        <p:spPr bwMode="auto">
          <a:xfrm>
            <a:off x="588238" y="4047273"/>
            <a:ext cx="134751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dirty="0">
                <a:solidFill>
                  <a:schemeClr val="tx2"/>
                </a:solidFill>
                <a:latin typeface="微软雅黑" panose="020B0503020204020204" pitchFamily="34" charset="-122"/>
                <a:ea typeface="微软雅黑" panose="020B0503020204020204" pitchFamily="34" charset="-122"/>
              </a:rPr>
              <a:t>网络层</a:t>
            </a:r>
          </a:p>
        </p:txBody>
      </p:sp>
      <p:sp>
        <p:nvSpPr>
          <p:cNvPr id="19" name="Text Box 18"/>
          <p:cNvSpPr>
            <a:spLocks noChangeArrowheads="1"/>
          </p:cNvSpPr>
          <p:nvPr/>
        </p:nvSpPr>
        <p:spPr bwMode="auto">
          <a:xfrm>
            <a:off x="382080" y="5013176"/>
            <a:ext cx="175983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lang="zh-CN" altLang="en-US" sz="2000">
                <a:solidFill>
                  <a:schemeClr val="tx2"/>
                </a:solidFill>
                <a:latin typeface="微软雅黑" panose="020B0503020204020204" pitchFamily="34" charset="-122"/>
                <a:ea typeface="微软雅黑" panose="020B0503020204020204" pitchFamily="34" charset="-122"/>
              </a:rPr>
              <a:t>网络接口层</a:t>
            </a:r>
          </a:p>
        </p:txBody>
      </p:sp>
      <p:sp>
        <p:nvSpPr>
          <p:cNvPr id="20" name="Freeform 25"/>
          <p:cNvSpPr>
            <a:spLocks/>
          </p:cNvSpPr>
          <p:nvPr/>
        </p:nvSpPr>
        <p:spPr bwMode="auto">
          <a:xfrm>
            <a:off x="2148260" y="5229200"/>
            <a:ext cx="8485187" cy="476250"/>
          </a:xfrm>
          <a:custGeom>
            <a:avLst/>
            <a:gdLst>
              <a:gd name="T0" fmla="*/ 0 w 8496944"/>
              <a:gd name="T1" fmla="*/ 79562 h 477360"/>
              <a:gd name="T2" fmla="*/ 23303 w 8496944"/>
              <a:gd name="T3" fmla="*/ 23303 h 477360"/>
              <a:gd name="T4" fmla="*/ 79562 w 8496944"/>
              <a:gd name="T5" fmla="*/ 0 h 477360"/>
              <a:gd name="T6" fmla="*/ 8417382 w 8496944"/>
              <a:gd name="T7" fmla="*/ 0 h 477360"/>
              <a:gd name="T8" fmla="*/ 8473641 w 8496944"/>
              <a:gd name="T9" fmla="*/ 23303 h 477360"/>
              <a:gd name="T10" fmla="*/ 8496944 w 8496944"/>
              <a:gd name="T11" fmla="*/ 79562 h 477360"/>
              <a:gd name="T12" fmla="*/ 8496944 w 8496944"/>
              <a:gd name="T13" fmla="*/ 397798 h 477360"/>
              <a:gd name="T14" fmla="*/ 8473641 w 8496944"/>
              <a:gd name="T15" fmla="*/ 454057 h 477360"/>
              <a:gd name="T16" fmla="*/ 8417382 w 8496944"/>
              <a:gd name="T17" fmla="*/ 477360 h 477360"/>
              <a:gd name="T18" fmla="*/ 79562 w 8496944"/>
              <a:gd name="T19" fmla="*/ 477360 h 477360"/>
              <a:gd name="T20" fmla="*/ 23303 w 8496944"/>
              <a:gd name="T21" fmla="*/ 454057 h 477360"/>
              <a:gd name="T22" fmla="*/ 0 w 8496944"/>
              <a:gd name="T23" fmla="*/ 397798 h 477360"/>
              <a:gd name="T24" fmla="*/ 0 w 8496944"/>
              <a:gd name="T25" fmla="*/ 79562 h 477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96944" h="477360">
                <a:moveTo>
                  <a:pt x="0" y="79562"/>
                </a:moveTo>
                <a:cubicBezTo>
                  <a:pt x="0" y="58461"/>
                  <a:pt x="8382" y="38224"/>
                  <a:pt x="23303" y="23303"/>
                </a:cubicBezTo>
                <a:cubicBezTo>
                  <a:pt x="38224" y="8382"/>
                  <a:pt x="58461" y="0"/>
                  <a:pt x="79562" y="0"/>
                </a:cubicBezTo>
                <a:lnTo>
                  <a:pt x="8417382" y="0"/>
                </a:lnTo>
                <a:cubicBezTo>
                  <a:pt x="8438483" y="0"/>
                  <a:pt x="8458720" y="8382"/>
                  <a:pt x="8473641" y="23303"/>
                </a:cubicBezTo>
                <a:cubicBezTo>
                  <a:pt x="8488562" y="38224"/>
                  <a:pt x="8496944" y="58461"/>
                  <a:pt x="8496944" y="79562"/>
                </a:cubicBezTo>
                <a:lnTo>
                  <a:pt x="8496944" y="397798"/>
                </a:lnTo>
                <a:cubicBezTo>
                  <a:pt x="8496944" y="418899"/>
                  <a:pt x="8488562" y="439136"/>
                  <a:pt x="8473641" y="454057"/>
                </a:cubicBezTo>
                <a:cubicBezTo>
                  <a:pt x="8458720" y="468978"/>
                  <a:pt x="8438483" y="477360"/>
                  <a:pt x="8417382" y="477360"/>
                </a:cubicBezTo>
                <a:lnTo>
                  <a:pt x="79562" y="477360"/>
                </a:lnTo>
                <a:cubicBezTo>
                  <a:pt x="58461" y="477360"/>
                  <a:pt x="38224" y="468978"/>
                  <a:pt x="23303" y="454057"/>
                </a:cubicBezTo>
                <a:cubicBezTo>
                  <a:pt x="8382" y="439136"/>
                  <a:pt x="0" y="418899"/>
                  <a:pt x="0" y="397798"/>
                </a:cubicBezTo>
                <a:lnTo>
                  <a:pt x="0" y="79562"/>
                </a:lnTo>
                <a:close/>
              </a:path>
            </a:pathLst>
          </a:custGeom>
          <a:solidFill>
            <a:schemeClr val="bg1">
              <a:lumMod val="95000"/>
            </a:schemeClr>
          </a:solidFill>
          <a:ln w="55000" cap="flat" cmpd="thickThin" algn="ctr">
            <a:solidFill>
              <a:srgbClr val="C00000"/>
            </a:solidFill>
            <a:prstDash val="solid"/>
            <a:bevel/>
            <a:headEnd type="none" w="med" len="med"/>
            <a:tailEnd type="none" w="med" len="med"/>
          </a:ln>
        </p:spPr>
        <p:txBody>
          <a:bodyPr lIns="88073" tIns="88073" rIns="88073" bIns="88073"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zh-CN" altLang="en-US"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以太网，帧中继，令牌环</a:t>
            </a:r>
            <a:r>
              <a:rPr lang="en-US" altLang="zh-CN" sz="2000" dirty="0">
                <a:solidFill>
                  <a:schemeClr val="tx2"/>
                </a:solidFill>
                <a:latin typeface="微软雅黑" panose="020B0503020204020204" pitchFamily="34" charset="-122"/>
                <a:ea typeface="微软雅黑" panose="020B0503020204020204" pitchFamily="34" charset="-122"/>
                <a:sym typeface="Lucida Sans Unicode" panose="020B0602030504020204" pitchFamily="34" charset="0"/>
              </a:rPr>
              <a:t>,  etc.</a:t>
            </a:r>
          </a:p>
        </p:txBody>
      </p:sp>
      <p:sp>
        <p:nvSpPr>
          <p:cNvPr id="21" name="圆角矩形 20"/>
          <p:cNvSpPr>
            <a:spLocks noChangeArrowheads="1"/>
          </p:cNvSpPr>
          <p:nvPr/>
        </p:nvSpPr>
        <p:spPr bwMode="auto">
          <a:xfrm>
            <a:off x="1991544" y="4508723"/>
            <a:ext cx="8784976" cy="1296541"/>
          </a:xfrm>
          <a:prstGeom prst="roundRect">
            <a:avLst>
              <a:gd name="adj" fmla="val 16667"/>
            </a:avLst>
          </a:prstGeom>
          <a:noFill/>
          <a:ln w="25400" cap="flat" algn="ctr">
            <a:solidFill>
              <a:srgbClr val="7030A0"/>
            </a:solidFill>
            <a:prstDash val="dash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defPPr>
              <a:defRPr lang="ru-RU"/>
            </a:defPPr>
            <a:lvl1pPr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SzPct val="10000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zh-CN">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546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DNS</a:t>
            </a:r>
            <a:r>
              <a:rPr lang="zh-CN" altLang="en-US" dirty="0"/>
              <a:t>缓存毒化</a:t>
            </a:r>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75" y="2460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913" y="274796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900" y="50022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4446877" y="5916613"/>
            <a:ext cx="15948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ns.attacker.net</a:t>
            </a:r>
            <a:endParaRPr lang="zh-CN" altLang="en-US" sz="1800" dirty="0">
              <a:solidFill>
                <a:srgbClr val="C00000"/>
              </a:solidFill>
              <a:cs typeface="Times New Roman" panose="02020603050405020304" pitchFamily="18" charset="0"/>
            </a:endParaRPr>
          </a:p>
        </p:txBody>
      </p:sp>
      <p:sp>
        <p:nvSpPr>
          <p:cNvPr id="9" name="TextBox 8"/>
          <p:cNvSpPr>
            <a:spLocks noChangeArrowheads="1"/>
          </p:cNvSpPr>
          <p:nvPr/>
        </p:nvSpPr>
        <p:spPr bwMode="auto">
          <a:xfrm>
            <a:off x="8142470" y="3829050"/>
            <a:ext cx="124264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0" name="TextBox 9"/>
          <p:cNvSpPr>
            <a:spLocks noChangeArrowheads="1"/>
          </p:cNvSpPr>
          <p:nvPr/>
        </p:nvSpPr>
        <p:spPr bwMode="auto">
          <a:xfrm>
            <a:off x="3197225" y="3468688"/>
            <a:ext cx="12112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受害客户端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1" name="Freeform 12"/>
          <p:cNvSpPr>
            <a:spLocks/>
          </p:cNvSpPr>
          <p:nvPr/>
        </p:nvSpPr>
        <p:spPr bwMode="auto">
          <a:xfrm>
            <a:off x="4265613" y="2963863"/>
            <a:ext cx="4149725" cy="685800"/>
          </a:xfrm>
          <a:custGeom>
            <a:avLst/>
            <a:gdLst>
              <a:gd name="T0" fmla="*/ 96803283 w 3408218"/>
              <a:gd name="T1" fmla="*/ 63975391 h 498763"/>
              <a:gd name="T2" fmla="*/ 48907566 w 3408218"/>
              <a:gd name="T3" fmla="*/ 101294000 h 498763"/>
              <a:gd name="T4" fmla="*/ 0 w 3408218"/>
              <a:gd name="T5" fmla="*/ 0 h 498763"/>
              <a:gd name="T6" fmla="*/ 0 60000 65536"/>
              <a:gd name="T7" fmla="*/ 0 60000 65536"/>
              <a:gd name="T8" fmla="*/ 0 60000 65536"/>
              <a:gd name="T9" fmla="*/ 0 w 3408218"/>
              <a:gd name="T10" fmla="*/ 0 h 498763"/>
              <a:gd name="T11" fmla="*/ 3408218 w 3408218"/>
              <a:gd name="T12" fmla="*/ 498763 h 498763"/>
            </a:gdLst>
            <a:ahLst/>
            <a:cxnLst>
              <a:cxn ang="T6">
                <a:pos x="T0" y="T1"/>
              </a:cxn>
              <a:cxn ang="T7">
                <a:pos x="T2" y="T3"/>
              </a:cxn>
              <a:cxn ang="T8">
                <a:pos x="T4" y="T5"/>
              </a:cxn>
            </a:cxnLst>
            <a:rect l="T9" t="T10" r="T11" b="T12"/>
            <a:pathLst>
              <a:path w="3408218" h="498763">
                <a:moveTo>
                  <a:pt x="3408218" y="285008"/>
                </a:moveTo>
                <a:cubicBezTo>
                  <a:pt x="2849088" y="391885"/>
                  <a:pt x="2289958" y="498763"/>
                  <a:pt x="1721922" y="451262"/>
                </a:cubicBezTo>
                <a:cubicBezTo>
                  <a:pt x="1153886" y="403761"/>
                  <a:pt x="0" y="0"/>
                  <a:pt x="0"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Freeform 13"/>
          <p:cNvSpPr>
            <a:spLocks/>
          </p:cNvSpPr>
          <p:nvPr/>
        </p:nvSpPr>
        <p:spPr bwMode="auto">
          <a:xfrm>
            <a:off x="4265613" y="2603500"/>
            <a:ext cx="4125912" cy="593725"/>
          </a:xfrm>
          <a:custGeom>
            <a:avLst/>
            <a:gdLst>
              <a:gd name="T0" fmla="*/ 0 w 3313215"/>
              <a:gd name="T1" fmla="*/ 6878053 h 455220"/>
              <a:gd name="T2" fmla="*/ 71220463 w 3313215"/>
              <a:gd name="T3" fmla="*/ 5791988 h 455220"/>
              <a:gd name="T4" fmla="*/ 137989609 w 3313215"/>
              <a:gd name="T5" fmla="*/ 41630322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5"/>
          <p:cNvSpPr>
            <a:spLocks/>
          </p:cNvSpPr>
          <p:nvPr/>
        </p:nvSpPr>
        <p:spPr bwMode="auto">
          <a:xfrm>
            <a:off x="5581649" y="3613150"/>
            <a:ext cx="2860675" cy="1904082"/>
          </a:xfrm>
          <a:custGeom>
            <a:avLst/>
            <a:gdLst>
              <a:gd name="T0" fmla="*/ 3956575 w 2897579"/>
              <a:gd name="T1" fmla="*/ 0 h 1626919"/>
              <a:gd name="T2" fmla="*/ 2383676 w 2897579"/>
              <a:gd name="T3" fmla="*/ 22124991 h 1626919"/>
              <a:gd name="T4" fmla="*/ 0 w 2897579"/>
              <a:gd name="T5" fmla="*/ 33309053 h 1626919"/>
              <a:gd name="T6" fmla="*/ 0 60000 65536"/>
              <a:gd name="T7" fmla="*/ 0 60000 65536"/>
              <a:gd name="T8" fmla="*/ 0 60000 65536"/>
              <a:gd name="T9" fmla="*/ 0 w 2897579"/>
              <a:gd name="T10" fmla="*/ 0 h 1626919"/>
              <a:gd name="T11" fmla="*/ 2897579 w 2897579"/>
              <a:gd name="T12" fmla="*/ 1626919 h 1626919"/>
            </a:gdLst>
            <a:ahLst/>
            <a:cxnLst>
              <a:cxn ang="T6">
                <a:pos x="T0" y="T1"/>
              </a:cxn>
              <a:cxn ang="T7">
                <a:pos x="T2" y="T3"/>
              </a:cxn>
              <a:cxn ang="T8">
                <a:pos x="T4" y="T5"/>
              </a:cxn>
            </a:cxnLst>
            <a:rect l="T9" t="T10" r="T11" b="T12"/>
            <a:pathLst>
              <a:path w="2897579" h="1626919">
                <a:moveTo>
                  <a:pt x="2897579" y="0"/>
                </a:moveTo>
                <a:cubicBezTo>
                  <a:pt x="2563091" y="404750"/>
                  <a:pt x="2228603" y="809501"/>
                  <a:pt x="1745673" y="1080654"/>
                </a:cubicBezTo>
                <a:cubicBezTo>
                  <a:pt x="1262743" y="1351807"/>
                  <a:pt x="0" y="1626919"/>
                  <a:pt x="0" y="1626919"/>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6"/>
          <p:cNvSpPr>
            <a:spLocks/>
          </p:cNvSpPr>
          <p:nvPr/>
        </p:nvSpPr>
        <p:spPr bwMode="auto">
          <a:xfrm>
            <a:off x="5491163" y="3543300"/>
            <a:ext cx="2900362" cy="1509713"/>
          </a:xfrm>
          <a:custGeom>
            <a:avLst/>
            <a:gdLst>
              <a:gd name="T0" fmla="*/ 0 w 2541319"/>
              <a:gd name="T1" fmla="*/ 17703309 h 1294410"/>
              <a:gd name="T2" fmla="*/ 9768957 w 2541319"/>
              <a:gd name="T3" fmla="*/ 7958379 h 1294410"/>
              <a:gd name="T4" fmla="*/ 24029374 w 2541319"/>
              <a:gd name="T5" fmla="*/ 0 h 1294410"/>
              <a:gd name="T6" fmla="*/ 0 60000 65536"/>
              <a:gd name="T7" fmla="*/ 0 60000 65536"/>
              <a:gd name="T8" fmla="*/ 0 60000 65536"/>
              <a:gd name="T9" fmla="*/ 0 w 2541319"/>
              <a:gd name="T10" fmla="*/ 0 h 1294410"/>
              <a:gd name="T11" fmla="*/ 2541319 w 2541319"/>
              <a:gd name="T12" fmla="*/ 1294410 h 1294410"/>
            </a:gdLst>
            <a:ahLst/>
            <a:cxnLst>
              <a:cxn ang="T6">
                <a:pos x="T0" y="T1"/>
              </a:cxn>
              <a:cxn ang="T7">
                <a:pos x="T2" y="T3"/>
              </a:cxn>
              <a:cxn ang="T8">
                <a:pos x="T4" y="T5"/>
              </a:cxn>
            </a:cxnLst>
            <a:rect l="T9" t="T10" r="T11" b="T12"/>
            <a:pathLst>
              <a:path w="2541319" h="1294410">
                <a:moveTo>
                  <a:pt x="0" y="1294410"/>
                </a:moveTo>
                <a:cubicBezTo>
                  <a:pt x="304800" y="1046018"/>
                  <a:pt x="609600" y="797626"/>
                  <a:pt x="1033153" y="581891"/>
                </a:cubicBezTo>
                <a:cubicBezTo>
                  <a:pt x="1456706" y="366156"/>
                  <a:pt x="1999012" y="183078"/>
                  <a:pt x="2541319"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5" name="TextBox 17"/>
          <p:cNvSpPr>
            <a:spLocks noChangeArrowheads="1"/>
          </p:cNvSpPr>
          <p:nvPr/>
        </p:nvSpPr>
        <p:spPr bwMode="auto">
          <a:xfrm>
            <a:off x="5634038" y="2387600"/>
            <a:ext cx="2520950"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①</a:t>
            </a:r>
            <a:r>
              <a:rPr lang="en-US" altLang="zh-CN" sz="1600" dirty="0" err="1">
                <a:solidFill>
                  <a:schemeClr val="tx2"/>
                </a:solidFill>
                <a:cs typeface="Times New Roman" panose="02020603050405020304" pitchFamily="18" charset="0"/>
                <a:sym typeface="Lucida Sans Unicode" panose="020B0602030504020204" pitchFamily="34" charset="0"/>
              </a:rPr>
              <a:t>www.example.org</a:t>
            </a:r>
            <a:r>
              <a:rPr lang="en-US" altLang="zh-CN" sz="1600" dirty="0">
                <a:solidFill>
                  <a:schemeClr val="tx2"/>
                </a:solidFill>
                <a:cs typeface="Times New Roman" panose="02020603050405020304" pitchFamily="18" charset="0"/>
                <a:sym typeface="Lucida Sans Unicode" panose="020B0602030504020204" pitchFamily="34" charset="0"/>
              </a:rPr>
              <a:t>?</a:t>
            </a:r>
            <a:endParaRPr lang="zh-CN" altLang="en-US" sz="16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ID=111</a:t>
            </a:r>
            <a:endParaRPr lang="zh-CN" altLang="en-US" sz="1800" dirty="0">
              <a:solidFill>
                <a:schemeClr val="tx2"/>
              </a:solidFill>
              <a:cs typeface="Times New Roman" panose="02020603050405020304" pitchFamily="18" charset="0"/>
            </a:endParaRPr>
          </a:p>
        </p:txBody>
      </p:sp>
      <p:sp>
        <p:nvSpPr>
          <p:cNvPr id="16" name="TextBox 18"/>
          <p:cNvSpPr>
            <a:spLocks noChangeArrowheads="1"/>
          </p:cNvSpPr>
          <p:nvPr/>
        </p:nvSpPr>
        <p:spPr bwMode="auto">
          <a:xfrm>
            <a:off x="6283325" y="4764088"/>
            <a:ext cx="2519363"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② </a:t>
            </a:r>
            <a:r>
              <a:rPr lang="en-US" altLang="zh-CN" sz="1600" dirty="0" err="1">
                <a:solidFill>
                  <a:schemeClr val="tx2"/>
                </a:solidFill>
                <a:cs typeface="Times New Roman" panose="02020603050405020304" pitchFamily="18" charset="0"/>
                <a:sym typeface="Lucida Sans Unicode" panose="020B0602030504020204" pitchFamily="34" charset="0"/>
              </a:rPr>
              <a:t>www.example.org</a:t>
            </a:r>
            <a:r>
              <a:rPr lang="en-US" altLang="zh-CN" sz="1600" dirty="0">
                <a:solidFill>
                  <a:schemeClr val="tx2"/>
                </a:solidFill>
                <a:cs typeface="Times New Roman" panose="02020603050405020304" pitchFamily="18" charset="0"/>
                <a:sym typeface="Lucida Sans Unicode" panose="020B0602030504020204" pitchFamily="34" charset="0"/>
              </a:rPr>
              <a:t>?</a:t>
            </a:r>
            <a:endParaRPr lang="zh-CN" altLang="en-US" sz="16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ID=36</a:t>
            </a:r>
            <a:endParaRPr lang="zh-CN" altLang="en-US" sz="1800" dirty="0">
              <a:solidFill>
                <a:schemeClr val="tx2"/>
              </a:solidFill>
              <a:cs typeface="Times New Roman" panose="02020603050405020304" pitchFamily="18" charset="0"/>
            </a:endParaRPr>
          </a:p>
        </p:txBody>
      </p:sp>
      <p:sp>
        <p:nvSpPr>
          <p:cNvPr id="17" name="TextBox 19"/>
          <p:cNvSpPr>
            <a:spLocks noChangeArrowheads="1"/>
          </p:cNvSpPr>
          <p:nvPr/>
        </p:nvSpPr>
        <p:spPr bwMode="auto">
          <a:xfrm>
            <a:off x="3906838" y="4108450"/>
            <a:ext cx="345598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③ </a:t>
            </a:r>
            <a:r>
              <a:rPr lang="en-US" altLang="zh-CN" sz="1600" dirty="0" err="1">
                <a:solidFill>
                  <a:schemeClr val="tx2"/>
                </a:solidFill>
                <a:cs typeface="Times New Roman" panose="02020603050405020304" pitchFamily="18" charset="0"/>
                <a:sym typeface="Lucida Sans Unicode" panose="020B0602030504020204" pitchFamily="34" charset="0"/>
              </a:rPr>
              <a:t>www.example.org</a:t>
            </a:r>
            <a:r>
              <a:rPr lang="en-US" altLang="zh-CN" sz="1600" dirty="0">
                <a:solidFill>
                  <a:schemeClr val="tx2"/>
                </a:solidFill>
                <a:cs typeface="Times New Roman" panose="02020603050405020304" pitchFamily="18" charset="0"/>
                <a:sym typeface="Lucida Sans Unicode" panose="020B0602030504020204" pitchFamily="34" charset="0"/>
              </a:rPr>
              <a:t>=1.1.1.1</a:t>
            </a:r>
            <a:endParaRPr lang="zh-CN" altLang="en-US" sz="16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dirty="0">
                <a:solidFill>
                  <a:schemeClr val="tx2"/>
                </a:solidFill>
                <a:cs typeface="Times New Roman" panose="02020603050405020304" pitchFamily="18" charset="0"/>
                <a:sym typeface="黑体" panose="02010609060101010101" pitchFamily="49" charset="-122"/>
              </a:rPr>
              <a:t>和一些其他被篡改的记录，</a:t>
            </a:r>
            <a:r>
              <a:rPr lang="en-US" altLang="zh-CN" sz="1600" dirty="0">
                <a:solidFill>
                  <a:schemeClr val="tx2"/>
                </a:solidFill>
                <a:cs typeface="Times New Roman" panose="02020603050405020304" pitchFamily="18" charset="0"/>
                <a:sym typeface="Lucida Sans Unicode" panose="020B0602030504020204" pitchFamily="34" charset="0"/>
              </a:rPr>
              <a:t>ID=36</a:t>
            </a:r>
            <a:endParaRPr lang="zh-CN" altLang="en-US" sz="1800" dirty="0">
              <a:solidFill>
                <a:schemeClr val="tx2"/>
              </a:solidFill>
              <a:cs typeface="Times New Roman" panose="02020603050405020304" pitchFamily="18" charset="0"/>
            </a:endParaRPr>
          </a:p>
        </p:txBody>
      </p:sp>
      <p:sp>
        <p:nvSpPr>
          <p:cNvPr id="18" name="TextBox 20"/>
          <p:cNvSpPr>
            <a:spLocks noChangeArrowheads="1"/>
          </p:cNvSpPr>
          <p:nvPr/>
        </p:nvSpPr>
        <p:spPr bwMode="auto">
          <a:xfrm>
            <a:off x="4410075" y="3179763"/>
            <a:ext cx="3240088" cy="585787"/>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④ www.example.org=1.1.1.1</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ID=111</a:t>
            </a:r>
            <a:endParaRPr lang="zh-CN" altLang="en-US" sz="1800">
              <a:solidFill>
                <a:schemeClr val="tx2"/>
              </a:solidFill>
              <a:cs typeface="Times New Roman" panose="02020603050405020304" pitchFamily="18" charset="0"/>
            </a:endParaRPr>
          </a:p>
        </p:txBody>
      </p:sp>
    </p:spTree>
    <p:extLst>
      <p:ext uri="{BB962C8B-B14F-4D97-AF65-F5344CB8AC3E}">
        <p14:creationId xmlns:p14="http://schemas.microsoft.com/office/powerpoint/2010/main" val="12660102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p:cBhvr>
                                        <p:cTn id="9" dur="500"/>
                                        <p:tgtEl>
                                          <p:spTgt spid="6"/>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p:cBhvr>
                                        <p:cTn id="40" dur="500"/>
                                        <p:tgtEl>
                                          <p:spTgt spid="12"/>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ppt_w*0.05"/>
                                          </p:val>
                                        </p:tav>
                                        <p:tav tm="100000">
                                          <p:val>
                                            <p:strVal val="#ppt_w"/>
                                          </p:val>
                                        </p:tav>
                                      </p:tavLst>
                                    </p:anim>
                                    <p:anim calcmode="lin" valueType="num">
                                      <p:cBhvr>
                                        <p:cTn id="45" dur="500" fill="hold"/>
                                        <p:tgtEl>
                                          <p:spTgt spid="15"/>
                                        </p:tgtEl>
                                        <p:attrNameLst>
                                          <p:attrName>ppt_h</p:attrName>
                                        </p:attrNameLst>
                                      </p:cBhvr>
                                      <p:tavLst>
                                        <p:tav tm="0">
                                          <p:val>
                                            <p:strVal val="#ppt_h"/>
                                          </p:val>
                                        </p:tav>
                                        <p:tav tm="100000">
                                          <p:val>
                                            <p:strVal val="#ppt_h"/>
                                          </p:val>
                                        </p:tav>
                                      </p:tavLst>
                                    </p:anim>
                                    <p:anim calcmode="lin" valueType="num">
                                      <p:cBhvr>
                                        <p:cTn id="46" dur="500" fill="hold"/>
                                        <p:tgtEl>
                                          <p:spTgt spid="15"/>
                                        </p:tgtEl>
                                        <p:attrNameLst>
                                          <p:attrName>ppt_x</p:attrName>
                                        </p:attrNameLst>
                                      </p:cBhvr>
                                      <p:tavLst>
                                        <p:tav tm="0">
                                          <p:val>
                                            <p:strVal val="#ppt_x-.2"/>
                                          </p:val>
                                        </p:tav>
                                        <p:tav tm="100000">
                                          <p:val>
                                            <p:strVal val="#ppt_x"/>
                                          </p:val>
                                        </p:tav>
                                      </p:tavLst>
                                    </p:anim>
                                    <p:anim calcmode="lin" valueType="num">
                                      <p:cBhvr>
                                        <p:cTn id="47" dur="500" fill="hold"/>
                                        <p:tgtEl>
                                          <p:spTgt spid="15"/>
                                        </p:tgtEl>
                                        <p:attrNameLst>
                                          <p:attrName>ppt_y</p:attrName>
                                        </p:attrNameLst>
                                      </p:cBhvr>
                                      <p:tavLst>
                                        <p:tav tm="0">
                                          <p:val>
                                            <p:strVal val="#ppt_y"/>
                                          </p:val>
                                        </p:tav>
                                        <p:tav tm="100000">
                                          <p:val>
                                            <p:strVal val="#ppt_y"/>
                                          </p:val>
                                        </p:tav>
                                      </p:tavLst>
                                    </p:anim>
                                    <p:animEffec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p:cBhvr>
                                        <p:cTn id="53" dur="500"/>
                                        <p:tgtEl>
                                          <p:spTgt spid="13"/>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strVal val="#ppt_w*0.05"/>
                                          </p:val>
                                        </p:tav>
                                        <p:tav tm="100000">
                                          <p:val>
                                            <p:strVal val="#ppt_w"/>
                                          </p:val>
                                        </p:tav>
                                      </p:tavLst>
                                    </p:anim>
                                    <p:anim calcmode="lin" valueType="num">
                                      <p:cBhvr>
                                        <p:cTn id="58" dur="500" fill="hold"/>
                                        <p:tgtEl>
                                          <p:spTgt spid="16"/>
                                        </p:tgtEl>
                                        <p:attrNameLst>
                                          <p:attrName>ppt_h</p:attrName>
                                        </p:attrNameLst>
                                      </p:cBhvr>
                                      <p:tavLst>
                                        <p:tav tm="0">
                                          <p:val>
                                            <p:strVal val="#ppt_h"/>
                                          </p:val>
                                        </p:tav>
                                        <p:tav tm="100000">
                                          <p:val>
                                            <p:strVal val="#ppt_h"/>
                                          </p:val>
                                        </p:tav>
                                      </p:tavLst>
                                    </p:anim>
                                    <p:anim calcmode="lin" valueType="num">
                                      <p:cBhvr>
                                        <p:cTn id="59" dur="500" fill="hold"/>
                                        <p:tgtEl>
                                          <p:spTgt spid="16"/>
                                        </p:tgtEl>
                                        <p:attrNameLst>
                                          <p:attrName>ppt_x</p:attrName>
                                        </p:attrNameLst>
                                      </p:cBhvr>
                                      <p:tavLst>
                                        <p:tav tm="0">
                                          <p:val>
                                            <p:strVal val="#ppt_x-.2"/>
                                          </p:val>
                                        </p:tav>
                                        <p:tav tm="100000">
                                          <p:val>
                                            <p:strVal val="#ppt_x"/>
                                          </p:val>
                                        </p:tav>
                                      </p:tavLst>
                                    </p:anim>
                                    <p:anim calcmode="lin" valueType="num">
                                      <p:cBhvr>
                                        <p:cTn id="60" dur="500" fill="hold"/>
                                        <p:tgtEl>
                                          <p:spTgt spid="16"/>
                                        </p:tgtEl>
                                        <p:attrNameLst>
                                          <p:attrName>ppt_y</p:attrName>
                                        </p:attrNameLst>
                                      </p:cBhvr>
                                      <p:tavLst>
                                        <p:tav tm="0">
                                          <p:val>
                                            <p:strVal val="#ppt_y"/>
                                          </p:val>
                                        </p:tav>
                                        <p:tav tm="100000">
                                          <p:val>
                                            <p:strVal val="#ppt_y"/>
                                          </p:val>
                                        </p:tav>
                                      </p:tavLst>
                                    </p:anim>
                                    <p:animEffec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p:cBhvr>
                                        <p:cTn id="66" dur="500"/>
                                        <p:tgtEl>
                                          <p:spTgt spid="14"/>
                                        </p:tgtEl>
                                      </p:cBhvr>
                                    </p:animEffect>
                                  </p:childTnLst>
                                </p:cTn>
                              </p:par>
                            </p:childTnLst>
                          </p:cTn>
                        </p:par>
                        <p:par>
                          <p:cTn id="67" fill="hold">
                            <p:stCondLst>
                              <p:cond delay="500"/>
                            </p:stCondLst>
                            <p:childTnLst>
                              <p:par>
                                <p:cTn id="68" presetID="54" presetClass="entr" presetSubtype="0" accel="10000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strVal val="#ppt_w*0.05"/>
                                          </p:val>
                                        </p:tav>
                                        <p:tav tm="100000">
                                          <p:val>
                                            <p:strVal val="#ppt_w"/>
                                          </p:val>
                                        </p:tav>
                                      </p:tavLst>
                                    </p:anim>
                                    <p:anim calcmode="lin" valueType="num">
                                      <p:cBhvr>
                                        <p:cTn id="71" dur="500" fill="hold"/>
                                        <p:tgtEl>
                                          <p:spTgt spid="17"/>
                                        </p:tgtEl>
                                        <p:attrNameLst>
                                          <p:attrName>ppt_h</p:attrName>
                                        </p:attrNameLst>
                                      </p:cBhvr>
                                      <p:tavLst>
                                        <p:tav tm="0">
                                          <p:val>
                                            <p:strVal val="#ppt_h"/>
                                          </p:val>
                                        </p:tav>
                                        <p:tav tm="100000">
                                          <p:val>
                                            <p:strVal val="#ppt_h"/>
                                          </p:val>
                                        </p:tav>
                                      </p:tavLst>
                                    </p:anim>
                                    <p:anim calcmode="lin" valueType="num">
                                      <p:cBhvr>
                                        <p:cTn id="72" dur="500" fill="hold"/>
                                        <p:tgtEl>
                                          <p:spTgt spid="17"/>
                                        </p:tgtEl>
                                        <p:attrNameLst>
                                          <p:attrName>ppt_x</p:attrName>
                                        </p:attrNameLst>
                                      </p:cBhvr>
                                      <p:tavLst>
                                        <p:tav tm="0">
                                          <p:val>
                                            <p:strVal val="#ppt_x-.2"/>
                                          </p:val>
                                        </p:tav>
                                        <p:tav tm="100000">
                                          <p:val>
                                            <p:strVal val="#ppt_x"/>
                                          </p:val>
                                        </p:tav>
                                      </p:tavLst>
                                    </p:anim>
                                    <p:anim calcmode="lin" valueType="num">
                                      <p:cBhvr>
                                        <p:cTn id="73" dur="500" fill="hold"/>
                                        <p:tgtEl>
                                          <p:spTgt spid="17"/>
                                        </p:tgtEl>
                                        <p:attrNameLst>
                                          <p:attrName>ppt_y</p:attrName>
                                        </p:attrNameLst>
                                      </p:cBhvr>
                                      <p:tavLst>
                                        <p:tav tm="0">
                                          <p:val>
                                            <p:strVal val="#ppt_y"/>
                                          </p:val>
                                        </p:tav>
                                        <p:tav tm="100000">
                                          <p:val>
                                            <p:strVal val="#ppt_y"/>
                                          </p:val>
                                        </p:tav>
                                      </p:tavLst>
                                    </p:anim>
                                    <p:animEffect>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p:cBhvr>
                                        <p:cTn id="79" dur="500"/>
                                        <p:tgtEl>
                                          <p:spTgt spid="11"/>
                                        </p:tgtEl>
                                      </p:cBhvr>
                                    </p:animEffect>
                                  </p:childTnLst>
                                </p:cTn>
                              </p:par>
                            </p:childTnLst>
                          </p:cTn>
                        </p:par>
                        <p:par>
                          <p:cTn id="80" fill="hold">
                            <p:stCondLst>
                              <p:cond delay="500"/>
                            </p:stCondLst>
                            <p:childTnLst>
                              <p:par>
                                <p:cTn id="81" presetID="54" presetClass="entr" presetSubtype="0" accel="100000"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strVal val="#ppt_w*0.05"/>
                                          </p:val>
                                        </p:tav>
                                        <p:tav tm="100000">
                                          <p:val>
                                            <p:strVal val="#ppt_w"/>
                                          </p:val>
                                        </p:tav>
                                      </p:tavLst>
                                    </p:anim>
                                    <p:anim calcmode="lin" valueType="num">
                                      <p:cBhvr>
                                        <p:cTn id="84" dur="500" fill="hold"/>
                                        <p:tgtEl>
                                          <p:spTgt spid="18"/>
                                        </p:tgtEl>
                                        <p:attrNameLst>
                                          <p:attrName>ppt_h</p:attrName>
                                        </p:attrNameLst>
                                      </p:cBhvr>
                                      <p:tavLst>
                                        <p:tav tm="0">
                                          <p:val>
                                            <p:strVal val="#ppt_h"/>
                                          </p:val>
                                        </p:tav>
                                        <p:tav tm="100000">
                                          <p:val>
                                            <p:strVal val="#ppt_h"/>
                                          </p:val>
                                        </p:tav>
                                      </p:tavLst>
                                    </p:anim>
                                    <p:anim calcmode="lin" valueType="num">
                                      <p:cBhvr>
                                        <p:cTn id="85" dur="500" fill="hold"/>
                                        <p:tgtEl>
                                          <p:spTgt spid="18"/>
                                        </p:tgtEl>
                                        <p:attrNameLst>
                                          <p:attrName>ppt_x</p:attrName>
                                        </p:attrNameLst>
                                      </p:cBhvr>
                                      <p:tavLst>
                                        <p:tav tm="0">
                                          <p:val>
                                            <p:strVal val="#ppt_x-.2"/>
                                          </p:val>
                                        </p:tav>
                                        <p:tav tm="100000">
                                          <p:val>
                                            <p:strVal val="#ppt_x"/>
                                          </p:val>
                                        </p:tav>
                                      </p:tavLst>
                                    </p:anim>
                                    <p:anim calcmode="lin" valueType="num">
                                      <p:cBhvr>
                                        <p:cTn id="86" dur="500" fill="hold"/>
                                        <p:tgtEl>
                                          <p:spTgt spid="18"/>
                                        </p:tgtEl>
                                        <p:attrNameLst>
                                          <p:attrName>ppt_y</p:attrName>
                                        </p:attrNameLst>
                                      </p:cBhvr>
                                      <p:tavLst>
                                        <p:tav tm="0">
                                          <p:val>
                                            <p:strVal val="#ppt_y"/>
                                          </p:val>
                                        </p:tav>
                                        <p:tav tm="100000">
                                          <p:val>
                                            <p:strVal val="#ppt_y"/>
                                          </p:val>
                                        </p:tav>
                                      </p:tavLst>
                                    </p:anim>
                                    <p:animEffect>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5" grpId="0" bldLvl="0" animBg="1" autoUpdateAnimBg="0"/>
      <p:bldP spid="16" grpId="0" bldLvl="0" animBg="1" autoUpdateAnimBg="0"/>
      <p:bldP spid="17" grpId="0" bldLvl="0" animBg="1" autoUpdateAnimBg="0"/>
      <p:bldP spid="18"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基于</a:t>
            </a:r>
            <a:r>
              <a:rPr lang="en-US" altLang="zh-CN" dirty="0"/>
              <a:t>DNS</a:t>
            </a:r>
            <a:r>
              <a:rPr lang="zh-CN" altLang="en-US" dirty="0"/>
              <a:t>的</a:t>
            </a:r>
            <a:r>
              <a:rPr lang="en-US" altLang="zh-CN" dirty="0" err="1"/>
              <a:t>DDoS</a:t>
            </a:r>
            <a:endParaRPr lang="en-US" altLang="zh-CN" dirty="0"/>
          </a:p>
        </p:txBody>
      </p:sp>
      <p:sp>
        <p:nvSpPr>
          <p:cNvPr id="4" name="文本框 3"/>
          <p:cNvSpPr txBox="1"/>
          <p:nvPr/>
        </p:nvSpPr>
        <p:spPr>
          <a:xfrm>
            <a:off x="431371" y="1124744"/>
            <a:ext cx="7899920"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DNS</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310673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6"/>
          <p:cNvSpPr>
            <a:spLocks noChangeArrowheads="1"/>
          </p:cNvSpPr>
          <p:nvPr/>
        </p:nvSpPr>
        <p:spPr bwMode="auto">
          <a:xfrm>
            <a:off x="7477093" y="3306182"/>
            <a:ext cx="1447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chemeClr val="tx2"/>
                </a:solidFill>
                <a:cs typeface="Times New Roman" panose="02020603050405020304" pitchFamily="18" charset="0"/>
                <a:sym typeface="Lucida Sans Unicode" panose="020B0602030504020204" pitchFamily="34" charset="0"/>
              </a:rPr>
              <a:t>DNS</a:t>
            </a:r>
            <a:r>
              <a:rPr lang="zh-CN" altLang="en-US" sz="1600" dirty="0">
                <a:solidFill>
                  <a:schemeClr val="tx2"/>
                </a:solidFill>
                <a:cs typeface="Times New Roman" panose="02020603050405020304" pitchFamily="18" charset="0"/>
                <a:sym typeface="黑体" panose="02010609060101010101" pitchFamily="49" charset="-122"/>
              </a:rPr>
              <a:t>服务器组</a:t>
            </a:r>
            <a:endParaRPr lang="en-US" altLang="zh-CN" sz="1600" dirty="0">
              <a:solidFill>
                <a:schemeClr val="tx2"/>
              </a:solidFill>
              <a:cs typeface="Times New Roman" panose="02020603050405020304" pitchFamily="18" charset="0"/>
              <a:sym typeface="Lucida Sans Unicode" panose="020B0602030504020204" pitchFamily="34" charset="0"/>
            </a:endParaRPr>
          </a:p>
        </p:txBody>
      </p:sp>
      <p:sp>
        <p:nvSpPr>
          <p:cNvPr id="16" name="TextBox 7"/>
          <p:cNvSpPr>
            <a:spLocks noChangeArrowheads="1"/>
          </p:cNvSpPr>
          <p:nvPr/>
        </p:nvSpPr>
        <p:spPr bwMode="auto">
          <a:xfrm>
            <a:off x="2584450" y="4137025"/>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攻击者</a:t>
            </a:r>
            <a:endParaRPr lang="en-US" altLang="zh-CN" sz="1600">
              <a:solidFill>
                <a:schemeClr val="tx2"/>
              </a:solidFill>
              <a:cs typeface="Times New Roman" panose="02020603050405020304" pitchFamily="18" charset="0"/>
              <a:sym typeface="Lucida Sans Unicode" panose="020B0602030504020204" pitchFamily="34" charset="0"/>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938" y="46704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1"/>
          <p:cNvSpPr>
            <a:spLocks noChangeArrowheads="1"/>
          </p:cNvSpPr>
          <p:nvPr/>
        </p:nvSpPr>
        <p:spPr bwMode="auto">
          <a:xfrm>
            <a:off x="5876925" y="5627688"/>
            <a:ext cx="115517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chemeClr val="tx2"/>
                </a:solidFill>
                <a:cs typeface="Times New Roman" panose="02020603050405020304" pitchFamily="18" charset="0"/>
                <a:sym typeface="黑体" panose="02010609060101010101" pitchFamily="49" charset="-122"/>
              </a:rPr>
              <a:t>被攻击者</a:t>
            </a:r>
            <a:endParaRPr lang="en-US" altLang="zh-CN"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1.1.1.1</a:t>
            </a: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1933575"/>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7"/>
          <p:cNvSpPr>
            <a:spLocks/>
          </p:cNvSpPr>
          <p:nvPr/>
        </p:nvSpPr>
        <p:spPr bwMode="auto">
          <a:xfrm rot="20528588">
            <a:off x="2951163" y="2130425"/>
            <a:ext cx="4295775" cy="1017588"/>
          </a:xfrm>
          <a:custGeom>
            <a:avLst/>
            <a:gdLst>
              <a:gd name="T0" fmla="*/ 0 w 3313215"/>
              <a:gd name="T1" fmla="*/ 2147483646 h 455220"/>
              <a:gd name="T2" fmla="*/ 141406998 w 3313215"/>
              <a:gd name="T3" fmla="*/ 2147483646 h 455220"/>
              <a:gd name="T4" fmla="*/ 273975766 w 3313215"/>
              <a:gd name="T5" fmla="*/ 2147483646 h 455220"/>
              <a:gd name="T6" fmla="*/ 0 60000 65536"/>
              <a:gd name="T7" fmla="*/ 0 60000 65536"/>
              <a:gd name="T8" fmla="*/ 0 60000 65536"/>
              <a:gd name="T9" fmla="*/ 0 w 3313215"/>
              <a:gd name="T10" fmla="*/ 0 h 455220"/>
              <a:gd name="T11" fmla="*/ 3313215 w 3313215"/>
              <a:gd name="T12" fmla="*/ 455220 h 455220"/>
            </a:gdLst>
            <a:ahLst/>
            <a:cxnLst>
              <a:cxn ang="T6">
                <a:pos x="T0" y="T1"/>
              </a:cxn>
              <a:cxn ang="T7">
                <a:pos x="T2" y="T3"/>
              </a:cxn>
              <a:cxn ang="T8">
                <a:pos x="T4" y="T5"/>
              </a:cxn>
            </a:cxnLst>
            <a:rect l="T9" t="T10" r="T11" b="T12"/>
            <a:pathLst>
              <a:path w="3313215" h="455220">
                <a:moveTo>
                  <a:pt x="0" y="75210"/>
                </a:moveTo>
                <a:cubicBezTo>
                  <a:pt x="578922" y="37605"/>
                  <a:pt x="1157845" y="0"/>
                  <a:pt x="1710047" y="63335"/>
                </a:cubicBezTo>
                <a:cubicBezTo>
                  <a:pt x="2262250" y="126670"/>
                  <a:pt x="2787732" y="290945"/>
                  <a:pt x="3313215" y="45522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1" name="TextBox 12"/>
          <p:cNvSpPr>
            <a:spLocks noChangeArrowheads="1"/>
          </p:cNvSpPr>
          <p:nvPr/>
        </p:nvSpPr>
        <p:spPr bwMode="auto">
          <a:xfrm>
            <a:off x="3529013" y="2530475"/>
            <a:ext cx="3240087" cy="585788"/>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①www.example.org?ID=xxxx</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发出大量查询，</a:t>
            </a:r>
            <a:r>
              <a:rPr lang="en-US" altLang="zh-CN" sz="1600">
                <a:solidFill>
                  <a:schemeClr val="tx2"/>
                </a:solidFill>
                <a:cs typeface="Times New Roman" panose="02020603050405020304" pitchFamily="18" charset="0"/>
                <a:sym typeface="Lucida Sans Unicode" panose="020B0602030504020204" pitchFamily="34" charset="0"/>
              </a:rPr>
              <a:t>From IP=1.1.1.1</a:t>
            </a:r>
            <a:endParaRPr lang="zh-CN" altLang="en-US" sz="1800">
              <a:solidFill>
                <a:schemeClr val="tx2"/>
              </a:solidFill>
              <a:cs typeface="Times New Roman" panose="02020603050405020304" pitchFamily="18" charset="0"/>
            </a:endParaRPr>
          </a:p>
        </p:txBody>
      </p:sp>
      <p:sp>
        <p:nvSpPr>
          <p:cNvPr id="22" name="Freeform 19"/>
          <p:cNvSpPr>
            <a:spLocks/>
          </p:cNvSpPr>
          <p:nvPr/>
        </p:nvSpPr>
        <p:spPr bwMode="auto">
          <a:xfrm>
            <a:off x="6569075" y="3051175"/>
            <a:ext cx="776288" cy="1497013"/>
          </a:xfrm>
          <a:custGeom>
            <a:avLst/>
            <a:gdLst>
              <a:gd name="T0" fmla="*/ 771081 w 776614"/>
              <a:gd name="T1" fmla="*/ 0 h 1741117"/>
              <a:gd name="T2" fmla="*/ 211424 w 776614"/>
              <a:gd name="T3" fmla="*/ 63403 h 1741117"/>
              <a:gd name="T4" fmla="*/ 0 w 776614"/>
              <a:gd name="T5" fmla="*/ 133533 h 1741117"/>
              <a:gd name="T6" fmla="*/ 0 60000 65536"/>
              <a:gd name="T7" fmla="*/ 0 60000 65536"/>
              <a:gd name="T8" fmla="*/ 0 60000 65536"/>
              <a:gd name="T9" fmla="*/ 0 w 776614"/>
              <a:gd name="T10" fmla="*/ 0 h 1741117"/>
              <a:gd name="T11" fmla="*/ 776614 w 776614"/>
              <a:gd name="T12" fmla="*/ 1741117 h 1741117"/>
            </a:gdLst>
            <a:ahLst/>
            <a:cxnLst>
              <a:cxn ang="T6">
                <a:pos x="T0" y="T1"/>
              </a:cxn>
              <a:cxn ang="T7">
                <a:pos x="T2" y="T3"/>
              </a:cxn>
              <a:cxn ang="T8">
                <a:pos x="T4" y="T5"/>
              </a:cxn>
            </a:cxnLst>
            <a:rect l="T9" t="T10" r="T11" b="T12"/>
            <a:pathLst>
              <a:path w="776614" h="1741117">
                <a:moveTo>
                  <a:pt x="776614" y="0"/>
                </a:moveTo>
                <a:cubicBezTo>
                  <a:pt x="559496" y="268265"/>
                  <a:pt x="342378" y="536531"/>
                  <a:pt x="212942" y="826717"/>
                </a:cubicBezTo>
                <a:cubicBezTo>
                  <a:pt x="83506" y="1116903"/>
                  <a:pt x="0" y="1741117"/>
                  <a:pt x="0" y="1741117"/>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3" name="TextBox 16"/>
          <p:cNvSpPr>
            <a:spLocks noChangeArrowheads="1"/>
          </p:cNvSpPr>
          <p:nvPr/>
        </p:nvSpPr>
        <p:spPr bwMode="auto">
          <a:xfrm>
            <a:off x="5113338" y="3756025"/>
            <a:ext cx="3240087" cy="584200"/>
          </a:xfrm>
          <a:prstGeom prst="rect">
            <a:avLst/>
          </a:prstGeom>
          <a:gradFill rotWithShape="1">
            <a:gsLst>
              <a:gs pos="0">
                <a:srgbClr val="94D4EE"/>
              </a:gs>
              <a:gs pos="64999">
                <a:srgbClr val="C6ECFD"/>
              </a:gs>
              <a:gs pos="100000">
                <a:srgbClr val="D6F4FF"/>
              </a:gs>
            </a:gsLst>
            <a:lin ang="16200000" scaled="1"/>
          </a:gradFill>
          <a:ln w="9525">
            <a:solidFill>
              <a:schemeClr val="accent1"/>
            </a:solidFill>
            <a:bevel/>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② www.example.org=1.2.3.4</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大量应答</a:t>
            </a:r>
            <a:endParaRPr lang="en-US" altLang="zh-CN" sz="1600">
              <a:solidFill>
                <a:schemeClr val="tx2"/>
              </a:solidFill>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2732591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p:cBhvr>
                                        <p:cTn id="9" dur="500"/>
                                        <p:tgtEl>
                                          <p:spTgt spid="19"/>
                                        </p:tgtEl>
                                      </p:cBhvr>
                                    </p:animEffect>
                                  </p:childTnLst>
                                </p:cTn>
                              </p:par>
                              <p:par>
                                <p:cTn id="10" presetID="53"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p:cBhvr>
                                        <p:cTn id="14" dur="500"/>
                                        <p:tgtEl>
                                          <p:spTgt spid="17"/>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p:cBhvr>
                                        <p:cTn id="19" dur="500"/>
                                        <p:tgtEl>
                                          <p:spTgt spid="14"/>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p:cBhvr>
                                        <p:cTn id="23" dur="500"/>
                                        <p:tgtEl>
                                          <p:spTgt spid="15"/>
                                        </p:tgtEl>
                                      </p:cBhvr>
                                    </p:animEffec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p:cBhvr>
                                        <p:cTn id="40" dur="500"/>
                                        <p:tgtEl>
                                          <p:spTgt spid="20"/>
                                        </p:tgtEl>
                                      </p:cBhvr>
                                    </p:animEffect>
                                  </p:childTnLst>
                                </p:cTn>
                              </p:par>
                            </p:childTnLst>
                          </p:cTn>
                        </p:par>
                        <p:par>
                          <p:cTn id="41" fill="hold">
                            <p:stCondLst>
                              <p:cond delay="500"/>
                            </p:stCondLst>
                            <p:childTnLst>
                              <p:par>
                                <p:cTn id="42" presetID="54" presetClass="entr" presetSubtype="0" accel="10000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strVal val="#ppt_w*0.05"/>
                                          </p:val>
                                        </p:tav>
                                        <p:tav tm="100000">
                                          <p:val>
                                            <p:strVal val="#ppt_w"/>
                                          </p:val>
                                        </p:tav>
                                      </p:tavLst>
                                    </p:anim>
                                    <p:anim calcmode="lin" valueType="num">
                                      <p:cBhvr>
                                        <p:cTn id="45" dur="500" fill="hold"/>
                                        <p:tgtEl>
                                          <p:spTgt spid="21"/>
                                        </p:tgtEl>
                                        <p:attrNameLst>
                                          <p:attrName>ppt_h</p:attrName>
                                        </p:attrNameLst>
                                      </p:cBhvr>
                                      <p:tavLst>
                                        <p:tav tm="0">
                                          <p:val>
                                            <p:strVal val="#ppt_h"/>
                                          </p:val>
                                        </p:tav>
                                        <p:tav tm="100000">
                                          <p:val>
                                            <p:strVal val="#ppt_h"/>
                                          </p:val>
                                        </p:tav>
                                      </p:tavLst>
                                    </p:anim>
                                    <p:anim calcmode="lin" valueType="num">
                                      <p:cBhvr>
                                        <p:cTn id="46" dur="500" fill="hold"/>
                                        <p:tgtEl>
                                          <p:spTgt spid="21"/>
                                        </p:tgtEl>
                                        <p:attrNameLst>
                                          <p:attrName>ppt_x</p:attrName>
                                        </p:attrNameLst>
                                      </p:cBhvr>
                                      <p:tavLst>
                                        <p:tav tm="0">
                                          <p:val>
                                            <p:strVal val="#ppt_x-.2"/>
                                          </p:val>
                                        </p:tav>
                                        <p:tav tm="100000">
                                          <p:val>
                                            <p:strVal val="#ppt_x"/>
                                          </p:val>
                                        </p:tav>
                                      </p:tavLst>
                                    </p:anim>
                                    <p:anim calcmode="lin" valueType="num">
                                      <p:cBhvr>
                                        <p:cTn id="47" dur="500" fill="hold"/>
                                        <p:tgtEl>
                                          <p:spTgt spid="21"/>
                                        </p:tgtEl>
                                        <p:attrNameLst>
                                          <p:attrName>ppt_y</p:attrName>
                                        </p:attrNameLst>
                                      </p:cBhvr>
                                      <p:tavLst>
                                        <p:tav tm="0">
                                          <p:val>
                                            <p:strVal val="#ppt_y"/>
                                          </p:val>
                                        </p:tav>
                                        <p:tav tm="100000">
                                          <p:val>
                                            <p:strVal val="#ppt_y"/>
                                          </p:val>
                                        </p:tav>
                                      </p:tavLst>
                                    </p:anim>
                                    <p:animEffec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p:cBhvr>
                                        <p:cTn id="53" dur="500"/>
                                        <p:tgtEl>
                                          <p:spTgt spid="22"/>
                                        </p:tgtEl>
                                      </p:cBhvr>
                                    </p:animEffect>
                                  </p:childTnLst>
                                </p:cTn>
                              </p:par>
                            </p:childTnLst>
                          </p:cTn>
                        </p:par>
                        <p:par>
                          <p:cTn id="54" fill="hold">
                            <p:stCondLst>
                              <p:cond delay="500"/>
                            </p:stCondLst>
                            <p:childTnLst>
                              <p:par>
                                <p:cTn id="55" presetID="54" presetClass="entr" presetSubtype="0" accel="10000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strVal val="#ppt_w*0.05"/>
                                          </p:val>
                                        </p:tav>
                                        <p:tav tm="100000">
                                          <p:val>
                                            <p:strVal val="#ppt_w"/>
                                          </p:val>
                                        </p:tav>
                                      </p:tavLst>
                                    </p:anim>
                                    <p:anim calcmode="lin" valueType="num">
                                      <p:cBhvr>
                                        <p:cTn id="58" dur="500" fill="hold"/>
                                        <p:tgtEl>
                                          <p:spTgt spid="23"/>
                                        </p:tgtEl>
                                        <p:attrNameLst>
                                          <p:attrName>ppt_h</p:attrName>
                                        </p:attrNameLst>
                                      </p:cBhvr>
                                      <p:tavLst>
                                        <p:tav tm="0">
                                          <p:val>
                                            <p:strVal val="#ppt_h"/>
                                          </p:val>
                                        </p:tav>
                                        <p:tav tm="100000">
                                          <p:val>
                                            <p:strVal val="#ppt_h"/>
                                          </p:val>
                                        </p:tav>
                                      </p:tavLst>
                                    </p:anim>
                                    <p:anim calcmode="lin" valueType="num">
                                      <p:cBhvr>
                                        <p:cTn id="59" dur="500" fill="hold"/>
                                        <p:tgtEl>
                                          <p:spTgt spid="23"/>
                                        </p:tgtEl>
                                        <p:attrNameLst>
                                          <p:attrName>ppt_x</p:attrName>
                                        </p:attrNameLst>
                                      </p:cBhvr>
                                      <p:tavLst>
                                        <p:tav tm="0">
                                          <p:val>
                                            <p:strVal val="#ppt_x-.2"/>
                                          </p:val>
                                        </p:tav>
                                        <p:tav tm="100000">
                                          <p:val>
                                            <p:strVal val="#ppt_x"/>
                                          </p:val>
                                        </p:tav>
                                      </p:tavLst>
                                    </p:anim>
                                    <p:anim calcmode="lin" valueType="num">
                                      <p:cBhvr>
                                        <p:cTn id="60" dur="500" fill="hold"/>
                                        <p:tgtEl>
                                          <p:spTgt spid="23"/>
                                        </p:tgtEl>
                                        <p:attrNameLst>
                                          <p:attrName>ppt_y</p:attrName>
                                        </p:attrNameLst>
                                      </p:cBhvr>
                                      <p:tavLst>
                                        <p:tav tm="0">
                                          <p:val>
                                            <p:strVal val="#ppt_y"/>
                                          </p:val>
                                        </p:tav>
                                        <p:tav tm="100000">
                                          <p:val>
                                            <p:strVal val="#ppt_y"/>
                                          </p:val>
                                        </p:tav>
                                      </p:tavLst>
                                    </p:anim>
                                    <p:animEffect>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utoUpdateAnimBg="0"/>
      <p:bldP spid="16" grpId="0" bldLvl="0" autoUpdateAnimBg="0"/>
      <p:bldP spid="18" grpId="0" bldLvl="0" autoUpdateAnimBg="0"/>
      <p:bldP spid="21" grpId="0" bldLvl="0" animBg="1" autoUpdateAnimBg="0"/>
      <p:bldP spid="23"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HTTP</a:t>
            </a:r>
            <a:r>
              <a:rPr lang="zh-CN" altLang="en-US" dirty="0"/>
              <a:t>钓鱼攻击</a:t>
            </a:r>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HTTP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5000625"/>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3" y="2335213"/>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363" y="478313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a:spLocks noChangeArrowheads="1"/>
          </p:cNvSpPr>
          <p:nvPr/>
        </p:nvSpPr>
        <p:spPr bwMode="auto">
          <a:xfrm>
            <a:off x="4141573" y="3292475"/>
            <a:ext cx="16530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本地</a:t>
            </a:r>
            <a:r>
              <a:rPr lang="en-US" altLang="zh-CN" sz="1600">
                <a:solidFill>
                  <a:schemeClr val="tx2"/>
                </a:solidFill>
                <a:cs typeface="Times New Roman" panose="02020603050405020304" pitchFamily="18" charset="0"/>
                <a:sym typeface="Lucida Sans Unicode" panose="020B0602030504020204" pitchFamily="34" charset="0"/>
              </a:rPr>
              <a:t>DNS</a:t>
            </a:r>
            <a:r>
              <a:rPr lang="zh-CN" altLang="en-US" sz="1600">
                <a:solidFill>
                  <a:schemeClr val="tx2"/>
                </a:solidFill>
                <a:cs typeface="Times New Roman" panose="02020603050405020304" pitchFamily="18" charset="0"/>
                <a:sym typeface="黑体" panose="02010609060101010101" pitchFamily="49" charset="-122"/>
              </a:rPr>
              <a:t>服务器</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9" name="TextBox 8"/>
          <p:cNvSpPr>
            <a:spLocks noChangeArrowheads="1"/>
          </p:cNvSpPr>
          <p:nvPr/>
        </p:nvSpPr>
        <p:spPr bwMode="auto">
          <a:xfrm>
            <a:off x="7297738" y="5830888"/>
            <a:ext cx="2771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dirty="0">
                <a:solidFill>
                  <a:srgbClr val="C00000"/>
                </a:solidFill>
                <a:cs typeface="Times New Roman" panose="02020603050405020304" pitchFamily="18" charset="0"/>
                <a:sym typeface="Lucida Sans Unicode" panose="020B0602030504020204" pitchFamily="34" charset="0"/>
              </a:rPr>
              <a:t>web2.qq.com  21.120.12.12</a:t>
            </a:r>
          </a:p>
        </p:txBody>
      </p:sp>
      <p:sp>
        <p:nvSpPr>
          <p:cNvPr id="10" name="TextBox 9"/>
          <p:cNvSpPr>
            <a:spLocks noChangeArrowheads="1"/>
          </p:cNvSpPr>
          <p:nvPr/>
        </p:nvSpPr>
        <p:spPr bwMode="auto">
          <a:xfrm>
            <a:off x="2343150" y="5897563"/>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600">
                <a:solidFill>
                  <a:schemeClr val="tx2"/>
                </a:solidFill>
                <a:cs typeface="Times New Roman" panose="02020603050405020304" pitchFamily="18" charset="0"/>
                <a:sym typeface="黑体" panose="02010609060101010101" pitchFamily="49" charset="-122"/>
              </a:rPr>
              <a:t>客户端</a:t>
            </a:r>
            <a:endParaRPr lang="en-US" altLang="zh-CN" sz="1600">
              <a:solidFill>
                <a:schemeClr val="tx2"/>
              </a:solidFill>
              <a:cs typeface="Times New Roman" panose="02020603050405020304" pitchFamily="18" charset="0"/>
              <a:sym typeface="Lucida Sans Unicode" panose="020B0602030504020204" pitchFamily="34" charset="0"/>
            </a:endParaRPr>
          </a:p>
        </p:txBody>
      </p:sp>
      <p:sp>
        <p:nvSpPr>
          <p:cNvPr id="11" name="Freeform 10"/>
          <p:cNvSpPr>
            <a:spLocks/>
          </p:cNvSpPr>
          <p:nvPr/>
        </p:nvSpPr>
        <p:spPr bwMode="auto">
          <a:xfrm>
            <a:off x="2516188" y="2714625"/>
            <a:ext cx="1933575" cy="2166938"/>
          </a:xfrm>
          <a:custGeom>
            <a:avLst/>
            <a:gdLst>
              <a:gd name="T0" fmla="*/ 29329 w 1933183"/>
              <a:gd name="T1" fmla="*/ 2165906 h 2167003"/>
              <a:gd name="T2" fmla="*/ 318419 w 1933183"/>
              <a:gd name="T3" fmla="*/ 600943 h 2167003"/>
              <a:gd name="T4" fmla="*/ 1939857 w 1933183"/>
              <a:gd name="T5" fmla="*/ 0 h 2167003"/>
              <a:gd name="T6" fmla="*/ 0 60000 65536"/>
              <a:gd name="T7" fmla="*/ 0 60000 65536"/>
              <a:gd name="T8" fmla="*/ 0 60000 65536"/>
              <a:gd name="T9" fmla="*/ 0 w 1933183"/>
              <a:gd name="T10" fmla="*/ 0 h 2167003"/>
              <a:gd name="T11" fmla="*/ 1933183 w 1933183"/>
              <a:gd name="T12" fmla="*/ 2167003 h 2167003"/>
            </a:gdLst>
            <a:ahLst/>
            <a:cxnLst>
              <a:cxn ang="T6">
                <a:pos x="T0" y="T1"/>
              </a:cxn>
              <a:cxn ang="T7">
                <a:pos x="T2" y="T3"/>
              </a:cxn>
              <a:cxn ang="T8">
                <a:pos x="T4" y="T5"/>
              </a:cxn>
            </a:cxnLst>
            <a:rect l="T9" t="T10" r="T11" b="T12"/>
            <a:pathLst>
              <a:path w="1933183" h="2167003">
                <a:moveTo>
                  <a:pt x="29227" y="2167003"/>
                </a:moveTo>
                <a:cubicBezTo>
                  <a:pt x="14613" y="1564709"/>
                  <a:pt x="0" y="962416"/>
                  <a:pt x="317326" y="601249"/>
                </a:cubicBezTo>
                <a:cubicBezTo>
                  <a:pt x="634652" y="240082"/>
                  <a:pt x="1283917" y="120041"/>
                  <a:pt x="1933183" y="0"/>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2" name="Freeform 11"/>
          <p:cNvSpPr>
            <a:spLocks/>
          </p:cNvSpPr>
          <p:nvPr/>
        </p:nvSpPr>
        <p:spPr bwMode="auto">
          <a:xfrm>
            <a:off x="3284538" y="3452813"/>
            <a:ext cx="1390650" cy="1666875"/>
          </a:xfrm>
          <a:custGeom>
            <a:avLst/>
            <a:gdLst>
              <a:gd name="T0" fmla="*/ 1394832 w 1390389"/>
              <a:gd name="T1" fmla="*/ 0 h 1665961"/>
              <a:gd name="T2" fmla="*/ 967584 w 1390389"/>
              <a:gd name="T3" fmla="*/ 960896 h 1665961"/>
              <a:gd name="T4" fmla="*/ 0 w 1390389"/>
              <a:gd name="T5" fmla="*/ 1681571 h 1665961"/>
              <a:gd name="T6" fmla="*/ 0 60000 65536"/>
              <a:gd name="T7" fmla="*/ 0 60000 65536"/>
              <a:gd name="T8" fmla="*/ 0 60000 65536"/>
              <a:gd name="T9" fmla="*/ 0 w 1390389"/>
              <a:gd name="T10" fmla="*/ 0 h 1665961"/>
              <a:gd name="T11" fmla="*/ 1390389 w 1390389"/>
              <a:gd name="T12" fmla="*/ 1665961 h 1665961"/>
            </a:gdLst>
            <a:ahLst/>
            <a:cxnLst>
              <a:cxn ang="T6">
                <a:pos x="T0" y="T1"/>
              </a:cxn>
              <a:cxn ang="T7">
                <a:pos x="T2" y="T3"/>
              </a:cxn>
              <a:cxn ang="T8">
                <a:pos x="T4" y="T5"/>
              </a:cxn>
            </a:cxnLst>
            <a:rect l="T9" t="T10" r="T11" b="T12"/>
            <a:pathLst>
              <a:path w="1390389" h="1665961">
                <a:moveTo>
                  <a:pt x="1390389" y="0"/>
                </a:moveTo>
                <a:cubicBezTo>
                  <a:pt x="1293312" y="337159"/>
                  <a:pt x="1196236" y="674318"/>
                  <a:pt x="964504" y="951978"/>
                </a:cubicBezTo>
                <a:cubicBezTo>
                  <a:pt x="732773" y="1229638"/>
                  <a:pt x="366386" y="1447799"/>
                  <a:pt x="0" y="1665961"/>
                </a:cubicBezTo>
              </a:path>
            </a:pathLst>
          </a:custGeom>
          <a:noFill/>
          <a:ln w="25400">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3371850" y="5094288"/>
            <a:ext cx="4084638" cy="350837"/>
          </a:xfrm>
          <a:custGeom>
            <a:avLst/>
            <a:gdLst>
              <a:gd name="T0" fmla="*/ 0 w 4083485"/>
              <a:gd name="T1" fmla="*/ 352566 h 350729"/>
              <a:gd name="T2" fmla="*/ 1825011 w 4083485"/>
              <a:gd name="T3" fmla="*/ 12594 h 350729"/>
              <a:gd name="T4" fmla="*/ 4103124 w 4083485"/>
              <a:gd name="T5" fmla="*/ 277018 h 350729"/>
              <a:gd name="T6" fmla="*/ 0 60000 65536"/>
              <a:gd name="T7" fmla="*/ 0 60000 65536"/>
              <a:gd name="T8" fmla="*/ 0 60000 65536"/>
              <a:gd name="T9" fmla="*/ 0 w 4083485"/>
              <a:gd name="T10" fmla="*/ 0 h 350729"/>
              <a:gd name="T11" fmla="*/ 4083485 w 4083485"/>
              <a:gd name="T12" fmla="*/ 350729 h 350729"/>
            </a:gdLst>
            <a:ahLst/>
            <a:cxnLst>
              <a:cxn ang="T6">
                <a:pos x="T0" y="T1"/>
              </a:cxn>
              <a:cxn ang="T7">
                <a:pos x="T2" y="T3"/>
              </a:cxn>
              <a:cxn ang="T8">
                <a:pos x="T4" y="T5"/>
              </a:cxn>
            </a:cxnLst>
            <a:rect l="T9" t="T10" r="T11" b="T12"/>
            <a:pathLst>
              <a:path w="4083485" h="350729">
                <a:moveTo>
                  <a:pt x="0" y="350729"/>
                </a:moveTo>
                <a:cubicBezTo>
                  <a:pt x="567846" y="187890"/>
                  <a:pt x="1135693" y="25052"/>
                  <a:pt x="1816274" y="12526"/>
                </a:cubicBezTo>
                <a:cubicBezTo>
                  <a:pt x="2496855" y="0"/>
                  <a:pt x="3290170" y="137786"/>
                  <a:pt x="4083485" y="275573"/>
                </a:cubicBezTo>
              </a:path>
            </a:pathLst>
          </a:custGeom>
          <a:noFill/>
          <a:ln w="25400">
            <a:solidFill>
              <a:schemeClr val="accent2"/>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3360738" y="5607050"/>
            <a:ext cx="4083050" cy="354013"/>
          </a:xfrm>
          <a:custGeom>
            <a:avLst/>
            <a:gdLst>
              <a:gd name="T0" fmla="*/ 4076104 w 4083485"/>
              <a:gd name="T1" fmla="*/ 0 h 352817"/>
              <a:gd name="T2" fmla="*/ 1975535 w 4083485"/>
              <a:gd name="T3" fmla="*/ 358229 h 352817"/>
              <a:gd name="T4" fmla="*/ 0 w 4083485"/>
              <a:gd name="T5" fmla="*/ 92872 h 352817"/>
              <a:gd name="T6" fmla="*/ 0 60000 65536"/>
              <a:gd name="T7" fmla="*/ 0 60000 65536"/>
              <a:gd name="T8" fmla="*/ 0 60000 65536"/>
              <a:gd name="T9" fmla="*/ 0 w 4083485"/>
              <a:gd name="T10" fmla="*/ 0 h 352817"/>
              <a:gd name="T11" fmla="*/ 4083485 w 4083485"/>
              <a:gd name="T12" fmla="*/ 352817 h 352817"/>
            </a:gdLst>
            <a:ahLst/>
            <a:cxnLst>
              <a:cxn ang="T6">
                <a:pos x="T0" y="T1"/>
              </a:cxn>
              <a:cxn ang="T7">
                <a:pos x="T2" y="T3"/>
              </a:cxn>
              <a:cxn ang="T8">
                <a:pos x="T4" y="T5"/>
              </a:cxn>
            </a:cxnLst>
            <a:rect l="T9" t="T10" r="T11" b="T12"/>
            <a:pathLst>
              <a:path w="4083485" h="352817">
                <a:moveTo>
                  <a:pt x="4083485" y="0"/>
                </a:moveTo>
                <a:cubicBezTo>
                  <a:pt x="3371589" y="161794"/>
                  <a:pt x="2659693" y="323589"/>
                  <a:pt x="1979112" y="338203"/>
                </a:cubicBezTo>
                <a:cubicBezTo>
                  <a:pt x="1298531" y="352817"/>
                  <a:pt x="649265" y="220249"/>
                  <a:pt x="0" y="87682"/>
                </a:cubicBezTo>
              </a:path>
            </a:pathLst>
          </a:custGeom>
          <a:noFill/>
          <a:ln w="25400">
            <a:solidFill>
              <a:schemeClr val="accent2"/>
            </a:solidFill>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925" y="2344738"/>
            <a:ext cx="666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25"/>
          <p:cNvSpPr>
            <a:spLocks noChangeArrowheads="1"/>
          </p:cNvSpPr>
          <p:nvPr/>
        </p:nvSpPr>
        <p:spPr bwMode="auto">
          <a:xfrm>
            <a:off x="7105431" y="3279775"/>
            <a:ext cx="18181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mail.google.com</a:t>
            </a:r>
            <a:endParaRPr lang="zh-CN" altLang="en-US" sz="16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600">
                <a:solidFill>
                  <a:schemeClr val="tx2"/>
                </a:solidFill>
                <a:cs typeface="Times New Roman" panose="02020603050405020304" pitchFamily="18" charset="0"/>
                <a:sym typeface="Lucida Sans Unicode" panose="020B0602030504020204" pitchFamily="34" charset="0"/>
              </a:rPr>
              <a:t>74.125.71.83</a:t>
            </a:r>
          </a:p>
        </p:txBody>
      </p:sp>
      <p:sp>
        <p:nvSpPr>
          <p:cNvPr id="20" name="Freeform 26"/>
          <p:cNvSpPr>
            <a:spLocks/>
          </p:cNvSpPr>
          <p:nvPr/>
        </p:nvSpPr>
        <p:spPr bwMode="auto">
          <a:xfrm>
            <a:off x="8478838" y="3200400"/>
            <a:ext cx="411162" cy="2108200"/>
          </a:xfrm>
          <a:custGeom>
            <a:avLst/>
            <a:gdLst>
              <a:gd name="T0" fmla="*/ 0 w 410633"/>
              <a:gd name="T1" fmla="*/ 2108200 h 2108200"/>
              <a:gd name="T2" fmla="*/ 415403 w 410633"/>
              <a:gd name="T3" fmla="*/ 952500 h 2108200"/>
              <a:gd name="T4" fmla="*/ 25961 w 410633"/>
              <a:gd name="T5" fmla="*/ 0 h 2108200"/>
              <a:gd name="T6" fmla="*/ 0 60000 65536"/>
              <a:gd name="T7" fmla="*/ 0 60000 65536"/>
              <a:gd name="T8" fmla="*/ 0 60000 65536"/>
              <a:gd name="T9" fmla="*/ 0 w 410633"/>
              <a:gd name="T10" fmla="*/ 0 h 2108200"/>
              <a:gd name="T11" fmla="*/ 410633 w 410633"/>
              <a:gd name="T12" fmla="*/ 2108200 h 2108200"/>
            </a:gdLst>
            <a:ahLst/>
            <a:cxnLst>
              <a:cxn ang="T6">
                <a:pos x="T0" y="T1"/>
              </a:cxn>
              <a:cxn ang="T7">
                <a:pos x="T2" y="T3"/>
              </a:cxn>
              <a:cxn ang="T8">
                <a:pos x="T4" y="T5"/>
              </a:cxn>
            </a:cxnLst>
            <a:rect l="T9" t="T10" r="T11" b="T12"/>
            <a:pathLst>
              <a:path w="410633" h="2108200">
                <a:moveTo>
                  <a:pt x="0" y="2108200"/>
                </a:moveTo>
                <a:cubicBezTo>
                  <a:pt x="201083" y="1706033"/>
                  <a:pt x="402167" y="1303867"/>
                  <a:pt x="406400" y="952500"/>
                </a:cubicBezTo>
                <a:cubicBezTo>
                  <a:pt x="410633" y="601133"/>
                  <a:pt x="218016" y="300566"/>
                  <a:pt x="25400" y="0"/>
                </a:cubicBezTo>
              </a:path>
            </a:pathLst>
          </a:custGeom>
          <a:noFill/>
          <a:ln w="25400">
            <a:solidFill>
              <a:srgbClr val="0C0C0C"/>
            </a:solidFill>
            <a:prstDash val="dash"/>
            <a:bevel/>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tx2"/>
              </a:solidFill>
              <a:latin typeface="微软雅黑" panose="020B0503020204020204" pitchFamily="34" charset="-122"/>
              <a:ea typeface="微软雅黑" panose="020B0503020204020204" pitchFamily="34" charset="-122"/>
            </a:endParaRPr>
          </a:p>
        </p:txBody>
      </p:sp>
      <p:grpSp>
        <p:nvGrpSpPr>
          <p:cNvPr id="15" name="Group 17"/>
          <p:cNvGrpSpPr>
            <a:grpSpLocks noChangeAspect="1"/>
          </p:cNvGrpSpPr>
          <p:nvPr/>
        </p:nvGrpSpPr>
        <p:grpSpPr bwMode="auto">
          <a:xfrm>
            <a:off x="8949785" y="1344958"/>
            <a:ext cx="2601693" cy="1643669"/>
            <a:chOff x="0" y="0"/>
            <a:chExt cx="12133856" cy="7791042"/>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33856" cy="779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664" y="701825"/>
              <a:ext cx="8791197" cy="28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7180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p:cBhvr>
                                        <p:cTn id="9" dur="500"/>
                                        <p:tgtEl>
                                          <p:spTgt spid="6"/>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p:cBhvr>
                                        <p:cTn id="14" dur="500"/>
                                        <p:tgtEl>
                                          <p:spTgt spid="5"/>
                                        </p:tgtEl>
                                      </p:cBhvr>
                                    </p:animEffect>
                                  </p:childTnLst>
                                </p:cTn>
                              </p:par>
                              <p:par>
                                <p:cTn id="15" presetID="53"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p:cBhvr>
                                        <p:cTn id="19" dur="500"/>
                                        <p:tgtEl>
                                          <p:spTgt spid="7"/>
                                        </p:tgtEl>
                                      </p:cBhvr>
                                    </p:animEffect>
                                  </p:childTnLst>
                                </p:cTn>
                              </p:par>
                              <p:par>
                                <p:cTn id="20" presetID="53"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p:cBhvr>
                                        <p:cTn id="24" dur="500"/>
                                        <p:tgtEl>
                                          <p:spTgt spid="18"/>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7"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p:cBhvr>
                                        <p:cTn id="38" dur="500"/>
                                        <p:tgtEl>
                                          <p:spTgt spid="19"/>
                                        </p:tgtEl>
                                      </p:cBhvr>
                                    </p:animEffect>
                                    <p:anim calcmode="lin" valueType="num">
                                      <p:cBhvr>
                                        <p:cTn id="39" dur="500" fill="hold"/>
                                        <p:tgtEl>
                                          <p:spTgt spid="19"/>
                                        </p:tgtEl>
                                        <p:attrNameLst>
                                          <p:attrName>ppt_x</p:attrName>
                                        </p:attrNameLst>
                                      </p:cBhvr>
                                      <p:tavLst>
                                        <p:tav tm="0">
                                          <p:val>
                                            <p:strVal val="#ppt_x"/>
                                          </p:val>
                                        </p:tav>
                                        <p:tav tm="100000">
                                          <p:val>
                                            <p:strVal val="#ppt_x"/>
                                          </p:val>
                                        </p:tav>
                                      </p:tavLst>
                                    </p:anim>
                                    <p:anim calcmode="lin" valueType="num">
                                      <p:cBhvr>
                                        <p:cTn id="40" dur="500" fill="hold"/>
                                        <p:tgtEl>
                                          <p:spTgt spid="19"/>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p:cBhvr>
                                        <p:cTn id="65" dur="500"/>
                                        <p:tgtEl>
                                          <p:spTgt spid="14"/>
                                        </p:tgtEl>
                                      </p:cBhvr>
                                    </p:animEffect>
                                  </p:childTnLst>
                                </p:cTn>
                              </p:par>
                              <p:par>
                                <p:cTn id="66" presetID="22" presetClass="entr" presetSubtype="4"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p:cBhvr>
                                        <p:cTn id="68" dur="500"/>
                                        <p:tgtEl>
                                          <p:spTgt spid="20"/>
                                        </p:tgtEl>
                                      </p:cBhvr>
                                    </p:animEffect>
                                  </p:childTnLst>
                                </p:cTn>
                              </p:par>
                            </p:childTnLst>
                          </p:cTn>
                        </p:par>
                        <p:par>
                          <p:cTn id="69" fill="hold">
                            <p:stCondLst>
                              <p:cond delay="500"/>
                            </p:stCondLst>
                            <p:childTnLst>
                              <p:par>
                                <p:cTn id="70" presetID="12" presetClass="entr" presetSubtype="8" fill="hold"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utoUpdateAnimBg="0"/>
      <p:bldP spid="9" grpId="0" bldLvl="0" autoUpdateAnimBg="0"/>
      <p:bldP spid="10" grpId="0" bldLvl="0" autoUpdateAnimBg="0"/>
      <p:bldP spid="19"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跨站攻击</a:t>
            </a:r>
            <a:endParaRPr lang="en-US" altLang="zh-CN" dirty="0"/>
          </a:p>
          <a:p>
            <a:pPr lvl="2"/>
            <a:r>
              <a:rPr lang="zh-CN" altLang="en-US" dirty="0"/>
              <a:t> 浏览器对网页的展现是通过解析</a:t>
            </a:r>
            <a:r>
              <a:rPr lang="en-US" altLang="zh-CN" dirty="0"/>
              <a:t>HTML</a:t>
            </a:r>
            <a:r>
              <a:rPr lang="zh-CN" altLang="en-US" dirty="0"/>
              <a:t>代码实现的，如果传入的参数含有代码浏览器会解析它而不是原封不动的展示。</a:t>
            </a:r>
            <a:endParaRPr lang="en-US" altLang="zh-CN" dirty="0"/>
          </a:p>
          <a:p>
            <a:pPr lvl="2"/>
            <a:r>
              <a:rPr lang="en-US" altLang="zh-CN" dirty="0"/>
              <a:t> </a:t>
            </a:r>
            <a:r>
              <a:rPr lang="zh-CN" altLang="en-US" dirty="0"/>
              <a:t>示例</a:t>
            </a:r>
            <a:endParaRPr lang="en-US" altLang="zh-CN" dirty="0"/>
          </a:p>
          <a:p>
            <a:pPr lvl="3"/>
            <a:r>
              <a:rPr lang="es-ES" altLang="zh-CN" dirty="0">
                <a:solidFill>
                  <a:srgbClr val="C00000"/>
                </a:solidFill>
              </a:rPr>
              <a:t>&lt;?PHP</a:t>
            </a:r>
            <a:br>
              <a:rPr lang="es-ES" altLang="zh-CN" dirty="0">
                <a:solidFill>
                  <a:srgbClr val="C00000"/>
                </a:solidFill>
              </a:rPr>
            </a:br>
            <a:r>
              <a:rPr lang="es-ES" altLang="zh-CN" dirty="0">
                <a:solidFill>
                  <a:srgbClr val="C00000"/>
                </a:solidFill>
              </a:rPr>
              <a:t>echo "</a:t>
            </a:r>
            <a:r>
              <a:rPr lang="zh-CN" altLang="es-ES" dirty="0">
                <a:solidFill>
                  <a:srgbClr val="C00000"/>
                </a:solidFill>
              </a:rPr>
              <a:t>欢迎您，</a:t>
            </a:r>
            <a:r>
              <a:rPr lang="es-ES" altLang="zh-CN" dirty="0">
                <a:solidFill>
                  <a:srgbClr val="C00000"/>
                </a:solidFill>
              </a:rPr>
              <a:t>".$_GET['name'];</a:t>
            </a:r>
            <a:br>
              <a:rPr lang="es-ES" altLang="zh-CN" dirty="0">
                <a:solidFill>
                  <a:srgbClr val="C00000"/>
                </a:solidFill>
              </a:rPr>
            </a:br>
            <a:r>
              <a:rPr lang="es-ES" altLang="zh-CN" dirty="0">
                <a:solidFill>
                  <a:srgbClr val="C00000"/>
                </a:solidFill>
              </a:rPr>
              <a:t>?&gt;</a:t>
            </a:r>
          </a:p>
          <a:p>
            <a:pPr lvl="3" algn="just"/>
            <a:r>
              <a:rPr lang="zh-CN" altLang="es-ES" dirty="0"/>
              <a:t>这段</a:t>
            </a:r>
            <a:r>
              <a:rPr lang="es-ES" altLang="zh-CN" dirty="0"/>
              <a:t>PHP</a:t>
            </a:r>
            <a:r>
              <a:rPr lang="zh-CN" altLang="es-ES" dirty="0"/>
              <a:t>代码的意思是在页面输出字符串“欢迎您，”和</a:t>
            </a:r>
            <a:r>
              <a:rPr lang="es-ES" altLang="zh-CN" dirty="0"/>
              <a:t>URL</a:t>
            </a:r>
            <a:r>
              <a:rPr lang="zh-CN" altLang="es-ES" dirty="0"/>
              <a:t>中</a:t>
            </a:r>
            <a:r>
              <a:rPr lang="es-ES" altLang="zh-CN" dirty="0"/>
              <a:t>name</a:t>
            </a:r>
            <a:r>
              <a:rPr lang="zh-CN" altLang="es-ES" dirty="0"/>
              <a:t>参数的值，比如用浏览器访问这个文件：</a:t>
            </a:r>
            <a:r>
              <a:rPr lang="es-ES" altLang="zh-CN" dirty="0"/>
              <a:t>http://localhost/test23.php?name=user</a:t>
            </a:r>
            <a:r>
              <a:rPr lang="zh-CN" altLang="es-ES" dirty="0"/>
              <a:t>，页面上就会出现“欢迎您，</a:t>
            </a:r>
            <a:r>
              <a:rPr lang="es-ES" altLang="zh-CN" dirty="0"/>
              <a:t>user”</a:t>
            </a:r>
            <a:r>
              <a:rPr lang="zh-CN" altLang="es-ES" dirty="0"/>
              <a:t>字样。</a:t>
            </a:r>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HTTP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1704367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a:t> </a:t>
            </a:r>
            <a:r>
              <a:rPr lang="zh-CN" altLang="en-US" dirty="0"/>
              <a:t>跨站攻击类型</a:t>
            </a:r>
            <a:endParaRPr lang="en-US" altLang="zh-CN" dirty="0"/>
          </a:p>
          <a:p>
            <a:pPr lvl="2" algn="just"/>
            <a:r>
              <a:rPr lang="zh-CN" altLang="en-US" dirty="0"/>
              <a:t>持久性跨站（</a:t>
            </a:r>
            <a:r>
              <a:rPr lang="en-US" altLang="zh-CN" dirty="0"/>
              <a:t>persistent XSS or stored XSS</a:t>
            </a:r>
            <a:r>
              <a:rPr lang="zh-CN" altLang="en-US" dirty="0"/>
              <a:t>）</a:t>
            </a:r>
          </a:p>
          <a:p>
            <a:pPr lvl="3" algn="just"/>
            <a:r>
              <a:rPr lang="zh-CN" altLang="en-US" dirty="0"/>
              <a:t>攻击数据存放于服务器。当用户访问正常网页时，服务端会将恶意的指令夹杂在正常网页中传回给用户</a:t>
            </a:r>
          </a:p>
          <a:p>
            <a:pPr lvl="2" algn="just"/>
            <a:r>
              <a:rPr lang="zh-CN" altLang="en-US" dirty="0"/>
              <a:t>非持久性跨站（</a:t>
            </a:r>
            <a:r>
              <a:rPr lang="en-US" altLang="zh-CN" dirty="0"/>
              <a:t>non-persistent XSS or reflected XSS</a:t>
            </a:r>
            <a:r>
              <a:rPr lang="zh-CN" altLang="en-US" dirty="0"/>
              <a:t>）</a:t>
            </a:r>
          </a:p>
          <a:p>
            <a:pPr lvl="3" algn="just"/>
            <a:r>
              <a:rPr lang="zh-CN" altLang="en-US" dirty="0"/>
              <a:t>当服务端未能正确地过滤客户端发出的数据，并根据用户提交的恶意数据生成页面时，就有可能生成非持久性跨站攻击。</a:t>
            </a:r>
          </a:p>
          <a:p>
            <a:pPr lvl="2" algn="just"/>
            <a:r>
              <a:rPr lang="en-US" altLang="zh-CN" dirty="0"/>
              <a:t>DOM </a:t>
            </a:r>
            <a:r>
              <a:rPr lang="zh-CN" altLang="en-US" dirty="0"/>
              <a:t>跨站（</a:t>
            </a:r>
            <a:r>
              <a:rPr lang="en-US" altLang="zh-CN" dirty="0"/>
              <a:t>DOM-based XSS</a:t>
            </a:r>
            <a:r>
              <a:rPr lang="zh-CN" altLang="en-US" dirty="0"/>
              <a:t>）</a:t>
            </a:r>
          </a:p>
          <a:p>
            <a:pPr lvl="3" algn="just"/>
            <a:r>
              <a:rPr lang="zh-CN" altLang="en-US" dirty="0"/>
              <a:t>如果客户端脚本（例如</a:t>
            </a:r>
            <a:r>
              <a:rPr lang="en-US" altLang="zh-CN" dirty="0"/>
              <a:t>JavaScript</a:t>
            </a:r>
            <a:r>
              <a:rPr lang="zh-CN" altLang="en-US" dirty="0"/>
              <a:t>）动态生成 </a:t>
            </a:r>
            <a:r>
              <a:rPr lang="en-US" altLang="zh-CN" dirty="0"/>
              <a:t>HTML</a:t>
            </a:r>
            <a:r>
              <a:rPr lang="zh-CN" altLang="en-US" dirty="0"/>
              <a:t>的时候，没有严格检查和过滤参数，则可以导致 </a:t>
            </a:r>
            <a:r>
              <a:rPr lang="en-US" altLang="zh-CN" dirty="0"/>
              <a:t>DOM </a:t>
            </a:r>
            <a:r>
              <a:rPr lang="zh-CN" altLang="en-US" dirty="0"/>
              <a:t>跨站攻击。</a:t>
            </a:r>
          </a:p>
          <a:p>
            <a:pPr lvl="2" algn="just"/>
            <a:endParaRPr lang="zh-CN" altLang="en-US" dirty="0"/>
          </a:p>
        </p:txBody>
      </p:sp>
      <p:sp>
        <p:nvSpPr>
          <p:cNvPr id="4" name="文本框 3"/>
          <p:cNvSpPr txBox="1"/>
          <p:nvPr/>
        </p:nvSpPr>
        <p:spPr>
          <a:xfrm>
            <a:off x="431371" y="1124744"/>
            <a:ext cx="8041945"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HTTP</a:t>
            </a:r>
            <a:r>
              <a:rPr lang="zh-CN" altLang="en-US" sz="2800" dirty="0">
                <a:solidFill>
                  <a:schemeClr val="accent1"/>
                </a:solidFill>
                <a:latin typeface="微软雅黑" panose="020B0503020204020204" pitchFamily="34" charset="-122"/>
                <a:ea typeface="微软雅黑" panose="020B0503020204020204" pitchFamily="34" charset="-122"/>
              </a:rPr>
              <a:t>协议安全威胁</a:t>
            </a:r>
          </a:p>
        </p:txBody>
      </p:sp>
    </p:spTree>
    <p:extLst>
      <p:ext uri="{BB962C8B-B14F-4D97-AF65-F5344CB8AC3E}">
        <p14:creationId xmlns:p14="http://schemas.microsoft.com/office/powerpoint/2010/main" val="22318616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dirty="0"/>
              <a:t> 协议工作过程</a:t>
            </a:r>
            <a:r>
              <a:rPr lang="en-US" altLang="zh-CN" dirty="0"/>
              <a:t> </a:t>
            </a:r>
            <a:endParaRPr lang="zh-CN" altLang="en-US" dirty="0"/>
          </a:p>
        </p:txBody>
      </p:sp>
      <p:sp>
        <p:nvSpPr>
          <p:cNvPr id="4" name="文本框 3"/>
          <p:cNvSpPr txBox="1"/>
          <p:nvPr/>
        </p:nvSpPr>
        <p:spPr>
          <a:xfrm>
            <a:off x="431371" y="1124744"/>
            <a:ext cx="8563563"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电子邮件协议安全威胁</a:t>
            </a:r>
          </a:p>
        </p:txBody>
      </p:sp>
      <p:sp>
        <p:nvSpPr>
          <p:cNvPr id="5" name="标题 1"/>
          <p:cNvSpPr>
            <a:spLocks noGrp="1"/>
          </p:cNvSpPr>
          <p:nvPr>
            <p:ph type="title"/>
          </p:nvPr>
        </p:nvSpPr>
        <p:spPr/>
        <p:txBody>
          <a:bodyPr/>
          <a:lstStyle/>
          <a:p>
            <a:r>
              <a:rPr lang="zh-CN" altLang="en-US" dirty="0"/>
              <a:t>第二讲 网络协议的安全性分析</a:t>
            </a:r>
          </a:p>
        </p:txBody>
      </p:sp>
      <p:sp>
        <p:nvSpPr>
          <p:cNvPr id="6" name="Rounded Rectangle 5"/>
          <p:cNvSpPr>
            <a:spLocks noChangeArrowheads="1"/>
          </p:cNvSpPr>
          <p:nvPr/>
        </p:nvSpPr>
        <p:spPr bwMode="auto">
          <a:xfrm>
            <a:off x="2684463" y="2276873"/>
            <a:ext cx="2952750" cy="2592288"/>
          </a:xfrm>
          <a:prstGeom prst="roundRect">
            <a:avLst>
              <a:gd name="adj" fmla="val 16667"/>
            </a:avLst>
          </a:prstGeom>
          <a:noFill/>
          <a:ln w="15875">
            <a:solidFill>
              <a:srgbClr val="20768B"/>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175" y="2348210"/>
            <a:ext cx="666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388" y="3427710"/>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p:nvSpPr>
        <p:spPr bwMode="auto">
          <a:xfrm>
            <a:off x="4702175" y="3427710"/>
            <a:ext cx="687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MTA</a:t>
            </a:r>
          </a:p>
        </p:txBody>
      </p:sp>
      <p:sp>
        <p:nvSpPr>
          <p:cNvPr id="10" name="Rectangle 8"/>
          <p:cNvSpPr>
            <a:spLocks noChangeArrowheads="1"/>
          </p:cNvSpPr>
          <p:nvPr/>
        </p:nvSpPr>
        <p:spPr bwMode="auto">
          <a:xfrm>
            <a:off x="2897155" y="4221460"/>
            <a:ext cx="958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MUA</a:t>
            </a:r>
            <a:endParaRPr lang="zh-CN" altLang="en-US" sz="180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Sender</a:t>
            </a:r>
          </a:p>
        </p:txBody>
      </p:sp>
      <p:sp>
        <p:nvSpPr>
          <p:cNvPr id="11" name="Rounded Rectangle 9"/>
          <p:cNvSpPr>
            <a:spLocks noChangeArrowheads="1"/>
          </p:cNvSpPr>
          <p:nvPr/>
        </p:nvSpPr>
        <p:spPr bwMode="auto">
          <a:xfrm>
            <a:off x="7629525" y="3765550"/>
            <a:ext cx="2952750" cy="2413000"/>
          </a:xfrm>
          <a:prstGeom prst="roundRect">
            <a:avLst>
              <a:gd name="adj" fmla="val 16667"/>
            </a:avLst>
          </a:prstGeom>
          <a:noFill/>
          <a:ln w="15875">
            <a:solidFill>
              <a:srgbClr val="20768B"/>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tx2"/>
              </a:solidFill>
              <a:cs typeface="Times New Roman" panose="02020603050405020304" pitchFamily="18" charset="0"/>
              <a:sym typeface="Lucida Sans Unicode" panose="020B0602030504020204" pitchFamily="34"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3860800"/>
            <a:ext cx="6667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6763" y="4797425"/>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p:nvSpPr>
        <p:spPr bwMode="auto">
          <a:xfrm>
            <a:off x="7797800" y="4940300"/>
            <a:ext cx="687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chemeClr val="tx2"/>
                </a:solidFill>
                <a:cs typeface="Times New Roman" panose="02020603050405020304" pitchFamily="18" charset="0"/>
                <a:sym typeface="Lucida Sans Unicode" panose="020B0602030504020204" pitchFamily="34" charset="0"/>
              </a:rPr>
              <a:t>MTA</a:t>
            </a:r>
          </a:p>
        </p:txBody>
      </p:sp>
      <p:sp>
        <p:nvSpPr>
          <p:cNvPr id="15" name="Rectangle 13"/>
          <p:cNvSpPr>
            <a:spLocks noChangeArrowheads="1"/>
          </p:cNvSpPr>
          <p:nvPr/>
        </p:nvSpPr>
        <p:spPr bwMode="auto">
          <a:xfrm>
            <a:off x="9597160" y="5480842"/>
            <a:ext cx="1123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MUA</a:t>
            </a:r>
            <a:endParaRPr lang="zh-CN" altLang="en-US" sz="1800" dirty="0">
              <a:solidFill>
                <a:schemeClr val="tx2"/>
              </a:solidFill>
              <a:cs typeface="Times New Roman" panose="02020603050405020304" pitchFamily="18" charset="0"/>
              <a:sym typeface="Lucida Sans Unicode" panose="020B0602030504020204" pitchFamily="34" charset="0"/>
            </a:endParaRPr>
          </a:p>
          <a:p>
            <a:pPr algn="ctr" eaLnBrk="1" hangingPunct="1">
              <a:lnSpc>
                <a:spcPct val="100000"/>
              </a:lnSpc>
              <a:spcBef>
                <a:spcPct val="0"/>
              </a:spcBef>
              <a:buFontTx/>
              <a:buNone/>
            </a:pPr>
            <a:r>
              <a:rPr lang="en-US" altLang="zh-CN" sz="1800" dirty="0">
                <a:solidFill>
                  <a:schemeClr val="tx2"/>
                </a:solidFill>
                <a:cs typeface="Times New Roman" panose="02020603050405020304" pitchFamily="18" charset="0"/>
                <a:sym typeface="Lucida Sans Unicode" panose="020B0602030504020204" pitchFamily="34" charset="0"/>
              </a:rPr>
              <a:t>Sender</a:t>
            </a:r>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138" y="1890713"/>
            <a:ext cx="17240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hape 16"/>
          <p:cNvCxnSpPr>
            <a:cxnSpLocks noChangeShapeType="1"/>
          </p:cNvCxnSpPr>
          <p:nvPr/>
        </p:nvCxnSpPr>
        <p:spPr bwMode="auto">
          <a:xfrm rot="10800000" flipV="1">
            <a:off x="3333750" y="2867323"/>
            <a:ext cx="1368425" cy="560387"/>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18" name="Elbow Connector 18"/>
          <p:cNvCxnSpPr>
            <a:cxnSpLocks noChangeShapeType="1"/>
          </p:cNvCxnSpPr>
          <p:nvPr/>
        </p:nvCxnSpPr>
        <p:spPr bwMode="auto">
          <a:xfrm>
            <a:off x="5368925" y="2867323"/>
            <a:ext cx="557213" cy="1587"/>
          </a:xfrm>
          <a:prstGeom prst="bentConnector3">
            <a:avLst>
              <a:gd name="adj1" fmla="val 106181"/>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19" name="Shape 20"/>
          <p:cNvCxnSpPr>
            <a:cxnSpLocks noChangeShapeType="1"/>
          </p:cNvCxnSpPr>
          <p:nvPr/>
        </p:nvCxnSpPr>
        <p:spPr bwMode="auto">
          <a:xfrm rot="16200000" flipH="1">
            <a:off x="6728618" y="3329782"/>
            <a:ext cx="1109663" cy="990600"/>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cxnSp>
        <p:nvCxnSpPr>
          <p:cNvPr id="20" name="Shape 23"/>
          <p:cNvCxnSpPr>
            <a:cxnSpLocks noChangeShapeType="1"/>
          </p:cNvCxnSpPr>
          <p:nvPr/>
        </p:nvCxnSpPr>
        <p:spPr bwMode="auto">
          <a:xfrm>
            <a:off x="8445500" y="4379913"/>
            <a:ext cx="1571625" cy="417512"/>
          </a:xfrm>
          <a:prstGeom prst="bentConnector2">
            <a:avLst/>
          </a:prstGeom>
          <a:noFill/>
          <a:ln w="25400">
            <a:solidFill>
              <a:schemeClr val="tx1"/>
            </a:solidFill>
            <a:bevel/>
            <a:headEnd/>
            <a:tailEnd/>
          </a:ln>
          <a:extLst>
            <a:ext uri="{909E8E84-426E-40DD-AFC4-6F175D3DCCD1}">
              <a14:hiddenFill xmlns:a14="http://schemas.microsoft.com/office/drawing/2010/main">
                <a:noFill/>
              </a14:hiddenFill>
            </a:ext>
          </a:extLst>
        </p:spPr>
      </p:cxnSp>
      <p:grpSp>
        <p:nvGrpSpPr>
          <p:cNvPr id="21" name="Group 18"/>
          <p:cNvGrpSpPr>
            <a:grpSpLocks/>
          </p:cNvGrpSpPr>
          <p:nvPr/>
        </p:nvGrpSpPr>
        <p:grpSpPr bwMode="auto">
          <a:xfrm>
            <a:off x="7510463" y="2852738"/>
            <a:ext cx="2232025" cy="434975"/>
            <a:chOff x="0" y="0"/>
            <a:chExt cx="2232248" cy="434362"/>
          </a:xfrm>
        </p:grpSpPr>
        <p:sp>
          <p:nvSpPr>
            <p:cNvPr id="22" name="Freeform 22"/>
            <p:cNvSpPr>
              <a:spLocks noChangeArrowheads="1"/>
            </p:cNvSpPr>
            <p:nvPr/>
          </p:nvSpPr>
          <p:spPr bwMode="auto">
            <a:xfrm>
              <a:off x="0" y="0"/>
              <a:ext cx="646331" cy="434362"/>
            </a:xfrm>
            <a:custGeom>
              <a:avLst/>
              <a:gdLst>
                <a:gd name="T0" fmla="*/ 0 w 646331"/>
                <a:gd name="T1" fmla="*/ 72395 h 434362"/>
                <a:gd name="T2" fmla="*/ 21204 w 646331"/>
                <a:gd name="T3" fmla="*/ 21204 h 434362"/>
                <a:gd name="T4" fmla="*/ 72395 w 646331"/>
                <a:gd name="T5" fmla="*/ 0 h 434362"/>
                <a:gd name="T6" fmla="*/ 573936 w 646331"/>
                <a:gd name="T7" fmla="*/ 0 h 434362"/>
                <a:gd name="T8" fmla="*/ 625127 w 646331"/>
                <a:gd name="T9" fmla="*/ 21204 h 434362"/>
                <a:gd name="T10" fmla="*/ 646331 w 646331"/>
                <a:gd name="T11" fmla="*/ 72395 h 434362"/>
                <a:gd name="T12" fmla="*/ 646331 w 646331"/>
                <a:gd name="T13" fmla="*/ 361967 h 434362"/>
                <a:gd name="T14" fmla="*/ 625127 w 646331"/>
                <a:gd name="T15" fmla="*/ 413158 h 434362"/>
                <a:gd name="T16" fmla="*/ 573936 w 646331"/>
                <a:gd name="T17" fmla="*/ 434362 h 434362"/>
                <a:gd name="T18" fmla="*/ 72395 w 646331"/>
                <a:gd name="T19" fmla="*/ 434362 h 434362"/>
                <a:gd name="T20" fmla="*/ 21204 w 646331"/>
                <a:gd name="T21" fmla="*/ 413158 h 434362"/>
                <a:gd name="T22" fmla="*/ 0 w 646331"/>
                <a:gd name="T23" fmla="*/ 361967 h 434362"/>
                <a:gd name="T24" fmla="*/ 0 w 646331"/>
                <a:gd name="T25" fmla="*/ 72395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6331"/>
                <a:gd name="T40" fmla="*/ 0 h 434362"/>
                <a:gd name="T41" fmla="*/ 646331 w 646331"/>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6331" h="434362">
                  <a:moveTo>
                    <a:pt x="0" y="72395"/>
                  </a:moveTo>
                  <a:cubicBezTo>
                    <a:pt x="0" y="53195"/>
                    <a:pt x="7627" y="34781"/>
                    <a:pt x="21204" y="21204"/>
                  </a:cubicBezTo>
                  <a:cubicBezTo>
                    <a:pt x="34781" y="7627"/>
                    <a:pt x="53195" y="0"/>
                    <a:pt x="72395" y="0"/>
                  </a:cubicBezTo>
                  <a:lnTo>
                    <a:pt x="573936" y="0"/>
                  </a:lnTo>
                  <a:cubicBezTo>
                    <a:pt x="593136" y="0"/>
                    <a:pt x="611550" y="7627"/>
                    <a:pt x="625127" y="21204"/>
                  </a:cubicBezTo>
                  <a:cubicBezTo>
                    <a:pt x="638704" y="34781"/>
                    <a:pt x="646331" y="53195"/>
                    <a:pt x="646331" y="72395"/>
                  </a:cubicBezTo>
                  <a:lnTo>
                    <a:pt x="646331" y="361967"/>
                  </a:lnTo>
                  <a:cubicBezTo>
                    <a:pt x="646331" y="381167"/>
                    <a:pt x="638704" y="399581"/>
                    <a:pt x="625127" y="413158"/>
                  </a:cubicBezTo>
                  <a:cubicBezTo>
                    <a:pt x="611550" y="426735"/>
                    <a:pt x="593136" y="434362"/>
                    <a:pt x="573936" y="434362"/>
                  </a:cubicBezTo>
                  <a:lnTo>
                    <a:pt x="72395" y="434362"/>
                  </a:lnTo>
                  <a:cubicBezTo>
                    <a:pt x="53195" y="434362"/>
                    <a:pt x="34781" y="426735"/>
                    <a:pt x="21204" y="413158"/>
                  </a:cubicBezTo>
                  <a:cubicBezTo>
                    <a:pt x="7627" y="399581"/>
                    <a:pt x="0" y="381167"/>
                    <a:pt x="0" y="361967"/>
                  </a:cubicBezTo>
                  <a:lnTo>
                    <a:pt x="0" y="72395"/>
                  </a:lnTo>
                  <a:close/>
                </a:path>
              </a:pathLst>
            </a:custGeom>
            <a:solidFill>
              <a:srgbClr val="BDD4FF"/>
            </a:solidFill>
            <a:ln w="55000" cmpd="thickThin">
              <a:solidFill>
                <a:srgbClr val="C00000"/>
              </a:solidFill>
              <a:bevel/>
              <a:headEnd/>
              <a:tailEnd/>
            </a:ln>
          </p:spPr>
          <p:txBody>
            <a:bodyPr lIns="78354" tIns="78354" rIns="78354" bIns="78354"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500" dirty="0">
                  <a:solidFill>
                    <a:schemeClr val="tx2"/>
                  </a:solidFill>
                  <a:cs typeface="Times New Roman" panose="02020603050405020304" pitchFamily="18" charset="0"/>
                  <a:sym typeface="黑体" panose="02010609060101010101" pitchFamily="49" charset="-122"/>
                </a:rPr>
                <a:t>信头</a:t>
              </a:r>
              <a:endParaRPr lang="en-US" altLang="zh-CN" sz="1500" dirty="0">
                <a:solidFill>
                  <a:schemeClr val="tx2"/>
                </a:solidFill>
                <a:cs typeface="Times New Roman" panose="02020603050405020304" pitchFamily="18" charset="0"/>
                <a:sym typeface="Lucida Sans Unicode" panose="020B0602030504020204" pitchFamily="34" charset="0"/>
              </a:endParaRPr>
            </a:p>
          </p:txBody>
        </p:sp>
        <p:sp>
          <p:nvSpPr>
            <p:cNvPr id="23" name="Freeform 24"/>
            <p:cNvSpPr>
              <a:spLocks noChangeArrowheads="1"/>
            </p:cNvSpPr>
            <p:nvPr/>
          </p:nvSpPr>
          <p:spPr bwMode="auto">
            <a:xfrm>
              <a:off x="648072" y="0"/>
              <a:ext cx="1584176" cy="434362"/>
            </a:xfrm>
            <a:custGeom>
              <a:avLst/>
              <a:gdLst>
                <a:gd name="T0" fmla="*/ 0 w 646331"/>
                <a:gd name="T1" fmla="*/ 72395 h 434362"/>
                <a:gd name="T2" fmla="*/ 2147483646 w 646331"/>
                <a:gd name="T3" fmla="*/ 21204 h 434362"/>
                <a:gd name="T4" fmla="*/ 2147483646 w 646331"/>
                <a:gd name="T5" fmla="*/ 0 h 434362"/>
                <a:gd name="T6" fmla="*/ 2147483646 w 646331"/>
                <a:gd name="T7" fmla="*/ 0 h 434362"/>
                <a:gd name="T8" fmla="*/ 2147483646 w 646331"/>
                <a:gd name="T9" fmla="*/ 21204 h 434362"/>
                <a:gd name="T10" fmla="*/ 2147483646 w 646331"/>
                <a:gd name="T11" fmla="*/ 72395 h 434362"/>
                <a:gd name="T12" fmla="*/ 2147483646 w 646331"/>
                <a:gd name="T13" fmla="*/ 361967 h 434362"/>
                <a:gd name="T14" fmla="*/ 2147483646 w 646331"/>
                <a:gd name="T15" fmla="*/ 413158 h 434362"/>
                <a:gd name="T16" fmla="*/ 2147483646 w 646331"/>
                <a:gd name="T17" fmla="*/ 434362 h 434362"/>
                <a:gd name="T18" fmla="*/ 2147483646 w 646331"/>
                <a:gd name="T19" fmla="*/ 434362 h 434362"/>
                <a:gd name="T20" fmla="*/ 2147483646 w 646331"/>
                <a:gd name="T21" fmla="*/ 413158 h 434362"/>
                <a:gd name="T22" fmla="*/ 0 w 646331"/>
                <a:gd name="T23" fmla="*/ 361967 h 434362"/>
                <a:gd name="T24" fmla="*/ 0 w 646331"/>
                <a:gd name="T25" fmla="*/ 72395 h 434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6331"/>
                <a:gd name="T40" fmla="*/ 0 h 434362"/>
                <a:gd name="T41" fmla="*/ 646331 w 646331"/>
                <a:gd name="T42" fmla="*/ 434362 h 4343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6331" h="434362">
                  <a:moveTo>
                    <a:pt x="0" y="72395"/>
                  </a:moveTo>
                  <a:cubicBezTo>
                    <a:pt x="0" y="53195"/>
                    <a:pt x="7627" y="34781"/>
                    <a:pt x="21204" y="21204"/>
                  </a:cubicBezTo>
                  <a:cubicBezTo>
                    <a:pt x="34781" y="7627"/>
                    <a:pt x="53195" y="0"/>
                    <a:pt x="72395" y="0"/>
                  </a:cubicBezTo>
                  <a:lnTo>
                    <a:pt x="573936" y="0"/>
                  </a:lnTo>
                  <a:cubicBezTo>
                    <a:pt x="593136" y="0"/>
                    <a:pt x="611550" y="7627"/>
                    <a:pt x="625127" y="21204"/>
                  </a:cubicBezTo>
                  <a:cubicBezTo>
                    <a:pt x="638704" y="34781"/>
                    <a:pt x="646331" y="53195"/>
                    <a:pt x="646331" y="72395"/>
                  </a:cubicBezTo>
                  <a:lnTo>
                    <a:pt x="646331" y="361967"/>
                  </a:lnTo>
                  <a:cubicBezTo>
                    <a:pt x="646331" y="381167"/>
                    <a:pt x="638704" y="399581"/>
                    <a:pt x="625127" y="413158"/>
                  </a:cubicBezTo>
                  <a:cubicBezTo>
                    <a:pt x="611550" y="426735"/>
                    <a:pt x="593136" y="434362"/>
                    <a:pt x="573936" y="434362"/>
                  </a:cubicBezTo>
                  <a:lnTo>
                    <a:pt x="72395" y="434362"/>
                  </a:lnTo>
                  <a:cubicBezTo>
                    <a:pt x="53195" y="434362"/>
                    <a:pt x="34781" y="426735"/>
                    <a:pt x="21204" y="413158"/>
                  </a:cubicBezTo>
                  <a:cubicBezTo>
                    <a:pt x="7627" y="399581"/>
                    <a:pt x="0" y="381167"/>
                    <a:pt x="0" y="361967"/>
                  </a:cubicBezTo>
                  <a:lnTo>
                    <a:pt x="0" y="72395"/>
                  </a:lnTo>
                  <a:close/>
                </a:path>
              </a:pathLst>
            </a:custGeom>
            <a:solidFill>
              <a:schemeClr val="accent6">
                <a:lumMod val="20000"/>
                <a:lumOff val="80000"/>
              </a:schemeClr>
            </a:solidFill>
            <a:ln w="55000" cmpd="thickThin">
              <a:solidFill>
                <a:srgbClr val="C00000"/>
              </a:solidFill>
              <a:bevel/>
              <a:headEnd/>
              <a:tailEnd/>
            </a:ln>
          </p:spPr>
          <p:txBody>
            <a:bodyPr lIns="78354" tIns="78354" rIns="78354" bIns="78354" anchor="ct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b="1">
                  <a:solidFill>
                    <a:schemeClr val="tx1"/>
                  </a:solidFill>
                  <a:latin typeface="华文楷体" panose="02010600040101010101" pitchFamily="2" charset="-122"/>
                  <a:ea typeface="华文楷体" panose="02010600040101010101" pitchFamily="2" charset="-122"/>
                </a:defRPr>
              </a:lvl2pPr>
              <a:lvl3pPr marL="1143000" indent="-228600">
                <a:lnSpc>
                  <a:spcPct val="90000"/>
                </a:lnSpc>
                <a:spcBef>
                  <a:spcPts val="500"/>
                </a:spcBef>
                <a:buFont typeface="Arial" panose="020B0604020202020204" pitchFamily="34" charset="0"/>
                <a:buChar char="•"/>
                <a:defRPr sz="2000" b="1">
                  <a:solidFill>
                    <a:schemeClr val="tx1"/>
                  </a:solidFill>
                  <a:latin typeface="华文仿宋" panose="02010600040101010101" pitchFamily="2" charset="-122"/>
                  <a:ea typeface="华文仿宋" panose="0201060004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ct val="35000"/>
                </a:spcAft>
                <a:buFontTx/>
                <a:buNone/>
              </a:pPr>
              <a:r>
                <a:rPr lang="zh-CN" altLang="en-US" sz="1500">
                  <a:solidFill>
                    <a:schemeClr val="tx2"/>
                  </a:solidFill>
                  <a:cs typeface="Times New Roman" panose="02020603050405020304" pitchFamily="18" charset="0"/>
                  <a:sym typeface="黑体" panose="02010609060101010101" pitchFamily="49" charset="-122"/>
                </a:rPr>
                <a:t>主体</a:t>
              </a:r>
              <a:endParaRPr lang="en-US" altLang="zh-CN" sz="1500">
                <a:solidFill>
                  <a:schemeClr val="tx2"/>
                </a:solidFill>
                <a:cs typeface="Times New Roman" panose="02020603050405020304" pitchFamily="18" charset="0"/>
                <a:sym typeface="Lucida Sans Unicode" panose="020B0602030504020204" pitchFamily="34" charset="0"/>
              </a:endParaRPr>
            </a:p>
          </p:txBody>
        </p:sp>
      </p:grpSp>
      <p:sp>
        <p:nvSpPr>
          <p:cNvPr id="24" name="Straight Connector 27"/>
          <p:cNvSpPr>
            <a:spLocks noChangeShapeType="1"/>
          </p:cNvSpPr>
          <p:nvPr/>
        </p:nvSpPr>
        <p:spPr bwMode="auto">
          <a:xfrm flipV="1">
            <a:off x="6789738" y="2925763"/>
            <a:ext cx="720725" cy="719137"/>
          </a:xfrm>
          <a:prstGeom prst="line">
            <a:avLst/>
          </a:prstGeom>
          <a:noFill/>
          <a:ln w="15875">
            <a:solidFill>
              <a:srgbClr val="39639D"/>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
        <p:nvSpPr>
          <p:cNvPr id="25" name="Straight Connector 29"/>
          <p:cNvSpPr>
            <a:spLocks noChangeShapeType="1"/>
          </p:cNvSpPr>
          <p:nvPr/>
        </p:nvSpPr>
        <p:spPr bwMode="auto">
          <a:xfrm flipV="1">
            <a:off x="6789738" y="3265488"/>
            <a:ext cx="741362" cy="379412"/>
          </a:xfrm>
          <a:prstGeom prst="line">
            <a:avLst/>
          </a:prstGeom>
          <a:noFill/>
          <a:ln w="15875">
            <a:solidFill>
              <a:srgbClr val="39639D"/>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9904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p:cBhvr>
                                        <p:cTn id="9" dur="500"/>
                                        <p:tgtEl>
                                          <p:spTgt spid="8"/>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p:cBhvr>
                                        <p:cTn id="18" dur="500"/>
                                        <p:tgtEl>
                                          <p:spTgt spid="17"/>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p:cBhvr>
                                        <p:cTn id="24" dur="500"/>
                                        <p:tgtEl>
                                          <p:spTgt spid="7"/>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p:cBhvr>
                                        <p:cTn id="27" dur="500"/>
                                        <p:tgtEl>
                                          <p:spTgt spid="9"/>
                                        </p:tgtEl>
                                      </p:cBhvr>
                                    </p:animEffec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p:cBhvr>
                                        <p:cTn id="33" dur="500"/>
                                        <p:tgtEl>
                                          <p:spTgt spid="18"/>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strVal val="#ppt_w+.3"/>
                                          </p:val>
                                        </p:tav>
                                        <p:tav tm="100000">
                                          <p:val>
                                            <p:strVal val="#ppt_w"/>
                                          </p:val>
                                        </p:tav>
                                      </p:tavLst>
                                    </p:anim>
                                    <p:anim calcmode="lin" valueType="num">
                                      <p:cBhvr>
                                        <p:cTn id="37" dur="1000" fill="hold"/>
                                        <p:tgtEl>
                                          <p:spTgt spid="6"/>
                                        </p:tgtEl>
                                        <p:attrNameLst>
                                          <p:attrName>ppt_h</p:attrName>
                                        </p:attrNameLst>
                                      </p:cBhvr>
                                      <p:tavLst>
                                        <p:tav tm="0">
                                          <p:val>
                                            <p:strVal val="#ppt_h"/>
                                          </p:val>
                                        </p:tav>
                                        <p:tav tm="100000">
                                          <p:val>
                                            <p:strVal val="#ppt_h"/>
                                          </p:val>
                                        </p:tav>
                                      </p:tavLst>
                                    </p:anim>
                                    <p:animEffect>
                                      <p:cBhvr>
                                        <p:cTn id="38" dur="1000"/>
                                        <p:tgtEl>
                                          <p:spTgt spid="6"/>
                                        </p:tgtEl>
                                      </p:cBhvr>
                                    </p:animEffect>
                                  </p:childTnLst>
                                </p:cTn>
                              </p:par>
                            </p:childTnLst>
                          </p:cTn>
                        </p:par>
                        <p:par>
                          <p:cTn id="39" fill="hold">
                            <p:stCondLst>
                              <p:cond delay="2500"/>
                            </p:stCondLst>
                            <p:childTnLst>
                              <p:par>
                                <p:cTn id="40" presetID="53"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p:cBhvr>
                                        <p:cTn id="44" dur="500"/>
                                        <p:tgtEl>
                                          <p:spTgt spid="1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p:cBhvr>
                                        <p:cTn id="48" dur="500"/>
                                        <p:tgtEl>
                                          <p:spTgt spid="19"/>
                                        </p:tgtEl>
                                      </p:cBhvr>
                                    </p:animEffect>
                                  </p:childTnLst>
                                </p:cTn>
                              </p:par>
                            </p:childTnLst>
                          </p:cTn>
                        </p:par>
                        <p:par>
                          <p:cTn id="49" fill="hold">
                            <p:stCondLst>
                              <p:cond delay="3500"/>
                            </p:stCondLst>
                            <p:childTnLst>
                              <p:par>
                                <p:cTn id="50" presetID="53"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p:cBhvr>
                                        <p:cTn id="54" dur="500"/>
                                        <p:tgtEl>
                                          <p:spTgt spid="12"/>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p:cBhvr>
                                        <p:cTn id="63" dur="500"/>
                                        <p:tgtEl>
                                          <p:spTgt spid="20"/>
                                        </p:tgtEl>
                                      </p:cBhvr>
                                    </p:animEffect>
                                  </p:childTnLst>
                                </p:cTn>
                              </p:par>
                            </p:childTnLst>
                          </p:cTn>
                        </p:par>
                        <p:par>
                          <p:cTn id="64" fill="hold">
                            <p:stCondLst>
                              <p:cond delay="4500"/>
                            </p:stCondLst>
                            <p:childTnLst>
                              <p:par>
                                <p:cTn id="65" presetID="53" presetClass="entr" presetSubtype="0"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p:cBhvr>
                                        <p:cTn id="69" dur="500"/>
                                        <p:tgtEl>
                                          <p:spTgt spid="13"/>
                                        </p:tgtEl>
                                      </p:cBhvr>
                                    </p:animEffect>
                                  </p:childTnLst>
                                </p:cTn>
                              </p:par>
                              <p:par>
                                <p:cTn id="70" presetID="47"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p:cBhvr>
                                        <p:cTn id="72" dur="500"/>
                                        <p:tgtEl>
                                          <p:spTgt spid="15"/>
                                        </p:tgtEl>
                                      </p:cBhvr>
                                    </p:animEffect>
                                    <p:anim calcmode="lin" valueType="num">
                                      <p:cBhvr>
                                        <p:cTn id="73" dur="500" fill="hold"/>
                                        <p:tgtEl>
                                          <p:spTgt spid="15"/>
                                        </p:tgtEl>
                                        <p:attrNameLst>
                                          <p:attrName>ppt_x</p:attrName>
                                        </p:attrNameLst>
                                      </p:cBhvr>
                                      <p:tavLst>
                                        <p:tav tm="0">
                                          <p:val>
                                            <p:strVal val="#ppt_x"/>
                                          </p:val>
                                        </p:tav>
                                        <p:tav tm="100000">
                                          <p:val>
                                            <p:strVal val="#ppt_x"/>
                                          </p:val>
                                        </p:tav>
                                      </p:tavLst>
                                    </p:anim>
                                    <p:anim calcmode="lin" valueType="num">
                                      <p:cBhvr>
                                        <p:cTn id="74" dur="500" fill="hold"/>
                                        <p:tgtEl>
                                          <p:spTgt spid="15"/>
                                        </p:tgtEl>
                                        <p:attrNameLst>
                                          <p:attrName>ppt_y</p:attrName>
                                        </p:attrNameLst>
                                      </p:cBhvr>
                                      <p:tavLst>
                                        <p:tav tm="0">
                                          <p:val>
                                            <p:strVal val="#ppt_y-.1"/>
                                          </p:val>
                                        </p:tav>
                                        <p:tav tm="100000">
                                          <p:val>
                                            <p:strVal val="#ppt_y"/>
                                          </p:val>
                                        </p:tav>
                                      </p:tavLst>
                                    </p:anim>
                                  </p:childTnLst>
                                </p:cTn>
                              </p:par>
                              <p:par>
                                <p:cTn id="75" presetID="50" presetClass="entr" presetSubtype="0" decel="10000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1000" fill="hold"/>
                                        <p:tgtEl>
                                          <p:spTgt spid="11"/>
                                        </p:tgtEl>
                                        <p:attrNameLst>
                                          <p:attrName>ppt_w</p:attrName>
                                        </p:attrNameLst>
                                      </p:cBhvr>
                                      <p:tavLst>
                                        <p:tav tm="0">
                                          <p:val>
                                            <p:strVal val="#ppt_w+.3"/>
                                          </p:val>
                                        </p:tav>
                                        <p:tav tm="100000">
                                          <p:val>
                                            <p:strVal val="#ppt_w"/>
                                          </p:val>
                                        </p:tav>
                                      </p:tavLst>
                                    </p:anim>
                                    <p:anim calcmode="lin" valueType="num">
                                      <p:cBhvr>
                                        <p:cTn id="78" dur="1000" fill="hold"/>
                                        <p:tgtEl>
                                          <p:spTgt spid="11"/>
                                        </p:tgtEl>
                                        <p:attrNameLst>
                                          <p:attrName>ppt_h</p:attrName>
                                        </p:attrNameLst>
                                      </p:cBhvr>
                                      <p:tavLst>
                                        <p:tav tm="0">
                                          <p:val>
                                            <p:strVal val="#ppt_h"/>
                                          </p:val>
                                        </p:tav>
                                        <p:tav tm="100000">
                                          <p:val>
                                            <p:strVal val="#ppt_h"/>
                                          </p:val>
                                        </p:tav>
                                      </p:tavLst>
                                    </p:anim>
                                    <p:animEffect>
                                      <p:cBhvr>
                                        <p:cTn id="79" dur="1000"/>
                                        <p:tgtEl>
                                          <p:spTgt spid="11"/>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p:cBhvr>
                                        <p:cTn id="83" dur="500"/>
                                        <p:tgtEl>
                                          <p:spTgt spid="25"/>
                                        </p:tgtEl>
                                      </p:cBhvr>
                                    </p:animEffect>
                                  </p:childTnLst>
                                </p:cTn>
                              </p:par>
                              <p:par>
                                <p:cTn id="84" presetID="22" presetClass="entr" presetSubtype="8"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p:cBhvr>
                                        <p:cTn id="86" dur="500"/>
                                        <p:tgtEl>
                                          <p:spTgt spid="24"/>
                                        </p:tgtEl>
                                      </p:cBhvr>
                                    </p:animEffect>
                                  </p:childTnLst>
                                </p:cTn>
                              </p:par>
                            </p:childTnLst>
                          </p:cTn>
                        </p:par>
                        <p:par>
                          <p:cTn id="87" fill="hold">
                            <p:stCondLst>
                              <p:cond delay="6000"/>
                            </p:stCondLst>
                            <p:childTnLst>
                              <p:par>
                                <p:cTn id="88" presetID="12" presetClass="entr" presetSubtype="8" fill="hold"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9" grpId="0" bldLvl="0" autoUpdateAnimBg="0"/>
      <p:bldP spid="10" grpId="0" bldLvl="0" autoUpdateAnimBg="0"/>
      <p:bldP spid="11" grpId="0" bldLvl="0" animBg="1" autoUpdateAnimBg="0"/>
      <p:bldP spid="14" grpId="0" bldLvl="0" autoUpdateAnimBg="0"/>
      <p:bldP spid="15" grpId="0" bldLvl="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lgn="just"/>
            <a:r>
              <a:rPr lang="en-US" altLang="zh-CN" dirty="0"/>
              <a:t> </a:t>
            </a:r>
            <a:r>
              <a:rPr lang="zh-CN" altLang="en-US" dirty="0"/>
              <a:t>电子邮件协议</a:t>
            </a:r>
            <a:endParaRPr lang="en-US" altLang="zh-CN" dirty="0"/>
          </a:p>
          <a:p>
            <a:pPr lvl="2" algn="just"/>
            <a:r>
              <a:rPr lang="en-US" altLang="zh-CN" dirty="0"/>
              <a:t> SMTP</a:t>
            </a:r>
            <a:r>
              <a:rPr lang="zh-CN" altLang="en-US" dirty="0"/>
              <a:t>：主要负责底层的邮件系统如何将邮件从一台机器传至另外一台机器</a:t>
            </a:r>
          </a:p>
          <a:p>
            <a:pPr lvl="2" algn="just"/>
            <a:r>
              <a:rPr lang="en-US" altLang="zh-CN" dirty="0"/>
              <a:t> POP</a:t>
            </a:r>
            <a:r>
              <a:rPr lang="zh-CN" altLang="en-US" dirty="0"/>
              <a:t>：目前的版本为 </a:t>
            </a:r>
            <a:r>
              <a:rPr lang="en-US" altLang="zh-CN" dirty="0"/>
              <a:t>POP3</a:t>
            </a:r>
            <a:r>
              <a:rPr lang="zh-CN" altLang="en-US" dirty="0"/>
              <a:t>，</a:t>
            </a:r>
            <a:r>
              <a:rPr lang="en-US" altLang="zh-CN" dirty="0"/>
              <a:t>POP3 </a:t>
            </a:r>
            <a:r>
              <a:rPr lang="zh-CN" altLang="en-US" dirty="0"/>
              <a:t>是把邮件从电子邮箱中传输到本地计算机的协议</a:t>
            </a:r>
          </a:p>
          <a:p>
            <a:pPr lvl="2" algn="just"/>
            <a:r>
              <a:rPr lang="en-US" altLang="zh-CN" dirty="0"/>
              <a:t> IMAP</a:t>
            </a:r>
            <a:r>
              <a:rPr lang="zh-CN" altLang="en-US" dirty="0"/>
              <a:t>：目前的版本为 </a:t>
            </a:r>
            <a:r>
              <a:rPr lang="en-US" altLang="zh-CN" dirty="0"/>
              <a:t>IMAP4</a:t>
            </a:r>
            <a:r>
              <a:rPr lang="zh-CN" altLang="en-US" dirty="0"/>
              <a:t>，是</a:t>
            </a:r>
            <a:r>
              <a:rPr lang="en-US" altLang="zh-CN" dirty="0"/>
              <a:t>POP3</a:t>
            </a:r>
            <a:r>
              <a:rPr lang="zh-CN" altLang="en-US" dirty="0"/>
              <a:t>的一种替代协议，提供了邮件检索和邮件处理的新功能</a:t>
            </a:r>
          </a:p>
          <a:p>
            <a:pPr lvl="2" algn="just"/>
            <a:r>
              <a:rPr lang="en-US" altLang="zh-CN" dirty="0"/>
              <a:t> S/MIME:</a:t>
            </a:r>
            <a:r>
              <a:rPr lang="zh-CN" altLang="en-US" dirty="0"/>
              <a:t>支持邮件加密的传输协议</a:t>
            </a:r>
            <a:endParaRPr lang="en-US" altLang="zh-CN" dirty="0"/>
          </a:p>
          <a:p>
            <a:pPr lvl="1" algn="just"/>
            <a:r>
              <a:rPr lang="zh-CN" altLang="en-US" dirty="0"/>
              <a:t> 电子邮件协议的安全</a:t>
            </a:r>
            <a:endParaRPr lang="en-US" altLang="zh-CN" dirty="0"/>
          </a:p>
          <a:p>
            <a:pPr lvl="2" algn="just"/>
            <a:r>
              <a:rPr lang="en-US" altLang="zh-CN" dirty="0"/>
              <a:t> </a:t>
            </a:r>
            <a:r>
              <a:rPr lang="zh-CN" altLang="en-US" dirty="0"/>
              <a:t>传输安全、发送者身份确认、接收者已收到确认、邮箱炸弹攻击</a:t>
            </a:r>
          </a:p>
          <a:p>
            <a:pPr lvl="2" algn="just"/>
            <a:endParaRPr lang="zh-CN" altLang="en-US" dirty="0"/>
          </a:p>
          <a:p>
            <a:pPr lvl="1" algn="just"/>
            <a:endParaRPr lang="zh-CN" altLang="en-US" dirty="0"/>
          </a:p>
          <a:p>
            <a:pPr lvl="1" algn="just"/>
            <a:endParaRPr lang="zh-CN" altLang="en-US" dirty="0"/>
          </a:p>
        </p:txBody>
      </p:sp>
      <p:sp>
        <p:nvSpPr>
          <p:cNvPr id="4" name="文本框 3"/>
          <p:cNvSpPr txBox="1"/>
          <p:nvPr/>
        </p:nvSpPr>
        <p:spPr>
          <a:xfrm>
            <a:off x="431371" y="1124744"/>
            <a:ext cx="8563563"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4</a:t>
            </a:r>
            <a:r>
              <a:rPr lang="zh-CN" altLang="en-US" sz="2800" dirty="0">
                <a:solidFill>
                  <a:schemeClr val="accent1"/>
                </a:solidFill>
                <a:latin typeface="微软雅黑" panose="020B0503020204020204" pitchFamily="34" charset="-122"/>
                <a:ea typeface="微软雅黑" panose="020B0503020204020204" pitchFamily="34" charset="-122"/>
              </a:rPr>
              <a:t>、应用层协议安全分析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电子邮件协议安全威胁</a:t>
            </a:r>
          </a:p>
        </p:txBody>
      </p:sp>
    </p:spTree>
    <p:extLst>
      <p:ext uri="{BB962C8B-B14F-4D97-AF65-F5344CB8AC3E}">
        <p14:creationId xmlns:p14="http://schemas.microsoft.com/office/powerpoint/2010/main" val="4284669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196752"/>
            <a:ext cx="11233248" cy="4682555"/>
          </a:xfrm>
        </p:spPr>
        <p:txBody>
          <a:bodyPr>
            <a:normAutofit lnSpcReduction="10000"/>
          </a:bodyPr>
          <a:lstStyle/>
          <a:p>
            <a:r>
              <a:rPr lang="zh-CN" altLang="en-US" dirty="0"/>
              <a:t>测试点</a:t>
            </a:r>
            <a:r>
              <a:rPr lang="en-US" altLang="zh-CN" dirty="0"/>
              <a:t>2-1</a:t>
            </a:r>
          </a:p>
          <a:p>
            <a:pPr lvl="1"/>
            <a:r>
              <a:rPr lang="en-US" altLang="zh-CN" dirty="0"/>
              <a:t> </a:t>
            </a:r>
            <a:r>
              <a:rPr lang="zh-CN" altLang="en-US" dirty="0"/>
              <a:t>在查询相关技术资料或进行实际验证的基础上回答以下问题：</a:t>
            </a:r>
            <a:endParaRPr lang="en-US" altLang="zh-CN" dirty="0"/>
          </a:p>
          <a:p>
            <a:pPr lvl="2"/>
            <a:r>
              <a:rPr lang="en-US" altLang="zh-CN" dirty="0"/>
              <a:t> </a:t>
            </a:r>
            <a:r>
              <a:rPr lang="zh-CN" altLang="en-US" dirty="0"/>
              <a:t>如果主机</a:t>
            </a:r>
            <a:r>
              <a:rPr lang="en-US" altLang="zh-CN" dirty="0"/>
              <a:t>A</a:t>
            </a:r>
            <a:r>
              <a:rPr lang="zh-CN" altLang="en-US" dirty="0"/>
              <a:t>跳过与主机</a:t>
            </a:r>
            <a:r>
              <a:rPr lang="en-US" altLang="zh-CN" dirty="0"/>
              <a:t>B</a:t>
            </a:r>
            <a:r>
              <a:rPr lang="zh-CN" altLang="en-US" dirty="0"/>
              <a:t>建立</a:t>
            </a:r>
            <a:r>
              <a:rPr lang="en-US" altLang="zh-CN" dirty="0"/>
              <a:t>TCP</a:t>
            </a:r>
            <a:r>
              <a:rPr lang="zh-CN" altLang="en-US" dirty="0"/>
              <a:t>连接的前两个步骤，直接发送三次握手中最后一个带</a:t>
            </a:r>
            <a:r>
              <a:rPr lang="en-US" altLang="zh-CN" dirty="0"/>
              <a:t>ACK</a:t>
            </a:r>
            <a:r>
              <a:rPr lang="zh-CN" altLang="en-US" dirty="0"/>
              <a:t>标志的包，主机</a:t>
            </a:r>
            <a:r>
              <a:rPr lang="en-US" altLang="zh-CN" dirty="0"/>
              <a:t>B</a:t>
            </a:r>
            <a:r>
              <a:rPr lang="zh-CN" altLang="en-US" dirty="0"/>
              <a:t>会如何处理？</a:t>
            </a:r>
            <a:endParaRPr lang="en-US" altLang="zh-CN" dirty="0"/>
          </a:p>
          <a:p>
            <a:pPr lvl="2"/>
            <a:r>
              <a:rPr lang="en-US" altLang="zh-CN" dirty="0"/>
              <a:t> </a:t>
            </a:r>
            <a:r>
              <a:rPr lang="zh-CN" altLang="en-US" dirty="0"/>
              <a:t>如果应用程序在释放连接的过程中（参见教材图</a:t>
            </a:r>
            <a:r>
              <a:rPr lang="en-US" altLang="zh-CN" dirty="0"/>
              <a:t>2-6-3</a:t>
            </a:r>
            <a:r>
              <a:rPr lang="zh-CN" altLang="en-US" dirty="0"/>
              <a:t>），由于应用程序异常终止来不及通知</a:t>
            </a:r>
            <a:r>
              <a:rPr lang="en-US" altLang="zh-CN" dirty="0"/>
              <a:t>TCP</a:t>
            </a:r>
            <a:r>
              <a:rPr lang="zh-CN" altLang="en-US" dirty="0"/>
              <a:t>协议释放连接，试问在实际情况中应该如何处理这种异常。</a:t>
            </a:r>
            <a:endParaRPr lang="en-US" altLang="zh-CN" dirty="0"/>
          </a:p>
          <a:p>
            <a:pPr lvl="1"/>
            <a:r>
              <a:rPr lang="en-US" altLang="zh-CN" dirty="0"/>
              <a:t> IP</a:t>
            </a:r>
            <a:r>
              <a:rPr lang="zh-CN" altLang="en-US" dirty="0"/>
              <a:t>协议安全威胁产生的根本原因是什么？请举例分析。</a:t>
            </a:r>
            <a:endParaRPr lang="en-US" altLang="zh-CN" dirty="0"/>
          </a:p>
          <a:p>
            <a:pPr lvl="1"/>
            <a:r>
              <a:rPr lang="en-US" altLang="zh-CN" dirty="0"/>
              <a:t> TCP</a:t>
            </a:r>
            <a:r>
              <a:rPr lang="zh-CN" altLang="en-US" dirty="0"/>
              <a:t>协议安全威胁产生的根本原因是什么？请举例分析。</a:t>
            </a:r>
            <a:endParaRPr lang="en-US" altLang="zh-CN" dirty="0"/>
          </a:p>
          <a:p>
            <a:pPr lvl="1"/>
            <a:r>
              <a:rPr lang="en-US" altLang="zh-CN" dirty="0"/>
              <a:t> UDP</a:t>
            </a:r>
            <a:r>
              <a:rPr lang="zh-CN" altLang="en-US" dirty="0"/>
              <a:t>协议安全威胁产生的根本原因是什么？请举例分析。</a:t>
            </a:r>
            <a:endParaRPr lang="en-US" altLang="zh-CN" dirty="0"/>
          </a:p>
          <a:p>
            <a:pPr lvl="1"/>
            <a:r>
              <a:rPr lang="en-US" altLang="zh-CN" dirty="0"/>
              <a:t> </a:t>
            </a:r>
            <a:r>
              <a:rPr lang="zh-CN" altLang="en-US" dirty="0"/>
              <a:t>域名解析协议中主要存在哪些安全威胁？简要说明威胁过程和原理。</a:t>
            </a:r>
            <a:endParaRPr lang="en-US" altLang="zh-CN" dirty="0"/>
          </a:p>
        </p:txBody>
      </p:sp>
    </p:spTree>
    <p:extLst>
      <p:ext uri="{BB962C8B-B14F-4D97-AF65-F5344CB8AC3E}">
        <p14:creationId xmlns:p14="http://schemas.microsoft.com/office/powerpoint/2010/main" val="1268886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a:xfrm>
            <a:off x="431371" y="1340768"/>
            <a:ext cx="11233248" cy="4538539"/>
          </a:xfrm>
        </p:spPr>
        <p:txBody>
          <a:bodyPr/>
          <a:lstStyle/>
          <a:p>
            <a:r>
              <a:rPr lang="zh-CN" altLang="en-US" dirty="0"/>
              <a:t>课后练习</a:t>
            </a:r>
            <a:endParaRPr lang="en-US" altLang="zh-CN" dirty="0"/>
          </a:p>
          <a:p>
            <a:pPr lvl="1"/>
            <a:r>
              <a:rPr lang="zh-CN" altLang="en-US" dirty="0"/>
              <a:t>在虚拟机上安装部署</a:t>
            </a:r>
            <a:r>
              <a:rPr lang="en-US" altLang="zh-CN" dirty="0"/>
              <a:t>Kali Linux</a:t>
            </a:r>
            <a:r>
              <a:rPr lang="zh-CN" altLang="en-US" dirty="0"/>
              <a:t>，并验证</a:t>
            </a:r>
            <a:r>
              <a:rPr lang="en-US" altLang="zh-CN" dirty="0"/>
              <a:t>ARP</a:t>
            </a:r>
            <a:r>
              <a:rPr lang="zh-CN" altLang="en-US" dirty="0"/>
              <a:t>攻击原理和过程。</a:t>
            </a:r>
          </a:p>
          <a:p>
            <a:pPr lvl="1"/>
            <a:r>
              <a:rPr lang="zh-CN" altLang="en-US" dirty="0"/>
              <a:t>安装过程参考：</a:t>
            </a:r>
            <a:r>
              <a:rPr lang="en-US" altLang="zh-CN" dirty="0">
                <a:hlinkClick r:id="rId2"/>
              </a:rPr>
              <a:t>https://blog.csdn.net/KNIGH_YUN/article/details/79949512</a:t>
            </a:r>
            <a:endParaRPr lang="en-US" altLang="zh-CN" dirty="0"/>
          </a:p>
          <a:p>
            <a:pPr lvl="1"/>
            <a:r>
              <a:rPr lang="en-US" altLang="zh-CN" dirty="0"/>
              <a:t> </a:t>
            </a:r>
            <a:r>
              <a:rPr lang="zh-CN" altLang="en-US" dirty="0"/>
              <a:t>注意：在实验时以本机上的其他虚拟机作为攻击目标机，从事网络安全技术学习的前提是</a:t>
            </a:r>
            <a:r>
              <a:rPr lang="zh-CN" altLang="en-US" dirty="0">
                <a:solidFill>
                  <a:srgbClr val="C00000"/>
                </a:solidFill>
              </a:rPr>
              <a:t>谨守职业规范</a:t>
            </a:r>
            <a:r>
              <a:rPr lang="zh-CN" altLang="en-US" dirty="0"/>
              <a:t>和</a:t>
            </a:r>
            <a:r>
              <a:rPr lang="zh-CN" altLang="en-US" dirty="0">
                <a:solidFill>
                  <a:srgbClr val="C00000"/>
                </a:solidFill>
              </a:rPr>
              <a:t>遵纪守法</a:t>
            </a:r>
            <a:r>
              <a:rPr lang="zh-CN" altLang="en-US" dirty="0"/>
              <a:t>。</a:t>
            </a:r>
            <a:endParaRPr lang="en-US" altLang="zh-CN" dirty="0"/>
          </a:p>
        </p:txBody>
      </p:sp>
    </p:spTree>
    <p:extLst>
      <p:ext uri="{BB962C8B-B14F-4D97-AF65-F5344CB8AC3E}">
        <p14:creationId xmlns:p14="http://schemas.microsoft.com/office/powerpoint/2010/main" val="3011153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行楷" panose="02010800040101010101" pitchFamily="2" charset="-122"/>
                <a:ea typeface="华文行楷" panose="02010800040101010101" pitchFamily="2" charset="-122"/>
              </a:rPr>
              <a:t>结束语</a:t>
            </a:r>
            <a:endParaRPr lang="zh-CN" altLang="en-US" dirty="0"/>
          </a:p>
        </p:txBody>
      </p:sp>
      <p:sp>
        <p:nvSpPr>
          <p:cNvPr id="12" name="矩形 11"/>
          <p:cNvSpPr/>
          <p:nvPr/>
        </p:nvSpPr>
        <p:spPr>
          <a:xfrm>
            <a:off x="1511491" y="2564904"/>
            <a:ext cx="9001000" cy="1754326"/>
          </a:xfrm>
          <a:prstGeom prst="rect">
            <a:avLst/>
          </a:prstGeom>
          <a:noFill/>
        </p:spPr>
        <p:txBody>
          <a:bodyPr wrap="squar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感 谢 聆 听！</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a:p>
            <a:pPr algn="ct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zhaoyang@uestc.edu.cn</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华文中宋" panose="02010600040101010101" pitchFamily="2" charset="-122"/>
              <a:ea typeface="华文中宋" panose="02010600040101010101" pitchFamily="2" charset="-122"/>
            </a:endParaRPr>
          </a:p>
        </p:txBody>
      </p:sp>
      <p:sp>
        <p:nvSpPr>
          <p:cNvPr id="3" name="文本框 2"/>
          <p:cNvSpPr txBox="1"/>
          <p:nvPr/>
        </p:nvSpPr>
        <p:spPr>
          <a:xfrm>
            <a:off x="623392" y="5373216"/>
            <a:ext cx="11281253" cy="338554"/>
          </a:xfrm>
          <a:prstGeom prst="rect">
            <a:avLst/>
          </a:prstGeom>
          <a:noFill/>
        </p:spPr>
        <p:txBody>
          <a:bodyPr wrap="square" rtlCol="0">
            <a:spAutoFit/>
          </a:bodyPr>
          <a:lstStyle/>
          <a:p>
            <a:r>
              <a:rPr lang="zh-CN" altLang="en-US" sz="1600" dirty="0">
                <a:solidFill>
                  <a:srgbClr val="0070C0"/>
                </a:solidFill>
                <a:latin typeface="华文中宋" panose="02010600040101010101" pitchFamily="2" charset="-122"/>
                <a:ea typeface="华文中宋" panose="02010600040101010101" pitchFamily="2" charset="-122"/>
              </a:rPr>
              <a:t>特别说明：</a:t>
            </a:r>
            <a:r>
              <a:rPr lang="en-US" altLang="zh-CN" sz="1600" dirty="0">
                <a:solidFill>
                  <a:srgbClr val="0070C0"/>
                </a:solidFill>
                <a:latin typeface="华文中宋" panose="02010600040101010101" pitchFamily="2" charset="-122"/>
                <a:ea typeface="华文中宋" panose="02010600040101010101" pitchFamily="2" charset="-122"/>
              </a:rPr>
              <a:t>PPT</a:t>
            </a:r>
            <a:r>
              <a:rPr lang="zh-CN" altLang="en-US" sz="1600" dirty="0">
                <a:solidFill>
                  <a:srgbClr val="0070C0"/>
                </a:solidFill>
                <a:latin typeface="华文中宋" panose="02010600040101010101" pitchFamily="2" charset="-122"/>
                <a:ea typeface="华文中宋" panose="02010600040101010101" pitchFamily="2" charset="-122"/>
              </a:rPr>
              <a:t>中所有来自于网络的图片和素材仅用于教学，并保证在未经原作者同意的情况下，不用于任何商业目的。</a:t>
            </a:r>
          </a:p>
        </p:txBody>
      </p:sp>
    </p:spTree>
    <p:extLst>
      <p:ext uri="{BB962C8B-B14F-4D97-AF65-F5344CB8AC3E}">
        <p14:creationId xmlns:p14="http://schemas.microsoft.com/office/powerpoint/2010/main" val="299001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ppt_x"/>
                                          </p:val>
                                        </p:tav>
                                        <p:tav tm="100000">
                                          <p:val>
                                            <p:strVal val="#ppt_x"/>
                                          </p:val>
                                        </p:tav>
                                      </p:tavLst>
                                    </p:anim>
                                    <p:anim calcmode="lin" valueType="num">
                                      <p:cBhvr additive="base">
                                        <p:cTn id="8"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TCP/IP</a:t>
            </a:r>
            <a:r>
              <a:rPr lang="zh-CN" altLang="en-US" dirty="0"/>
              <a:t>协议数据封装</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sp>
        <p:nvSpPr>
          <p:cNvPr id="46" name="Freeform 30"/>
          <p:cNvSpPr>
            <a:spLocks noChangeArrowheads="1"/>
          </p:cNvSpPr>
          <p:nvPr/>
        </p:nvSpPr>
        <p:spPr bwMode="auto">
          <a:xfrm>
            <a:off x="2163763" y="2461872"/>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2">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应用层</a:t>
            </a:r>
            <a:endParaRPr lang="en-US" altLang="zh-CN" sz="2400" dirty="0">
              <a:latin typeface="Lucida Sans Unicode" panose="020B0602030504020204" pitchFamily="34" charset="0"/>
              <a:sym typeface="Lucida Sans Unicode" panose="020B0602030504020204" pitchFamily="34" charset="0"/>
            </a:endParaRPr>
          </a:p>
        </p:txBody>
      </p:sp>
      <p:sp>
        <p:nvSpPr>
          <p:cNvPr id="47" name="Freeform 31"/>
          <p:cNvSpPr>
            <a:spLocks noChangeArrowheads="1"/>
          </p:cNvSpPr>
          <p:nvPr/>
        </p:nvSpPr>
        <p:spPr bwMode="auto">
          <a:xfrm>
            <a:off x="2163763" y="3203298"/>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6">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latin typeface="黑体" panose="02010609060101010101" pitchFamily="49" charset="-122"/>
                <a:ea typeface="黑体" panose="02010609060101010101" pitchFamily="49" charset="-122"/>
                <a:sym typeface="黑体" panose="02010609060101010101" pitchFamily="49" charset="-122"/>
              </a:rPr>
              <a:t>传输层</a:t>
            </a:r>
            <a:endParaRPr lang="en-US" altLang="zh-CN" sz="2400">
              <a:latin typeface="Lucida Sans Unicode" panose="020B0602030504020204" pitchFamily="34" charset="0"/>
              <a:sym typeface="Lucida Sans Unicode" panose="020B0602030504020204" pitchFamily="34" charset="0"/>
            </a:endParaRPr>
          </a:p>
        </p:txBody>
      </p:sp>
      <p:sp>
        <p:nvSpPr>
          <p:cNvPr id="48" name="Freeform 32"/>
          <p:cNvSpPr>
            <a:spLocks noChangeArrowheads="1"/>
          </p:cNvSpPr>
          <p:nvPr/>
        </p:nvSpPr>
        <p:spPr bwMode="auto">
          <a:xfrm>
            <a:off x="2163763" y="3880686"/>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4">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latin typeface="黑体" panose="02010609060101010101" pitchFamily="49" charset="-122"/>
                <a:ea typeface="黑体" panose="02010609060101010101" pitchFamily="49" charset="-122"/>
                <a:sym typeface="黑体" panose="02010609060101010101" pitchFamily="49" charset="-122"/>
              </a:rPr>
              <a:t>网络层</a:t>
            </a:r>
          </a:p>
        </p:txBody>
      </p:sp>
      <p:sp>
        <p:nvSpPr>
          <p:cNvPr id="49" name="Freeform 33"/>
          <p:cNvSpPr>
            <a:spLocks noChangeArrowheads="1"/>
          </p:cNvSpPr>
          <p:nvPr/>
        </p:nvSpPr>
        <p:spPr bwMode="auto">
          <a:xfrm>
            <a:off x="2163763" y="4623536"/>
            <a:ext cx="1816100" cy="483848"/>
          </a:xfrm>
          <a:custGeom>
            <a:avLst/>
            <a:gdLst>
              <a:gd name="T0" fmla="*/ 0 w 1347989"/>
              <a:gd name="T1" fmla="*/ 33988 h 594927"/>
              <a:gd name="T2" fmla="*/ 770917 w 1347989"/>
              <a:gd name="T3" fmla="*/ 9954 h 594927"/>
              <a:gd name="T4" fmla="*/ 2632131 w 1347989"/>
              <a:gd name="T5" fmla="*/ 0 h 594927"/>
              <a:gd name="T6" fmla="*/ 33150550 w 1347989"/>
              <a:gd name="T7" fmla="*/ 0 h 594927"/>
              <a:gd name="T8" fmla="*/ 35011760 w 1347989"/>
              <a:gd name="T9" fmla="*/ 9954 h 594927"/>
              <a:gd name="T10" fmla="*/ 35782698 w 1347989"/>
              <a:gd name="T11" fmla="*/ 33988 h 594927"/>
              <a:gd name="T12" fmla="*/ 35782698 w 1347989"/>
              <a:gd name="T13" fmla="*/ 169941 h 594927"/>
              <a:gd name="T14" fmla="*/ 35011760 w 1347989"/>
              <a:gd name="T15" fmla="*/ 193975 h 594927"/>
              <a:gd name="T16" fmla="*/ 33150550 w 1347989"/>
              <a:gd name="T17" fmla="*/ 203931 h 594927"/>
              <a:gd name="T18" fmla="*/ 2632131 w 1347989"/>
              <a:gd name="T19" fmla="*/ 203931 h 594927"/>
              <a:gd name="T20" fmla="*/ 770917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1">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数据链路层</a:t>
            </a:r>
            <a:endParaRPr lang="en-US" altLang="zh-CN" sz="2400" dirty="0">
              <a:latin typeface="Lucida Sans Unicode" panose="020B0602030504020204" pitchFamily="34" charset="0"/>
              <a:sym typeface="Lucida Sans Unicode" panose="020B0602030504020204" pitchFamily="34" charset="0"/>
            </a:endParaRPr>
          </a:p>
        </p:txBody>
      </p:sp>
      <p:sp>
        <p:nvSpPr>
          <p:cNvPr id="50" name="Freeform 34"/>
          <p:cNvSpPr>
            <a:spLocks noChangeArrowheads="1"/>
          </p:cNvSpPr>
          <p:nvPr/>
        </p:nvSpPr>
        <p:spPr bwMode="auto">
          <a:xfrm>
            <a:off x="2163763" y="5300923"/>
            <a:ext cx="1816100" cy="483848"/>
          </a:xfrm>
          <a:custGeom>
            <a:avLst/>
            <a:gdLst>
              <a:gd name="T0" fmla="*/ 0 w 1347989"/>
              <a:gd name="T1" fmla="*/ 33988 h 594927"/>
              <a:gd name="T2" fmla="*/ 73575 w 1347989"/>
              <a:gd name="T3" fmla="*/ 9954 h 594927"/>
              <a:gd name="T4" fmla="*/ 251195 w 1347989"/>
              <a:gd name="T5" fmla="*/ 0 h 594927"/>
              <a:gd name="T6" fmla="*/ 3163712 w 1347989"/>
              <a:gd name="T7" fmla="*/ 0 h 594927"/>
              <a:gd name="T8" fmla="*/ 3341331 w 1347989"/>
              <a:gd name="T9" fmla="*/ 9954 h 594927"/>
              <a:gd name="T10" fmla="*/ 3414907 w 1347989"/>
              <a:gd name="T11" fmla="*/ 33988 h 594927"/>
              <a:gd name="T12" fmla="*/ 3414907 w 1347989"/>
              <a:gd name="T13" fmla="*/ 169941 h 594927"/>
              <a:gd name="T14" fmla="*/ 3341331 w 1347989"/>
              <a:gd name="T15" fmla="*/ 193975 h 594927"/>
              <a:gd name="T16" fmla="*/ 3163712 w 1347989"/>
              <a:gd name="T17" fmla="*/ 203931 h 594927"/>
              <a:gd name="T18" fmla="*/ 251195 w 1347989"/>
              <a:gd name="T19" fmla="*/ 203931 h 594927"/>
              <a:gd name="T20" fmla="*/ 73575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3">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latin typeface="黑体" panose="02010609060101010101" pitchFamily="49" charset="-122"/>
                <a:ea typeface="黑体" panose="02010609060101010101" pitchFamily="49" charset="-122"/>
                <a:sym typeface="黑体" panose="02010609060101010101" pitchFamily="49" charset="-122"/>
              </a:rPr>
              <a:t>物理层</a:t>
            </a:r>
          </a:p>
        </p:txBody>
      </p:sp>
      <p:cxnSp>
        <p:nvCxnSpPr>
          <p:cNvPr id="51" name="Straight Arrow Connector 23"/>
          <p:cNvCxnSpPr>
            <a:cxnSpLocks noChangeShapeType="1"/>
          </p:cNvCxnSpPr>
          <p:nvPr/>
        </p:nvCxnSpPr>
        <p:spPr bwMode="auto">
          <a:xfrm>
            <a:off x="3046413" y="6107812"/>
            <a:ext cx="6048375" cy="2846"/>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2" name="Straight Arrow Connector 25"/>
          <p:cNvCxnSpPr>
            <a:cxnSpLocks noChangeShapeType="1"/>
          </p:cNvCxnSpPr>
          <p:nvPr/>
        </p:nvCxnSpPr>
        <p:spPr bwMode="auto">
          <a:xfrm rot="5400000" flipH="1" flipV="1">
            <a:off x="2885522" y="5945498"/>
            <a:ext cx="320193" cy="1588"/>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sp>
        <p:nvSpPr>
          <p:cNvPr id="53" name="Straight Connector 26"/>
          <p:cNvSpPr>
            <a:spLocks noChangeShapeType="1"/>
          </p:cNvSpPr>
          <p:nvPr/>
        </p:nvSpPr>
        <p:spPr bwMode="auto">
          <a:xfrm>
            <a:off x="1643063" y="5979734"/>
            <a:ext cx="9144000" cy="0"/>
          </a:xfrm>
          <a:prstGeom prst="line">
            <a:avLst/>
          </a:prstGeom>
          <a:noFill/>
          <a:ln w="55000">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Straight Connector 27"/>
          <p:cNvSpPr>
            <a:spLocks noChangeShapeType="1"/>
          </p:cNvSpPr>
          <p:nvPr/>
        </p:nvSpPr>
        <p:spPr bwMode="auto">
          <a:xfrm>
            <a:off x="1643063" y="6237312"/>
            <a:ext cx="9144000" cy="0"/>
          </a:xfrm>
          <a:prstGeom prst="line">
            <a:avLst/>
          </a:prstGeom>
          <a:noFill/>
          <a:ln w="55000">
            <a:solidFill>
              <a:srgbClr val="000000"/>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5" name="Straight Arrow Connector 36"/>
          <p:cNvCxnSpPr>
            <a:cxnSpLocks noChangeShapeType="1"/>
          </p:cNvCxnSpPr>
          <p:nvPr/>
        </p:nvCxnSpPr>
        <p:spPr bwMode="auto">
          <a:xfrm rot="5400000" flipH="1" flipV="1">
            <a:off x="2918418" y="3073716"/>
            <a:ext cx="257578"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6" name="Straight Arrow Connector 39"/>
          <p:cNvCxnSpPr>
            <a:cxnSpLocks noChangeShapeType="1"/>
          </p:cNvCxnSpPr>
          <p:nvPr/>
        </p:nvCxnSpPr>
        <p:spPr bwMode="auto">
          <a:xfrm rot="5400000" flipH="1" flipV="1">
            <a:off x="2917706" y="3783123"/>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7" name="Straight Arrow Connector 40"/>
          <p:cNvCxnSpPr>
            <a:cxnSpLocks noChangeShapeType="1"/>
          </p:cNvCxnSpPr>
          <p:nvPr/>
        </p:nvCxnSpPr>
        <p:spPr bwMode="auto">
          <a:xfrm rot="5400000" flipH="1" flipV="1">
            <a:off x="2917706" y="4493241"/>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58" name="Straight Arrow Connector 41"/>
          <p:cNvCxnSpPr>
            <a:cxnSpLocks noChangeShapeType="1"/>
          </p:cNvCxnSpPr>
          <p:nvPr/>
        </p:nvCxnSpPr>
        <p:spPr bwMode="auto">
          <a:xfrm rot="5400000" flipH="1" flipV="1">
            <a:off x="2917706" y="5203360"/>
            <a:ext cx="259001" cy="1587"/>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sp>
        <p:nvSpPr>
          <p:cNvPr id="59" name="Freeform 45"/>
          <p:cNvSpPr>
            <a:spLocks noChangeArrowheads="1"/>
          </p:cNvSpPr>
          <p:nvPr/>
        </p:nvSpPr>
        <p:spPr bwMode="auto">
          <a:xfrm>
            <a:off x="8101013" y="2429141"/>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2">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应用层</a:t>
            </a:r>
            <a:endParaRPr lang="en-US" altLang="zh-CN" sz="2400" dirty="0">
              <a:latin typeface="Lucida Sans Unicode" panose="020B0602030504020204" pitchFamily="34" charset="0"/>
              <a:sym typeface="Lucida Sans Unicode" panose="020B0602030504020204" pitchFamily="34" charset="0"/>
            </a:endParaRPr>
          </a:p>
        </p:txBody>
      </p:sp>
      <p:sp>
        <p:nvSpPr>
          <p:cNvPr id="60" name="Freeform 48"/>
          <p:cNvSpPr>
            <a:spLocks noChangeArrowheads="1"/>
          </p:cNvSpPr>
          <p:nvPr/>
        </p:nvSpPr>
        <p:spPr bwMode="auto">
          <a:xfrm>
            <a:off x="8101013" y="3170568"/>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6">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传输层</a:t>
            </a:r>
            <a:endParaRPr lang="en-US" altLang="zh-CN" sz="2400" dirty="0">
              <a:latin typeface="Lucida Sans Unicode" panose="020B0602030504020204" pitchFamily="34" charset="0"/>
              <a:sym typeface="Lucida Sans Unicode" panose="020B0602030504020204" pitchFamily="34" charset="0"/>
            </a:endParaRPr>
          </a:p>
        </p:txBody>
      </p:sp>
      <p:sp>
        <p:nvSpPr>
          <p:cNvPr id="61" name="Freeform 56"/>
          <p:cNvSpPr>
            <a:spLocks noChangeArrowheads="1"/>
          </p:cNvSpPr>
          <p:nvPr/>
        </p:nvSpPr>
        <p:spPr bwMode="auto">
          <a:xfrm>
            <a:off x="8101013" y="3849378"/>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4">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网络层</a:t>
            </a:r>
          </a:p>
        </p:txBody>
      </p:sp>
      <p:sp>
        <p:nvSpPr>
          <p:cNvPr id="62" name="Freeform 58"/>
          <p:cNvSpPr>
            <a:spLocks noChangeArrowheads="1"/>
          </p:cNvSpPr>
          <p:nvPr/>
        </p:nvSpPr>
        <p:spPr bwMode="auto">
          <a:xfrm>
            <a:off x="8101013" y="4590805"/>
            <a:ext cx="1885950" cy="483848"/>
          </a:xfrm>
          <a:custGeom>
            <a:avLst/>
            <a:gdLst>
              <a:gd name="T0" fmla="*/ 0 w 1347989"/>
              <a:gd name="T1" fmla="*/ 33988 h 594927"/>
              <a:gd name="T2" fmla="*/ 1167632 w 1347989"/>
              <a:gd name="T3" fmla="*/ 9954 h 594927"/>
              <a:gd name="T4" fmla="*/ 3986595 w 1347989"/>
              <a:gd name="T5" fmla="*/ 0 h 594927"/>
              <a:gd name="T6" fmla="*/ 50209439 w 1347989"/>
              <a:gd name="T7" fmla="*/ 0 h 594927"/>
              <a:gd name="T8" fmla="*/ 53028425 w 1347989"/>
              <a:gd name="T9" fmla="*/ 9954 h 594927"/>
              <a:gd name="T10" fmla="*/ 54196044 w 1347989"/>
              <a:gd name="T11" fmla="*/ 33988 h 594927"/>
              <a:gd name="T12" fmla="*/ 54196044 w 1347989"/>
              <a:gd name="T13" fmla="*/ 169941 h 594927"/>
              <a:gd name="T14" fmla="*/ 53028425 w 1347989"/>
              <a:gd name="T15" fmla="*/ 193975 h 594927"/>
              <a:gd name="T16" fmla="*/ 50209439 w 1347989"/>
              <a:gd name="T17" fmla="*/ 203931 h 594927"/>
              <a:gd name="T18" fmla="*/ 3986595 w 1347989"/>
              <a:gd name="T19" fmla="*/ 203931 h 594927"/>
              <a:gd name="T20" fmla="*/ 1167632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1">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a:latin typeface="黑体" panose="02010609060101010101" pitchFamily="49" charset="-122"/>
                <a:ea typeface="黑体" panose="02010609060101010101" pitchFamily="49" charset="-122"/>
                <a:sym typeface="黑体" panose="02010609060101010101" pitchFamily="49" charset="-122"/>
              </a:rPr>
              <a:t>数据链路层</a:t>
            </a:r>
            <a:endParaRPr lang="en-US" altLang="zh-CN" sz="2400">
              <a:latin typeface="Lucida Sans Unicode" panose="020B0602030504020204" pitchFamily="34" charset="0"/>
              <a:sym typeface="Lucida Sans Unicode" panose="020B0602030504020204" pitchFamily="34" charset="0"/>
            </a:endParaRPr>
          </a:p>
        </p:txBody>
      </p:sp>
      <p:sp>
        <p:nvSpPr>
          <p:cNvPr id="63" name="Freeform 59"/>
          <p:cNvSpPr>
            <a:spLocks noChangeArrowheads="1"/>
          </p:cNvSpPr>
          <p:nvPr/>
        </p:nvSpPr>
        <p:spPr bwMode="auto">
          <a:xfrm>
            <a:off x="8101013" y="5268193"/>
            <a:ext cx="1885950" cy="483848"/>
          </a:xfrm>
          <a:custGeom>
            <a:avLst/>
            <a:gdLst>
              <a:gd name="T0" fmla="*/ 0 w 1347989"/>
              <a:gd name="T1" fmla="*/ 33988 h 594927"/>
              <a:gd name="T2" fmla="*/ 72700 w 1347989"/>
              <a:gd name="T3" fmla="*/ 9954 h 594927"/>
              <a:gd name="T4" fmla="*/ 248222 w 1347989"/>
              <a:gd name="T5" fmla="*/ 0 h 594927"/>
              <a:gd name="T6" fmla="*/ 3126264 w 1347989"/>
              <a:gd name="T7" fmla="*/ 0 h 594927"/>
              <a:gd name="T8" fmla="*/ 3301786 w 1347989"/>
              <a:gd name="T9" fmla="*/ 9954 h 594927"/>
              <a:gd name="T10" fmla="*/ 3374485 w 1347989"/>
              <a:gd name="T11" fmla="*/ 33988 h 594927"/>
              <a:gd name="T12" fmla="*/ 3374485 w 1347989"/>
              <a:gd name="T13" fmla="*/ 169941 h 594927"/>
              <a:gd name="T14" fmla="*/ 3301786 w 1347989"/>
              <a:gd name="T15" fmla="*/ 193975 h 594927"/>
              <a:gd name="T16" fmla="*/ 3126264 w 1347989"/>
              <a:gd name="T17" fmla="*/ 203931 h 594927"/>
              <a:gd name="T18" fmla="*/ 248222 w 1347989"/>
              <a:gd name="T19" fmla="*/ 203931 h 594927"/>
              <a:gd name="T20" fmla="*/ 72700 w 1347989"/>
              <a:gd name="T21" fmla="*/ 193975 h 594927"/>
              <a:gd name="T22" fmla="*/ 0 w 1347989"/>
              <a:gd name="T23" fmla="*/ 169941 h 594927"/>
              <a:gd name="T24" fmla="*/ 0 w 1347989"/>
              <a:gd name="T25" fmla="*/ 33988 h 5949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7989"/>
              <a:gd name="T40" fmla="*/ 0 h 594927"/>
              <a:gd name="T41" fmla="*/ 1347989 w 1347989"/>
              <a:gd name="T42" fmla="*/ 594927 h 5949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7989" h="594927">
                <a:moveTo>
                  <a:pt x="0" y="99156"/>
                </a:moveTo>
                <a:cubicBezTo>
                  <a:pt x="0" y="72858"/>
                  <a:pt x="10447" y="47637"/>
                  <a:pt x="29042" y="29042"/>
                </a:cubicBezTo>
                <a:cubicBezTo>
                  <a:pt x="47637" y="10447"/>
                  <a:pt x="72858" y="0"/>
                  <a:pt x="99156" y="0"/>
                </a:cubicBezTo>
                <a:lnTo>
                  <a:pt x="1248833" y="0"/>
                </a:lnTo>
                <a:cubicBezTo>
                  <a:pt x="1275131" y="0"/>
                  <a:pt x="1300352" y="10447"/>
                  <a:pt x="1318947" y="29042"/>
                </a:cubicBezTo>
                <a:cubicBezTo>
                  <a:pt x="1337542" y="47637"/>
                  <a:pt x="1347989" y="72858"/>
                  <a:pt x="1347989" y="99156"/>
                </a:cubicBezTo>
                <a:lnTo>
                  <a:pt x="1347989" y="495771"/>
                </a:lnTo>
                <a:cubicBezTo>
                  <a:pt x="1347989" y="522069"/>
                  <a:pt x="1337542" y="547290"/>
                  <a:pt x="1318947" y="565885"/>
                </a:cubicBezTo>
                <a:cubicBezTo>
                  <a:pt x="1300352" y="584480"/>
                  <a:pt x="1275131" y="594927"/>
                  <a:pt x="1248833" y="594927"/>
                </a:cubicBezTo>
                <a:lnTo>
                  <a:pt x="99156" y="594927"/>
                </a:lnTo>
                <a:cubicBezTo>
                  <a:pt x="72858" y="594927"/>
                  <a:pt x="47637" y="584480"/>
                  <a:pt x="29042" y="565885"/>
                </a:cubicBezTo>
                <a:cubicBezTo>
                  <a:pt x="10447" y="547290"/>
                  <a:pt x="0" y="522069"/>
                  <a:pt x="0" y="495771"/>
                </a:cubicBezTo>
                <a:lnTo>
                  <a:pt x="0" y="99156"/>
                </a:lnTo>
                <a:close/>
              </a:path>
            </a:pathLst>
          </a:custGeom>
          <a:solidFill>
            <a:schemeClr val="accent3">
              <a:lumMod val="20000"/>
              <a:lumOff val="80000"/>
            </a:schemeClr>
          </a:solidFill>
          <a:ln w="55000" cmpd="thickThin">
            <a:solidFill>
              <a:srgbClr val="C00000"/>
            </a:solidFill>
            <a:bevel/>
            <a:headEnd/>
            <a:tailEnd/>
          </a:ln>
        </p:spPr>
        <p:txBody>
          <a:bodyPr lIns="97622" tIns="63332" rIns="97622" bIns="633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zh-CN" altLang="en-US" sz="2400" dirty="0">
                <a:latin typeface="黑体" panose="02010609060101010101" pitchFamily="49" charset="-122"/>
                <a:ea typeface="黑体" panose="02010609060101010101" pitchFamily="49" charset="-122"/>
                <a:sym typeface="黑体" panose="02010609060101010101" pitchFamily="49" charset="-122"/>
              </a:rPr>
              <a:t>物理层</a:t>
            </a:r>
          </a:p>
        </p:txBody>
      </p:sp>
      <p:cxnSp>
        <p:nvCxnSpPr>
          <p:cNvPr id="64" name="Straight Arrow Connector 60"/>
          <p:cNvCxnSpPr>
            <a:cxnSpLocks noChangeShapeType="1"/>
          </p:cNvCxnSpPr>
          <p:nvPr/>
        </p:nvCxnSpPr>
        <p:spPr bwMode="auto">
          <a:xfrm rot="5400000" flipH="1" flipV="1">
            <a:off x="8887860" y="5912767"/>
            <a:ext cx="320194" cy="1587"/>
          </a:xfrm>
          <a:prstGeom prst="straightConnector1">
            <a:avLst/>
          </a:prstGeom>
          <a:noFill/>
          <a:ln w="381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5" name="Straight Arrow Connector 61"/>
          <p:cNvCxnSpPr>
            <a:cxnSpLocks noChangeShapeType="1"/>
          </p:cNvCxnSpPr>
          <p:nvPr/>
        </p:nvCxnSpPr>
        <p:spPr bwMode="auto">
          <a:xfrm rot="5400000" flipH="1" flipV="1">
            <a:off x="8920755" y="3040985"/>
            <a:ext cx="257579"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6" name="Straight Arrow Connector 62"/>
          <p:cNvCxnSpPr>
            <a:cxnSpLocks noChangeShapeType="1"/>
          </p:cNvCxnSpPr>
          <p:nvPr/>
        </p:nvCxnSpPr>
        <p:spPr bwMode="auto">
          <a:xfrm rot="5400000" flipH="1" flipV="1">
            <a:off x="8920755" y="3751104"/>
            <a:ext cx="257578"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7" name="Straight Arrow Connector 63"/>
          <p:cNvCxnSpPr>
            <a:cxnSpLocks noChangeShapeType="1"/>
          </p:cNvCxnSpPr>
          <p:nvPr/>
        </p:nvCxnSpPr>
        <p:spPr bwMode="auto">
          <a:xfrm rot="5400000" flipH="1" flipV="1">
            <a:off x="8920755" y="4461222"/>
            <a:ext cx="257579"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cxnSp>
        <p:nvCxnSpPr>
          <p:cNvPr id="68" name="Straight Arrow Connector 64"/>
          <p:cNvCxnSpPr>
            <a:cxnSpLocks noChangeShapeType="1"/>
          </p:cNvCxnSpPr>
          <p:nvPr/>
        </p:nvCxnSpPr>
        <p:spPr bwMode="auto">
          <a:xfrm rot="5400000" flipH="1" flipV="1">
            <a:off x="8920755" y="5171341"/>
            <a:ext cx="257578" cy="1588"/>
          </a:xfrm>
          <a:prstGeom prst="straightConnector1">
            <a:avLst/>
          </a:prstGeom>
          <a:noFill/>
          <a:ln w="25400">
            <a:solidFill>
              <a:srgbClr val="062228"/>
            </a:solidFill>
            <a:bevel/>
            <a:headEnd type="arrow" w="med" len="med"/>
            <a:tailEnd type="arrow" w="med" len="med"/>
          </a:ln>
          <a:extLst>
            <a:ext uri="{909E8E84-426E-40DD-AFC4-6F175D3DCCD1}">
              <a14:hiddenFill xmlns:a14="http://schemas.microsoft.com/office/drawing/2010/main">
                <a:noFill/>
              </a14:hiddenFill>
            </a:ext>
          </a:extLst>
        </p:spPr>
      </p:cxnSp>
      <p:grpSp>
        <p:nvGrpSpPr>
          <p:cNvPr id="11" name="组合 10"/>
          <p:cNvGrpSpPr/>
          <p:nvPr/>
        </p:nvGrpSpPr>
        <p:grpSpPr>
          <a:xfrm>
            <a:off x="4018979" y="5333655"/>
            <a:ext cx="4021237" cy="338694"/>
            <a:chOff x="4018979" y="5333655"/>
            <a:chExt cx="4021237" cy="338694"/>
          </a:xfrm>
        </p:grpSpPr>
        <p:cxnSp>
          <p:nvCxnSpPr>
            <p:cNvPr id="89" name="直接箭头连接符 88"/>
            <p:cNvCxnSpPr/>
            <p:nvPr/>
          </p:nvCxnSpPr>
          <p:spPr>
            <a:xfrm>
              <a:off x="4018979" y="551723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Freeform 94"/>
            <p:cNvSpPr>
              <a:spLocks noChangeArrowheads="1"/>
            </p:cNvSpPr>
            <p:nvPr/>
          </p:nvSpPr>
          <p:spPr bwMode="auto">
            <a:xfrm>
              <a:off x="4559300" y="5333655"/>
              <a:ext cx="2879725" cy="338694"/>
            </a:xfrm>
            <a:custGeom>
              <a:avLst/>
              <a:gdLst>
                <a:gd name="T0" fmla="*/ 0 w 434116"/>
                <a:gd name="T1" fmla="*/ 64144 h 377129"/>
                <a:gd name="T2" fmla="*/ 2147483647 w 434116"/>
                <a:gd name="T3" fmla="*/ 18786 h 377129"/>
                <a:gd name="T4" fmla="*/ 2147483647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2147483647 w 434116"/>
                <a:gd name="T19" fmla="*/ 384856 h 377129"/>
                <a:gd name="T20" fmla="*/ 2147483647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3">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a:latin typeface="Lucida Sans Unicode" panose="020B0602030504020204" pitchFamily="34" charset="0"/>
                  <a:sym typeface="Lucida Sans Unicode" panose="020B0602030504020204" pitchFamily="34" charset="0"/>
                </a:rPr>
                <a:t>Bits</a:t>
              </a:r>
            </a:p>
          </p:txBody>
        </p:sp>
      </p:grpSp>
      <p:sp>
        <p:nvSpPr>
          <p:cNvPr id="74" name="Freeform 95"/>
          <p:cNvSpPr>
            <a:spLocks noChangeArrowheads="1"/>
          </p:cNvSpPr>
          <p:nvPr/>
        </p:nvSpPr>
        <p:spPr bwMode="auto">
          <a:xfrm>
            <a:off x="6494463" y="1916831"/>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DATA</a:t>
            </a:r>
          </a:p>
        </p:txBody>
      </p:sp>
      <p:grpSp>
        <p:nvGrpSpPr>
          <p:cNvPr id="7" name="组合 6"/>
          <p:cNvGrpSpPr/>
          <p:nvPr/>
        </p:nvGrpSpPr>
        <p:grpSpPr>
          <a:xfrm>
            <a:off x="4079776" y="2558642"/>
            <a:ext cx="4021237" cy="348550"/>
            <a:chOff x="4079776" y="2558642"/>
            <a:chExt cx="4021237" cy="348550"/>
          </a:xfrm>
        </p:grpSpPr>
        <p:cxnSp>
          <p:nvCxnSpPr>
            <p:cNvPr id="6" name="直接箭头连接符 5"/>
            <p:cNvCxnSpPr/>
            <p:nvPr/>
          </p:nvCxnSpPr>
          <p:spPr>
            <a:xfrm>
              <a:off x="4079776" y="2708920"/>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Freeform 90"/>
            <p:cNvSpPr>
              <a:spLocks noChangeArrowheads="1"/>
            </p:cNvSpPr>
            <p:nvPr/>
          </p:nvSpPr>
          <p:spPr bwMode="auto">
            <a:xfrm>
              <a:off x="5961063" y="2558642"/>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AH</a:t>
              </a:r>
            </a:p>
          </p:txBody>
        </p:sp>
        <p:sp>
          <p:nvSpPr>
            <p:cNvPr id="77" name="Freeform 95"/>
            <p:cNvSpPr>
              <a:spLocks noChangeArrowheads="1"/>
            </p:cNvSpPr>
            <p:nvPr/>
          </p:nvSpPr>
          <p:spPr bwMode="auto">
            <a:xfrm>
              <a:off x="6494463" y="2568498"/>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DATA</a:t>
              </a:r>
            </a:p>
          </p:txBody>
        </p:sp>
      </p:grpSp>
      <p:grpSp>
        <p:nvGrpSpPr>
          <p:cNvPr id="8" name="组合 7"/>
          <p:cNvGrpSpPr/>
          <p:nvPr/>
        </p:nvGrpSpPr>
        <p:grpSpPr>
          <a:xfrm>
            <a:off x="4018979" y="3224466"/>
            <a:ext cx="4021237" cy="348550"/>
            <a:chOff x="4079776" y="3224466"/>
            <a:chExt cx="4021237" cy="348550"/>
          </a:xfrm>
        </p:grpSpPr>
        <p:cxnSp>
          <p:nvCxnSpPr>
            <p:cNvPr id="76" name="直接箭头连接符 75"/>
            <p:cNvCxnSpPr/>
            <p:nvPr/>
          </p:nvCxnSpPr>
          <p:spPr>
            <a:xfrm>
              <a:off x="4079776" y="3429000"/>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Freeform 91"/>
            <p:cNvSpPr>
              <a:spLocks noChangeArrowheads="1"/>
            </p:cNvSpPr>
            <p:nvPr/>
          </p:nvSpPr>
          <p:spPr bwMode="auto">
            <a:xfrm>
              <a:off x="5421313" y="323318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TH</a:t>
              </a:r>
            </a:p>
          </p:txBody>
        </p:sp>
        <p:sp>
          <p:nvSpPr>
            <p:cNvPr id="78" name="Freeform 90"/>
            <p:cNvSpPr>
              <a:spLocks noChangeArrowheads="1"/>
            </p:cNvSpPr>
            <p:nvPr/>
          </p:nvSpPr>
          <p:spPr bwMode="auto">
            <a:xfrm>
              <a:off x="5951984" y="322446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AH</a:t>
              </a:r>
            </a:p>
          </p:txBody>
        </p:sp>
        <p:sp>
          <p:nvSpPr>
            <p:cNvPr id="79" name="Freeform 95"/>
            <p:cNvSpPr>
              <a:spLocks noChangeArrowheads="1"/>
            </p:cNvSpPr>
            <p:nvPr/>
          </p:nvSpPr>
          <p:spPr bwMode="auto">
            <a:xfrm>
              <a:off x="6485384" y="323432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DATA</a:t>
              </a:r>
            </a:p>
          </p:txBody>
        </p:sp>
      </p:grpSp>
      <p:grpSp>
        <p:nvGrpSpPr>
          <p:cNvPr id="9" name="组合 8"/>
          <p:cNvGrpSpPr/>
          <p:nvPr/>
        </p:nvGrpSpPr>
        <p:grpSpPr>
          <a:xfrm>
            <a:off x="4018979" y="3933056"/>
            <a:ext cx="4021237" cy="348550"/>
            <a:chOff x="4018979" y="3933056"/>
            <a:chExt cx="4021237" cy="348550"/>
          </a:xfrm>
        </p:grpSpPr>
        <p:cxnSp>
          <p:nvCxnSpPr>
            <p:cNvPr id="87" name="直接箭头连接符 86"/>
            <p:cNvCxnSpPr/>
            <p:nvPr/>
          </p:nvCxnSpPr>
          <p:spPr>
            <a:xfrm>
              <a:off x="4018979" y="407707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Freeform 92"/>
            <p:cNvSpPr>
              <a:spLocks noChangeArrowheads="1"/>
            </p:cNvSpPr>
            <p:nvPr/>
          </p:nvSpPr>
          <p:spPr bwMode="auto">
            <a:xfrm>
              <a:off x="4991100" y="3941879"/>
              <a:ext cx="430213" cy="338694"/>
            </a:xfrm>
            <a:custGeom>
              <a:avLst/>
              <a:gdLst>
                <a:gd name="T0" fmla="*/ 0 w 434116"/>
                <a:gd name="T1" fmla="*/ 64144 h 377129"/>
                <a:gd name="T2" fmla="*/ 6034306 w 434116"/>
                <a:gd name="T3" fmla="*/ 18786 h 377129"/>
                <a:gd name="T4" fmla="*/ 20602524 w 434116"/>
                <a:gd name="T5" fmla="*/ 0 h 377129"/>
                <a:gd name="T6" fmla="*/ 121689383 w 434116"/>
                <a:gd name="T7" fmla="*/ 0 h 377129"/>
                <a:gd name="T8" fmla="*/ 136257501 w 434116"/>
                <a:gd name="T9" fmla="*/ 18786 h 377129"/>
                <a:gd name="T10" fmla="*/ 142291846 w 434116"/>
                <a:gd name="T11" fmla="*/ 64144 h 377129"/>
                <a:gd name="T12" fmla="*/ 142291846 w 434116"/>
                <a:gd name="T13" fmla="*/ 320712 h 377129"/>
                <a:gd name="T14" fmla="*/ 136257501 w 434116"/>
                <a:gd name="T15" fmla="*/ 366068 h 377129"/>
                <a:gd name="T16" fmla="*/ 121689383 w 434116"/>
                <a:gd name="T17" fmla="*/ 384856 h 377129"/>
                <a:gd name="T18" fmla="*/ 20602524 w 434116"/>
                <a:gd name="T19" fmla="*/ 384856 h 377129"/>
                <a:gd name="T20" fmla="*/ 6034306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4">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IH</a:t>
              </a:r>
            </a:p>
          </p:txBody>
        </p:sp>
        <p:sp>
          <p:nvSpPr>
            <p:cNvPr id="80" name="Freeform 91"/>
            <p:cNvSpPr>
              <a:spLocks noChangeArrowheads="1"/>
            </p:cNvSpPr>
            <p:nvPr/>
          </p:nvSpPr>
          <p:spPr bwMode="auto">
            <a:xfrm>
              <a:off x="5417865" y="394177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TH</a:t>
              </a:r>
            </a:p>
          </p:txBody>
        </p:sp>
        <p:sp>
          <p:nvSpPr>
            <p:cNvPr id="81" name="Freeform 90"/>
            <p:cNvSpPr>
              <a:spLocks noChangeArrowheads="1"/>
            </p:cNvSpPr>
            <p:nvPr/>
          </p:nvSpPr>
          <p:spPr bwMode="auto">
            <a:xfrm>
              <a:off x="5948536" y="393305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AH</a:t>
              </a:r>
            </a:p>
          </p:txBody>
        </p:sp>
        <p:sp>
          <p:nvSpPr>
            <p:cNvPr id="82" name="Freeform 95"/>
            <p:cNvSpPr>
              <a:spLocks noChangeArrowheads="1"/>
            </p:cNvSpPr>
            <p:nvPr/>
          </p:nvSpPr>
          <p:spPr bwMode="auto">
            <a:xfrm>
              <a:off x="6481936" y="394291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DATA</a:t>
              </a:r>
            </a:p>
          </p:txBody>
        </p:sp>
      </p:grpSp>
      <p:grpSp>
        <p:nvGrpSpPr>
          <p:cNvPr id="10" name="组合 9"/>
          <p:cNvGrpSpPr/>
          <p:nvPr/>
        </p:nvGrpSpPr>
        <p:grpSpPr>
          <a:xfrm>
            <a:off x="4018979" y="4653136"/>
            <a:ext cx="4021237" cy="360040"/>
            <a:chOff x="4018979" y="4653136"/>
            <a:chExt cx="4021237" cy="360040"/>
          </a:xfrm>
        </p:grpSpPr>
        <p:cxnSp>
          <p:nvCxnSpPr>
            <p:cNvPr id="88" name="直接箭头连接符 87"/>
            <p:cNvCxnSpPr/>
            <p:nvPr/>
          </p:nvCxnSpPr>
          <p:spPr>
            <a:xfrm>
              <a:off x="4018979" y="4797152"/>
              <a:ext cx="4021237"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Freeform 93"/>
            <p:cNvSpPr>
              <a:spLocks noChangeArrowheads="1"/>
            </p:cNvSpPr>
            <p:nvPr/>
          </p:nvSpPr>
          <p:spPr bwMode="auto">
            <a:xfrm>
              <a:off x="4456113" y="4653421"/>
              <a:ext cx="534987" cy="338694"/>
            </a:xfrm>
            <a:custGeom>
              <a:avLst/>
              <a:gdLst>
                <a:gd name="T0" fmla="*/ 0 w 434116"/>
                <a:gd name="T1" fmla="*/ 64144 h 377129"/>
                <a:gd name="T2" fmla="*/ 770692 w 434116"/>
                <a:gd name="T3" fmla="*/ 18786 h 377129"/>
                <a:gd name="T4" fmla="*/ 2631335 w 434116"/>
                <a:gd name="T5" fmla="*/ 0 h 377129"/>
                <a:gd name="T6" fmla="*/ 15542063 w 434116"/>
                <a:gd name="T7" fmla="*/ 0 h 377129"/>
                <a:gd name="T8" fmla="*/ 17402705 w 434116"/>
                <a:gd name="T9" fmla="*/ 18786 h 377129"/>
                <a:gd name="T10" fmla="*/ 18173404 w 434116"/>
                <a:gd name="T11" fmla="*/ 64144 h 377129"/>
                <a:gd name="T12" fmla="*/ 18173404 w 434116"/>
                <a:gd name="T13" fmla="*/ 320712 h 377129"/>
                <a:gd name="T14" fmla="*/ 17402705 w 434116"/>
                <a:gd name="T15" fmla="*/ 366068 h 377129"/>
                <a:gd name="T16" fmla="*/ 15542063 w 434116"/>
                <a:gd name="T17" fmla="*/ 384856 h 377129"/>
                <a:gd name="T18" fmla="*/ 2631335 w 434116"/>
                <a:gd name="T19" fmla="*/ 384856 h 377129"/>
                <a:gd name="T20" fmla="*/ 770692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1">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FH</a:t>
              </a:r>
            </a:p>
          </p:txBody>
        </p:sp>
        <p:sp>
          <p:nvSpPr>
            <p:cNvPr id="75" name="Freeform 102"/>
            <p:cNvSpPr>
              <a:spLocks noChangeArrowheads="1"/>
            </p:cNvSpPr>
            <p:nvPr/>
          </p:nvSpPr>
          <p:spPr bwMode="auto">
            <a:xfrm>
              <a:off x="7332663" y="4674482"/>
              <a:ext cx="547687" cy="338694"/>
            </a:xfrm>
            <a:custGeom>
              <a:avLst/>
              <a:gdLst>
                <a:gd name="T0" fmla="*/ 0 w 434116"/>
                <a:gd name="T1" fmla="*/ 64144 h 377129"/>
                <a:gd name="T2" fmla="*/ 2176090 w 434116"/>
                <a:gd name="T3" fmla="*/ 18786 h 377129"/>
                <a:gd name="T4" fmla="*/ 7429706 w 434116"/>
                <a:gd name="T5" fmla="*/ 0 h 377129"/>
                <a:gd name="T6" fmla="*/ 43883559 w 434116"/>
                <a:gd name="T7" fmla="*/ 0 h 377129"/>
                <a:gd name="T8" fmla="*/ 49137181 w 434116"/>
                <a:gd name="T9" fmla="*/ 18786 h 377129"/>
                <a:gd name="T10" fmla="*/ 51313232 w 434116"/>
                <a:gd name="T11" fmla="*/ 64144 h 377129"/>
                <a:gd name="T12" fmla="*/ 51313232 w 434116"/>
                <a:gd name="T13" fmla="*/ 320712 h 377129"/>
                <a:gd name="T14" fmla="*/ 49137181 w 434116"/>
                <a:gd name="T15" fmla="*/ 366068 h 377129"/>
                <a:gd name="T16" fmla="*/ 43883559 w 434116"/>
                <a:gd name="T17" fmla="*/ 384856 h 377129"/>
                <a:gd name="T18" fmla="*/ 7429706 w 434116"/>
                <a:gd name="T19" fmla="*/ 384856 h 377129"/>
                <a:gd name="T20" fmla="*/ 2176090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1">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FT</a:t>
              </a:r>
            </a:p>
          </p:txBody>
        </p:sp>
        <p:sp>
          <p:nvSpPr>
            <p:cNvPr id="83" name="Freeform 92"/>
            <p:cNvSpPr>
              <a:spLocks noChangeArrowheads="1"/>
            </p:cNvSpPr>
            <p:nvPr/>
          </p:nvSpPr>
          <p:spPr bwMode="auto">
            <a:xfrm>
              <a:off x="4991100" y="4661959"/>
              <a:ext cx="430213" cy="338694"/>
            </a:xfrm>
            <a:custGeom>
              <a:avLst/>
              <a:gdLst>
                <a:gd name="T0" fmla="*/ 0 w 434116"/>
                <a:gd name="T1" fmla="*/ 64144 h 377129"/>
                <a:gd name="T2" fmla="*/ 6034306 w 434116"/>
                <a:gd name="T3" fmla="*/ 18786 h 377129"/>
                <a:gd name="T4" fmla="*/ 20602524 w 434116"/>
                <a:gd name="T5" fmla="*/ 0 h 377129"/>
                <a:gd name="T6" fmla="*/ 121689383 w 434116"/>
                <a:gd name="T7" fmla="*/ 0 h 377129"/>
                <a:gd name="T8" fmla="*/ 136257501 w 434116"/>
                <a:gd name="T9" fmla="*/ 18786 h 377129"/>
                <a:gd name="T10" fmla="*/ 142291846 w 434116"/>
                <a:gd name="T11" fmla="*/ 64144 h 377129"/>
                <a:gd name="T12" fmla="*/ 142291846 w 434116"/>
                <a:gd name="T13" fmla="*/ 320712 h 377129"/>
                <a:gd name="T14" fmla="*/ 136257501 w 434116"/>
                <a:gd name="T15" fmla="*/ 366068 h 377129"/>
                <a:gd name="T16" fmla="*/ 121689383 w 434116"/>
                <a:gd name="T17" fmla="*/ 384856 h 377129"/>
                <a:gd name="T18" fmla="*/ 20602524 w 434116"/>
                <a:gd name="T19" fmla="*/ 384856 h 377129"/>
                <a:gd name="T20" fmla="*/ 6034306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4">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a:latin typeface="Lucida Sans Unicode" panose="020B0602030504020204" pitchFamily="34" charset="0"/>
                  <a:sym typeface="Lucida Sans Unicode" panose="020B0602030504020204" pitchFamily="34" charset="0"/>
                </a:rPr>
                <a:t>IH</a:t>
              </a:r>
            </a:p>
          </p:txBody>
        </p:sp>
        <p:sp>
          <p:nvSpPr>
            <p:cNvPr id="84" name="Freeform 91"/>
            <p:cNvSpPr>
              <a:spLocks noChangeArrowheads="1"/>
            </p:cNvSpPr>
            <p:nvPr/>
          </p:nvSpPr>
          <p:spPr bwMode="auto">
            <a:xfrm>
              <a:off x="5417865" y="4661854"/>
              <a:ext cx="539750" cy="337270"/>
            </a:xfrm>
            <a:custGeom>
              <a:avLst/>
              <a:gdLst>
                <a:gd name="T0" fmla="*/ 0 w 434116"/>
                <a:gd name="T1" fmla="*/ 61242 h 377129"/>
                <a:gd name="T2" fmla="*/ 1671498 w 434116"/>
                <a:gd name="T3" fmla="*/ 17938 h 377129"/>
                <a:gd name="T4" fmla="*/ 5706920 w 434116"/>
                <a:gd name="T5" fmla="*/ 0 h 377129"/>
                <a:gd name="T6" fmla="*/ 33708144 w 434116"/>
                <a:gd name="T7" fmla="*/ 0 h 377129"/>
                <a:gd name="T8" fmla="*/ 37743536 w 434116"/>
                <a:gd name="T9" fmla="*/ 17938 h 377129"/>
                <a:gd name="T10" fmla="*/ 39415045 w 434116"/>
                <a:gd name="T11" fmla="*/ 61242 h 377129"/>
                <a:gd name="T12" fmla="*/ 39415045 w 434116"/>
                <a:gd name="T13" fmla="*/ 306202 h 377129"/>
                <a:gd name="T14" fmla="*/ 37743536 w 434116"/>
                <a:gd name="T15" fmla="*/ 349502 h 377129"/>
                <a:gd name="T16" fmla="*/ 33708144 w 434116"/>
                <a:gd name="T17" fmla="*/ 367443 h 377129"/>
                <a:gd name="T18" fmla="*/ 5706920 w 434116"/>
                <a:gd name="T19" fmla="*/ 367443 h 377129"/>
                <a:gd name="T20" fmla="*/ 1671498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6">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TH</a:t>
              </a:r>
            </a:p>
          </p:txBody>
        </p:sp>
        <p:sp>
          <p:nvSpPr>
            <p:cNvPr id="85" name="Freeform 90"/>
            <p:cNvSpPr>
              <a:spLocks noChangeArrowheads="1"/>
            </p:cNvSpPr>
            <p:nvPr/>
          </p:nvSpPr>
          <p:spPr bwMode="auto">
            <a:xfrm>
              <a:off x="5948536" y="4653136"/>
              <a:ext cx="533400" cy="337270"/>
            </a:xfrm>
            <a:custGeom>
              <a:avLst/>
              <a:gdLst>
                <a:gd name="T0" fmla="*/ 0 w 434116"/>
                <a:gd name="T1" fmla="*/ 61242 h 377129"/>
                <a:gd name="T2" fmla="*/ 1207522 w 434116"/>
                <a:gd name="T3" fmla="*/ 17938 h 377129"/>
                <a:gd name="T4" fmla="*/ 4122802 w 434116"/>
                <a:gd name="T5" fmla="*/ 0 h 377129"/>
                <a:gd name="T6" fmla="*/ 24351446 w 434116"/>
                <a:gd name="T7" fmla="*/ 0 h 377129"/>
                <a:gd name="T8" fmla="*/ 27266721 w 434116"/>
                <a:gd name="T9" fmla="*/ 17938 h 377129"/>
                <a:gd name="T10" fmla="*/ 28474267 w 434116"/>
                <a:gd name="T11" fmla="*/ 61242 h 377129"/>
                <a:gd name="T12" fmla="*/ 28474267 w 434116"/>
                <a:gd name="T13" fmla="*/ 306202 h 377129"/>
                <a:gd name="T14" fmla="*/ 27266721 w 434116"/>
                <a:gd name="T15" fmla="*/ 349502 h 377129"/>
                <a:gd name="T16" fmla="*/ 24351446 w 434116"/>
                <a:gd name="T17" fmla="*/ 367443 h 377129"/>
                <a:gd name="T18" fmla="*/ 4122802 w 434116"/>
                <a:gd name="T19" fmla="*/ 367443 h 377129"/>
                <a:gd name="T20" fmla="*/ 1207522 w 434116"/>
                <a:gd name="T21" fmla="*/ 349502 h 377129"/>
                <a:gd name="T22" fmla="*/ 0 w 434116"/>
                <a:gd name="T23" fmla="*/ 306202 h 377129"/>
                <a:gd name="T24" fmla="*/ 0 w 434116"/>
                <a:gd name="T25" fmla="*/ 61242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accent2">
                <a:lumMod val="20000"/>
                <a:lumOff val="80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AH</a:t>
              </a:r>
            </a:p>
          </p:txBody>
        </p:sp>
        <p:sp>
          <p:nvSpPr>
            <p:cNvPr id="86" name="Freeform 95"/>
            <p:cNvSpPr>
              <a:spLocks noChangeArrowheads="1"/>
            </p:cNvSpPr>
            <p:nvPr/>
          </p:nvSpPr>
          <p:spPr bwMode="auto">
            <a:xfrm>
              <a:off x="6481936" y="4662992"/>
              <a:ext cx="838200" cy="338694"/>
            </a:xfrm>
            <a:custGeom>
              <a:avLst/>
              <a:gdLst>
                <a:gd name="T0" fmla="*/ 0 w 434116"/>
                <a:gd name="T1" fmla="*/ 64144 h 377129"/>
                <a:gd name="T2" fmla="*/ 278730909 w 434116"/>
                <a:gd name="T3" fmla="*/ 18786 h 377129"/>
                <a:gd name="T4" fmla="*/ 951646320 w 434116"/>
                <a:gd name="T5" fmla="*/ 0 h 377129"/>
                <a:gd name="T6" fmla="*/ 2147483647 w 434116"/>
                <a:gd name="T7" fmla="*/ 0 h 377129"/>
                <a:gd name="T8" fmla="*/ 2147483647 w 434116"/>
                <a:gd name="T9" fmla="*/ 18786 h 377129"/>
                <a:gd name="T10" fmla="*/ 2147483647 w 434116"/>
                <a:gd name="T11" fmla="*/ 64144 h 377129"/>
                <a:gd name="T12" fmla="*/ 2147483647 w 434116"/>
                <a:gd name="T13" fmla="*/ 320712 h 377129"/>
                <a:gd name="T14" fmla="*/ 2147483647 w 434116"/>
                <a:gd name="T15" fmla="*/ 366068 h 377129"/>
                <a:gd name="T16" fmla="*/ 2147483647 w 434116"/>
                <a:gd name="T17" fmla="*/ 384856 h 377129"/>
                <a:gd name="T18" fmla="*/ 951646320 w 434116"/>
                <a:gd name="T19" fmla="*/ 384856 h 377129"/>
                <a:gd name="T20" fmla="*/ 278730909 w 434116"/>
                <a:gd name="T21" fmla="*/ 366068 h 377129"/>
                <a:gd name="T22" fmla="*/ 0 w 434116"/>
                <a:gd name="T23" fmla="*/ 320712 h 377129"/>
                <a:gd name="T24" fmla="*/ 0 w 434116"/>
                <a:gd name="T25" fmla="*/ 64144 h 3771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4116"/>
                <a:gd name="T40" fmla="*/ 0 h 377129"/>
                <a:gd name="T41" fmla="*/ 434116 w 434116"/>
                <a:gd name="T42" fmla="*/ 377129 h 3771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4116" h="377129">
                  <a:moveTo>
                    <a:pt x="0" y="62856"/>
                  </a:moveTo>
                  <a:cubicBezTo>
                    <a:pt x="0" y="46186"/>
                    <a:pt x="6622" y="30198"/>
                    <a:pt x="18410" y="18410"/>
                  </a:cubicBezTo>
                  <a:cubicBezTo>
                    <a:pt x="30198" y="6622"/>
                    <a:pt x="46185" y="0"/>
                    <a:pt x="62856" y="0"/>
                  </a:cubicBezTo>
                  <a:lnTo>
                    <a:pt x="371260" y="0"/>
                  </a:lnTo>
                  <a:cubicBezTo>
                    <a:pt x="387930" y="0"/>
                    <a:pt x="403918" y="6622"/>
                    <a:pt x="415706" y="18410"/>
                  </a:cubicBezTo>
                  <a:cubicBezTo>
                    <a:pt x="427494" y="30198"/>
                    <a:pt x="434116" y="46185"/>
                    <a:pt x="434116" y="62856"/>
                  </a:cubicBezTo>
                  <a:lnTo>
                    <a:pt x="434116" y="314273"/>
                  </a:lnTo>
                  <a:cubicBezTo>
                    <a:pt x="434116" y="330943"/>
                    <a:pt x="427494" y="346931"/>
                    <a:pt x="415706" y="358719"/>
                  </a:cubicBezTo>
                  <a:cubicBezTo>
                    <a:pt x="403918" y="370507"/>
                    <a:pt x="387931" y="377129"/>
                    <a:pt x="371260" y="377129"/>
                  </a:cubicBezTo>
                  <a:lnTo>
                    <a:pt x="62856" y="377129"/>
                  </a:lnTo>
                  <a:cubicBezTo>
                    <a:pt x="46186" y="377129"/>
                    <a:pt x="30198" y="370507"/>
                    <a:pt x="18410" y="358719"/>
                  </a:cubicBezTo>
                  <a:cubicBezTo>
                    <a:pt x="6622" y="346931"/>
                    <a:pt x="0" y="330944"/>
                    <a:pt x="0" y="314273"/>
                  </a:cubicBezTo>
                  <a:lnTo>
                    <a:pt x="0" y="62856"/>
                  </a:lnTo>
                  <a:close/>
                </a:path>
              </a:pathLst>
            </a:custGeom>
            <a:solidFill>
              <a:schemeClr val="bg1">
                <a:lumMod val="95000"/>
              </a:schemeClr>
            </a:solidFill>
            <a:ln>
              <a:solidFill>
                <a:srgbClr val="C00000"/>
              </a:solidFill>
            </a:ln>
          </p:spPr>
          <p:txBody>
            <a:bodyPr lIns="67940" tIns="43175" rIns="67940" bIns="43175"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defRPr/>
              </a:pPr>
              <a:r>
                <a:rPr lang="en-US" altLang="zh-CN" sz="2000" dirty="0">
                  <a:latin typeface="Lucida Sans Unicode" panose="020B0602030504020204" pitchFamily="34" charset="0"/>
                  <a:sym typeface="Lucida Sans Unicode" panose="020B0602030504020204" pitchFamily="34" charset="0"/>
                </a:rPr>
                <a:t>DATA</a:t>
              </a:r>
            </a:p>
          </p:txBody>
        </p:sp>
      </p:grpSp>
    </p:spTree>
    <p:extLst>
      <p:ext uri="{BB962C8B-B14F-4D97-AF65-F5344CB8AC3E}">
        <p14:creationId xmlns:p14="http://schemas.microsoft.com/office/powerpoint/2010/main" val="23760496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outVertic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Web</a:t>
            </a:r>
            <a:r>
              <a:rPr lang="zh-CN" altLang="en-US" dirty="0"/>
              <a:t>访问过程</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pic>
        <p:nvPicPr>
          <p:cNvPr id="119" name="图片 118"/>
          <p:cNvPicPr>
            <a:picLocks noChangeAspect="1"/>
          </p:cNvPicPr>
          <p:nvPr/>
        </p:nvPicPr>
        <p:blipFill>
          <a:blip r:embed="rId2"/>
          <a:stretch>
            <a:fillRect/>
          </a:stretch>
        </p:blipFill>
        <p:spPr>
          <a:xfrm>
            <a:off x="2912705" y="2923698"/>
            <a:ext cx="851681" cy="759800"/>
          </a:xfrm>
          <a:prstGeom prst="rect">
            <a:avLst/>
          </a:prstGeom>
        </p:spPr>
      </p:pic>
      <p:pic>
        <p:nvPicPr>
          <p:cNvPr id="120" name="图片 119"/>
          <p:cNvPicPr>
            <a:picLocks noChangeAspect="1"/>
          </p:cNvPicPr>
          <p:nvPr/>
        </p:nvPicPr>
        <p:blipFill>
          <a:blip r:embed="rId3"/>
          <a:stretch>
            <a:fillRect/>
          </a:stretch>
        </p:blipFill>
        <p:spPr>
          <a:xfrm>
            <a:off x="5755459" y="3102998"/>
            <a:ext cx="851681" cy="406000"/>
          </a:xfrm>
          <a:prstGeom prst="rect">
            <a:avLst/>
          </a:prstGeom>
        </p:spPr>
      </p:pic>
      <p:pic>
        <p:nvPicPr>
          <p:cNvPr id="122" name="图片 121"/>
          <p:cNvPicPr>
            <a:picLocks noChangeAspect="1"/>
          </p:cNvPicPr>
          <p:nvPr/>
        </p:nvPicPr>
        <p:blipFill>
          <a:blip r:embed="rId4"/>
          <a:stretch>
            <a:fillRect/>
          </a:stretch>
        </p:blipFill>
        <p:spPr>
          <a:xfrm>
            <a:off x="6928508" y="2825978"/>
            <a:ext cx="1978206" cy="817800"/>
          </a:xfrm>
          <a:prstGeom prst="rect">
            <a:avLst/>
          </a:prstGeom>
        </p:spPr>
      </p:pic>
      <p:pic>
        <p:nvPicPr>
          <p:cNvPr id="124" name="图片 123"/>
          <p:cNvPicPr>
            <a:picLocks noChangeAspect="1"/>
          </p:cNvPicPr>
          <p:nvPr/>
        </p:nvPicPr>
        <p:blipFill>
          <a:blip r:embed="rId5"/>
          <a:stretch>
            <a:fillRect/>
          </a:stretch>
        </p:blipFill>
        <p:spPr>
          <a:xfrm>
            <a:off x="9696533" y="2780928"/>
            <a:ext cx="1656184" cy="1522627"/>
          </a:xfrm>
          <a:prstGeom prst="rect">
            <a:avLst/>
          </a:prstGeom>
        </p:spPr>
      </p:pic>
      <p:pic>
        <p:nvPicPr>
          <p:cNvPr id="125" name="图片 124"/>
          <p:cNvPicPr>
            <a:picLocks noChangeAspect="1"/>
          </p:cNvPicPr>
          <p:nvPr/>
        </p:nvPicPr>
        <p:blipFill>
          <a:blip r:embed="rId4"/>
          <a:stretch>
            <a:fillRect/>
          </a:stretch>
        </p:blipFill>
        <p:spPr>
          <a:xfrm>
            <a:off x="4359833" y="3061209"/>
            <a:ext cx="1143667" cy="484778"/>
          </a:xfrm>
          <a:prstGeom prst="rect">
            <a:avLst/>
          </a:prstGeom>
        </p:spPr>
      </p:pic>
      <p:cxnSp>
        <p:nvCxnSpPr>
          <p:cNvPr id="129" name="直接连接符 128"/>
          <p:cNvCxnSpPr>
            <a:endCxn id="125" idx="1"/>
          </p:cNvCxnSpPr>
          <p:nvPr/>
        </p:nvCxnSpPr>
        <p:spPr>
          <a:xfrm>
            <a:off x="3719869" y="3303598"/>
            <a:ext cx="6399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4439949" y="3139713"/>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内部网络</a:t>
            </a:r>
          </a:p>
        </p:txBody>
      </p:sp>
      <p:sp>
        <p:nvSpPr>
          <p:cNvPr id="134" name="文本框 133"/>
          <p:cNvSpPr txBox="1"/>
          <p:nvPr/>
        </p:nvSpPr>
        <p:spPr>
          <a:xfrm>
            <a:off x="7363613" y="3066648"/>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公共网络</a:t>
            </a:r>
          </a:p>
        </p:txBody>
      </p:sp>
      <p:cxnSp>
        <p:nvCxnSpPr>
          <p:cNvPr id="137" name="直接连接符 136"/>
          <p:cNvCxnSpPr>
            <a:stCxn id="133" idx="3"/>
            <a:endCxn id="120" idx="1"/>
          </p:cNvCxnSpPr>
          <p:nvPr/>
        </p:nvCxnSpPr>
        <p:spPr>
          <a:xfrm flipV="1">
            <a:off x="5445352" y="3305998"/>
            <a:ext cx="310107" cy="29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568468" y="3260590"/>
            <a:ext cx="3493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906714" y="3260590"/>
            <a:ext cx="7898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5858133" y="3498832"/>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网关</a:t>
            </a:r>
          </a:p>
        </p:txBody>
      </p:sp>
      <p:sp>
        <p:nvSpPr>
          <p:cNvPr id="151" name="文本框 150"/>
          <p:cNvSpPr txBox="1"/>
          <p:nvPr/>
        </p:nvSpPr>
        <p:spPr>
          <a:xfrm>
            <a:off x="2872237" y="3765737"/>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客户端</a:t>
            </a:r>
          </a:p>
        </p:txBody>
      </p:sp>
      <p:sp>
        <p:nvSpPr>
          <p:cNvPr id="152" name="文本框 151"/>
          <p:cNvSpPr txBox="1"/>
          <p:nvPr/>
        </p:nvSpPr>
        <p:spPr>
          <a:xfrm>
            <a:off x="9533527" y="4066796"/>
            <a:ext cx="138576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服务器</a:t>
            </a:r>
          </a:p>
        </p:txBody>
      </p:sp>
      <p:graphicFrame>
        <p:nvGraphicFramePr>
          <p:cNvPr id="157" name="图示 156"/>
          <p:cNvGraphicFramePr/>
          <p:nvPr>
            <p:extLst>
              <p:ext uri="{D42A27DB-BD31-4B8C-83A1-F6EECF244321}">
                <p14:modId xmlns:p14="http://schemas.microsoft.com/office/powerpoint/2010/main" val="922044333"/>
              </p:ext>
            </p:extLst>
          </p:nvPr>
        </p:nvGraphicFramePr>
        <p:xfrm>
          <a:off x="1415480" y="4941274"/>
          <a:ext cx="9560066" cy="4644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58" name="图片 157"/>
          <p:cNvPicPr>
            <a:picLocks noChangeAspect="1"/>
          </p:cNvPicPr>
          <p:nvPr/>
        </p:nvPicPr>
        <p:blipFill>
          <a:blip r:embed="rId11"/>
          <a:stretch>
            <a:fillRect/>
          </a:stretch>
        </p:blipFill>
        <p:spPr>
          <a:xfrm>
            <a:off x="1271464" y="2886806"/>
            <a:ext cx="1474793" cy="971348"/>
          </a:xfrm>
          <a:prstGeom prst="rect">
            <a:avLst/>
          </a:prstGeom>
        </p:spPr>
      </p:pic>
    </p:spTree>
    <p:extLst>
      <p:ext uri="{BB962C8B-B14F-4D97-AF65-F5344CB8AC3E}">
        <p14:creationId xmlns:p14="http://schemas.microsoft.com/office/powerpoint/2010/main" val="17593255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par>
                                <p:cTn id="8" presetID="22" presetClass="entr" presetSubtype="8"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wipe(left)">
                                      <p:cBhvr>
                                        <p:cTn id="10" dur="500"/>
                                        <p:tgtEl>
                                          <p:spTgt spid="120"/>
                                        </p:tgtEl>
                                      </p:cBhvr>
                                    </p:animEffect>
                                  </p:childTnLst>
                                </p:cTn>
                              </p:par>
                              <p:par>
                                <p:cTn id="11" presetID="22" presetClass="entr" presetSubtype="8"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left)">
                                      <p:cBhvr>
                                        <p:cTn id="13" dur="500"/>
                                        <p:tgtEl>
                                          <p:spTgt spid="122"/>
                                        </p:tgtEl>
                                      </p:cBhvr>
                                    </p:animEffect>
                                  </p:childTnLst>
                                </p:cTn>
                              </p:par>
                              <p:par>
                                <p:cTn id="14" presetID="22" presetClass="entr" presetSubtype="8" fill="hold" nodeType="with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left)">
                                      <p:cBhvr>
                                        <p:cTn id="16" dur="500"/>
                                        <p:tgtEl>
                                          <p:spTgt spid="124"/>
                                        </p:tgtEl>
                                      </p:cBhvr>
                                    </p:animEffect>
                                  </p:childTnLst>
                                </p:cTn>
                              </p:par>
                              <p:par>
                                <p:cTn id="17" presetID="22" presetClass="entr" presetSubtype="8"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wipe(left)">
                                      <p:cBhvr>
                                        <p:cTn id="19" dur="500"/>
                                        <p:tgtEl>
                                          <p:spTgt spid="125"/>
                                        </p:tgtEl>
                                      </p:cBhvr>
                                    </p:animEffect>
                                  </p:childTnLst>
                                </p:cTn>
                              </p:par>
                              <p:par>
                                <p:cTn id="20" presetID="22" presetClass="entr" presetSubtype="8"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wipe(left)">
                                      <p:cBhvr>
                                        <p:cTn id="25" dur="500"/>
                                        <p:tgtEl>
                                          <p:spTgt spid="13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wipe(left)">
                                      <p:cBhvr>
                                        <p:cTn id="28" dur="500"/>
                                        <p:tgtEl>
                                          <p:spTgt spid="134"/>
                                        </p:tgtEl>
                                      </p:cBhvr>
                                    </p:animEffect>
                                  </p:childTnLst>
                                </p:cTn>
                              </p:par>
                              <p:par>
                                <p:cTn id="29" presetID="22" presetClass="entr" presetSubtype="8" fill="hold" nodeType="with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wipe(left)">
                                      <p:cBhvr>
                                        <p:cTn id="31" dur="500"/>
                                        <p:tgtEl>
                                          <p:spTgt spid="137"/>
                                        </p:tgtEl>
                                      </p:cBhvr>
                                    </p:animEffect>
                                  </p:childTnLst>
                                </p:cTn>
                              </p:par>
                              <p:par>
                                <p:cTn id="32" presetID="22" presetClass="entr" presetSubtype="8" fill="hold" nodeType="withEffect">
                                  <p:stCondLst>
                                    <p:cond delay="0"/>
                                  </p:stCondLst>
                                  <p:childTnLst>
                                    <p:set>
                                      <p:cBhvr>
                                        <p:cTn id="33" dur="1" fill="hold">
                                          <p:stCondLst>
                                            <p:cond delay="0"/>
                                          </p:stCondLst>
                                        </p:cTn>
                                        <p:tgtEl>
                                          <p:spTgt spid="143"/>
                                        </p:tgtEl>
                                        <p:attrNameLst>
                                          <p:attrName>style.visibility</p:attrName>
                                        </p:attrNameLst>
                                      </p:cBhvr>
                                      <p:to>
                                        <p:strVal val="visible"/>
                                      </p:to>
                                    </p:set>
                                    <p:animEffect transition="in" filter="wipe(left)">
                                      <p:cBhvr>
                                        <p:cTn id="34" dur="500"/>
                                        <p:tgtEl>
                                          <p:spTgt spid="143"/>
                                        </p:tgtEl>
                                      </p:cBhvr>
                                    </p:animEffect>
                                  </p:childTnLst>
                                </p:cTn>
                              </p:par>
                              <p:par>
                                <p:cTn id="35" presetID="22" presetClass="entr" presetSubtype="8" fill="hold"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wipe(left)">
                                      <p:cBhvr>
                                        <p:cTn id="37" dur="500"/>
                                        <p:tgtEl>
                                          <p:spTgt spid="1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0"/>
                                        </p:tgtEl>
                                        <p:attrNameLst>
                                          <p:attrName>style.visibility</p:attrName>
                                        </p:attrNameLst>
                                      </p:cBhvr>
                                      <p:to>
                                        <p:strVal val="visible"/>
                                      </p:to>
                                    </p:set>
                                    <p:animEffect transition="in" filter="wipe(left)">
                                      <p:cBhvr>
                                        <p:cTn id="40" dur="500"/>
                                        <p:tgtEl>
                                          <p:spTgt spid="15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wipe(left)">
                                      <p:cBhvr>
                                        <p:cTn id="43" dur="500"/>
                                        <p:tgtEl>
                                          <p:spTgt spid="15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2"/>
                                        </p:tgtEl>
                                        <p:attrNameLst>
                                          <p:attrName>style.visibility</p:attrName>
                                        </p:attrNameLst>
                                      </p:cBhvr>
                                      <p:to>
                                        <p:strVal val="visible"/>
                                      </p:to>
                                    </p:set>
                                    <p:animEffect transition="in" filter="wipe(left)">
                                      <p:cBhvr>
                                        <p:cTn id="46" dur="500"/>
                                        <p:tgtEl>
                                          <p:spTgt spid="152"/>
                                        </p:tgtEl>
                                      </p:cBhvr>
                                    </p:animEffect>
                                  </p:childTnLst>
                                </p:cTn>
                              </p:par>
                              <p:par>
                                <p:cTn id="47" presetID="22" presetClass="entr" presetSubtype="8"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animEffect transition="in" filter="wipe(left)">
                                      <p:cBhvr>
                                        <p:cTn id="49" dur="500"/>
                                        <p:tgtEl>
                                          <p:spTgt spid="15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grpId="0" nodeType="clickEffect">
                                  <p:stCondLst>
                                    <p:cond delay="0"/>
                                  </p:stCondLst>
                                  <p:childTnLst>
                                    <p:set>
                                      <p:cBhvr>
                                        <p:cTn id="53" dur="1" fill="hold">
                                          <p:stCondLst>
                                            <p:cond delay="0"/>
                                          </p:stCondLst>
                                        </p:cTn>
                                        <p:tgtEl>
                                          <p:spTgt spid="157"/>
                                        </p:tgtEl>
                                        <p:attrNameLst>
                                          <p:attrName>style.visibility</p:attrName>
                                        </p:attrNameLst>
                                      </p:cBhvr>
                                      <p:to>
                                        <p:strVal val="visible"/>
                                      </p:to>
                                    </p:set>
                                    <p:animEffect transition="in" filter="barn(outVertical)">
                                      <p:cBhvr>
                                        <p:cTn id="54"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50" grpId="0"/>
      <p:bldP spid="151" grpId="0"/>
      <p:bldP spid="152" grpId="0"/>
      <p:bldGraphic spid="15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第二讲 网络协议的安全性分析</a:t>
            </a:r>
          </a:p>
        </p:txBody>
      </p:sp>
      <p:sp>
        <p:nvSpPr>
          <p:cNvPr id="3" name="内容占位符 2"/>
          <p:cNvSpPr>
            <a:spLocks noGrp="1"/>
          </p:cNvSpPr>
          <p:nvPr>
            <p:ph idx="1"/>
          </p:nvPr>
        </p:nvSpPr>
        <p:spPr/>
        <p:txBody>
          <a:bodyPr/>
          <a:lstStyle/>
          <a:p>
            <a:pPr lvl="1"/>
            <a:r>
              <a:rPr lang="en-US" altLang="zh-CN" dirty="0"/>
              <a:t> </a:t>
            </a:r>
            <a:r>
              <a:rPr lang="zh-CN" altLang="en-US" dirty="0"/>
              <a:t>正确的</a:t>
            </a:r>
            <a:r>
              <a:rPr lang="en-US" altLang="zh-CN" dirty="0"/>
              <a:t>TCP</a:t>
            </a:r>
            <a:r>
              <a:rPr lang="zh-CN" altLang="en-US" dirty="0"/>
              <a:t>报头</a:t>
            </a:r>
            <a:r>
              <a:rPr lang="en-US" altLang="zh-CN" dirty="0"/>
              <a:t> </a:t>
            </a:r>
          </a:p>
          <a:p>
            <a:pPr lvl="2"/>
            <a:r>
              <a:rPr lang="zh-CN" altLang="en-US" dirty="0"/>
              <a:t> 要访问</a:t>
            </a:r>
            <a:r>
              <a:rPr lang="en-US" altLang="zh-CN" dirty="0">
                <a:hlinkClick r:id="rId2"/>
              </a:rPr>
              <a:t>https://www.uestc.edu.cn</a:t>
            </a:r>
            <a:r>
              <a:rPr lang="zh-CN" altLang="en-US" dirty="0"/>
              <a:t>首先要和</a:t>
            </a:r>
            <a:r>
              <a:rPr lang="en-US" altLang="zh-CN" dirty="0">
                <a:hlinkClick r:id="rId3"/>
              </a:rPr>
              <a:t>www.uestc.edu.cn</a:t>
            </a:r>
            <a:r>
              <a:rPr lang="zh-CN" altLang="en-US" dirty="0"/>
              <a:t>服务器建立连接，</a:t>
            </a:r>
            <a:r>
              <a:rPr lang="en-US" altLang="zh-CN" dirty="0"/>
              <a:t> </a:t>
            </a:r>
            <a:r>
              <a:rPr lang="zh-CN" altLang="en-US" dirty="0"/>
              <a:t>建立连接所使用的端口号由应用层协议指定。</a:t>
            </a:r>
          </a:p>
        </p:txBody>
      </p:sp>
      <p:sp>
        <p:nvSpPr>
          <p:cNvPr id="4" name="文本框 3"/>
          <p:cNvSpPr txBox="1"/>
          <p:nvPr/>
        </p:nvSpPr>
        <p:spPr>
          <a:xfrm>
            <a:off x="431371" y="1105810"/>
            <a:ext cx="6818149" cy="523220"/>
          </a:xfrm>
          <a:prstGeom prst="rect">
            <a:avLst/>
          </a:prstGeom>
          <a:noFill/>
        </p:spPr>
        <p:txBody>
          <a:bodyPr wrap="none" rtlCol="0">
            <a:spAutoFit/>
          </a:bodyPr>
          <a:lstStyle/>
          <a:p>
            <a:r>
              <a:rPr lang="en-US" altLang="zh-CN" sz="2800" dirty="0">
                <a:solidFill>
                  <a:schemeClr val="accent1"/>
                </a:solidFill>
                <a:latin typeface="微软雅黑" panose="020B0503020204020204" pitchFamily="34" charset="-122"/>
                <a:ea typeface="微软雅黑" panose="020B0503020204020204" pitchFamily="34" charset="-122"/>
              </a:rPr>
              <a:t>1</a:t>
            </a:r>
            <a:r>
              <a:rPr lang="zh-CN" altLang="en-US" sz="2800" dirty="0">
                <a:solidFill>
                  <a:schemeClr val="accent1"/>
                </a:solidFill>
                <a:latin typeface="微软雅黑" panose="020B0503020204020204" pitchFamily="34" charset="-122"/>
                <a:ea typeface="微软雅黑" panose="020B0503020204020204" pitchFamily="34" charset="-122"/>
              </a:rPr>
              <a:t>、</a:t>
            </a:r>
            <a:r>
              <a:rPr lang="en-US" altLang="zh-CN" sz="2800" dirty="0">
                <a:solidFill>
                  <a:schemeClr val="accent1"/>
                </a:solidFill>
                <a:latin typeface="微软雅黑" panose="020B0503020204020204" pitchFamily="34" charset="-122"/>
                <a:ea typeface="微软雅黑" panose="020B0503020204020204" pitchFamily="34" charset="-122"/>
              </a:rPr>
              <a:t>TCP/IP</a:t>
            </a:r>
            <a:r>
              <a:rPr lang="zh-CN" altLang="en-US" sz="2800" dirty="0">
                <a:solidFill>
                  <a:schemeClr val="accent1"/>
                </a:solidFill>
                <a:latin typeface="微软雅黑" panose="020B0503020204020204" pitchFamily="34" charset="-122"/>
                <a:ea typeface="微软雅黑" panose="020B0503020204020204" pitchFamily="34" charset="-122"/>
              </a:rPr>
              <a:t>协议安全性概述 </a:t>
            </a:r>
            <a:r>
              <a:rPr lang="en-US" altLang="zh-CN" sz="2800" dirty="0">
                <a:solidFill>
                  <a:schemeClr val="accent1"/>
                </a:solidFill>
                <a:latin typeface="微软雅黑" panose="020B0503020204020204" pitchFamily="34" charset="-122"/>
                <a:ea typeface="微软雅黑" panose="020B0503020204020204" pitchFamily="34" charset="-122"/>
              </a:rPr>
              <a:t>—— </a:t>
            </a:r>
            <a:r>
              <a:rPr lang="zh-CN" altLang="en-US" sz="2800" dirty="0">
                <a:solidFill>
                  <a:schemeClr val="accent1"/>
                </a:solidFill>
                <a:latin typeface="微软雅黑" panose="020B0503020204020204" pitchFamily="34" charset="-122"/>
                <a:ea typeface="微软雅黑" panose="020B0503020204020204" pitchFamily="34" charset="-122"/>
              </a:rPr>
              <a:t>协议基础</a:t>
            </a:r>
          </a:p>
        </p:txBody>
      </p:sp>
      <p:pic>
        <p:nvPicPr>
          <p:cNvPr id="7" name="图片 6"/>
          <p:cNvPicPr>
            <a:picLocks noChangeAspect="1"/>
          </p:cNvPicPr>
          <p:nvPr/>
        </p:nvPicPr>
        <p:blipFill>
          <a:blip r:embed="rId4"/>
          <a:stretch>
            <a:fillRect/>
          </a:stretch>
        </p:blipFill>
        <p:spPr>
          <a:xfrm>
            <a:off x="1775520" y="3223303"/>
            <a:ext cx="4271779" cy="2196896"/>
          </a:xfrm>
          <a:prstGeom prst="rect">
            <a:avLst/>
          </a:prstGeom>
        </p:spPr>
      </p:pic>
      <p:graphicFrame>
        <p:nvGraphicFramePr>
          <p:cNvPr id="8" name="图示 7"/>
          <p:cNvGraphicFramePr/>
          <p:nvPr>
            <p:extLst>
              <p:ext uri="{D42A27DB-BD31-4B8C-83A1-F6EECF244321}">
                <p14:modId xmlns:p14="http://schemas.microsoft.com/office/powerpoint/2010/main" val="1822512178"/>
              </p:ext>
            </p:extLst>
          </p:nvPr>
        </p:nvGraphicFramePr>
        <p:xfrm>
          <a:off x="1343472" y="5647072"/>
          <a:ext cx="9560066" cy="4644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圆角矩形 9"/>
          <p:cNvSpPr/>
          <p:nvPr/>
        </p:nvSpPr>
        <p:spPr>
          <a:xfrm>
            <a:off x="1775520" y="4797152"/>
            <a:ext cx="4347985" cy="216024"/>
          </a:xfrm>
          <a:prstGeom prst="roundRect">
            <a:avLst/>
          </a:prstGeom>
          <a:noFill/>
          <a:ln w="19050">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0"/>
          <a:stretch>
            <a:fillRect/>
          </a:stretch>
        </p:blipFill>
        <p:spPr>
          <a:xfrm>
            <a:off x="3226566" y="4825395"/>
            <a:ext cx="1414265" cy="171453"/>
          </a:xfrm>
          <a:prstGeom prst="rect">
            <a:avLst/>
          </a:prstGeom>
        </p:spPr>
      </p:pic>
      <p:sp>
        <p:nvSpPr>
          <p:cNvPr id="12" name="矩形 11"/>
          <p:cNvSpPr/>
          <p:nvPr/>
        </p:nvSpPr>
        <p:spPr>
          <a:xfrm>
            <a:off x="7249520" y="4513115"/>
            <a:ext cx="4031056" cy="646331"/>
          </a:xfrm>
          <a:prstGeom prst="rect">
            <a:avLst/>
          </a:prstGeom>
        </p:spPr>
        <p:txBody>
          <a:bodyPr wrap="square">
            <a:spAutoFit/>
          </a:bodyPr>
          <a:lstStyle/>
          <a:p>
            <a:r>
              <a:rPr lang="ru-RU" altLang="zh-CN" dirty="0">
                <a:solidFill>
                  <a:srgbClr val="002060"/>
                </a:solidFill>
                <a:latin typeface="微软雅黑" panose="020B0503020204020204" pitchFamily="34" charset="-122"/>
                <a:ea typeface="微软雅黑" panose="020B0503020204020204" pitchFamily="34" charset="-122"/>
              </a:rPr>
              <a:t>TCP</a:t>
            </a:r>
            <a:r>
              <a:rPr lang="zh-CN" altLang="ru-RU" dirty="0">
                <a:solidFill>
                  <a:srgbClr val="002060"/>
                </a:solidFill>
                <a:latin typeface="微软雅黑" panose="020B0503020204020204" pitchFamily="34" charset="-122"/>
                <a:ea typeface="微软雅黑" panose="020B0503020204020204" pitchFamily="34" charset="-122"/>
              </a:rPr>
              <a:t>包头部分包括</a:t>
            </a:r>
            <a:r>
              <a:rPr lang="zh-CN" altLang="ru-RU" dirty="0">
                <a:solidFill>
                  <a:srgbClr val="C00000"/>
                </a:solidFill>
                <a:latin typeface="微软雅黑" panose="020B0503020204020204" pitchFamily="34" charset="-122"/>
                <a:ea typeface="微软雅黑" panose="020B0503020204020204" pitchFamily="34" charset="-122"/>
              </a:rPr>
              <a:t>源端口</a:t>
            </a:r>
            <a:r>
              <a:rPr lang="zh-CN" altLang="ru-RU" dirty="0">
                <a:solidFill>
                  <a:srgbClr val="002060"/>
                </a:solidFill>
                <a:latin typeface="微软雅黑" panose="020B0503020204020204" pitchFamily="34" charset="-122"/>
                <a:ea typeface="微软雅黑" panose="020B0503020204020204" pitchFamily="34" charset="-122"/>
              </a:rPr>
              <a:t>、</a:t>
            </a:r>
            <a:r>
              <a:rPr lang="zh-CN" altLang="ru-RU" dirty="0">
                <a:solidFill>
                  <a:srgbClr val="C00000"/>
                </a:solidFill>
                <a:latin typeface="微软雅黑" panose="020B0503020204020204" pitchFamily="34" charset="-122"/>
                <a:ea typeface="微软雅黑" panose="020B0503020204020204" pitchFamily="34" charset="-122"/>
              </a:rPr>
              <a:t>目的端口</a:t>
            </a:r>
            <a:r>
              <a:rPr lang="zh-CN" altLang="ru-RU" dirty="0">
                <a:solidFill>
                  <a:srgbClr val="002060"/>
                </a:solidFill>
                <a:latin typeface="微软雅黑" panose="020B0503020204020204" pitchFamily="34" charset="-122"/>
                <a:ea typeface="微软雅黑" panose="020B0503020204020204" pitchFamily="34" charset="-122"/>
              </a:rPr>
              <a:t>、</a:t>
            </a:r>
            <a:r>
              <a:rPr lang="ru-RU" altLang="zh-CN" dirty="0">
                <a:solidFill>
                  <a:srgbClr val="C00000"/>
                </a:solidFill>
                <a:latin typeface="微软雅黑" panose="020B0503020204020204" pitchFamily="34" charset="-122"/>
                <a:ea typeface="微软雅黑" panose="020B0503020204020204" pitchFamily="34" charset="-122"/>
              </a:rPr>
              <a:t>TCP</a:t>
            </a:r>
            <a:r>
              <a:rPr lang="zh-CN" altLang="ru-RU" dirty="0">
                <a:solidFill>
                  <a:srgbClr val="C00000"/>
                </a:solidFill>
                <a:latin typeface="微软雅黑" panose="020B0503020204020204" pitchFamily="34" charset="-122"/>
                <a:ea typeface="微软雅黑" panose="020B0503020204020204" pitchFamily="34" charset="-122"/>
              </a:rPr>
              <a:t>标志</a:t>
            </a:r>
            <a:r>
              <a:rPr lang="zh-CN" altLang="ru-RU" dirty="0">
                <a:solidFill>
                  <a:srgbClr val="002060"/>
                </a:solidFill>
                <a:latin typeface="微软雅黑" panose="020B0503020204020204" pitchFamily="34" charset="-122"/>
                <a:ea typeface="微软雅黑" panose="020B0503020204020204" pitchFamily="34" charset="-122"/>
              </a:rPr>
              <a:t>、</a:t>
            </a:r>
            <a:r>
              <a:rPr lang="ru-RU" altLang="zh-CN" dirty="0">
                <a:solidFill>
                  <a:srgbClr val="C00000"/>
                </a:solidFill>
                <a:latin typeface="微软雅黑" panose="020B0503020204020204" pitchFamily="34" charset="-122"/>
                <a:ea typeface="微软雅黑" panose="020B0503020204020204" pitchFamily="34" charset="-122"/>
              </a:rPr>
              <a:t>TCP</a:t>
            </a:r>
            <a:r>
              <a:rPr lang="zh-CN" altLang="ru-RU" dirty="0">
                <a:solidFill>
                  <a:srgbClr val="C00000"/>
                </a:solidFill>
                <a:latin typeface="微软雅黑" panose="020B0503020204020204" pitchFamily="34" charset="-122"/>
                <a:ea typeface="微软雅黑" panose="020B0503020204020204" pitchFamily="34" charset="-122"/>
              </a:rPr>
              <a:t>选项</a:t>
            </a:r>
            <a:r>
              <a:rPr lang="zh-CN" altLang="ru-RU" dirty="0">
                <a:solidFill>
                  <a:srgbClr val="002060"/>
                </a:solidFill>
                <a:latin typeface="微软雅黑" panose="020B0503020204020204" pitchFamily="34" charset="-122"/>
                <a:ea typeface="微软雅黑" panose="020B0503020204020204" pitchFamily="34" charset="-122"/>
              </a:rPr>
              <a:t>等内容。</a:t>
            </a:r>
          </a:p>
        </p:txBody>
      </p:sp>
    </p:spTree>
    <p:extLst>
      <p:ext uri="{BB962C8B-B14F-4D97-AF65-F5344CB8AC3E}">
        <p14:creationId xmlns:p14="http://schemas.microsoft.com/office/powerpoint/2010/main" val="3897941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3.95833E-6 -3.7037E-6 L 0.37825 -0.12176 " pathEditMode="relative" rAng="0" ptsTypes="AA">
                                      <p:cBhvr>
                                        <p:cTn id="8" dur="2000" fill="hold"/>
                                        <p:tgtEl>
                                          <p:spTgt spid="11"/>
                                        </p:tgtEl>
                                        <p:attrNameLst>
                                          <p:attrName>ppt_x</p:attrName>
                                          <p:attrName>ppt_y</p:attrName>
                                        </p:attrNameLst>
                                      </p:cBhvr>
                                      <p:rCtr x="18906" y="-6088"/>
                                    </p:animMotion>
                                  </p:childTnLst>
                                </p:cTn>
                              </p:par>
                              <p:par>
                                <p:cTn id="9" presetID="6" presetClass="emph" presetSubtype="0" fill="hold" nodeType="withEffect">
                                  <p:stCondLst>
                                    <p:cond delay="0"/>
                                  </p:stCondLst>
                                  <p:childTnLst>
                                    <p:animScale>
                                      <p:cBhvr>
                                        <p:cTn id="10"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21553</TotalTime>
  <Words>6309</Words>
  <Application>Microsoft Macintosh PowerPoint</Application>
  <PresentationFormat>宽屏</PresentationFormat>
  <Paragraphs>853</Paragraphs>
  <Slides>69</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3" baseType="lpstr">
      <vt:lpstr>黑体</vt:lpstr>
      <vt:lpstr>华文新魏</vt:lpstr>
      <vt:lpstr>华文行楷</vt:lpstr>
      <vt:lpstr>华文中宋</vt:lpstr>
      <vt:lpstr>Microsoft YaHei</vt:lpstr>
      <vt:lpstr>Microsoft YaHei</vt:lpstr>
      <vt:lpstr>ZapfDingbats</vt:lpstr>
      <vt:lpstr>Arial</vt:lpstr>
      <vt:lpstr>Calibri</vt:lpstr>
      <vt:lpstr>Lucida Sans Unicode</vt:lpstr>
      <vt:lpstr>Times New Roman</vt:lpstr>
      <vt:lpstr>Wingdings</vt:lpstr>
      <vt:lpstr>Office 主题​​</vt:lpstr>
      <vt:lpstr>Clip</vt:lpstr>
      <vt:lpstr>网络安全技术</vt:lpstr>
      <vt:lpstr>了解网络协议的安全状况、理解网络协议安全威胁产生的原因，掌握常见的网络协议安全威胁的基本工作原理和过程。</vt:lpstr>
      <vt:lpstr>内容安排</vt:lpstr>
      <vt:lpstr>PowerPoint 演示文稿</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PowerPoint 演示文稿</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第二讲 网络协议的安全性分析</vt:lpstr>
      <vt:lpstr>结束语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赵洋</dc:creator>
  <cp:lastModifiedBy>袁 昊男</cp:lastModifiedBy>
  <cp:revision>943</cp:revision>
  <dcterms:created xsi:type="dcterms:W3CDTF">2013-10-09T01:13:35Z</dcterms:created>
  <dcterms:modified xsi:type="dcterms:W3CDTF">2020-09-24T03:30:32Z</dcterms:modified>
</cp:coreProperties>
</file>