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56" r:id="rId2"/>
    <p:sldId id="476" r:id="rId3"/>
    <p:sldId id="432" r:id="rId4"/>
    <p:sldId id="477" r:id="rId5"/>
    <p:sldId id="478" r:id="rId6"/>
    <p:sldId id="479" r:id="rId7"/>
    <p:sldId id="480" r:id="rId8"/>
    <p:sldId id="481" r:id="rId9"/>
    <p:sldId id="466" r:id="rId10"/>
    <p:sldId id="462" r:id="rId11"/>
    <p:sldId id="469" r:id="rId12"/>
    <p:sldId id="437" r:id="rId13"/>
    <p:sldId id="471" r:id="rId14"/>
    <p:sldId id="472" r:id="rId15"/>
    <p:sldId id="473" r:id="rId16"/>
    <p:sldId id="474" r:id="rId17"/>
    <p:sldId id="475" r:id="rId18"/>
    <p:sldId id="435" r:id="rId19"/>
    <p:sldId id="46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C1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6758" autoAdjust="0"/>
  </p:normalViewPr>
  <p:slideViewPr>
    <p:cSldViewPr>
      <p:cViewPr varScale="1">
        <p:scale>
          <a:sx n="66" d="100"/>
          <a:sy n="66" d="100"/>
        </p:scale>
        <p:origin x="-100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EA7C9CA-4DDB-48CA-8EF6-4F6A96DC5DCA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18FE279A-7CA4-4638-80F5-8A5C52E85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6"/>
          <p:cNvSpPr/>
          <p:nvPr/>
        </p:nvSpPr>
        <p:spPr>
          <a:xfrm>
            <a:off x="684213" y="2133600"/>
            <a:ext cx="7775575" cy="1439863"/>
          </a:xfrm>
          <a:prstGeom prst="roundRect">
            <a:avLst/>
          </a:prstGeom>
          <a:solidFill>
            <a:schemeClr val="accent4">
              <a:lumMod val="50000"/>
              <a:alpha val="7700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 anchor="ctr" anchorCtr="0"/>
          <a:lstStyle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6"/>
          <p:cNvSpPr/>
          <p:nvPr userDrawn="1"/>
        </p:nvSpPr>
        <p:spPr>
          <a:xfrm>
            <a:off x="457200" y="130175"/>
            <a:ext cx="8207375" cy="720725"/>
          </a:xfrm>
          <a:prstGeom prst="round2DiagRect">
            <a:avLst>
              <a:gd name="adj1" fmla="val 31326"/>
              <a:gd name="adj2" fmla="val 0"/>
            </a:avLst>
          </a:prstGeom>
          <a:solidFill>
            <a:schemeClr val="bg1">
              <a:alpha val="8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0597"/>
            <a:ext cx="8201363" cy="692150"/>
          </a:xfrm>
          <a:prstGeom prst="rect">
            <a:avLst/>
          </a:prstGeom>
        </p:spPr>
        <p:txBody>
          <a:bodyPr/>
          <a:lstStyle>
            <a:lvl1pPr>
              <a:defRPr sz="36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632" y="878154"/>
            <a:ext cx="8229600" cy="5818038"/>
          </a:xfrm>
          <a:prstGeom prst="rect">
            <a:avLst/>
          </a:prstGeom>
          <a:solidFill>
            <a:srgbClr val="002060"/>
          </a:solidFill>
        </p:spPr>
        <p:txBody>
          <a:bodyPr lIns="144000" rIns="144000"/>
          <a:lstStyle>
            <a:lvl1pPr algn="just">
              <a:defRPr sz="4000">
                <a:solidFill>
                  <a:schemeClr val="bg1"/>
                </a:solidFill>
                <a:effectLst/>
              </a:defRPr>
            </a:lvl1pPr>
            <a:lvl2pPr algn="just">
              <a:defRPr sz="3600">
                <a:solidFill>
                  <a:schemeClr val="bg1"/>
                </a:solidFill>
                <a:effectLst/>
              </a:defRPr>
            </a:lvl2pPr>
            <a:lvl3pPr algn="just">
              <a:defRPr sz="3200">
                <a:solidFill>
                  <a:schemeClr val="bg1"/>
                </a:solidFill>
                <a:effectLst/>
              </a:defRPr>
            </a:lvl3pPr>
            <a:lvl4pPr algn="just">
              <a:defRPr sz="2400">
                <a:solidFill>
                  <a:schemeClr val="bg1"/>
                </a:solidFill>
                <a:effectLst/>
              </a:defRPr>
            </a:lvl4pPr>
            <a:lvl5pPr algn="just">
              <a:defRPr sz="2400"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16963" y="6237288"/>
            <a:ext cx="390525" cy="431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CF6388C-70B0-425C-AB3A-CB1E4C543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7375E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 smtClean="0">
                <a:solidFill>
                  <a:srgbClr val="000000"/>
                </a:solidFill>
              </a:rPr>
              <a:t>Pe</a:t>
            </a:r>
            <a:r>
              <a:rPr lang="zh-CN" altLang="en-US" dirty="0" smtClean="0">
                <a:solidFill>
                  <a:srgbClr val="000000"/>
                </a:solidFill>
              </a:rPr>
              <a:t>病毒实验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电子科技大学信息与软件工程学院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468313" y="130175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kernel32.dll</a:t>
            </a:r>
            <a:r>
              <a:rPr lang="zh-CN" altLang="zh-CN" dirty="0" smtClean="0"/>
              <a:t>地址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通过</a:t>
            </a:r>
            <a:r>
              <a:rPr lang="zh-CN" altLang="zh-CN" sz="2400" dirty="0" smtClean="0"/>
              <a:t>段选择字</a:t>
            </a:r>
            <a:r>
              <a:rPr lang="en-US" altLang="zh-CN" sz="2400" dirty="0" smtClean="0"/>
              <a:t>FS</a:t>
            </a:r>
            <a:r>
              <a:rPr lang="zh-CN" altLang="zh-CN" sz="2400" dirty="0" smtClean="0"/>
              <a:t>在内存中找到当前的线程控制模块</a:t>
            </a:r>
            <a:r>
              <a:rPr lang="en-US" altLang="zh-CN" sz="2400" dirty="0" smtClean="0"/>
              <a:t>TEB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线程</a:t>
            </a:r>
            <a:r>
              <a:rPr lang="zh-CN" altLang="zh-CN" sz="2400" dirty="0" smtClean="0"/>
              <a:t>控制块中偏移位置为</a:t>
            </a:r>
            <a:r>
              <a:rPr lang="en-US" altLang="zh-CN" sz="2400" dirty="0" smtClean="0"/>
              <a:t>0x30</a:t>
            </a:r>
            <a:r>
              <a:rPr lang="zh-CN" altLang="zh-CN" sz="2400" dirty="0" smtClean="0"/>
              <a:t>的地方存放着指向进程控制块</a:t>
            </a:r>
            <a:r>
              <a:rPr lang="en-US" altLang="zh-CN" sz="2400" dirty="0" smtClean="0"/>
              <a:t>PEB</a:t>
            </a:r>
            <a:r>
              <a:rPr lang="zh-CN" altLang="zh-CN" sz="2400" dirty="0" smtClean="0"/>
              <a:t>的指针 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进程</a:t>
            </a:r>
            <a:r>
              <a:rPr lang="zh-CN" altLang="zh-CN" sz="2400" dirty="0" smtClean="0"/>
              <a:t>控制块中偏移地址</a:t>
            </a:r>
            <a:r>
              <a:rPr lang="en-US" altLang="zh-CN" sz="2400" dirty="0" smtClean="0"/>
              <a:t>0x0c</a:t>
            </a:r>
            <a:r>
              <a:rPr lang="zh-CN" altLang="zh-CN" sz="2400" dirty="0" smtClean="0"/>
              <a:t>的地址存放着指向</a:t>
            </a:r>
            <a:r>
              <a:rPr lang="en-US" altLang="zh-CN" sz="2400" dirty="0" smtClean="0"/>
              <a:t>PEB_LDA_DATA</a:t>
            </a:r>
            <a:r>
              <a:rPr lang="zh-CN" altLang="zh-CN" sz="2400" dirty="0" smtClean="0"/>
              <a:t>结构体的指针，其中存放着已经被装载的动态链接库信息。 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PEB_LDA_DATA</a:t>
            </a:r>
            <a:r>
              <a:rPr lang="zh-CN" altLang="zh-CN" sz="2400" dirty="0" smtClean="0"/>
              <a:t>结构体偏移地址为</a:t>
            </a:r>
            <a:r>
              <a:rPr lang="en-US" altLang="zh-CN" sz="2400" dirty="0" smtClean="0"/>
              <a:t>0x1c</a:t>
            </a:r>
            <a:r>
              <a:rPr lang="zh-CN" altLang="zh-CN" sz="2400" dirty="0" smtClean="0"/>
              <a:t>的地方存放着指向模块初始化链表的头指针</a:t>
            </a:r>
            <a:r>
              <a:rPr lang="en-US" altLang="zh-CN" sz="2400" dirty="0" err="1" smtClean="0"/>
              <a:t>InInitializationOrderModulelist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模块</a:t>
            </a:r>
            <a:r>
              <a:rPr lang="zh-CN" altLang="zh-CN" sz="2400" dirty="0" smtClean="0"/>
              <a:t>初始化链表</a:t>
            </a:r>
            <a:r>
              <a:rPr lang="en-US" altLang="zh-CN" sz="2400" dirty="0" err="1" smtClean="0"/>
              <a:t>InInitializationOrderModulelist</a:t>
            </a:r>
            <a:r>
              <a:rPr lang="zh-CN" altLang="zh-CN" sz="2400" dirty="0" smtClean="0"/>
              <a:t>中按顺序存放着</a:t>
            </a:r>
            <a:r>
              <a:rPr lang="en-US" altLang="zh-CN" sz="2400" dirty="0" smtClean="0"/>
              <a:t>PE</a:t>
            </a:r>
            <a:r>
              <a:rPr lang="zh-CN" altLang="zh-CN" sz="2400" dirty="0" smtClean="0"/>
              <a:t>装入运行时初始化模块信息，第一个链表节点是</a:t>
            </a:r>
            <a:r>
              <a:rPr lang="en-US" altLang="zh-CN" sz="2400" dirty="0" smtClean="0"/>
              <a:t>ntdll.dll</a:t>
            </a:r>
            <a:r>
              <a:rPr lang="zh-CN" altLang="zh-CN" sz="2400" dirty="0" smtClean="0"/>
              <a:t>，第二个链表节点就是</a:t>
            </a:r>
            <a:r>
              <a:rPr lang="en-US" altLang="zh-CN" sz="2400" dirty="0" smtClean="0"/>
              <a:t>kernel32.dll</a:t>
            </a:r>
            <a:r>
              <a:rPr lang="zh-CN" altLang="zh-CN" sz="2400" dirty="0" smtClean="0"/>
              <a:t>。 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400" dirty="0" smtClean="0"/>
              <a:t>找到</a:t>
            </a:r>
            <a:r>
              <a:rPr lang="zh-CN" altLang="zh-CN" sz="2400" dirty="0" smtClean="0"/>
              <a:t>属于</a:t>
            </a:r>
            <a:r>
              <a:rPr lang="en-US" altLang="zh-CN" sz="2400" dirty="0" smtClean="0"/>
              <a:t>kernel32.dll</a:t>
            </a:r>
            <a:r>
              <a:rPr lang="zh-CN" altLang="zh-CN" sz="2400" dirty="0" smtClean="0"/>
              <a:t>的节点后，在此基础上再便宜</a:t>
            </a:r>
            <a:r>
              <a:rPr lang="en-US" altLang="zh-CN" sz="2400" dirty="0" smtClean="0"/>
              <a:t>0x08</a:t>
            </a:r>
            <a:r>
              <a:rPr lang="zh-CN" altLang="zh-CN" sz="2400" dirty="0" smtClean="0"/>
              <a:t>就是</a:t>
            </a:r>
            <a:r>
              <a:rPr lang="en-US" altLang="zh-CN" sz="2400" dirty="0" smtClean="0"/>
              <a:t>kernel32.dll</a:t>
            </a:r>
            <a:r>
              <a:rPr lang="zh-CN" altLang="zh-CN" sz="2400" dirty="0" smtClean="0"/>
              <a:t>在内存中的价值基地址</a:t>
            </a:r>
            <a:r>
              <a:rPr lang="zh-CN" altLang="zh-CN" sz="2400" dirty="0" smtClean="0"/>
              <a:t>。</a:t>
            </a:r>
            <a:r>
              <a:rPr lang="zh-CN" altLang="zh-CN" sz="2800" dirty="0" smtClean="0"/>
              <a:t> </a:t>
            </a:r>
            <a:endParaRPr lang="zh-CN" altLang="zh-CN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 eax,fs:0x30             //</a:t>
            </a:r>
            <a:r>
              <a:rPr lang="en-US" altLang="zh-CN" sz="2800" dirty="0" smtClean="0"/>
              <a:t>PEB</a:t>
            </a:r>
          </a:p>
          <a:p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eax</a:t>
            </a:r>
            <a:r>
              <a:rPr lang="en-US" altLang="zh-CN" sz="2800" dirty="0" smtClean="0"/>
              <a:t>,[eax+0x0c</a:t>
            </a:r>
            <a:r>
              <a:rPr lang="en-US" altLang="zh-CN" sz="2800" dirty="0" smtClean="0"/>
              <a:t>] </a:t>
            </a:r>
          </a:p>
          <a:p>
            <a:r>
              <a:rPr lang="en-US" altLang="zh-CN" sz="2800" dirty="0" smtClean="0"/>
              <a:t>                           //</a:t>
            </a:r>
            <a:r>
              <a:rPr lang="en-US" altLang="zh-CN" sz="2800" dirty="0" smtClean="0"/>
              <a:t>PROCESS_ MODAULE_INFO</a:t>
            </a:r>
          </a:p>
          <a:p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esi</a:t>
            </a:r>
            <a:r>
              <a:rPr lang="en-US" altLang="zh-CN" sz="2800" dirty="0" smtClean="0"/>
              <a:t>,[eax+0x1c]  </a:t>
            </a:r>
            <a:r>
              <a:rPr lang="en-US" altLang="zh-CN" sz="2800" dirty="0" smtClean="0"/>
              <a:t>    //</a:t>
            </a:r>
            <a:r>
              <a:rPr lang="en-US" altLang="zh-CN" sz="2800" dirty="0" err="1" smtClean="0"/>
              <a:t>InInitOrder.flink</a:t>
            </a:r>
            <a:endParaRPr lang="en-US" altLang="zh-CN" sz="2800" dirty="0" smtClean="0"/>
          </a:p>
          <a:p>
            <a:r>
              <a:rPr lang="en-US" altLang="zh-CN" sz="2800" dirty="0" err="1" smtClean="0"/>
              <a:t>lodsd</a:t>
            </a:r>
            <a:r>
              <a:rPr lang="en-US" altLang="zh-CN" sz="2800" dirty="0" smtClean="0"/>
              <a:t>                      </a:t>
            </a:r>
            <a:r>
              <a:rPr lang="en-US" altLang="zh-CN" sz="2800" dirty="0" smtClean="0"/>
              <a:t>      //</a:t>
            </a:r>
            <a:r>
              <a:rPr lang="en-US" altLang="zh-CN" sz="2800" dirty="0" err="1" smtClean="0"/>
              <a:t>eax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InInitOrder.flink</a:t>
            </a:r>
            <a:endParaRPr lang="en-US" altLang="zh-CN" sz="2800" dirty="0" smtClean="0"/>
          </a:p>
          <a:p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ebp</a:t>
            </a:r>
            <a:r>
              <a:rPr lang="en-US" altLang="zh-CN" sz="2800" dirty="0" smtClean="0"/>
              <a:t>,[eax+8]</a:t>
            </a:r>
            <a:r>
              <a:rPr lang="zh-CN" altLang="en-US" sz="2800" dirty="0" smtClean="0"/>
              <a:t>   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smtClean="0"/>
              <a:t>                      //</a:t>
            </a:r>
            <a:r>
              <a:rPr lang="en-US" altLang="zh-CN" sz="2800" dirty="0" err="1" smtClean="0"/>
              <a:t>ebp</a:t>
            </a:r>
            <a:r>
              <a:rPr lang="en-US" altLang="zh-CN" sz="2800" dirty="0" smtClean="0"/>
              <a:t>=kernel32.dll base address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95536" y="188913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dirty="0" smtClean="0"/>
              <a:t>求</a:t>
            </a:r>
            <a:r>
              <a:rPr lang="en-US" altLang="zh-CN" sz="3200" dirty="0" err="1" smtClean="0"/>
              <a:t>LoadLibrary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及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GetProcAddress</a:t>
            </a:r>
            <a:r>
              <a:rPr lang="en-US" altLang="zh-CN" sz="3200" dirty="0" smtClean="0">
                <a:solidFill>
                  <a:schemeClr val="tx1"/>
                </a:solidFill>
              </a:rPr>
              <a:t>()</a:t>
            </a:r>
            <a:r>
              <a:rPr lang="zh-CN" altLang="en-US" sz="3200" dirty="0" smtClean="0">
                <a:solidFill>
                  <a:schemeClr val="tx1"/>
                </a:solidFill>
              </a:rPr>
              <a:t>地</a:t>
            </a:r>
            <a:r>
              <a:rPr lang="zh-CN" altLang="zh-CN" sz="3200" dirty="0" smtClean="0">
                <a:solidFill>
                  <a:schemeClr val="tx1"/>
                </a:solidFill>
              </a:rPr>
              <a:t>址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GetProcAddress</a:t>
            </a:r>
            <a:r>
              <a:rPr lang="en-US" altLang="zh-CN" sz="3200" dirty="0" smtClean="0">
                <a:solidFill>
                  <a:schemeClr val="tx1"/>
                </a:solidFill>
              </a:rPr>
              <a:t>()</a:t>
            </a:r>
            <a:r>
              <a:rPr lang="zh-CN" altLang="zh-CN" sz="3200" dirty="0" smtClean="0">
                <a:solidFill>
                  <a:schemeClr val="tx1"/>
                </a:solidFill>
              </a:rPr>
              <a:t>地址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()</a:t>
            </a:r>
            <a:r>
              <a:rPr lang="zh-CN" altLang="zh-CN" dirty="0" smtClean="0"/>
              <a:t>地址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marL="971550" lvl="1" indent="-514350" algn="l">
              <a:buFont typeface="+mj-lt"/>
              <a:buAutoNum type="arabicPeriod"/>
            </a:pPr>
            <a:r>
              <a:rPr lang="zh-CN" altLang="zh-CN" sz="2800" dirty="0" smtClean="0"/>
              <a:t>从</a:t>
            </a:r>
            <a:r>
              <a:rPr lang="en-US" altLang="zh-CN" sz="2800" dirty="0" smtClean="0"/>
              <a:t>kernel32.dll</a:t>
            </a:r>
            <a:r>
              <a:rPr lang="zh-CN" altLang="zh-CN" sz="2800" dirty="0" smtClean="0"/>
              <a:t>的加载基地址开始偏移</a:t>
            </a:r>
            <a:r>
              <a:rPr lang="en-US" altLang="zh-CN" sz="2800" dirty="0" smtClean="0"/>
              <a:t>0x3c</a:t>
            </a:r>
            <a:r>
              <a:rPr lang="zh-CN" altLang="zh-CN" sz="2800" dirty="0" smtClean="0"/>
              <a:t>的地方就是其</a:t>
            </a:r>
            <a:r>
              <a:rPr lang="en-US" altLang="zh-CN" sz="2800" dirty="0" smtClean="0"/>
              <a:t>PE</a:t>
            </a:r>
            <a:r>
              <a:rPr lang="zh-CN" altLang="zh-CN" sz="2800" dirty="0" smtClean="0"/>
              <a:t>头 </a:t>
            </a:r>
            <a:endParaRPr lang="en-US" altLang="zh-CN" sz="2800" dirty="0" smtClean="0"/>
          </a:p>
          <a:p>
            <a:pPr marL="971550" lvl="1" indent="-514350" algn="l">
              <a:buFont typeface="+mj-lt"/>
              <a:buAutoNum type="arabicPeriod"/>
            </a:pPr>
            <a:r>
              <a:rPr lang="en-US" altLang="zh-CN" sz="2800" dirty="0" smtClean="0"/>
              <a:t>PE</a:t>
            </a:r>
            <a:r>
              <a:rPr lang="zh-CN" altLang="zh-CN" sz="2800" dirty="0" smtClean="0"/>
              <a:t>头偏移</a:t>
            </a:r>
            <a:r>
              <a:rPr lang="en-US" altLang="zh-CN" sz="2800" dirty="0" smtClean="0"/>
              <a:t>0x78</a:t>
            </a:r>
            <a:r>
              <a:rPr lang="zh-CN" altLang="zh-CN" sz="2800" dirty="0" smtClean="0"/>
              <a:t>的地方存放着指向函数导出表的指针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971550" lvl="1" indent="-514350" algn="l">
              <a:buFont typeface="+mj-lt"/>
              <a:buAutoNum type="arabicPeriod"/>
            </a:pPr>
            <a:r>
              <a:rPr lang="zh-CN" altLang="zh-CN" sz="2800" dirty="0" smtClean="0"/>
              <a:t>导出</a:t>
            </a:r>
            <a:r>
              <a:rPr lang="zh-CN" altLang="zh-CN" sz="2800" dirty="0" smtClean="0"/>
              <a:t>表偏移</a:t>
            </a:r>
            <a:r>
              <a:rPr lang="en-US" altLang="zh-CN" sz="2800" dirty="0" smtClean="0"/>
              <a:t>0x1c</a:t>
            </a:r>
            <a:r>
              <a:rPr lang="zh-CN" altLang="zh-CN" sz="2800" dirty="0" smtClean="0"/>
              <a:t>处的指针指向存储导出函数偏移地址（</a:t>
            </a:r>
            <a:r>
              <a:rPr lang="en-US" altLang="zh-CN" sz="2800" dirty="0" smtClean="0"/>
              <a:t>RVA</a:t>
            </a:r>
            <a:r>
              <a:rPr lang="zh-CN" altLang="zh-CN" sz="2800" dirty="0" smtClean="0"/>
              <a:t>）的列表 </a:t>
            </a:r>
            <a:endParaRPr lang="en-US" altLang="zh-CN" sz="2800" dirty="0" smtClean="0"/>
          </a:p>
          <a:p>
            <a:pPr marL="971550" lvl="1" indent="-514350" algn="l">
              <a:buFont typeface="+mj-lt"/>
              <a:buAutoNum type="arabicPeriod"/>
            </a:pPr>
            <a:r>
              <a:rPr lang="zh-CN" altLang="zh-CN" sz="2800" dirty="0" smtClean="0"/>
              <a:t>导出</a:t>
            </a:r>
            <a:r>
              <a:rPr lang="zh-CN" altLang="zh-CN" sz="2800" dirty="0" smtClean="0"/>
              <a:t>表偏移</a:t>
            </a:r>
            <a:r>
              <a:rPr lang="en-US" altLang="zh-CN" sz="2800" dirty="0" smtClean="0"/>
              <a:t>0x20</a:t>
            </a:r>
            <a:r>
              <a:rPr lang="zh-CN" altLang="zh-CN" sz="2800" dirty="0" smtClean="0"/>
              <a:t>处的指针指向存储导出函数函数名的列表 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5517232"/>
            <a:ext cx="9144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Kernel32.dll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07704" y="587727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7704" y="54452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0x3c 0x78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25552" y="5517232"/>
            <a:ext cx="9144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导出表</a:t>
            </a:r>
          </a:p>
        </p:txBody>
      </p:sp>
      <p:sp>
        <p:nvSpPr>
          <p:cNvPr id="12" name="矩形 11"/>
          <p:cNvSpPr/>
          <p:nvPr/>
        </p:nvSpPr>
        <p:spPr>
          <a:xfrm>
            <a:off x="4665712" y="4725144"/>
            <a:ext cx="9144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函数名表</a:t>
            </a:r>
            <a:r>
              <a:rPr lang="en-US" altLang="zh-CN" dirty="0" smtClean="0"/>
              <a:t>RVA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65712" y="5898976"/>
            <a:ext cx="9144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序号地址表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39952" y="5074332"/>
            <a:ext cx="525760" cy="658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5" idx="1"/>
          </p:cNvCxnSpPr>
          <p:nvPr/>
        </p:nvCxnSpPr>
        <p:spPr>
          <a:xfrm>
            <a:off x="4139952" y="5711552"/>
            <a:ext cx="2902024" cy="108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3" idx="1"/>
          </p:cNvCxnSpPr>
          <p:nvPr/>
        </p:nvCxnSpPr>
        <p:spPr>
          <a:xfrm>
            <a:off x="4139952" y="5733256"/>
            <a:ext cx="525760" cy="514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7197" y="50758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0x20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7197" y="60840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0x24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0261" y="54359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0x1c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41976" y="5373216"/>
            <a:ext cx="9144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r>
              <a:rPr lang="zh-CN" altLang="en-US" dirty="0"/>
              <a:t>地址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80112" y="602128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通过计算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函数名的哈希值，比对哈希值来查找</a:t>
            </a:r>
            <a:endParaRPr lang="en-US" altLang="zh-CN" sz="3200" dirty="0" smtClean="0"/>
          </a:p>
          <a:p>
            <a:r>
              <a:rPr lang="en-US" altLang="zh-CN" sz="3200" dirty="0" smtClean="0"/>
              <a:t>Static </a:t>
            </a:r>
            <a:r>
              <a:rPr lang="en-US" altLang="zh-CN" sz="3200" dirty="0" err="1" smtClean="0"/>
              <a:t>DWORD_stdcall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GetHash</a:t>
            </a:r>
            <a:r>
              <a:rPr lang="en-US" altLang="zh-CN" sz="3200" dirty="0" smtClean="0"/>
              <a:t>(char *c)</a:t>
            </a:r>
          </a:p>
          <a:p>
            <a:r>
              <a:rPr lang="en-US" altLang="zh-CN" sz="3200" dirty="0" smtClean="0"/>
              <a:t>{</a:t>
            </a:r>
          </a:p>
          <a:p>
            <a:r>
              <a:rPr lang="en-US" altLang="zh-CN" sz="3200" dirty="0" smtClean="0"/>
              <a:t>	DWORD h=0;</a:t>
            </a:r>
          </a:p>
          <a:p>
            <a:r>
              <a:rPr lang="en-US" altLang="zh-CN" sz="3200" dirty="0" smtClean="0"/>
              <a:t>	while(*c){</a:t>
            </a:r>
          </a:p>
          <a:p>
            <a:r>
              <a:rPr lang="en-US" altLang="zh-CN" sz="3200" dirty="0" smtClean="0"/>
              <a:t>		_</a:t>
            </a:r>
            <a:r>
              <a:rPr lang="en-US" altLang="zh-CN" sz="3200" dirty="0" err="1" smtClean="0"/>
              <a:t>asm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ror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h,HASH_KEY</a:t>
            </a:r>
            <a:endParaRPr lang="en-US" altLang="zh-CN" sz="3200" dirty="0" smtClean="0"/>
          </a:p>
          <a:p>
            <a:r>
              <a:rPr lang="en-US" altLang="zh-CN" sz="3200" dirty="0" smtClean="0"/>
              <a:t>		h+=*</a:t>
            </a:r>
            <a:r>
              <a:rPr lang="en-US" altLang="zh-CN" sz="3200" dirty="0" err="1" smtClean="0"/>
              <a:t>c++</a:t>
            </a:r>
            <a:r>
              <a:rPr lang="en-US" altLang="zh-CN" sz="3200" dirty="0" smtClean="0"/>
              <a:t>;}</a:t>
            </a:r>
          </a:p>
          <a:p>
            <a:r>
              <a:rPr lang="en-US" altLang="zh-CN" sz="3200" dirty="0" smtClean="0"/>
              <a:t>	return(h)</a:t>
            </a:r>
          </a:p>
          <a:p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获取</a:t>
            </a:r>
            <a:r>
              <a:rPr lang="en-US" altLang="zh-CN" sz="3200" dirty="0" err="1" smtClean="0"/>
              <a:t>LoadLibraryA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GetProcAddress</a:t>
            </a:r>
            <a:r>
              <a:rPr lang="zh-CN" altLang="en-US" sz="3200" dirty="0" smtClean="0"/>
              <a:t>地址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//</a:t>
            </a:r>
            <a:r>
              <a:rPr lang="en-US" altLang="zh-CN" sz="2400" dirty="0" err="1" smtClean="0"/>
              <a:t>ebp</a:t>
            </a:r>
            <a:r>
              <a:rPr lang="zh-CN" altLang="en-US" sz="2400" dirty="0" smtClean="0"/>
              <a:t>保存</a:t>
            </a:r>
            <a:r>
              <a:rPr lang="en-US" altLang="zh-CN" sz="2400" dirty="0" smtClean="0"/>
              <a:t>kernel32.dll</a:t>
            </a:r>
            <a:r>
              <a:rPr lang="zh-CN" altLang="en-US" sz="2400" dirty="0" smtClean="0"/>
              <a:t>基地址</a:t>
            </a:r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en-US" altLang="zh-CN" sz="2400" dirty="0" err="1" smtClean="0"/>
              <a:t>esi</a:t>
            </a:r>
            <a:r>
              <a:rPr lang="zh-CN" altLang="en-US" sz="2400" dirty="0" smtClean="0"/>
              <a:t>指向的</a:t>
            </a:r>
            <a:r>
              <a:rPr lang="en-US" altLang="zh-CN" sz="2400" dirty="0" smtClean="0"/>
              <a:t>DWORD</a:t>
            </a:r>
            <a:r>
              <a:rPr lang="zh-CN" altLang="en-US" sz="2400" dirty="0" smtClean="0"/>
              <a:t>类型的数组中保存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名称哈希值</a:t>
            </a:r>
            <a:endParaRPr lang="en-US" altLang="zh-CN" sz="2400" dirty="0" smtClean="0"/>
          </a:p>
          <a:p>
            <a:r>
              <a:rPr lang="en-US" altLang="zh-CN" sz="2400" dirty="0" smtClean="0"/>
              <a:t>	Push 2</a:t>
            </a:r>
          </a:p>
          <a:p>
            <a:r>
              <a:rPr lang="en-US" altLang="zh-CN" sz="2400" dirty="0" smtClean="0"/>
              <a:t>	Pop </a:t>
            </a:r>
            <a:r>
              <a:rPr lang="en-US" altLang="zh-CN" sz="2400" dirty="0" err="1" smtClean="0"/>
              <a:t>ecx</a:t>
            </a:r>
            <a:endParaRPr lang="en-US" altLang="zh-CN" sz="2400" dirty="0" smtClean="0"/>
          </a:p>
          <a:p>
            <a:r>
              <a:rPr lang="en-US" altLang="zh-CN" sz="2400" dirty="0" smtClean="0"/>
              <a:t>GetFuncInKernel32:</a:t>
            </a:r>
          </a:p>
          <a:p>
            <a:r>
              <a:rPr lang="en-US" altLang="zh-CN" sz="2400" dirty="0" smtClean="0"/>
              <a:t>	call </a:t>
            </a:r>
            <a:r>
              <a:rPr lang="en-US" altLang="zh-CN" sz="2400" dirty="0" err="1" smtClean="0"/>
              <a:t>GetProAddess_fun</a:t>
            </a:r>
            <a:endParaRPr lang="en-US" altLang="zh-CN" sz="2400" dirty="0" smtClean="0"/>
          </a:p>
          <a:p>
            <a:r>
              <a:rPr lang="en-US" altLang="zh-CN" sz="2400" dirty="0" smtClean="0"/>
              <a:t>	loop GetFuncInKernel32</a:t>
            </a:r>
          </a:p>
          <a:p>
            <a:r>
              <a:rPr lang="en-US" altLang="zh-CN" sz="2400" dirty="0" smtClean="0"/>
              <a:t>	…….</a:t>
            </a:r>
          </a:p>
          <a:p>
            <a:r>
              <a:rPr lang="en-US" altLang="zh-CN" sz="2400" dirty="0" smtClean="0"/>
              <a:t>	…….</a:t>
            </a:r>
          </a:p>
          <a:p>
            <a:r>
              <a:rPr lang="en-US" altLang="zh-CN" sz="2400" dirty="0" err="1" smtClean="0"/>
              <a:t>GetProAddess_fun</a:t>
            </a:r>
            <a:r>
              <a:rPr lang="en-US" altLang="zh-CN" sz="2400" dirty="0" smtClean="0"/>
              <a:t>: </a:t>
            </a:r>
          </a:p>
          <a:p>
            <a:r>
              <a:rPr lang="en-US" altLang="zh-CN" sz="2400" dirty="0" smtClean="0"/>
              <a:t>		push </a:t>
            </a:r>
            <a:r>
              <a:rPr lang="en-US" altLang="zh-CN" sz="2400" dirty="0" err="1" smtClean="0"/>
              <a:t>ecx</a:t>
            </a:r>
            <a:endParaRPr lang="en-US" altLang="zh-CN" sz="2400" dirty="0" smtClean="0"/>
          </a:p>
          <a:p>
            <a:r>
              <a:rPr lang="en-US" altLang="zh-CN" sz="2400" dirty="0" smtClean="0"/>
              <a:t>		push </a:t>
            </a:r>
            <a:r>
              <a:rPr lang="en-US" altLang="zh-CN" sz="2400" dirty="0" err="1" smtClean="0"/>
              <a:t>esi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esi</a:t>
            </a:r>
            <a:r>
              <a:rPr lang="en-US" altLang="zh-CN" sz="2400" dirty="0" smtClean="0"/>
              <a:t>,[ebp+0x3C]</a:t>
            </a:r>
          </a:p>
          <a:p>
            <a:r>
              <a:rPr lang="en-US" altLang="zh-CN" sz="2400" dirty="0" smtClean="0"/>
              <a:t>		</a:t>
            </a:r>
          </a:p>
          <a:p>
            <a:r>
              <a:rPr lang="en-US" altLang="zh-CN" sz="2400" dirty="0" smtClean="0"/>
              <a:t>		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LoadLibraryA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GetProcAddress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	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esi</a:t>
            </a:r>
            <a:r>
              <a:rPr lang="en-US" altLang="zh-CN" sz="2800" dirty="0" smtClean="0"/>
              <a:t>,[esi+ebp+0x78]</a:t>
            </a:r>
          </a:p>
          <a:p>
            <a:r>
              <a:rPr lang="en-US" altLang="zh-CN" sz="2800" dirty="0" smtClean="0"/>
              <a:t>		add  </a:t>
            </a:r>
            <a:r>
              <a:rPr lang="en-US" altLang="zh-CN" sz="2800" dirty="0" err="1" smtClean="0"/>
              <a:t>esi,ebp</a:t>
            </a:r>
            <a:endParaRPr lang="en-US" altLang="zh-CN" sz="2800" dirty="0" smtClean="0"/>
          </a:p>
          <a:p>
            <a:r>
              <a:rPr lang="en-US" altLang="zh-CN" sz="2800" dirty="0" smtClean="0"/>
              <a:t>		push </a:t>
            </a:r>
            <a:r>
              <a:rPr lang="en-US" altLang="zh-CN" sz="2800" dirty="0" err="1" smtClean="0"/>
              <a:t>esi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esi</a:t>
            </a:r>
            <a:r>
              <a:rPr lang="en-US" altLang="zh-CN" sz="2800" dirty="0" smtClean="0"/>
              <a:t>,[esi+0x20]</a:t>
            </a:r>
          </a:p>
          <a:p>
            <a:r>
              <a:rPr lang="en-US" altLang="zh-CN" sz="2800" dirty="0" smtClean="0"/>
              <a:t>		add   </a:t>
            </a:r>
            <a:r>
              <a:rPr lang="en-US" altLang="zh-CN" sz="2800" dirty="0" err="1" smtClean="0"/>
              <a:t>esi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ebp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xor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ecx,ecx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dec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ecx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find_start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		inc   </a:t>
            </a:r>
            <a:r>
              <a:rPr lang="en-US" altLang="zh-CN" sz="2800" dirty="0" err="1" smtClean="0"/>
              <a:t>ecx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lodsd</a:t>
            </a:r>
            <a:endParaRPr lang="en-US" altLang="zh-CN" sz="2800" dirty="0" smtClean="0"/>
          </a:p>
          <a:p>
            <a:r>
              <a:rPr lang="en-US" altLang="zh-CN" sz="2800" dirty="0" smtClean="0"/>
              <a:t>		add </a:t>
            </a:r>
            <a:r>
              <a:rPr lang="en-US" altLang="zh-CN" sz="2800" dirty="0" err="1" smtClean="0"/>
              <a:t>eax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ecx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LoadLibraryA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GetProcAddress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xor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ebx,ebx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hash_loop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movsx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edx,byte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ptr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eax</a:t>
            </a:r>
            <a:r>
              <a:rPr lang="en-US" altLang="zh-CN" sz="2800" dirty="0" smtClean="0"/>
              <a:t>]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cmp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dl,dh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jz</a:t>
            </a:r>
            <a:r>
              <a:rPr lang="en-US" altLang="zh-CN" sz="2800" dirty="0" smtClean="0"/>
              <a:t>         shot </a:t>
            </a:r>
            <a:r>
              <a:rPr lang="en-US" altLang="zh-CN" sz="2800" dirty="0" err="1" smtClean="0"/>
              <a:t>find_addr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ror</a:t>
            </a: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ebx</a:t>
            </a:r>
            <a:r>
              <a:rPr lang="en-US" altLang="zh-CN" sz="2800" dirty="0" smtClean="0"/>
              <a:t>, HASH_KEY</a:t>
            </a:r>
          </a:p>
          <a:p>
            <a:r>
              <a:rPr lang="en-US" altLang="zh-CN" sz="2800" dirty="0" smtClean="0"/>
              <a:t>		add     </a:t>
            </a:r>
            <a:r>
              <a:rPr lang="en-US" altLang="zh-CN" sz="2800" dirty="0" err="1" smtClean="0"/>
              <a:t>ebx,edx</a:t>
            </a:r>
            <a:endParaRPr lang="en-US" altLang="zh-CN" sz="2800" dirty="0" smtClean="0"/>
          </a:p>
          <a:p>
            <a:r>
              <a:rPr lang="en-US" altLang="zh-CN" sz="2800" dirty="0" smtClean="0"/>
              <a:t>		inc      </a:t>
            </a:r>
            <a:r>
              <a:rPr lang="en-US" altLang="zh-CN" sz="2800" dirty="0" err="1" smtClean="0"/>
              <a:t>eax</a:t>
            </a:r>
            <a:endParaRPr lang="en-US" altLang="zh-CN" sz="2800" dirty="0" smtClean="0"/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jmp</a:t>
            </a:r>
            <a:r>
              <a:rPr lang="en-US" altLang="zh-CN" sz="2800" dirty="0" smtClean="0"/>
              <a:t>     short </a:t>
            </a:r>
            <a:r>
              <a:rPr lang="en-US" altLang="zh-CN" sz="2800" dirty="0" err="1" smtClean="0"/>
              <a:t>hash_loop</a:t>
            </a:r>
            <a:endParaRPr lang="en-US" altLang="zh-CN" sz="2800" dirty="0" smtClean="0"/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find_addr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cmp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ebx</a:t>
            </a:r>
            <a:r>
              <a:rPr lang="en-US" altLang="zh-CN" sz="2800" dirty="0" smtClean="0"/>
              <a:t>, [</a:t>
            </a:r>
            <a:r>
              <a:rPr lang="en-US" altLang="zh-CN" sz="2800" dirty="0" err="1" smtClean="0"/>
              <a:t>edi</a:t>
            </a:r>
            <a:r>
              <a:rPr lang="en-US" altLang="zh-CN" sz="2800" dirty="0" smtClean="0"/>
              <a:t>]</a:t>
            </a:r>
          </a:p>
          <a:p>
            <a:r>
              <a:rPr lang="en-US" altLang="zh-CN" sz="2800" dirty="0" smtClean="0"/>
              <a:t>		</a:t>
            </a:r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LoadLibraryA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GetProcAddress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		</a:t>
            </a:r>
            <a:r>
              <a:rPr lang="en-US" altLang="zh-CN" sz="2400" dirty="0" err="1" smtClean="0"/>
              <a:t>jnz</a:t>
            </a:r>
            <a:r>
              <a:rPr lang="en-US" altLang="zh-CN" sz="2400" dirty="0" smtClean="0"/>
              <a:t>   short </a:t>
            </a:r>
            <a:r>
              <a:rPr lang="en-US" altLang="zh-CN" sz="2400" dirty="0" err="1" smtClean="0"/>
              <a:t>find_start</a:t>
            </a:r>
            <a:endParaRPr lang="en-US" altLang="zh-CN" sz="2400" dirty="0" smtClean="0"/>
          </a:p>
          <a:p>
            <a:r>
              <a:rPr lang="en-US" altLang="zh-CN" sz="2400" dirty="0" smtClean="0"/>
              <a:t>		pop  </a:t>
            </a:r>
            <a:r>
              <a:rPr lang="en-US" altLang="zh-CN" sz="2400" dirty="0" err="1" smtClean="0"/>
              <a:t>esi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ebx</a:t>
            </a:r>
            <a:r>
              <a:rPr lang="en-US" altLang="zh-CN" sz="2400" dirty="0" smtClean="0"/>
              <a:t>, [esi+0x24]</a:t>
            </a:r>
          </a:p>
          <a:p>
            <a:r>
              <a:rPr lang="en-US" altLang="zh-CN" sz="2400" dirty="0" smtClean="0"/>
              <a:t>		add  </a:t>
            </a:r>
            <a:r>
              <a:rPr lang="en-US" altLang="zh-CN" sz="2400" dirty="0" err="1" smtClean="0"/>
              <a:t>ebx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ebp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cx</a:t>
            </a:r>
            <a:r>
              <a:rPr lang="en-US" altLang="zh-CN" sz="2400" dirty="0" smtClean="0"/>
              <a:t>, [</a:t>
            </a:r>
            <a:r>
              <a:rPr lang="en-US" altLang="zh-CN" sz="2400" dirty="0" err="1" smtClean="0"/>
              <a:t>ebx+ecx</a:t>
            </a:r>
            <a:r>
              <a:rPr lang="en-US" altLang="zh-CN" sz="2400" dirty="0" smtClean="0"/>
              <a:t>*2]</a:t>
            </a:r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ebx</a:t>
            </a:r>
            <a:r>
              <a:rPr lang="en-US" altLang="zh-CN" sz="2400" dirty="0" smtClean="0"/>
              <a:t>, [esi+0x1C]</a:t>
            </a:r>
          </a:p>
          <a:p>
            <a:r>
              <a:rPr lang="en-US" altLang="zh-CN" sz="2400" dirty="0" smtClean="0"/>
              <a:t>		 add  </a:t>
            </a:r>
            <a:r>
              <a:rPr lang="en-US" altLang="zh-CN" sz="2400" dirty="0" err="1" smtClean="0"/>
              <a:t>ebx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ebp</a:t>
            </a:r>
            <a:endParaRPr lang="en-US" altLang="zh-CN" sz="2400" dirty="0" smtClean="0"/>
          </a:p>
          <a:p>
            <a:r>
              <a:rPr lang="en-US" altLang="zh-CN" sz="2400" dirty="0" smtClean="0"/>
              <a:t>		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eax</a:t>
            </a:r>
            <a:r>
              <a:rPr lang="en-US" altLang="zh-CN" sz="2400" dirty="0" smtClean="0"/>
              <a:t>, [</a:t>
            </a:r>
            <a:r>
              <a:rPr lang="en-US" altLang="zh-CN" sz="2400" dirty="0" err="1" smtClean="0"/>
              <a:t>ebx+ecx</a:t>
            </a:r>
            <a:r>
              <a:rPr lang="en-US" altLang="zh-CN" sz="2400" dirty="0" smtClean="0"/>
              <a:t>*4]</a:t>
            </a:r>
          </a:p>
          <a:p>
            <a:r>
              <a:rPr lang="en-US" altLang="zh-CN" sz="2400" dirty="0" smtClean="0"/>
              <a:t>		 add  </a:t>
            </a:r>
            <a:r>
              <a:rPr lang="en-US" altLang="zh-CN" sz="2400" dirty="0" err="1" smtClean="0"/>
              <a:t>eax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ebp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stosd</a:t>
            </a:r>
            <a:endParaRPr lang="en-US" altLang="zh-CN" sz="2400" dirty="0" smtClean="0"/>
          </a:p>
          <a:p>
            <a:r>
              <a:rPr lang="en-US" altLang="zh-CN" sz="2400" dirty="0" smtClean="0"/>
              <a:t>		pop  </a:t>
            </a:r>
            <a:r>
              <a:rPr lang="en-US" altLang="zh-CN" sz="2400" dirty="0" err="1" smtClean="0"/>
              <a:t>esi</a:t>
            </a:r>
            <a:endParaRPr lang="en-US" altLang="zh-CN" sz="2400" dirty="0" smtClean="0"/>
          </a:p>
          <a:p>
            <a:r>
              <a:rPr lang="en-US" altLang="zh-CN" sz="2400" dirty="0" smtClean="0"/>
              <a:t>		pop  </a:t>
            </a:r>
            <a:r>
              <a:rPr lang="en-US" altLang="zh-CN" sz="2400" dirty="0" err="1" smtClean="0"/>
              <a:t>ecx</a:t>
            </a:r>
            <a:endParaRPr lang="en-US" altLang="zh-CN" sz="2400" dirty="0" smtClean="0"/>
          </a:p>
          <a:p>
            <a:r>
              <a:rPr lang="en-US" altLang="zh-CN" sz="2400" dirty="0" smtClean="0"/>
              <a:t>		ret</a:t>
            </a:r>
          </a:p>
          <a:p>
            <a:r>
              <a:rPr lang="en-US" altLang="zh-CN" sz="2400" dirty="0" smtClean="0"/>
              <a:t>		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468313" y="130175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补充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800" dirty="0" smtClean="0"/>
              <a:t>根据</a:t>
            </a:r>
            <a:r>
              <a:rPr lang="en-US" altLang="zh-CN" sz="2800" dirty="0" err="1" smtClean="0"/>
              <a:t>GetProcAddress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函数名在函数名称列表中搜索函数序号</a:t>
            </a:r>
            <a:endParaRPr lang="en-US" altLang="zh-CN" sz="2800" dirty="0" smtClean="0"/>
          </a:p>
          <a:p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eax,0x50746547;PteG("</a:t>
            </a:r>
            <a:r>
              <a:rPr lang="en-US" altLang="zh-CN" sz="2400" dirty="0" err="1" smtClean="0"/>
              <a:t>GetP</a:t>
            </a:r>
            <a:r>
              <a:rPr lang="en-US" altLang="zh-CN" sz="2400" dirty="0" smtClean="0"/>
              <a:t>")           </a:t>
            </a:r>
          </a:p>
          <a:p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[</a:t>
            </a:r>
            <a:r>
              <a:rPr lang="en-US" altLang="zh-CN" sz="2400" dirty="0" err="1" smtClean="0"/>
              <a:t>esi</a:t>
            </a:r>
            <a:r>
              <a:rPr lang="en-US" altLang="zh-CN" sz="2400" dirty="0" smtClean="0"/>
              <a:t>],</a:t>
            </a:r>
            <a:r>
              <a:rPr lang="en-US" altLang="zh-CN" sz="2400" dirty="0" err="1" smtClean="0"/>
              <a:t>eax</a:t>
            </a:r>
            <a:r>
              <a:rPr lang="en-US" altLang="zh-CN" sz="2400" dirty="0" smtClean="0"/>
              <a:t>           </a:t>
            </a:r>
          </a:p>
          <a:p>
            <a:r>
              <a:rPr lang="en-US" altLang="zh-CN" sz="2400" dirty="0" err="1" smtClean="0"/>
              <a:t>Jne</a:t>
            </a:r>
            <a:r>
              <a:rPr lang="en-US" altLang="zh-CN" sz="2400" dirty="0" smtClean="0"/>
              <a:t> search           </a:t>
            </a:r>
          </a:p>
          <a:p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eax,0x41636f72;Acor("</a:t>
            </a:r>
            <a:r>
              <a:rPr lang="en-US" altLang="zh-CN" sz="2400" dirty="0" err="1" smtClean="0"/>
              <a:t>rocA</a:t>
            </a:r>
            <a:r>
              <a:rPr lang="en-US" altLang="zh-CN" sz="2400" dirty="0" smtClean="0"/>
              <a:t>")          </a:t>
            </a:r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cmp</a:t>
            </a:r>
            <a:r>
              <a:rPr lang="en-US" altLang="zh-CN" sz="2400" dirty="0" smtClean="0"/>
              <a:t> [esi+4],</a:t>
            </a:r>
            <a:r>
              <a:rPr lang="en-US" altLang="zh-CN" sz="2400" dirty="0" err="1" smtClean="0"/>
              <a:t>eax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GetProcAddress</a:t>
            </a:r>
            <a:r>
              <a:rPr lang="en-US" altLang="zh-CN" sz="2800" dirty="0" smtClean="0"/>
              <a:t>(kernel32</a:t>
            </a:r>
            <a:r>
              <a:rPr lang="zh-CN" altLang="en-US" sz="2800" dirty="0" smtClean="0"/>
              <a:t>地址，“</a:t>
            </a:r>
            <a:r>
              <a:rPr lang="en-US" altLang="zh-CN" sz="2800" dirty="0" err="1" smtClean="0"/>
              <a:t>LoadLibraryA</a:t>
            </a:r>
            <a:r>
              <a:rPr lang="zh-CN" altLang="en-US" sz="2800" dirty="0" smtClean="0"/>
              <a:t>”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得到</a:t>
            </a:r>
            <a:r>
              <a:rPr lang="en-US" altLang="zh-CN" sz="2800" dirty="0" err="1" smtClean="0"/>
              <a:t>LoadLibraryA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  <a:p>
            <a:r>
              <a:rPr lang="en-US" altLang="zh-CN" sz="2400" dirty="0" smtClean="0"/>
              <a:t>Push DWORD PTR0x41797261; </a:t>
            </a:r>
            <a:r>
              <a:rPr lang="en-US" altLang="zh-CN" sz="2400" dirty="0" err="1" smtClean="0"/>
              <a:t>Ayra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aryA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push DWORD PTR0x7262694c; </a:t>
            </a:r>
            <a:r>
              <a:rPr lang="en-US" altLang="zh-CN" sz="2400" dirty="0" err="1" smtClean="0"/>
              <a:t>rbiL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Libr</a:t>
            </a:r>
            <a:r>
              <a:rPr lang="en-US" altLang="zh-CN" sz="2400" dirty="0" smtClean="0"/>
              <a:t>")</a:t>
            </a:r>
          </a:p>
          <a:p>
            <a:r>
              <a:rPr lang="en-US" altLang="zh-CN" sz="2400" dirty="0" smtClean="0"/>
              <a:t>Push DWORD PTR0x64616f4c; </a:t>
            </a:r>
            <a:r>
              <a:rPr lang="en-US" altLang="zh-CN" sz="2400" dirty="0" err="1" smtClean="0"/>
              <a:t>daoL</a:t>
            </a:r>
            <a:r>
              <a:rPr lang="en-US" altLang="zh-CN" sz="2400" dirty="0" smtClean="0"/>
              <a:t>("Load")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Font typeface="Arial" charset="0"/>
              <a:buChar char="•"/>
            </a:pPr>
            <a:endParaRPr lang="zh-CN" altLang="zh-CN" sz="24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468313" y="130175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dirty="0" smtClean="0"/>
              <a:t>调用</a:t>
            </a:r>
            <a:r>
              <a:rPr lang="en-US" altLang="zh-CN" sz="3200" dirty="0" err="1" smtClean="0"/>
              <a:t>GetProcAddress</a:t>
            </a:r>
            <a:r>
              <a:rPr lang="en-US" altLang="zh-CN" sz="3200" dirty="0" smtClean="0"/>
              <a:t>(kernel32</a:t>
            </a:r>
            <a:r>
              <a:rPr lang="zh-CN" altLang="en-US" sz="3200" dirty="0" smtClean="0"/>
              <a:t>地址，</a:t>
            </a:r>
            <a:r>
              <a:rPr lang="zh-CN" altLang="en-US" sz="3200" dirty="0" smtClean="0"/>
              <a:t>“</a:t>
            </a:r>
            <a:r>
              <a:rPr lang="en-US" altLang="zh-CN" sz="3200" dirty="0" err="1" smtClean="0"/>
              <a:t>LoadLibraryA</a:t>
            </a:r>
            <a:r>
              <a:rPr lang="zh-CN" altLang="en-US" sz="3200" dirty="0" smtClean="0"/>
              <a:t>”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得到</a:t>
            </a:r>
            <a:r>
              <a:rPr lang="en-US" altLang="zh-CN" sz="3200" dirty="0" err="1" smtClean="0"/>
              <a:t>LoadLibraryA</a:t>
            </a:r>
            <a:r>
              <a:rPr lang="en-US" altLang="zh-CN" sz="3200" dirty="0" smtClean="0"/>
              <a:t>()</a:t>
            </a:r>
            <a:r>
              <a:rPr lang="zh-CN" altLang="en-US" sz="3200" dirty="0" smtClean="0"/>
              <a:t>地址</a:t>
            </a:r>
            <a:endParaRPr lang="en-US" altLang="zh-CN" sz="3200" dirty="0" smtClean="0"/>
          </a:p>
          <a:p>
            <a:r>
              <a:rPr lang="en-US" altLang="zh-CN" sz="2800" dirty="0" smtClean="0"/>
              <a:t>Push DWORD PTR0x41797261</a:t>
            </a:r>
            <a:r>
              <a:rPr lang="en-US" altLang="zh-CN" sz="2800" dirty="0" smtClean="0"/>
              <a:t>; </a:t>
            </a:r>
            <a:r>
              <a:rPr lang="en-US" altLang="zh-CN" sz="2800" dirty="0" err="1" smtClean="0"/>
              <a:t>Ayra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aryA</a:t>
            </a:r>
            <a:r>
              <a:rPr lang="en-US" altLang="zh-CN" sz="2800" dirty="0" smtClean="0"/>
              <a:t>")</a:t>
            </a:r>
          </a:p>
          <a:p>
            <a:r>
              <a:rPr lang="en-US" altLang="zh-CN" sz="2800" dirty="0" smtClean="0"/>
              <a:t>push DWORD PTR0x7262694c; </a:t>
            </a:r>
            <a:r>
              <a:rPr lang="en-US" altLang="zh-CN" sz="2800" dirty="0" err="1" smtClean="0"/>
              <a:t>rbiL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Libr</a:t>
            </a:r>
            <a:r>
              <a:rPr lang="en-US" altLang="zh-CN" sz="2800" dirty="0" smtClean="0"/>
              <a:t>")</a:t>
            </a:r>
          </a:p>
          <a:p>
            <a:r>
              <a:rPr lang="en-US" altLang="zh-CN" sz="2800" dirty="0" smtClean="0"/>
              <a:t>Push DWORD PTR0x64616f4c; </a:t>
            </a:r>
            <a:r>
              <a:rPr lang="en-US" altLang="zh-CN" sz="2800" dirty="0" err="1" smtClean="0"/>
              <a:t>daoL</a:t>
            </a:r>
            <a:r>
              <a:rPr lang="en-US" altLang="zh-CN" sz="2800" dirty="0" smtClean="0"/>
              <a:t>("Load</a:t>
            </a:r>
            <a:r>
              <a:rPr lang="en-US" altLang="zh-CN" sz="2800" dirty="0" smtClean="0"/>
              <a:t>")</a:t>
            </a:r>
          </a:p>
          <a:p>
            <a:pPr>
              <a:buFont typeface="Arial" pitchFamily="34" charset="0"/>
              <a:buChar char="•"/>
            </a:pPr>
            <a:endParaRPr lang="zh-CN" altLang="en-US" sz="2800" dirty="0" smtClean="0"/>
          </a:p>
          <a:p>
            <a:endParaRPr lang="en-US" altLang="zh-CN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3200" dirty="0" smtClean="0"/>
              <a:t>了解</a:t>
            </a:r>
            <a:r>
              <a:rPr lang="en-US" altLang="zh-CN" sz="3200" dirty="0" smtClean="0"/>
              <a:t>PE</a:t>
            </a:r>
            <a:r>
              <a:rPr lang="zh-CN" altLang="zh-CN" sz="3200" dirty="0" smtClean="0"/>
              <a:t>文件格式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 smtClean="0"/>
              <a:t>根据</a:t>
            </a:r>
            <a:r>
              <a:rPr lang="zh-CN" altLang="zh-CN" sz="3200" dirty="0" smtClean="0"/>
              <a:t>实验步骤，编程实现在</a:t>
            </a:r>
            <a:r>
              <a:rPr lang="en-US" altLang="zh-CN" sz="3200" dirty="0" smtClean="0"/>
              <a:t>PE</a:t>
            </a:r>
            <a:r>
              <a:rPr lang="zh-CN" altLang="zh-CN" sz="3200" dirty="0" smtClean="0"/>
              <a:t>文件中插入病毒代码。运行插入病毒代码后的</a:t>
            </a:r>
            <a:r>
              <a:rPr lang="en-US" altLang="zh-CN" sz="3200" dirty="0" smtClean="0"/>
              <a:t>PE</a:t>
            </a:r>
            <a:r>
              <a:rPr lang="zh-CN" altLang="zh-CN" sz="3200" dirty="0" smtClean="0"/>
              <a:t>文件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 smtClean="0"/>
              <a:t>编程</a:t>
            </a:r>
            <a:r>
              <a:rPr lang="zh-CN" altLang="zh-CN" sz="3200" dirty="0" smtClean="0"/>
              <a:t>实现在磁盘中搜索</a:t>
            </a:r>
            <a:r>
              <a:rPr lang="en-US" altLang="zh-CN" sz="3200" dirty="0" smtClean="0"/>
              <a:t>.exe</a:t>
            </a:r>
            <a:r>
              <a:rPr lang="zh-CN" altLang="zh-CN" sz="3200" dirty="0" smtClean="0"/>
              <a:t>文件的操作，对于所有的</a:t>
            </a:r>
            <a:r>
              <a:rPr lang="en-US" altLang="zh-CN" sz="3200" dirty="0" smtClean="0"/>
              <a:t>.exe</a:t>
            </a:r>
            <a:r>
              <a:rPr lang="zh-CN" altLang="zh-CN" sz="3200" dirty="0" smtClean="0"/>
              <a:t>文件插入病毒代码并运行插入病毒代码后的</a:t>
            </a:r>
            <a:r>
              <a:rPr lang="en-US" altLang="zh-CN" sz="3200" dirty="0" smtClean="0"/>
              <a:t>exe</a:t>
            </a:r>
            <a:r>
              <a:rPr lang="zh-CN" altLang="zh-CN" sz="3200" dirty="0" smtClean="0"/>
              <a:t>文件</a:t>
            </a:r>
            <a:r>
              <a:rPr lang="zh-CN" altLang="zh-CN" sz="3200" dirty="0" smtClean="0"/>
              <a:t>。</a:t>
            </a:r>
            <a:endParaRPr lang="en-US" altLang="zh-CN" sz="3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3200" dirty="0" smtClean="0"/>
              <a:t>编程</a:t>
            </a:r>
            <a:r>
              <a:rPr lang="zh-CN" altLang="zh-CN" sz="3200" dirty="0" smtClean="0"/>
              <a:t>实现在磁盘中搜索</a:t>
            </a:r>
            <a:r>
              <a:rPr lang="en-US" altLang="zh-CN" sz="3200" dirty="0" smtClean="0"/>
              <a:t>(3)</a:t>
            </a:r>
            <a:r>
              <a:rPr lang="zh-CN" altLang="zh-CN" sz="3200" dirty="0" smtClean="0"/>
              <a:t>中的</a:t>
            </a:r>
            <a:r>
              <a:rPr lang="en-US" altLang="zh-CN" sz="3200" dirty="0" smtClean="0"/>
              <a:t>.exe</a:t>
            </a:r>
            <a:r>
              <a:rPr lang="zh-CN" altLang="zh-CN" sz="3200" dirty="0" smtClean="0"/>
              <a:t>文件的操作，对于所有的</a:t>
            </a:r>
            <a:r>
              <a:rPr lang="en-US" altLang="zh-CN" sz="3200" dirty="0" smtClean="0"/>
              <a:t>.exe</a:t>
            </a:r>
            <a:r>
              <a:rPr lang="zh-CN" altLang="zh-CN" sz="3200" dirty="0" smtClean="0"/>
              <a:t>文件删除病毒代码并运行删除病毒代码后的</a:t>
            </a:r>
            <a:r>
              <a:rPr lang="en-US" altLang="zh-CN" sz="3200" dirty="0" smtClean="0"/>
              <a:t>exe</a:t>
            </a:r>
            <a:r>
              <a:rPr lang="zh-CN" altLang="zh-CN" sz="3200" dirty="0" smtClean="0"/>
              <a:t>文件。</a:t>
            </a:r>
            <a:endParaRPr lang="zh-CN" altLang="en-US" sz="32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468313" y="130175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实验原理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 smtClean="0"/>
              <a:t>		</a:t>
            </a:r>
            <a:r>
              <a:rPr lang="zh-CN" altLang="zh-CN" sz="3200" dirty="0" smtClean="0"/>
              <a:t>编写</a:t>
            </a:r>
            <a:r>
              <a:rPr lang="en-US" altLang="zh-CN" sz="3200" dirty="0" err="1" smtClean="0"/>
              <a:t>shellcode</a:t>
            </a:r>
            <a:r>
              <a:rPr lang="zh-CN" altLang="zh-CN" sz="3200" dirty="0" smtClean="0"/>
              <a:t>时，一般需使用一些</a:t>
            </a:r>
            <a:r>
              <a:rPr lang="en-US" altLang="zh-CN" sz="3200" dirty="0" smtClean="0"/>
              <a:t>API</a:t>
            </a:r>
            <a:r>
              <a:rPr lang="zh-CN" altLang="zh-CN" sz="3200" dirty="0" smtClean="0"/>
              <a:t>函数，例如</a:t>
            </a:r>
            <a:r>
              <a:rPr lang="en-US" altLang="zh-CN" sz="3200" dirty="0" err="1" smtClean="0"/>
              <a:t>CreateProcess</a:t>
            </a:r>
            <a:r>
              <a:rPr lang="en-US" altLang="zh-CN" sz="3200" dirty="0" smtClean="0"/>
              <a:t>(),socket()</a:t>
            </a:r>
            <a:r>
              <a:rPr lang="zh-CN" altLang="zh-CN" sz="3200" dirty="0" smtClean="0"/>
              <a:t>等，这些函数的入口地址位于系统的动态链接库中，由于不同操作系统的动态链接库的加载地址不同，</a:t>
            </a:r>
            <a:r>
              <a:rPr lang="en-US" altLang="zh-CN" sz="3200" dirty="0" err="1" smtClean="0"/>
              <a:t>shellcode</a:t>
            </a:r>
            <a:r>
              <a:rPr lang="zh-CN" altLang="zh-CN" sz="3200" dirty="0" smtClean="0"/>
              <a:t>中需增加</a:t>
            </a:r>
            <a:r>
              <a:rPr lang="en-US" altLang="zh-CN" sz="3200" dirty="0" smtClean="0"/>
              <a:t>API</a:t>
            </a:r>
            <a:r>
              <a:rPr lang="zh-CN" altLang="zh-CN" sz="3200" dirty="0" smtClean="0"/>
              <a:t>函数自搜索功能。</a:t>
            </a:r>
            <a:endParaRPr lang="zh-CN" altLang="en-US" sz="32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2400" dirty="0" smtClean="0"/>
              <a:t>编制一个输出为“</a:t>
            </a:r>
            <a:r>
              <a:rPr lang="en-US" altLang="zh-CN" sz="2400" dirty="0" smtClean="0"/>
              <a:t>hello world!</a:t>
            </a:r>
            <a:r>
              <a:rPr lang="zh-CN" altLang="zh-CN" sz="2400" dirty="0" smtClean="0"/>
              <a:t>”的简单程序，运行后得到</a:t>
            </a:r>
            <a:r>
              <a:rPr lang="en-US" altLang="zh-CN" sz="2400" dirty="0" smtClean="0"/>
              <a:t>hello.exe</a:t>
            </a:r>
            <a:r>
              <a:rPr lang="zh-CN" altLang="zh-CN" sz="2400" dirty="0" smtClean="0"/>
              <a:t>文件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400" dirty="0" smtClean="0"/>
              <a:t>编制</a:t>
            </a:r>
            <a:r>
              <a:rPr lang="zh-CN" altLang="zh-CN" sz="2400" dirty="0" smtClean="0"/>
              <a:t>一个简单的病毒代码，例如：弹出消息框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400" dirty="0" smtClean="0"/>
              <a:t>在</a:t>
            </a:r>
            <a:r>
              <a:rPr lang="en-US" altLang="zh-CN" sz="2400" dirty="0" smtClean="0"/>
              <a:t>hello.exe</a:t>
            </a:r>
            <a:r>
              <a:rPr lang="zh-CN" altLang="zh-CN" sz="2400" dirty="0" smtClean="0"/>
              <a:t>文件中插入病毒代码，并运行插入代码后的</a:t>
            </a:r>
            <a:r>
              <a:rPr lang="en-US" altLang="zh-CN" sz="2400" dirty="0" smtClean="0"/>
              <a:t>hello.exe</a:t>
            </a:r>
            <a:r>
              <a:rPr lang="zh-CN" altLang="zh-CN" sz="2400" dirty="0" smtClean="0"/>
              <a:t>。结果</a:t>
            </a:r>
            <a:r>
              <a:rPr lang="zh-CN" altLang="zh-CN" sz="2400" dirty="0" smtClean="0"/>
              <a:t>是弹出消息框后输出“</a:t>
            </a:r>
            <a:r>
              <a:rPr lang="en-US" altLang="zh-CN" sz="2400" dirty="0" smtClean="0"/>
              <a:t>hello world!</a:t>
            </a:r>
            <a:r>
              <a:rPr lang="zh-CN" altLang="zh-CN" sz="2400" dirty="0" smtClean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514350" lvl="0" indent="-514350"/>
            <a:r>
              <a:rPr lang="zh-CN" altLang="zh-CN" sz="2400" dirty="0" smtClean="0"/>
              <a:t>注意</a:t>
            </a:r>
            <a:r>
              <a:rPr lang="zh-CN" altLang="zh-CN" sz="2400" dirty="0" smtClean="0"/>
              <a:t>：</a:t>
            </a:r>
            <a:r>
              <a:rPr lang="en-US" altLang="zh-CN" sz="2400" dirty="0" err="1" smtClean="0"/>
              <a:t>MessageBox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的偏移地址在</a:t>
            </a:r>
            <a:r>
              <a:rPr lang="en-US" altLang="zh-CN" sz="2400" dirty="0" smtClean="0"/>
              <a:t>user32.dll</a:t>
            </a:r>
            <a:r>
              <a:rPr lang="zh-CN" altLang="zh-CN" sz="2400" dirty="0" smtClean="0"/>
              <a:t>中，需在</a:t>
            </a:r>
            <a:r>
              <a:rPr lang="en-US" altLang="zh-CN" sz="2400" dirty="0" smtClean="0"/>
              <a:t>kenrel32.dll</a:t>
            </a:r>
            <a:r>
              <a:rPr lang="zh-CN" altLang="zh-CN" sz="2400" dirty="0" smtClean="0"/>
              <a:t>中取得</a:t>
            </a:r>
            <a:r>
              <a:rPr lang="en-US" altLang="zh-CN" sz="2400" dirty="0" err="1" smtClean="0"/>
              <a:t>LoadLibraryA</a:t>
            </a:r>
            <a:r>
              <a:rPr lang="zh-CN" altLang="zh-CN" sz="2400" dirty="0" smtClean="0"/>
              <a:t>（）和</a:t>
            </a:r>
            <a:r>
              <a:rPr lang="en-US" altLang="zh-CN" sz="2400" dirty="0" err="1" smtClean="0"/>
              <a:t>GetProcAddress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的加载地址，调用</a:t>
            </a:r>
            <a:r>
              <a:rPr lang="en-US" altLang="zh-CN" sz="2400" dirty="0" err="1" smtClean="0"/>
              <a:t>LoadLibraryA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加载</a:t>
            </a:r>
            <a:r>
              <a:rPr lang="en-US" altLang="zh-CN" sz="2400" dirty="0" smtClean="0"/>
              <a:t>user32.dll,</a:t>
            </a:r>
            <a:r>
              <a:rPr lang="zh-CN" altLang="zh-CN" sz="2400" dirty="0" smtClean="0"/>
              <a:t>再调用</a:t>
            </a:r>
            <a:r>
              <a:rPr lang="en-US" altLang="zh-CN" sz="2400" dirty="0" err="1" smtClean="0"/>
              <a:t>GetProcAddress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获取</a:t>
            </a:r>
            <a:r>
              <a:rPr lang="en-US" altLang="zh-CN" sz="2400" dirty="0" err="1" smtClean="0"/>
              <a:t>MessageBox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加载地址。</a:t>
            </a:r>
            <a:r>
              <a:rPr lang="en-US" altLang="zh-CN" sz="2400" dirty="0" smtClean="0"/>
              <a:t>)</a:t>
            </a:r>
            <a:endParaRPr lang="zh-CN" altLang="zh-CN" sz="2400" dirty="0" smtClean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zh-CN" altLang="en-US" dirty="0" smtClean="0"/>
              <a:t>感染步骤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/>
            <a:endParaRPr lang="en-US" altLang="zh-CN" dirty="0" smtClean="0"/>
          </a:p>
          <a:p>
            <a:pPr marL="742950" lvl="0" indent="-742950">
              <a:buFont typeface="+mj-ea"/>
              <a:buAutoNum type="circleNumDbPlain"/>
            </a:pPr>
            <a:r>
              <a:rPr lang="zh-CN" altLang="zh-CN" sz="3600" dirty="0" smtClean="0"/>
              <a:t>判断目标文件开始的两个字节是否为“</a:t>
            </a:r>
            <a:r>
              <a:rPr lang="en-US" altLang="zh-CN" sz="3600" dirty="0" smtClean="0"/>
              <a:t>MZ</a:t>
            </a:r>
            <a:r>
              <a:rPr lang="zh-CN" altLang="zh-CN" sz="3600" dirty="0" smtClean="0"/>
              <a:t>”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pPr marL="742950" lvl="0" indent="-742950">
              <a:buFont typeface="+mj-ea"/>
              <a:buAutoNum type="circleNumDbPlain"/>
            </a:pPr>
            <a:r>
              <a:rPr lang="zh-CN" altLang="zh-CN" sz="3600" dirty="0" smtClean="0"/>
              <a:t>判断</a:t>
            </a:r>
            <a:r>
              <a:rPr lang="en-US" altLang="zh-CN" sz="3600" dirty="0" smtClean="0"/>
              <a:t>PE</a:t>
            </a:r>
            <a:r>
              <a:rPr lang="zh-CN" altLang="zh-CN" sz="3600" dirty="0" smtClean="0"/>
              <a:t>文件标记“</a:t>
            </a:r>
            <a:r>
              <a:rPr lang="en-US" altLang="zh-CN" sz="3600" dirty="0" smtClean="0"/>
              <a:t>PE</a:t>
            </a:r>
            <a:r>
              <a:rPr lang="zh-CN" altLang="zh-CN" sz="3600" dirty="0" smtClean="0"/>
              <a:t>”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pPr marL="742950" lvl="0" indent="-742950">
              <a:buFont typeface="+mj-ea"/>
              <a:buAutoNum type="circleNumDbPlain"/>
            </a:pPr>
            <a:r>
              <a:rPr lang="zh-CN" altLang="zh-CN" sz="3600" dirty="0" smtClean="0"/>
              <a:t>判断</a:t>
            </a:r>
            <a:r>
              <a:rPr lang="zh-CN" altLang="zh-CN" sz="3600" dirty="0" smtClean="0"/>
              <a:t>感染标记，如果已被感染过则跳出继续执行</a:t>
            </a:r>
            <a:r>
              <a:rPr lang="en-US" altLang="zh-CN" sz="3600" dirty="0" smtClean="0"/>
              <a:t>HOST</a:t>
            </a:r>
            <a:r>
              <a:rPr lang="zh-CN" altLang="zh-CN" sz="3600" dirty="0" smtClean="0"/>
              <a:t>程序，否则继续</a:t>
            </a:r>
            <a:r>
              <a:rPr lang="zh-CN" altLang="zh-CN" sz="3600" dirty="0" smtClean="0"/>
              <a:t>。</a:t>
            </a:r>
            <a:endParaRPr lang="en-US" altLang="zh-CN" sz="3600" dirty="0" smtClean="0"/>
          </a:p>
          <a:p>
            <a:pPr marL="742950" lvl="0" indent="-742950">
              <a:buFont typeface="+mj-ea"/>
              <a:buAutoNum type="circleNumDbPlain"/>
            </a:pPr>
            <a:r>
              <a:rPr lang="zh-CN" altLang="zh-CN" sz="3600" dirty="0" smtClean="0"/>
              <a:t>获得</a:t>
            </a:r>
            <a:r>
              <a:rPr lang="en-US" altLang="zh-CN" sz="3600" dirty="0" smtClean="0"/>
              <a:t>Directory(</a:t>
            </a:r>
            <a:r>
              <a:rPr lang="zh-CN" altLang="zh-CN" sz="3600" dirty="0" smtClean="0"/>
              <a:t>数据目录</a:t>
            </a:r>
            <a:r>
              <a:rPr lang="en-US" altLang="zh-CN" sz="3600" dirty="0" smtClean="0"/>
              <a:t>)</a:t>
            </a:r>
            <a:r>
              <a:rPr lang="zh-CN" altLang="zh-CN" sz="3600" dirty="0" smtClean="0"/>
              <a:t>的个数，</a:t>
            </a:r>
            <a:r>
              <a:rPr lang="en-US" altLang="zh-CN" sz="3600" dirty="0" smtClean="0"/>
              <a:t>(</a:t>
            </a:r>
            <a:r>
              <a:rPr lang="zh-CN" altLang="zh-CN" sz="3600" dirty="0" smtClean="0"/>
              <a:t>每个数据目录信息占</a:t>
            </a:r>
            <a:r>
              <a:rPr lang="en-US" altLang="zh-CN" sz="3600" dirty="0" smtClean="0"/>
              <a:t>8</a:t>
            </a:r>
            <a:r>
              <a:rPr lang="zh-CN" altLang="zh-CN" sz="3600" dirty="0" smtClean="0"/>
              <a:t>个字节</a:t>
            </a:r>
            <a:r>
              <a:rPr lang="en-US" altLang="zh-CN" sz="3600" dirty="0" smtClean="0"/>
              <a:t>)</a:t>
            </a:r>
            <a:r>
              <a:rPr lang="zh-CN" altLang="zh-CN" sz="3600" dirty="0" smtClean="0"/>
              <a:t>。</a:t>
            </a:r>
          </a:p>
          <a:p>
            <a:pPr marL="742950" indent="-74295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ea"/>
              <a:buAutoNum type="circleNumDbPlain" startAt="5"/>
            </a:pPr>
            <a:r>
              <a:rPr lang="zh-CN" altLang="zh-CN" dirty="0" smtClean="0"/>
              <a:t>得到节表起始位置。</a:t>
            </a:r>
            <a:r>
              <a:rPr lang="en-US" altLang="zh-CN" dirty="0" smtClean="0"/>
              <a:t>(Directory</a:t>
            </a:r>
            <a:r>
              <a:rPr lang="zh-CN" altLang="zh-CN" dirty="0" smtClean="0"/>
              <a:t>的偏移地址</a:t>
            </a:r>
            <a:r>
              <a:rPr lang="en-US" altLang="zh-CN" dirty="0" smtClean="0"/>
              <a:t>+</a:t>
            </a:r>
            <a:r>
              <a:rPr lang="zh-CN" altLang="zh-CN" dirty="0" smtClean="0"/>
              <a:t>数据目录占用的字节数</a:t>
            </a:r>
            <a:r>
              <a:rPr lang="en-US" altLang="zh-CN" dirty="0" smtClean="0"/>
              <a:t>=</a:t>
            </a:r>
            <a:r>
              <a:rPr lang="zh-CN" altLang="zh-CN" dirty="0" smtClean="0"/>
              <a:t>节表起始位置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742950" lvl="0" indent="-742950">
              <a:buFont typeface="+mj-ea"/>
              <a:buAutoNum type="circleNumDbPlain" startAt="5"/>
            </a:pPr>
            <a:r>
              <a:rPr lang="zh-CN" altLang="zh-CN" dirty="0" smtClean="0"/>
              <a:t>得到</a:t>
            </a:r>
            <a:r>
              <a:rPr lang="zh-CN" altLang="zh-CN" dirty="0" smtClean="0"/>
              <a:t>目前最后节表的末尾偏移</a:t>
            </a:r>
            <a:r>
              <a:rPr lang="en-US" altLang="zh-CN" dirty="0" smtClean="0"/>
              <a:t>(</a:t>
            </a:r>
            <a:r>
              <a:rPr lang="zh-CN" altLang="zh-CN" dirty="0" smtClean="0"/>
              <a:t>紧接其后用于写入一个新的病毒节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。节</a:t>
            </a:r>
            <a:r>
              <a:rPr lang="zh-CN" altLang="zh-CN" dirty="0" smtClean="0"/>
              <a:t>表起始位置</a:t>
            </a:r>
            <a:r>
              <a:rPr lang="en-US" altLang="zh-CN" dirty="0" smtClean="0"/>
              <a:t>+</a:t>
            </a:r>
            <a:r>
              <a:rPr lang="zh-CN" altLang="zh-CN" dirty="0" smtClean="0"/>
              <a:t>节的个数</a:t>
            </a:r>
            <a:r>
              <a:rPr lang="en-US" altLang="zh-CN" dirty="0" smtClean="0"/>
              <a:t>*(</a:t>
            </a:r>
            <a:r>
              <a:rPr lang="zh-CN" altLang="zh-CN" dirty="0" smtClean="0"/>
              <a:t>每个节表占用的字节数</a:t>
            </a:r>
            <a:r>
              <a:rPr lang="en-US" altLang="zh-CN" dirty="0" smtClean="0"/>
              <a:t>28H)=</a:t>
            </a:r>
            <a:r>
              <a:rPr lang="zh-CN" altLang="zh-CN" dirty="0" smtClean="0"/>
              <a:t>目前最后节表的末尾偏移。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 startAt="7"/>
            </a:pPr>
            <a:r>
              <a:rPr lang="zh-CN" altLang="zh-CN" sz="2800" dirty="0" smtClean="0"/>
              <a:t>开始写入节表：</a:t>
            </a:r>
          </a:p>
          <a:p>
            <a:pPr marL="514350" lvl="0" indent="-514350">
              <a:buFont typeface="+mj-lt"/>
              <a:buAutoNum type="alphaLcParenR"/>
            </a:pPr>
            <a:r>
              <a:rPr lang="zh-CN" altLang="zh-CN" sz="2800" dirty="0" smtClean="0"/>
              <a:t>写入节名</a:t>
            </a:r>
            <a:r>
              <a:rPr lang="en-US" altLang="zh-CN" sz="2800" dirty="0" smtClean="0"/>
              <a:t>(8</a:t>
            </a:r>
            <a:r>
              <a:rPr lang="zh-CN" altLang="zh-CN" sz="2800" dirty="0" smtClean="0"/>
              <a:t>字节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lphaLcParenR"/>
            </a:pPr>
            <a:r>
              <a:rPr lang="zh-CN" altLang="zh-CN" sz="2800" dirty="0" smtClean="0"/>
              <a:t>写入</a:t>
            </a:r>
            <a:r>
              <a:rPr lang="zh-CN" altLang="zh-CN" sz="2800" dirty="0" smtClean="0"/>
              <a:t>节的实际字节数</a:t>
            </a:r>
            <a:r>
              <a:rPr lang="en-US" altLang="zh-CN" sz="2800" dirty="0" smtClean="0"/>
              <a:t>(4</a:t>
            </a:r>
            <a:r>
              <a:rPr lang="zh-CN" altLang="zh-CN" sz="2800" dirty="0" smtClean="0"/>
              <a:t>字节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lphaLcParenR"/>
            </a:pPr>
            <a:r>
              <a:rPr lang="zh-CN" altLang="zh-CN" sz="2800" dirty="0" smtClean="0"/>
              <a:t>写入</a:t>
            </a:r>
            <a:r>
              <a:rPr lang="zh-CN" altLang="zh-CN" sz="2800" dirty="0" smtClean="0"/>
              <a:t>新节在内存中的开始偏移地址</a:t>
            </a:r>
            <a:r>
              <a:rPr lang="en-US" altLang="zh-CN" sz="2800" dirty="0" smtClean="0"/>
              <a:t>(4</a:t>
            </a:r>
            <a:r>
              <a:rPr lang="zh-CN" altLang="zh-CN" sz="2800" dirty="0" smtClean="0"/>
              <a:t>字节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，同时可以计算出病毒入口位置。上节在内存中的开始偏移地址</a:t>
            </a:r>
            <a:r>
              <a:rPr lang="en-US" altLang="zh-CN" sz="2800" dirty="0" smtClean="0"/>
              <a:t>+(</a:t>
            </a:r>
            <a:r>
              <a:rPr lang="zh-CN" altLang="zh-CN" sz="2800" dirty="0" smtClean="0"/>
              <a:t>上节大小</a:t>
            </a:r>
            <a:r>
              <a:rPr lang="en-US" altLang="zh-CN" sz="2800" dirty="0" smtClean="0"/>
              <a:t>/</a:t>
            </a:r>
            <a:r>
              <a:rPr lang="zh-CN" altLang="zh-CN" sz="2800" dirty="0" smtClean="0"/>
              <a:t>节对齐</a:t>
            </a:r>
            <a:r>
              <a:rPr lang="en-US" altLang="zh-CN" sz="2800" dirty="0" smtClean="0"/>
              <a:t>+1)</a:t>
            </a:r>
            <a:r>
              <a:rPr lang="zh-CN" altLang="zh-CN" sz="2800" dirty="0" smtClean="0"/>
              <a:t>×节对齐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本节在内存中的开始偏移地址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lphaLcParenR"/>
            </a:pPr>
            <a:r>
              <a:rPr lang="zh-CN" altLang="zh-CN" sz="2800" dirty="0" smtClean="0"/>
              <a:t>写入</a:t>
            </a:r>
            <a:r>
              <a:rPr lang="zh-CN" altLang="zh-CN" sz="2800" dirty="0" smtClean="0"/>
              <a:t>本节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即病毒节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在文件中对齐后的大小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514350" lvl="0" indent="-514350">
              <a:buFont typeface="+mj-lt"/>
              <a:buAutoNum type="alphaLcParenR"/>
            </a:pPr>
            <a:r>
              <a:rPr lang="zh-CN" altLang="zh-CN" sz="2800" dirty="0" smtClean="0"/>
              <a:t>写入</a:t>
            </a:r>
            <a:r>
              <a:rPr lang="zh-CN" altLang="zh-CN" sz="2800" dirty="0" smtClean="0"/>
              <a:t>本节在文件中的开始位置。上节在文件中的开始位置</a:t>
            </a:r>
            <a:r>
              <a:rPr lang="en-US" altLang="zh-CN" sz="2800" dirty="0" smtClean="0"/>
              <a:t>+</a:t>
            </a:r>
            <a:r>
              <a:rPr lang="zh-CN" altLang="zh-CN" sz="2800" dirty="0" smtClean="0"/>
              <a:t>上节对齐后的大小</a:t>
            </a:r>
            <a:r>
              <a:rPr lang="en-US" altLang="zh-CN" sz="2800" dirty="0" smtClean="0"/>
              <a:t>=</a:t>
            </a:r>
            <a:r>
              <a:rPr lang="zh-CN" altLang="zh-CN" sz="2800" dirty="0" smtClean="0"/>
              <a:t>本节</a:t>
            </a:r>
            <a:r>
              <a:rPr lang="en-US" altLang="zh-CN" sz="2800" dirty="0" smtClean="0"/>
              <a:t>(</a:t>
            </a:r>
            <a:r>
              <a:rPr lang="zh-CN" altLang="zh-CN" sz="2800" dirty="0" smtClean="0"/>
              <a:t>即病毒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在文件中的开始位置。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感染步骤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ea"/>
              <a:buAutoNum type="circleNumDbPlain" startAt="8"/>
            </a:pPr>
            <a:r>
              <a:rPr lang="zh-CN" altLang="zh-CN" sz="2400" dirty="0" smtClean="0"/>
              <a:t>修改</a:t>
            </a:r>
            <a:r>
              <a:rPr lang="zh-CN" altLang="zh-CN" sz="2400" dirty="0" smtClean="0"/>
              <a:t>映像文件头中的节表数目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ea"/>
              <a:buAutoNum type="circleNumDbPlain" startAt="8"/>
            </a:pPr>
            <a:r>
              <a:rPr lang="zh-CN" altLang="zh-CN" sz="2400" dirty="0" smtClean="0"/>
              <a:t>修改</a:t>
            </a:r>
            <a:r>
              <a:rPr lang="en-US" altLang="zh-CN" sz="2400" dirty="0" err="1" smtClean="0"/>
              <a:t>AddressOfEntryPoint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即程序入口点指向病毒入口位置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，同时保存旧的</a:t>
            </a:r>
            <a:r>
              <a:rPr lang="en-US" altLang="zh-CN" sz="2400" dirty="0" err="1" smtClean="0"/>
              <a:t>AddressOfEntryPoint</a:t>
            </a:r>
            <a:r>
              <a:rPr lang="zh-CN" altLang="zh-CN" sz="2400" dirty="0" smtClean="0"/>
              <a:t>，以便返回</a:t>
            </a:r>
            <a:r>
              <a:rPr lang="en-US" altLang="zh-CN" sz="2400" dirty="0" smtClean="0"/>
              <a:t>HOST</a:t>
            </a:r>
            <a:r>
              <a:rPr lang="zh-CN" altLang="zh-CN" sz="2400" dirty="0" smtClean="0"/>
              <a:t>继续执行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ea"/>
              <a:buAutoNum type="circleNumDbPlain" startAt="8"/>
            </a:pPr>
            <a:r>
              <a:rPr lang="zh-CN" altLang="zh-CN" sz="2400" dirty="0" smtClean="0"/>
              <a:t>更新</a:t>
            </a:r>
            <a:r>
              <a:rPr lang="en-US" altLang="zh-CN" sz="2400" dirty="0" err="1" smtClean="0"/>
              <a:t>SizeOfImage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内存中整个</a:t>
            </a:r>
            <a:r>
              <a:rPr lang="en-US" altLang="zh-CN" sz="2400" dirty="0" smtClean="0"/>
              <a:t>PE</a:t>
            </a:r>
            <a:r>
              <a:rPr lang="zh-CN" altLang="zh-CN" sz="2400" dirty="0" smtClean="0"/>
              <a:t>映像尺寸</a:t>
            </a:r>
            <a:r>
              <a:rPr lang="en-US" altLang="zh-CN" sz="2400" dirty="0" smtClean="0"/>
              <a:t>=</a:t>
            </a:r>
            <a:r>
              <a:rPr lang="zh-CN" altLang="zh-CN" sz="2400" dirty="0" smtClean="0"/>
              <a:t>原</a:t>
            </a:r>
            <a:r>
              <a:rPr lang="en-US" altLang="zh-CN" sz="2400" dirty="0" err="1" smtClean="0"/>
              <a:t>SizeOfImage</a:t>
            </a:r>
            <a:r>
              <a:rPr lang="en-US" altLang="zh-CN" sz="2400" dirty="0" smtClean="0"/>
              <a:t>+</a:t>
            </a:r>
            <a:r>
              <a:rPr lang="zh-CN" altLang="zh-CN" sz="2400" dirty="0" smtClean="0"/>
              <a:t>病毒节经过内存节对齐后的大小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ea"/>
              <a:buAutoNum type="circleNumDbPlain" startAt="8"/>
            </a:pPr>
            <a:r>
              <a:rPr lang="zh-CN" altLang="zh-CN" sz="2400" dirty="0" smtClean="0"/>
              <a:t>写入</a:t>
            </a:r>
            <a:r>
              <a:rPr lang="zh-CN" altLang="zh-CN" sz="2400" dirty="0" smtClean="0"/>
              <a:t>感染标记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后面例子中是放在</a:t>
            </a:r>
            <a:r>
              <a:rPr lang="en-US" altLang="zh-CN" sz="2400" dirty="0" smtClean="0"/>
              <a:t>PE</a:t>
            </a:r>
            <a:r>
              <a:rPr lang="zh-CN" altLang="zh-CN" sz="2400" dirty="0" smtClean="0"/>
              <a:t>头中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457200" lvl="0" indent="-457200">
              <a:buFont typeface="+mj-ea"/>
              <a:buAutoNum type="circleNumDbPlain" startAt="8"/>
            </a:pPr>
            <a:r>
              <a:rPr lang="zh-CN" altLang="zh-CN" sz="2400" dirty="0" smtClean="0"/>
              <a:t>写入</a:t>
            </a:r>
            <a:r>
              <a:rPr lang="zh-CN" altLang="zh-CN" sz="2400" dirty="0" smtClean="0"/>
              <a:t>病毒代码到新添加的节中：</a:t>
            </a:r>
          </a:p>
          <a:p>
            <a:pPr marL="457200" indent="-457200">
              <a:buFont typeface="+mj-lt"/>
              <a:buAutoNum type="alphaLcParenR"/>
            </a:pPr>
            <a:r>
              <a:rPr lang="zh-CN" altLang="zh-CN" sz="2400" dirty="0" smtClean="0"/>
              <a:t>病毒长度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zh-CN" sz="2400" dirty="0" smtClean="0"/>
              <a:t>病毒</a:t>
            </a:r>
            <a:r>
              <a:rPr lang="zh-CN" altLang="zh-CN" sz="2400" dirty="0" smtClean="0"/>
              <a:t>代码位置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并不一定等于病毒执行代码开始位置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zh-CN" sz="2400" dirty="0" smtClean="0"/>
              <a:t>病毒</a:t>
            </a:r>
            <a:r>
              <a:rPr lang="zh-CN" altLang="zh-CN" sz="2400" dirty="0" smtClean="0"/>
              <a:t>节写入位置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后面例子是在内存映射文件中的相应位置</a:t>
            </a:r>
            <a:r>
              <a:rPr lang="en-US" altLang="zh-CN" sz="2400" dirty="0" smtClean="0"/>
              <a:t>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13 </a:t>
            </a:r>
            <a:r>
              <a:rPr lang="zh-CN" altLang="zh-CN" sz="2400" dirty="0" smtClean="0"/>
              <a:t>将</a:t>
            </a:r>
            <a:r>
              <a:rPr lang="zh-CN" altLang="zh-CN" sz="2400" dirty="0" smtClean="0"/>
              <a:t>当前文件位置设为文件末尾。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395536" y="188640"/>
            <a:ext cx="820102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/>
              <a:t>求</a:t>
            </a:r>
            <a:r>
              <a:rPr lang="en-US" altLang="zh-CN" dirty="0" err="1" smtClean="0"/>
              <a:t>MessageBox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加载地址</a:t>
            </a:r>
            <a:endParaRPr lang="en-US" altLang="zh-CN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xfrm>
            <a:off x="436563" y="877888"/>
            <a:ext cx="8229600" cy="5818187"/>
          </a:xfrm>
          <a:ln>
            <a:miter lim="800000"/>
            <a:headEnd/>
            <a:tailEnd/>
          </a:ln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 smtClean="0"/>
              <a:t>搜索</a:t>
            </a:r>
            <a:r>
              <a:rPr lang="en-US" altLang="zh-CN" sz="2800" dirty="0" smtClean="0"/>
              <a:t>kernel32.dll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kernel32.dll</a:t>
            </a:r>
            <a:r>
              <a:rPr lang="zh-CN" altLang="en-US" sz="2800" dirty="0" smtClean="0"/>
              <a:t>的导出表中搜索</a:t>
            </a:r>
            <a:r>
              <a:rPr lang="en-US" altLang="zh-CN" sz="2800" dirty="0" err="1" smtClean="0"/>
              <a:t>GetProcAddress</a:t>
            </a:r>
            <a:r>
              <a:rPr lang="en-US" altLang="zh-CN" sz="2800" dirty="0" smtClean="0"/>
              <a:t>()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GetProcAddress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得到</a:t>
            </a:r>
            <a:r>
              <a:rPr lang="en-US" altLang="zh-CN" sz="2800" dirty="0" err="1" smtClean="0"/>
              <a:t>LoadLibraryA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LoadLibraryA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加载</a:t>
            </a:r>
            <a:r>
              <a:rPr lang="en-US" altLang="zh-CN" sz="2800" dirty="0" smtClean="0"/>
              <a:t>user32.dll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GetProcAddress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得到</a:t>
            </a:r>
            <a:r>
              <a:rPr lang="en-US" altLang="zh-CN" sz="2800" dirty="0" err="1" smtClean="0"/>
              <a:t>MessageBox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地址</a:t>
            </a:r>
            <a:endParaRPr lang="en-US" altLang="zh-CN" sz="2800" dirty="0" smtClean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</TotalTime>
  <Words>1094</Words>
  <Application>Microsoft Office PowerPoint</Application>
  <PresentationFormat>全屏显示(4:3)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宋体</vt:lpstr>
      <vt:lpstr>微软雅黑</vt:lpstr>
      <vt:lpstr>Calibri</vt:lpstr>
      <vt:lpstr>演示文稿1</vt:lpstr>
      <vt:lpstr>Pe病毒实验</vt:lpstr>
      <vt:lpstr>实验内容</vt:lpstr>
      <vt:lpstr>实验原理</vt:lpstr>
      <vt:lpstr>实验步骤</vt:lpstr>
      <vt:lpstr>感染步骤</vt:lpstr>
      <vt:lpstr>感染步骤</vt:lpstr>
      <vt:lpstr>感染步骤</vt:lpstr>
      <vt:lpstr>感染步骤</vt:lpstr>
      <vt:lpstr>求MessageBox()加载地址</vt:lpstr>
      <vt:lpstr>求kernel32.dll地址</vt:lpstr>
      <vt:lpstr>参考代码</vt:lpstr>
      <vt:lpstr>求LoadLibrary()及GetProcAddress()地址GetProcAddress()地址GetProcAddress()地址</vt:lpstr>
      <vt:lpstr>参考代码</vt:lpstr>
      <vt:lpstr>获取LoadLibraryA和GetProcAddress地址</vt:lpstr>
      <vt:lpstr>获取LoadLibraryA和GetProcAddress地址</vt:lpstr>
      <vt:lpstr>获取LoadLibraryA和GetProcAddress地址</vt:lpstr>
      <vt:lpstr>获取LoadLibraryA和GetProcAddress地址</vt:lpstr>
      <vt:lpstr>补充</vt:lpstr>
      <vt:lpstr>幻灯片 19</vt:lpstr>
    </vt:vector>
  </TitlesOfParts>
  <Company>CDUESTC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C++程序设计与实践</dc:title>
  <dc:creator>Bai Zhongjian;Qian Weizhong</dc:creator>
  <cp:lastModifiedBy>apple</cp:lastModifiedBy>
  <cp:revision>551</cp:revision>
  <dcterms:created xsi:type="dcterms:W3CDTF">2012-06-13T02:30:03Z</dcterms:created>
  <dcterms:modified xsi:type="dcterms:W3CDTF">2020-11-13T06:56:24Z</dcterms:modified>
</cp:coreProperties>
</file>